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drawings/drawing3.xml" ContentType="application/vnd.openxmlformats-officedocument.drawingml.chartshapes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99" r:id="rId1"/>
  </p:sldMasterIdLst>
  <p:notesMasterIdLst>
    <p:notesMasterId r:id="rId52"/>
  </p:notesMasterIdLst>
  <p:sldIdLst>
    <p:sldId id="559" r:id="rId2"/>
    <p:sldId id="561" r:id="rId3"/>
    <p:sldId id="562" r:id="rId4"/>
    <p:sldId id="566" r:id="rId5"/>
    <p:sldId id="563" r:id="rId6"/>
    <p:sldId id="564" r:id="rId7"/>
    <p:sldId id="565" r:id="rId8"/>
    <p:sldId id="567" r:id="rId9"/>
    <p:sldId id="596" r:id="rId10"/>
    <p:sldId id="569" r:id="rId11"/>
    <p:sldId id="571" r:id="rId12"/>
    <p:sldId id="572" r:id="rId13"/>
    <p:sldId id="573" r:id="rId14"/>
    <p:sldId id="574" r:id="rId15"/>
    <p:sldId id="575" r:id="rId16"/>
    <p:sldId id="576" r:id="rId17"/>
    <p:sldId id="577" r:id="rId18"/>
    <p:sldId id="578" r:id="rId19"/>
    <p:sldId id="579" r:id="rId20"/>
    <p:sldId id="580" r:id="rId21"/>
    <p:sldId id="581" r:id="rId22"/>
    <p:sldId id="582" r:id="rId23"/>
    <p:sldId id="583" r:id="rId24"/>
    <p:sldId id="584" r:id="rId25"/>
    <p:sldId id="585" r:id="rId26"/>
    <p:sldId id="586" r:id="rId27"/>
    <p:sldId id="587" r:id="rId28"/>
    <p:sldId id="589" r:id="rId29"/>
    <p:sldId id="591" r:id="rId30"/>
    <p:sldId id="590" r:id="rId31"/>
    <p:sldId id="592" r:id="rId32"/>
    <p:sldId id="593" r:id="rId33"/>
    <p:sldId id="594" r:id="rId34"/>
    <p:sldId id="336" r:id="rId35"/>
    <p:sldId id="597" r:id="rId36"/>
    <p:sldId id="599" r:id="rId37"/>
    <p:sldId id="289" r:id="rId38"/>
    <p:sldId id="600" r:id="rId39"/>
    <p:sldId id="329" r:id="rId40"/>
    <p:sldId id="528" r:id="rId41"/>
    <p:sldId id="601" r:id="rId42"/>
    <p:sldId id="602" r:id="rId43"/>
    <p:sldId id="603" r:id="rId44"/>
    <p:sldId id="604" r:id="rId45"/>
    <p:sldId id="605" r:id="rId46"/>
    <p:sldId id="610" r:id="rId47"/>
    <p:sldId id="606" r:id="rId48"/>
    <p:sldId id="607" r:id="rId49"/>
    <p:sldId id="609" r:id="rId50"/>
    <p:sldId id="527" r:id="rId51"/>
  </p:sldIdLst>
  <p:sldSz cx="9144000" cy="6858000" type="screen4x3"/>
  <p:notesSz cx="6808788" cy="994092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FF0066"/>
    <a:srgbClr val="CCDDEA"/>
    <a:srgbClr val="FFFFFF"/>
    <a:srgbClr val="FF3300"/>
    <a:srgbClr val="E0E4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87" autoAdjust="0"/>
    <p:restoredTop sz="98797" autoAdjust="0"/>
  </p:normalViewPr>
  <p:slideViewPr>
    <p:cSldViewPr>
      <p:cViewPr varScale="1">
        <p:scale>
          <a:sx n="115" d="100"/>
          <a:sy n="115" d="100"/>
        </p:scale>
        <p:origin x="111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342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  <c:spPr>
        <a:solidFill>
          <a:schemeClr val="bg2"/>
        </a:solidFill>
        <a:ln w="9525" cap="flat" cmpd="sng" algn="ctr">
          <a:solidFill>
            <a:schemeClr val="accent6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floor>
    <c:sideWall>
      <c:thickness val="0"/>
      <c:spPr>
        <a:solidFill>
          <a:schemeClr val="bg2"/>
        </a:solidFill>
        <a:ln w="9525" cap="flat" cmpd="sng" algn="ctr">
          <a:solidFill>
            <a:schemeClr val="accent3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c:spPr>
    </c:sideWall>
    <c:backWall>
      <c:thickness val="0"/>
      <c:spPr>
        <a:solidFill>
          <a:schemeClr val="bg2"/>
        </a:solidFill>
        <a:ln w="9525" cap="flat" cmpd="sng" algn="ctr">
          <a:solidFill>
            <a:schemeClr val="accent3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c:spPr>
    </c:backWall>
    <c:plotArea>
      <c:layout>
        <c:manualLayout>
          <c:layoutTarget val="inner"/>
          <c:xMode val="edge"/>
          <c:yMode val="edge"/>
          <c:x val="7.1396944267174453E-2"/>
          <c:y val="7.5128654446184537E-2"/>
          <c:w val="0.6017341250044177"/>
          <c:h val="0.720760526277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Обеспеченность населения жильем, кв. м. на человека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c:spPr>
          <c:invertIfNegative val="0"/>
          <c:dLbls>
            <c:dLbl>
              <c:idx val="0"/>
              <c:layout>
                <c:manualLayout>
                  <c:x val="2.4772230868471606E-2"/>
                  <c:y val="-4.23277460708520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0A4-4762-969E-426E1964A1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23.89</c:v>
                </c:pt>
                <c:pt idx="1">
                  <c:v>30.28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A4-4762-969E-426E1964A1F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 том числе благоустроенным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4311320820181649E-2"/>
                  <c:y val="-5.33099630848727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40A4-4762-969E-426E1964A1F1}"/>
                </c:ext>
              </c:extLst>
            </c:dLbl>
            <c:dLbl>
              <c:idx val="1"/>
              <c:layout>
                <c:manualLayout>
                  <c:x val="1.2155660410090818E-2"/>
                  <c:y val="-5.07932952850229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40A4-4762-969E-426E1964A1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2.4</c:v>
                </c:pt>
                <c:pt idx="1">
                  <c:v>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0A4-4762-969E-426E1964A1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141215232"/>
        <c:axId val="142770176"/>
        <c:axId val="0"/>
      </c:bar3DChart>
      <c:catAx>
        <c:axId val="141215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2770176"/>
        <c:crosses val="autoZero"/>
        <c:auto val="1"/>
        <c:lblAlgn val="ctr"/>
        <c:lblOffset val="100"/>
        <c:noMultiLvlLbl val="0"/>
      </c:catAx>
      <c:valAx>
        <c:axId val="142770176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12152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653993871481975"/>
          <c:y val="0.12387821950359694"/>
          <c:w val="0.33320603266303744"/>
          <c:h val="0.37768271730988651"/>
        </c:manualLayout>
      </c:layout>
      <c:overlay val="0"/>
      <c:txPr>
        <a:bodyPr/>
        <a:lstStyle/>
        <a:p>
          <a:pPr>
            <a:defRPr sz="1400" b="1" i="1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  <a:sp3d>
      <a:bevelB prst="relaxedInset"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242662275865202E-2"/>
          <c:y val="7.462827020815023E-2"/>
          <c:w val="0.49288157614215095"/>
          <c:h val="0.727266407119021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Средний размер назначенных месячных пенсий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c:spPr>
          <c:invertIfNegative val="0"/>
          <c:dLbls>
            <c:dLbl>
              <c:idx val="0"/>
              <c:layout>
                <c:manualLayout>
                  <c:x val="1.0727894262784901E-2"/>
                  <c:y val="-3.40061778511909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DB49-4FD0-9B59-F8A558A30509}"/>
                </c:ext>
              </c:extLst>
            </c:dLbl>
            <c:dLbl>
              <c:idx val="1"/>
              <c:layout>
                <c:manualLayout>
                  <c:x val="-7.6627816162749274E-3"/>
                  <c:y val="-5.39143499724702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B49-4FD0-9B59-F8A558A30509}"/>
                </c:ext>
              </c:extLst>
            </c:dLbl>
            <c:dLbl>
              <c:idx val="2"/>
              <c:layout>
                <c:manualLayout>
                  <c:x val="-4.1379020727884609E-2"/>
                  <c:y val="-5.9258844499192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DB49-4FD0-9B59-F8A558A305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2020г.</c:v>
                </c:pt>
                <c:pt idx="1">
                  <c:v>2021г.</c:v>
                </c:pt>
                <c:pt idx="2">
                  <c:v>2022г.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14067</c:v>
                </c:pt>
                <c:pt idx="1">
                  <c:v>15013.89</c:v>
                </c:pt>
                <c:pt idx="2">
                  <c:v>17143.55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B49-4FD0-9B59-F8A558A305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0333568"/>
        <c:axId val="200339456"/>
      </c:barChart>
      <c:catAx>
        <c:axId val="2003335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0339456"/>
        <c:crosses val="autoZero"/>
        <c:auto val="1"/>
        <c:lblAlgn val="ctr"/>
        <c:lblOffset val="100"/>
        <c:noMultiLvlLbl val="0"/>
      </c:catAx>
      <c:valAx>
        <c:axId val="200339456"/>
        <c:scaling>
          <c:orientation val="minMax"/>
        </c:scaling>
        <c:delete val="0"/>
        <c:axPos val="l"/>
        <c:majorGridlines>
          <c:spPr>
            <a:ln>
              <a:solidFill>
                <a:schemeClr val="accent1">
                  <a:lumMod val="5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0333568"/>
        <c:crosses val="autoZero"/>
        <c:crossBetween val="between"/>
      </c:valAx>
      <c:spPr>
        <a:solidFill>
          <a:schemeClr val="bg1"/>
        </a:solidFill>
        <a:ln w="9525" cap="flat" cmpd="sng" algn="ctr">
          <a:solidFill>
            <a:schemeClr val="bg1"/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plotArea>
    <c:legend>
      <c:legendPos val="r"/>
      <c:layout>
        <c:manualLayout>
          <c:xMode val="edge"/>
          <c:yMode val="edge"/>
          <c:x val="0.66360762793105565"/>
          <c:y val="0.27989403073212943"/>
          <c:w val="0.33380724992820504"/>
          <c:h val="0.23161653772813101"/>
        </c:manualLayout>
      </c:layout>
      <c:overlay val="0"/>
      <c:txPr>
        <a:bodyPr/>
        <a:lstStyle/>
        <a:p>
          <a:pPr>
            <a:defRPr sz="1200" b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600" b="1">
          <a:solidFill>
            <a:schemeClr val="accent1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858767589295756"/>
          <c:y val="4.3600061032456394E-2"/>
          <c:w val="0.54849657501398574"/>
          <c:h val="0.831212130827085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Среднемесячная заработная плата одного работника, руб.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dLbl>
              <c:idx val="1"/>
              <c:layout>
                <c:manualLayout>
                  <c:x val="3.0389151025227092E-3"/>
                  <c:y val="-6.22223093225677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5238-461F-804B-17DD246224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2020г.</c:v>
                </c:pt>
                <c:pt idx="1">
                  <c:v>2021г.</c:v>
                </c:pt>
                <c:pt idx="2">
                  <c:v>2022г.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35877</c:v>
                </c:pt>
                <c:pt idx="1">
                  <c:v>37893</c:v>
                </c:pt>
                <c:pt idx="2">
                  <c:v>43151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38-461F-804B-17DD2462245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Среднедушевые денежные доходы населения, руб.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c:spPr>
          <c:invertIfNegative val="0"/>
          <c:dLbls>
            <c:dLbl>
              <c:idx val="0"/>
              <c:layout>
                <c:manualLayout>
                  <c:x val="1.0636202858829318E-2"/>
                  <c:y val="8.08075152261723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5238-461F-804B-17DD2462245F}"/>
                </c:ext>
              </c:extLst>
            </c:dLbl>
            <c:dLbl>
              <c:idx val="1"/>
              <c:layout>
                <c:manualLayout>
                  <c:x val="6.2297759601715484E-2"/>
                  <c:y val="7.67671394648633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238-461F-804B-17DD2462245F}"/>
                </c:ext>
              </c:extLst>
            </c:dLbl>
            <c:dLbl>
              <c:idx val="2"/>
              <c:layout>
                <c:manualLayout>
                  <c:x val="2.293899041348885E-2"/>
                  <c:y val="3.95061912734245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5238-461F-804B-17DD246224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2020г.</c:v>
                </c:pt>
                <c:pt idx="1">
                  <c:v>2021г.</c:v>
                </c:pt>
                <c:pt idx="2">
                  <c:v>2022г.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13942</c:v>
                </c:pt>
                <c:pt idx="1">
                  <c:v>15200</c:v>
                </c:pt>
                <c:pt idx="2">
                  <c:v>17001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238-461F-804B-17DD246224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0430720"/>
        <c:axId val="200432256"/>
      </c:barChart>
      <c:catAx>
        <c:axId val="2004307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0432256"/>
        <c:crosses val="autoZero"/>
        <c:auto val="1"/>
        <c:lblAlgn val="ctr"/>
        <c:lblOffset val="100"/>
        <c:noMultiLvlLbl val="0"/>
      </c:catAx>
      <c:valAx>
        <c:axId val="200432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3"/>
              </a:solidFill>
              <a:prstDash val="solid"/>
            </a:ln>
            <a:effectLst/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0430720"/>
        <c:crosses val="autoZero"/>
        <c:crossBetween val="between"/>
      </c:valAx>
      <c:spPr>
        <a:solidFill>
          <a:schemeClr val="bg1"/>
        </a:solidFill>
        <a:ln w="9525" cap="flat" cmpd="sng" algn="ctr">
          <a:solidFill>
            <a:schemeClr val="bg1"/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plotArea>
    <c:legend>
      <c:legendPos val="r"/>
      <c:layout>
        <c:manualLayout>
          <c:xMode val="edge"/>
          <c:yMode val="edge"/>
          <c:x val="0.66625129504703373"/>
          <c:y val="0.18212198640862592"/>
          <c:w val="0.33374880774262528"/>
          <c:h val="0.51701181916876626"/>
        </c:manualLayout>
      </c:layout>
      <c:overlay val="0"/>
      <c:txPr>
        <a:bodyPr/>
        <a:lstStyle/>
        <a:p>
          <a:pPr>
            <a:defRPr sz="1200" b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600" b="1">
          <a:solidFill>
            <a:schemeClr val="accent1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6258143718596"/>
          <c:y val="4.8966579177602797E-2"/>
          <c:w val="0.38947091404922546"/>
          <c:h val="0.6640850393700787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ООО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2020г.</c:v>
                </c:pt>
                <c:pt idx="1">
                  <c:v>2021г.</c:v>
                </c:pt>
                <c:pt idx="2">
                  <c:v>2022г.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41</c:v>
                </c:pt>
                <c:pt idx="1">
                  <c:v>41</c:v>
                </c:pt>
                <c:pt idx="2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19-4F57-B7D3-8E29E918ADD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ИП</c:v>
                </c:pt>
              </c:strCache>
            </c:strRef>
          </c:tx>
          <c:spPr>
            <a:solidFill>
              <a:schemeClr val="tx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2020г.</c:v>
                </c:pt>
                <c:pt idx="1">
                  <c:v>2021г.</c:v>
                </c:pt>
                <c:pt idx="2">
                  <c:v>2022г.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193</c:v>
                </c:pt>
                <c:pt idx="1">
                  <c:v>199</c:v>
                </c:pt>
                <c:pt idx="2">
                  <c:v>201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19-4F57-B7D3-8E29E918AD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1284224"/>
        <c:axId val="111286528"/>
        <c:axId val="50946496"/>
      </c:bar3DChart>
      <c:catAx>
        <c:axId val="1112842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1286528"/>
        <c:crosses val="autoZero"/>
        <c:auto val="1"/>
        <c:lblAlgn val="ctr"/>
        <c:lblOffset val="100"/>
        <c:noMultiLvlLbl val="0"/>
      </c:catAx>
      <c:valAx>
        <c:axId val="1112865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i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1284224"/>
        <c:crosses val="autoZero"/>
        <c:crossBetween val="between"/>
      </c:valAx>
      <c:serAx>
        <c:axId val="50946496"/>
        <c:scaling>
          <c:orientation val="minMax"/>
        </c:scaling>
        <c:delete val="1"/>
        <c:axPos val="b"/>
        <c:majorTickMark val="out"/>
        <c:minorTickMark val="none"/>
        <c:tickLblPos val="nextTo"/>
        <c:crossAx val="111286528"/>
        <c:crosses val="autoZero"/>
      </c:serAx>
    </c:plotArea>
    <c:legend>
      <c:legendPos val="r"/>
      <c:layout>
        <c:manualLayout>
          <c:xMode val="edge"/>
          <c:yMode val="edge"/>
          <c:x val="0.63459191527196435"/>
          <c:y val="0.28730078740157688"/>
          <c:w val="0.29314799255120394"/>
          <c:h val="0.19205683041301749"/>
        </c:manualLayout>
      </c:layout>
      <c:overlay val="0"/>
      <c:txPr>
        <a:bodyPr/>
        <a:lstStyle/>
        <a:p>
          <a:pPr>
            <a:defRPr sz="120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900"/>
      </a:pPr>
      <a:endParaRPr lang="ru-RU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gradFill rotWithShape="1">
          <a:gsLst>
            <a:gs pos="0">
              <a:schemeClr val="accent5">
                <a:tint val="10000"/>
                <a:satMod val="300000"/>
              </a:schemeClr>
            </a:gs>
            <a:gs pos="34000">
              <a:schemeClr val="accent5">
                <a:tint val="13500"/>
                <a:satMod val="250000"/>
              </a:schemeClr>
            </a:gs>
            <a:gs pos="100000">
              <a:schemeClr val="accent5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5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floor>
    <c:sideWall>
      <c:thickness val="0"/>
      <c:spPr>
        <a:solidFill>
          <a:schemeClr val="bg1"/>
        </a:solidFill>
        <a:ln w="9525" cap="flat" cmpd="sng" algn="ctr">
          <a:solidFill>
            <a:schemeClr val="accent6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sideWall>
    <c:backWall>
      <c:thickness val="0"/>
      <c:spPr>
        <a:solidFill>
          <a:schemeClr val="bg1"/>
        </a:solidFill>
        <a:ln w="9525" cap="flat" cmpd="sng" algn="ctr">
          <a:solidFill>
            <a:schemeClr val="accent6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Оборот розничной торговли на душу населения, рублей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4772139913596981E-2"/>
                  <c:y val="-8.08081322250105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FB4-4935-9925-E33435E0D1EB}"/>
                </c:ext>
              </c:extLst>
            </c:dLbl>
            <c:dLbl>
              <c:idx val="1"/>
              <c:layout>
                <c:manualLayout>
                  <c:x val="0"/>
                  <c:y val="4.44444727237557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FB4-4935-9925-E33435E0D1EB}"/>
                </c:ext>
              </c:extLst>
            </c:dLbl>
            <c:dLbl>
              <c:idx val="2"/>
              <c:layout>
                <c:manualLayout>
                  <c:x val="0"/>
                  <c:y val="8.0808132225010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FFB4-4935-9925-E33435E0D1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 г.</c:v>
                </c:pt>
                <c:pt idx="1">
                  <c:v>2021 г.</c:v>
                </c:pt>
                <c:pt idx="2">
                  <c:v>2022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84130</c:v>
                </c:pt>
                <c:pt idx="1">
                  <c:v>88900</c:v>
                </c:pt>
                <c:pt idx="2">
                  <c:v>96012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FB4-4935-9925-E33435E0D1E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Оборот общественного питания на душу населения, руб.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dLbls>
            <c:dLbl>
              <c:idx val="0"/>
              <c:layout>
                <c:manualLayout>
                  <c:x val="2.4187366386226646E-2"/>
                  <c:y val="-8.59752966570852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FFB4-4935-9925-E33435E0D1EB}"/>
                </c:ext>
              </c:extLst>
            </c:dLbl>
            <c:dLbl>
              <c:idx val="1"/>
              <c:layout>
                <c:manualLayout>
                  <c:x val="2.5699076785366908E-2"/>
                  <c:y val="1.28962944985627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FFB4-4935-9925-E33435E0D1EB}"/>
                </c:ext>
              </c:extLst>
            </c:dLbl>
            <c:dLbl>
              <c:idx val="2"/>
              <c:layout>
                <c:manualLayout>
                  <c:x val="3.4972677595628415E-2"/>
                  <c:y val="-7.407321837393450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FFB4-4935-9925-E33435E0D1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 г.</c:v>
                </c:pt>
                <c:pt idx="1">
                  <c:v>2021 г.</c:v>
                </c:pt>
                <c:pt idx="2">
                  <c:v>2022 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2962</c:v>
                </c:pt>
                <c:pt idx="1">
                  <c:v>3300</c:v>
                </c:pt>
                <c:pt idx="2">
                  <c:v>3505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FB4-4935-9925-E33435E0D1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129558400"/>
        <c:axId val="132592000"/>
        <c:axId val="0"/>
      </c:bar3DChart>
      <c:catAx>
        <c:axId val="1295584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2592000"/>
        <c:crosses val="autoZero"/>
        <c:auto val="1"/>
        <c:lblAlgn val="ctr"/>
        <c:lblOffset val="100"/>
        <c:noMultiLvlLbl val="0"/>
      </c:catAx>
      <c:valAx>
        <c:axId val="132592000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95584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929280875908793"/>
          <c:y val="2.35053040676396E-2"/>
          <c:w val="0.32070722419016323"/>
          <c:h val="0.74445869832083744"/>
        </c:manualLayout>
      </c:layout>
      <c:overlay val="0"/>
      <c:txPr>
        <a:bodyPr/>
        <a:lstStyle/>
        <a:p>
          <a:pPr>
            <a:defRPr sz="1200" b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3"/>
    </mc:Choice>
    <mc:Fallback>
      <c:style val="23"/>
    </mc:Fallback>
  </mc:AlternateContent>
  <c:chart>
    <c:autoTitleDeleted val="0"/>
    <c:view3D>
      <c:rotX val="15"/>
      <c:rotY val="20"/>
      <c:rAngAx val="1"/>
    </c:view3D>
    <c:floor>
      <c:thickness val="0"/>
      <c:spPr>
        <a:gradFill rotWithShape="1">
          <a:gsLst>
            <a:gs pos="0">
              <a:schemeClr val="accent4">
                <a:tint val="60000"/>
                <a:satMod val="160000"/>
              </a:schemeClr>
            </a:gs>
            <a:gs pos="46000">
              <a:schemeClr val="accent4">
                <a:tint val="86000"/>
                <a:satMod val="160000"/>
              </a:schemeClr>
            </a:gs>
            <a:gs pos="100000">
              <a:schemeClr val="accent4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bg1"/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c:spPr>
    </c:floor>
    <c:sideWall>
      <c:thickness val="0"/>
      <c:spPr>
        <a:gradFill rotWithShape="1">
          <a:gsLst>
            <a:gs pos="0">
              <a:schemeClr val="accent4">
                <a:tint val="60000"/>
                <a:satMod val="160000"/>
              </a:schemeClr>
            </a:gs>
            <a:gs pos="46000">
              <a:schemeClr val="accent4">
                <a:tint val="86000"/>
                <a:satMod val="160000"/>
              </a:schemeClr>
            </a:gs>
            <a:gs pos="100000">
              <a:schemeClr val="accent4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bg1"/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c:spPr>
    </c:sideWall>
    <c:backWall>
      <c:thickness val="0"/>
      <c:spPr>
        <a:solidFill>
          <a:schemeClr val="bg2">
            <a:lumMod val="90000"/>
          </a:schemeClr>
        </a:solidFill>
        <a:ln w="9525" cap="flat" cmpd="sng" algn="ctr">
          <a:solidFill>
            <a:schemeClr val="bg2">
              <a:lumMod val="9000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c:spPr>
    </c:backWall>
    <c:plotArea>
      <c:layout>
        <c:manualLayout>
          <c:layoutTarget val="inner"/>
          <c:xMode val="edge"/>
          <c:yMode val="edge"/>
          <c:x val="0.12105380577427821"/>
          <c:y val="5.0109251968503937E-2"/>
          <c:w val="0.78102952755905564"/>
          <c:h val="0.7938412893700997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4601869945664406E-2"/>
                  <c:y val="-0.262627702300295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DF1-4624-978D-4E98B8551AC0}"/>
                </c:ext>
              </c:extLst>
            </c:dLbl>
            <c:dLbl>
              <c:idx val="1"/>
              <c:layout>
                <c:manualLayout>
                  <c:x val="2.4889394590472503E-2"/>
                  <c:y val="-0.366737825685237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DF1-4624-978D-4E98B8551AC0}"/>
                </c:ext>
              </c:extLst>
            </c:dLbl>
            <c:dLbl>
              <c:idx val="2"/>
              <c:layout>
                <c:manualLayout>
                  <c:x val="6.1070728956728215E-2"/>
                  <c:y val="-0.374322555011230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FDF1-4624-978D-4E98B8551AC0}"/>
                </c:ext>
              </c:extLst>
            </c:dLbl>
            <c:dLbl>
              <c:idx val="3"/>
              <c:layout>
                <c:manualLayout>
                  <c:x val="6.2744328225626714E-2"/>
                  <c:y val="-0.246464803286284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DF1-4624-978D-4E98B8551A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2020г.</c:v>
                </c:pt>
                <c:pt idx="1">
                  <c:v>2021г.</c:v>
                </c:pt>
                <c:pt idx="2">
                  <c:v>2022г.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124.8</c:v>
                </c:pt>
                <c:pt idx="1">
                  <c:v>171.8</c:v>
                </c:pt>
                <c:pt idx="2">
                  <c:v>195.5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DF1-4624-978D-4E98B8551AC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2020г.</c:v>
                </c:pt>
                <c:pt idx="1">
                  <c:v>2021г.</c:v>
                </c:pt>
                <c:pt idx="2">
                  <c:v>2022г.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5-FDF1-4624-978D-4E98B8551AC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2020г.</c:v>
                </c:pt>
                <c:pt idx="1">
                  <c:v>2021г.</c:v>
                </c:pt>
                <c:pt idx="2">
                  <c:v>2022г.</c:v>
                </c:pt>
              </c:strCache>
            </c:strRef>
          </c:cat>
          <c:val>
            <c:numRef>
              <c:f>Лист1!$D$2:$D$4</c:f>
            </c:numRef>
          </c:val>
          <c:shape val="cone"/>
          <c:extLst>
            <c:ext xmlns:c16="http://schemas.microsoft.com/office/drawing/2014/chart" uri="{C3380CC4-5D6E-409C-BE32-E72D297353CC}">
              <c16:uniqueId val="{00000006-FDF1-4624-978D-4E98B8551A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03859456"/>
        <c:axId val="203860992"/>
        <c:axId val="0"/>
      </c:bar3DChart>
      <c:catAx>
        <c:axId val="2038594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3860992"/>
        <c:crosses val="autoZero"/>
        <c:auto val="1"/>
        <c:lblAlgn val="ctr"/>
        <c:lblOffset val="100"/>
        <c:noMultiLvlLbl val="0"/>
      </c:catAx>
      <c:valAx>
        <c:axId val="203860992"/>
        <c:scaling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38594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3"/>
    </mc:Choice>
    <mc:Fallback>
      <c:style val="23"/>
    </mc:Fallback>
  </mc:AlternateContent>
  <c:chart>
    <c:autoTitleDeleted val="0"/>
    <c:view3D>
      <c:rotX val="15"/>
      <c:rotY val="20"/>
      <c:rAngAx val="1"/>
    </c:view3D>
    <c:floor>
      <c:thickness val="0"/>
      <c:spPr>
        <a:gradFill rotWithShape="1">
          <a:gsLst>
            <a:gs pos="0">
              <a:schemeClr val="accent4">
                <a:tint val="60000"/>
                <a:satMod val="160000"/>
              </a:schemeClr>
            </a:gs>
            <a:gs pos="46000">
              <a:schemeClr val="accent4">
                <a:tint val="86000"/>
                <a:satMod val="160000"/>
              </a:schemeClr>
            </a:gs>
            <a:gs pos="100000">
              <a:schemeClr val="accent4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bg1"/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c:spPr>
    </c:floor>
    <c:sideWall>
      <c:thickness val="0"/>
      <c:spPr>
        <a:gradFill rotWithShape="1">
          <a:gsLst>
            <a:gs pos="0">
              <a:schemeClr val="accent4">
                <a:tint val="60000"/>
                <a:satMod val="160000"/>
              </a:schemeClr>
            </a:gs>
            <a:gs pos="46000">
              <a:schemeClr val="accent4">
                <a:tint val="86000"/>
                <a:satMod val="160000"/>
              </a:schemeClr>
            </a:gs>
            <a:gs pos="100000">
              <a:schemeClr val="accent4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bg2">
              <a:lumMod val="9000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c:spPr>
    </c:sideWall>
    <c:backWall>
      <c:thickness val="0"/>
      <c:spPr>
        <a:solidFill>
          <a:schemeClr val="bg2"/>
        </a:solidFill>
        <a:ln w="9525" cap="flat" cmpd="sng" algn="ctr">
          <a:solidFill>
            <a:schemeClr val="bg2">
              <a:lumMod val="9000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6046828130207753E-2"/>
                  <c:y val="9.2614016874314042E-3"/>
                </c:manualLayout>
              </c:layout>
              <c:tx>
                <c:rich>
                  <a:bodyPr/>
                  <a:lstStyle/>
                  <a:p>
                    <a:r>
                      <a:rPr lang="en-US" b="0" i="1" dirty="0" smtClean="0"/>
                      <a:t> 2370,5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581-4C77-A2B6-417D30A693B3}"/>
                </c:ext>
              </c:extLst>
            </c:dLbl>
            <c:dLbl>
              <c:idx val="1"/>
              <c:layout>
                <c:manualLayout>
                  <c:x val="1.384093287880294E-2"/>
                  <c:y val="-3.08960779400169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581-4C77-A2B6-417D30A693B3}"/>
                </c:ext>
              </c:extLst>
            </c:dLbl>
            <c:dLbl>
              <c:idx val="2"/>
              <c:layout>
                <c:manualLayout>
                  <c:x val="5.0971310205298825E-2"/>
                  <c:y val="-2.17324679928507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8581-4C77-A2B6-417D30A693B3}"/>
                </c:ext>
              </c:extLst>
            </c:dLbl>
            <c:dLbl>
              <c:idx val="3"/>
              <c:layout>
                <c:manualLayout>
                  <c:x val="7.3333230679642133E-2"/>
                  <c:y val="-0.292343632862687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581-4C77-A2B6-417D30A693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 i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 г.</c:v>
                </c:pt>
                <c:pt idx="1">
                  <c:v>2021 г.</c:v>
                </c:pt>
                <c:pt idx="2">
                  <c:v>2022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2370.5</c:v>
                </c:pt>
                <c:pt idx="1">
                  <c:v>3054.8</c:v>
                </c:pt>
                <c:pt idx="2">
                  <c:v>3335.6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581-4C77-A2B6-417D30A693B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2020 г.</c:v>
                </c:pt>
                <c:pt idx="1">
                  <c:v>2021 г.</c:v>
                </c:pt>
                <c:pt idx="2">
                  <c:v>2022 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5-8581-4C77-A2B6-417D30A693B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2020 г.</c:v>
                </c:pt>
                <c:pt idx="1">
                  <c:v>2021 г.</c:v>
                </c:pt>
                <c:pt idx="2">
                  <c:v>2022 г.</c:v>
                </c:pt>
              </c:strCache>
            </c:strRef>
          </c:cat>
          <c:val>
            <c:numRef>
              <c:f>Лист1!$D$2:$D$4</c:f>
            </c:numRef>
          </c:val>
          <c:shape val="cone"/>
          <c:extLst>
            <c:ext xmlns:c16="http://schemas.microsoft.com/office/drawing/2014/chart" uri="{C3380CC4-5D6E-409C-BE32-E72D297353CC}">
              <c16:uniqueId val="{00000006-8581-4C77-A2B6-417D30A693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03948800"/>
        <c:axId val="203950336"/>
        <c:axId val="0"/>
      </c:bar3DChart>
      <c:catAx>
        <c:axId val="203948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3950336"/>
        <c:crosses val="autoZero"/>
        <c:auto val="1"/>
        <c:lblAlgn val="ctr"/>
        <c:lblOffset val="100"/>
        <c:noMultiLvlLbl val="0"/>
      </c:catAx>
      <c:valAx>
        <c:axId val="203950336"/>
        <c:scaling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39488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hart>
    <c:title>
      <c:tx>
        <c:rich>
          <a:bodyPr/>
          <a:lstStyle/>
          <a:p>
            <a:pPr>
              <a:defRPr sz="1600" i="1">
                <a:solidFill>
                  <a:srgbClr val="FF0000"/>
                </a:solidFill>
              </a:defRPr>
            </a:pP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Добыча полезных ископаемых в </a:t>
            </a:r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динамике,  тыс. тонн</a:t>
            </a:r>
            <a:endParaRPr lang="ru-RU" sz="1600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9311488537906371"/>
          <c:y val="0"/>
        </c:manualLayout>
      </c:layout>
      <c:overlay val="0"/>
    </c:title>
    <c:autoTitleDeleted val="0"/>
    <c:view3D>
      <c:rotX val="15"/>
      <c:rotY val="20"/>
      <c:rAngAx val="1"/>
    </c:view3D>
    <c:floor>
      <c:thickness val="0"/>
      <c:spPr>
        <a:solidFill>
          <a:srgbClr val="92D050"/>
        </a:solidFill>
        <a:ln w="38100" cap="flat" cmpd="sng" algn="ctr">
          <a:solidFill>
            <a:schemeClr val="tx2">
              <a:lumMod val="5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floor>
    <c:sideWall>
      <c:thickness val="0"/>
      <c:spPr>
        <a:effectLst>
          <a:innerShdw blurRad="114300">
            <a:prstClr val="black"/>
          </a:innerShdw>
        </a:effectLst>
      </c:spPr>
    </c:sideWall>
    <c:backWall>
      <c:thickness val="0"/>
      <c:spPr>
        <a:effectLst>
          <a:innerShdw blurRad="114300">
            <a:prstClr val="black"/>
          </a:innerShdw>
        </a:effectLst>
      </c:spPr>
    </c:backWall>
    <c:plotArea>
      <c:layout>
        <c:manualLayout>
          <c:layoutTarget val="inner"/>
          <c:xMode val="edge"/>
          <c:yMode val="edge"/>
          <c:x val="0.17540425277694513"/>
          <c:y val="0.14999378221609797"/>
          <c:w val="0.82459574722305484"/>
          <c:h val="0.6705486038633640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Добыча полезных ископаемых в динамике 3х лет, тыс. тонн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0833639029625641E-3"/>
                  <c:y val="-0.231316154265687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B5E7-4F19-ADA5-EDA03CB3606B}"/>
                </c:ext>
              </c:extLst>
            </c:dLbl>
            <c:dLbl>
              <c:idx val="1"/>
              <c:layout>
                <c:manualLayout>
                  <c:x val="1.0004129520200062E-2"/>
                  <c:y val="-0.303182537798830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5E7-4F19-ADA5-EDA03CB3606B}"/>
                </c:ext>
              </c:extLst>
            </c:dLbl>
            <c:dLbl>
              <c:idx val="2"/>
              <c:layout>
                <c:manualLayout>
                  <c:x val="8.4846442638448986E-3"/>
                  <c:y val="-0.196502787569057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B5E7-4F19-ADA5-EDA03CB3606B}"/>
                </c:ext>
              </c:extLst>
            </c:dLbl>
            <c:dLbl>
              <c:idx val="3"/>
              <c:layout>
                <c:manualLayout>
                  <c:x val="5.4828276686169006E-2"/>
                  <c:y val="-0.190179873000947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5E7-4F19-ADA5-EDA03CB360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 г.</c:v>
                </c:pt>
                <c:pt idx="1">
                  <c:v>2021 г.</c:v>
                </c:pt>
                <c:pt idx="2">
                  <c:v>2022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1458</c:v>
                </c:pt>
                <c:pt idx="1">
                  <c:v>1530</c:v>
                </c:pt>
                <c:pt idx="2">
                  <c:v>1440.6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5E7-4F19-ADA5-EDA03CB3606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2020 г.</c:v>
                </c:pt>
                <c:pt idx="1">
                  <c:v>2021 г.</c:v>
                </c:pt>
                <c:pt idx="2">
                  <c:v>2022 г.</c:v>
                </c:pt>
              </c:strCache>
            </c:strRef>
          </c:cat>
          <c:val>
            <c:numRef>
              <c:f>Лист1!$C$2:$C$4</c:f>
            </c:numRef>
          </c:val>
          <c:extLst>
            <c:ext xmlns:c16="http://schemas.microsoft.com/office/drawing/2014/chart" uri="{C3380CC4-5D6E-409C-BE32-E72D297353CC}">
              <c16:uniqueId val="{00000005-B5E7-4F19-ADA5-EDA03CB3606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2020 г.</c:v>
                </c:pt>
                <c:pt idx="1">
                  <c:v>2021 г.</c:v>
                </c:pt>
                <c:pt idx="2">
                  <c:v>2022 г.</c:v>
                </c:pt>
              </c:strCache>
            </c:strRef>
          </c:cat>
          <c:val>
            <c:numRef>
              <c:f>Лист1!$D$2:$D$4</c:f>
            </c:numRef>
          </c:val>
          <c:extLst>
            <c:ext xmlns:c16="http://schemas.microsoft.com/office/drawing/2014/chart" uri="{C3380CC4-5D6E-409C-BE32-E72D297353CC}">
              <c16:uniqueId val="{00000006-B5E7-4F19-ADA5-EDA03CB360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204103680"/>
        <c:axId val="204105216"/>
        <c:axId val="0"/>
      </c:bar3DChart>
      <c:catAx>
        <c:axId val="2041036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4105216"/>
        <c:crosses val="autoZero"/>
        <c:auto val="1"/>
        <c:lblAlgn val="ctr"/>
        <c:lblOffset val="100"/>
        <c:noMultiLvlLbl val="0"/>
      </c:catAx>
      <c:valAx>
        <c:axId val="204105216"/>
        <c:scaling>
          <c:orientation val="minMax"/>
        </c:scaling>
        <c:delete val="0"/>
        <c:axPos val="l"/>
        <c:majorGridlines>
          <c:spPr>
            <a:ln w="38100" cap="flat" cmpd="sng" algn="ctr">
              <a:solidFill>
                <a:schemeClr val="bg1"/>
              </a:solidFill>
              <a:prstDash val="solid"/>
            </a:ln>
            <a:effectLst>
              <a:outerShdw blurRad="50800" dist="38100" dir="14700000" algn="t" rotWithShape="0">
                <a:srgbClr val="000000">
                  <a:alpha val="60000"/>
                </a:srgbClr>
              </a:outerShdw>
            </a:effectLst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41036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 b="1">
          <a:solidFill>
            <a:schemeClr val="accent6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0" i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 г.</c:v>
                </c:pt>
                <c:pt idx="1">
                  <c:v>2021 г.</c:v>
                </c:pt>
                <c:pt idx="2">
                  <c:v>2022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25</c:v>
                </c:pt>
                <c:pt idx="1">
                  <c:v>25.8</c:v>
                </c:pt>
                <c:pt idx="2">
                  <c:v>28.4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45-47D4-963D-FA52E4D3CF9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Столбец4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2020 г.</c:v>
                </c:pt>
                <c:pt idx="1">
                  <c:v>2021 г.</c:v>
                </c:pt>
                <c:pt idx="2">
                  <c:v>2022 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1-2F45-47D4-963D-FA52E4D3CF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2832512"/>
        <c:axId val="204110848"/>
      </c:barChart>
      <c:catAx>
        <c:axId val="2028325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4110848"/>
        <c:crosses val="autoZero"/>
        <c:auto val="1"/>
        <c:lblAlgn val="ctr"/>
        <c:lblOffset val="100"/>
        <c:noMultiLvlLbl val="0"/>
      </c:catAx>
      <c:valAx>
        <c:axId val="204110848"/>
        <c:scaling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2832512"/>
        <c:crosses val="autoZero"/>
        <c:crossBetween val="between"/>
      </c:valAx>
      <c:spPr>
        <a:gradFill rotWithShape="1">
          <a:gsLst>
            <a:gs pos="0">
              <a:schemeClr val="accent3">
                <a:tint val="10000"/>
                <a:satMod val="300000"/>
              </a:schemeClr>
            </a:gs>
            <a:gs pos="34000">
              <a:schemeClr val="accent3">
                <a:tint val="13500"/>
                <a:satMod val="250000"/>
              </a:schemeClr>
            </a:gs>
            <a:gs pos="100000">
              <a:schemeClr val="accent3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3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100"/>
      <c:rotY val="0"/>
      <c:depthPercent val="10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60715493751546112"/>
          <c:y val="0.17037092770420967"/>
          <c:w val="0.37681603077574766"/>
          <c:h val="0.57777923314123514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explosion val="1"/>
          <c:dPt>
            <c:idx val="0"/>
            <c:bubble3D val="0"/>
            <c:explosion val="0"/>
            <c:spPr>
              <a:solidFill>
                <a:schemeClr val="bg2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D310-4556-BC94-3B53EDE5334C}"/>
              </c:ext>
            </c:extLst>
          </c:dPt>
          <c:dPt>
            <c:idx val="1"/>
            <c:bubble3D val="0"/>
            <c:explosion val="11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3-D310-4556-BC94-3B53EDE5334C}"/>
              </c:ext>
            </c:extLst>
          </c:dPt>
          <c:dLbls>
            <c:dLbl>
              <c:idx val="0"/>
              <c:layout>
                <c:manualLayout>
                  <c:x val="-7.9039973567751734E-2"/>
                  <c:y val="4.9041943130173481E-2"/>
                </c:manualLayout>
              </c:layout>
              <c:tx>
                <c:rich>
                  <a:bodyPr/>
                  <a:lstStyle/>
                  <a:p>
                    <a:r>
                      <a:rPr lang="en-US" b="0" smtClean="0"/>
                      <a:t>47,5%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310-4556-BC94-3B53EDE5334C}"/>
                </c:ext>
              </c:extLst>
            </c:dLbl>
            <c:dLbl>
              <c:idx val="1"/>
              <c:layout>
                <c:manualLayout>
                  <c:x val="0.14269768636818131"/>
                  <c:y val="-0.12822774060490683"/>
                </c:manualLayout>
              </c:layout>
              <c:tx>
                <c:rich>
                  <a:bodyPr/>
                  <a:lstStyle/>
                  <a:p>
                    <a:r>
                      <a:rPr lang="en-US" sz="1600" b="0" i="1" smtClean="0">
                        <a:solidFill>
                          <a:schemeClr val="tx1"/>
                        </a:solidFill>
                      </a:rPr>
                      <a:t>52,5 %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310-4556-BC94-3B53EDE5334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310-4556-BC94-3B53EDE5334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310-4556-BC94-3B53EDE533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0" i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Sheet1!$B$1:$E$1</c:f>
              <c:strCache>
                <c:ptCount val="2"/>
                <c:pt idx="0">
                  <c:v>Мужчины  8056  человек</c:v>
                </c:pt>
                <c:pt idx="1">
                  <c:v>Женщины 8904  человек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47.5</c:v>
                </c:pt>
                <c:pt idx="1">
                  <c:v>52.5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310-4556-BC94-3B53EDE5334C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Запад</c:v>
                </c:pt>
              </c:strCache>
            </c:strRef>
          </c:tx>
          <c:spPr>
            <a:solidFill>
              <a:schemeClr val="accent2"/>
            </a:solidFill>
            <a:ln w="6231">
              <a:solidFill>
                <a:schemeClr val="tx1"/>
              </a:solidFill>
              <a:prstDash val="solid"/>
            </a:ln>
          </c:spPr>
          <c:dPt>
            <c:idx val="0"/>
            <c:bubble3D val="0"/>
            <c:spPr>
              <a:solidFill>
                <a:schemeClr val="accent1"/>
              </a:solidFill>
              <a:ln w="6231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8-D310-4556-BC94-3B53EDE5334C}"/>
              </c:ext>
            </c:extLst>
          </c:dPt>
          <c:dPt>
            <c:idx val="2"/>
            <c:bubble3D val="0"/>
            <c:spPr>
              <a:solidFill>
                <a:schemeClr val="hlink"/>
              </a:solidFill>
              <a:ln w="6231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A-D310-4556-BC94-3B53EDE5334C}"/>
              </c:ext>
            </c:extLst>
          </c:dPt>
          <c:dPt>
            <c:idx val="3"/>
            <c:bubble3D val="0"/>
            <c:spPr>
              <a:solidFill>
                <a:schemeClr val="folHlink"/>
              </a:solidFill>
              <a:ln w="6231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C-D310-4556-BC94-3B53EDE5334C}"/>
              </c:ext>
            </c:extLst>
          </c:dPt>
          <c:cat>
            <c:strRef>
              <c:f>Sheet1!$B$1:$E$1</c:f>
              <c:strCache>
                <c:ptCount val="2"/>
                <c:pt idx="0">
                  <c:v>Мужчины  8056  человек</c:v>
                </c:pt>
                <c:pt idx="1">
                  <c:v>Женщины 8904  человек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D-D310-4556-BC94-3B53EDE5334C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Север</c:v>
                </c:pt>
              </c:strCache>
            </c:strRef>
          </c:tx>
          <c:spPr>
            <a:solidFill>
              <a:schemeClr val="hlink"/>
            </a:solidFill>
            <a:ln w="6231">
              <a:solidFill>
                <a:schemeClr val="tx1"/>
              </a:solidFill>
              <a:prstDash val="solid"/>
            </a:ln>
          </c:spPr>
          <c:dPt>
            <c:idx val="0"/>
            <c:bubble3D val="0"/>
            <c:spPr>
              <a:solidFill>
                <a:schemeClr val="accent1"/>
              </a:solidFill>
              <a:ln w="6231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F-D310-4556-BC94-3B53EDE5334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6231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1-D310-4556-BC94-3B53EDE5334C}"/>
              </c:ext>
            </c:extLst>
          </c:dPt>
          <c:dPt>
            <c:idx val="3"/>
            <c:bubble3D val="0"/>
            <c:spPr>
              <a:solidFill>
                <a:schemeClr val="folHlink"/>
              </a:solidFill>
              <a:ln w="6231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3-D310-4556-BC94-3B53EDE5334C}"/>
              </c:ext>
            </c:extLst>
          </c:dPt>
          <c:cat>
            <c:strRef>
              <c:f>Sheet1!$B$1:$E$1</c:f>
              <c:strCache>
                <c:ptCount val="2"/>
                <c:pt idx="0">
                  <c:v>Мужчины  8056  человек</c:v>
                </c:pt>
                <c:pt idx="1">
                  <c:v>Женщины 8904  человек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14-D310-4556-BC94-3B53EDE533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600" b="0" i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 b="0" i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9.4001263964304249E-2"/>
          <c:y val="0.37938433793405935"/>
          <c:w val="0.35532519543485835"/>
          <c:h val="0.46748829154552085"/>
        </c:manualLayout>
      </c:layout>
      <c:overlay val="0"/>
      <c:txPr>
        <a:bodyPr/>
        <a:lstStyle/>
        <a:p>
          <a:pPr>
            <a:defRPr sz="160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883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20294056576261302"/>
          <c:w val="0.48403390152983655"/>
          <c:h val="0.37573589967920679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spPr>
            <a:solidFill>
              <a:schemeClr val="accent1"/>
            </a:solidFill>
            <a:ln w="12680">
              <a:solidFill>
                <a:schemeClr val="tx1"/>
              </a:solidFill>
              <a:prstDash val="solid"/>
            </a:ln>
          </c:spPr>
          <c:dPt>
            <c:idx val="0"/>
            <c:bubble3D val="0"/>
            <c:spPr>
              <a:solidFill>
                <a:schemeClr val="bg2">
                  <a:lumMod val="50000"/>
                </a:schemeClr>
              </a:solidFill>
              <a:ln w="1268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6D87-4660-B814-355DFEAA52FE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268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6D87-4660-B814-355DFEAA52FE}"/>
              </c:ext>
            </c:extLst>
          </c:dPt>
          <c:dPt>
            <c:idx val="2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268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6D87-4660-B814-355DFEAA52FE}"/>
              </c:ext>
            </c:extLst>
          </c:dPt>
          <c:dLbls>
            <c:dLbl>
              <c:idx val="0"/>
              <c:layout>
                <c:manualLayout>
                  <c:x val="-0.19981408773616191"/>
                  <c:y val="-1.926999125109361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23,8 %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D87-4660-B814-355DFEAA52FE}"/>
                </c:ext>
              </c:extLst>
            </c:dLbl>
            <c:dLbl>
              <c:idx val="1"/>
              <c:layout>
                <c:manualLayout>
                  <c:x val="-3.2650888461815415E-2"/>
                  <c:y val="-0.1325914260717410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50 %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D87-4660-B814-355DFEAA52FE}"/>
                </c:ext>
              </c:extLst>
            </c:dLbl>
            <c:dLbl>
              <c:idx val="2"/>
              <c:layout>
                <c:manualLayout>
                  <c:x val="0.22180398734932014"/>
                  <c:y val="-3.065103528725576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26,2 %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6D87-4660-B814-355DFEAA52FE}"/>
                </c:ext>
              </c:extLst>
            </c:dLbl>
            <c:spPr>
              <a:noFill/>
              <a:ln w="25360">
                <a:noFill/>
              </a:ln>
            </c:spPr>
            <c:txPr>
              <a:bodyPr/>
              <a:lstStyle/>
              <a:p>
                <a:pPr>
                  <a:defRPr sz="1600" b="0" i="1" u="none" strike="noStrike" baseline="0">
                    <a:solidFill>
                      <a:schemeClr val="tx1"/>
                    </a:solidFill>
                    <a:latin typeface="Times New Roman" pitchFamily="18" charset="0"/>
                    <a:ea typeface="Arial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Sheet1!$B$1:$D$1</c:f>
              <c:strCache>
                <c:ptCount val="3"/>
                <c:pt idx="0">
                  <c:v>Лица моложе трудоспособного возраста - 4036 человек</c:v>
                </c:pt>
                <c:pt idx="1">
                  <c:v>Лица в трудоспособном возрасте -  8480 человек</c:v>
                </c:pt>
                <c:pt idx="2">
                  <c:v>Лица старше трудоспособного возраста -  4444 человек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23.8</c:v>
                </c:pt>
                <c:pt idx="1">
                  <c:v>50</c:v>
                </c:pt>
                <c:pt idx="2">
                  <c:v>26.2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D87-4660-B814-355DFEAA52FE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Запад</c:v>
                </c:pt>
              </c:strCache>
            </c:strRef>
          </c:tx>
          <c:spPr>
            <a:solidFill>
              <a:schemeClr val="accent2"/>
            </a:solidFill>
            <a:ln w="12680">
              <a:solidFill>
                <a:schemeClr val="tx1"/>
              </a:solidFill>
              <a:prstDash val="solid"/>
            </a:ln>
          </c:spPr>
          <c:dPt>
            <c:idx val="0"/>
            <c:bubble3D val="0"/>
            <c:spPr>
              <a:solidFill>
                <a:schemeClr val="accent1"/>
              </a:solidFill>
              <a:ln w="1268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8-6D87-4660-B814-355DFEAA52FE}"/>
              </c:ext>
            </c:extLst>
          </c:dPt>
          <c:dPt>
            <c:idx val="2"/>
            <c:bubble3D val="0"/>
            <c:spPr>
              <a:solidFill>
                <a:schemeClr val="hlink"/>
              </a:solidFill>
              <a:ln w="1268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A-6D87-4660-B814-355DFEAA52FE}"/>
              </c:ext>
            </c:extLst>
          </c:dPt>
          <c:cat>
            <c:strRef>
              <c:f>Sheet1!$B$1:$D$1</c:f>
              <c:strCache>
                <c:ptCount val="3"/>
                <c:pt idx="0">
                  <c:v>Лица моложе трудоспособного возраста - 4036 человек</c:v>
                </c:pt>
                <c:pt idx="1">
                  <c:v>Лица в трудоспособном возрасте -  8480 человек</c:v>
                </c:pt>
                <c:pt idx="2">
                  <c:v>Лица старше трудоспособного возраста -  4444 человек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B-6D87-4660-B814-355DFEAA52FE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Север</c:v>
                </c:pt>
              </c:strCache>
            </c:strRef>
          </c:tx>
          <c:spPr>
            <a:solidFill>
              <a:schemeClr val="hlink"/>
            </a:solidFill>
            <a:ln w="12680">
              <a:solidFill>
                <a:schemeClr val="tx1"/>
              </a:solidFill>
              <a:prstDash val="solid"/>
            </a:ln>
          </c:spPr>
          <c:dPt>
            <c:idx val="0"/>
            <c:bubble3D val="0"/>
            <c:spPr>
              <a:solidFill>
                <a:schemeClr val="accent1"/>
              </a:solidFill>
              <a:ln w="1268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D-6D87-4660-B814-355DFEAA52F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268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F-6D87-4660-B814-355DFEAA52FE}"/>
              </c:ext>
            </c:extLst>
          </c:dPt>
          <c:cat>
            <c:strRef>
              <c:f>Sheet1!$B$1:$D$1</c:f>
              <c:strCache>
                <c:ptCount val="3"/>
                <c:pt idx="0">
                  <c:v>Лица моложе трудоспособного возраста - 4036 человек</c:v>
                </c:pt>
                <c:pt idx="1">
                  <c:v>Лица в трудоспособном возрасте -  8480 человек</c:v>
                </c:pt>
                <c:pt idx="2">
                  <c:v>Лица старше трудоспособного возраста -  4444 человек</c:v>
                </c:pt>
              </c:strCache>
            </c:strRef>
          </c:cat>
          <c:val>
            <c:numRef>
              <c:f>Sheet1!$B$4:$D$4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10-6D87-4660-B814-355DFEAA52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12680">
          <a:noFill/>
          <a:prstDash val="solid"/>
        </a:ln>
      </c:spPr>
    </c:plotArea>
    <c:legend>
      <c:legendPos val="r"/>
      <c:legendEntry>
        <c:idx val="0"/>
        <c:txPr>
          <a:bodyPr/>
          <a:lstStyle/>
          <a:p>
            <a:pPr>
              <a:defRPr sz="1600" b="0" i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47720903392352154"/>
          <c:y val="7.302327209098862E-2"/>
          <c:w val="0.49841209284674742"/>
          <c:h val="0.69771821369580889"/>
        </c:manualLayout>
      </c:layout>
      <c:overlay val="0"/>
      <c:txPr>
        <a:bodyPr/>
        <a:lstStyle/>
        <a:p>
          <a:pPr>
            <a:defRPr sz="1600" b="0" i="1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797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0"/>
      <c:hPercent val="100"/>
      <c:rotY val="50"/>
      <c:depthPercent val="10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3762234626583031E-3"/>
          <c:y val="0.20315471483560651"/>
          <c:w val="0.48569328132709977"/>
          <c:h val="0.22419093956880609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spPr>
            <a:solidFill>
              <a:schemeClr val="accent1"/>
            </a:solidFill>
            <a:ln w="11386">
              <a:solidFill>
                <a:schemeClr val="tx1"/>
              </a:solidFill>
              <a:prstDash val="solid"/>
            </a:ln>
          </c:spPr>
          <c:dPt>
            <c:idx val="1"/>
            <c:bubble3D val="0"/>
            <c:spPr>
              <a:solidFill>
                <a:schemeClr val="accent2"/>
              </a:solidFill>
              <a:ln w="113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3374-4BFB-B368-187D2D4C9D46}"/>
              </c:ext>
            </c:extLst>
          </c:dPt>
          <c:dPt>
            <c:idx val="2"/>
            <c:bubble3D val="0"/>
            <c:spPr>
              <a:solidFill>
                <a:schemeClr val="hlink"/>
              </a:solidFill>
              <a:ln w="113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3374-4BFB-B368-187D2D4C9D46}"/>
              </c:ext>
            </c:extLst>
          </c:dPt>
          <c:dPt>
            <c:idx val="3"/>
            <c:bubble3D val="0"/>
            <c:spPr>
              <a:solidFill>
                <a:schemeClr val="folHlink"/>
              </a:solidFill>
              <a:ln w="113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3374-4BFB-B368-187D2D4C9D46}"/>
              </c:ext>
            </c:extLst>
          </c:dPt>
          <c:dPt>
            <c:idx val="4"/>
            <c:bubble3D val="0"/>
            <c:spPr>
              <a:solidFill>
                <a:schemeClr val="bg2"/>
              </a:solidFill>
              <a:ln w="113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3374-4BFB-B368-187D2D4C9D46}"/>
              </c:ext>
            </c:extLst>
          </c:dPt>
          <c:dPt>
            <c:idx val="5"/>
            <c:bubble3D val="0"/>
            <c:spPr>
              <a:solidFill>
                <a:schemeClr val="tx2"/>
              </a:solidFill>
              <a:ln w="113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3374-4BFB-B368-187D2D4C9D46}"/>
              </c:ext>
            </c:extLst>
          </c:dPt>
          <c:dPt>
            <c:idx val="6"/>
            <c:bubble3D val="0"/>
            <c:spPr>
              <a:solidFill>
                <a:srgbClr val="0066CC"/>
              </a:solidFill>
              <a:ln w="113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B-3374-4BFB-B368-187D2D4C9D46}"/>
              </c:ext>
            </c:extLst>
          </c:dPt>
          <c:dPt>
            <c:idx val="7"/>
            <c:bubble3D val="0"/>
            <c:spPr>
              <a:solidFill>
                <a:srgbClr val="CCCCFF"/>
              </a:solidFill>
              <a:ln w="113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D-3374-4BFB-B368-187D2D4C9D46}"/>
              </c:ext>
            </c:extLst>
          </c:dPt>
          <c:dPt>
            <c:idx val="8"/>
            <c:bubble3D val="0"/>
            <c:explosion val="2"/>
            <c:spPr>
              <a:solidFill>
                <a:srgbClr val="FF0000"/>
              </a:solidFill>
              <a:ln w="113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F-3374-4BFB-B368-187D2D4C9D46}"/>
              </c:ext>
            </c:extLst>
          </c:dPt>
          <c:dPt>
            <c:idx val="9"/>
            <c:bubble3D val="0"/>
            <c:spPr>
              <a:solidFill>
                <a:srgbClr val="FFFF00"/>
              </a:solidFill>
              <a:ln w="113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1-3374-4BFB-B368-187D2D4C9D46}"/>
              </c:ext>
            </c:extLst>
          </c:dPt>
          <c:dLbls>
            <c:dLbl>
              <c:idx val="0"/>
              <c:layout>
                <c:manualLayout>
                  <c:x val="-3.868007239503489E-2"/>
                  <c:y val="4.43427105180194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3374-4BFB-B368-187D2D4C9D46}"/>
                </c:ext>
              </c:extLst>
            </c:dLbl>
            <c:dLbl>
              <c:idx val="1"/>
              <c:layout>
                <c:manualLayout>
                  <c:x val="-5.0916271829659729E-2"/>
                  <c:y val="1.695017723300067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374-4BFB-B368-187D2D4C9D46}"/>
                </c:ext>
              </c:extLst>
            </c:dLbl>
            <c:dLbl>
              <c:idx val="5"/>
              <c:layout>
                <c:manualLayout>
                  <c:x val="-1.9646724134476861E-2"/>
                  <c:y val="-4.84982926930474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3374-4BFB-B368-187D2D4C9D46}"/>
                </c:ext>
              </c:extLst>
            </c:dLbl>
            <c:dLbl>
              <c:idx val="7"/>
              <c:layout>
                <c:manualLayout>
                  <c:x val="3.7417404441400862E-2"/>
                  <c:y val="-0.1174175091656482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3374-4BFB-B368-187D2D4C9D46}"/>
                </c:ext>
              </c:extLst>
            </c:dLbl>
            <c:dLbl>
              <c:idx val="8"/>
              <c:layout>
                <c:manualLayout>
                  <c:x val="9.6595938338363135E-2"/>
                  <c:y val="-8.0902657402189576E-2"/>
                </c:manualLayout>
              </c:layout>
              <c:spPr>
                <a:noFill/>
                <a:ln w="22772">
                  <a:noFill/>
                </a:ln>
              </c:spPr>
              <c:txPr>
                <a:bodyPr/>
                <a:lstStyle/>
                <a:p>
                  <a:pPr>
                    <a:defRPr sz="1100" b="1" i="0" u="none" strike="noStrike" baseline="0">
                      <a:solidFill>
                        <a:schemeClr val="tx1"/>
                      </a:solidFill>
                      <a:latin typeface="Times New Roman" pitchFamily="18" charset="0"/>
                      <a:ea typeface="Arial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3374-4BFB-B368-187D2D4C9D46}"/>
                </c:ext>
              </c:extLst>
            </c:dLbl>
            <c:dLbl>
              <c:idx val="9"/>
              <c:layout>
                <c:manualLayout>
                  <c:x val="5.3857289991458147E-2"/>
                  <c:y val="4.37836224355259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3374-4BFB-B368-187D2D4C9D46}"/>
                </c:ext>
              </c:extLst>
            </c:dLbl>
            <c:spPr>
              <a:noFill/>
              <a:ln w="22772">
                <a:noFill/>
              </a:ln>
            </c:spPr>
            <c:txPr>
              <a:bodyPr/>
              <a:lstStyle/>
              <a:p>
                <a:pPr>
                  <a:defRPr sz="900" b="1" i="0" u="none" strike="noStrike" baseline="0">
                    <a:solidFill>
                      <a:schemeClr val="tx1"/>
                    </a:solidFill>
                    <a:latin typeface="Times New Roman" pitchFamily="18" charset="0"/>
                    <a:ea typeface="Arial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Sheet1!$B$1:$L$1</c:f>
              <c:strCache>
                <c:ptCount val="11"/>
                <c:pt idx="0">
                  <c:v>Сельское хозяйство, охота и лесное хозяйство - 125 человек</c:v>
                </c:pt>
                <c:pt idx="1">
                  <c:v>Добыча полезных ископаемых - 306 человек</c:v>
                </c:pt>
                <c:pt idx="2">
                  <c:v>Обрабатывающие производства-113 человек;</c:v>
                </c:pt>
                <c:pt idx="3">
                  <c:v>Обеспечение электрической энергией, газом  и паром - 152 человека</c:v>
                </c:pt>
                <c:pt idx="4">
                  <c:v>Оптовая и розничная торговля - 105 человек</c:v>
                </c:pt>
                <c:pt idx="5">
                  <c:v>Транспорт и связь - 76человек</c:v>
                </c:pt>
                <c:pt idx="6">
                  <c:v>Культура, спорт- 98 человек   </c:v>
                </c:pt>
                <c:pt idx="7">
                  <c:v>Государственное управление и обеспечение обеспечение военной безопасности - 456 человек  </c:v>
                </c:pt>
                <c:pt idx="8">
                  <c:v>Образование - 698 человек</c:v>
                </c:pt>
                <c:pt idx="9">
                  <c:v>Здравоохранение - 604 человек</c:v>
                </c:pt>
                <c:pt idx="10">
                  <c:v>Прочие виды экономической деятельности -294 человека</c:v>
                </c:pt>
              </c:strCache>
            </c:strRef>
          </c:cat>
          <c:val>
            <c:numRef>
              <c:f>Sheet1!$B$2:$L$2</c:f>
              <c:numCache>
                <c:formatCode>General</c:formatCode>
                <c:ptCount val="11"/>
                <c:pt idx="0">
                  <c:v>4.0999999999999996</c:v>
                </c:pt>
                <c:pt idx="1">
                  <c:v>10.1</c:v>
                </c:pt>
                <c:pt idx="2">
                  <c:v>3.7</c:v>
                </c:pt>
                <c:pt idx="3">
                  <c:v>5</c:v>
                </c:pt>
                <c:pt idx="4">
                  <c:v>3.5</c:v>
                </c:pt>
                <c:pt idx="5">
                  <c:v>2.5</c:v>
                </c:pt>
                <c:pt idx="6">
                  <c:v>3.2</c:v>
                </c:pt>
                <c:pt idx="7">
                  <c:v>15.1</c:v>
                </c:pt>
                <c:pt idx="8">
                  <c:v>23.1</c:v>
                </c:pt>
                <c:pt idx="9">
                  <c:v>20</c:v>
                </c:pt>
                <c:pt idx="10">
                  <c:v>9.6999999999999993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3374-4BFB-B368-187D2D4C9D46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2"/>
            </a:solidFill>
            <a:ln w="11386">
              <a:solidFill>
                <a:schemeClr val="tx1"/>
              </a:solidFill>
              <a:prstDash val="solid"/>
            </a:ln>
          </c:spPr>
          <c:explosion val="46"/>
          <c:dPt>
            <c:idx val="0"/>
            <c:bubble3D val="0"/>
            <c:spPr>
              <a:solidFill>
                <a:schemeClr val="accent1"/>
              </a:solidFill>
              <a:ln w="113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5-3374-4BFB-B368-187D2D4C9D46}"/>
              </c:ext>
            </c:extLst>
          </c:dPt>
          <c:dPt>
            <c:idx val="2"/>
            <c:bubble3D val="0"/>
            <c:spPr>
              <a:solidFill>
                <a:schemeClr val="hlink"/>
              </a:solidFill>
              <a:ln w="113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7-3374-4BFB-B368-187D2D4C9D46}"/>
              </c:ext>
            </c:extLst>
          </c:dPt>
          <c:dPt>
            <c:idx val="3"/>
            <c:bubble3D val="0"/>
            <c:spPr>
              <a:solidFill>
                <a:schemeClr val="folHlink"/>
              </a:solidFill>
              <a:ln w="113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9-3374-4BFB-B368-187D2D4C9D46}"/>
              </c:ext>
            </c:extLst>
          </c:dPt>
          <c:dPt>
            <c:idx val="4"/>
            <c:bubble3D val="0"/>
            <c:spPr>
              <a:solidFill>
                <a:schemeClr val="bg2"/>
              </a:solidFill>
              <a:ln w="113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B-3374-4BFB-B368-187D2D4C9D46}"/>
              </c:ext>
            </c:extLst>
          </c:dPt>
          <c:dPt>
            <c:idx val="5"/>
            <c:bubble3D val="0"/>
            <c:spPr>
              <a:solidFill>
                <a:schemeClr val="tx2"/>
              </a:solidFill>
              <a:ln w="113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D-3374-4BFB-B368-187D2D4C9D46}"/>
              </c:ext>
            </c:extLst>
          </c:dPt>
          <c:dPt>
            <c:idx val="6"/>
            <c:bubble3D val="0"/>
            <c:spPr>
              <a:solidFill>
                <a:srgbClr val="0066CC"/>
              </a:solidFill>
              <a:ln w="113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F-3374-4BFB-B368-187D2D4C9D46}"/>
              </c:ext>
            </c:extLst>
          </c:dPt>
          <c:dPt>
            <c:idx val="7"/>
            <c:bubble3D val="0"/>
            <c:spPr>
              <a:solidFill>
                <a:srgbClr val="CCCCFF"/>
              </a:solidFill>
              <a:ln w="113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21-3374-4BFB-B368-187D2D4C9D46}"/>
              </c:ext>
            </c:extLst>
          </c:dPt>
          <c:dPt>
            <c:idx val="8"/>
            <c:bubble3D val="0"/>
            <c:spPr>
              <a:solidFill>
                <a:srgbClr val="FF0000"/>
              </a:solidFill>
              <a:ln w="113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23-3374-4BFB-B368-187D2D4C9D46}"/>
              </c:ext>
            </c:extLst>
          </c:dPt>
          <c:dPt>
            <c:idx val="9"/>
            <c:bubble3D val="0"/>
            <c:spPr>
              <a:solidFill>
                <a:srgbClr val="FFFF00"/>
              </a:solidFill>
              <a:ln w="113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25-3374-4BFB-B368-187D2D4C9D46}"/>
              </c:ext>
            </c:extLst>
          </c:dPt>
          <c:cat>
            <c:strRef>
              <c:f>Sheet1!$B$1:$L$1</c:f>
              <c:strCache>
                <c:ptCount val="11"/>
                <c:pt idx="0">
                  <c:v>Сельское хозяйство, охота и лесное хозяйство - 125 человек</c:v>
                </c:pt>
                <c:pt idx="1">
                  <c:v>Добыча полезных ископаемых - 306 человек</c:v>
                </c:pt>
                <c:pt idx="2">
                  <c:v>Обрабатывающие производства-113 человек;</c:v>
                </c:pt>
                <c:pt idx="3">
                  <c:v>Обеспечение электрической энергией, газом  и паром - 152 человека</c:v>
                </c:pt>
                <c:pt idx="4">
                  <c:v>Оптовая и розничная торговля - 105 человек</c:v>
                </c:pt>
                <c:pt idx="5">
                  <c:v>Транспорт и связь - 76человек</c:v>
                </c:pt>
                <c:pt idx="6">
                  <c:v>Культура, спорт- 98 человек   </c:v>
                </c:pt>
                <c:pt idx="7">
                  <c:v>Государственное управление и обеспечение обеспечение военной безопасности - 456 человек  </c:v>
                </c:pt>
                <c:pt idx="8">
                  <c:v>Образование - 698 человек</c:v>
                </c:pt>
                <c:pt idx="9">
                  <c:v>Здравоохранение - 604 человек</c:v>
                </c:pt>
                <c:pt idx="10">
                  <c:v>Прочие виды экономической деятельности -294 человека</c:v>
                </c:pt>
              </c:strCache>
            </c:strRef>
          </c:cat>
          <c:val>
            <c:numRef>
              <c:f>Sheet1!$B$3:$L$3</c:f>
              <c:numCache>
                <c:formatCode>General</c:formatCode>
                <c:ptCount val="11"/>
              </c:numCache>
            </c:numRef>
          </c:val>
          <c:extLst>
            <c:ext xmlns:c16="http://schemas.microsoft.com/office/drawing/2014/chart" uri="{C3380CC4-5D6E-409C-BE32-E72D297353CC}">
              <c16:uniqueId val="{00000026-3374-4BFB-B368-187D2D4C9D46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chemeClr val="hlink"/>
            </a:solidFill>
            <a:ln w="11386">
              <a:solidFill>
                <a:schemeClr val="tx1"/>
              </a:solidFill>
              <a:prstDash val="solid"/>
            </a:ln>
          </c:spPr>
          <c:explosion val="46"/>
          <c:dPt>
            <c:idx val="0"/>
            <c:bubble3D val="0"/>
            <c:spPr>
              <a:solidFill>
                <a:schemeClr val="accent1"/>
              </a:solidFill>
              <a:ln w="113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28-3374-4BFB-B368-187D2D4C9D4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13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2A-3374-4BFB-B368-187D2D4C9D46}"/>
              </c:ext>
            </c:extLst>
          </c:dPt>
          <c:dPt>
            <c:idx val="3"/>
            <c:bubble3D val="0"/>
            <c:spPr>
              <a:solidFill>
                <a:schemeClr val="folHlink"/>
              </a:solidFill>
              <a:ln w="113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2C-3374-4BFB-B368-187D2D4C9D46}"/>
              </c:ext>
            </c:extLst>
          </c:dPt>
          <c:dPt>
            <c:idx val="4"/>
            <c:bubble3D val="0"/>
            <c:spPr>
              <a:solidFill>
                <a:schemeClr val="bg2"/>
              </a:solidFill>
              <a:ln w="113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2E-3374-4BFB-B368-187D2D4C9D46}"/>
              </c:ext>
            </c:extLst>
          </c:dPt>
          <c:dPt>
            <c:idx val="5"/>
            <c:bubble3D val="0"/>
            <c:spPr>
              <a:solidFill>
                <a:schemeClr val="tx2"/>
              </a:solidFill>
              <a:ln w="113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30-3374-4BFB-B368-187D2D4C9D46}"/>
              </c:ext>
            </c:extLst>
          </c:dPt>
          <c:dPt>
            <c:idx val="6"/>
            <c:bubble3D val="0"/>
            <c:spPr>
              <a:solidFill>
                <a:srgbClr val="0066CC"/>
              </a:solidFill>
              <a:ln w="113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32-3374-4BFB-B368-187D2D4C9D46}"/>
              </c:ext>
            </c:extLst>
          </c:dPt>
          <c:dPt>
            <c:idx val="7"/>
            <c:bubble3D val="0"/>
            <c:spPr>
              <a:solidFill>
                <a:srgbClr val="CCCCFF"/>
              </a:solidFill>
              <a:ln w="113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34-3374-4BFB-B368-187D2D4C9D46}"/>
              </c:ext>
            </c:extLst>
          </c:dPt>
          <c:dPt>
            <c:idx val="8"/>
            <c:bubble3D val="0"/>
            <c:spPr>
              <a:solidFill>
                <a:srgbClr val="FF0000"/>
              </a:solidFill>
              <a:ln w="113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36-3374-4BFB-B368-187D2D4C9D46}"/>
              </c:ext>
            </c:extLst>
          </c:dPt>
          <c:dPt>
            <c:idx val="9"/>
            <c:bubble3D val="0"/>
            <c:spPr>
              <a:solidFill>
                <a:srgbClr val="FFFF00"/>
              </a:solidFill>
              <a:ln w="113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38-3374-4BFB-B368-187D2D4C9D46}"/>
              </c:ext>
            </c:extLst>
          </c:dPt>
          <c:cat>
            <c:strRef>
              <c:f>Sheet1!$B$1:$L$1</c:f>
              <c:strCache>
                <c:ptCount val="11"/>
                <c:pt idx="0">
                  <c:v>Сельское хозяйство, охота и лесное хозяйство - 125 человек</c:v>
                </c:pt>
                <c:pt idx="1">
                  <c:v>Добыча полезных ископаемых - 306 человек</c:v>
                </c:pt>
                <c:pt idx="2">
                  <c:v>Обрабатывающие производства-113 человек;</c:v>
                </c:pt>
                <c:pt idx="3">
                  <c:v>Обеспечение электрической энергией, газом  и паром - 152 человека</c:v>
                </c:pt>
                <c:pt idx="4">
                  <c:v>Оптовая и розничная торговля - 105 человек</c:v>
                </c:pt>
                <c:pt idx="5">
                  <c:v>Транспорт и связь - 76человек</c:v>
                </c:pt>
                <c:pt idx="6">
                  <c:v>Культура, спорт- 98 человек   </c:v>
                </c:pt>
                <c:pt idx="7">
                  <c:v>Государственное управление и обеспечение обеспечение военной безопасности - 456 человек  </c:v>
                </c:pt>
                <c:pt idx="8">
                  <c:v>Образование - 698 человек</c:v>
                </c:pt>
                <c:pt idx="9">
                  <c:v>Здравоохранение - 604 человек</c:v>
                </c:pt>
                <c:pt idx="10">
                  <c:v>Прочие виды экономической деятельности -294 человека</c:v>
                </c:pt>
              </c:strCache>
            </c:strRef>
          </c:cat>
          <c:val>
            <c:numRef>
              <c:f>Sheet1!$B$4:$L$4</c:f>
              <c:numCache>
                <c:formatCode>General</c:formatCode>
                <c:ptCount val="11"/>
              </c:numCache>
            </c:numRef>
          </c:val>
          <c:extLst>
            <c:ext xmlns:c16="http://schemas.microsoft.com/office/drawing/2014/chart" uri="{C3380CC4-5D6E-409C-BE32-E72D297353CC}">
              <c16:uniqueId val="{00000039-3374-4BFB-B368-187D2D4C9D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11386">
          <a:noFill/>
          <a:prstDash val="solid"/>
        </a:ln>
        <a:scene3d>
          <a:camera prst="orthographicFront"/>
          <a:lightRig rig="threePt" dir="t"/>
        </a:scene3d>
        <a:sp3d>
          <a:bevelT w="6350"/>
        </a:sp3d>
      </c:spPr>
    </c:plotArea>
    <c:legend>
      <c:legendPos val="r"/>
      <c:layout>
        <c:manualLayout>
          <c:xMode val="edge"/>
          <c:yMode val="edge"/>
          <c:x val="0.57720688085218597"/>
          <c:y val="0"/>
          <c:w val="0.40901983508946232"/>
          <c:h val="0.97692576641811035"/>
        </c:manualLayout>
      </c:layout>
      <c:overlay val="0"/>
      <c:spPr>
        <a:noFill/>
        <a:ln w="2846">
          <a:solidFill>
            <a:schemeClr val="bg1"/>
          </a:solidFill>
          <a:prstDash val="solid"/>
        </a:ln>
      </c:spPr>
      <c:txPr>
        <a:bodyPr/>
        <a:lstStyle/>
        <a:p>
          <a:pPr>
            <a:defRPr sz="1400" b="0" i="1" u="none" strike="noStrike" baseline="0">
              <a:solidFill>
                <a:schemeClr val="bg2">
                  <a:lumMod val="25000"/>
                </a:schemeClr>
              </a:solidFill>
              <a:latin typeface="Times New Roman" pitchFamily="18" charset="0"/>
              <a:ea typeface="Arial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scene3d>
      <a:camera prst="orthographicFront"/>
      <a:lightRig rig="threePt" dir="t"/>
    </a:scene3d>
  </c:spPr>
  <c:txPr>
    <a:bodyPr/>
    <a:lstStyle/>
    <a:p>
      <a:pPr>
        <a:defRPr sz="1793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055069746418326E-2"/>
          <c:y val="4.5842175361261547E-2"/>
          <c:w val="0.51739099075501549"/>
          <c:h val="0.811718370940033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официально зарегистрированной безработицы, %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solidFill>
                <a:srgbClr val="0070C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5.3</c:v>
                </c:pt>
                <c:pt idx="1">
                  <c:v>1.6</c:v>
                </c:pt>
                <c:pt idx="2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B6-493E-A463-B08308C1E4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7017472"/>
        <c:axId val="173687552"/>
      </c:barChart>
      <c:catAx>
        <c:axId val="1670174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3687552"/>
        <c:crosses val="autoZero"/>
        <c:auto val="1"/>
        <c:lblAlgn val="ctr"/>
        <c:lblOffset val="100"/>
        <c:noMultiLvlLbl val="0"/>
      </c:catAx>
      <c:valAx>
        <c:axId val="173687552"/>
        <c:scaling>
          <c:orientation val="minMax"/>
        </c:scaling>
        <c:delete val="0"/>
        <c:axPos val="l"/>
        <c:majorGridlines>
          <c:spPr>
            <a:ln w="38100" cap="flat" cmpd="sng" algn="ctr">
              <a:solidFill>
                <a:schemeClr val="bg1">
                  <a:lumMod val="95000"/>
                </a:schemeClr>
              </a:solidFill>
              <a:prstDash val="solid"/>
            </a:ln>
            <a:effectLst>
              <a:innerShdw blurRad="114300">
                <a:prstClr val="black"/>
              </a:innerShdw>
            </a:effectLst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70174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3699548388834515"/>
          <c:y val="3.1596029706265932E-2"/>
          <c:w val="0.3535650347013351"/>
          <c:h val="0.9502759452365751"/>
        </c:manualLayout>
      </c:layout>
      <c:overlay val="0"/>
      <c:txPr>
        <a:bodyPr/>
        <a:lstStyle/>
        <a:p>
          <a:pPr>
            <a:defRPr>
              <a:solidFill>
                <a:schemeClr val="bg2">
                  <a:lumMod val="25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200">
          <a:latin typeface="Tempus Sans ITC" pitchFamily="82" charset="0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i="1">
                <a:latin typeface="Times New Roman" pitchFamily="18" charset="0"/>
                <a:cs typeface="Times New Roman" pitchFamily="18" charset="0"/>
              </a:defRPr>
            </a:pP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Доля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налоговых и неналоговых 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доходов, % </a:t>
            </a:r>
          </a:p>
        </c:rich>
      </c:tx>
      <c:layout/>
      <c:overlay val="0"/>
    </c:title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налоговых и неналоговых доходов, % 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dLbls>
            <c:dLbl>
              <c:idx val="2"/>
              <c:layout>
                <c:manualLayout>
                  <c:x val="6.5019381023172116E-3"/>
                  <c:y val="-8.81846767667053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B023-426F-8536-0646D5413E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i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24.5</c:v>
                </c:pt>
                <c:pt idx="1">
                  <c:v>26.8</c:v>
                </c:pt>
                <c:pt idx="2">
                  <c:v>17.8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23-426F-8536-0646D5413E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4003712"/>
        <c:axId val="174011136"/>
        <c:axId val="200156928"/>
      </c:bar3DChart>
      <c:catAx>
        <c:axId val="174003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0" i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4011136"/>
        <c:crosses val="autoZero"/>
        <c:auto val="1"/>
        <c:lblAlgn val="ctr"/>
        <c:lblOffset val="100"/>
        <c:noMultiLvlLbl val="0"/>
      </c:catAx>
      <c:valAx>
        <c:axId val="1740111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i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4003712"/>
        <c:crosses val="autoZero"/>
        <c:crossBetween val="between"/>
      </c:valAx>
      <c:serAx>
        <c:axId val="200156928"/>
        <c:scaling>
          <c:orientation val="minMax"/>
        </c:scaling>
        <c:delete val="1"/>
        <c:axPos val="b"/>
        <c:majorTickMark val="out"/>
        <c:minorTickMark val="none"/>
        <c:tickLblPos val="nextTo"/>
        <c:crossAx val="174011136"/>
        <c:crosses val="autoZero"/>
      </c:serAx>
    </c:plotArea>
    <c:legend>
      <c:legendPos val="r"/>
      <c:layout>
        <c:manualLayout>
          <c:xMode val="edge"/>
          <c:yMode val="edge"/>
          <c:x val="0.67350850595573686"/>
          <c:y val="0.25377640462740414"/>
          <c:w val="0.32649149404426309"/>
          <c:h val="0.17493858600492815"/>
        </c:manualLayout>
      </c:layout>
      <c:overlay val="0"/>
      <c:txPr>
        <a:bodyPr/>
        <a:lstStyle/>
        <a:p>
          <a:pPr>
            <a:defRPr sz="1400" i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i="1">
                <a:latin typeface="Times New Roman" pitchFamily="18" charset="0"/>
                <a:cs typeface="Times New Roman" pitchFamily="18" charset="0"/>
              </a:defRPr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Структура налоговых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доходов  </a:t>
            </a:r>
          </a:p>
          <a:p>
            <a:pPr>
              <a:defRPr sz="1400" i="1">
                <a:latin typeface="Times New Roman" pitchFamily="18" charset="0"/>
                <a:cs typeface="Times New Roman" pitchFamily="18" charset="0"/>
              </a:defRPr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2022 год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5098794961229253"/>
          <c:y val="4.0707928383069622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4485797874310271E-2"/>
          <c:y val="0.25026698016386806"/>
          <c:w val="0.57731068338679892"/>
          <c:h val="0.6561102117205046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A9B0-43F5-B668-E19E7C091BDC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3-A9B0-43F5-B668-E19E7C091BD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Налог на доходы физических лиц</c:v>
                </c:pt>
                <c:pt idx="1">
                  <c:v>Налог на имущество</c:v>
                </c:pt>
                <c:pt idx="2">
                  <c:v>Налог на совокупный доход</c:v>
                </c:pt>
                <c:pt idx="3">
                  <c:v>Прочие налоговые доходы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71.599999999999994</c:v>
                </c:pt>
                <c:pt idx="1">
                  <c:v>5.8</c:v>
                </c:pt>
                <c:pt idx="2">
                  <c:v>4.5</c:v>
                </c:pt>
                <c:pt idx="3" formatCode="0.0">
                  <c:v>18.100000000000001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9B0-43F5-B668-E19E7C091B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205529254609673"/>
          <c:y val="0.23602324735752417"/>
          <c:w val="0.35963653143826385"/>
          <c:h val="0.65234959061903353"/>
        </c:manualLayout>
      </c:layout>
      <c:overlay val="0"/>
      <c:txPr>
        <a:bodyPr/>
        <a:lstStyle/>
        <a:p>
          <a:pPr>
            <a:defRPr sz="120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i="1"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Структура неналоговых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доходов 2022 год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1241051140599034"/>
          <c:y val="6.7724393713363168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8A05-4622-80D7-5D4161C3F67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3-8A05-4622-80D7-5D4161C3F67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 от использования имущества</c:v>
                </c:pt>
                <c:pt idx="1">
                  <c:v>Платежи при использовании природных ресурсов </c:v>
                </c:pt>
                <c:pt idx="2">
                  <c:v>Штрафы и санкции</c:v>
                </c:pt>
                <c:pt idx="3">
                  <c:v>Прочие неналоговые доходы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64.3</c:v>
                </c:pt>
                <c:pt idx="1">
                  <c:v>0.8</c:v>
                </c:pt>
                <c:pt idx="2">
                  <c:v>10.6</c:v>
                </c:pt>
                <c:pt idx="3">
                  <c:v>24.3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A05-4622-80D7-5D4161C3F6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6588825275063692"/>
          <c:y val="0.24685158726164308"/>
          <c:w val="0.42025905913752715"/>
          <c:h val="0.72714750039189868"/>
        </c:manualLayout>
      </c:layout>
      <c:overlay val="0"/>
      <c:txPr>
        <a:bodyPr/>
        <a:lstStyle/>
        <a:p>
          <a:pPr>
            <a:defRPr sz="120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6E7D-4C55-B77A-6DFF1B2F5268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3-6E7D-4C55-B77A-6DFF1B2F5268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6E7D-4C55-B77A-6DFF1B2F5268}"/>
              </c:ext>
            </c:extLst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6E7D-4C55-B77A-6DFF1B2F5268}"/>
              </c:ext>
            </c:extLst>
          </c:dPt>
          <c:dPt>
            <c:idx val="7"/>
            <c:bubble3D val="0"/>
            <c:spPr>
              <a:solidFill>
                <a:schemeClr val="bg2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9-6E7D-4C55-B77A-6DFF1B2F526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Лист1!$A$2:$A$9</c:f>
              <c:strCache>
                <c:ptCount val="8"/>
                <c:pt idx="0">
                  <c:v>Образование</c:v>
                </c:pt>
                <c:pt idx="1">
                  <c:v>ЖКХ</c:v>
                </c:pt>
                <c:pt idx="2">
                  <c:v>Общегосударственные вопросы</c:v>
                </c:pt>
                <c:pt idx="3">
                  <c:v>Национальная экономика</c:v>
                </c:pt>
                <c:pt idx="4">
                  <c:v>Социальная политика</c:v>
                </c:pt>
                <c:pt idx="5">
                  <c:v>Культура</c:v>
                </c:pt>
                <c:pt idx="6">
                  <c:v>Национальная оборона и национальная безопасность</c:v>
                </c:pt>
                <c:pt idx="7">
                  <c:v>Прочие расходы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61.3</c:v>
                </c:pt>
                <c:pt idx="1">
                  <c:v>4.5999999999999996</c:v>
                </c:pt>
                <c:pt idx="2">
                  <c:v>11.5</c:v>
                </c:pt>
                <c:pt idx="3">
                  <c:v>6.2</c:v>
                </c:pt>
                <c:pt idx="4">
                  <c:v>2</c:v>
                </c:pt>
                <c:pt idx="5">
                  <c:v>7</c:v>
                </c:pt>
                <c:pt idx="6">
                  <c:v>0.4</c:v>
                </c:pt>
                <c:pt idx="7" formatCode="0.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E7D-4C55-B77A-6DFF1B2F526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Лист1!$A$2:$A$9</c:f>
              <c:strCache>
                <c:ptCount val="8"/>
                <c:pt idx="0">
                  <c:v>Образование</c:v>
                </c:pt>
                <c:pt idx="1">
                  <c:v>ЖКХ</c:v>
                </c:pt>
                <c:pt idx="2">
                  <c:v>Общегосударственные вопросы</c:v>
                </c:pt>
                <c:pt idx="3">
                  <c:v>Национальная экономика</c:v>
                </c:pt>
                <c:pt idx="4">
                  <c:v>Социальная политика</c:v>
                </c:pt>
                <c:pt idx="5">
                  <c:v>Культура</c:v>
                </c:pt>
                <c:pt idx="6">
                  <c:v>Национальная оборона и национальная безопасность</c:v>
                </c:pt>
                <c:pt idx="7">
                  <c:v>Прочие расходы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</c:numCache>
            </c:numRef>
          </c:val>
          <c:extLst>
            <c:ext xmlns:c16="http://schemas.microsoft.com/office/drawing/2014/chart" uri="{C3380CC4-5D6E-409C-BE32-E72D297353CC}">
              <c16:uniqueId val="{0000000B-6E7D-4C55-B77A-6DFF1B2F52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40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0.78126</cdr:x>
      <cdr:y>0.2</cdr:y>
    </cdr:from>
    <cdr:to>
      <cdr:x>0.84229</cdr:x>
      <cdr:y>0.33079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809022" y="400053"/>
          <a:ext cx="531903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/>
        <a:p xmlns:a="http://schemas.openxmlformats.org/drawingml/2006/main">
          <a:endParaRPr lang="ru-RU" sz="11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0.09516</cdr:x>
      <cdr:y>0.08167</cdr:y>
    </cdr:from>
    <cdr:to>
      <cdr:x>0.48859</cdr:x>
      <cdr:y>0.37334</cdr:y>
    </cdr:to>
    <cdr:sp macro="" textlink="">
      <cdr:nvSpPr>
        <cdr:cNvPr id="3" name="Rectangle 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29326" y="140026"/>
          <a:ext cx="3428991" cy="50006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="horz" wrap="square" lIns="91440" tIns="45720" rIns="91440" bIns="45720" numCol="1" rtlCol="0" anchor="t" anchorCtr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pPr marL="342900" marR="0" lvl="0" indent="-342900" algn="l" defTabSz="914400" rtl="0" eaLnBrk="0" fontAlgn="base" latinLnBrk="0" hangingPunct="0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tabLst/>
            <a:defRPr/>
          </a:pPr>
          <a:r>
            <a:rPr kumimoji="0" lang="ru-RU" sz="1800" b="1" i="1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На 31.12.2022 года: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0.1105</cdr:x>
      <cdr:y>0.08875</cdr:y>
    </cdr:from>
    <cdr:to>
      <cdr:x>0.1235</cdr:x>
      <cdr:y>0.13875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86261" y="439579"/>
          <a:ext cx="57207" cy="24765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</cdr:sp>
  </cdr:relSizeAnchor>
  <cdr:relSizeAnchor xmlns:cdr="http://schemas.openxmlformats.org/drawingml/2006/chartDrawing">
    <cdr:from>
      <cdr:x>0.10527</cdr:x>
      <cdr:y>0.07059</cdr:y>
    </cdr:from>
    <cdr:to>
      <cdr:x>0.42108</cdr:x>
      <cdr:y>0.21998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36104" y="432048"/>
          <a:ext cx="2808312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0.0081</cdr:x>
      <cdr:y>0.00797</cdr:y>
    </cdr:from>
    <cdr:to>
      <cdr:x>0.46967</cdr:x>
      <cdr:y>0.18444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2008" y="48790"/>
          <a:ext cx="4104502" cy="10801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Трудовые ресурсы на конец 2022 года</a:t>
          </a:r>
        </a:p>
        <a:p xmlns:a="http://schemas.openxmlformats.org/drawingml/2006/main">
          <a:r>
            <a:rPr lang="ru-RU" sz="1600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составили – 8 </a:t>
          </a:r>
          <a:r>
            <a:rPr lang="ru-RU" sz="1600" i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790</a:t>
          </a:r>
          <a:r>
            <a:rPr lang="ru-RU" sz="1600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человек.</a:t>
          </a:r>
        </a:p>
        <a:p xmlns:a="http://schemas.openxmlformats.org/drawingml/2006/main">
          <a:r>
            <a:rPr lang="ru-RU" sz="1600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Среднесписочная численность работников </a:t>
          </a:r>
        </a:p>
        <a:p xmlns:a="http://schemas.openxmlformats.org/drawingml/2006/main">
          <a:r>
            <a:rPr lang="ru-RU" sz="1600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организаций – 3 048 человек</a:t>
          </a:r>
          <a:r>
            <a:rPr lang="ru-RU" sz="1100" dirty="0" smtClean="0"/>
            <a:t>.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</cdr:x>
      <cdr:y>0.55423</cdr:y>
    </cdr:from>
    <cdr:to>
      <cdr:x>0.54955</cdr:x>
      <cdr:y>0.71011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0" y="3392276"/>
          <a:ext cx="4392487" cy="9541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pPr eaLnBrk="1" hangingPunct="1"/>
          <a:r>
            <a:rPr lang="ru-RU" sz="1400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По состоянию на </a:t>
          </a:r>
          <a:r>
            <a:rPr lang="ru-RU" sz="1400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31.12.2022 г.</a:t>
          </a:r>
        </a:p>
        <a:p xmlns:a="http://schemas.openxmlformats.org/drawingml/2006/main">
          <a:pPr eaLnBrk="1" hangingPunct="1"/>
          <a:r>
            <a:rPr lang="ru-RU" sz="1400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Численность официально зарегистрированных безработных – </a:t>
          </a:r>
          <a:r>
            <a:rPr lang="ru-RU" sz="1400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120</a:t>
          </a:r>
          <a:r>
            <a:rPr lang="ru-RU" sz="1400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человек.</a:t>
          </a:r>
        </a:p>
        <a:p xmlns:a="http://schemas.openxmlformats.org/drawingml/2006/main">
          <a:pPr eaLnBrk="1" hangingPunct="1"/>
          <a:r>
            <a:rPr lang="ru-RU" sz="1400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Число заявленных вакансий – 686.</a:t>
          </a:r>
        </a:p>
      </cdr:txBody>
    </cdr:sp>
  </cdr:relSizeAnchor>
  <cdr:relSizeAnchor xmlns:cdr="http://schemas.openxmlformats.org/drawingml/2006/chartDrawing">
    <cdr:from>
      <cdr:x>0</cdr:x>
      <cdr:y>0.50717</cdr:y>
    </cdr:from>
    <cdr:to>
      <cdr:x>0.27928</cdr:x>
      <cdr:y>0.57776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0" y="3104244"/>
          <a:ext cx="2232248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i="1" u="sng" dirty="0" smtClean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rPr>
            <a:t>Рынок труда</a:t>
          </a:r>
          <a:endParaRPr lang="ru-RU" sz="1800" b="1" i="1" u="sng" dirty="0">
            <a:solidFill>
              <a:srgbClr val="0066FF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0.21104</cdr:x>
      <cdr:y>0.6793</cdr:y>
    </cdr:from>
    <cdr:to>
      <cdr:x>0.40936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73040" y="193690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0.34018</cdr:x>
      <cdr:y>0.88631</cdr:y>
    </cdr:from>
    <cdr:to>
      <cdr:x>0.5385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568443" y="2245541"/>
          <a:ext cx="91440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2.16888E-7</cdr:x>
      <cdr:y>0.82947</cdr:y>
    </cdr:from>
    <cdr:to>
      <cdr:x>0.75766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" y="2101523"/>
          <a:ext cx="3493326" cy="4320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i="1" u="sng" dirty="0" smtClean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rPr>
            <a:t>Потребительский рынок</a:t>
          </a:r>
          <a:endParaRPr lang="ru-RU" sz="1800" b="1" i="1" u="sng" dirty="0">
            <a:solidFill>
              <a:srgbClr val="0066FF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B3BCC-8703-4212-9AA1-741215168135}" type="datetimeFigureOut">
              <a:rPr lang="ru-RU" smtClean="0"/>
              <a:pPr/>
              <a:t>26.09.2023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DF6C00-9811-4578-AE3A-22450ADB9C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872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F6C00-9811-4578-AE3A-22450ADB9CEE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399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F6C00-9811-4578-AE3A-22450ADB9CEE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420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F6C00-9811-4578-AE3A-22450ADB9CEE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134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987FD0-4A1D-4994-A3C1-B4BB807F00A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627B0D-6EA2-47AB-BC6C-622FA684F3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D7D77-FAC9-47DE-A362-771D62BEA01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D5C373-B9C1-42C8-9676-0D859981FD2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4A3AA2-85A9-4E2A-9BEF-C054E4CE5C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5C48C6-1CAF-4325-A3BE-EB027982E8E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109471-405D-4B93-9F97-A1D396F6C0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494B9C-5AD0-46EA-8FAE-D4F22C506CC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EAE360-E663-4BB5-A0ED-AAE61FC7167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5F232-F0A1-4E1B-B1F6-8E5D5E8B0E3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1A8191-6464-43FF-B9BC-D01C61D1615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B6DDB321-A9CA-4700-8949-30D74256DC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0" r:id="rId1"/>
    <p:sldLayoutId id="2147484701" r:id="rId2"/>
    <p:sldLayoutId id="2147484702" r:id="rId3"/>
    <p:sldLayoutId id="2147484703" r:id="rId4"/>
    <p:sldLayoutId id="2147484704" r:id="rId5"/>
    <p:sldLayoutId id="2147484705" r:id="rId6"/>
    <p:sldLayoutId id="2147484706" r:id="rId7"/>
    <p:sldLayoutId id="2147484707" r:id="rId8"/>
    <p:sldLayoutId id="2147484708" r:id="rId9"/>
    <p:sldLayoutId id="2147484709" r:id="rId10"/>
    <p:sldLayoutId id="2147484710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chart" Target="../charts/char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04865"/>
            <a:ext cx="7344816" cy="39604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5616" y="620688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Инвестиционный паспорт муниципального района «</a:t>
            </a:r>
            <a:r>
              <a:rPr lang="ru-RU" sz="2400" b="1" i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2400" b="1" i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район»</a:t>
            </a:r>
          </a:p>
          <a:p>
            <a:pPr algn="ctr"/>
            <a:r>
              <a:rPr lang="ru-RU" sz="2400" b="1" i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Забайкальского края</a:t>
            </a:r>
            <a:endParaRPr lang="ru-RU" sz="2400" b="1" i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3848" y="6357646"/>
            <a:ext cx="2808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b="1" i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.Улёты</a:t>
            </a:r>
            <a:r>
              <a:rPr lang="ru-RU" b="1" i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b="1" i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endParaRPr lang="ru-RU" b="1" i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62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28184" y="40466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Рекреационные ресурсы</a:t>
            </a:r>
            <a:endParaRPr lang="ru-RU" b="1" i="1" u="sng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6632"/>
            <a:ext cx="3096344" cy="252028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283968" y="908720"/>
            <a:ext cx="47525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Сложившийся </a:t>
            </a: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рекреационный ресурс в  </a:t>
            </a:r>
            <a:r>
              <a:rPr lang="ru-RU" sz="1600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Улётовском</a:t>
            </a: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районе представляет озеро </a:t>
            </a:r>
            <a:r>
              <a:rPr lang="ru-RU" sz="1600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Арей</a:t>
            </a: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его окрестности. Озеро </a:t>
            </a:r>
            <a:r>
              <a:rPr lang="ru-RU" sz="1600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Арей</a:t>
            </a: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имеет овальную форму, длина 3км., ширина 2 км., максимальная глубина 13,5 м. Озеро </a:t>
            </a:r>
            <a:r>
              <a:rPr lang="ru-RU" sz="1600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Арей</a:t>
            </a: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расположено на Великом мировом водоразделе (Амурский бассейн), в 195 км юго-западнее г. Читы</a:t>
            </a:r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1\Desktop\К 95-летию\Арей\Арей_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9" y="4847476"/>
            <a:ext cx="2304255" cy="196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SC073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5" y="2663581"/>
            <a:ext cx="3672408" cy="18565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43609" y="2724602"/>
            <a:ext cx="331236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Озеро </a:t>
            </a:r>
            <a:r>
              <a:rPr lang="ru-RU" sz="1600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Арей</a:t>
            </a: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обладает широким спектром лечебных сил. Наиболее полезна целебная </a:t>
            </a:r>
            <a:r>
              <a:rPr lang="ru-RU" sz="1600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арейская</a:t>
            </a: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грязь, которая добывается со дна озера и является биологически активной. Озеро </a:t>
            </a:r>
            <a:r>
              <a:rPr lang="ru-RU" sz="1600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Арей</a:t>
            </a: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используется для отдыха и лечения на турбазах «</a:t>
            </a:r>
            <a:r>
              <a:rPr lang="ru-RU" sz="1600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Арей</a:t>
            </a: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и «Кристалл».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57937" y="4629326"/>
            <a:ext cx="5678559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5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  </a:t>
            </a:r>
            <a:r>
              <a:rPr lang="ru-RU" sz="15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природный парк «</a:t>
            </a:r>
            <a:r>
              <a:rPr lang="ru-RU" sz="1500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Арей</a:t>
            </a:r>
            <a:r>
              <a:rPr lang="ru-RU" sz="15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общей площадью 3593 га. В границы природного парка включено озеро </a:t>
            </a:r>
            <a:r>
              <a:rPr lang="ru-RU" sz="1500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Арей</a:t>
            </a:r>
            <a:r>
              <a:rPr lang="ru-RU" sz="15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 водоохраной зоной и прилегающими территориями. </a:t>
            </a:r>
          </a:p>
          <a:p>
            <a:pPr lvl="0" algn="just"/>
            <a:r>
              <a:rPr lang="ru-RU" sz="15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Ежегодно проводятся экологические акции по очистке  прибрежной зоны   озера </a:t>
            </a:r>
            <a:r>
              <a:rPr lang="ru-RU" sz="1500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Арей</a:t>
            </a:r>
            <a:r>
              <a:rPr lang="ru-RU" sz="15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lvl="0" algn="just"/>
            <a:r>
              <a:rPr lang="ru-RU" sz="15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Привлекает к себе  жителей района и края озеро Доронинское, характеризующееся прекрасными целебными свойствами содового сырья и лечебными грязями. Доронинское озеро является самым крупным содовым озером в Восточной Сибири. </a:t>
            </a:r>
            <a:endParaRPr lang="ru-RU" sz="1500" b="1" dirty="0">
              <a:solidFill>
                <a:schemeClr val="bg2">
                  <a:lumMod val="25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8498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16216" y="401877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Полезные ископаемые</a:t>
            </a:r>
            <a:endParaRPr lang="ru-RU" b="1" i="1" u="sng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1390187"/>
              </p:ext>
            </p:extLst>
          </p:nvPr>
        </p:nvGraphicFramePr>
        <p:xfrm>
          <a:off x="1043608" y="908720"/>
          <a:ext cx="8064896" cy="5904655"/>
        </p:xfrm>
        <a:graphic>
          <a:graphicData uri="http://schemas.openxmlformats.org/drawingml/2006/table">
            <a:tbl>
              <a:tblPr firstRow="1" bandRow="1"/>
              <a:tblGrid>
                <a:gridCol w="1603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58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88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69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8659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месторождения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полезных ископаемых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Запасы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Степень освоенности месторождения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967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r>
                        <a:rPr lang="ru-RU" sz="1300" i="1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Лево-Ингодинское</a:t>
                      </a:r>
                      <a:endParaRPr lang="ru-RU" sz="13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r>
                        <a:rPr lang="ru-RU" sz="13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Олово, вольфрам</a:t>
                      </a:r>
                      <a:endParaRPr lang="ru-RU" sz="13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r>
                        <a:rPr lang="ru-RU" sz="1300" i="1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Забалансовые</a:t>
                      </a:r>
                      <a:r>
                        <a:rPr lang="ru-RU" sz="13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запасы олово-7083т, вольфрам- 6588 т.</a:t>
                      </a:r>
                      <a:endParaRPr lang="ru-RU" sz="13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r>
                        <a:rPr lang="ru-RU" sz="13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13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356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r>
                        <a:rPr lang="ru-RU" sz="1300" i="1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Ингодинское</a:t>
                      </a:r>
                      <a:endParaRPr lang="ru-RU" sz="13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r>
                        <a:rPr lang="ru-RU" sz="13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Олово</a:t>
                      </a:r>
                      <a:endParaRPr lang="ru-RU" sz="13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r>
                        <a:rPr lang="ru-RU" sz="1300" i="1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Забалансовые</a:t>
                      </a:r>
                      <a:r>
                        <a:rPr lang="ru-RU" sz="13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запасы 1219 9т.</a:t>
                      </a:r>
                      <a:endParaRPr lang="ru-RU" sz="13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13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5967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r>
                        <a:rPr lang="ru-RU" sz="1300" i="1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Татауровское</a:t>
                      </a:r>
                      <a:endParaRPr lang="ru-RU" sz="13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r>
                        <a:rPr lang="ru-RU" sz="13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Уголь бурый</a:t>
                      </a:r>
                      <a:endParaRPr lang="ru-RU" sz="13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r>
                        <a:rPr lang="ru-RU" sz="13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Балансовые - 480 млн.т.</a:t>
                      </a:r>
                    </a:p>
                    <a:p>
                      <a:r>
                        <a:rPr lang="ru-RU" sz="1300" i="1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Забалансовые</a:t>
                      </a:r>
                      <a:r>
                        <a:rPr lang="ru-RU" sz="13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- 99,2 млн.т.</a:t>
                      </a:r>
                      <a:endParaRPr lang="ru-RU" sz="13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r>
                        <a:rPr lang="ru-RU" sz="13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Осваивается</a:t>
                      </a:r>
                      <a:endParaRPr lang="ru-RU" sz="13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967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r>
                        <a:rPr lang="ru-RU" sz="1300" i="1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Тангинское</a:t>
                      </a:r>
                      <a:r>
                        <a:rPr lang="ru-RU" sz="13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углепроявление</a:t>
                      </a:r>
                      <a:endParaRPr lang="ru-RU" sz="13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r>
                        <a:rPr lang="ru-RU" sz="13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Уголь бурый</a:t>
                      </a:r>
                      <a:endParaRPr lang="ru-RU" sz="13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Прогнозные ресурсы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370  млн.т.</a:t>
                      </a:r>
                      <a:endParaRPr lang="ru-RU" sz="13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Проведены</a:t>
                      </a:r>
                      <a:r>
                        <a:rPr lang="ru-RU" sz="1300" i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поисковые работы</a:t>
                      </a:r>
                      <a:endParaRPr lang="ru-RU" sz="13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55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r>
                        <a:rPr lang="ru-RU" sz="13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Березовое</a:t>
                      </a:r>
                      <a:endParaRPr lang="ru-RU" sz="13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r>
                        <a:rPr lang="ru-RU" sz="13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Уран</a:t>
                      </a:r>
                      <a:endParaRPr lang="ru-RU" sz="13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r>
                        <a:rPr lang="ru-RU" sz="13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Балансовые-71 6т.</a:t>
                      </a:r>
                    </a:p>
                    <a:p>
                      <a:r>
                        <a:rPr lang="ru-RU" sz="13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Забалансовые-2845 т. Прогнозные ресурсы 716 т.</a:t>
                      </a:r>
                      <a:endParaRPr lang="ru-RU" sz="13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13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6356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r>
                        <a:rPr lang="ru-RU" sz="13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Верховья р. Ингода</a:t>
                      </a:r>
                      <a:endParaRPr lang="ru-RU" sz="13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r>
                        <a:rPr lang="ru-RU" sz="13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3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Прогнозные ресурсы 500 кг</a:t>
                      </a:r>
                      <a:endParaRPr lang="ru-RU" sz="13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13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6356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r>
                        <a:rPr lang="ru-RU" sz="1300" i="1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р.Маланга</a:t>
                      </a:r>
                      <a:endParaRPr lang="ru-RU" sz="13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3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Прогнозные ресурсы 640кг</a:t>
                      </a:r>
                      <a:endParaRPr lang="ru-RU" sz="13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13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255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r>
                        <a:rPr lang="ru-RU" sz="13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Чернушка р.</a:t>
                      </a:r>
                      <a:endParaRPr lang="ru-RU" sz="13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r>
                        <a:rPr lang="ru-RU" sz="13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3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Балансовые запасы 379 кг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i="1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Забалансовые</a:t>
                      </a:r>
                      <a:r>
                        <a:rPr lang="ru-RU" sz="13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6 кг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Прогнозные ресурсы 136 кг</a:t>
                      </a:r>
                      <a:endParaRPr lang="ru-RU" sz="13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13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5967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r>
                        <a:rPr lang="ru-RU" sz="13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Улётовское</a:t>
                      </a:r>
                      <a:endParaRPr lang="ru-RU" sz="13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r>
                        <a:rPr lang="ru-RU" sz="13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Глина (кирпично-черепичное сырье)</a:t>
                      </a:r>
                      <a:endParaRPr lang="ru-RU" sz="13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r>
                        <a:rPr lang="ru-RU" sz="13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Данных нет</a:t>
                      </a:r>
                      <a:endParaRPr lang="ru-RU" sz="13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13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15967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r>
                        <a:rPr lang="ru-RU" sz="1300" i="1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Татауровское</a:t>
                      </a:r>
                      <a:endParaRPr lang="ru-RU" sz="13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r>
                        <a:rPr lang="ru-RU" sz="1300" i="1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Гравийно-песч</a:t>
                      </a:r>
                      <a:r>
                        <a:rPr lang="ru-RU" sz="13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ru-RU" sz="1300" i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300" i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м-л</a:t>
                      </a:r>
                      <a:r>
                        <a:rPr lang="ru-RU" sz="1300" i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(наполнители бетона)</a:t>
                      </a:r>
                      <a:endParaRPr lang="ru-RU" sz="13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r>
                        <a:rPr lang="ru-RU" sz="13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136,6 млн. куб.м.</a:t>
                      </a:r>
                      <a:endParaRPr lang="ru-RU" sz="13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13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5935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r>
                        <a:rPr lang="ru-RU" sz="13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Оз.Доронинское</a:t>
                      </a:r>
                      <a:endParaRPr lang="ru-RU" sz="13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r>
                        <a:rPr lang="ru-RU" sz="13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Сада, соль поваренная</a:t>
                      </a:r>
                      <a:endParaRPr lang="ru-RU" sz="13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Данных нет</a:t>
                      </a:r>
                      <a:endParaRPr lang="ru-RU" sz="13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13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1428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2120" y="476672"/>
            <a:ext cx="3345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Инженерная инфраструктура</a:t>
            </a:r>
            <a:endParaRPr lang="ru-RU" b="1" i="1" u="sng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58835"/>
            <a:ext cx="2050520" cy="1737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2551824"/>
              </p:ext>
            </p:extLst>
          </p:nvPr>
        </p:nvGraphicFramePr>
        <p:xfrm>
          <a:off x="4427983" y="980727"/>
          <a:ext cx="4685259" cy="38694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28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8856"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Показатели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Единицы измерения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 г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63">
                <a:tc>
                  <a:txBody>
                    <a:bodyPr/>
                    <a:lstStyle/>
                    <a:p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Число источников теплоснабжения 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964">
                <a:tc>
                  <a:txBody>
                    <a:bodyPr/>
                    <a:lstStyle/>
                    <a:p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 т.ч. муниципальные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уд.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964">
                <a:tc>
                  <a:txBody>
                    <a:bodyPr/>
                    <a:lstStyle/>
                    <a:p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т.ч. мощностью свыше 3 Гкал/ч 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438">
                <a:tc>
                  <a:txBody>
                    <a:bodyPr/>
                    <a:lstStyle/>
                    <a:p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Протяженность паровых, тепловых сетей в двухтрубном исчислении 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км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11,8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964">
                <a:tc>
                  <a:txBody>
                    <a:bodyPr/>
                    <a:lstStyle/>
                    <a:p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т.ч. нуждающихся в замене 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км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7,211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964">
                <a:tc>
                  <a:txBody>
                    <a:bodyPr/>
                    <a:lstStyle/>
                    <a:p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Протяженность водопроводных сетей 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км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10,7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438">
                <a:tc>
                  <a:txBody>
                    <a:bodyPr/>
                    <a:lstStyle/>
                    <a:p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Одиночное протяжение  уличной канализационной сети 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км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964">
                <a:tc>
                  <a:txBody>
                    <a:bodyPr/>
                    <a:lstStyle/>
                    <a:p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т.ч. нуждающейся в замене 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км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1,422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64323" y="5373216"/>
            <a:ext cx="55442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2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2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территории муниципального района «</a:t>
            </a:r>
            <a:r>
              <a:rPr lang="ru-RU" sz="1200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12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район» работают 4 теплоснабжающих предприятия: МУП МК –обслуживает бюджетные учреждения района, МАУ ЖКХ и благоустройства сельского поселения «</a:t>
            </a:r>
            <a:r>
              <a:rPr lang="ru-RU" sz="1200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Улётовское</a:t>
            </a:r>
            <a:r>
              <a:rPr lang="ru-RU" sz="12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обслуживает благоустроенный жилой сектор в с. Улёты, АО «</a:t>
            </a:r>
            <a:r>
              <a:rPr lang="ru-RU" sz="1200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ЗабТЭК</a:t>
            </a:r>
            <a:r>
              <a:rPr lang="ru-RU" sz="12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обслуживает благоустроенный жилой сектор в </a:t>
            </a:r>
            <a:r>
              <a:rPr lang="ru-RU" sz="1200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sz="12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Дровяная, ООО «Благоустройство+» обслуживает котельную ГУЗ «</a:t>
            </a:r>
            <a:r>
              <a:rPr lang="ru-RU" sz="1200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Улётовская</a:t>
            </a:r>
            <a:r>
              <a:rPr lang="ru-RU" sz="12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ЦРБ». </a:t>
            </a:r>
            <a:endParaRPr lang="ru-RU" sz="1200" i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5020"/>
            <a:ext cx="1574068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015332"/>
            <a:ext cx="2052736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3" y="4869160"/>
            <a:ext cx="2453009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Dsc_0008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04256" y="3428999"/>
            <a:ext cx="2051358" cy="18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899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46057" y="265462"/>
            <a:ext cx="356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Транспортная инфраструктура</a:t>
            </a:r>
            <a:endParaRPr lang="ru-RU" b="1" i="1" u="sng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84369" y="764704"/>
            <a:ext cx="8124135" cy="192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Arial Narrow"/>
                <a:ea typeface="Calibri"/>
                <a:cs typeface="Times New Roman"/>
              </a:rPr>
              <a:t>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 Narrow"/>
                <a:ea typeface="Calibri"/>
                <a:cs typeface="Times New Roman"/>
              </a:rPr>
              <a:t>     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Основным 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видом транспорта по осуществлению перевозок на территории района является автомобильный транспорт. 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Протяженность автомобильных дорог общего пользования, являющихся собственностью муниципального района, составляет 372,36 км и 182 км дорог федерального значения.</a:t>
            </a:r>
          </a:p>
          <a:p>
            <a:pPr algn="just">
              <a:lnSpc>
                <a:spcPct val="80000"/>
              </a:lnSpc>
              <a:defRPr/>
            </a:pP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Железнодорожный 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транспорт представлен отводом на п. Дровяная. Вся экономическая деятельность сосредоточена по  р. Ингода, федеральной автомагистрали  Р-258 и отводу железной дороги.  </a:t>
            </a:r>
          </a:p>
          <a:p>
            <a:r>
              <a:rPr lang="ru-RU" dirty="0" smtClean="0">
                <a:latin typeface="Arial Narrow"/>
                <a:ea typeface="Calibri"/>
                <a:cs typeface="Times New Roman"/>
              </a:rPr>
              <a:t>   </a:t>
            </a:r>
            <a:r>
              <a:rPr lang="ru-RU" dirty="0">
                <a:latin typeface="Arial Narrow"/>
                <a:ea typeface="Calibri"/>
                <a:cs typeface="Times New Roman"/>
              </a:rPr>
              <a:t>         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439143"/>
            <a:ext cx="2939559" cy="20882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653136"/>
            <a:ext cx="3096344" cy="20882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653136"/>
            <a:ext cx="3096344" cy="2088232"/>
          </a:xfrm>
          <a:prstGeom prst="rect">
            <a:avLst/>
          </a:prstGeom>
        </p:spPr>
      </p:pic>
      <p:pic>
        <p:nvPicPr>
          <p:cNvPr id="7" name="Рисунок 6" descr="мост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224" y="2410631"/>
            <a:ext cx="2327126" cy="214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77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84368" y="33265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Связь</a:t>
            </a:r>
            <a:endParaRPr lang="ru-RU" b="1" i="1" u="sng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7789" y="1988840"/>
            <a:ext cx="8100392" cy="3219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80000"/>
              </a:lnSpc>
              <a:buFont typeface="Arial" charset="0"/>
              <a:buNone/>
            </a:pP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Услуги </a:t>
            </a: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электросвязи на территории  района оказывает Забайкальский </a:t>
            </a:r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филиал ПАО </a:t>
            </a: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«Ростелеком». Во всех поселениях установлены  универсальные таксофоны.</a:t>
            </a:r>
          </a:p>
          <a:p>
            <a:pPr marL="0" algn="just" eaLnBrk="1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Обеспеченность квартирными телефонными аппаратами сети  общего пользования на 1000 человек  170 шт.</a:t>
            </a:r>
          </a:p>
          <a:p>
            <a:pPr marL="0" algn="just" eaLnBrk="1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Сотовой  связью охвачены все населенные пункты; Сотовые операторы- МТС, Мегафон, Билайн,</a:t>
            </a:r>
            <a:r>
              <a:rPr lang="en-US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Yota</a:t>
            </a:r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1600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algn="just" eaLnBrk="1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1600" i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algn="just" eaLnBrk="1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Услуги </a:t>
            </a: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почтовой связи оказывают  в 20  стационарных  отделениях связи  УФПС Забайкальского края филиала  ФГУП «Почта России».</a:t>
            </a:r>
            <a:endParaRPr lang="ru-RU" sz="1600" i="1" u="sng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algn="just" eaLnBrk="1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Доступ в сеть Интернет есть во всех населенных  пунктах. Есть  проблемы с качеством Интернета в населенных пунктах: </a:t>
            </a:r>
            <a:r>
              <a:rPr lang="ru-RU" sz="1600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с.Арта</a:t>
            </a: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с.Доронинское</a:t>
            </a: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пос. Ленинский</a:t>
            </a:r>
          </a:p>
          <a:p>
            <a:pPr marL="0" algn="just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2022 году в </a:t>
            </a:r>
            <a:r>
              <a:rPr lang="ru-RU" sz="1600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Улётовском</a:t>
            </a: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районе цифровым телевидением  охвачено 70% населения. Телезрители смотрели </a:t>
            </a:r>
            <a:r>
              <a:rPr lang="en-US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0   телеканалов.</a:t>
            </a:r>
            <a:endParaRPr lang="ru-RU" sz="1600" i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Рисунок 4" descr="DSC0042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5157192"/>
            <a:ext cx="2920073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6" descr="mts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41" y="3224666"/>
            <a:ext cx="1000708" cy="40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8" descr="билайн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3216688"/>
            <a:ext cx="1000708" cy="381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7" descr="megafon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95593" y="3217558"/>
            <a:ext cx="754017" cy="451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3239851"/>
            <a:ext cx="1008112" cy="373845"/>
          </a:xfrm>
          <a:prstGeom prst="rect">
            <a:avLst/>
          </a:prstGeom>
        </p:spPr>
      </p:pic>
      <p:pic>
        <p:nvPicPr>
          <p:cNvPr id="11" name="Рисунок 7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00950" y="946302"/>
            <a:ext cx="171562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 descr="DSC0010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5130233" y="5208183"/>
            <a:ext cx="2754135" cy="1533185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4624"/>
            <a:ext cx="2808312" cy="193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85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36296" y="33265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b="1" i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947874"/>
              </p:ext>
            </p:extLst>
          </p:nvPr>
        </p:nvGraphicFramePr>
        <p:xfrm>
          <a:off x="971600" y="701988"/>
          <a:ext cx="5112568" cy="34960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2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1743"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Ед. </a:t>
                      </a:r>
                      <a:r>
                        <a:rPr lang="ru-RU" sz="1400" i="1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изм</a:t>
                      </a:r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2022г.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8377">
                <a:tc>
                  <a:txBody>
                    <a:bodyPr/>
                    <a:lstStyle/>
                    <a:p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Общеобразовательные школы в т.ч.</a:t>
                      </a:r>
                    </a:p>
                    <a:p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Средние</a:t>
                      </a:r>
                    </a:p>
                    <a:p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Основные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743">
                <a:tc>
                  <a:txBody>
                    <a:bodyPr/>
                    <a:lstStyle/>
                    <a:p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Численность учащихся 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2405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2321">
                <a:tc>
                  <a:txBody>
                    <a:bodyPr/>
                    <a:lstStyle/>
                    <a:p>
                      <a:r>
                        <a:rPr lang="ru-RU" sz="1400" i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Расходы бюджета на общее образование в расчете на 1 обучающегося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174,3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8977">
                <a:tc>
                  <a:txBody>
                    <a:bodyPr/>
                    <a:lstStyle/>
                    <a:p>
                      <a:r>
                        <a:rPr lang="ru-RU" sz="1400" i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выпускников общеобразовательных учреждений, получивших аттестат о среднем образовании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92,7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7963">
                <a:tc>
                  <a:txBody>
                    <a:bodyPr/>
                    <a:lstStyle/>
                    <a:p>
                      <a:r>
                        <a:rPr lang="ru-RU" sz="1400" i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Численность учителей в общеобразовательных учреждениях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247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365104"/>
            <a:ext cx="3240360" cy="23762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701988"/>
            <a:ext cx="2808312" cy="26550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365104"/>
            <a:ext cx="3744416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853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08892" y="251356"/>
            <a:ext cx="2735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Дошкольное образование</a:t>
            </a:r>
            <a:endParaRPr lang="ru-RU" b="1" i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911078"/>
              </p:ext>
            </p:extLst>
          </p:nvPr>
        </p:nvGraphicFramePr>
        <p:xfrm>
          <a:off x="1187624" y="764704"/>
          <a:ext cx="4927632" cy="3847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74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6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32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9478"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Ед. </a:t>
                      </a:r>
                      <a:r>
                        <a:rPr lang="ru-RU" sz="1400" i="1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изм</a:t>
                      </a:r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2022г.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3270">
                <a:tc>
                  <a:txBody>
                    <a:bodyPr/>
                    <a:lstStyle/>
                    <a:p>
                      <a:r>
                        <a:rPr kumimoji="0" lang="ru-RU" sz="1400" i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Число образовательных учреждений, реализующих общеобразовательную программу дошкольного образования 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362">
                <a:tc>
                  <a:txBody>
                    <a:bodyPr/>
                    <a:lstStyle/>
                    <a:p>
                      <a:r>
                        <a:rPr kumimoji="0" lang="ru-RU" sz="1400" i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них мест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899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3270">
                <a:tc>
                  <a:txBody>
                    <a:bodyPr/>
                    <a:lstStyle/>
                    <a:p>
                      <a:r>
                        <a:rPr lang="ru-RU" sz="1400" i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Численность педагогических работников  в дошкольных образовательных учреждениях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79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4816">
                <a:tc>
                  <a:txBody>
                    <a:bodyPr/>
                    <a:lstStyle/>
                    <a:p>
                      <a:r>
                        <a:rPr lang="ru-RU" sz="1400" i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Число детей, посещающих дошкольные образовательные учреждения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детей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626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6362">
                <a:tc>
                  <a:txBody>
                    <a:bodyPr/>
                    <a:lstStyle/>
                    <a:p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Охват детей дошкольным образованием 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42,15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4816">
                <a:tc>
                  <a:txBody>
                    <a:bodyPr/>
                    <a:lstStyle/>
                    <a:p>
                      <a:r>
                        <a:rPr lang="ru-RU" sz="1400" i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Очерёдность на устройство в ДОУ детей в возрасте 0-3 лет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детей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764704"/>
            <a:ext cx="2808312" cy="25202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4665898"/>
            <a:ext cx="2424483" cy="2075470"/>
          </a:xfrm>
          <a:prstGeom prst="rect">
            <a:avLst/>
          </a:prstGeom>
        </p:spPr>
      </p:pic>
      <p:pic>
        <p:nvPicPr>
          <p:cNvPr id="7" name="Picture 4" descr="C:\Documents and Settings\Аюшиев Ч\Рабочий стол\15.08 zzotbxrvgfejerem 12+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0005" y="3645024"/>
            <a:ext cx="2483768" cy="24928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640374"/>
            <a:ext cx="2520280" cy="210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2801" y="260648"/>
            <a:ext cx="3211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i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Дополнительное образование</a:t>
            </a:r>
            <a:endParaRPr lang="ru-RU" b="1" i="1" u="sng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800890"/>
            <a:ext cx="493204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районе </a:t>
            </a:r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действуют  </a:t>
            </a: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учреждения дополнительного образования  детей :</a:t>
            </a:r>
          </a:p>
          <a:p>
            <a:pPr algn="just"/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Муниципальное образовательное учреждение дополнительного образования    детей  </a:t>
            </a:r>
            <a:r>
              <a:rPr lang="ru-RU" sz="1600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Улётовская</a:t>
            </a: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детская школа искусств со структурными подразделениями в с. Улеты, в </a:t>
            </a:r>
            <a:r>
              <a:rPr lang="ru-RU" sz="1600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Дровяная;</a:t>
            </a:r>
          </a:p>
          <a:p>
            <a:pPr algn="just"/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Муниципальное образовательное учреждение дополнительного образования  детей  </a:t>
            </a:r>
            <a:r>
              <a:rPr lang="ru-RU" sz="1600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Улётовская</a:t>
            </a: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детско-юношеская спортивная школа с филиалами в с. Улеты и в </a:t>
            </a:r>
            <a:r>
              <a:rPr lang="ru-RU" sz="1600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Дровяная.</a:t>
            </a:r>
            <a:endParaRPr lang="ru-RU" sz="1600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Количество детей, обучающихся в учреждениях дополнительного образования составляет 981 человек (429 – в УДШИ, 544 – в ДЮСШ).                                               </a:t>
            </a:r>
            <a:endParaRPr lang="ru-RU" sz="1600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DSCN24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5925" y="4365104"/>
            <a:ext cx="2473703" cy="2041010"/>
          </a:xfrm>
          <a:prstGeom prst="rect">
            <a:avLst/>
          </a:prstGeom>
        </p:spPr>
      </p:pic>
      <p:pic>
        <p:nvPicPr>
          <p:cNvPr id="5" name="Рисунок 4" descr="IMG_12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6216" y="4293096"/>
            <a:ext cx="2531673" cy="2113017"/>
          </a:xfrm>
          <a:prstGeom prst="rect">
            <a:avLst/>
          </a:prstGeom>
        </p:spPr>
      </p:pic>
      <p:pic>
        <p:nvPicPr>
          <p:cNvPr id="6" name="Рисунок 5" descr="DSCN25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35943" y="4343359"/>
            <a:ext cx="2520280" cy="20627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268760"/>
            <a:ext cx="2287110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1167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7785" y="323364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Школа выживания в </a:t>
            </a:r>
            <a:r>
              <a:rPr lang="ru-RU" b="1" i="1" u="sng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экстримальных</a:t>
            </a:r>
            <a:r>
              <a:rPr lang="ru-RU" b="1" i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ситуациях «Соболь»</a:t>
            </a:r>
            <a:endParaRPr lang="ru-RU" b="1" i="1" u="sng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75856" y="843867"/>
            <a:ext cx="57606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6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Школа </a:t>
            </a: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выживания - это  патриотическое воспитание детей и практическое дополнение к уроку ОБЖ. </a:t>
            </a:r>
            <a:endParaRPr lang="ru-RU" sz="1600" i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В </a:t>
            </a: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школе выживания в экстремальных ситуациях «Соболь» занимаются  60 детей  школьного возраста под руководством  Ивана Ивановича Гришина. </a:t>
            </a:r>
            <a:endParaRPr lang="ru-RU" sz="1600" i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7" y="694210"/>
            <a:ext cx="2160239" cy="25187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460" y="2276872"/>
            <a:ext cx="3168352" cy="26521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356992"/>
            <a:ext cx="2293261" cy="1820596"/>
          </a:xfrm>
          <a:prstGeom prst="rect">
            <a:avLst/>
          </a:prstGeom>
        </p:spPr>
      </p:pic>
      <p:pic>
        <p:nvPicPr>
          <p:cNvPr id="9" name="Содержимое 7" descr="собольjp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15816" y="5038580"/>
            <a:ext cx="2644335" cy="1702788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254231"/>
            <a:ext cx="2216719" cy="2049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214" y="4797152"/>
            <a:ext cx="3060339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389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16216" y="22631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Здравоохранение</a:t>
            </a:r>
            <a:endParaRPr lang="ru-RU" b="1" i="1" u="sng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22748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300192" y="629116"/>
            <a:ext cx="2717358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Учреждение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здравоохранения на территории района - 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ГУЗ </a:t>
            </a:r>
            <a:r>
              <a:rPr lang="ru-RU" sz="1600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Улётовская</a:t>
            </a: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ЦРБ</a:t>
            </a:r>
            <a:r>
              <a:rPr lang="ru-RU" sz="16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179577"/>
              </p:ext>
            </p:extLst>
          </p:nvPr>
        </p:nvGraphicFramePr>
        <p:xfrm>
          <a:off x="1050211" y="629116"/>
          <a:ext cx="3953837" cy="46966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1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24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9754"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 г.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Количество амбулаторно-поликлинических учреждений (структурных подразделений  ГУЗ ЦРБ)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348">
                <a:tc>
                  <a:txBody>
                    <a:bodyPr/>
                    <a:lstStyle/>
                    <a:p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Количество </a:t>
                      </a:r>
                      <a:r>
                        <a:rPr lang="ru-RU" sz="1400" i="1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ФАПов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Мощность амбулаторно-поликлинических учреждений  посещений в смену 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395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7915">
                <a:tc>
                  <a:txBody>
                    <a:bodyPr/>
                    <a:lstStyle/>
                    <a:p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Обеспеченность населения врачами на 10000 человек населения 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18,7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30848">
                <a:tc>
                  <a:txBody>
                    <a:bodyPr/>
                    <a:lstStyle/>
                    <a:p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Обеспеченность населения средним медицинским</a:t>
                      </a:r>
                      <a:r>
                        <a:rPr lang="ru-RU" sz="1400" i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персоналом </a:t>
                      </a:r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 10000 человек населения 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44,1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380">
                <a:tc>
                  <a:txBody>
                    <a:bodyPr/>
                    <a:lstStyle/>
                    <a:p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Число коек в больницах на 10000 человек населения 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" name="Рисунок 1" descr="Больница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686" y="3470786"/>
            <a:ext cx="2400230" cy="1578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2" descr="Больница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211" y="5198600"/>
            <a:ext cx="2471578" cy="154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226310"/>
            <a:ext cx="965200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535241"/>
            <a:ext cx="3456384" cy="18678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5198600"/>
            <a:ext cx="2548339" cy="1542768"/>
          </a:xfrm>
          <a:prstGeom prst="rect">
            <a:avLst/>
          </a:prstGeom>
        </p:spPr>
      </p:pic>
      <p:pic>
        <p:nvPicPr>
          <p:cNvPr id="12" name="Рисунок 127" descr="на приеме у врач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5198600"/>
            <a:ext cx="2520280" cy="154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6285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548680"/>
            <a:ext cx="3708412" cy="46805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76056" y="188640"/>
            <a:ext cx="388843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Уважаемые дамы и господа!</a:t>
            </a:r>
            <a:endParaRPr lang="ru-RU" b="1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Представляем Вашему вниманию инвестиционный паспорт муниципального района «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район» Забайкальского края. </a:t>
            </a:r>
          </a:p>
          <a:p>
            <a:pPr algn="just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В данном документе собрана информация об экономическом потенциале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Улётовского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района, инвестиционном климате.</a:t>
            </a:r>
          </a:p>
          <a:p>
            <a:pPr algn="just"/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Повышение инвестиционной привлекательности района – одна из наших важнейших задач экономической политики. </a:t>
            </a:r>
          </a:p>
          <a:p>
            <a:pPr algn="just"/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Приглашаем к 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долгосрочному и взаимовыгодному сотрудничеству 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инвесторов 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развитии экономической и социальной сфер  нашего района и гарантируем защиту инвестиций. </a:t>
            </a:r>
          </a:p>
          <a:p>
            <a:pPr algn="just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Будем рады новым идеям и предложениям для реализации проектов в различных отраслях экономики.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079612" y="5301208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Глава муниципального района «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район» 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А.И.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Синкевич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75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692696"/>
            <a:ext cx="48600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4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Улётовском</a:t>
            </a:r>
            <a:r>
              <a:rPr lang="ru-RU" sz="14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районе действуют </a:t>
            </a:r>
            <a:r>
              <a:rPr lang="ru-RU" sz="14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два учреждения культуры:</a:t>
            </a:r>
          </a:p>
          <a:p>
            <a:pPr algn="just">
              <a:buNone/>
            </a:pPr>
            <a:r>
              <a:rPr lang="ru-RU" sz="14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4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Межпоселенческое</a:t>
            </a:r>
            <a:r>
              <a:rPr lang="ru-RU" sz="14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районное учреждение культуры с 20 филиалами (культурно-досуговые учреждения) и 2 филиалами (музей и территориально обособленный экспозиционный отдел). </a:t>
            </a:r>
          </a:p>
          <a:p>
            <a:pPr algn="just">
              <a:buNone/>
            </a:pPr>
            <a:r>
              <a:rPr lang="ru-RU" sz="14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4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МУК </a:t>
            </a:r>
            <a:r>
              <a:rPr lang="ru-RU" sz="14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Межпоселенческая</a:t>
            </a:r>
            <a:r>
              <a:rPr lang="ru-RU" sz="14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центральная районная библиотека» муниципального района «</a:t>
            </a:r>
            <a:r>
              <a:rPr lang="ru-RU" sz="1400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14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район» Забайкальского края с 23 библиотечными филиалами.</a:t>
            </a:r>
          </a:p>
          <a:p>
            <a:pPr algn="just"/>
            <a:r>
              <a:rPr lang="ru-RU" sz="14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Культработники </a:t>
            </a:r>
            <a:r>
              <a:rPr lang="ru-RU" sz="14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организаторы и участники всех районных и поселенческих мероприятий. Участники краевых мероприятий, где постоянно занимают призовые места</a:t>
            </a:r>
            <a:r>
              <a:rPr lang="ru-R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sz="1000" dirty="0"/>
          </a:p>
        </p:txBody>
      </p:sp>
      <p:sp>
        <p:nvSpPr>
          <p:cNvPr id="3" name="TextBox 2"/>
          <p:cNvSpPr txBox="1"/>
          <p:nvPr/>
        </p:nvSpPr>
        <p:spPr>
          <a:xfrm>
            <a:off x="7812360" y="251356"/>
            <a:ext cx="1156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b="1" i="1" u="sng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910342"/>
              </p:ext>
            </p:extLst>
          </p:nvPr>
        </p:nvGraphicFramePr>
        <p:xfrm>
          <a:off x="4750434" y="3140968"/>
          <a:ext cx="4375279" cy="36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5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9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349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Наименование показателей</a:t>
                      </a:r>
                      <a:endParaRPr lang="ru-RU" sz="16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2022</a:t>
                      </a:r>
                      <a:endParaRPr lang="ru-RU" sz="16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2605"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i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культурно – массовых мероприятий, проведенных КДУ  ед.</a:t>
                      </a:r>
                      <a:endParaRPr lang="ru-RU" sz="16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  <a:r>
                        <a:rPr lang="en-US" sz="16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6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899</a:t>
                      </a:r>
                      <a:endParaRPr lang="ru-RU" sz="16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59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Число </a:t>
                      </a:r>
                      <a:r>
                        <a:rPr lang="ru-RU" sz="1600" i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посещений: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культурно - досуговых мероприятий</a:t>
                      </a:r>
                      <a:endParaRPr lang="ru-RU" sz="1600" i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r>
                        <a:rPr lang="ru-RU" sz="16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132</a:t>
                      </a:r>
                      <a:r>
                        <a:rPr lang="en-US" sz="16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6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141</a:t>
                      </a:r>
                      <a:endParaRPr lang="ru-RU" sz="1600" i="1" dirty="0" smtClean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416"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Число клубных формирований, ед.</a:t>
                      </a:r>
                      <a:endParaRPr lang="ru-RU" sz="16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206</a:t>
                      </a:r>
                      <a:endParaRPr lang="ru-RU" sz="16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i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Число участников клубных формирований, чел.</a:t>
                      </a:r>
                      <a:endParaRPr lang="ru-RU" sz="16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r>
                        <a:rPr lang="en-US" sz="16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6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617</a:t>
                      </a:r>
                      <a:endParaRPr lang="ru-RU" sz="16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Число</a:t>
                      </a:r>
                      <a:r>
                        <a:rPr lang="ru-RU" sz="1600" i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детских клубных формирований, ед.</a:t>
                      </a:r>
                      <a:endParaRPr lang="ru-RU" sz="16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111</a:t>
                      </a:r>
                      <a:endParaRPr lang="ru-RU" sz="16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Число участников детских клубных формирований, чел.</a:t>
                      </a:r>
                      <a:endParaRPr lang="ru-RU" sz="16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r>
                        <a:rPr lang="en-US" sz="16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6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446</a:t>
                      </a:r>
                      <a:endParaRPr lang="ru-RU" sz="16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370352"/>
            <a:ext cx="3650779" cy="3227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648" y="764704"/>
            <a:ext cx="3060848" cy="23042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5"/>
            <a:ext cx="971600" cy="119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79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74818"/>
            <a:ext cx="547260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Одними из приоритетных направлений в работе клубных формирований КДУ района являются вокальный, хореографический и театральный жанры. Звание «Народный» имеют 6 творческих   коллективов:</a:t>
            </a:r>
          </a:p>
          <a:p>
            <a:pPr algn="just"/>
            <a:r>
              <a:rPr lang="ru-RU" sz="14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4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1400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14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народный театр им Н. Н. </a:t>
            </a:r>
            <a:r>
              <a:rPr lang="ru-RU" sz="1400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Буракова</a:t>
            </a:r>
            <a:r>
              <a:rPr lang="ru-RU" sz="14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–РДК с. Улёты;</a:t>
            </a:r>
          </a:p>
          <a:p>
            <a:pPr algn="just"/>
            <a:r>
              <a:rPr lang="ru-RU" sz="14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-  образцовый театр кукол «Теремок» -  РДК с. Улёты.</a:t>
            </a:r>
          </a:p>
          <a:p>
            <a:pPr algn="just"/>
            <a:r>
              <a:rPr lang="ru-RU" sz="14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- народный самодеятельный ансамбль  «Остров Русь» -СДК </a:t>
            </a:r>
            <a:r>
              <a:rPr lang="en-US" sz="14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4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4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Дровяная ;</a:t>
            </a:r>
          </a:p>
          <a:p>
            <a:pPr algn="just"/>
            <a:r>
              <a:rPr lang="ru-RU" sz="14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-народная фольклорная группа </a:t>
            </a:r>
            <a:r>
              <a:rPr lang="ru-RU" sz="1400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семейских</a:t>
            </a:r>
            <a:r>
              <a:rPr lang="ru-RU" sz="14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400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Дешуланские</a:t>
            </a:r>
            <a:r>
              <a:rPr lang="ru-RU" sz="14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узоры» - СДК с. </a:t>
            </a:r>
            <a:r>
              <a:rPr lang="ru-RU" sz="1400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Дешулан</a:t>
            </a:r>
            <a:r>
              <a:rPr lang="ru-RU" sz="14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sz="14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- народная фольклорная группа «Сударушка» </a:t>
            </a:r>
            <a:r>
              <a:rPr lang="ru-RU" sz="14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СДК</a:t>
            </a:r>
            <a:r>
              <a:rPr lang="en-US" sz="14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ru-RU" sz="14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с. Доронинское;</a:t>
            </a:r>
          </a:p>
          <a:p>
            <a:pPr algn="just"/>
            <a:r>
              <a:rPr lang="ru-RU" sz="14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- народная фольклорная группа </a:t>
            </a:r>
            <a:r>
              <a:rPr lang="ru-RU" sz="1400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семейских</a:t>
            </a:r>
            <a:r>
              <a:rPr lang="ru-RU" sz="14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400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Багулушки</a:t>
            </a:r>
            <a:r>
              <a:rPr lang="ru-RU" sz="14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СДНТ </a:t>
            </a:r>
            <a:r>
              <a:rPr lang="en-US" sz="14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14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4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Новосалия .</a:t>
            </a:r>
          </a:p>
          <a:p>
            <a:pPr algn="just"/>
            <a:endParaRPr lang="ru-RU" sz="1400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08304" y="17934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b="1" i="1" u="sng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:\image (1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4882" y="4869160"/>
            <a:ext cx="248376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416" y="2975357"/>
            <a:ext cx="2391584" cy="16777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5" y="577948"/>
            <a:ext cx="2542435" cy="2304256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04315"/>
              </p:ext>
            </p:extLst>
          </p:nvPr>
        </p:nvGraphicFramePr>
        <p:xfrm>
          <a:off x="1043607" y="3521916"/>
          <a:ext cx="3960440" cy="1131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83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712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Наименование показателей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2022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12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Число предметов основного фонда музеев, экз.</a:t>
                      </a:r>
                    </a:p>
                  </a:txBody>
                  <a:tcPr marL="25400" marR="2540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i="1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7 992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976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Число посещений, </a:t>
                      </a:r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чел</a:t>
                      </a:r>
                      <a:r>
                        <a:rPr lang="ru-RU" sz="1400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  </a:t>
                      </a:r>
                    </a:p>
                  </a:txBody>
                  <a:tcPr marL="25400" marR="2540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14 504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586996" y="3214139"/>
            <a:ext cx="2139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Музейная деятельность</a:t>
            </a:r>
            <a:endParaRPr lang="ru-RU" sz="1400" b="1" i="1" u="sng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C:\Users\admin\Desktop\Новые фото\В музее_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7" y="4746290"/>
            <a:ext cx="2575802" cy="1995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108" y="4746290"/>
            <a:ext cx="2646092" cy="1995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27635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30124" y="226310"/>
            <a:ext cx="2169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i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Библиотечное дело</a:t>
            </a:r>
            <a:endParaRPr lang="ru-RU" b="1" i="1" u="sng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595642"/>
            <a:ext cx="403244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МУК  </a:t>
            </a:r>
            <a:r>
              <a:rPr lang="ru-RU" sz="1600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Межпоселенческая</a:t>
            </a: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центральная  районная библиотека- это первая модельная библиотека в </a:t>
            </a:r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районе.</a:t>
            </a:r>
          </a:p>
          <a:p>
            <a:pPr algn="just"/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Районная </a:t>
            </a: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детская библиотека, библиотечные филиалы в с. </a:t>
            </a:r>
            <a:r>
              <a:rPr lang="ru-RU" sz="1600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Дешулан</a:t>
            </a: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и с. Николаевское, имеют звание «Лучшее учреждение культуры</a:t>
            </a:r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just"/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Сегодня библиотеки — это не только место хранения книг, но и пространство для активного общения, получения знаний, развития и занятий творчеством</a:t>
            </a:r>
            <a:endParaRPr lang="ru-RU" sz="1600" i="1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482711"/>
              </p:ext>
            </p:extLst>
          </p:nvPr>
        </p:nvGraphicFramePr>
        <p:xfrm>
          <a:off x="4596869" y="3068960"/>
          <a:ext cx="4502310" cy="3665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15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07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Наименование показателей</a:t>
                      </a:r>
                    </a:p>
                  </a:txBody>
                  <a:tcPr marL="25400" marR="2540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2022</a:t>
                      </a:r>
                      <a:endParaRPr lang="ru-RU" sz="1400" b="1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900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Число общедоступных библиотек на конец года, </a:t>
                      </a:r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ед.</a:t>
                      </a:r>
                      <a:endParaRPr lang="ru-RU" sz="14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23</a:t>
                      </a:r>
                      <a:endParaRPr lang="ru-RU" sz="14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590"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i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культурно – массовых мероприятий, проведенных библиотеками, ед. 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1 366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991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Библиотечный фонд,  тыс. экземпляров</a:t>
                      </a:r>
                    </a:p>
                  </a:txBody>
                  <a:tcPr marL="25400" marR="2540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175 416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818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Количество читателей, чел.</a:t>
                      </a:r>
                    </a:p>
                  </a:txBody>
                  <a:tcPr marL="25400" marR="2540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11 119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0222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Число посещений, чел.</a:t>
                      </a:r>
                    </a:p>
                  </a:txBody>
                  <a:tcPr marL="25400" marR="2540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132 977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9493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из них посещений массовых мероприятий, чел.</a:t>
                      </a:r>
                    </a:p>
                  </a:txBody>
                  <a:tcPr marL="25400" marR="2540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33 505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7975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Книговыдача, экз.</a:t>
                      </a:r>
                    </a:p>
                  </a:txBody>
                  <a:tcPr marL="25400" marR="2540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243 660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3213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Численность работающих в библиотечных   </a:t>
                      </a:r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учреждениях</a:t>
                      </a:r>
                      <a:endParaRPr lang="ru-RU" sz="14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44</a:t>
                      </a:r>
                      <a:endParaRPr lang="ru-RU" sz="14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1706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том числе библиотечных работников, чел</a:t>
                      </a:r>
                    </a:p>
                  </a:txBody>
                  <a:tcPr marL="25400" marR="2540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40</a:t>
                      </a:r>
                      <a:endParaRPr lang="ru-RU" sz="14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7" y="764704"/>
            <a:ext cx="3528392" cy="22322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810" y="4653136"/>
            <a:ext cx="1320173" cy="2081238"/>
          </a:xfrm>
          <a:prstGeom prst="rect">
            <a:avLst/>
          </a:prstGeom>
        </p:spPr>
      </p:pic>
      <p:pic>
        <p:nvPicPr>
          <p:cNvPr id="7" name="Рисунок 329" descr="IMG_08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636" y="3501008"/>
            <a:ext cx="1872208" cy="1841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90186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Desktop\95-летие\Танга_церковь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916833"/>
            <a:ext cx="3168352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916833"/>
            <a:ext cx="3059831" cy="458112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43606" y="764704"/>
            <a:ext cx="81003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На территории </a:t>
            </a:r>
            <a:r>
              <a:rPr lang="ru-RU" sz="1600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Улетовского</a:t>
            </a:r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района в </a:t>
            </a:r>
            <a:r>
              <a:rPr lang="ru-RU" sz="1600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с.Улёты</a:t>
            </a:r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действует   </a:t>
            </a: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вновь воссозданный храм </a:t>
            </a:r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 имя Святого Архангела Михаила» Читинской и забайкальской епархии.</a:t>
            </a:r>
          </a:p>
          <a:p>
            <a:pPr algn="just"/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В </a:t>
            </a:r>
            <a:r>
              <a:rPr lang="ru-RU" sz="1600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с.Танга</a:t>
            </a:r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расположена  </a:t>
            </a: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церковь Святителя Иннокентия </a:t>
            </a:r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Иркутского.  </a:t>
            </a:r>
            <a:endParaRPr lang="ru-RU" sz="1600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0798" y="292006"/>
            <a:ext cx="2189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Духовная жизнь</a:t>
            </a:r>
            <a:endParaRPr lang="ru-RU" b="1" i="1" u="sng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270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88891" y="251356"/>
            <a:ext cx="3298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i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Физическая культура и спорт</a:t>
            </a:r>
            <a:endParaRPr lang="ru-RU" b="1" i="1" u="sng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3418942"/>
            <a:ext cx="4572000" cy="135421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В </a:t>
            </a: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2022 году в населенных пунктах района устанавливались  уличные тренажеры, закупалось спортивное оборудование для школ района. </a:t>
            </a:r>
            <a:endParaRPr lang="ru-RU" sz="1600" i="1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3713954"/>
              </p:ext>
            </p:extLst>
          </p:nvPr>
        </p:nvGraphicFramePr>
        <p:xfrm>
          <a:off x="5460241" y="723817"/>
          <a:ext cx="3600400" cy="2619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304"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2022г.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1010">
                <a:tc>
                  <a:txBody>
                    <a:bodyPr/>
                    <a:lstStyle/>
                    <a:p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Число спортивных сооружений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1010">
                <a:tc>
                  <a:txBody>
                    <a:bodyPr/>
                    <a:lstStyle/>
                    <a:p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т.ч. число спортзалов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4471">
                <a:tc>
                  <a:txBody>
                    <a:bodyPr/>
                    <a:lstStyle/>
                    <a:p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Количество детских юношеских спортивных школ (ДЮСШ)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1010">
                <a:tc>
                  <a:txBody>
                    <a:bodyPr/>
                    <a:lstStyle/>
                    <a:p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них обучается детей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544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764">
                <a:tc>
                  <a:txBody>
                    <a:bodyPr/>
                    <a:lstStyle/>
                    <a:p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Численность систематически занимающихся физической культурой человек 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2429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Рисунок 4" descr="DSC_0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45356" y="2312924"/>
            <a:ext cx="1918732" cy="1332102"/>
          </a:xfrm>
          <a:prstGeom prst="rect">
            <a:avLst/>
          </a:prstGeom>
        </p:spPr>
      </p:pic>
      <p:pic>
        <p:nvPicPr>
          <p:cNvPr id="6" name="Рисунок 1" descr="Кана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23817"/>
            <a:ext cx="2141984" cy="150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280" y="2348881"/>
            <a:ext cx="2074656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3" descr="Масстарт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739241"/>
            <a:ext cx="1944216" cy="1506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890" y="3401368"/>
            <a:ext cx="3280325" cy="16118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7" y="4803991"/>
            <a:ext cx="2520280" cy="19373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682" y="4715087"/>
            <a:ext cx="1749423" cy="202628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890" y="5212528"/>
            <a:ext cx="3271751" cy="152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967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72953" y="251356"/>
            <a:ext cx="196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i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Жилищный фонд</a:t>
            </a:r>
            <a:endParaRPr lang="ru-RU" b="1" i="1" u="sng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660453591"/>
              </p:ext>
            </p:extLst>
          </p:nvPr>
        </p:nvGraphicFramePr>
        <p:xfrm>
          <a:off x="1043608" y="692696"/>
          <a:ext cx="7992888" cy="3500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 descr="P92501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8623" y="3725582"/>
            <a:ext cx="2560943" cy="2143140"/>
          </a:xfrm>
          <a:prstGeom prst="rect">
            <a:avLst/>
          </a:prstGeom>
        </p:spPr>
      </p:pic>
      <p:pic>
        <p:nvPicPr>
          <p:cNvPr id="5" name="Рисунок 4" descr="P92501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5" y="4615032"/>
            <a:ext cx="2592289" cy="2143116"/>
          </a:xfrm>
          <a:prstGeom prst="rect">
            <a:avLst/>
          </a:prstGeom>
        </p:spPr>
      </p:pic>
      <p:pic>
        <p:nvPicPr>
          <p:cNvPr id="6" name="Рисунок 5" descr="P92501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4208" y="4582838"/>
            <a:ext cx="2643174" cy="21431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17125" y="3645024"/>
            <a:ext cx="25961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2022  году введено в действие 1442 кв. метров </a:t>
            </a:r>
          </a:p>
          <a:p>
            <a:pPr algn="ctr"/>
            <a:r>
              <a:rPr lang="ru-RU" sz="14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жилья</a:t>
            </a:r>
          </a:p>
        </p:txBody>
      </p:sp>
    </p:spTree>
    <p:extLst>
      <p:ext uri="{BB962C8B-B14F-4D97-AF65-F5344CB8AC3E}">
        <p14:creationId xmlns:p14="http://schemas.microsoft.com/office/powerpoint/2010/main" val="41179211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8940" y="251356"/>
            <a:ext cx="1484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i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Демография</a:t>
            </a:r>
            <a:endParaRPr lang="ru-RU" b="1" i="1" u="sng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3007321"/>
              </p:ext>
            </p:extLst>
          </p:nvPr>
        </p:nvGraphicFramePr>
        <p:xfrm>
          <a:off x="1043607" y="764704"/>
          <a:ext cx="7999841" cy="2148196"/>
        </p:xfrm>
        <a:graphic>
          <a:graphicData uri="http://schemas.openxmlformats.org/drawingml/2006/table">
            <a:tbl>
              <a:tblPr firstRow="1" bandRow="1">
                <a:effectLst/>
                <a:tableStyleId>{10A1B5D5-9B99-4C35-A422-299274C87663}</a:tableStyleId>
              </a:tblPr>
              <a:tblGrid>
                <a:gridCol w="3377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0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05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05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05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05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6413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lang="ru-RU" sz="14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lang="ru-RU" sz="14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lang="ru-RU" sz="14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14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14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14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4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населения, на конец года</a:t>
                      </a:r>
                      <a:endParaRPr lang="ru-RU" sz="14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18 247</a:t>
                      </a:r>
                      <a:endParaRPr lang="ru-RU" sz="14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18 091</a:t>
                      </a:r>
                      <a:endParaRPr lang="ru-RU" sz="14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17 920</a:t>
                      </a:r>
                      <a:endParaRPr lang="ru-RU" sz="14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17 645</a:t>
                      </a:r>
                      <a:endParaRPr lang="ru-RU" sz="14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16 960</a:t>
                      </a:r>
                      <a:endParaRPr lang="ru-RU" sz="14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413">
                <a:tc>
                  <a:txBody>
                    <a:bodyPr/>
                    <a:lstStyle/>
                    <a:p>
                      <a:pPr algn="l"/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Число родившихся</a:t>
                      </a:r>
                      <a:endParaRPr lang="ru-RU" sz="14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228</a:t>
                      </a:r>
                      <a:endParaRPr lang="ru-RU" sz="14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217</a:t>
                      </a:r>
                      <a:endParaRPr lang="ru-RU" sz="14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208</a:t>
                      </a:r>
                      <a:endParaRPr lang="ru-RU" sz="14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189</a:t>
                      </a:r>
                      <a:endParaRPr lang="ru-RU" sz="14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207</a:t>
                      </a:r>
                      <a:endParaRPr lang="ru-RU" sz="14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413">
                <a:tc>
                  <a:txBody>
                    <a:bodyPr/>
                    <a:lstStyle/>
                    <a:p>
                      <a:pPr algn="l"/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рождаемости</a:t>
                      </a:r>
                      <a:endParaRPr lang="ru-RU" sz="14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12,4</a:t>
                      </a:r>
                      <a:endParaRPr lang="ru-RU" sz="14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4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11,5</a:t>
                      </a:r>
                      <a:endParaRPr lang="ru-RU" sz="14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10,6</a:t>
                      </a:r>
                      <a:endParaRPr lang="ru-RU" sz="14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12,1</a:t>
                      </a:r>
                      <a:endParaRPr lang="ru-RU" sz="14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413">
                <a:tc>
                  <a:txBody>
                    <a:bodyPr/>
                    <a:lstStyle/>
                    <a:p>
                      <a:pPr algn="l"/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Число прибывших</a:t>
                      </a:r>
                      <a:endParaRPr lang="ru-RU" sz="14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499</a:t>
                      </a:r>
                      <a:endParaRPr lang="ru-RU" sz="14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464</a:t>
                      </a:r>
                      <a:endParaRPr lang="ru-RU" sz="14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435</a:t>
                      </a:r>
                      <a:endParaRPr lang="ru-RU" sz="14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353</a:t>
                      </a:r>
                      <a:endParaRPr lang="ru-RU" sz="14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310</a:t>
                      </a:r>
                      <a:endParaRPr lang="ru-RU" sz="14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4384">
                <a:tc>
                  <a:txBody>
                    <a:bodyPr/>
                    <a:lstStyle/>
                    <a:p>
                      <a:pPr algn="l"/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Число выбывших</a:t>
                      </a:r>
                      <a:endParaRPr lang="ru-RU" sz="14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639</a:t>
                      </a:r>
                      <a:endParaRPr lang="ru-RU" sz="14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546</a:t>
                      </a:r>
                      <a:endParaRPr lang="ru-RU" sz="14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494</a:t>
                      </a:r>
                      <a:endParaRPr lang="ru-RU" sz="14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440</a:t>
                      </a:r>
                      <a:endParaRPr lang="ru-RU" sz="14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427</a:t>
                      </a:r>
                      <a:endParaRPr lang="ru-RU" sz="14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1138447"/>
              </p:ext>
            </p:extLst>
          </p:nvPr>
        </p:nvGraphicFramePr>
        <p:xfrm>
          <a:off x="1043608" y="2924944"/>
          <a:ext cx="6912768" cy="1714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997421"/>
              </p:ext>
            </p:extLst>
          </p:nvPr>
        </p:nvGraphicFramePr>
        <p:xfrm>
          <a:off x="971600" y="4714875"/>
          <a:ext cx="7957517" cy="2143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976778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72958" y="251356"/>
            <a:ext cx="1980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i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Трудовые ресурсы</a:t>
            </a:r>
            <a:endParaRPr lang="ru-RU" b="1" i="1" u="sng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5429673"/>
              </p:ext>
            </p:extLst>
          </p:nvPr>
        </p:nvGraphicFramePr>
        <p:xfrm>
          <a:off x="984775" y="548680"/>
          <a:ext cx="7992888" cy="612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6896098"/>
              </p:ext>
            </p:extLst>
          </p:nvPr>
        </p:nvGraphicFramePr>
        <p:xfrm>
          <a:off x="1043608" y="5085184"/>
          <a:ext cx="4464496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778963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70735" y="260648"/>
            <a:ext cx="3877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i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Финансово-кредитные учреждения</a:t>
            </a:r>
            <a:endParaRPr lang="ru-RU" b="1" i="1" u="sng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47558" y="1268760"/>
            <a:ext cx="8100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территории </a:t>
            </a:r>
            <a:r>
              <a:rPr lang="ru-RU" sz="1600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Улётовского</a:t>
            </a: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района работают филиалы банков: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ПАО  «Сбербанк России» (с. Улёты, </a:t>
            </a:r>
            <a:r>
              <a:rPr lang="ru-RU" sz="1600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п.г.т</a:t>
            </a: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Дровяная);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АО  «</a:t>
            </a:r>
            <a:r>
              <a:rPr lang="ru-RU" sz="1600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Россельхозбанк</a:t>
            </a: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(с. Улёты);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sz="1600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Юниском</a:t>
            </a: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инвест</a:t>
            </a: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»; ПАО «Почта Банк»</a:t>
            </a:r>
            <a:r>
              <a:rPr lang="en-US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1600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Потребительские кооперативы «</a:t>
            </a:r>
            <a:r>
              <a:rPr lang="ru-RU" sz="1600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Хилокский</a:t>
            </a: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», «Содружество».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5" y="2852936"/>
            <a:ext cx="3240360" cy="3284984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046" y="2852936"/>
            <a:ext cx="3707904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675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4283994"/>
              </p:ext>
            </p:extLst>
          </p:nvPr>
        </p:nvGraphicFramePr>
        <p:xfrm>
          <a:off x="971600" y="1628800"/>
          <a:ext cx="7813055" cy="2664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133510" y="260648"/>
            <a:ext cx="1884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i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Бюджет района</a:t>
            </a:r>
            <a:endParaRPr lang="ru-RU" b="1" i="1" u="sng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548680"/>
            <a:ext cx="810039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Доходы консолидированного бюджета муниципального района «</a:t>
            </a:r>
            <a:r>
              <a:rPr lang="ru-RU" sz="1400" i="1" dirty="0" err="1" smtClean="0"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район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» в 2022 году составили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953 133,7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тыс. руб., 120% к  2021году  .</a:t>
            </a:r>
          </a:p>
          <a:p>
            <a:pPr algn="just">
              <a:buNone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Налоговые и неналоговые доходы –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243 481,5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тыс. руб. – 114,9 % к 2021году .</a:t>
            </a:r>
          </a:p>
          <a:p>
            <a:pPr algn="just">
              <a:buNone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Безвозмездные поступления из других бюджетов бюджетной системы –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709 652,2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. – 122,5% к 2021 году .</a:t>
            </a:r>
            <a:endParaRPr lang="ru-RU" sz="1400" i="1" dirty="0"/>
          </a:p>
        </p:txBody>
      </p:sp>
      <p:graphicFrame>
        <p:nvGraphicFramePr>
          <p:cNvPr id="5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3641158"/>
              </p:ext>
            </p:extLst>
          </p:nvPr>
        </p:nvGraphicFramePr>
        <p:xfrm>
          <a:off x="1007994" y="3963149"/>
          <a:ext cx="3996054" cy="2883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613920644"/>
              </p:ext>
            </p:extLst>
          </p:nvPr>
        </p:nvGraphicFramePr>
        <p:xfrm>
          <a:off x="5468654" y="3861048"/>
          <a:ext cx="3645306" cy="2996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45859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48264" y="620688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Символика</a:t>
            </a:r>
            <a:r>
              <a:rPr lang="ru-RU" dirty="0" smtClean="0">
                <a:solidFill>
                  <a:srgbClr val="0066FF"/>
                </a:solidFill>
              </a:rPr>
              <a:t> </a:t>
            </a:r>
            <a:endParaRPr lang="ru-RU" dirty="0">
              <a:solidFill>
                <a:srgbClr val="0066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5616" y="1628800"/>
            <a:ext cx="7776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20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 имеет свои официальные символы - герб и флаг, которые внесены в государственный реестр официальных символов России.</a:t>
            </a:r>
          </a:p>
        </p:txBody>
      </p:sp>
      <p:pic>
        <p:nvPicPr>
          <p:cNvPr id="4" name="Содержимое 6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259632" y="2848882"/>
            <a:ext cx="2606675" cy="2938462"/>
          </a:xfrm>
          <a:prstGeom prst="rect">
            <a:avLst/>
          </a:prstGeom>
        </p:spPr>
      </p:pic>
      <p:pic>
        <p:nvPicPr>
          <p:cNvPr id="5" name="Рисунок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9043" y="2782207"/>
            <a:ext cx="4643437" cy="30718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041862" y="5965597"/>
            <a:ext cx="1042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Герб</a:t>
            </a:r>
            <a:endParaRPr lang="ru-RU" b="1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38369" y="5965597"/>
            <a:ext cx="695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Флаг</a:t>
            </a:r>
            <a:endParaRPr lang="ru-RU" b="1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77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88640"/>
            <a:ext cx="79208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Расходы консолидированного бюджета муниципального района «</a:t>
            </a:r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  район» в </a:t>
            </a:r>
            <a:r>
              <a:rPr lang="ru-RU" sz="16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2022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 году составили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950 164,9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тыс. руб.,  121% к  2021 году.</a:t>
            </a:r>
          </a:p>
          <a:p>
            <a:pPr>
              <a:buNone/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i="1" dirty="0"/>
          </a:p>
        </p:txBody>
      </p:sp>
      <p:graphicFrame>
        <p:nvGraphicFramePr>
          <p:cNvPr id="3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2427983"/>
              </p:ext>
            </p:extLst>
          </p:nvPr>
        </p:nvGraphicFramePr>
        <p:xfrm>
          <a:off x="1014890" y="764704"/>
          <a:ext cx="7949598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062975696"/>
              </p:ext>
            </p:extLst>
          </p:nvPr>
        </p:nvGraphicFramePr>
        <p:xfrm>
          <a:off x="1043609" y="3651159"/>
          <a:ext cx="3816424" cy="3214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24193026"/>
              </p:ext>
            </p:extLst>
          </p:nvPr>
        </p:nvGraphicFramePr>
        <p:xfrm>
          <a:off x="5004048" y="3789039"/>
          <a:ext cx="4107754" cy="2880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491880" y="3244334"/>
            <a:ext cx="2042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Доходы населения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78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95996" y="247355"/>
            <a:ext cx="3248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i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Малое предпринимательство</a:t>
            </a:r>
            <a:endParaRPr lang="ru-RU" b="1" i="1" u="sng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06672" y="247355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Динамика развития малого предпринимательства</a:t>
            </a:r>
            <a:endParaRPr lang="ru-RU" sz="1400" b="1" i="1" cap="smal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78672" y="616687"/>
            <a:ext cx="35415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Структура субъектов малого предпринимательства  на 31.12.2022года</a:t>
            </a:r>
          </a:p>
        </p:txBody>
      </p:sp>
      <p:graphicFrame>
        <p:nvGraphicFramePr>
          <p:cNvPr id="5" name="Содержимое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4213112"/>
              </p:ext>
            </p:extLst>
          </p:nvPr>
        </p:nvGraphicFramePr>
        <p:xfrm>
          <a:off x="1006672" y="247355"/>
          <a:ext cx="4610678" cy="2533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152992"/>
              </p:ext>
            </p:extLst>
          </p:nvPr>
        </p:nvGraphicFramePr>
        <p:xfrm>
          <a:off x="5621123" y="1114755"/>
          <a:ext cx="3499133" cy="37544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5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31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08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8893"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Вид экономической деятельности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Уд. вес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245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Из них  ИП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82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Сельское хозяйство, лесное</a:t>
                      </a:r>
                      <a:r>
                        <a:rPr lang="ru-RU" sz="1200" i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хозяйство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11,8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896"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Обрабатывающие производства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744"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Оптовая и розничная торговля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107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43,7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4584"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Транспорт и связь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7,3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Строительство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2,9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Гостиницы и рестораны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3,7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3965"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Прочие виды деятельности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21,6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006672" y="2708920"/>
            <a:ext cx="4572000" cy="164352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80000"/>
              </a:lnSpc>
              <a:defRPr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Количество объектов потребительского рынка - 208 ед.:</a:t>
            </a:r>
          </a:p>
          <a:p>
            <a:pPr algn="just">
              <a:lnSpc>
                <a:spcPct val="80000"/>
              </a:lnSpc>
              <a:defRPr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т.ч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. количество объектов розничного рынка -178 ед.:</a:t>
            </a:r>
          </a:p>
          <a:p>
            <a:pPr algn="just">
              <a:lnSpc>
                <a:spcPct val="80000"/>
              </a:lnSpc>
              <a:defRPr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из них: продовольственные магазины - 42 ед.;</a:t>
            </a:r>
          </a:p>
          <a:p>
            <a:pPr algn="just">
              <a:lnSpc>
                <a:spcPct val="80000"/>
              </a:lnSpc>
              <a:defRPr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            промышленные магазины  - 69 ед.;</a:t>
            </a:r>
          </a:p>
          <a:p>
            <a:pPr algn="just">
              <a:lnSpc>
                <a:spcPct val="80000"/>
              </a:lnSpc>
              <a:defRPr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            смешанные магазины - 67 ед.;</a:t>
            </a:r>
          </a:p>
          <a:p>
            <a:pPr algn="just">
              <a:lnSpc>
                <a:spcPct val="80000"/>
              </a:lnSpc>
              <a:defRPr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            аптеки, </a:t>
            </a:r>
            <a:r>
              <a:rPr lang="ru-RU" sz="14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аптечные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пункты – 9 ед.;</a:t>
            </a:r>
          </a:p>
          <a:p>
            <a:pPr algn="just">
              <a:lnSpc>
                <a:spcPct val="80000"/>
              </a:lnSpc>
              <a:defRPr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            АЗС – 13 ед. </a:t>
            </a:r>
          </a:p>
          <a:p>
            <a:pPr algn="just">
              <a:lnSpc>
                <a:spcPct val="80000"/>
              </a:lnSpc>
              <a:defRPr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            общественное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питание -16 ед.;</a:t>
            </a:r>
          </a:p>
          <a:p>
            <a:pPr algn="just">
              <a:lnSpc>
                <a:spcPct val="80000"/>
              </a:lnSpc>
              <a:defRPr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            бытовые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услуги -14 ед.</a:t>
            </a:r>
          </a:p>
        </p:txBody>
      </p:sp>
      <p:graphicFrame>
        <p:nvGraphicFramePr>
          <p:cNvPr id="8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3868845"/>
              </p:ext>
            </p:extLst>
          </p:nvPr>
        </p:nvGraphicFramePr>
        <p:xfrm>
          <a:off x="1032754" y="4352446"/>
          <a:ext cx="4211960" cy="2460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3" y="5013176"/>
            <a:ext cx="1944217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C:\Users\admin\Desktop\Материалы к 95-летию\Предприним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5013176"/>
            <a:ext cx="180020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98152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88" y="238301"/>
            <a:ext cx="4525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i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Поддержка малого предпринимательства</a:t>
            </a:r>
            <a:endParaRPr lang="ru-RU" b="1" i="1" u="sng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639387"/>
            <a:ext cx="8064896" cy="5552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16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территории муниципального района «</a:t>
            </a:r>
            <a:r>
              <a:rPr lang="ru-RU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район» действует муниципальная программа «Развитие малого и среднего предпринимательства в муниципальном районе «</a:t>
            </a:r>
            <a:r>
              <a:rPr lang="ru-RU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район» на 2021-2023 годы.</a:t>
            </a: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Система 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программных мероприятий включает в себя: информационно-аналитическую поддержку; организационную поддержку; имущественную поддержку; финансовую 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поддержку.</a:t>
            </a: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В 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2022 году оказана финансовая поддержка трем субъектам малого предпринимательства общей суммой 300 тысяч рублей.</a:t>
            </a:r>
          </a:p>
          <a:p>
            <a:pPr algn="just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качестве имущественной поддержки развития малого и среднего предпринимательства сформирован  перечень муниципального имущества, свободного от прав третьих лиц (за исключением права хозяйственного ведения, права оперативного управления, а так же имущественных прав субъектов малого и среднего предпринимательства), подлежащего использованию в целях предоставления его во владение и (или) пользование на долгосрочной основе (в том числе по льготным  ставкам арендной платы) субъектам малого и среднего предпринимательства. В перечень внесено 9 объектов, общей площадью 37240,8 кв.                   </a:t>
            </a:r>
          </a:p>
          <a:p>
            <a:pPr algn="just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 году сформирован муниципальный залоговый фонд, в который включены 3 объекта. В Положении о залоговом фонде предусмотрен заявительный характер использования объектов залога. </a:t>
            </a:r>
          </a:p>
          <a:p>
            <a:pPr marL="0" algn="just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официальном сайте района в разделе «Земля, имущество, экономика» 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 подраздел 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«Малый бизнес», где размещается информация, касающаяся деятельности 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субъектов 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малого предпринимательства.</a:t>
            </a:r>
          </a:p>
        </p:txBody>
      </p:sp>
    </p:spTree>
    <p:extLst>
      <p:ext uri="{BB962C8B-B14F-4D97-AF65-F5344CB8AC3E}">
        <p14:creationId xmlns:p14="http://schemas.microsoft.com/office/powerpoint/2010/main" val="11806926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88839" y="7990"/>
            <a:ext cx="6897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Перечень муниципального имущества, предназначенного во владение и (или) пользование субъектам малого предпринимательства</a:t>
            </a:r>
            <a:endParaRPr lang="ru-RU" sz="1600" b="1" i="1" u="sng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1155891"/>
              </p:ext>
            </p:extLst>
          </p:nvPr>
        </p:nvGraphicFramePr>
        <p:xfrm>
          <a:off x="1059018" y="692695"/>
          <a:ext cx="7957392" cy="2664298"/>
        </p:xfrm>
        <a:graphic>
          <a:graphicData uri="http://schemas.openxmlformats.org/drawingml/2006/table">
            <a:tbl>
              <a:tblPr/>
              <a:tblGrid>
                <a:gridCol w="302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6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603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22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№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 объектов и их техническое состояние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       </a:t>
                      </a:r>
                      <a:r>
                        <a:rPr lang="ru-RU" sz="1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Место</a:t>
                      </a:r>
                      <a:r>
                        <a:rPr lang="ru-RU" sz="10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нахождение</a:t>
                      </a:r>
                      <a:endParaRPr lang="ru-RU" sz="10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Справочная информация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32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Нежилое здание (детский сад), год постройки 1970, площадь 800 кв.м, кирпичное, требуется капитальный ремонт.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Забайкальский край, </a:t>
                      </a:r>
                      <a:r>
                        <a:rPr lang="ru-RU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Улетовский</a:t>
                      </a: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район, с.Доронинское, ул.Пионерская,22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32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Нежилое здание (детский сад), год постройки 1964, площадь 270 кв.м, кирпичное, требуется капитальный ремонт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Забайкальский край, </a:t>
                      </a:r>
                      <a:r>
                        <a:rPr lang="ru-RU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Улетовский</a:t>
                      </a: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район, с.Николаевское, ул.Красноармейская,19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Предоставлено в аренду ИП.</a:t>
                      </a:r>
                      <a:endParaRPr lang="ru-RU" sz="10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6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ru-RU" sz="10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000" b="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Нежилое здание , площадь 96,6 кв.м.</a:t>
                      </a:r>
                      <a:endParaRPr lang="ru-RU" sz="10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000" b="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Забайкальский край , </a:t>
                      </a:r>
                      <a:r>
                        <a:rPr kumimoji="0" lang="ru-RU" sz="1000" b="0" kern="12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Улётовский</a:t>
                      </a:r>
                      <a:r>
                        <a:rPr kumimoji="0" lang="ru-RU" sz="1000" b="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район, с. </a:t>
                      </a:r>
                      <a:r>
                        <a:rPr kumimoji="0" lang="ru-RU" sz="1000" b="0" kern="12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Арей</a:t>
                      </a:r>
                      <a:r>
                        <a:rPr kumimoji="0" lang="ru-RU" sz="1000" b="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1000" b="0" kern="12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000" b="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/1/турбаза «</a:t>
                      </a:r>
                      <a:r>
                        <a:rPr kumimoji="0" lang="ru-RU" sz="1000" b="0" kern="12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Арей</a:t>
                      </a:r>
                      <a:r>
                        <a:rPr kumimoji="0" lang="ru-RU" sz="1000" b="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», </a:t>
                      </a:r>
                      <a:endParaRPr lang="ru-RU" sz="10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Предоставлено в аренду ИП.</a:t>
                      </a:r>
                      <a:endParaRPr lang="ru-RU" sz="10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61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ru-RU" sz="10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000" b="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Нежилое здание , площадь 77,2 кв.м.</a:t>
                      </a:r>
                      <a:endParaRPr lang="ru-RU" sz="10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000" b="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Забайкальский край , </a:t>
                      </a:r>
                      <a:r>
                        <a:rPr kumimoji="0" lang="ru-RU" sz="1000" b="0" kern="12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Улётовский</a:t>
                      </a:r>
                      <a:r>
                        <a:rPr kumimoji="0" lang="ru-RU" sz="1000" b="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район, с. </a:t>
                      </a:r>
                      <a:r>
                        <a:rPr kumimoji="0" lang="ru-RU" sz="1000" b="0" kern="12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Арей</a:t>
                      </a:r>
                      <a:r>
                        <a:rPr kumimoji="0" lang="ru-RU" sz="1000" b="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1000" b="0" kern="12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000" b="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/2/турбаза «</a:t>
                      </a:r>
                      <a:r>
                        <a:rPr kumimoji="0" lang="ru-RU" sz="1000" b="0" kern="12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Арей</a:t>
                      </a:r>
                      <a:r>
                        <a:rPr kumimoji="0" lang="ru-RU" sz="1000" b="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», </a:t>
                      </a:r>
                      <a:endParaRPr lang="ru-RU" sz="10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Предоставлено в аренду ИП.</a:t>
                      </a:r>
                      <a:endParaRPr lang="ru-RU" sz="10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8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ru-RU" sz="10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Земельный</a:t>
                      </a:r>
                      <a:r>
                        <a:rPr lang="ru-RU" sz="10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участок, площадь 2159 кв. м.</a:t>
                      </a:r>
                      <a:endParaRPr lang="ru-RU" sz="10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000" b="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Забайкальский край, </a:t>
                      </a:r>
                      <a:r>
                        <a:rPr kumimoji="0" lang="ru-RU" sz="1000" b="0" kern="12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Улётовский</a:t>
                      </a:r>
                      <a:r>
                        <a:rPr kumimoji="0" lang="ru-RU" sz="1000" b="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район, с. </a:t>
                      </a:r>
                      <a:r>
                        <a:rPr kumimoji="0" lang="ru-RU" sz="1000" b="0" kern="12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Арей</a:t>
                      </a:r>
                      <a:r>
                        <a:rPr kumimoji="0" lang="ru-RU" sz="1000" b="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ул. Луговая, 2</a:t>
                      </a:r>
                      <a:endParaRPr lang="ru-RU" sz="10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36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  <a:endParaRPr lang="ru-RU" sz="10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Земельный участок, площадь 25173 кв. м.</a:t>
                      </a:r>
                      <a:endParaRPr lang="ru-RU" sz="10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000" b="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Забайкальский край, </a:t>
                      </a:r>
                      <a:r>
                        <a:rPr kumimoji="0" lang="ru-RU" sz="1000" b="0" kern="12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Улётовский</a:t>
                      </a:r>
                      <a:r>
                        <a:rPr kumimoji="0" lang="ru-RU" sz="1000" b="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район, с. Улёты, </a:t>
                      </a:r>
                      <a:endParaRPr lang="ru-RU" sz="10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5" name="Group 6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4589463"/>
              </p:ext>
            </p:extLst>
          </p:nvPr>
        </p:nvGraphicFramePr>
        <p:xfrm>
          <a:off x="1059018" y="4077072"/>
          <a:ext cx="7920881" cy="2369822"/>
        </p:xfrm>
        <a:graphic>
          <a:graphicData uri="http://schemas.openxmlformats.org/drawingml/2006/table">
            <a:tbl>
              <a:tblPr/>
              <a:tblGrid>
                <a:gridCol w="1194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16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60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1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86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имущества</a:t>
                      </a:r>
                    </a:p>
                  </a:txBody>
                  <a:tcPr marL="93978" marR="9397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Местонахождение</a:t>
                      </a:r>
                    </a:p>
                  </a:txBody>
                  <a:tcPr marL="93978" marR="9397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Площадь, кв. м.</a:t>
                      </a:r>
                    </a:p>
                  </a:txBody>
                  <a:tcPr marL="93978" marR="9397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Кадастровая стоимость, руб.</a:t>
                      </a:r>
                    </a:p>
                  </a:txBody>
                  <a:tcPr marL="93978" marR="9397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0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Нежилое </a:t>
                      </a:r>
                      <a:r>
                        <a:rPr lang="ru-RU" sz="1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здание, одноэтажное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674050, Забайкальский край,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Улётовский</a:t>
                      </a: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район, </a:t>
                      </a:r>
                      <a:r>
                        <a:rPr lang="ru-RU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с.Улёты</a:t>
                      </a: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ул.Спортивная</a:t>
                      </a: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д.2, строение </a:t>
                      </a:r>
                      <a:r>
                        <a:rPr lang="ru-RU" sz="1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25,5</a:t>
                      </a:r>
                    </a:p>
                  </a:txBody>
                  <a:tcPr marL="93978" marR="939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252 </a:t>
                      </a:r>
                      <a:r>
                        <a:rPr lang="ru-RU" sz="1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893,96</a:t>
                      </a:r>
                      <a:endParaRPr lang="ru-RU" sz="1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17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Нежилое </a:t>
                      </a:r>
                      <a:r>
                        <a:rPr lang="ru-RU" sz="1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здание, одноэтажное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674075, Забайкальский край </a:t>
                      </a:r>
                      <a:r>
                        <a:rPr lang="ru-RU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Улётовский</a:t>
                      </a: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район, </a:t>
                      </a:r>
                      <a:r>
                        <a:rPr lang="ru-RU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с.Дешулан</a:t>
                      </a: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ул.Октябрьская</a:t>
                      </a: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1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д.18</a:t>
                      </a:r>
                      <a:endParaRPr lang="ru-RU" sz="1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743,4</a:t>
                      </a:r>
                    </a:p>
                  </a:txBody>
                  <a:tcPr marL="93978" marR="939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2 082 </a:t>
                      </a:r>
                      <a:r>
                        <a:rPr lang="ru-RU" sz="1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932,46</a:t>
                      </a:r>
                      <a:endParaRPr lang="ru-RU" sz="1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408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Нежилое </a:t>
                      </a:r>
                      <a:r>
                        <a:rPr lang="ru-RU" sz="1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здание, одноэтажное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674075, Забайкальский край, </a:t>
                      </a:r>
                      <a:r>
                        <a:rPr lang="ru-RU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Улётовский</a:t>
                      </a: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район, </a:t>
                      </a:r>
                      <a:r>
                        <a:rPr lang="ru-RU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с.Дешулан</a:t>
                      </a: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ул. Октябрьская, </a:t>
                      </a:r>
                      <a:r>
                        <a:rPr lang="ru-RU" sz="1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д.18а</a:t>
                      </a:r>
                      <a:endParaRPr lang="ru-RU" sz="1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 marL="93978" marR="939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 </a:t>
                      </a:r>
                      <a:r>
                        <a:rPr lang="ru-RU" sz="1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868,4</a:t>
                      </a:r>
                      <a:endParaRPr lang="ru-RU" sz="1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02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93978" marR="9397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978" marR="939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978" marR="939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2 436 694,82</a:t>
                      </a:r>
                    </a:p>
                  </a:txBody>
                  <a:tcPr marL="93978" marR="939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03648" y="3501008"/>
            <a:ext cx="7519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Перечень</a:t>
            </a:r>
            <a:r>
              <a:rPr lang="ru-RU" b="1" i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муниципального имущества, составляющего залоговый фонд</a:t>
            </a:r>
            <a:endParaRPr lang="ru-RU" b="1" i="1" u="sng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9726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668344" y="836712"/>
            <a:ext cx="14349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Объем произведенной продукции промышленного  производства на душу населения, тыс. руб. </a:t>
            </a:r>
            <a:endParaRPr lang="ru-RU" sz="12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17888135"/>
              </p:ext>
            </p:extLst>
          </p:nvPr>
        </p:nvGraphicFramePr>
        <p:xfrm>
          <a:off x="5231790" y="620688"/>
          <a:ext cx="2478405" cy="2335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033304891"/>
              </p:ext>
            </p:extLst>
          </p:nvPr>
        </p:nvGraphicFramePr>
        <p:xfrm>
          <a:off x="1043608" y="620688"/>
          <a:ext cx="2736304" cy="2290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3672530" y="836712"/>
            <a:ext cx="18996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Объем отгруженных товаров собственного производства, выполненных работ и услуг собственными силами, млн. руб.</a:t>
            </a:r>
            <a:endParaRPr lang="ru-RU" sz="12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24638" y="188640"/>
            <a:ext cx="2078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Промышленность</a:t>
            </a:r>
            <a:endParaRPr lang="ru-RU" b="1" i="1" u="sng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74816" y="3068960"/>
            <a:ext cx="3264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i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Добыча полезных ископаемых</a:t>
            </a:r>
            <a:endParaRPr lang="ru-RU" b="1" i="1" u="sng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705279670"/>
              </p:ext>
            </p:extLst>
          </p:nvPr>
        </p:nvGraphicFramePr>
        <p:xfrm>
          <a:off x="2915816" y="3573016"/>
          <a:ext cx="3816424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645024"/>
            <a:ext cx="2005434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 descr="DSCN394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04248" y="3645024"/>
            <a:ext cx="2160240" cy="309634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38700" y="260648"/>
            <a:ext cx="3785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i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Системообразующие предприятия</a:t>
            </a:r>
            <a:endParaRPr lang="ru-RU" b="1" i="1" u="sng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Group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976317"/>
              </p:ext>
            </p:extLst>
          </p:nvPr>
        </p:nvGraphicFramePr>
        <p:xfrm>
          <a:off x="1055326" y="772753"/>
          <a:ext cx="8029554" cy="2243297"/>
        </p:xfrm>
        <a:graphic>
          <a:graphicData uri="http://schemas.openxmlformats.org/drawingml/2006/table">
            <a:tbl>
              <a:tblPr/>
              <a:tblGrid>
                <a:gridCol w="2072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4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530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47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предприятия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 выпускаемой продукции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Контакты предприятия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3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ООО «Разрез Восточный»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Добыча угля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674054 Забайкальский край,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Улётовский</a:t>
                      </a: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 Голубичная,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ул.Дорожная, 17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Тел. (8-3022) 359-029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Факс(8-3022) 26-45-87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Рисунок 3" descr="DSCN39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7512" y="4819158"/>
            <a:ext cx="3108575" cy="1778194"/>
          </a:xfrm>
          <a:prstGeom prst="rect">
            <a:avLst/>
          </a:prstGeom>
        </p:spPr>
      </p:pic>
      <p:pic>
        <p:nvPicPr>
          <p:cNvPr id="5" name="Рисунок 4" descr="DSCN62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2992141"/>
            <a:ext cx="2808312" cy="1934502"/>
          </a:xfrm>
          <a:prstGeom prst="rect">
            <a:avLst/>
          </a:prstGeom>
        </p:spPr>
      </p:pic>
      <p:pic>
        <p:nvPicPr>
          <p:cNvPr id="6" name="Рисунок 5" descr="_MML48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4653136"/>
            <a:ext cx="3384376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8877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 txBox="1">
            <a:spLocks noGrp="1"/>
          </p:cNvSpPr>
          <p:nvPr/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</p:spPr>
        <p:txBody>
          <a:bodyPr lIns="0" rIns="0"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E14C95B-DA79-4A03-8907-CBFFB6706DB8}" type="slidenum">
              <a:rPr lang="ru-RU" sz="1200">
                <a:solidFill>
                  <a:schemeClr val="tx1">
                    <a:shade val="50000"/>
                  </a:schemeClr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36</a:t>
            </a:fld>
            <a:endParaRPr lang="ru-RU" sz="1200">
              <a:solidFill>
                <a:schemeClr val="tx1">
                  <a:shade val="50000"/>
                </a:schemeClr>
              </a:solidFill>
              <a:latin typeface="+mn-lt"/>
            </a:endParaRPr>
          </a:p>
        </p:txBody>
      </p:sp>
      <p:pic>
        <p:nvPicPr>
          <p:cNvPr id="37891" name="Прямая соединительная линия 9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601075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Прямоугольник 10"/>
          <p:cNvSpPr>
            <a:spLocks noChangeArrowheads="1"/>
          </p:cNvSpPr>
          <p:nvPr/>
        </p:nvSpPr>
        <p:spPr bwMode="auto">
          <a:xfrm>
            <a:off x="1043608" y="332656"/>
            <a:ext cx="3672408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Производство </a:t>
            </a:r>
            <a:r>
              <a:rPr lang="ru-RU" sz="16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пищевых продуктов  осуществляют: </a:t>
            </a:r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ИП </a:t>
            </a:r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И.Г.Панов</a:t>
            </a: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ИП </a:t>
            </a:r>
            <a:r>
              <a:rPr lang="ru-RU" sz="1600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Т.В.Ковалёва</a:t>
            </a:r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ИП </a:t>
            </a:r>
            <a:r>
              <a:rPr lang="ru-RU" sz="1600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А.С.Замберов</a:t>
            </a:r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ИП Г.В. Макеева,  ИП </a:t>
            </a:r>
            <a:r>
              <a:rPr lang="ru-RU" sz="1600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Л.П.Коновалова</a:t>
            </a:r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6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Обработка </a:t>
            </a:r>
            <a:r>
              <a:rPr lang="ru-RU" sz="16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древесины и производство изделий из </a:t>
            </a:r>
            <a:r>
              <a:rPr lang="ru-RU" sz="16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дерева: </a:t>
            </a:r>
          </a:p>
          <a:p>
            <a:pPr algn="ctr" eaLnBrk="1" hangingPunct="1"/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ИП </a:t>
            </a:r>
            <a:r>
              <a:rPr lang="ru-RU" sz="1600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Е.В.Патрин</a:t>
            </a: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ООО «Универсал ЛТД», ИП Шолохова, </a:t>
            </a: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ИП </a:t>
            </a:r>
            <a:r>
              <a:rPr lang="ru-RU" sz="1600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Хлуднев</a:t>
            </a:r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6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Издательская </a:t>
            </a:r>
            <a:r>
              <a:rPr lang="ru-RU" sz="16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полиграфическая деятельность </a:t>
            </a:r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algn="ctr" eaLnBrk="1" hangingPunct="1"/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 </a:t>
            </a: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Редакция </a:t>
            </a:r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газеты«</a:t>
            </a:r>
            <a:r>
              <a:rPr lang="ru-RU" sz="1600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Улётовские</a:t>
            </a:r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вести».</a:t>
            </a:r>
          </a:p>
          <a:p>
            <a:pPr eaLnBrk="1" hangingPunct="1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6935" name="Group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164037"/>
              </p:ext>
            </p:extLst>
          </p:nvPr>
        </p:nvGraphicFramePr>
        <p:xfrm>
          <a:off x="4839283" y="764704"/>
          <a:ext cx="4272339" cy="3675130"/>
        </p:xfrm>
        <a:graphic>
          <a:graphicData uri="http://schemas.openxmlformats.org/drawingml/2006/table">
            <a:tbl>
              <a:tblPr/>
              <a:tblGrid>
                <a:gridCol w="20400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05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Единица измерения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2022год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179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Обрабатывающие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производства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тыс.руб.</a:t>
                      </a:r>
                    </a:p>
                  </a:txBody>
                  <a:tcPr marL="51310" marR="51310" marT="0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552 054,9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9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% к пр.году</a:t>
                      </a:r>
                    </a:p>
                  </a:txBody>
                  <a:tcPr marL="51310" marR="51310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101,1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391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пищевых продуктов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тыс.руб.</a:t>
                      </a:r>
                    </a:p>
                  </a:txBody>
                  <a:tcPr marL="51310" marR="51310" marT="0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86 517,7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1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% к </a:t>
                      </a:r>
                      <a:r>
                        <a:rPr kumimoji="0" lang="ru-RU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пр.году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310" marR="51310" marT="0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102,1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179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Обработка древесины и производство изделий из дерева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тыс.руб.</a:t>
                      </a:r>
                    </a:p>
                  </a:txBody>
                  <a:tcPr marL="51310" marR="51310" marT="0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458 620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74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% к пр.году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100,1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5179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Издательская и полиграфическая деятельность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тыс.руб.</a:t>
                      </a:r>
                    </a:p>
                  </a:txBody>
                  <a:tcPr marL="51310" marR="51310" marT="0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6 917,2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74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</a:t>
                      </a: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к пр.году</a:t>
                      </a:r>
                    </a:p>
                  </a:txBody>
                  <a:tcPr marL="51310" marR="51310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202,4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0" name="Рисунок 9" descr="P91600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186892">
            <a:off x="4520164" y="4712704"/>
            <a:ext cx="2084750" cy="1533912"/>
          </a:xfrm>
          <a:prstGeom prst="rect">
            <a:avLst/>
          </a:prstGeom>
        </p:spPr>
      </p:pic>
      <p:pic>
        <p:nvPicPr>
          <p:cNvPr id="11" name="Рисунок 10" descr="P11400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158601">
            <a:off x="6801142" y="4935750"/>
            <a:ext cx="2083026" cy="1594788"/>
          </a:xfrm>
          <a:prstGeom prst="rect">
            <a:avLst/>
          </a:prstGeom>
        </p:spPr>
      </p:pic>
      <p:pic>
        <p:nvPicPr>
          <p:cNvPr id="12" name="Рисунок 11" descr="C:\Users\admin\Desktop\Фото_дополн\DSC0316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167506">
            <a:off x="2351018" y="4254136"/>
            <a:ext cx="2063115" cy="1559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P113000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128288">
            <a:off x="708930" y="3708635"/>
            <a:ext cx="2043418" cy="16070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73508" y="256852"/>
            <a:ext cx="3535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i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Обрабатывающие производства</a:t>
            </a:r>
            <a:endParaRPr lang="ru-RU" b="1" i="1" u="sng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8444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8" name="Rectangle 76"/>
          <p:cNvSpPr>
            <a:spLocks noChangeArrowheads="1"/>
          </p:cNvSpPr>
          <p:nvPr/>
        </p:nvSpPr>
        <p:spPr bwMode="auto">
          <a:xfrm>
            <a:off x="4355976" y="1113336"/>
            <a:ext cx="46829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814547"/>
              </p:ext>
            </p:extLst>
          </p:nvPr>
        </p:nvGraphicFramePr>
        <p:xfrm>
          <a:off x="4429198" y="1844824"/>
          <a:ext cx="4536504" cy="4628133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2017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80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09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0829"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400" b="0" i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 продукции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9017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343400" algn="l"/>
                        </a:tabLst>
                        <a:defRPr/>
                      </a:pPr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2022</a:t>
                      </a:r>
                    </a:p>
                    <a:p>
                      <a:pPr marL="0" marR="0" indent="9017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343400" algn="l"/>
                        </a:tabLst>
                        <a:defRPr/>
                      </a:pPr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400" b="0" i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Темп роста к уровню </a:t>
                      </a:r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2021г. </a:t>
                      </a:r>
                      <a:r>
                        <a:rPr lang="ru-RU" sz="1400" b="0" i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(%)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1140"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400" b="0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Скот и птица на убой в живом весе (тонн)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2 104,6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120,</a:t>
                      </a:r>
                      <a:r>
                        <a:rPr lang="en-US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ru-RU" sz="14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500"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400" b="0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Молоко (тонн)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8 640,8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123,9</a:t>
                      </a:r>
                      <a:endParaRPr lang="ru-RU" sz="14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500"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Яйца (тыс.</a:t>
                      </a:r>
                      <a:r>
                        <a:rPr lang="ru-RU" sz="1400" b="0" i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шт.)</a:t>
                      </a:r>
                      <a:endParaRPr lang="ru-RU" sz="14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1 701</a:t>
                      </a:r>
                      <a:endParaRPr lang="ru-RU" sz="14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129</a:t>
                      </a:r>
                      <a:endParaRPr lang="ru-RU" sz="14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1140">
                <a:tc>
                  <a:txBody>
                    <a:bodyPr/>
                    <a:lstStyle/>
                    <a:p>
                      <a:pPr marL="0" marR="0" indent="9017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343400" algn="l"/>
                        </a:tabLst>
                        <a:defRPr/>
                      </a:pPr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Шерсть (в физическом весе) (тонн)</a:t>
                      </a:r>
                      <a:endParaRPr lang="ru-RU" sz="14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2,5</a:t>
                      </a:r>
                      <a:endParaRPr lang="ru-RU" sz="14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</a:t>
                      </a:r>
                      <a:r>
                        <a:rPr lang="en-US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,6</a:t>
                      </a:r>
                      <a:endParaRPr lang="ru-RU" sz="14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1140"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Крупный рогатый скот, </a:t>
                      </a:r>
                      <a:r>
                        <a:rPr lang="ru-RU" sz="1400" b="0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голов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5756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73,0</a:t>
                      </a:r>
                      <a:endParaRPr lang="ru-RU" sz="14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1140"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400" b="0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 том числе коров, голов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2586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84,2</a:t>
                      </a:r>
                      <a:endParaRPr lang="ru-RU" sz="14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792"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400" b="0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виней</a:t>
                      </a:r>
                      <a:r>
                        <a:rPr lang="ru-RU" sz="1400" b="0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голов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2650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130,2</a:t>
                      </a:r>
                      <a:endParaRPr lang="ru-RU" sz="14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5016"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400" b="0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</a:t>
                      </a:r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вец </a:t>
                      </a:r>
                      <a:r>
                        <a:rPr lang="ru-RU" sz="1400" b="0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 коз, голов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1474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71,8</a:t>
                      </a:r>
                      <a:endParaRPr lang="ru-RU" sz="14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9" name="Рисунок 8" descr="DSC037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5" y="1844678"/>
            <a:ext cx="3010551" cy="1887932"/>
          </a:xfrm>
          <a:prstGeom prst="rect">
            <a:avLst/>
          </a:prstGeom>
        </p:spPr>
      </p:pic>
      <p:pic>
        <p:nvPicPr>
          <p:cNvPr id="7" name="Рисунок 6" descr="DSC_0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3933056"/>
            <a:ext cx="3010552" cy="25202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93758" y="202927"/>
            <a:ext cx="2245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i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Сельское хозяйство</a:t>
            </a:r>
            <a:endParaRPr lang="ru-RU" b="1" i="1" u="sng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93758" y="1475346"/>
            <a:ext cx="1942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Животноводство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47864" y="516760"/>
            <a:ext cx="56910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территории района </a:t>
            </a:r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отрасли сельского хозяйства работают:  5 сельскохозяйственных </a:t>
            </a:r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предприяти</a:t>
            </a: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  </a:t>
            </a:r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12 КФХ,   5 сельскохозяйственных потребительских кооператива, 2 ИП.</a:t>
            </a:r>
            <a:endParaRPr lang="ru-RU" sz="1600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67" name="Group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4608488"/>
              </p:ext>
            </p:extLst>
          </p:nvPr>
        </p:nvGraphicFramePr>
        <p:xfrm>
          <a:off x="1043608" y="764704"/>
          <a:ext cx="4608512" cy="3836443"/>
        </p:xfrm>
        <a:graphic>
          <a:graphicData uri="http://schemas.openxmlformats.org/drawingml/2006/table">
            <a:tbl>
              <a:tblPr/>
              <a:tblGrid>
                <a:gridCol w="2088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9017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343400" algn="l"/>
                        </a:tabLst>
                        <a:defRPr/>
                      </a:pPr>
                      <a:r>
                        <a:rPr lang="ru-RU" sz="1400" b="1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64717" marR="64717" marT="32095" marB="320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400" b="1" i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Темп роста к уровню </a:t>
                      </a:r>
                      <a:r>
                        <a:rPr lang="ru-RU" sz="1400" b="1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2021 г. </a:t>
                      </a:r>
                      <a:r>
                        <a:rPr lang="ru-RU" sz="1400" b="1" i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(%)</a:t>
                      </a:r>
                    </a:p>
                  </a:txBody>
                  <a:tcPr marL="64717" marR="64717" marT="32095" marB="320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Посевные площади с/</a:t>
                      </a:r>
                      <a:r>
                        <a:rPr kumimoji="0" lang="ru-RU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культур в хозяйствах всех категорий</a:t>
                      </a:r>
                    </a:p>
                  </a:txBody>
                  <a:tcPr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5 062,54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248,7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9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Зерно  после доработки (тонн)</a:t>
                      </a:r>
                    </a:p>
                  </a:txBody>
                  <a:tcPr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4 812,9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151,0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9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Урожайность  </a:t>
                      </a:r>
                      <a:r>
                        <a:rPr kumimoji="0" lang="ru-RU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</a:t>
                      </a: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/га</a:t>
                      </a:r>
                    </a:p>
                  </a:txBody>
                  <a:tcPr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14,67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85,8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9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Картофель (тонн)</a:t>
                      </a:r>
                    </a:p>
                  </a:txBody>
                  <a:tcPr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5168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83,5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9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Урожайность  </a:t>
                      </a:r>
                      <a:r>
                        <a:rPr kumimoji="0" lang="ru-RU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</a:t>
                      </a: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/га</a:t>
                      </a:r>
                    </a:p>
                  </a:txBody>
                  <a:tcPr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93,09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104,6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9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Овощи (тонн)</a:t>
                      </a:r>
                    </a:p>
                  </a:txBody>
                  <a:tcPr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629,3</a:t>
                      </a:r>
                      <a:endParaRPr lang="ru-RU" sz="1400" i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24,6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9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Урожайность  </a:t>
                      </a:r>
                      <a:r>
                        <a:rPr kumimoji="0" lang="ru-RU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</a:t>
                      </a: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/га</a:t>
                      </a:r>
                    </a:p>
                  </a:txBody>
                  <a:tcPr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181,53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90,2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9" name="Рисунок 8" descr="DSC_01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4697760"/>
            <a:ext cx="2736304" cy="2160240"/>
          </a:xfrm>
          <a:prstGeom prst="rect">
            <a:avLst/>
          </a:prstGeom>
        </p:spPr>
      </p:pic>
      <p:pic>
        <p:nvPicPr>
          <p:cNvPr id="4098" name="Picture 2" descr="Колос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653136"/>
            <a:ext cx="2985004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IMG_20210814_153443"/>
          <p:cNvPicPr>
            <a:picLocks noChangeAspect="1" noChangeArrowheads="1"/>
          </p:cNvPicPr>
          <p:nvPr/>
        </p:nvPicPr>
        <p:blipFill>
          <a:blip r:embed="rId4">
            <a:lum brigh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613" y="1111649"/>
            <a:ext cx="3363206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96804" y="260648"/>
            <a:ext cx="1996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i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Растениеводство</a:t>
            </a:r>
            <a:endParaRPr lang="ru-RU" b="1" i="1" u="sng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63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одержимое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4982605"/>
              </p:ext>
            </p:extLst>
          </p:nvPr>
        </p:nvGraphicFramePr>
        <p:xfrm>
          <a:off x="1043608" y="689289"/>
          <a:ext cx="7992889" cy="23796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5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1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64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9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9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31753"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lang="ru-RU" sz="1400" b="1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Единицы измерения</a:t>
                      </a:r>
                      <a:endParaRPr lang="ru-RU" sz="1400" b="1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2020год</a:t>
                      </a:r>
                      <a:endParaRPr lang="ru-RU" sz="1400" b="1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2021год</a:t>
                      </a:r>
                      <a:endParaRPr lang="ru-RU" sz="1400" b="1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2022год</a:t>
                      </a:r>
                      <a:endParaRPr lang="ru-RU" sz="1400" b="1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2424">
                <a:tc>
                  <a:txBody>
                    <a:bodyPr/>
                    <a:lstStyle/>
                    <a:p>
                      <a:pPr algn="l"/>
                      <a:r>
                        <a:rPr lang="ru-RU" sz="1400" b="1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Объем выполненных работ по виду деятельности «строительство»</a:t>
                      </a:r>
                      <a:endParaRPr lang="ru-RU" sz="1400" b="1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  <a:endParaRPr lang="ru-RU" sz="1400" b="1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1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185</a:t>
                      </a:r>
                      <a:endParaRPr lang="ru-RU" sz="1400" b="1" i="1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1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190</a:t>
                      </a:r>
                      <a:endParaRPr lang="ru-RU" sz="1400" b="1" i="1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1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199</a:t>
                      </a:r>
                      <a:endParaRPr lang="ru-RU" sz="1400" b="1" i="1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5494">
                <a:tc>
                  <a:txBody>
                    <a:bodyPr/>
                    <a:lstStyle/>
                    <a:p>
                      <a:pPr algn="l"/>
                      <a:r>
                        <a:rPr lang="ru-RU" sz="1400" b="1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Объем инвестиций (в основной капитал) за счет всех источников финансирования – всего</a:t>
                      </a:r>
                      <a:endParaRPr lang="ru-RU" sz="1400" b="1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</a:p>
                    <a:p>
                      <a:pPr algn="ctr"/>
                      <a:endParaRPr lang="ru-RU" sz="1400" b="1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1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450</a:t>
                      </a:r>
                      <a:endParaRPr lang="ru-RU" sz="1400" b="1" i="1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1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459</a:t>
                      </a:r>
                      <a:endParaRPr lang="ru-RU" sz="1400" b="1" i="1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1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485</a:t>
                      </a:r>
                      <a:endParaRPr lang="ru-RU" sz="1400" b="1" i="1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28596" y="3214686"/>
            <a:ext cx="8429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Объем инвестиций в основной капитал за счет всех источников финансирования на душу населения, тыс. руб. </a:t>
            </a:r>
            <a:endParaRPr lang="ru-RU" b="1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85897478"/>
              </p:ext>
            </p:extLst>
          </p:nvPr>
        </p:nvGraphicFramePr>
        <p:xfrm>
          <a:off x="1928794" y="3929066"/>
          <a:ext cx="5191140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647787" y="154721"/>
            <a:ext cx="3486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i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Инвестиционная деятельность</a:t>
            </a:r>
            <a:endParaRPr lang="ru-RU" b="1" i="1" u="sng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32240" y="443393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История района</a:t>
            </a:r>
            <a:endParaRPr lang="ru-RU" b="1" i="1" u="sng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42854"/>
            <a:ext cx="7920880" cy="35222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2100" y="4437112"/>
            <a:ext cx="8034396" cy="2301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2250"/>
              </a:spcAft>
            </a:pPr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История 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основания </a:t>
            </a:r>
            <a:r>
              <a:rPr lang="ru-RU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Улётовского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района началась с освоением и заселением земель вдоль реки Ингоды переселенцами из европейской части России. Основное заселение территории района началось после основания в 1687-1688 годах Читинской 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слободы.   Первые упоминания о населённых пунктах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Улётовского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р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йона относятся к 1710 году.                                                             04 января 1926 года был образован район в рамках сегодняшних границ.                                 В 2021 году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Улётовскому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району исполнилось 95 лет.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Arial"/>
                <a:ea typeface="Times New Roman"/>
                <a:cs typeface="Times New Roman"/>
              </a:rPr>
              <a:t> </a:t>
            </a:r>
            <a:endParaRPr lang="ru-RU" dirty="0" smtClean="0">
              <a:solidFill>
                <a:schemeClr val="bg2">
                  <a:lumMod val="25000"/>
                </a:schemeClr>
              </a:solidFill>
              <a:latin typeface="Calibri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864042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https://im0-tub-ru.yandex.net/i?id=ef572e25e5e3e09d3c2bd6d1ea335b5c&amp;n=33&amp;w=480&amp;h=3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420888"/>
            <a:ext cx="7992888" cy="432048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043608" y="260648"/>
            <a:ext cx="79928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b="1" i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Инвестиционный </a:t>
            </a:r>
            <a:r>
              <a:rPr lang="ru-RU" b="1" i="1" u="sng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  <a:endParaRPr lang="ru-RU" sz="24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«Производство продукции растениеводства за счет вовлечения 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оборот сельскохозяйственных угодий»</a:t>
            </a:r>
            <a:endParaRPr lang="ru-RU" sz="2000" b="1" i="1" dirty="0" smtClean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3609" y="1477840"/>
            <a:ext cx="799288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ru-RU" i="1" dirty="0" smtClean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b="1" i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Организатор/инициатор проекта – ООО «Племенной завод «Комсомолец»</a:t>
            </a:r>
            <a:r>
              <a:rPr lang="ru-RU" i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i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Место реализации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проекта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– Забайкальский край, </a:t>
            </a:r>
            <a:r>
              <a:rPr lang="ru-RU" sz="1400" i="1" dirty="0" err="1" smtClean="0"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район.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Отрасль, вид экономической деятельности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– сельское хозяйство.</a:t>
            </a:r>
          </a:p>
          <a:p>
            <a:pPr lvl="0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Цель проекта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- производство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продукции растениеводства за счет вовлечения в оборот сельскохозяйственных угодий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Наличие бизнес-плана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– бизнес-план разработан.</a:t>
            </a:r>
          </a:p>
          <a:p>
            <a:pPr lvl="0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Объем инвестиций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– 50 млн. рублей.</a:t>
            </a:r>
          </a:p>
          <a:p>
            <a:pPr lvl="0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Срок окупаемости проекта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– 10 лет.</a:t>
            </a:r>
          </a:p>
          <a:p>
            <a:pPr lvl="0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Число создаваемых рабочих мест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– 25.</a:t>
            </a:r>
          </a:p>
          <a:p>
            <a:pPr lvl="0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Срок реализации проекта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– с 2018 года.</a:t>
            </a:r>
          </a:p>
          <a:p>
            <a:pPr lvl="0"/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43608" y="260648"/>
            <a:ext cx="79928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b="1" i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Инвестиционный </a:t>
            </a:r>
            <a:r>
              <a:rPr lang="ru-RU" b="1" i="1" u="sng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  <a:endParaRPr lang="ru-RU" sz="24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«Разведение КРС мясного направления в </a:t>
            </a:r>
            <a:r>
              <a:rPr lang="ru-RU" sz="20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с.Черемхово</a:t>
            </a: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i="1" dirty="0" smtClean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7" y="1772816"/>
            <a:ext cx="8100391" cy="50851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43608" y="1456521"/>
            <a:ext cx="8078088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700" b="1" i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Организатор/инициатор проекта ИП ГКФХ Щербинин Геннадий Борисович</a:t>
            </a:r>
            <a:r>
              <a:rPr lang="ru-RU" sz="1700" i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реализации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проекта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– Забайкальский край, </a:t>
            </a:r>
            <a:r>
              <a:rPr lang="ru-RU" sz="1400" i="1" dirty="0" err="1" smtClean="0"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район, </a:t>
            </a:r>
            <a:r>
              <a:rPr lang="ru-RU" sz="1400" i="1" dirty="0" err="1" smtClean="0">
                <a:latin typeface="Times New Roman" pitchFamily="18" charset="0"/>
                <a:cs typeface="Times New Roman" pitchFamily="18" charset="0"/>
              </a:rPr>
              <a:t>с.Черемхово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Отрасль, вид экономической деятельности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– сельское хозяйство.</a:t>
            </a:r>
          </a:p>
          <a:p>
            <a:pPr lvl="0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Цель проекта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– разведение КРС мясного направления.</a:t>
            </a:r>
          </a:p>
          <a:p>
            <a:pPr lvl="0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Описание проекта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Строительство комплекса для выращивания 200 голов КРС мясного направления. Увеличение объема производства мяса говядины</a:t>
            </a:r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Наличие бизнес-плана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– бизнес-план.</a:t>
            </a:r>
          </a:p>
          <a:p>
            <a:pPr lvl="0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Объем инвестиций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– 5 млн. рублей.</a:t>
            </a:r>
          </a:p>
          <a:p>
            <a:pPr lvl="0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Способ привлечения инвестиций (источники инвестиций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) – собственные средства, кредиты банка, средства гранта.</a:t>
            </a:r>
          </a:p>
          <a:p>
            <a:pPr lvl="0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Срок окупаемости проекта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– 5 лет.</a:t>
            </a:r>
          </a:p>
          <a:p>
            <a:pPr lvl="0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Число создаваемых рабочих мест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– 5.</a:t>
            </a:r>
          </a:p>
          <a:p>
            <a:pPr lvl="0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Срок реализации проекта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– с 2020 года.</a:t>
            </a:r>
          </a:p>
        </p:txBody>
      </p:sp>
    </p:spTree>
    <p:extLst>
      <p:ext uri="{BB962C8B-B14F-4D97-AF65-F5344CB8AC3E}">
        <p14:creationId xmlns:p14="http://schemas.microsoft.com/office/powerpoint/2010/main" val="346677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43608" y="9461"/>
            <a:ext cx="79928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b="1" i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Инвестиционный </a:t>
            </a:r>
            <a:r>
              <a:rPr lang="ru-RU" b="1" i="1" u="sng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  <a:endParaRPr lang="ru-RU" sz="24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/>
            <a:endParaRPr lang="ru-RU" sz="20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«Вовлечение в  оборот 20 тысяч гектар земель, строительство молочно-товарной фермы на 600 голов дойного стада» </a:t>
            </a:r>
            <a:endParaRPr lang="ru-RU" sz="2000" b="1" i="1" dirty="0" smtClean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789040"/>
            <a:ext cx="4392487" cy="29904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43608" y="1477840"/>
            <a:ext cx="8100391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i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Организатор/инициатор проекта – ООО «Колос»</a:t>
            </a:r>
            <a:r>
              <a:rPr lang="ru-RU" i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i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Место реализации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проекта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– Забайкальский край,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район,  территория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Тор «Забайкалье».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Отрасль, вид экономической деятельности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– сельское хозяйство.</a:t>
            </a:r>
          </a:p>
          <a:p>
            <a:pPr lvl="0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Цель проекта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производства продукции растениеводства и развитие молочного скотоводства  в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Улётовском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районе</a:t>
            </a:r>
          </a:p>
          <a:p>
            <a:pPr lvl="0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Описание проекта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-вовлечение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в оборот 20 тысяч гектар земель, строительство молочно-товарной фермы на 600 голов дойного стада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Наличие бизнес-плана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– бизнес-план разработан.</a:t>
            </a:r>
          </a:p>
          <a:p>
            <a:pPr lvl="0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Объем инвестиций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– 830 млн. рублей.</a:t>
            </a:r>
          </a:p>
          <a:p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Способ привлечения инвестиций (источники инвестиций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) – собственные средства,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заемные.</a:t>
            </a:r>
          </a:p>
          <a:p>
            <a:pPr lvl="0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Срок окупаемости проекта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– 10 лет.</a:t>
            </a:r>
          </a:p>
          <a:p>
            <a:pPr lvl="0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Число создаваемых рабочих мест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– 20.</a:t>
            </a:r>
          </a:p>
          <a:p>
            <a:pPr lvl="0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Срок реализации проекта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– с 2022-2027 года.</a:t>
            </a:r>
          </a:p>
          <a:p>
            <a:pPr lvl="0"/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2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988840"/>
            <a:ext cx="7992888" cy="486916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43608" y="9461"/>
            <a:ext cx="79928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b="1" i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Инвестиционный </a:t>
            </a:r>
            <a:r>
              <a:rPr lang="ru-RU" b="1" i="1" u="sng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  <a:endParaRPr lang="ru-RU" sz="24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/>
            <a:endParaRPr lang="ru-RU" sz="20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Производство продукции растениеводства за счет вовлечения в оборот сельскохозяйственных угодий»</a:t>
            </a:r>
          </a:p>
          <a:p>
            <a:pPr algn="ctr"/>
            <a:endParaRPr lang="ru-RU" sz="2000" b="1" i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Организатор/инициатор </a:t>
            </a:r>
            <a:r>
              <a:rPr lang="ru-RU" sz="2000" b="1" i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проекта – ООО «Доронинское»</a:t>
            </a:r>
          </a:p>
          <a:p>
            <a:pPr lvl="0" algn="ctr"/>
            <a:endParaRPr lang="ru-RU" sz="2000" b="1" i="1" dirty="0" smtClean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5616" y="1844824"/>
            <a:ext cx="4050195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ru-RU" i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Место реализации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проекта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– Забайкальский край,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район.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Отрасль, вид экономической деятельности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– сельское хозяйство.</a:t>
            </a:r>
          </a:p>
          <a:p>
            <a:pPr lvl="0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Цель проекта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- Производство продукции растениеводства за счет вовлечения в оборот сельскохозяйственных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угодий.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Описание проекта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-Введение в оборот 6000 га залежных земель для производства зерновых и масличных культур, приобретение сельхозтехники  на 100 млн. руб., проведение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культур технических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работ на 60 млн.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руб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Наличие бизнес-плана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– бизнес-план разработан.</a:t>
            </a:r>
          </a:p>
          <a:p>
            <a:pPr lvl="0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Объем инвестиций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– 200 млн. рублей.</a:t>
            </a:r>
          </a:p>
          <a:p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Способ привлечения инвестиций (источники инвестиций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) –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собственные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средства, кредиты банка, средства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гранта.</a:t>
            </a:r>
          </a:p>
          <a:p>
            <a:pPr lvl="0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Срок окупаемости проекта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– 6 лет.</a:t>
            </a:r>
          </a:p>
          <a:p>
            <a:pPr lvl="0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Число создаваемых рабочих мест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– 25.</a:t>
            </a:r>
          </a:p>
          <a:p>
            <a:pPr lvl="0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Срок реализации проекта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– 2021-2027 года.</a:t>
            </a:r>
          </a:p>
        </p:txBody>
      </p:sp>
    </p:spTree>
    <p:extLst>
      <p:ext uri="{BB962C8B-B14F-4D97-AF65-F5344CB8AC3E}">
        <p14:creationId xmlns:p14="http://schemas.microsoft.com/office/powerpoint/2010/main" val="139925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43608" y="9461"/>
            <a:ext cx="8352928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b="1" i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Инвестиционный </a:t>
            </a:r>
            <a:r>
              <a:rPr lang="ru-RU" b="1" i="1" u="sng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  <a:endParaRPr lang="ru-RU" sz="24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/>
            <a:endParaRPr lang="ru-RU" sz="20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«Увеличение 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объемов производства хлебобулочных и кондитерских изделий в 3 раза и ассортимента до 60 наименований </a:t>
            </a: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продукции»</a:t>
            </a:r>
            <a:endParaRPr lang="ru-RU" sz="20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000" b="1" i="1" dirty="0" smtClean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b="1" i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Организатор/инициатор </a:t>
            </a:r>
            <a:r>
              <a:rPr lang="ru-RU" sz="2000" b="1" i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проекта – ИП </a:t>
            </a:r>
            <a:r>
              <a:rPr lang="ru-RU" sz="2000" b="1" i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Коновалова Лариса Петровна</a:t>
            </a:r>
            <a:endParaRPr lang="ru-RU" sz="2000" b="1" i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i="1" dirty="0" smtClean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5616" y="1844824"/>
            <a:ext cx="405019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ru-RU" i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Место реализации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проекта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– Забайкальский край,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район, </a:t>
            </a:r>
            <a:r>
              <a:rPr lang="ru-RU" sz="1400" i="1" dirty="0" err="1" smtClean="0">
                <a:latin typeface="Times New Roman" pitchFamily="18" charset="0"/>
                <a:cs typeface="Times New Roman" pitchFamily="18" charset="0"/>
              </a:rPr>
              <a:t>с.Николаевское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Отрасль, вид экономической деятельности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Пищевая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промышленность.</a:t>
            </a:r>
          </a:p>
          <a:p>
            <a:pPr lvl="0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Цель проекта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- Увеличение объемов производства хлебобулочных и кондитерских изделий в 3 раза и ассортимента до 60 наименований продукции. Расширение рынков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сбыта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Наличие бизнес-плана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– бизнес-план .</a:t>
            </a:r>
          </a:p>
          <a:p>
            <a:pPr lvl="0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Объем инвестиций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– 12,5 млн. рублей.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132856"/>
            <a:ext cx="3816424" cy="259228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20071" y="4869160"/>
            <a:ext cx="38423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Способ привлечения инвестиций (источники инвестиций</a:t>
            </a:r>
            <a:r>
              <a:rPr lang="ru-RU" sz="1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– Собственные средства, кредиты банка, средства гранта</a:t>
            </a:r>
          </a:p>
          <a:p>
            <a:pPr lvl="0"/>
            <a:r>
              <a:rPr lang="ru-RU" sz="1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Срок окупаемости проекта </a:t>
            </a:r>
            <a:r>
              <a:rPr lang="ru-RU" sz="1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5 лет.</a:t>
            </a:r>
          </a:p>
          <a:p>
            <a:pPr lvl="0"/>
            <a:r>
              <a:rPr lang="ru-RU" sz="1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Число создаваемых рабочих мест </a:t>
            </a:r>
            <a:r>
              <a:rPr lang="ru-RU" sz="1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10.</a:t>
            </a:r>
          </a:p>
          <a:p>
            <a:pPr lvl="0"/>
            <a:r>
              <a:rPr lang="ru-RU" sz="1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Срок реализации проекта </a:t>
            </a:r>
            <a:r>
              <a:rPr lang="ru-RU" sz="1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с 2020 года.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368592"/>
            <a:ext cx="3886827" cy="237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16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45331" y="28843"/>
            <a:ext cx="8298669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b="1" i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Инвестиционный </a:t>
            </a:r>
            <a:r>
              <a:rPr lang="ru-RU" b="1" i="1" u="sng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  <a:endParaRPr lang="ru-RU" sz="24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/>
            <a:endParaRPr lang="ru-RU" sz="20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туристической деятельности на озере </a:t>
            </a:r>
            <a:r>
              <a:rPr lang="ru-RU" sz="20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Арей</a:t>
            </a: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lvl="0" algn="ctr"/>
            <a:endParaRPr lang="ru-RU" sz="2000" b="1" i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Организатор/инициатор </a:t>
            </a:r>
            <a:r>
              <a:rPr lang="ru-RU" sz="2000" b="1" i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проекта – </a:t>
            </a:r>
            <a:r>
              <a:rPr lang="ru-RU" b="1" i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ИП </a:t>
            </a:r>
            <a:r>
              <a:rPr lang="ru-RU" b="1" i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Цыпылов</a:t>
            </a:r>
            <a:r>
              <a:rPr lang="ru-RU" b="1" i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Александр Васильевич</a:t>
            </a:r>
          </a:p>
          <a:p>
            <a:pPr lvl="0" algn="ctr"/>
            <a:endParaRPr lang="ru-RU" sz="2000" b="1" i="1" dirty="0" smtClean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426322"/>
            <a:ext cx="3635895" cy="23150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656521"/>
            <a:ext cx="2108320" cy="22045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82939" y="1471667"/>
            <a:ext cx="615335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ru-RU" i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Место реализации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проекта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– Забайкальский край,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район, с. </a:t>
            </a:r>
            <a:r>
              <a:rPr lang="ru-RU" sz="1400" i="1" dirty="0" err="1" smtClean="0">
                <a:latin typeface="Times New Roman" pitchFamily="18" charset="0"/>
                <a:cs typeface="Times New Roman" pitchFamily="18" charset="0"/>
              </a:rPr>
              <a:t>Арей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Отрасль, вид экономической деятельности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Туристическая деятельность</a:t>
            </a:r>
          </a:p>
          <a:p>
            <a:pPr lvl="0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Цель проекта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- Развитие туристической деятельности на озере </a:t>
            </a:r>
            <a:r>
              <a:rPr lang="ru-RU" sz="1400" i="1" dirty="0" err="1" smtClean="0">
                <a:latin typeface="Times New Roman" pitchFamily="18" charset="0"/>
                <a:cs typeface="Times New Roman" pitchFamily="18" charset="0"/>
              </a:rPr>
              <a:t>Арей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Описание проекта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-Строительство туристических объектов размещения на озере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Арей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и обустройство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территории.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Наличие бизнес-плана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– бизнес-план разработан.</a:t>
            </a:r>
          </a:p>
          <a:p>
            <a:pPr lvl="0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Объем инвестиций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– 4 млн. рублей.</a:t>
            </a:r>
          </a:p>
          <a:p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Способ привлечения инвестиций (источники инвестиций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) – Собственные средства, средства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гранта.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Срок окупаемости проекта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– 5 лет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Число создаваемых рабочих мест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– 2.</a:t>
            </a:r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Срок реализации проекта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– 2022-2027 года.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769" y="4426322"/>
            <a:ext cx="3635896" cy="23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0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010009"/>
            <a:ext cx="3751339" cy="365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43608" y="9461"/>
            <a:ext cx="799288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b="1" i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Инвестиционный </a:t>
            </a:r>
            <a:r>
              <a:rPr lang="ru-RU" b="1" i="1" u="sng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  <a:endParaRPr lang="ru-RU" sz="24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Переработка отходов деревопереработки </a:t>
            </a: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п. Ленинский»</a:t>
            </a:r>
          </a:p>
          <a:p>
            <a:pPr lvl="0" algn="ctr"/>
            <a:endParaRPr lang="ru-RU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b="1" i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Организатор/инициатор </a:t>
            </a:r>
            <a:r>
              <a:rPr lang="ru-RU" b="1" i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проекта – ИП </a:t>
            </a:r>
            <a:r>
              <a:rPr lang="ru-RU" b="1" i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Вшивкова</a:t>
            </a:r>
            <a:r>
              <a:rPr lang="ru-RU" b="1" i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Надежда </a:t>
            </a:r>
            <a:r>
              <a:rPr lang="ru-RU" b="1" i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Николаевна</a:t>
            </a:r>
            <a:endParaRPr lang="ru-RU" b="1" i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i="1" dirty="0" smtClean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5616" y="1844824"/>
            <a:ext cx="41764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реализации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проекта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– Забайкальский край,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район, пос.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Ленинский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Отрасль, вид экономической деятельности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Промышленное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производство.</a:t>
            </a:r>
          </a:p>
          <a:p>
            <a:pPr lvl="0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Цель проекта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- Переработка отходов деревоперерабатывающих предприятий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Улётовского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района.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Описание проекта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-Завод планирует производить до 4-5 т продукции в сутки. Сырьем послужат отходы деревоперерабатывающих предприятий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Улётовского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района. </a:t>
            </a:r>
          </a:p>
          <a:p>
            <a:pPr lvl="0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Наличие бизнес-плана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– бизнес-план.</a:t>
            </a:r>
          </a:p>
          <a:p>
            <a:pPr lvl="0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Объем инвестиций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– 12 млн. рублей.</a:t>
            </a:r>
          </a:p>
          <a:p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Способ привлечения инвестиций (источники инвестиций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) –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собственные средства.</a:t>
            </a:r>
          </a:p>
          <a:p>
            <a:pPr lvl="0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Срок окупаемости проекта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– 5 лет.</a:t>
            </a:r>
          </a:p>
          <a:p>
            <a:pPr lvl="0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Число создаваемых рабочих мест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– 10.</a:t>
            </a:r>
          </a:p>
          <a:p>
            <a:pPr lvl="0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Срок реализации проекта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– 2022-2026 года.</a:t>
            </a:r>
          </a:p>
        </p:txBody>
      </p:sp>
    </p:spTree>
    <p:extLst>
      <p:ext uri="{BB962C8B-B14F-4D97-AF65-F5344CB8AC3E}">
        <p14:creationId xmlns:p14="http://schemas.microsoft.com/office/powerpoint/2010/main" val="105703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843677"/>
            <a:ext cx="80648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Проводятся  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заседания Консультативного Совета глав сельских, городского поселений и главы муниципального района «</a:t>
            </a:r>
            <a:r>
              <a:rPr lang="ru-RU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», сходы 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граждан в населенных пунктах.</a:t>
            </a:r>
          </a:p>
          <a:p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Продолжается 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 по созданию территориальных общественных самоуправлений (ТОС).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00192" y="260648"/>
            <a:ext cx="2654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Взаимодействие с ОМС</a:t>
            </a:r>
            <a:endParaRPr lang="ru-RU" b="1" i="1" u="sng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74108" y="2564904"/>
            <a:ext cx="806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u="sng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ТОСы</a:t>
            </a:r>
            <a:endParaRPr lang="ru-RU" b="1" i="1" u="sng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getImageCAD0R0I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3270" y="2357430"/>
            <a:ext cx="4572000" cy="3405190"/>
          </a:xfrm>
          <a:prstGeom prst="rect">
            <a:avLst/>
          </a:prstGeom>
        </p:spPr>
      </p:pic>
      <p:pic>
        <p:nvPicPr>
          <p:cNvPr id="6" name="Picture 5" descr="ТОС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842" y="3429000"/>
            <a:ext cx="4429124" cy="333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486679" y="310583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buFontTx/>
              <a:buNone/>
            </a:pPr>
            <a:r>
              <a:rPr lang="ru-RU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районе зарегистрированы и работают </a:t>
            </a:r>
          </a:p>
          <a:p>
            <a:pPr algn="ctr" eaLnBrk="1" hangingPunct="1">
              <a:buFontTx/>
              <a:buNone/>
            </a:pPr>
            <a:r>
              <a:rPr lang="ru-RU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ru-RU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ТОСов</a:t>
            </a:r>
            <a:endParaRPr lang="ru-RU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3657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230986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Информация о свободных производственных площадях на территории муниципального района «</a:t>
            </a:r>
            <a:r>
              <a:rPr lang="ru-RU" b="1" i="1" u="sng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b="1" i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район»</a:t>
            </a:r>
            <a:endParaRPr lang="ru-RU" b="1" i="1" u="sng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Group 57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7791629"/>
              </p:ext>
            </p:extLst>
          </p:nvPr>
        </p:nvGraphicFramePr>
        <p:xfrm>
          <a:off x="1043610" y="978417"/>
          <a:ext cx="7920880" cy="3627120"/>
        </p:xfrm>
        <a:graphic>
          <a:graphicData uri="http://schemas.openxmlformats.org/drawingml/2006/table">
            <a:tbl>
              <a:tblPr/>
              <a:tblGrid>
                <a:gridCol w="3832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65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08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7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5922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80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местоположение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Назначе-ние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объекта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Кадастро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-вый номер объекта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Стоимость объекта, млн.руб.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балансовая)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участка,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зданий и сооружений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Имеющаяся инфраструктура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Здание (бывшего) детского сада (с. Доронинское,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ул.Пионерская,22)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Нежилое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800 кв.м.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 возможность  подключения к  сетям энергоснабжения, наличие   технической   возможности  предоставления к сети телефонной связи ,подъездные пути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722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Производственная площадка   с расположенными на ней  зданиями: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Здание гаража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Складское помещение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Пункт приема молока с действующей  скважиной (бывший)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Здание заправки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Проходная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Асфальтированная площадка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 </a:t>
                      </a: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Горекацан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Нежилое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га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800 кв.м.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1000 кв.м.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кв.м.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70кв.м.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кв.м.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 кв.м.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 возможность  подключения к  сетям энергоснабжения, наличие   технической   возможности  предоставления к сети телефонной связи ,подъездные пути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628190"/>
              </p:ext>
            </p:extLst>
          </p:nvPr>
        </p:nvGraphicFramePr>
        <p:xfrm>
          <a:off x="1043608" y="4581129"/>
          <a:ext cx="7920880" cy="2160240"/>
        </p:xfrm>
        <a:graphic>
          <a:graphicData uri="http://schemas.openxmlformats.org/drawingml/2006/table">
            <a:tbl>
              <a:tblPr/>
              <a:tblGrid>
                <a:gridCol w="3832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65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85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694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Асфальтированная площадка  с сооружениями (бывший </a:t>
                      </a: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зерноток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 Забайкальский</a:t>
                      </a:r>
                      <a:r>
                        <a:rPr lang="ru-RU" sz="10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край, с. Танга, 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Нежилое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900 кв.м.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 возможность  подключения к  сетям энергоснабжения, наличие   технической   возможности  предоставления к сети телефонной связи ,подъездные пути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07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Производственная асфальтированная площадка  с расположенными на ней основаниями 2-х зданий складов,  с.Черемхово</a:t>
                      </a: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Нежилое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га</a:t>
                      </a: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 возможность  подключения к  сетям энергоснабжения, наличие   технической   возможности  предоставления к сети телефонной связи ,подъездные пути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32361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38705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Информация о свободных сформированных земельных участках</a:t>
            </a:r>
            <a:endParaRPr lang="ru-RU" b="1" i="1" u="sng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4176493"/>
              </p:ext>
            </p:extLst>
          </p:nvPr>
        </p:nvGraphicFramePr>
        <p:xfrm>
          <a:off x="1013747" y="408037"/>
          <a:ext cx="8021982" cy="19710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6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58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72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6667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№</a:t>
                      </a:r>
                      <a:r>
                        <a:rPr lang="ru-RU" sz="1200" i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п/п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Наименование поселения</a:t>
                      </a: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Площадь</a:t>
                      </a:r>
                      <a:r>
                        <a:rPr lang="ru-RU" sz="1200" i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(га</a:t>
                      </a:r>
                      <a:r>
                        <a:rPr lang="ru-RU" sz="1200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Кол-во</a:t>
                      </a:r>
                      <a:r>
                        <a:rPr lang="ru-RU" sz="1200" i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массивов</a:t>
                      </a:r>
                      <a:r>
                        <a:rPr lang="ru-RU" sz="1200" i="1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(шт</a:t>
                      </a:r>
                      <a:r>
                        <a:rPr lang="ru-RU" sz="1200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.)</a:t>
                      </a: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966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Сельское поселение «</a:t>
                      </a:r>
                      <a:r>
                        <a:rPr lang="ru-RU" sz="1200" i="1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Тангинское</a:t>
                      </a:r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3 252,1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52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Сельское поселение «</a:t>
                      </a:r>
                      <a:r>
                        <a:rPr lang="ru-RU" sz="1200" i="1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Улетовское</a:t>
                      </a:r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2 443,0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Сельское поселение «Николаевское»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180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Городское поселение «</a:t>
                      </a:r>
                      <a:r>
                        <a:rPr lang="ru-RU" sz="1200" i="1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Дровянинское</a:t>
                      </a:r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1 718,50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Сельское поселение «Доронинское»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732,0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13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Муниципальный  район «</a:t>
                      </a:r>
                      <a:r>
                        <a:rPr lang="ru-RU" sz="1200" i="1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Улётовский</a:t>
                      </a:r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район»»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1 104,60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357057"/>
                  </a:ext>
                </a:extLst>
              </a:tr>
              <a:tr h="229355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Итого: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</a:t>
                      </a:r>
                      <a:r>
                        <a:rPr lang="ru-RU" sz="1200" i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430,20</a:t>
                      </a:r>
                      <a:endParaRPr lang="ru-RU" sz="1200" i="1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101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714431" y="2362211"/>
            <a:ext cx="5357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i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Свободные земельные участки несформированные</a:t>
            </a:r>
            <a:endParaRPr lang="ru-RU" b="1" i="1" u="sng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4125109"/>
              </p:ext>
            </p:extLst>
          </p:nvPr>
        </p:nvGraphicFramePr>
        <p:xfrm>
          <a:off x="1102778" y="2805097"/>
          <a:ext cx="7932952" cy="37612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3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98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99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99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49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49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2047">
                <a:tc rowSpan="2"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№/п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Наименование поселения</a:t>
                      </a:r>
                    </a:p>
                    <a:p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Из невостребованных земельных долей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Из неразграниченных земель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74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Площадь (га)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К-во долей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Площадь (га)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К-во массивов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747"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Сельское поселение «</a:t>
                      </a:r>
                      <a:r>
                        <a:rPr lang="ru-RU" sz="1200" i="1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Тангинское</a:t>
                      </a:r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6 000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315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747"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Сельское поселение «Николаевское»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1 020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i="1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747"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Сельское поселение «</a:t>
                      </a:r>
                      <a:r>
                        <a:rPr lang="ru-RU" sz="1200" i="1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Горекацанское</a:t>
                      </a:r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1 489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76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9747"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Сельское поселение «Доронинское»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346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9747"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Сельское поселение</a:t>
                      </a:r>
                      <a:r>
                        <a:rPr lang="ru-RU" sz="1200" i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«</a:t>
                      </a:r>
                      <a:r>
                        <a:rPr lang="ru-RU" sz="1200" i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Улетовское</a:t>
                      </a:r>
                      <a:r>
                        <a:rPr lang="ru-RU" sz="1200" i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1 972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115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7973"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Сельское поселение «</a:t>
                      </a:r>
                      <a:r>
                        <a:rPr lang="ru-RU" sz="1200" i="1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Аблатуйское</a:t>
                      </a:r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i="1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4 746,5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1685"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Сельское поселение «Ленинское»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i="1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329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397"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Городское</a:t>
                      </a:r>
                      <a:r>
                        <a:rPr lang="ru-RU" sz="1200" i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поселение</a:t>
                      </a:r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«</a:t>
                      </a:r>
                      <a:r>
                        <a:rPr lang="ru-RU" sz="1200" i="1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Дровянинское</a:t>
                      </a:r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7 567,5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9950"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Муниципальный район «</a:t>
                      </a:r>
                      <a:r>
                        <a:rPr lang="ru-RU" sz="1200" i="1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Улётовский</a:t>
                      </a:r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район»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2 859,6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7496">
                <a:tc>
                  <a:txBody>
                    <a:bodyPr/>
                    <a:lstStyle/>
                    <a:p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10 827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578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15 502,6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2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5092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76056" y="157261"/>
            <a:ext cx="4067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i="1" u="sng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Административно-территориальное </a:t>
            </a:r>
          </a:p>
          <a:p>
            <a:pPr algn="ctr"/>
            <a:r>
              <a:rPr lang="ru-RU" b="1" i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деление</a:t>
            </a:r>
            <a:endParaRPr lang="ru-RU" b="1" i="1" u="sng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6" descr="P1010070"/>
          <p:cNvPicPr>
            <a:picLocks/>
          </p:cNvPicPr>
          <p:nvPr/>
        </p:nvPicPr>
        <p:blipFill>
          <a:blip r:embed="rId2" cstate="print">
            <a:lum bright="24000" contrast="30000"/>
          </a:blip>
          <a:stretch>
            <a:fillRect/>
          </a:stretch>
        </p:blipFill>
        <p:spPr>
          <a:xfrm>
            <a:off x="1115615" y="44624"/>
            <a:ext cx="3816425" cy="669674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932041" y="1412776"/>
            <a:ext cx="4211959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Муниципальный 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 </a:t>
            </a:r>
          </a:p>
          <a:p>
            <a:pPr marL="533400" indent="-533400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район»</a:t>
            </a:r>
          </a:p>
          <a:p>
            <a:pPr marL="533400" indent="-533400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Забайкальского края </a:t>
            </a:r>
          </a:p>
          <a:p>
            <a:pPr marL="533400" indent="-533400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состоит </a:t>
            </a:r>
            <a:r>
              <a:rPr lang="ru-RU" sz="20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9 сельских</a:t>
            </a:r>
          </a:p>
          <a:p>
            <a:pPr marL="533400" indent="-533400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1 городского поселений,</a:t>
            </a:r>
          </a:p>
          <a:p>
            <a:pPr marL="533400" indent="-533400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объединяющих 25 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населенных</a:t>
            </a:r>
          </a:p>
          <a:p>
            <a:pPr marL="533400" indent="-533400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пункта:</a:t>
            </a:r>
          </a:p>
          <a:p>
            <a:pPr marL="533400" indent="-533400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сельское поселение </a:t>
            </a:r>
            <a:r>
              <a:rPr lang="ru-RU" sz="20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Улётовское</a:t>
            </a:r>
            <a:r>
              <a:rPr lang="ru-RU" sz="20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33400" indent="-533400" algn="ctr" eaLnBrk="1" hangingPunct="1">
              <a:lnSpc>
                <a:spcPct val="80000"/>
              </a:lnSpc>
              <a:buNone/>
            </a:pP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сельское поселение  </a:t>
            </a:r>
            <a:r>
              <a:rPr lang="ru-RU" sz="20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«Ленинское»</a:t>
            </a:r>
          </a:p>
          <a:p>
            <a:pPr marL="533400" indent="-533400" algn="ctr" eaLnBrk="1" hangingPunct="1">
              <a:lnSpc>
                <a:spcPct val="80000"/>
              </a:lnSpc>
              <a:buNone/>
            </a:pP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сельское поселение «</a:t>
            </a:r>
            <a:r>
              <a:rPr lang="ru-RU" sz="2000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Тангинское</a:t>
            </a:r>
            <a:r>
              <a:rPr lang="ru-RU" sz="20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33400" indent="-533400" algn="ctr" eaLnBrk="1" hangingPunct="1">
              <a:lnSpc>
                <a:spcPct val="80000"/>
              </a:lnSpc>
              <a:buNone/>
            </a:pP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сельское поселение  </a:t>
            </a:r>
            <a:r>
              <a:rPr lang="ru-RU" sz="20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«Николаевское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33400" indent="-533400" algn="ctr" eaLnBrk="1" hangingPunct="1">
              <a:lnSpc>
                <a:spcPct val="80000"/>
              </a:lnSpc>
              <a:buNone/>
            </a:pPr>
            <a:r>
              <a:rPr lang="ru-RU" sz="20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ельское поселение «</a:t>
            </a:r>
            <a:r>
              <a:rPr lang="ru-RU" sz="2000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Горекацанское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33400" indent="-533400" algn="ctr" eaLnBrk="1" hangingPunct="1">
              <a:lnSpc>
                <a:spcPct val="80000"/>
              </a:lnSpc>
              <a:buNone/>
            </a:pPr>
            <a:r>
              <a:rPr lang="ru-RU" sz="20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ельское поселение «Доронинское»</a:t>
            </a:r>
          </a:p>
          <a:p>
            <a:pPr marL="533400" indent="-533400" algn="ctr" eaLnBrk="1" hangingPunct="1">
              <a:lnSpc>
                <a:spcPct val="80000"/>
              </a:lnSpc>
              <a:buNone/>
            </a:pPr>
            <a:r>
              <a:rPr lang="ru-RU" sz="20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ельское поселение «</a:t>
            </a:r>
            <a:r>
              <a:rPr lang="ru-RU" sz="2000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Аблатуйское</a:t>
            </a:r>
            <a:r>
              <a:rPr lang="ru-RU" sz="20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33400" indent="-533400" algn="ctr" eaLnBrk="1" hangingPunct="1">
              <a:lnSpc>
                <a:spcPct val="80000"/>
              </a:lnSpc>
              <a:buNone/>
            </a:pPr>
            <a:r>
              <a:rPr lang="ru-RU" sz="20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ельское поселение «</a:t>
            </a:r>
            <a:r>
              <a:rPr lang="ru-RU" sz="2000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Артинское</a:t>
            </a:r>
            <a:r>
              <a:rPr lang="ru-RU" sz="20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33400" indent="-533400" algn="ctr" eaLnBrk="1" hangingPunct="1">
              <a:lnSpc>
                <a:spcPct val="80000"/>
              </a:lnSpc>
              <a:buNone/>
            </a:pPr>
            <a:r>
              <a:rPr lang="ru-RU" sz="20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ельское поселение «</a:t>
            </a:r>
            <a:r>
              <a:rPr lang="ru-RU" sz="2000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Хадактинское</a:t>
            </a:r>
            <a:r>
              <a:rPr lang="ru-RU" sz="20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33400" indent="-533400" algn="ctr" eaLnBrk="1" hangingPunct="1">
              <a:lnSpc>
                <a:spcPct val="80000"/>
              </a:lnSpc>
              <a:buNone/>
            </a:pPr>
            <a:r>
              <a:rPr lang="ru-RU" sz="20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ородское поселение «</a:t>
            </a:r>
            <a:r>
              <a:rPr lang="ru-RU" sz="2000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Дровянинское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71179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43608" y="116632"/>
            <a:ext cx="7920880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sz="16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Администрация муниципального района «</a:t>
            </a:r>
            <a:r>
              <a:rPr lang="ru-RU" sz="1600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16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район» Забайкальского края</a:t>
            </a:r>
            <a:br>
              <a:rPr lang="ru-RU" sz="16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Адрес: 674050, Забайкальский край, </a:t>
            </a:r>
            <a:r>
              <a:rPr lang="ru-RU" sz="1600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16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район, с. Улёты, ул. Кирова, 68 «а», e-</a:t>
            </a:r>
            <a:r>
              <a:rPr lang="ru-RU" sz="1600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sz="16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6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raiad</a:t>
            </a:r>
            <a:r>
              <a:rPr lang="ru-RU" sz="16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6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min@yandex.ru</a:t>
            </a:r>
            <a:r>
              <a:rPr lang="ru-RU" sz="16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Синкевич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Александр Иннокентьевич </a:t>
            </a:r>
            <a:r>
              <a:rPr lang="ru-RU" sz="16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Глава муниципального района «</a:t>
            </a:r>
            <a:r>
              <a:rPr lang="ru-RU" sz="1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район» , руководитель администрации муниципального района «</a:t>
            </a:r>
            <a:r>
              <a:rPr lang="ru-RU" sz="1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район»</a:t>
            </a:r>
            <a:br>
              <a:rPr lang="ru-RU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телефон:</a:t>
            </a:r>
            <a:r>
              <a:rPr lang="ru-RU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8-30(238)-5-32-93</a:t>
            </a:r>
            <a:b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/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Горковенко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Владимир Анатольевич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— Первый заместитель главы муниципального района «</a:t>
            </a:r>
            <a:r>
              <a:rPr lang="ru-RU" sz="1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район»</a:t>
            </a:r>
          </a:p>
          <a:p>
            <a:pPr eaLnBrk="1" hangingPunct="1"/>
            <a:r>
              <a:rPr lang="ru-RU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телефон</a:t>
            </a:r>
            <a:r>
              <a:rPr lang="ru-RU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8-30-(238)-5-32-92</a:t>
            </a:r>
          </a:p>
          <a:p>
            <a:pPr eaLnBrk="1" hangingPunct="1"/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Саранина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Светлана Викторовна 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— Заместитель главы муниципального района «</a:t>
            </a:r>
            <a:r>
              <a:rPr lang="ru-RU" sz="1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район»</a:t>
            </a:r>
            <a:br>
              <a:rPr lang="ru-RU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телефон: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8-30(238)-5-33-35</a:t>
            </a:r>
          </a:p>
          <a:p>
            <a:pPr eaLnBrk="1" hangingPunct="1"/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Колесникова Вероника Вадимовна 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— Начальник Управления </a:t>
            </a:r>
            <a:r>
              <a:rPr lang="ru-RU" sz="1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елами</a:t>
            </a:r>
            <a:br>
              <a:rPr lang="ru-RU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телефон</a:t>
            </a:r>
            <a:r>
              <a:rPr lang="ru-RU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8-30(238)-5-37-87</a:t>
            </a:r>
          </a:p>
          <a:p>
            <a:pPr eaLnBrk="1" hangingPunct="1"/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Негодяева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Светлана Николаевна</a:t>
            </a:r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Начальник отдела имущественных, земельных отношений и экономики администрации муниципального района  «</a:t>
            </a:r>
            <a:r>
              <a:rPr lang="ru-RU" sz="1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район»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Забайкальского края</a:t>
            </a:r>
            <a:endParaRPr lang="ru-RU" sz="16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телефон: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8-30-(238)-5-41-18 </a:t>
            </a:r>
            <a:b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Приемная администрации:</a:t>
            </a:r>
          </a:p>
          <a:p>
            <a:pPr eaLnBrk="1" hangingPunct="1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Михайлова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Танзиля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Фатиховна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— секретарь</a:t>
            </a:r>
            <a:endParaRPr lang="ru-RU" sz="1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телефон/факс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8-30(238)-5-32-44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G:\Карта район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6633"/>
            <a:ext cx="3960440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76056" y="980728"/>
            <a:ext cx="396044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buNone/>
            </a:pP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algn="just">
              <a:lnSpc>
                <a:spcPct val="80000"/>
              </a:lnSpc>
              <a:buNone/>
            </a:pPr>
            <a:r>
              <a:rPr lang="ru-RU" sz="20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 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расположен на юго-западе Забайкальского края в долине </a:t>
            </a:r>
            <a:r>
              <a:rPr lang="ru-RU" sz="2000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р.Ингоды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между </a:t>
            </a:r>
            <a:r>
              <a:rPr lang="ru-RU" sz="2000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Яблоновым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хребтом и хребтом </a:t>
            </a:r>
            <a:r>
              <a:rPr lang="ru-RU" sz="2000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им.Черского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lnSpc>
                <a:spcPct val="80000"/>
              </a:lnSpc>
              <a:buNone/>
            </a:pPr>
            <a:r>
              <a:rPr lang="ru-RU" sz="20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Территория района более 16 </a:t>
            </a:r>
            <a:r>
              <a:rPr lang="ru-RU" sz="2000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тыс.кв.км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ru-RU" sz="2000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На западе граничит с </a:t>
            </a:r>
            <a:r>
              <a:rPr lang="ru-RU" sz="2000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Красночикойским</a:t>
            </a:r>
            <a:r>
              <a:rPr lang="ru-RU" sz="20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000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Хилокским</a:t>
            </a:r>
            <a:r>
              <a:rPr lang="ru-RU" sz="20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районами, на </a:t>
            </a:r>
            <a:r>
              <a:rPr lang="ru-RU" sz="20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юге и юго-востоке с </a:t>
            </a:r>
            <a:r>
              <a:rPr lang="ru-RU" sz="2000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Кыринским</a:t>
            </a:r>
            <a:r>
              <a:rPr lang="ru-RU" sz="20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2000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Акшинским</a:t>
            </a:r>
            <a:r>
              <a:rPr lang="ru-RU" sz="20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и </a:t>
            </a:r>
            <a:r>
              <a:rPr lang="ru-RU" sz="2000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Дульдургинским</a:t>
            </a:r>
            <a:r>
              <a:rPr lang="ru-RU" sz="20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районами, на севере с Читинским районом. 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Районный центр - село Улёты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Населенные пункты в основном расположены по левобережью реки Ингода, вдоль федеральной автотрассы. 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Удалённость районного центра </a:t>
            </a:r>
            <a:r>
              <a:rPr lang="ru-RU" sz="2000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с.Улёты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от краевого центра составляет 120 км.</a:t>
            </a:r>
            <a:endParaRPr lang="ru-RU" sz="2000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3560" y="311478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u="sng" dirty="0" smtClean="0">
                <a:ln/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Географическое положение</a:t>
            </a:r>
            <a:endParaRPr lang="ru-RU" b="1" i="1" u="sng" dirty="0">
              <a:ln/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68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00192" y="443393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      </a:t>
            </a:r>
            <a:r>
              <a:rPr lang="ru-RU" b="1" i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Климат</a:t>
            </a:r>
            <a:endParaRPr lang="ru-RU" b="1" i="1" u="sng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608" y="812725"/>
            <a:ext cx="79928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Климат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Улетовского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района 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резко 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континентальный 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него характерны следующие черты: морозная зима, более продолжительная, чем лето; недостаточное количество осадков как за весь год, так и в зимний сезон; лето сравнительно теплое, более влажное во второй его половине; укороченные по продолжительности переходные сезоны года, особенно весна, на которую к тому же приходится и самая ветреная погода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Среднегодовой температурный фон 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1,5-2,0 градуса выше, чем на остальной территории края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030207"/>
            <a:ext cx="4536504" cy="17669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030207"/>
            <a:ext cx="3104085" cy="37111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869160"/>
            <a:ext cx="4536504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44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68733" y="31147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Земельные ресурсы</a:t>
            </a:r>
            <a:endParaRPr lang="ru-RU" b="1" i="1" u="sng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08104" y="913593"/>
            <a:ext cx="36358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Почвы </a:t>
            </a: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района относятся к мучнисто-карбонатным черноземам перегнойно-глеевым мерзлотным,  характеризующиеся как </a:t>
            </a:r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относительно благоприятные </a:t>
            </a:r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сельского </a:t>
            </a:r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хозяйства.</a:t>
            </a:r>
            <a:endParaRPr lang="ru-RU" sz="1600" i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Picture 8" descr="17316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2944918"/>
            <a:ext cx="3168352" cy="3652435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659740"/>
              </p:ext>
            </p:extLst>
          </p:nvPr>
        </p:nvGraphicFramePr>
        <p:xfrm>
          <a:off x="1115614" y="980728"/>
          <a:ext cx="4248473" cy="5616625"/>
        </p:xfrm>
        <a:graphic>
          <a:graphicData uri="http://schemas.openxmlformats.org/drawingml/2006/table">
            <a:tbl>
              <a:tblPr/>
              <a:tblGrid>
                <a:gridCol w="26941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5314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Категория земель</a:t>
                      </a:r>
                    </a:p>
                  </a:txBody>
                  <a:tcPr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Площадь, </a:t>
                      </a: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68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земель, в том числе:</a:t>
                      </a:r>
                    </a:p>
                  </a:txBody>
                  <a:tcPr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1 616 666,0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5314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сельскохозяйственного назначения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193 064,0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312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</a:t>
                      </a:r>
                      <a:r>
                        <a:rPr kumimoji="0" lang="ru-RU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т.ч</a:t>
                      </a: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с/х угодья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155 908,</a:t>
                      </a: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064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лесного фонда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1 293 657,0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064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поселений</a:t>
                      </a:r>
                    </a:p>
                  </a:txBody>
                  <a:tcPr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3 448,0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23948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</a:t>
                      </a:r>
                      <a:r>
                        <a:rPr kumimoji="0" lang="ru-RU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промышлен-ности</a:t>
                      </a: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транспорта, связи  и иного назначения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59 509,0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3482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водного фонда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2 841,0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749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запаса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16 413,0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923948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особо охраняемых территорий и объектов</a:t>
                      </a:r>
                    </a:p>
                  </a:txBody>
                  <a:tcPr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47 734,0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7137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76256" y="31949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Лесные ресурсы</a:t>
            </a:r>
            <a:endParaRPr lang="ru-RU" b="1" i="1" u="sng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75856" y="688828"/>
            <a:ext cx="5760640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2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Лесами </a:t>
            </a:r>
            <a:r>
              <a:rPr lang="ru-RU" sz="12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районе занято три четверти территории. Из-за климатических </a:t>
            </a:r>
            <a:r>
              <a:rPr lang="ru-RU" sz="12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отличий </a:t>
            </a:r>
            <a:r>
              <a:rPr lang="ru-RU" sz="12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леса подразделяются на три основных формации: светлохвойные, темнохвойные и мелколиственные</a:t>
            </a:r>
            <a:r>
              <a:rPr lang="ru-RU" sz="12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2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i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Первые </a:t>
            </a:r>
            <a:r>
              <a:rPr lang="ru-RU" sz="12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представлены чистыми </a:t>
            </a:r>
            <a:r>
              <a:rPr lang="ru-RU" sz="1200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лиственничниками</a:t>
            </a:r>
            <a:r>
              <a:rPr lang="ru-RU" sz="12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2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примесями сосны, берёзы, осины, тополя и чистыми или смешанными сосняками.</a:t>
            </a:r>
            <a:r>
              <a:rPr lang="ru-RU" sz="12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Главной лесообразующей породой является лиственница </a:t>
            </a:r>
            <a:r>
              <a:rPr lang="ru-RU" sz="1200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даурская</a:t>
            </a:r>
            <a:r>
              <a:rPr lang="ru-RU" sz="12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реже встречается лиственница </a:t>
            </a:r>
            <a:r>
              <a:rPr lang="ru-RU" sz="12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сибирская.</a:t>
            </a:r>
          </a:p>
          <a:p>
            <a:pPr algn="just"/>
            <a:r>
              <a:rPr lang="ru-RU" sz="12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Сосняки</a:t>
            </a:r>
            <a:r>
              <a:rPr lang="ru-RU" sz="12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где лесообразующей породой является сосна обыкновенная, занимают достаточно тёплые, лучше освещённые южные склоны. Встречаются как чистые, так и смешанные сосняки, где к соснам </a:t>
            </a:r>
            <a:r>
              <a:rPr lang="ru-RU" sz="12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примешиваются, </a:t>
            </a:r>
            <a:r>
              <a:rPr lang="ru-RU" sz="12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шиповник и другие кустарники, лиственница, осина, берёза. </a:t>
            </a:r>
            <a:endParaRPr lang="ru-RU" sz="1200" i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Темнохвойные </a:t>
            </a:r>
            <a:r>
              <a:rPr lang="ru-RU" sz="12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формации в районе представлены чистыми кедрачами, лиственнично-кедровыми, пихтово-елово-кедровыми и берёзово-кедровыми лесами. В кедрачах главной древесной породой является кедр – ценное растение, дающее кедровые орехи, которые являются не только объектом промысла для человека, но и одним из лучших видов питания для многих представителей животного мира.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88828"/>
            <a:ext cx="2160240" cy="2812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84521" y="3597317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Водные ресурсы</a:t>
            </a:r>
            <a:endParaRPr lang="ru-RU" b="1" i="1" u="sng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3" y="3966649"/>
            <a:ext cx="3888433" cy="2774719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7970212"/>
              </p:ext>
            </p:extLst>
          </p:nvPr>
        </p:nvGraphicFramePr>
        <p:xfrm>
          <a:off x="1043608" y="3597317"/>
          <a:ext cx="3960440" cy="3144052"/>
        </p:xfrm>
        <a:graphic>
          <a:graphicData uri="http://schemas.openxmlformats.org/drawingml/2006/table">
            <a:tbl>
              <a:tblPr firstRow="1" bandRow="1"/>
              <a:tblGrid>
                <a:gridCol w="1080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135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1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Река</a:t>
                      </a:r>
                      <a:endParaRPr lang="ru-RU" sz="1400" b="1" i="1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0" marR="5080" marT="508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Куда впадает</a:t>
                      </a:r>
                    </a:p>
                  </a:txBody>
                  <a:tcPr marL="5080" marR="5080" marT="508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Общая длина /в районе, км.</a:t>
                      </a:r>
                    </a:p>
                  </a:txBody>
                  <a:tcPr marL="5080" marR="5080" marT="508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Ингода</a:t>
                      </a:r>
                    </a:p>
                  </a:txBody>
                  <a:tcPr marL="5080" marR="5080" marT="508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Шилка</a:t>
                      </a:r>
                    </a:p>
                  </a:txBody>
                  <a:tcPr marL="5080" marR="5080" marT="508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708/308</a:t>
                      </a:r>
                    </a:p>
                  </a:txBody>
                  <a:tcPr marL="5080" marR="5080" marT="508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554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Танга</a:t>
                      </a:r>
                    </a:p>
                  </a:txBody>
                  <a:tcPr marL="5080" marR="5080" marT="508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Ингода</a:t>
                      </a:r>
                    </a:p>
                  </a:txBody>
                  <a:tcPr marL="5080" marR="5080" marT="508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</a:p>
                  </a:txBody>
                  <a:tcPr marL="5080" marR="5080" marT="508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54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1" u="none" strike="noStrik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Джила</a:t>
                      </a:r>
                      <a:endParaRPr lang="ru-RU" sz="1400" b="0" i="1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0" marR="5080" marT="508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Ингода</a:t>
                      </a:r>
                    </a:p>
                  </a:txBody>
                  <a:tcPr marL="5080" marR="5080" marT="508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</a:p>
                  </a:txBody>
                  <a:tcPr marL="5080" marR="5080" marT="508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303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1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Аблатуй</a:t>
                      </a:r>
                    </a:p>
                  </a:txBody>
                  <a:tcPr marL="5080" marR="5080" marT="508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Ингода</a:t>
                      </a:r>
                    </a:p>
                  </a:txBody>
                  <a:tcPr marL="5080" marR="5080" marT="508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5080" marR="5080" marT="508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927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1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Аблатукан</a:t>
                      </a:r>
                    </a:p>
                  </a:txBody>
                  <a:tcPr marL="5080" marR="5080" marT="508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1" u="none" strike="noStrik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Аблатуй</a:t>
                      </a:r>
                      <a:endParaRPr lang="ru-RU" sz="1400" b="0" i="1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0" marR="5080" marT="508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</a:p>
                  </a:txBody>
                  <a:tcPr marL="5080" marR="5080" marT="508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307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1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Улутуй</a:t>
                      </a:r>
                    </a:p>
                  </a:txBody>
                  <a:tcPr marL="5080" marR="5080" marT="508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Ингода</a:t>
                      </a:r>
                    </a:p>
                  </a:txBody>
                  <a:tcPr marL="5080" marR="5080" marT="508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 marL="5080" marR="5080" marT="508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0275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28785</TotalTime>
  <Words>4827</Words>
  <Application>Microsoft Office PowerPoint</Application>
  <PresentationFormat>Экран (4:3)</PresentationFormat>
  <Paragraphs>949</Paragraphs>
  <Slides>50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60" baseType="lpstr">
      <vt:lpstr>Arial</vt:lpstr>
      <vt:lpstr>Arial Narrow</vt:lpstr>
      <vt:lpstr>Calibri</vt:lpstr>
      <vt:lpstr>Corbel</vt:lpstr>
      <vt:lpstr>Gill Sans MT</vt:lpstr>
      <vt:lpstr>Times New Roman</vt:lpstr>
      <vt:lpstr>Verdana</vt:lpstr>
      <vt:lpstr>Wingdings</vt:lpstr>
      <vt:lpstr>Wingdings 2</vt:lpstr>
      <vt:lpstr>Солнцестояние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BEST XP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asd</dc:creator>
  <cp:lastModifiedBy>Пользователь Windows</cp:lastModifiedBy>
  <cp:revision>1999</cp:revision>
  <cp:lastPrinted>2023-09-25T01:49:46Z</cp:lastPrinted>
  <dcterms:created xsi:type="dcterms:W3CDTF">2012-09-21T02:52:52Z</dcterms:created>
  <dcterms:modified xsi:type="dcterms:W3CDTF">2023-09-26T01:16:52Z</dcterms:modified>
</cp:coreProperties>
</file>