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</p:sldMasterIdLst>
  <p:notesMasterIdLst>
    <p:notesMasterId r:id="rId40"/>
  </p:notesMasterIdLst>
  <p:sldIdLst>
    <p:sldId id="262" r:id="rId4"/>
    <p:sldId id="307" r:id="rId5"/>
    <p:sldId id="258" r:id="rId6"/>
    <p:sldId id="292" r:id="rId7"/>
    <p:sldId id="308" r:id="rId8"/>
    <p:sldId id="260" r:id="rId9"/>
    <p:sldId id="261" r:id="rId10"/>
    <p:sldId id="313" r:id="rId11"/>
    <p:sldId id="268" r:id="rId12"/>
    <p:sldId id="305" r:id="rId13"/>
    <p:sldId id="306" r:id="rId14"/>
    <p:sldId id="267" r:id="rId15"/>
    <p:sldId id="270" r:id="rId16"/>
    <p:sldId id="273" r:id="rId17"/>
    <p:sldId id="271" r:id="rId18"/>
    <p:sldId id="309" r:id="rId19"/>
    <p:sldId id="310" r:id="rId20"/>
    <p:sldId id="289" r:id="rId21"/>
    <p:sldId id="279" r:id="rId22"/>
    <p:sldId id="311" r:id="rId23"/>
    <p:sldId id="312" r:id="rId24"/>
    <p:sldId id="314" r:id="rId25"/>
    <p:sldId id="276" r:id="rId26"/>
    <p:sldId id="281" r:id="rId27"/>
    <p:sldId id="280" r:id="rId28"/>
    <p:sldId id="282" r:id="rId29"/>
    <p:sldId id="283" r:id="rId30"/>
    <p:sldId id="291" r:id="rId31"/>
    <p:sldId id="315" r:id="rId32"/>
    <p:sldId id="303" r:id="rId33"/>
    <p:sldId id="297" r:id="rId34"/>
    <p:sldId id="298" r:id="rId35"/>
    <p:sldId id="299" r:id="rId36"/>
    <p:sldId id="300" r:id="rId37"/>
    <p:sldId id="301" r:id="rId38"/>
    <p:sldId id="302" r:id="rId3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7F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56" autoAdjust="0"/>
  </p:normalViewPr>
  <p:slideViewPr>
    <p:cSldViewPr>
      <p:cViewPr varScale="1">
        <p:scale>
          <a:sx n="105" d="100"/>
          <a:sy n="105" d="100"/>
        </p:scale>
        <p:origin x="-1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8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025757980903172E-2"/>
          <c:y val="0.18039916885389387"/>
          <c:w val="0.54878473532843275"/>
          <c:h val="0.732368328958880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6"/>
          <c:dPt>
            <c:idx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7.0959796750749454E-2"/>
                  <c:y val="-0.30334011373578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87042907312801E-2"/>
                  <c:y val="8.3356299212598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503850433160502E-2"/>
                  <c:y val="7.1550743657042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добыча полезных ископаемых</c:v>
                </c:pt>
                <c:pt idx="1">
                  <c:v>обрабатывающее производство</c:v>
                </c:pt>
                <c:pt idx="2">
                  <c:v>производство и распределение электроэнергии, газа и воды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0.98199999999999998</c:v>
                </c:pt>
                <c:pt idx="1">
                  <c:v>4.0000000000000114E-3</c:v>
                </c:pt>
                <c:pt idx="2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070371266655937"/>
          <c:y val="0.13479702537182894"/>
          <c:w val="0.32630954119581529"/>
          <c:h val="0.72485039370078763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917028192296591E-2"/>
          <c:y val="4.2291557305336833E-2"/>
          <c:w val="0.92608297180770061"/>
          <c:h val="0.762711723534560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435,3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478,7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494,2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668653440790348E-3"/>
                  <c:y val="8.333333333333333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462,8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г</c:v>
                </c:pt>
                <c:pt idx="1">
                  <c:v>2020 г</c:v>
                </c:pt>
                <c:pt idx="2">
                  <c:v>2021 г</c:v>
                </c:pt>
                <c:pt idx="3">
                  <c:v>2022 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435.3</c:v>
                </c:pt>
                <c:pt idx="1">
                  <c:v>478.7</c:v>
                </c:pt>
                <c:pt idx="2">
                  <c:v>494.2</c:v>
                </c:pt>
                <c:pt idx="3">
                  <c:v>462.8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23966208"/>
        <c:axId val="123967744"/>
        <c:axId val="0"/>
      </c:bar3DChart>
      <c:catAx>
        <c:axId val="123966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967744"/>
        <c:crosses val="autoZero"/>
        <c:auto val="1"/>
        <c:lblAlgn val="ctr"/>
        <c:lblOffset val="100"/>
        <c:noMultiLvlLbl val="0"/>
      </c:catAx>
      <c:valAx>
        <c:axId val="123967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9662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40713994741325E-2"/>
          <c:y val="3.8757979882577148E-2"/>
          <c:w val="0.50442034218420173"/>
          <c:h val="0.80038222248809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gradFill>
                <a:gsLst>
                  <a:gs pos="0">
                    <a:srgbClr val="F987F1"/>
                  </a:gs>
                  <a:gs pos="98000">
                    <a:srgbClr val="7030A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0">
                      <a:srgbClr val="F987F1"/>
                    </a:gs>
                    <a:gs pos="98000">
                      <a:srgbClr val="7030A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c:spPr>
          </c:dPt>
          <c:cat>
            <c:strRef>
              <c:f>Лист1!$A$2:$A$4</c:f>
              <c:strCache>
                <c:ptCount val="3"/>
                <c:pt idx="0">
                  <c:v>Лица моложе трудоспособного возраста, чел.</c:v>
                </c:pt>
                <c:pt idx="1">
                  <c:v>Лица трудоспособного возраста,чел.</c:v>
                </c:pt>
                <c:pt idx="2">
                  <c:v>Лица старше трудоспособного возраста,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353</c:v>
                </c:pt>
                <c:pt idx="1">
                  <c:v>737</c:v>
                </c:pt>
                <c:pt idx="2">
                  <c:v>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explosion val="23"/>
            <c:spPr>
              <a:gradFill>
                <a:gsLst>
                  <a:gs pos="0">
                    <a:srgbClr val="00B050"/>
                  </a:gs>
                  <a:gs pos="10000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cat>
            <c:strRef>
              <c:f>Лист1!$A$2:$A$3</c:f>
              <c:strCache>
                <c:ptCount val="2"/>
                <c:pt idx="0">
                  <c:v>Мужчины, чел</c:v>
                </c:pt>
                <c:pt idx="1">
                  <c:v>Женщины, чел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685</c:v>
                </c:pt>
                <c:pt idx="1">
                  <c:v>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ресурсы по видам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%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7578477690288716"/>
          <c:y val="2.7777777777777776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Лист1!$A$2:$A$9</c:f>
              <c:strCache>
                <c:ptCount val="8"/>
                <c:pt idx="0">
                  <c:v>прочие</c:v>
                </c:pt>
                <c:pt idx="1">
                  <c:v>добыча полезных ископаемых</c:v>
                </c:pt>
                <c:pt idx="2">
                  <c:v>транспорт и связь</c:v>
                </c:pt>
                <c:pt idx="3">
                  <c:v>оптовая и розничная торговля</c:v>
                </c:pt>
                <c:pt idx="4">
                  <c:v>прочие коммунальные и персональные услуги</c:v>
                </c:pt>
                <c:pt idx="5">
                  <c:v>образование</c:v>
                </c:pt>
                <c:pt idx="6">
                  <c:v>здравохранение</c:v>
                </c:pt>
                <c:pt idx="7">
                  <c:v>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40</c:v>
                </c:pt>
                <c:pt idx="1">
                  <c:v>20</c:v>
                </c:pt>
                <c:pt idx="2">
                  <c:v>1</c:v>
                </c:pt>
                <c:pt idx="3">
                  <c:v>8</c:v>
                </c:pt>
                <c:pt idx="4">
                  <c:v>14</c:v>
                </c:pt>
                <c:pt idx="5">
                  <c:v>10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1872896"/>
        <c:axId val="181878784"/>
      </c:barChart>
      <c:catAx>
        <c:axId val="1818728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1878784"/>
        <c:crosses val="autoZero"/>
        <c:auto val="1"/>
        <c:lblAlgn val="ctr"/>
        <c:lblOffset val="100"/>
        <c:noMultiLvlLbl val="0"/>
      </c:catAx>
      <c:valAx>
        <c:axId val="1818787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1872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1890835074187156E-2"/>
                  <c:y val="9.4781817703768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097112860892387E-2"/>
                  <c:y val="3.0670599825937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90181584444803E-2"/>
                  <c:y val="-2.563454451571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547458353420113E-2"/>
                  <c:y val="-3.3025236839099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7193274947774387E-2"/>
                  <c:y val="7.85163290110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 на товары, работы, услуги реализуемые на территории РФ (акцизы)</c:v>
                </c:pt>
                <c:pt idx="2">
                  <c:v>налог на совокупный доход</c:v>
                </c:pt>
                <c:pt idx="3">
                  <c:v>налог на имущество</c:v>
                </c:pt>
                <c:pt idx="4">
                  <c:v>НДПИ</c:v>
                </c:pt>
                <c:pt idx="5">
                  <c:v>гос пошлина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49499.9</c:v>
                </c:pt>
                <c:pt idx="1">
                  <c:v>2269.1</c:v>
                </c:pt>
                <c:pt idx="2">
                  <c:v>258.2</c:v>
                </c:pt>
                <c:pt idx="3">
                  <c:v>131.80000000000001</c:v>
                </c:pt>
                <c:pt idx="4">
                  <c:v>3279.3</c:v>
                </c:pt>
                <c:pt idx="5">
                  <c:v>70.7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5476190476190477"/>
          <c:y val="4.4171373031551518E-2"/>
          <c:w val="0.33843537414965985"/>
          <c:h val="0.95582862696844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</cdr:x>
      <cdr:y>0.03819</cdr:y>
    </cdr:from>
    <cdr:to>
      <cdr:x>0.81458</cdr:x>
      <cdr:y>0.18403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0100" y="104775"/>
          <a:ext cx="2924175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8943A-167C-4672-9E8B-36D73717DFD7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9ABB0-DDFB-45D3-8DA4-D95202AA2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64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9ABB0-DDFB-45D3-8DA4-D95202AA2DFB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A84BB9A-1C41-4976-8296-D3BAEEEE5399}" type="datetimeFigureOut">
              <a:rPr lang="ru-RU" smtClean="0"/>
              <a:pPr/>
              <a:t>03.10.2023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AFE413D-2B4D-40CC-AD89-1C23238C7E1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780928"/>
            <a:ext cx="8856984" cy="10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Андрей\Desktop\uth,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-99392"/>
            <a:ext cx="3456384" cy="307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7488160" cy="27363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«Тунгиро-Олёкминский район»</a:t>
            </a:r>
          </a:p>
          <a:p>
            <a:pPr algn="ctr"/>
            <a:r>
              <a:rPr lang="ru-RU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Забайкальского края</a:t>
            </a: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Тупик,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ресурсы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Наташа\Desktop\КОРОВИНА\на паспорт\IMG-20220720-WA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85" y="620688"/>
            <a:ext cx="2480324" cy="3011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ша\Desktop\КОРОВИНА\IMG_20210915_2328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585" y="3717032"/>
            <a:ext cx="252088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692696"/>
            <a:ext cx="410445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Constantia" pitchFamily="18" charset="0"/>
              </a:rPr>
              <a:t>На земли лесного фонда приходится 99% всей площади земельного фонда 42,44 </a:t>
            </a:r>
            <a:r>
              <a:rPr lang="ru-RU" sz="1800" dirty="0" err="1">
                <a:latin typeface="Constantia" pitchFamily="18" charset="0"/>
              </a:rPr>
              <a:t>тыс.га</a:t>
            </a:r>
            <a:r>
              <a:rPr lang="ru-RU" sz="1800" dirty="0">
                <a:latin typeface="Constantia" pitchFamily="18" charset="0"/>
              </a:rPr>
              <a:t>. Леса горно-таежной зоны </a:t>
            </a:r>
            <a:r>
              <a:rPr lang="ru-RU" sz="1800" dirty="0" smtClean="0">
                <a:latin typeface="Constantia" pitchFamily="18" charset="0"/>
              </a:rPr>
              <a:t> </a:t>
            </a:r>
            <a:r>
              <a:rPr lang="ru-RU" sz="1800" dirty="0">
                <a:latin typeface="Constantia" pitchFamily="18" charset="0"/>
              </a:rPr>
              <a:t>преимущественно хвойные с преобладанием </a:t>
            </a:r>
            <a:r>
              <a:rPr lang="ru-RU" sz="1800" dirty="0" smtClean="0">
                <a:latin typeface="Constantia" pitchFamily="18" charset="0"/>
              </a:rPr>
              <a:t>лиственницы, которая </a:t>
            </a:r>
            <a:r>
              <a:rPr lang="ru-RU" sz="1800" dirty="0">
                <a:latin typeface="Constantia" pitchFamily="18" charset="0"/>
              </a:rPr>
              <a:t>более приспособлена к северным суровым условиям.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сосна, береза,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рододендрон.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onstantia" pitchFamily="18" charset="0"/>
              </a:rPr>
              <a:t>В </a:t>
            </a:r>
            <a:r>
              <a:rPr lang="ru-RU" sz="1800" dirty="0">
                <a:latin typeface="Constantia" pitchFamily="18" charset="0"/>
              </a:rPr>
              <a:t>горах произрастает кедровый стланик, который является полудревесной формой кустарника.  Распространение ели сибирской крайне ограниченно. Вечная мерзлота и окисленные почвы негативно сказывается на качестве заготовленной лесной продукции, производстве различного вида пиломатериалов. Объемы заготовки и переработки леса в районе незначительные.</a:t>
            </a:r>
          </a:p>
          <a:p>
            <a:endParaRPr lang="ru-RU" sz="3200" dirty="0"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medium-585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1370" y="3717032"/>
            <a:ext cx="303863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mota_ru_1040809-preview"/>
          <p:cNvPicPr>
            <a:picLocks noChangeAspect="1" noChangeArrowheads="1"/>
          </p:cNvPicPr>
          <p:nvPr/>
        </p:nvPicPr>
        <p:blipFill>
          <a:blip r:embed="rId5" cstate="print">
            <a:lum bright="-5000" contrast="20000"/>
          </a:blip>
          <a:srcRect/>
          <a:stretch>
            <a:fillRect/>
          </a:stretch>
        </p:blipFill>
        <p:spPr bwMode="auto">
          <a:xfrm>
            <a:off x="5991817" y="548679"/>
            <a:ext cx="3069348" cy="308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57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7" y="44625"/>
            <a:ext cx="6048671" cy="532795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Дикорастущие растения представлены ягодниками и кустарниками: голубика, брусника, морошка, княженика, дикая смородина, жимолость, клюква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моховка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урожайные годы в районе производится заготовка всех ягод.</a:t>
            </a:r>
          </a:p>
          <a:p>
            <a:pPr marL="36576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растения представлены багульником болотным, брусникой,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белозером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болотным,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трехлистником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водяным, кровохлебкой аптечной, можжевельником сибирским, подорожником, тимьяном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даурским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(чабрец), чагой (березовый гриб).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аташа\Desktop\КОРОВИНА\image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2808312" cy="2110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ша\Desktop\КОРОВИНА\IMG-20210915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5" y="2299073"/>
            <a:ext cx="2790552" cy="2066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72" y="4397641"/>
            <a:ext cx="295939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82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промышленного производства</a:t>
            </a:r>
            <a:endParaRPr lang="ru-RU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453157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92" y="116632"/>
            <a:ext cx="9040321" cy="4824536"/>
          </a:xfrm>
        </p:spPr>
        <p:txBody>
          <a:bodyPr>
            <a:normAutofit fontScale="25000" lnSpcReduction="20000"/>
          </a:bodyPr>
          <a:lstStyle/>
          <a:p>
            <a:pPr marL="36576" indent="0" algn="ctr">
              <a:buNone/>
            </a:pPr>
            <a:r>
              <a:rPr lang="ru-RU" sz="144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36576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 в районе представлено главным образом добычей полезных ископаемых- добычей россыпного золота.</a:t>
            </a:r>
          </a:p>
          <a:p>
            <a:pPr marL="36576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Началом разработки месторождений золота являются 1842-1843 годы. В районе артели старателей приступили к освоению золотоносных россыпей на реке Бугарихта и ее притоку Бухта. С 1972 года начала действовать старательская артель «Забайкалье», с 1982 года артели «Тунгир» и «Урюм» на месторождениях «Бухта-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Бугарихтинское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«Джегдачинское», «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Черемная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Объемы добытого и реализованного золота в 1988 г. составили 424 кг.  Артели занимались строительством и ремонтом жилья, дорог, оказывали помощь в развитии социальной сферы района. </a:t>
            </a:r>
          </a:p>
          <a:p>
            <a:pPr marL="36576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золотодобычу ведут золотодобывающая компания ООО «Мокла», ЗАО «Урюм», ООО «Яблоневая», ООО «Королевское», ООО «Минералс Голд», ООО «Нергеопром», ООО «Светлый Альянс». Доля золота в структуре промышленной продукции района составляет 99%.</a:t>
            </a:r>
          </a:p>
          <a:p>
            <a:pPr marL="36576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ресурсы золота по Бухтинскому составляют 9 тонн, по Верхнее-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черемному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тонн, при среднем содержании 3 грамма/тонну. </a:t>
            </a:r>
          </a:p>
          <a:p>
            <a:pPr marL="36576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добычи драгоценного металла составил с 2 165,30 млн. руб. (2021 г) до 1829,9 млн. руб. (2022 г).</a:t>
            </a:r>
          </a:p>
          <a:p>
            <a:pPr marL="36576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имеется большой объем разведанных запасов молибдена, месторождение «Столбовое» расположено в верховье реки Тунгир в 50 км. севернее Транссибирской железнодорожной магистрали. Среднее содержание молибдена в рудах 0,1% и выше. Проявление каменного угля и других видов минеральных ресурсов в районе полностью не разведаны.</a:t>
            </a:r>
          </a:p>
          <a:p>
            <a:pPr marL="36576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геологическое изучение месторождений на реках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Бармакит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Бургаликан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Бурга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Нюкжа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притоках реки Олекма.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d0b1d0bed0b3d0b0d182d0bed0b5-d0bcd0b5d181d182d0bed180d0bed0b6d0b4d0b5d0bdd0b8d0b5-d0bcd0bed0bbd0b8d0b1d0b4d0b5d0bdd0b0-d0b8-d0b2d0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581128"/>
            <a:ext cx="2448272" cy="224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old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351" y="4581128"/>
            <a:ext cx="3185757" cy="224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уго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581129"/>
            <a:ext cx="3118362" cy="2167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003631"/>
              </p:ext>
            </p:extLst>
          </p:nvPr>
        </p:nvGraphicFramePr>
        <p:xfrm>
          <a:off x="246612" y="1196752"/>
          <a:ext cx="8722783" cy="491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215"/>
                <a:gridCol w="1440160"/>
                <a:gridCol w="1944216"/>
                <a:gridCol w="1728192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месторождения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полезного ископаемого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Запасы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разрабатывает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04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Бухта-Бугарихтинское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 россыпное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А+В+С1 – 634 кг.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26 кг.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Забалансовые – 68 кг.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«Мокла» по договору подряда ООО ЗК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«Урюм»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8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Итака - Тунгирикан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россыпное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Р2 – 248,6 кг.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«Яблоневое»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21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Эрен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 россыпное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 – 363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кг.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Забалансовые С1 – 45 кг.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«Руспром»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23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Джегдачинское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 россыпное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В-145 кг.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С1-791 кг.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Забалансовые С1 – 269 кг.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Забалансовые В – 32 кг.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«Нергеопром»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0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участки Верхняя Мокла 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(Кавыктакан, Сайбичи Большие, Кагдакачи)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 россыпное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 –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142 кг.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 – 34 кг.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Забалансовые С1 – 20 кг.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«Королевское»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6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Кудуинское, Черемнинское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россыпное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С1-241 кг.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С2-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 кг.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Забалансовые- 88 кг.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ЗК «Урюм»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Чокур Большой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 россыпное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С1-409 кг.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С2-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кг.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Забалансовые- 119 кг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«Минералс Голд»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75361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Горнодобывающая промышленность – основа экономики района</a:t>
            </a:r>
            <a:endParaRPr lang="ru-RU" sz="28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полезных ископаемых</a:t>
            </a:r>
            <a:endParaRPr lang="ru-RU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47413"/>
              </p:ext>
            </p:extLst>
          </p:nvPr>
        </p:nvGraphicFramePr>
        <p:xfrm>
          <a:off x="467544" y="1484784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11760" y="20828"/>
            <a:ext cx="3744416" cy="93610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32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3568" y="836712"/>
            <a:ext cx="2232248" cy="94141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образовательные учреждения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67744" y="887664"/>
            <a:ext cx="2880320" cy="89079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учреждения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2654" y="1073476"/>
            <a:ext cx="2239976" cy="82487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Пришкольный интернат</a:t>
            </a:r>
            <a:endParaRPr lang="ru-RU" sz="1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2754" y="2477633"/>
            <a:ext cx="2016224" cy="6434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«Тупикский детский сад Солнышко»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5171" y="1890762"/>
            <a:ext cx="2016224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«Зареченский детский сад Родничок»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6876" y="3881789"/>
            <a:ext cx="2012102" cy="62733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«Моклаканский детский сад»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20172" y="1968936"/>
            <a:ext cx="1944216" cy="1152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</a:t>
            </a: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«Тупикская средняя общеобразовательная школа»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09210" y="3305725"/>
            <a:ext cx="1997389" cy="1152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</a:p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«Зареченская начальная общеобразовательная школа»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2754" y="3121064"/>
            <a:ext cx="2012102" cy="7200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«Среднеолекминский детский сад»</a:t>
            </a:r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411760" y="620688"/>
            <a:ext cx="648073" cy="21602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4" idx="4"/>
          </p:cNvCxnSpPr>
          <p:nvPr/>
        </p:nvCxnSpPr>
        <p:spPr>
          <a:xfrm>
            <a:off x="4283968" y="687799"/>
            <a:ext cx="0" cy="269133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36096" y="637793"/>
            <a:ext cx="792088" cy="198919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820472" y="1333060"/>
            <a:ext cx="0" cy="254872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532440" y="1333060"/>
            <a:ext cx="28803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8106599" y="2466826"/>
            <a:ext cx="707922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8112550" y="3881789"/>
            <a:ext cx="707922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07504" y="1307420"/>
            <a:ext cx="0" cy="291366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9" idx="1"/>
          </p:cNvCxnSpPr>
          <p:nvPr/>
        </p:nvCxnSpPr>
        <p:spPr>
          <a:xfrm>
            <a:off x="107504" y="2178794"/>
            <a:ext cx="587667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8" idx="1"/>
          </p:cNvCxnSpPr>
          <p:nvPr/>
        </p:nvCxnSpPr>
        <p:spPr>
          <a:xfrm>
            <a:off x="107504" y="2799348"/>
            <a:ext cx="575250" cy="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3" idx="1"/>
          </p:cNvCxnSpPr>
          <p:nvPr/>
        </p:nvCxnSpPr>
        <p:spPr>
          <a:xfrm>
            <a:off x="107504" y="3473019"/>
            <a:ext cx="575250" cy="808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0" idx="1"/>
          </p:cNvCxnSpPr>
          <p:nvPr/>
        </p:nvCxnSpPr>
        <p:spPr>
          <a:xfrm>
            <a:off x="107504" y="4192697"/>
            <a:ext cx="579372" cy="275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5" idx="2"/>
          </p:cNvCxnSpPr>
          <p:nvPr/>
        </p:nvCxnSpPr>
        <p:spPr>
          <a:xfrm flipH="1">
            <a:off x="107504" y="1307420"/>
            <a:ext cx="57606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5" name="Объект 54" descr="20181004_112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398" y="4581128"/>
            <a:ext cx="310245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Наташа\Desktop\КОРОВИНА\на паспорт\IMG_20221028_130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03" y="4365104"/>
            <a:ext cx="359915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62941"/>
              </p:ext>
            </p:extLst>
          </p:nvPr>
        </p:nvGraphicFramePr>
        <p:xfrm>
          <a:off x="179513" y="332656"/>
          <a:ext cx="8784974" cy="18897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120679"/>
                <a:gridCol w="1152128"/>
                <a:gridCol w="1512167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мест в дошкольных учреждениях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детей, посещающих дошкольные учреждения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учащихся в общеобразовательных школах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педагогических работников  дошкольных учреждений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детей, проживающих в пришкольном интернате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 descr="Изображение 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321420"/>
            <a:ext cx="2808312" cy="2029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утб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321" y="2321418"/>
            <a:ext cx="3130159" cy="204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930_093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8871" y="4509120"/>
            <a:ext cx="298927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Наташа\Desktop\КОРОВИНА\на паспорт\IMG-20221018-WA0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13" y="4562309"/>
            <a:ext cx="2954767" cy="203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ша\Desktop\КОРОВИНА\на паспорт\IMG-20220422-WA00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35149"/>
            <a:ext cx="2832315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таша\Desktop\КОРОВИНА\на паспорт\IMG-20221022-WA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0" y="4562308"/>
            <a:ext cx="2716878" cy="203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15" y="0"/>
            <a:ext cx="7931224" cy="83671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Культура и спорт</a:t>
            </a:r>
            <a:endParaRPr lang="ru-RU" sz="4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63530"/>
            <a:ext cx="8784976" cy="254944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действуют МБУ «Районный центр досуга» с филиалами в с.Заречное, с.Моклакан и с.Средняя Олёкма, МБУК «Районная центральная библиотека» с филиалами в с.Заречное, с.Моклакан и с.Средняя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Олёкма, 1 спортивно-молодежный центр «Авгара», краеведческий музей, закрытая многофункциональная площадка, пришкольный стадион, уличный тренажерный комплекс.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Arial" charset="0"/>
            </a:endParaRPr>
          </a:p>
          <a:p>
            <a:pPr marL="36576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8. солис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2780928"/>
            <a:ext cx="2736303" cy="183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Лыжня России 2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4818287"/>
            <a:ext cx="2736303" cy="199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user\Desktop\газета, сайт\Пушкинский день\S13800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760999"/>
            <a:ext cx="2822525" cy="183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Наташа\Desktop\КОРОВИНА\на паспорт\IMG-20220815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01" y="4818287"/>
            <a:ext cx="2880320" cy="1995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ша\Desktop\КОРОВИНА\на паспорт\DSC01035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18286"/>
            <a:ext cx="2822525" cy="1995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ша\Desktop\КОРОВИНА\на паспорт\e402e1b9d6e66a3606bc3fcb5bab1a2d6513a0bff928f4b2-2fa9-4eb1-ae20-eba1570fa6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01" y="2760999"/>
            <a:ext cx="2880320" cy="200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620"/>
            <a:ext cx="7467600" cy="74608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sz="40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147248" cy="1180728"/>
          </a:xfrm>
        </p:spPr>
        <p:txBody>
          <a:bodyPr>
            <a:noAutofit/>
          </a:bodyPr>
          <a:lstStyle/>
          <a:p>
            <a:pPr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районе функционируют:</a:t>
            </a:r>
          </a:p>
          <a:p>
            <a:pPr>
              <a:buClr>
                <a:schemeClr val="tx1">
                  <a:shade val="95000"/>
                </a:schemeClr>
              </a:buClr>
              <a:buSzPct val="100000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Здравоохранения «Могочинская Центральная районная больница» Участковая больница с.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Тупик.</a:t>
            </a:r>
          </a:p>
          <a:p>
            <a:pPr>
              <a:buClr>
                <a:schemeClr val="tx1">
                  <a:shade val="95000"/>
                </a:schemeClr>
              </a:buClr>
              <a:buSzPct val="100000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фельдшерско-акушерский пункт с. Заречное -1. </a:t>
            </a:r>
          </a:p>
          <a:p>
            <a:pPr>
              <a:buClr>
                <a:schemeClr val="tx1">
                  <a:shade val="95000"/>
                </a:schemeClr>
              </a:buClr>
              <a:buSzPct val="100000"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МУП ЗК «Аптечный склад с. Тупик»  -1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996085"/>
            <a:ext cx="4176464" cy="274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90911_142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05063"/>
            <a:ext cx="2160240" cy="273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91001_191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79676" y="4228569"/>
            <a:ext cx="2736307" cy="228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7835" y="5589240"/>
            <a:ext cx="396044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муниципального района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«Тунгиро-Олёкминский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937"/>
            <a:ext cx="4608512" cy="7237487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дамы и господа!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Приветствую Вас от имени администрации муниципального района  «Тунгиро-Олёкминский район», и представляю Вашему вниманию инвестиционный паспорт муниципального района!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района представлена золотодобывающими предприятиями горнодобывающей промышленности, малого и среднего бизнеса.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активно заинтересованы и приглашаем к сотрудничеству потенциальных партнеров и инвесторов, способных создать новые производства, реализовать свои инвестиционные проекты, оказать нам помощь в развитии инфраструктуры.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приглашаем Вас к сотрудничеству в развитии экономической и социальной сфер нашего района и  гарантируем защиту инвестиций.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заинтересованы в развитии взаимовыгодных партнерских отношений!</a:t>
            </a:r>
          </a:p>
          <a:p>
            <a:endParaRPr lang="ru-RU" dirty="0"/>
          </a:p>
        </p:txBody>
      </p:sp>
      <p:sp>
        <p:nvSpPr>
          <p:cNvPr id="5" name="AutoShape 2" descr="C:\Users\%D0%9D%D0%B0%D1%82%D0%B0%D1%88%D0%B0\Desktop\%D0%9A%D0%9E%D0%A0%D0%9E%D0%92%D0%98%D0%9D%D0%90\%D0%BD%D0%B0 %D0%BF%D0%B0%D1%81%D0%BF%D0%BE%D1%80%D1%82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 descr="C:\Users\Наташа\Desktop\КОРОВИНА\на паспорт\i2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960440" cy="5284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ресурсы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1368152"/>
          </a:xfrm>
        </p:spPr>
        <p:txBody>
          <a:bodyPr>
            <a:normAutofit/>
          </a:bodyPr>
          <a:lstStyle/>
          <a:p>
            <a:pPr marL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населения района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01.01.2023,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года) –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1116чел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родившихся - 18 чел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работников организации (всего)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</a:p>
          <a:p>
            <a:pPr marL="0">
              <a:lnSpc>
                <a:spcPct val="80000"/>
              </a:lnSpc>
              <a:buNone/>
              <a:defRPr/>
            </a:pPr>
            <a:endParaRPr lang="ru-RU" sz="3200" b="1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57372790"/>
              </p:ext>
            </p:extLst>
          </p:nvPr>
        </p:nvGraphicFramePr>
        <p:xfrm>
          <a:off x="4283968" y="1268760"/>
          <a:ext cx="43204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18513924"/>
              </p:ext>
            </p:extLst>
          </p:nvPr>
        </p:nvGraphicFramePr>
        <p:xfrm>
          <a:off x="107504" y="1196752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064959"/>
              </p:ext>
            </p:extLst>
          </p:nvPr>
        </p:nvGraphicFramePr>
        <p:xfrm>
          <a:off x="323528" y="3356992"/>
          <a:ext cx="7272808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63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</a:t>
            </a:r>
            <a:endParaRPr lang="ru-RU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145420"/>
              </p:ext>
            </p:extLst>
          </p:nvPr>
        </p:nvGraphicFramePr>
        <p:xfrm>
          <a:off x="539552" y="1484784"/>
          <a:ext cx="7848872" cy="89636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924026"/>
                <a:gridCol w="3924846"/>
              </a:tblGrid>
              <a:tr h="265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01.01.2023г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граждан, признанных безработными , человек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безработицы, %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C:\Users\Наташа\Desktop\КОРОВИНА\на паспорт\kisspng-clip-art-vector-graphics-businessperson-portable-n-5c03033ea41dc3.7520624315437013106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3"/>
            <a:ext cx="3960440" cy="321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рынок труда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16079" cy="3213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2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</a:t>
            </a: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endParaRPr lang="ru-RU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altLang="ru-RU" sz="2400" dirty="0">
                <a:latin typeface="Times New Roman" pitchFamily="18" charset="0"/>
                <a:cs typeface="Times New Roman" panose="02020603050405020304" pitchFamily="18" charset="0"/>
              </a:rPr>
              <a:t>Транспортная сеть муниципального района представлена только автомобильным транспортом.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дорог составляет –82,96 км, из них 50 км дороги регионального значения и 32,96 местного значения, автозимники 610 км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функционирует один междугородний маршрут «Могоча-Тупик» общего пользования</a:t>
            </a:r>
            <a:r>
              <a:rPr lang="ru-RU" sz="2400" dirty="0"/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_20190912_145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5"/>
            <a:ext cx="2448272" cy="307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3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696667"/>
            <a:ext cx="3672408" cy="275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0912_145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5782" y="3573015"/>
            <a:ext cx="2356698" cy="307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55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07" y="0"/>
            <a:ext cx="7467600" cy="83671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Малый и средний бизнес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46085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 и среднего предпринимательства имеет огромное значение для повышения устойчивости экономики, снижения социальной напряженности и создания новых рабочих мест. Согласно дислокации объектов розничной торговли зарегистрировано: индивидуальных предпринимателей 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субъектов малого бизнеса района 82% занимаются торгово-закупочной деятельностью, 6% оказывают транспортные услуги, 12%- занимаются производственными и прочими видами деятельности.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занятых в малом и среднем бизнесе приходится на потребительский рынок.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предварительным данным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 в районе осуществляют деятельность 5 предприятий малого бизнеса, что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уровню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аналогичного периода прошлого года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ед.).  </a:t>
            </a:r>
          </a:p>
        </p:txBody>
      </p:sp>
      <p:pic>
        <p:nvPicPr>
          <p:cNvPr id="9" name="Содержимое 3" descr="IMG_20181001_1146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424847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аташа\Desktop\КОРОВИНА\на паспорт\IMG_5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46996"/>
            <a:ext cx="4320480" cy="3114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Инфраструктура поддержки малого  предпринимательства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7467600" cy="4525963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Совет предпринимателей при администрации муниципального района «Тунгиро-Олёкминский район» создан в целях  содействия развитию малого предпринимательства, привлечения малого бизнеса к решению социально-экономических задач на территории муниципального района «Тунгиро-Олёкминский район»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(контактный тел. 8 (30263)31-1-90).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Муниципальная программа, содержащая мероприятия, направленные на развитие субъектов малого предпринимательства в муниципальном районе «Тунгиро-Олёкминский район» на 2022-2026 годы: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основной целью программы является обеспечение благоприятных условий  для увеличения количества субъектов малого предпринимательства, их развития и обеспечения конкурентоспособности.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институты</a:t>
            </a:r>
            <a:endParaRPr lang="ru-RU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768" y="1268760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осуществляет свою деятельность Дополнительный офис № 8600/078 ПАО «Сбербанк»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861048" cy="297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Наташа\Desktop\КОРОВИНА\на паспорт\2cd961d2971d39615a49345392997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81642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Связь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12776"/>
            <a:ext cx="4618856" cy="4277071"/>
          </a:xfrm>
        </p:spPr>
        <p:txBody>
          <a:bodyPr>
            <a:noAutofit/>
          </a:bodyPr>
          <a:lstStyle/>
          <a:p>
            <a:pPr>
              <a:buClr>
                <a:schemeClr val="accent3"/>
              </a:buClr>
              <a:buSzPct val="10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территории района функционирует один оператор сотовой связи «МТС».</a:t>
            </a:r>
          </a:p>
          <a:p>
            <a:pPr>
              <a:buClr>
                <a:schemeClr val="accent3"/>
              </a:buClr>
              <a:buSzPct val="10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Услуги почтовой связи оказывает отделение связи УФПС Забайкальского края – филиал ФГУП «Почта России», входящий в состав Читинского почтамта.</a:t>
            </a:r>
          </a:p>
          <a:p>
            <a:pPr>
              <a:buClr>
                <a:schemeClr val="accent3"/>
              </a:buClr>
              <a:buSzPct val="10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Оператором телефонной проводной связи является ПАО «Ростелеком».</a:t>
            </a:r>
          </a:p>
          <a:p>
            <a:pPr>
              <a:buClr>
                <a:schemeClr val="accent3"/>
              </a:buClr>
              <a:buSzPct val="10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 в интернет осуществляется ЗАО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Сетьтелеком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35" y="4005064"/>
            <a:ext cx="356100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4" descr="9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6004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Инженерная инфраструктура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" y="1340768"/>
            <a:ext cx="4834880" cy="4032448"/>
          </a:xfrm>
        </p:spPr>
        <p:txBody>
          <a:bodyPr>
            <a:normAutofit fontScale="77500" lnSpcReduction="20000"/>
          </a:bodyPr>
          <a:lstStyle/>
          <a:p>
            <a:pPr marL="36576" indent="0">
              <a:buClr>
                <a:schemeClr val="accent3"/>
              </a:buClr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района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«Тунгиро-Олёкминский район»  расположено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 км линий электропередач и 8 трансформаторных подстанций,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дизель-генераторных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(1- резервный).</a:t>
            </a:r>
          </a:p>
          <a:p>
            <a:pPr marL="36576" indent="0">
              <a:buClr>
                <a:schemeClr val="accent3"/>
              </a:buClr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потребления электроэнергии составляет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1265021кВтч.</a:t>
            </a:r>
          </a:p>
          <a:p>
            <a:pPr marL="36576" indent="0">
              <a:buClr>
                <a:schemeClr val="accent3"/>
              </a:buClr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котельных – 3 (муниципальные).</a:t>
            </a:r>
          </a:p>
          <a:p>
            <a:pPr marL="36576" indent="0">
              <a:buClr>
                <a:schemeClr val="accent3"/>
              </a:buClr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сетей теплоснабжения – 1 км.</a:t>
            </a:r>
          </a:p>
          <a:p>
            <a:pPr marL="36576" indent="0">
              <a:buClr>
                <a:schemeClr val="accent3"/>
              </a:buClr>
              <a:buNone/>
            </a:pP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техническое обслуживание объектов электроснабжения на территории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«Тупикское» и СП «Зареченское»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ООО «Коммунальник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на межселенной территории (с. Гуля, с.Моклакан, с. Средняя Олёкма) АО «ЭСК Сибири».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p_26127_1_gallery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3744416" cy="443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5212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lang="ru-RU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29037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рамках выполнения мероприятий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Тунгиро-Олёкминского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из аварийного жилищного фонда на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годы» был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 ввод в эксплуатацию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одноквартирных жилых домов.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MG_20190912_143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852936"/>
            <a:ext cx="482453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потенциал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853543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797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Тунгиро-Олёкминского района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628800"/>
            <a:ext cx="4752528" cy="4752528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 расположен на северо-востоке Забайкальского края. На востоке граничит с Амурской областью, на севере – с Каларским районом, на юге – с Могочинским, на западе – с Тунгокоченским районами Забайкальского края.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Рельеф преимущественно горный. Площадь района составляет 42,8 тыс. кв. км.</a:t>
            </a:r>
          </a:p>
          <a:p>
            <a:pPr>
              <a:buClr>
                <a:schemeClr val="accent3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 приравнен к районам Крайнего Севера.</a:t>
            </a:r>
          </a:p>
          <a:p>
            <a:pPr>
              <a:buClr>
                <a:schemeClr val="accent3"/>
              </a:buClr>
              <a:buSzPct val="130000"/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Административный центр – село Тупик.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8733" y="1772816"/>
            <a:ext cx="4135947" cy="382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87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инвестиционного развития Тунгиро-Олёкминского района</a:t>
            </a: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348759"/>
              </p:ext>
            </p:extLst>
          </p:nvPr>
        </p:nvGraphicFramePr>
        <p:xfrm>
          <a:off x="179512" y="1196752"/>
          <a:ext cx="8784975" cy="50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737"/>
                <a:gridCol w="5513935"/>
                <a:gridCol w="273630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Приоритетные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направления экономической деятельности, обеспечение местными ресурсами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Конкурентоспособные продукты и услуги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Недропользование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развития горнодобывающей промышленности.</a:t>
                      </a:r>
                    </a:p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 «Добыча россыпного золота» на месторождениях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Бухтинское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Бугарихтинское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», «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Кавыктакан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«Большие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Сайбичи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 р. Олёкма с притоками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Венегер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Селеур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бассейн верхнего течения р. Верхняя Мокла.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Золото – гарант экономической стабильности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государства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3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Развитие энергетики, ЖКХ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Реконструкция электросетевого комплекса района.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13538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развития сферы капитального ремонта и строительства нового жилья.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Тепловая и электрическая энергия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Природопользование 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традиционных отраслей хозяйствования коренных малочисленных народов Севера: охотничьего хозяйства, рыболовства, сбора и переработки дикоросов.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Промысловая пушнина, мясо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диких промысловых животных, рыба. Продукция из дикорастущих ягод и грибов.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81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традиционной отрасли северного хозяйства-оленеводства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Мясо-оленина, меховое сырье (шкуры,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камусы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 и изделия из него.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программы, финансируемые из бюджета муниципального района </a:t>
            </a:r>
            <a:b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«Тунгиро-Олёкминский район» в 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059262"/>
              </p:ext>
            </p:extLst>
          </p:nvPr>
        </p:nvGraphicFramePr>
        <p:xfrm>
          <a:off x="107504" y="1196753"/>
          <a:ext cx="8928993" cy="5284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6552729"/>
                <a:gridCol w="1872209"/>
              </a:tblGrid>
              <a:tr h="90972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исполнение,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797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5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«Экономическое и социальное развитие коренных малочисленных народов Севера в муниципальном районе «Тунгиро-Олёкминский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2019-2021гг.»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322,045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5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населения муниципального района «Тунгиро-Олёкминский район» на 2021г.»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629,777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5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«Поддержка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развитие малого предпринимательства в муниципальном районе «Тунгиро-Олёкминский район» Забайкальского края на 2019-2022гг.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5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«Комплексное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 систем коммунальной инфраструктуры муниципального района «Тунгиро-Олёкминский район» на 2021-2025гг.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5090,467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5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транспортной инфраструктуры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муниципальном районе «Тунгиро-Олёкминский район» на 2021-2023гг.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2172,263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1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в муниципальном районе «Тунгиро-Олёкминский район» на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безопасности населения Тунгиро-Олёкминского района от чрезвычайных ситуаций природного и техногенного характера на 2020-2022гг.»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609,664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615881"/>
              </p:ext>
            </p:extLst>
          </p:nvPr>
        </p:nvGraphicFramePr>
        <p:xfrm>
          <a:off x="467544" y="404664"/>
          <a:ext cx="8229599" cy="55716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2392"/>
                <a:gridCol w="6182344"/>
                <a:gridCol w="1604863"/>
              </a:tblGrid>
              <a:tr h="330386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6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«Культура муниципального района «Тунгиро-Олёкминский район» на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7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«Переселение граждан Тунгиро-Олёкминского района из аварийного жилищного фонда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2021-2023гг.»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1194,380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7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«Укрепление единства российской нации и этнокультурное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 народов России на территории муниципального района «Тунгиро-Олёкминский район» на 2021-2023гг.»</a:t>
                      </a:r>
                      <a:endParaRPr lang="ru-RU" sz="1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9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 в Тунгиро-Олёкминском районе на 2021-2023гг.»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0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«Привлечение молодых специалистов для работы в муниципальных учреждениях социальной сферы муниципального района «Тунгиро-Олёкминский район» на 2019-2023гг.»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1249,940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0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«Профилактика безнадзорности, беспризорности и правонарушений несовершеннолетних в муниципальном районе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«Тунгиро-Олёкминский район» на 2021-2023гг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0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«Патриотическое воспитание граждан в муниципальном районе «Тунгиро-Олёкминский район» на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2020-2022гг.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«Использование и охрана земель на территории муниципального района «Тунгиро-Олёкминский район»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Забайкальского края на 2021-2023гг.»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40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«Профилактика терроризма и экстремизма в муниципальном районе «Тунгиро-Олёкминский район» на 2021-2024 гг.»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муниципального района «Тунгиро-Олёкминский район»</a:t>
            </a:r>
            <a:endParaRPr lang="ru-RU" sz="2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392694"/>
              </p:ext>
            </p:extLst>
          </p:nvPr>
        </p:nvGraphicFramePr>
        <p:xfrm>
          <a:off x="179513" y="1600200"/>
          <a:ext cx="8712968" cy="4861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8807"/>
                <a:gridCol w="3166097"/>
                <a:gridCol w="1230688"/>
                <a:gridCol w="762746"/>
                <a:gridCol w="762746"/>
                <a:gridCol w="762746"/>
                <a:gridCol w="762746"/>
                <a:gridCol w="846392"/>
              </a:tblGrid>
              <a:tr h="53086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1297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собственного производства, выполненных работ и услуг собственными силами (в действующих ценах каждого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1130,07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1177,6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2084,1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Валовая продукция сельского хозяйства во всех категориях хозяйств в личных подсобных хозяйствах (в действующих ценах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каждого года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7,42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7,86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 инвестиций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(в основной капитал) за счет всех источников финансирования – всего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18,33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73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115724"/>
              </p:ext>
            </p:extLst>
          </p:nvPr>
        </p:nvGraphicFramePr>
        <p:xfrm>
          <a:off x="107504" y="476672"/>
          <a:ext cx="8928991" cy="3886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42887"/>
                <a:gridCol w="2285822"/>
                <a:gridCol w="1389410"/>
                <a:gridCol w="878261"/>
                <a:gridCol w="951450"/>
                <a:gridCol w="951450"/>
                <a:gridCol w="878261"/>
                <a:gridCol w="951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одного работающего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36854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44034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51132,6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торговли (в действующих ценах каждого года)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 (в действующих ценах каждого года)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добычи полезных ископаемых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1110,01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1155,1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1829,9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  <a:b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«Тунгиро-Олёкминский район» </a:t>
            </a:r>
            <a:b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Забайкальского края</a:t>
            </a:r>
            <a:b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Адрес:673820, Забайкальский край,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Тунгиро-Олёкминский район, с.Тупик, ул.Нагорная, 22</a:t>
            </a:r>
          </a:p>
          <a:p>
            <a:pPr algn="ctr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econtupik@rambler.ru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Глава муниципального района 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Тунгиро-Олёкминский район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-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Ефанов Михаил  Николаевич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Телефон/факс: 8-30(263)-3-11-02, 3-12-69</a:t>
            </a:r>
          </a:p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Первый заместитель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Главы муниципального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«Тунгиро- Олёкминский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Помелова Ольга Витальевна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Телефон: 8-30(263)-3-11-24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Михаил\Desktop\звери\IMG_4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971600" y="5229200"/>
            <a:ext cx="7286676" cy="7694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268668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«Тунгиро-Олекминский район» - это территория больших возможностей,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имеющая особую привлекательность для создания динамично развивающегося производственного сектора экономики, устойчивого развития отраслей традиционного хозяйствования: оленеводство, охотничьего хозяйства и рыболовства. 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в районе создан благоприятный инвестиционный климат.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приглашаем к сотрудничеству Вас, уважаемые представители бизнеса, руководители предприятий и организаций Забайкальского края, всей нашей страны для внедрения на территории района инвестиционных проектов.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Рассмотрим любые предложения, которые будут взаимовыгодны для дальнейшего развития нашего района.</a:t>
            </a:r>
          </a:p>
          <a:p>
            <a:pPr algn="ctr"/>
            <a:r>
              <a:rPr lang="ru-RU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getImageCASTGG7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79512" y="3912731"/>
            <a:ext cx="3240360" cy="2677656"/>
          </a:xfrm>
          <a:prstGeom prst="rect">
            <a:avLst/>
          </a:prstGeom>
          <a:solidFill>
            <a:schemeClr val="tx1">
              <a:lumMod val="85000"/>
              <a:alpha val="8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 решением Президиума ВЦИК от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06.01.1927г. 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Алданского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включен в состав 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Витимо-Олёкминского национального округа Якутской АССР. 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 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Читинской области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вошел после разделения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Восточно-Сибирской области 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Иркутскую и 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Читинскую область. 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ЦИК СССР от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26.09.1937г). 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1996г.  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222362" y="2132856"/>
            <a:ext cx="2981486" cy="1643527"/>
          </a:xfrm>
          <a:prstGeom prst="rect">
            <a:avLst/>
          </a:prstGeom>
          <a:solidFill>
            <a:schemeClr val="tx1">
              <a:alpha val="6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b="1" i="1" u="sng" dirty="0">
                <a:solidFill>
                  <a:schemeClr val="bg1"/>
                </a:solidFill>
                <a:latin typeface="Times New Roman" pitchFamily="18" charset="0"/>
              </a:rPr>
              <a:t>6 января 1927 года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 образовался 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</a:rPr>
              <a:t>Тунгиро-Олёкминский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район  с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</a:rPr>
              <a:t>центром в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</a:rPr>
              <a:t>с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. Тупик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677" name="Picture 7" descr="vol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360976"/>
            <a:ext cx="2843808" cy="403382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38100">
            <a:solidFill>
              <a:srgbClr val="B63F1A"/>
            </a:solidFill>
            <a:miter lim="800000"/>
            <a:headEnd/>
            <a:tailEnd/>
          </a:ln>
        </p:spPr>
      </p:pic>
      <p:sp>
        <p:nvSpPr>
          <p:cNvPr id="5127" name="WordArt 4"/>
          <p:cNvSpPr>
            <a:spLocks noChangeArrowheads="1" noChangeShapeType="1" noTextEdit="1"/>
          </p:cNvSpPr>
          <p:nvPr/>
        </p:nvSpPr>
        <p:spPr bwMode="auto">
          <a:xfrm>
            <a:off x="357188" y="332656"/>
            <a:ext cx="8572499" cy="1440160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000" b="1" i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История Тунгиро-Олёкминского района</a:t>
            </a:r>
            <a:endParaRPr lang="ru-RU" sz="2000" b="1" i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06129" y="1196752"/>
            <a:ext cx="8892480" cy="784830"/>
          </a:xfrm>
          <a:prstGeom prst="rect">
            <a:avLst/>
          </a:prstGeom>
          <a:solidFill>
            <a:schemeClr val="tx1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20 столетия началось строительство железной дороги, которая, по замыслу, должная была связать </a:t>
            </a:r>
            <a:r>
              <a:rPr lang="ru-RU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</a:t>
            </a:r>
            <a:r>
              <a:rPr lang="ru-RU" sz="1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Транссибом. Однако начавшаяся Первая Мировая война помешала реализации этого проекта. Зато при строительстве возник </a:t>
            </a:r>
            <a:r>
              <a:rPr lang="ru-RU" sz="15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ТУПИК</a:t>
            </a:r>
            <a:r>
              <a:rPr lang="ru-RU" sz="15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заканчивалась недостроенная дорога. </a:t>
            </a:r>
            <a:endParaRPr lang="ru-RU" sz="15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16" descr="hjkg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4345" y="4521836"/>
            <a:ext cx="2500330" cy="2109788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63F1A"/>
            </a:solidFill>
            <a:miter lim="800000"/>
            <a:headEnd/>
            <a:tailEnd/>
          </a:ln>
        </p:spPr>
      </p:pic>
      <p:pic>
        <p:nvPicPr>
          <p:cNvPr id="9226" name="Picture 17" descr="hjkg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7667" y="2402431"/>
            <a:ext cx="2500330" cy="1985834"/>
          </a:xfrm>
          <a:prstGeom prst="round2DiagRect">
            <a:avLst>
              <a:gd name="adj1" fmla="val 50000"/>
              <a:gd name="adj2" fmla="val 50000"/>
            </a:avLst>
          </a:prstGeom>
          <a:noFill/>
          <a:ln w="38100">
            <a:solidFill>
              <a:srgbClr val="B63F1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614" y="66963"/>
            <a:ext cx="6341386" cy="648072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Коренным населением Тунгиро-Олёкминского района являются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эвенки.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освоили огромные пространства горно-таежных ландшафтов, занимаясь оленеводством, охотничьим промыслом и рыболовством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села Тупик,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Тунгиро-Олекминского района являются одними из позднейших приобретений, что связано с деятельностью русских. 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781344" y="1628800"/>
            <a:ext cx="61206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содействия в развитии традиционного промысла и уклада жизни эвенков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муниципального района «Тунгиро-Олёкминский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район» создана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коренных малочисленных народов </a:t>
            </a:r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Севера</a:t>
            </a:r>
            <a:r>
              <a:rPr lang="ru-RU" sz="1600" dirty="0">
                <a:latin typeface="Times New Roman" pitchFamily="18" charset="0"/>
                <a:cs typeface="Times New Roman" panose="02020603050405020304" pitchFamily="18" charset="0"/>
              </a:rPr>
              <a:t>,</a:t>
            </a:r>
            <a:endParaRPr lang="ru-RU" sz="16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anose="02020603050405020304" pitchFamily="18" charset="0"/>
              </a:rPr>
              <a:t>зарегистрированы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общины: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коренных малочисленных народов Севера- эвенков «Гуля»; Община коренных малочисленных народов Севера- эвенков «Малогорье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</a:rPr>
              <a:t>Численность эвенков по состоянию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</a:rPr>
              <a:t>на 01.01.2023 г.-289 человек</a:t>
            </a:r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6" name="Picture 9" descr="str_9_evenk_s_olenyami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21088"/>
            <a:ext cx="2664296" cy="249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str_15_severniy_karavan_vedet_kayu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97" y="476672"/>
            <a:ext cx="277177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 костюмах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1624" y="4271706"/>
            <a:ext cx="3600400" cy="2422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str_8_olenevod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97" y="2971396"/>
            <a:ext cx="251167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2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91264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7111" y="1817441"/>
            <a:ext cx="5256584" cy="5040559"/>
          </a:xfrm>
        </p:spPr>
        <p:txBody>
          <a:bodyPr>
            <a:normAutofit fontScale="32500" lnSpcReduction="20000"/>
          </a:bodyPr>
          <a:lstStyle/>
          <a:p>
            <a:pPr marL="419100" indent="-382588" algn="ctr">
              <a:lnSpc>
                <a:spcPct val="90000"/>
              </a:lnSpc>
              <a:buNone/>
              <a:defRPr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 районе преобладает резко континентальный климат, с холодной продолжительной зимой и коротким относительно теплым летом. </a:t>
            </a:r>
          </a:p>
          <a:p>
            <a:pPr marL="419100" indent="-382588" algn="ctr">
              <a:lnSpc>
                <a:spcPct val="90000"/>
              </a:lnSpc>
              <a:buNone/>
              <a:defRPr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Зимний период суровый с преобладанием низких температур: в декабре-январе до -45-50˚ мороза, в отдаленных населенных пунктах до -55˚.</a:t>
            </a:r>
          </a:p>
          <a:p>
            <a:pPr marL="419100" indent="-382588" algn="ctr">
              <a:lnSpc>
                <a:spcPct val="90000"/>
              </a:lnSpc>
              <a:buNone/>
              <a:defRPr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Средняя продолжительность безморозного периода составляет  65 дней.</a:t>
            </a:r>
            <a:r>
              <a:rPr lang="ru-RU" sz="6200" dirty="0"/>
              <a:t> </a:t>
            </a:r>
            <a:endParaRPr lang="ru-RU" sz="6200" dirty="0" smtClean="0"/>
          </a:p>
          <a:p>
            <a:pPr marL="419100" indent="-382588" algn="ctr">
              <a:lnSpc>
                <a:spcPct val="90000"/>
              </a:lnSpc>
              <a:buNone/>
              <a:defRPr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осадков в зимнее время до 200 мм., характерно выпадение глубокого снежного покрова. Годовой объем осадков во «влажные» годы достигает 670 мм. 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7" descr="300px-Zabaykalskiy_kray_Tungiro-Olekminskiy_ra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81642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6408712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Тунгиро-Олёкминского района входит 2 сельских поселения:</a:t>
            </a:r>
          </a:p>
          <a:p>
            <a:pPr>
              <a:buClr>
                <a:schemeClr val="accent3"/>
              </a:buClr>
              <a:buSzPct val="100000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«Тупикское» - с. Тупик</a:t>
            </a:r>
          </a:p>
          <a:p>
            <a:pPr>
              <a:buClr>
                <a:schemeClr val="accent3"/>
              </a:buClr>
              <a:buSzPct val="100000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«Зареченское» - с. Заречное</a:t>
            </a:r>
          </a:p>
          <a:p>
            <a:pPr marL="36576" indent="0">
              <a:buClr>
                <a:schemeClr val="accent3"/>
              </a:buClr>
              <a:buSzPct val="100000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межселенные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территории:</a:t>
            </a:r>
          </a:p>
          <a:p>
            <a:pPr>
              <a:buClr>
                <a:schemeClr val="accent3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Средняя Олёкма – 324 км.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3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Моклакан – 128 км.</a:t>
            </a:r>
          </a:p>
          <a:p>
            <a:pPr>
              <a:buClr>
                <a:schemeClr val="accent3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Гуля – 158 км.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загруженное нов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348880"/>
            <a:ext cx="417646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Наташа\Desktop\КОРОВИНА\на паспорт\IMG-20220720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3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4916"/>
            <a:ext cx="7467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ресурсы</a:t>
            </a:r>
            <a:endParaRPr lang="ru-RU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052737"/>
            <a:ext cx="8748464" cy="4032448"/>
          </a:xfrm>
        </p:spPr>
        <p:txBody>
          <a:bodyPr>
            <a:normAutofit/>
          </a:bodyPr>
          <a:lstStyle/>
          <a:p>
            <a:pPr lvl="0">
              <a:buClr>
                <a:schemeClr val="accent3"/>
              </a:buClr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сельскохозяйственного назначения – 7859  га.</a:t>
            </a:r>
          </a:p>
          <a:p>
            <a:pPr lvl="0">
              <a:buClr>
                <a:schemeClr val="accent3"/>
              </a:buClr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населенных пунктов – 503га.</a:t>
            </a:r>
          </a:p>
          <a:p>
            <a:pPr lvl="0">
              <a:buClr>
                <a:schemeClr val="accent3"/>
              </a:buClr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промышленности – 575 га.</a:t>
            </a:r>
          </a:p>
          <a:p>
            <a:pPr lvl="0">
              <a:buClr>
                <a:schemeClr val="accent3"/>
              </a:buClr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транспорта – 60 га.</a:t>
            </a:r>
          </a:p>
          <a:p>
            <a:pPr lvl="0">
              <a:buClr>
                <a:schemeClr val="accent3"/>
              </a:buClr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лесного фонда – 4276925 га.</a:t>
            </a:r>
          </a:p>
          <a:p>
            <a:pPr lvl="0">
              <a:buClr>
                <a:schemeClr val="accent3"/>
              </a:buClr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связи, радиовещания, телевидения и информатики – 18 га.</a:t>
            </a:r>
          </a:p>
          <a:p>
            <a:pPr marL="36576" indent="0">
              <a:buNone/>
            </a:pP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4 285 </a:t>
            </a: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га.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8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575928" cy="37170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РЕСУРСЫ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поверхностных вод связаны с протеканием по территории района основных рек Олекма и Тунгир, питание рек смешанное: дождевые воды 50-60%, талые снеговые 30-40%, подземные от 8-10%. Река Олекма является главным притоком в верховье реки Лены.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Озерность территории района очень низкая и составляет 0,05 % при значениях этого показателя в среднем по Забайкальскому краю 0,5%. В среднем на 100 кв.км. территории района приходится около четырех озер. Подземные воды на небольшой глубине в основном щелочные и обладают повышенным содержанием фтора, поэтому в районе для водоснабжения объектов и населения используется поверхностная вода ключа Серпуг и рек Бугарихта и Тунгир.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19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0800" dirty="0" smtClean="0"/>
          </a:p>
          <a:p>
            <a:endParaRPr lang="ru-RU" dirty="0"/>
          </a:p>
        </p:txBody>
      </p:sp>
      <p:pic>
        <p:nvPicPr>
          <p:cNvPr id="4" name="Рисунок 3" descr="P1040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17032"/>
            <a:ext cx="46085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6-08-13-05-26-N59-14037E121-79338-7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717032"/>
            <a:ext cx="43204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хниче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хниче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4536</TotalTime>
  <Words>2671</Words>
  <Application>Microsoft Office PowerPoint</Application>
  <PresentationFormat>Экран (4:3)</PresentationFormat>
  <Paragraphs>454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Техническая</vt:lpstr>
      <vt:lpstr>1_Техническая</vt:lpstr>
      <vt:lpstr>2_Техническая</vt:lpstr>
      <vt:lpstr>Инвестиционный паспорт</vt:lpstr>
      <vt:lpstr>Глава муниципального района  «Тунгиро-Олёкминский район» </vt:lpstr>
      <vt:lpstr>География  Тунгиро-Олёкминского района</vt:lpstr>
      <vt:lpstr>Презентация PowerPoint</vt:lpstr>
      <vt:lpstr>Презентация PowerPoint</vt:lpstr>
      <vt:lpstr>Климатические условия</vt:lpstr>
      <vt:lpstr>Административно-территориальное деление</vt:lpstr>
      <vt:lpstr>Земельные ресурсы</vt:lpstr>
      <vt:lpstr>Презентация PowerPoint</vt:lpstr>
      <vt:lpstr>Лесные ресурсы</vt:lpstr>
      <vt:lpstr>Презентация PowerPoint</vt:lpstr>
      <vt:lpstr>Структура промышленного производства</vt:lpstr>
      <vt:lpstr>Презентация PowerPoint</vt:lpstr>
      <vt:lpstr>Презентация PowerPoint</vt:lpstr>
      <vt:lpstr>Добыча полезных ископаемых</vt:lpstr>
      <vt:lpstr>Презентация PowerPoint</vt:lpstr>
      <vt:lpstr>Презентация PowerPoint</vt:lpstr>
      <vt:lpstr>Культура и спорт</vt:lpstr>
      <vt:lpstr>Здравоохранение</vt:lpstr>
      <vt:lpstr>Трудовые ресурсы</vt:lpstr>
      <vt:lpstr>Рынок труда</vt:lpstr>
      <vt:lpstr>Транспортная инфраструктура</vt:lpstr>
      <vt:lpstr>Малый и средний бизнес</vt:lpstr>
      <vt:lpstr>Инфраструктура поддержки малого  предпринимательства </vt:lpstr>
      <vt:lpstr>Финансовые институты</vt:lpstr>
      <vt:lpstr>Связь</vt:lpstr>
      <vt:lpstr>Инженерная инфраструктура</vt:lpstr>
      <vt:lpstr>Строительство</vt:lpstr>
      <vt:lpstr>Налоговый потенциал</vt:lpstr>
      <vt:lpstr>Основные направления инвестиционного развития Тунгиро-Олёкминского района</vt:lpstr>
      <vt:lpstr>Муниципальные программы, финансируемые из бюджета муниципального района  «Тунгиро-Олёкминский район» в 2022 году</vt:lpstr>
      <vt:lpstr>Презентация PowerPoint</vt:lpstr>
      <vt:lpstr>Основные показатели социально-экономического развития муниципального района «Тунгиро-Олёкминский район»</vt:lpstr>
      <vt:lpstr>Презентация PowerPoint</vt:lpstr>
      <vt:lpstr>Администрация муниципального района  «Тунгиро-Олёкминский район»  Забайкальского края 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муниципального района «Тунгиро-Олёкминский район»</dc:title>
  <dc:creator>Admin</dc:creator>
  <cp:lastModifiedBy>Ксения</cp:lastModifiedBy>
  <cp:revision>385</cp:revision>
  <cp:lastPrinted>2022-10-28T02:07:27Z</cp:lastPrinted>
  <dcterms:created xsi:type="dcterms:W3CDTF">2018-09-18T06:17:50Z</dcterms:created>
  <dcterms:modified xsi:type="dcterms:W3CDTF">2023-10-03T05:28:00Z</dcterms:modified>
</cp:coreProperties>
</file>