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56" r:id="rId1"/>
  </p:sldMasterIdLst>
  <p:notesMasterIdLst>
    <p:notesMasterId r:id="rId57"/>
  </p:notesMasterIdLst>
  <p:sldIdLst>
    <p:sldId id="256" r:id="rId2"/>
    <p:sldId id="257" r:id="rId3"/>
    <p:sldId id="485" r:id="rId4"/>
    <p:sldId id="496" r:id="rId5"/>
    <p:sldId id="387" r:id="rId6"/>
    <p:sldId id="386" r:id="rId7"/>
    <p:sldId id="259" r:id="rId8"/>
    <p:sldId id="488" r:id="rId9"/>
    <p:sldId id="489" r:id="rId10"/>
    <p:sldId id="490" r:id="rId11"/>
    <p:sldId id="391" r:id="rId12"/>
    <p:sldId id="392" r:id="rId13"/>
    <p:sldId id="394" r:id="rId14"/>
    <p:sldId id="395" r:id="rId15"/>
    <p:sldId id="396" r:id="rId16"/>
    <p:sldId id="397" r:id="rId17"/>
    <p:sldId id="398" r:id="rId18"/>
    <p:sldId id="399" r:id="rId19"/>
    <p:sldId id="388" r:id="rId20"/>
    <p:sldId id="390" r:id="rId21"/>
    <p:sldId id="400" r:id="rId22"/>
    <p:sldId id="419" r:id="rId23"/>
    <p:sldId id="420" r:id="rId24"/>
    <p:sldId id="535" r:id="rId25"/>
    <p:sldId id="534" r:id="rId26"/>
    <p:sldId id="533" r:id="rId27"/>
    <p:sldId id="532" r:id="rId28"/>
    <p:sldId id="512" r:id="rId29"/>
    <p:sldId id="554" r:id="rId30"/>
    <p:sldId id="536" r:id="rId31"/>
    <p:sldId id="514" r:id="rId32"/>
    <p:sldId id="515" r:id="rId33"/>
    <p:sldId id="516" r:id="rId34"/>
    <p:sldId id="511" r:id="rId35"/>
    <p:sldId id="513" r:id="rId36"/>
    <p:sldId id="523" r:id="rId37"/>
    <p:sldId id="524" r:id="rId38"/>
    <p:sldId id="519" r:id="rId39"/>
    <p:sldId id="520" r:id="rId40"/>
    <p:sldId id="521" r:id="rId41"/>
    <p:sldId id="491" r:id="rId42"/>
    <p:sldId id="492" r:id="rId43"/>
    <p:sldId id="493" r:id="rId44"/>
    <p:sldId id="494" r:id="rId45"/>
    <p:sldId id="538" r:id="rId46"/>
    <p:sldId id="539" r:id="rId47"/>
    <p:sldId id="540" r:id="rId48"/>
    <p:sldId id="541" r:id="rId49"/>
    <p:sldId id="542" r:id="rId50"/>
    <p:sldId id="543" r:id="rId51"/>
    <p:sldId id="552" r:id="rId52"/>
    <p:sldId id="545" r:id="rId53"/>
    <p:sldId id="546" r:id="rId54"/>
    <p:sldId id="547" r:id="rId55"/>
    <p:sldId id="265" r:id="rId5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F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47" autoAdjust="0"/>
    <p:restoredTop sz="99645" autoAdjust="0"/>
  </p:normalViewPr>
  <p:slideViewPr>
    <p:cSldViewPr>
      <p:cViewPr>
        <p:scale>
          <a:sx n="90" d="100"/>
          <a:sy n="90" d="100"/>
        </p:scale>
        <p:origin x="-636" y="5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User\Documents\&#1052;&#1054;&#1042;_&#1076;&#1086;&#1082;&#1091;&#1084;&#1077;&#1085;&#1090;&#1099;\2013\&#1086;&#1090;&#1095;&#1077;&#1090;&#1099;\&#1044;&#1086;&#1082;&#1083;&#1072;&#1076;%20&#1079;&#1072;%204%20&#1075;&#1086;&#1076;&#1072;\&#1051;&#1080;&#1089;&#1090;%20Microsoft%20Office%20Excel%2097-2003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6532589676290463E-2"/>
          <c:y val="5.4563760546570812E-2"/>
          <c:w val="0.57827037245344448"/>
          <c:h val="0.8997300041442187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2"/>
            <c:bubble3D val="0"/>
          </c:dPt>
          <c:cat>
            <c:strRef>
              <c:f>Лист1!$A$2:$A$6</c:f>
              <c:strCache>
                <c:ptCount val="5"/>
                <c:pt idx="0">
                  <c:v>Добыча полезных ископаемых</c:v>
                </c:pt>
                <c:pt idx="1">
                  <c:v>Обрабатывающее производство</c:v>
                </c:pt>
                <c:pt idx="2">
                  <c:v>Сельское хозяйство</c:v>
                </c:pt>
                <c:pt idx="3">
                  <c:v>Строительство</c:v>
                </c:pt>
                <c:pt idx="4">
                  <c:v>Торговля, транспорт, связь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4767.3</c:v>
                </c:pt>
                <c:pt idx="1">
                  <c:v>98.7</c:v>
                </c:pt>
                <c:pt idx="2">
                  <c:v>16.2</c:v>
                </c:pt>
                <c:pt idx="3">
                  <c:v>38.299999999999997</c:v>
                </c:pt>
                <c:pt idx="4">
                  <c:v>2277.6999999999998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1385216"/>
        <c:axId val="171386752"/>
        <c:axId val="0"/>
      </c:bar3DChart>
      <c:catAx>
        <c:axId val="1713852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1386752"/>
        <c:crosses val="autoZero"/>
        <c:auto val="1"/>
        <c:lblAlgn val="ctr"/>
        <c:lblOffset val="100"/>
        <c:noMultiLvlLbl val="0"/>
      </c:catAx>
      <c:valAx>
        <c:axId val="1713867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13852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Структура видов экономической деятельности субъектов малого предпринимательства</a:t>
            </a:r>
          </a:p>
        </c:rich>
      </c:tx>
      <c:layout>
        <c:manualLayout>
          <c:xMode val="edge"/>
          <c:yMode val="edge"/>
          <c:x val="0.11479924849619896"/>
          <c:y val="3.4525200285994259E-3"/>
        </c:manualLayout>
      </c:layout>
      <c:overlay val="0"/>
    </c:title>
    <c:autoTitleDeleted val="0"/>
    <c:view3D>
      <c:rotX val="30"/>
      <c:rotY val="0"/>
      <c:depthPercent val="21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457490338375101"/>
          <c:y val="0.2653545926501083"/>
          <c:w val="0.65425098425196848"/>
          <c:h val="0.673531250000002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видов экономической деятельности субъектов малого предпринимательства</c:v>
                </c:pt>
              </c:strCache>
            </c:strRef>
          </c:tx>
          <c:spPr>
            <a:ln w="38100">
              <a:solidFill>
                <a:srgbClr val="FFFF00"/>
              </a:solidFill>
            </a:ln>
          </c:spPr>
          <c:explosion val="25"/>
          <c:dPt>
            <c:idx val="1"/>
            <c:bubble3D val="0"/>
            <c:spPr>
              <a:solidFill>
                <a:srgbClr val="7030A0"/>
              </a:solidFill>
              <a:ln w="38100">
                <a:solidFill>
                  <a:srgbClr val="FFFF00"/>
                </a:solidFill>
              </a:ln>
            </c:spPr>
          </c:dPt>
          <c:dPt>
            <c:idx val="3"/>
            <c:bubble3D val="0"/>
            <c:spPr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 w="38100">
                <a:solidFill>
                  <a:srgbClr val="FFFF00"/>
                </a:solidFill>
              </a:ln>
            </c:spPr>
          </c:dPt>
          <c:cat>
            <c:strRef>
              <c:f>Лист1!$A$2:$A$8</c:f>
              <c:strCache>
                <c:ptCount val="7"/>
                <c:pt idx="0">
                  <c:v>предприятие оптово-розничной торговли</c:v>
                </c:pt>
                <c:pt idx="1">
                  <c:v>сельское хозяйство</c:v>
                </c:pt>
                <c:pt idx="2">
                  <c:v>бытовое обслуживание</c:v>
                </c:pt>
                <c:pt idx="3">
                  <c:v>общественное питание</c:v>
                </c:pt>
                <c:pt idx="4">
                  <c:v>транспортные услуги</c:v>
                </c:pt>
                <c:pt idx="5">
                  <c:v>прочие</c:v>
                </c:pt>
                <c:pt idx="6">
                  <c:v>лесозаготовки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92</c:v>
                </c:pt>
                <c:pt idx="1">
                  <c:v>21</c:v>
                </c:pt>
                <c:pt idx="2">
                  <c:v>34</c:v>
                </c:pt>
                <c:pt idx="3">
                  <c:v>6</c:v>
                </c:pt>
                <c:pt idx="4">
                  <c:v>16</c:v>
                </c:pt>
                <c:pt idx="5">
                  <c:v>31</c:v>
                </c:pt>
                <c:pt idx="6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400" b="1" cap="small" baseline="0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1" cap="small" baseline="0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 b="1" cap="small" baseline="0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400" b="1" cap="small" baseline="0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400" b="1" cap="small" baseline="0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400" b="1" cap="small" baseline="0">
                <a:solidFill>
                  <a:schemeClr val="tx1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2.42741309844965E-2"/>
          <c:y val="0.27492408735255669"/>
          <c:w val="0.32847038838039838"/>
          <c:h val="0.72507591264744331"/>
        </c:manualLayout>
      </c:layout>
      <c:overlay val="0"/>
      <c:txPr>
        <a:bodyPr/>
        <a:lstStyle/>
        <a:p>
          <a:pPr>
            <a:defRPr sz="1400" cap="small" baseline="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4057650" cy="3048000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F09A5FC-A2FC-423C-AD32-4AF4F5436032}" type="datetimeFigureOut">
              <a:rPr lang="ru-RU"/>
              <a:pPr>
                <a:defRPr/>
              </a:pPr>
              <a:t>14.09.2023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7A16DC5-302D-43D3-BA2E-2A60C1BD4F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6801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859FC5-7269-43FB-9CFA-BD1017909B6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078822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A16DC5-302D-43D3-BA2E-2A60C1BD4FFC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523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FA9EB1-DFFC-4145-A52C-7FD3E12F1A0C}" type="datetime1">
              <a:rPr lang="ru-RU" smtClean="0"/>
              <a:pPr>
                <a:defRPr/>
              </a:pPr>
              <a:t>14.09.2023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17CF1-A5F5-469A-90B5-CC6C8C8A607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06D8DB-8C0A-4D32-8A84-8D90F71A6659}" type="datetime1">
              <a:rPr lang="ru-RU" smtClean="0"/>
              <a:pPr>
                <a:defRPr/>
              </a:pPr>
              <a:t>14.09.2023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C344E2-4C36-4E45-8DB3-2723E65EC0D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A480D4-B2F1-4E62-8B02-CF99AD297A09}" type="datetime1">
              <a:rPr lang="ru-RU" smtClean="0"/>
              <a:pPr>
                <a:defRPr/>
              </a:pPr>
              <a:t>14.09.2023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48C029-2415-4040-A17E-23BEB473F2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5E35A1-CE3D-44DA-848B-6E614F146667}" type="datetime1">
              <a:rPr lang="ru-RU" smtClean="0"/>
              <a:pPr>
                <a:defRPr/>
              </a:pPr>
              <a:t>14.09.2023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64B857-C92F-468A-85A5-2DC7FFFD99C5}" type="datetime1">
              <a:rPr lang="ru-RU" smtClean="0"/>
              <a:pPr>
                <a:defRPr/>
              </a:pPr>
              <a:t>14.09.2023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BC3FB8-4BAA-410B-A3BE-D576864F490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38492-49FC-466F-A481-79FCD6C0B7E3}" type="datetime1">
              <a:rPr lang="ru-RU" smtClean="0"/>
              <a:pPr>
                <a:defRPr/>
              </a:pPr>
              <a:t>14.09.2023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2F0734-A46B-4225-9B09-1CF128480DB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4FEED0-32BA-43B5-9F6E-3BD456BACFDA}" type="datetime1">
              <a:rPr lang="ru-RU" smtClean="0"/>
              <a:pPr>
                <a:defRPr/>
              </a:pPr>
              <a:t>14.09.2023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79444A-6C27-47B6-822E-0D1F58F963E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224776-6A6C-460D-A0A5-128F73CB429B}" type="datetime1">
              <a:rPr lang="ru-RU" smtClean="0"/>
              <a:pPr>
                <a:defRPr/>
              </a:pPr>
              <a:t>14.09.2023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47B6C3-FAFA-4D8B-8D47-89A2DF7B11EA}" type="datetime1">
              <a:rPr lang="ru-RU" smtClean="0"/>
              <a:pPr>
                <a:defRPr/>
              </a:pPr>
              <a:t>14.09.2023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FBAA-7B61-4869-A2EC-1DF9878DFFB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BF8B3B-D0C3-458E-9C24-D3C694A2AC0A}" type="datetime1">
              <a:rPr lang="ru-RU" smtClean="0"/>
              <a:pPr>
                <a:defRPr/>
              </a:pPr>
              <a:t>14.09.2023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DD5AC2-83D8-4765-A907-FA2FE5E80FC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E0CE99-52C8-474B-8A9D-7E2958E6C5DC}" type="datetime1">
              <a:rPr lang="ru-RU" smtClean="0"/>
              <a:pPr>
                <a:defRPr/>
              </a:pPr>
              <a:t>14.09.2023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861A13-08A6-494F-8BFE-F2297742F3A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E84B479-EBDD-4BF6-99B7-48706E94BE5E}" type="datetime1">
              <a:rPr lang="ru-RU" smtClean="0"/>
              <a:pPr>
                <a:defRPr/>
              </a:pPr>
              <a:t>14.09.2023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B23BA08-8180-41FF-81E5-D732D0FC982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</p:sldLayoutIdLst>
  <p:transition spd="slow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ru.wikipedia.org/wiki/%D0%91%D0%B5%D1%80%D1%91%D0%B7%D0%B0" TargetMode="External"/><Relationship Id="rId7" Type="http://schemas.openxmlformats.org/officeDocument/2006/relationships/image" Target="../media/image13.png"/><Relationship Id="rId2" Type="http://schemas.openxmlformats.org/officeDocument/2006/relationships/hyperlink" Target="https://ru.wikipedia.org/wiki/%D0%A8%D0%B8%D0%BB%D0%BA%D0%B0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hyperlink" Target="https://ru.wikipedia.org/wiki/%D0%91%D0%B5%D1%80%D1%91%D0%B7%D0%B0_%D0%B4%D0%B0%D1%83%D1%80%D1%81%D0%BA%D0%B0%D1%8F" TargetMode="External"/><Relationship Id="rId4" Type="http://schemas.openxmlformats.org/officeDocument/2006/relationships/hyperlink" Target="https://ru.wikipedia.org/wiki/%D0%A0%D0%BE%D0%B4%D0%BE%D0%B4%D0%B5%D0%BD%D0%B4%D1%80%D0%BE%D0%BD" TargetMode="Externa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hyperlink" Target="http://ez.chita.ru/encycl/concepts/?id=260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292116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260648"/>
            <a:ext cx="90364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Инвестиционный паспорт муниципального района </a:t>
            </a:r>
            <a:br>
              <a:rPr lang="ru-RU" sz="44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«Сретенский район»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105835"/>
            <a:ext cx="3744415" cy="21602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04048" y="5413033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Сретенск</a:t>
            </a:r>
          </a:p>
          <a:p>
            <a:pPr algn="ctr"/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 год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C:\Users\дом\Desktop\h-3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05545"/>
            <a:ext cx="4392488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2F0734-A46B-4225-9B09-1CF128480DBC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343400" y="1124744"/>
            <a:ext cx="4800600" cy="2880320"/>
          </a:xfrm>
        </p:spPr>
        <p:txBody>
          <a:bodyPr>
            <a:normAutofit fontScale="62500" lnSpcReduction="20000"/>
          </a:bodyPr>
          <a:lstStyle/>
          <a:p>
            <a:r>
              <a:rPr lang="ru-RU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ЧУДЕЙСКИЙ</a:t>
            </a:r>
            <a:r>
              <a:rPr lang="ru-RU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УТЁС, городище. Относится к раннему средневековью. Располагается на лев. берегу р. Черная (приток р. Шилка), в 7 км выше устья, на поверхности одноименного утеса высотой 60 м г. Широкая. Городище по типу относится к горно-мысовым, с использованием естественной скальной защиты. </a:t>
            </a:r>
          </a:p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2832"/>
            <a:ext cx="3587824" cy="2109987"/>
          </a:xfrm>
        </p:spPr>
      </p:pic>
      <p:sp>
        <p:nvSpPr>
          <p:cNvPr id="8" name="Прямоугольник 7"/>
          <p:cNvSpPr/>
          <p:nvPr/>
        </p:nvSpPr>
        <p:spPr>
          <a:xfrm>
            <a:off x="3515450" y="3992819"/>
            <a:ext cx="54997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ПОЛОСАТИК, утес, скала, памятник природы (Решение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облисполкома № 353 от 14.7.1983). Расположен в правобережье р. Шилка в Сретенском р-не между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Усть-Карск и с.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Старолончакова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Известен в литературе с кон.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находками агатов и халцедонов, выполняющих миндалины в пузырчатой андезитобазальтовой лаве нижнемелового возраста 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0" y="4374181"/>
            <a:ext cx="3346140" cy="2183978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-252536" y="260648"/>
            <a:ext cx="8686800" cy="6477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Памятники природы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53884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месторождения полезных ископаемых.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373322"/>
            <a:ext cx="1944216" cy="151443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60848"/>
            <a:ext cx="2160240" cy="144016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35261"/>
            <a:ext cx="2016224" cy="1478444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дом\Desktop\s12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98" y="4276106"/>
            <a:ext cx="3440886" cy="243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ом\Desktop\5c086b.k9zgyk.fvfx.xc.i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653136"/>
            <a:ext cx="3581129" cy="197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764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45389"/>
              </p:ext>
            </p:extLst>
          </p:nvPr>
        </p:nvGraphicFramePr>
        <p:xfrm>
          <a:off x="179512" y="260648"/>
          <a:ext cx="8784978" cy="6162742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64163"/>
                <a:gridCol w="1464163"/>
                <a:gridCol w="1464163"/>
                <a:gridCol w="1080119"/>
                <a:gridCol w="1440160"/>
                <a:gridCol w="1872210"/>
              </a:tblGrid>
              <a:tr h="4295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44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Пильненское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44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Сосновское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Sn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олово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951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Екатерининское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Pb, Zn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свинец, цинк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3430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Карийское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1985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рудное золото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lang="ru-RU" sz="1400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руды 464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тыс.т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.; золота 2,3 т.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lang="ru-RU" sz="1400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: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руды 131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тыс.т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 золота 2,06 т.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Забалансовые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руды 4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тыс.т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золота 19 кг. </a:t>
                      </a:r>
                      <a:r>
                        <a:rPr lang="ru-RU" sz="1400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44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Амурская дайка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1986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44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Ургунское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Sn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олово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44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Ушумунское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золото, висмут, теллур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44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Кулиндинское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плавиковый шпат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90424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855027"/>
              </p:ext>
            </p:extLst>
          </p:nvPr>
        </p:nvGraphicFramePr>
        <p:xfrm>
          <a:off x="179510" y="188642"/>
          <a:ext cx="8712972" cy="6508876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52162"/>
                <a:gridCol w="1452162"/>
                <a:gridCol w="1452162"/>
                <a:gridCol w="1044116"/>
                <a:gridCol w="1512168"/>
                <a:gridCol w="1800202"/>
              </a:tblGrid>
              <a:tr h="6927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Горбичанское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Mo, W, Au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олибден,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вольфрам, золото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618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Ларгинское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1998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магнезит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Более 650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млн.т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Верхнее-Петровское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1997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618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Таратушиха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 данных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Бурукай Бол.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Куларки Бол.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Куларки р., терраса Русалева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Куларки р., терраса Андрюхина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Ключевая Пильная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36938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161563"/>
              </p:ext>
            </p:extLst>
          </p:nvPr>
        </p:nvGraphicFramePr>
        <p:xfrm>
          <a:off x="179512" y="260646"/>
          <a:ext cx="8712966" cy="659723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52161"/>
                <a:gridCol w="1452161"/>
                <a:gridCol w="1452161"/>
                <a:gridCol w="1188133"/>
                <a:gridCol w="1368152"/>
                <a:gridCol w="1800198"/>
              </a:tblGrid>
              <a:tr h="3808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Кара р., терраса Золотая Елань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Богоча-Лубия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Богоча р., терраса Токоушка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139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Кара р.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ЧИТ 02081 БЭ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Ивановка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Волчематиха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Курлыч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Куларки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Могильный кл.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Ильгичинское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8249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262690"/>
              </p:ext>
            </p:extLst>
          </p:nvPr>
        </p:nvGraphicFramePr>
        <p:xfrm>
          <a:off x="179514" y="260644"/>
          <a:ext cx="8784972" cy="6525787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64162"/>
                <a:gridCol w="1464162"/>
                <a:gridCol w="1464162"/>
                <a:gridCol w="1152128"/>
                <a:gridCol w="1512168"/>
                <a:gridCol w="1728190"/>
              </a:tblGrid>
              <a:tr h="4326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Петровская р.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Аникина кл.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marL="144780" indent="-144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Лужанки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Дмитриевский кл.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Красниха падь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Sn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олово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Алгасуй Мал. руч.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1997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9405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Буторинская-Андрюхинская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1994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Петровка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1994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9172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441331"/>
              </p:ext>
            </p:extLst>
          </p:nvPr>
        </p:nvGraphicFramePr>
        <p:xfrm>
          <a:off x="179514" y="260646"/>
          <a:ext cx="8878027" cy="633670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52161"/>
                <a:gridCol w="1452161"/>
                <a:gridCol w="1452161"/>
                <a:gridCol w="1116123"/>
                <a:gridCol w="1512168"/>
                <a:gridCol w="1893253"/>
              </a:tblGrid>
              <a:tr h="4890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97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Дагиня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1994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0632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Лужанки р.(уч.Ороченка-Лабазная)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ЧИТ 01076 БЭ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97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Куларки Мал.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1995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97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Желтуга р., Елань терраса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97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Желтуга р., ниже Давенды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97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Богоча Верхняя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1998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97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Усть-Богоча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1996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22710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924492"/>
              </p:ext>
            </p:extLst>
          </p:nvPr>
        </p:nvGraphicFramePr>
        <p:xfrm>
          <a:off x="179510" y="260648"/>
          <a:ext cx="8962041" cy="6759649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64163"/>
                <a:gridCol w="1488167"/>
                <a:gridCol w="1440159"/>
                <a:gridCol w="1152129"/>
                <a:gridCol w="1584176"/>
                <a:gridCol w="1833247"/>
              </a:tblGrid>
              <a:tr h="4030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3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Иликан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Сред. р.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1998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13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Богоча Сред.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1998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13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Шанхой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2144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Желтуги р. правобережная терраса напротив устья кл. Верх. Тамбека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469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Дюлюшма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ЧИТ 01303 БЭ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13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Кара р., правобережная терраса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469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Дыгиня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ЧИТ 01141 БЭ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13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Мыгжа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469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Сивачуканское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графит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40.4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млн.т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13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Матакан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73453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173817"/>
              </p:ext>
            </p:extLst>
          </p:nvPr>
        </p:nvGraphicFramePr>
        <p:xfrm>
          <a:off x="179512" y="315946"/>
          <a:ext cx="8784972" cy="408840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64162"/>
                <a:gridCol w="1464162"/>
                <a:gridCol w="1464162"/>
                <a:gridCol w="1008114"/>
                <a:gridCol w="1920210"/>
                <a:gridCol w="1464162"/>
              </a:tblGrid>
              <a:tr h="559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Название месторождения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открытия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Тип ископаемых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лицензии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ископаемых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Запасы 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30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Зергун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802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Шилкинско-Заводское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охра, мумие (краски)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31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Горбица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ЧИТ01888БЭ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463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Кокуйское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глина (кирпично-черепичное сырье)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0647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Кокуйское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5433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глина (кирпично-черепичное сырье), песок (кирпично-черепичное сырье)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5433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074" name="Picture 2" descr="C:\Users\дом\Desktop\SAM_51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24988"/>
            <a:ext cx="3022700" cy="231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дом\Desktop\309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062" y="4550550"/>
            <a:ext cx="2723679" cy="205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дом\Desktop\155680_orig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50549"/>
            <a:ext cx="2836466" cy="218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490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pic>
        <p:nvPicPr>
          <p:cNvPr id="1026" name="Picture 2" descr="C:\Documents and Settings\ekonomika3\Рабочий стол\флэшка\фото на район\Боты природа\Изображение 2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9338"/>
            <a:ext cx="8712968" cy="6540112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7838" y="169338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Земельные ресурсы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733856"/>
              </p:ext>
            </p:extLst>
          </p:nvPr>
        </p:nvGraphicFramePr>
        <p:xfrm>
          <a:off x="537838" y="798559"/>
          <a:ext cx="8066610" cy="572281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594002"/>
                <a:gridCol w="1152128"/>
                <a:gridCol w="864096"/>
                <a:gridCol w="1296144"/>
                <a:gridCol w="992860"/>
                <a:gridCol w="1167380"/>
              </a:tblGrid>
              <a:tr h="6227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ПОСЕЛЕНИЕ / КАТЕГОРИЯ ЗЕМЛИ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ОФИЦИАЛЬНО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(КВ.КМ.)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ДОЛЯ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(%)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ФАКТИЧЕСКИ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(КВ. КМ)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ДОЛЯ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(%)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</a:rPr>
                        <a:t>СВОБОДНЫЕ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</a:rPr>
                        <a:t> ЗЕМЛИ (КВ.КМ)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026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МУНИЦИПАЛЬНОЕ ОБРАЗОВАНИЕ «СРЕТЕНСКИЙ РАЙОН», В ТОМ ЧИСЛЕ: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15739,45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100,0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15739,45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100,0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5149,35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629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ЗЕМЛИ СЕЛЬСКОХОЗЯЙСТВЕННОГО НАЗНАЧЕНИЯ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1690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10,74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1690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10,74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466,46</a:t>
                      </a:r>
                      <a:endParaRPr lang="ru-RU" sz="1400" b="1" i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ЗЕМЛИ ЛЕСНОГО ФОНДА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13537,42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86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13537,42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86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4372,1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ЗЕМЛИ ПОСЕЛЕНИЙ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67,96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0,43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67,96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0,43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3,39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ЗЕМЛИ ТРАНСПОРТА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16,03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0,1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16,03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ЗЕМЛИ ВОДНОГО ФОНДА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0,0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13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ЗЕМЛИ ПРОМЫШЛЕННОСТИ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23,04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0,15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23,04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23,04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ЗЕМЛИ ЗАПАСА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306,07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1,95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306,07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1,95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306,07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19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ЗЕМЛИ СПЕЦИАЛЬНОГО НАЗНАЧЕНИЯ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98,84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0,63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98,84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0,63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1,33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026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ЗЕМЛИ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СВЯЗИ, РАДИОВЕЩАНИЯ, ТЕЛЕВИДЕНИЯ ИНФОРМАТИКИ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0,09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0,001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0,09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0,001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530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CEAD1-ADD3-4444-BC35-BBCE9513DBB7}" type="slidenum">
              <a:rPr lang="ru-RU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4294967295"/>
          </p:nvPr>
        </p:nvSpPr>
        <p:spPr>
          <a:xfrm>
            <a:off x="0" y="5005388"/>
            <a:ext cx="8497888" cy="187166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Представляю </a:t>
            </a:r>
            <a:r>
              <a:rPr 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вашему </a:t>
            </a:r>
            <a:r>
              <a:rPr lang="ru-RU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вниманию</a:t>
            </a:r>
          </a:p>
          <a:p>
            <a:pPr marL="0" indent="0" algn="just">
              <a:buNone/>
            </a:pPr>
            <a:r>
              <a:rPr lang="ru-RU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инвестиционный паспорт Сретенского муниципального района Забайкальского края, в котором собран информационный материал, направленный на создание продуктивной основы диалога местной власти и инвестора.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ru-RU" sz="18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3" y="57834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Уважаемые инвесторы!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08720"/>
            <a:ext cx="7389663" cy="414554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760" y="332656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Водные ресурсы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822839"/>
              </p:ext>
            </p:extLst>
          </p:nvPr>
        </p:nvGraphicFramePr>
        <p:xfrm>
          <a:off x="301750" y="978990"/>
          <a:ext cx="8518720" cy="425021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703744"/>
                <a:gridCol w="1703744"/>
                <a:gridCol w="1703744"/>
                <a:gridCol w="1703744"/>
                <a:gridCol w="1703744"/>
              </a:tblGrid>
              <a:tr h="497442">
                <a:tc>
                  <a:txBody>
                    <a:bodyPr/>
                    <a:lstStyle/>
                    <a:p>
                      <a:pPr marL="266700" indent="-266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700" algn="l"/>
                          <a:tab pos="449580" algn="l"/>
                        </a:tabLs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Название реки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66700" indent="-266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700" algn="l"/>
                          <a:tab pos="449580" algn="l"/>
                        </a:tabLs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Куда впадает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Общая длина реки, км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Протяженность реки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Модуль стока (л/с/км</a:t>
                      </a:r>
                      <a:r>
                        <a:rPr lang="ru-RU" sz="1400" baseline="300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439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р. Амур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560 (от слияния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Онона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и Ингоды)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280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3,3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Куренга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р.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90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25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Куэнга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р. 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170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Чача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р. 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75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75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Кара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р. 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35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35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461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Черная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р. 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76 (от слияния Белого и Черного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Урюма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55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Желтуга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р. 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60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42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Газимур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р. Аргунь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592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40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3,5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11560" y="5422135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bg1"/>
                </a:solidFill>
                <a:latin typeface="+mj-lt"/>
              </a:rPr>
              <a:t>Среди подземных вод  встречаются на территории района и минеральные. Из них три относятся к наиболее значительным: </a:t>
            </a:r>
            <a:r>
              <a:rPr lang="ru-RU" sz="1600" dirty="0" err="1" smtClean="0">
                <a:solidFill>
                  <a:schemeClr val="bg1"/>
                </a:solidFill>
                <a:latin typeface="+mj-lt"/>
              </a:rPr>
              <a:t>Епифанцевский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  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Верхний, </a:t>
            </a:r>
            <a:r>
              <a:rPr lang="ru-RU" sz="1600" dirty="0" err="1">
                <a:solidFill>
                  <a:schemeClr val="bg1"/>
                </a:solidFill>
                <a:latin typeface="+mj-lt"/>
              </a:rPr>
              <a:t>Аркиинский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 и Сретенский. Все они относятся по  гидрохимическому типу к холодным углекислым,  но используются только местными 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жителями</a:t>
            </a:r>
            <a:r>
              <a:rPr lang="ru-RU" sz="16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04026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pic>
        <p:nvPicPr>
          <p:cNvPr id="2050" name="Picture 2" descr="C:\Documents and Settings\ekonomika3\Мои документы\2010\2010\инвест паспорт на 2012\мин руче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6" y="144076"/>
            <a:ext cx="8856984" cy="662473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476672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Минеральные источники.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556792"/>
            <a:ext cx="835292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chemeClr val="bg1"/>
                </a:solidFill>
              </a:rPr>
              <a:t>Лечебные источники расположены </a:t>
            </a:r>
            <a:r>
              <a:rPr lang="ru-RU" sz="1400" b="1" dirty="0" smtClean="0">
                <a:solidFill>
                  <a:schemeClr val="bg1"/>
                </a:solidFill>
              </a:rPr>
              <a:t>следующим образом: источник №</a:t>
            </a:r>
            <a:r>
              <a:rPr lang="ru-RU" sz="1400" b="1" dirty="0">
                <a:solidFill>
                  <a:schemeClr val="bg1"/>
                </a:solidFill>
              </a:rPr>
              <a:t>1 в 3,5 км северо-западнее от  с. </a:t>
            </a:r>
            <a:r>
              <a:rPr lang="ru-RU" sz="1400" b="1" dirty="0" smtClean="0">
                <a:solidFill>
                  <a:schemeClr val="bg1"/>
                </a:solidFill>
              </a:rPr>
              <a:t>Нижняя </a:t>
            </a:r>
            <a:r>
              <a:rPr lang="ru-RU" sz="1400" b="1" dirty="0" err="1">
                <a:solidFill>
                  <a:schemeClr val="bg1"/>
                </a:solidFill>
              </a:rPr>
              <a:t>Куэнга</a:t>
            </a:r>
            <a:r>
              <a:rPr lang="ru-RU" sz="1400" b="1" dirty="0">
                <a:solidFill>
                  <a:schemeClr val="bg1"/>
                </a:solidFill>
              </a:rPr>
              <a:t> в устьях падей Катина и </a:t>
            </a:r>
            <a:r>
              <a:rPr lang="ru-RU" sz="1400" b="1" dirty="0" err="1">
                <a:solidFill>
                  <a:schemeClr val="bg1"/>
                </a:solidFill>
              </a:rPr>
              <a:t>Осиповая</a:t>
            </a:r>
            <a:r>
              <a:rPr lang="ru-RU" sz="1400" b="1" dirty="0">
                <a:solidFill>
                  <a:schemeClr val="bg1"/>
                </a:solidFill>
              </a:rPr>
              <a:t> с охранной зоной  вокруг источника на площади 550 га.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Минеральный источник </a:t>
            </a:r>
            <a:r>
              <a:rPr lang="ru-RU" sz="1400" b="1" dirty="0" smtClean="0">
                <a:solidFill>
                  <a:schemeClr val="bg1"/>
                </a:solidFill>
              </a:rPr>
              <a:t>№2 расположен </a:t>
            </a:r>
            <a:r>
              <a:rPr lang="ru-RU" sz="1400" b="1" dirty="0">
                <a:solidFill>
                  <a:schemeClr val="bg1"/>
                </a:solidFill>
              </a:rPr>
              <a:t>на территории </a:t>
            </a:r>
            <a:r>
              <a:rPr lang="ru-RU" sz="1400" b="1" dirty="0" smtClean="0">
                <a:solidFill>
                  <a:schemeClr val="bg1"/>
                </a:solidFill>
              </a:rPr>
              <a:t> чересполосного участка </a:t>
            </a:r>
            <a:r>
              <a:rPr lang="ru-RU" sz="1400" b="1" dirty="0">
                <a:solidFill>
                  <a:schemeClr val="bg1"/>
                </a:solidFill>
              </a:rPr>
              <a:t>«Кислый </a:t>
            </a:r>
            <a:r>
              <a:rPr lang="ru-RU" sz="1400" b="1" dirty="0" smtClean="0">
                <a:solidFill>
                  <a:schemeClr val="bg1"/>
                </a:solidFill>
              </a:rPr>
              <a:t>Ключ»  </a:t>
            </a:r>
            <a:r>
              <a:rPr lang="ru-RU" sz="1400" b="1" dirty="0">
                <a:solidFill>
                  <a:schemeClr val="bg1"/>
                </a:solidFill>
              </a:rPr>
              <a:t>с охранной зоной 100 га.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Минеральный источник </a:t>
            </a:r>
            <a:r>
              <a:rPr lang="ru-RU" sz="1400" b="1" dirty="0" smtClean="0">
                <a:solidFill>
                  <a:schemeClr val="bg1"/>
                </a:solidFill>
              </a:rPr>
              <a:t>№3 </a:t>
            </a:r>
            <a:r>
              <a:rPr lang="ru-RU" sz="1400" b="1" dirty="0">
                <a:solidFill>
                  <a:schemeClr val="bg1"/>
                </a:solidFill>
              </a:rPr>
              <a:t>располагается чересполосном участке Березовка </a:t>
            </a:r>
            <a:r>
              <a:rPr lang="ru-RU" sz="1400" b="1" dirty="0" smtClean="0">
                <a:solidFill>
                  <a:schemeClr val="bg1"/>
                </a:solidFill>
              </a:rPr>
              <a:t>в </a:t>
            </a:r>
            <a:r>
              <a:rPr lang="ru-RU" sz="1400" b="1" dirty="0">
                <a:solidFill>
                  <a:schemeClr val="bg1"/>
                </a:solidFill>
              </a:rPr>
              <a:t>урочище </a:t>
            </a:r>
            <a:r>
              <a:rPr lang="ru-RU" sz="1400" b="1" dirty="0" err="1">
                <a:solidFill>
                  <a:schemeClr val="bg1"/>
                </a:solidFill>
              </a:rPr>
              <a:t>Епифанцева</a:t>
            </a:r>
            <a:r>
              <a:rPr lang="ru-RU" sz="1400" b="1" dirty="0">
                <a:solidFill>
                  <a:schemeClr val="bg1"/>
                </a:solidFill>
              </a:rPr>
              <a:t> с охранной зоной 17 га.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Минеральный источник </a:t>
            </a:r>
            <a:r>
              <a:rPr lang="ru-RU" sz="1400" b="1" dirty="0" smtClean="0">
                <a:solidFill>
                  <a:schemeClr val="bg1"/>
                </a:solidFill>
              </a:rPr>
              <a:t>№4 </a:t>
            </a:r>
            <a:r>
              <a:rPr lang="ru-RU" sz="1400" b="1" dirty="0">
                <a:solidFill>
                  <a:schemeClr val="bg1"/>
                </a:solidFill>
              </a:rPr>
              <a:t>расположен в </a:t>
            </a:r>
            <a:r>
              <a:rPr lang="ru-RU" sz="1400" b="1" dirty="0" smtClean="0">
                <a:solidFill>
                  <a:schemeClr val="bg1"/>
                </a:solidFill>
              </a:rPr>
              <a:t>сельском поселении  «</a:t>
            </a:r>
            <a:r>
              <a:rPr lang="ru-RU" sz="1400" b="1" dirty="0" err="1" smtClean="0">
                <a:solidFill>
                  <a:schemeClr val="bg1"/>
                </a:solidFill>
              </a:rPr>
              <a:t>Ломовское</a:t>
            </a:r>
            <a:r>
              <a:rPr lang="ru-RU" sz="1400" b="1" dirty="0" smtClean="0">
                <a:solidFill>
                  <a:schemeClr val="bg1"/>
                </a:solidFill>
              </a:rPr>
              <a:t>» </a:t>
            </a:r>
            <a:r>
              <a:rPr lang="ru-RU" sz="1400" b="1" dirty="0">
                <a:solidFill>
                  <a:schemeClr val="bg1"/>
                </a:solidFill>
              </a:rPr>
              <a:t>в устье сходящихся падей Ключевая, Кривая </a:t>
            </a:r>
            <a:r>
              <a:rPr lang="ru-RU" sz="1400" b="1" dirty="0" err="1">
                <a:solidFill>
                  <a:schemeClr val="bg1"/>
                </a:solidFill>
              </a:rPr>
              <a:t>Удиринга</a:t>
            </a:r>
            <a:r>
              <a:rPr lang="ru-RU" sz="1400" b="1" dirty="0">
                <a:solidFill>
                  <a:schemeClr val="bg1"/>
                </a:solidFill>
              </a:rPr>
              <a:t>, Прямая </a:t>
            </a:r>
            <a:r>
              <a:rPr lang="ru-RU" sz="1400" b="1" dirty="0" err="1">
                <a:solidFill>
                  <a:schemeClr val="bg1"/>
                </a:solidFill>
              </a:rPr>
              <a:t>Удиринга</a:t>
            </a:r>
            <a:r>
              <a:rPr lang="ru-RU" sz="1400" b="1" dirty="0">
                <a:solidFill>
                  <a:schemeClr val="bg1"/>
                </a:solidFill>
              </a:rPr>
              <a:t> с общей охранной зоной 220 га.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Шесть минеральных источников расположены </a:t>
            </a:r>
            <a:r>
              <a:rPr lang="ru-RU" sz="1400" b="1" dirty="0" smtClean="0">
                <a:solidFill>
                  <a:schemeClr val="bg1"/>
                </a:solidFill>
              </a:rPr>
              <a:t> </a:t>
            </a:r>
            <a:r>
              <a:rPr lang="ru-RU" sz="1400" b="1" dirty="0">
                <a:solidFill>
                  <a:schemeClr val="bg1"/>
                </a:solidFill>
              </a:rPr>
              <a:t>по реке </a:t>
            </a:r>
            <a:r>
              <a:rPr lang="ru-RU" sz="1400" b="1" dirty="0" err="1">
                <a:solidFill>
                  <a:schemeClr val="bg1"/>
                </a:solidFill>
              </a:rPr>
              <a:t>Куренга</a:t>
            </a:r>
            <a:r>
              <a:rPr lang="ru-RU" sz="1400" b="1" dirty="0">
                <a:solidFill>
                  <a:schemeClr val="bg1"/>
                </a:solidFill>
              </a:rPr>
              <a:t> в падях </a:t>
            </a:r>
            <a:r>
              <a:rPr lang="ru-RU" sz="1400" b="1" dirty="0" err="1">
                <a:solidFill>
                  <a:schemeClr val="bg1"/>
                </a:solidFill>
              </a:rPr>
              <a:t>Бармашей</a:t>
            </a:r>
            <a:r>
              <a:rPr lang="ru-RU" sz="1400" b="1" dirty="0">
                <a:solidFill>
                  <a:schemeClr val="bg1"/>
                </a:solidFill>
              </a:rPr>
              <a:t>, Сухая около лесопитомника; по реке </a:t>
            </a:r>
            <a:r>
              <a:rPr lang="ru-RU" sz="1400" b="1" dirty="0" err="1">
                <a:solidFill>
                  <a:schemeClr val="bg1"/>
                </a:solidFill>
              </a:rPr>
              <a:t>Ералга</a:t>
            </a:r>
            <a:r>
              <a:rPr lang="ru-RU" sz="1400" b="1" dirty="0">
                <a:solidFill>
                  <a:schemeClr val="bg1"/>
                </a:solidFill>
              </a:rPr>
              <a:t> падь кислый Ключ; в верховья ручья и пади </a:t>
            </a:r>
            <a:r>
              <a:rPr lang="ru-RU" sz="1400" b="1" dirty="0" err="1">
                <a:solidFill>
                  <a:schemeClr val="bg1"/>
                </a:solidFill>
              </a:rPr>
              <a:t>Калтыкан</a:t>
            </a:r>
            <a:r>
              <a:rPr lang="ru-RU" sz="1400" b="1" dirty="0">
                <a:solidFill>
                  <a:schemeClr val="bg1"/>
                </a:solidFill>
              </a:rPr>
              <a:t>; в верховьях ручья и пади Большой </a:t>
            </a:r>
            <a:r>
              <a:rPr lang="ru-RU" sz="1400" b="1" dirty="0" err="1">
                <a:solidFill>
                  <a:schemeClr val="bg1"/>
                </a:solidFill>
              </a:rPr>
              <a:t>Алгастуй</a:t>
            </a:r>
            <a:r>
              <a:rPr lang="ru-RU" sz="1400" b="1" dirty="0">
                <a:solidFill>
                  <a:schemeClr val="bg1"/>
                </a:solidFill>
              </a:rPr>
              <a:t>; по реке </a:t>
            </a:r>
            <a:r>
              <a:rPr lang="ru-RU" sz="1400" b="1" dirty="0" err="1">
                <a:solidFill>
                  <a:schemeClr val="bg1"/>
                </a:solidFill>
              </a:rPr>
              <a:t>Шалдымар</a:t>
            </a:r>
            <a:r>
              <a:rPr lang="ru-RU" sz="1400" b="1" dirty="0">
                <a:solidFill>
                  <a:schemeClr val="bg1"/>
                </a:solidFill>
              </a:rPr>
              <a:t> и у слияния ручьев </a:t>
            </a:r>
            <a:r>
              <a:rPr lang="ru-RU" sz="1400" b="1" dirty="0" err="1">
                <a:solidFill>
                  <a:schemeClr val="bg1"/>
                </a:solidFill>
              </a:rPr>
              <a:t>Депокая</a:t>
            </a:r>
            <a:r>
              <a:rPr lang="ru-RU" sz="1400" b="1" dirty="0">
                <a:solidFill>
                  <a:schemeClr val="bg1"/>
                </a:solidFill>
              </a:rPr>
              <a:t> и Поворотная.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Общая площадь охранных зон вокруг минеральных источников расположенных на территориях </a:t>
            </a:r>
            <a:r>
              <a:rPr lang="ru-RU" sz="1400" b="1" dirty="0" smtClean="0">
                <a:solidFill>
                  <a:schemeClr val="bg1"/>
                </a:solidFill>
              </a:rPr>
              <a:t>МР «Сретенский район» </a:t>
            </a:r>
            <a:r>
              <a:rPr lang="ru-RU" sz="1400" b="1" dirty="0">
                <a:solidFill>
                  <a:schemeClr val="bg1"/>
                </a:solidFill>
              </a:rPr>
              <a:t>составляет 687 га.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Всего на территории Сретенского района </a:t>
            </a:r>
            <a:r>
              <a:rPr lang="ru-RU" sz="1400" b="1" dirty="0" smtClean="0">
                <a:solidFill>
                  <a:schemeClr val="bg1"/>
                </a:solidFill>
              </a:rPr>
              <a:t>имеется </a:t>
            </a:r>
            <a:r>
              <a:rPr lang="ru-RU" sz="1400" b="1" dirty="0">
                <a:solidFill>
                  <a:schemeClr val="bg1"/>
                </a:solidFill>
              </a:rPr>
              <a:t>10 минеральных источников, бальнеологические особенности которых </a:t>
            </a:r>
            <a:r>
              <a:rPr lang="ru-RU" b="1" u="sng" dirty="0">
                <a:solidFill>
                  <a:schemeClr val="bg1"/>
                </a:solidFill>
              </a:rPr>
              <a:t>неизвестны</a:t>
            </a:r>
            <a:r>
              <a:rPr lang="ru-RU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96588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95536" y="548679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Лесной фонд.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996952"/>
            <a:ext cx="4158630" cy="2933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639" y="4321768"/>
            <a:ext cx="3150169" cy="24805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73" y="2132856"/>
            <a:ext cx="3209199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30106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937147"/>
              </p:ext>
            </p:extLst>
          </p:nvPr>
        </p:nvGraphicFramePr>
        <p:xfrm>
          <a:off x="276228" y="24828"/>
          <a:ext cx="8640961" cy="681174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1341488"/>
                <a:gridCol w="1076875"/>
                <a:gridCol w="625526"/>
                <a:gridCol w="625526"/>
                <a:gridCol w="625526"/>
                <a:gridCol w="625526"/>
                <a:gridCol w="1004022"/>
                <a:gridCol w="704240"/>
                <a:gridCol w="704240"/>
                <a:gridCol w="653996"/>
                <a:gridCol w="653996"/>
              </a:tblGrid>
              <a:tr h="627291">
                <a:tc gridSpan="1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РАСПРЕДЕЛЕНИЕ </a:t>
                      </a:r>
                      <a:r>
                        <a:rPr lang="ru-RU" sz="1400" dirty="0">
                          <a:effectLst/>
                        </a:rPr>
                        <a:t>ПЛОЩАДИ И ЗАПАСА НАСАЖДЕНИЙ ПО ГРУППАМ ПОРОД И ГРУППАМ ВОЗРАСТОВ </a:t>
                      </a: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(</a:t>
                      </a:r>
                      <a:r>
                        <a:rPr lang="ru-RU" sz="1400" dirty="0">
                          <a:effectLst/>
                        </a:rPr>
                        <a:t>тыс. га, млн. м</a:t>
                      </a:r>
                      <a:r>
                        <a:rPr lang="ru-RU" sz="1400" baseline="30000" dirty="0">
                          <a:effectLst/>
                        </a:rPr>
                        <a:t>3</a:t>
                      </a:r>
                      <a:r>
                        <a:rPr lang="ru-RU" sz="1400" dirty="0">
                          <a:effectLst/>
                        </a:rPr>
                        <a:t>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296" marR="5129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3646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Породы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Покрытые лесом земли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В том числе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Общий запас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 том числе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510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Молодняки</a:t>
                      </a:r>
                      <a:endParaRPr lang="ru-RU" sz="14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Средне-возрастные</a:t>
                      </a:r>
                      <a:endParaRPr lang="ru-RU" sz="14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effectLst/>
                        </a:rPr>
                        <a:t>Приспева</a:t>
                      </a:r>
                      <a:r>
                        <a:rPr lang="ru-RU" sz="1400" b="1" dirty="0" smtClean="0">
                          <a:effectLst/>
                        </a:rPr>
                        <a:t>-</a:t>
                      </a:r>
                    </a:p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effectLst/>
                        </a:rPr>
                        <a:t>ющие</a:t>
                      </a:r>
                      <a:endParaRPr lang="ru-RU" sz="1400" b="1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Спелые и </a:t>
                      </a:r>
                      <a:r>
                        <a:rPr lang="ru-RU" sz="1400" b="1" dirty="0" err="1">
                          <a:effectLst/>
                        </a:rPr>
                        <a:t>перестойн</a:t>
                      </a:r>
                      <a:r>
                        <a:rPr lang="ru-RU" sz="1400" b="1" dirty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молодняки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Средне-возрастные</a:t>
                      </a:r>
                      <a:endParaRPr lang="ru-RU" sz="1400" b="1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effectLst/>
                        </a:rPr>
                        <a:t>Приспева-ющие</a:t>
                      </a:r>
                      <a:endParaRPr lang="ru-RU" sz="1400" b="1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Спелые и </a:t>
                      </a:r>
                      <a:r>
                        <a:rPr lang="ru-RU" sz="1400" b="1" dirty="0" err="1">
                          <a:effectLst/>
                        </a:rPr>
                        <a:t>перестойн</a:t>
                      </a:r>
                      <a:r>
                        <a:rPr lang="ru-RU" sz="1400" b="1" dirty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</a:tr>
              <a:tr h="313646">
                <a:tc gridSpan="1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Всего лесов </a:t>
                      </a:r>
                      <a:r>
                        <a:rPr lang="en-US" sz="1400" dirty="0">
                          <a:effectLst/>
                        </a:rPr>
                        <a:t>I</a:t>
                      </a:r>
                      <a:r>
                        <a:rPr lang="ru-RU" sz="1400" dirty="0">
                          <a:effectLst/>
                        </a:rPr>
                        <a:t>+</a:t>
                      </a:r>
                      <a:r>
                        <a:rPr lang="en-US" sz="1400" dirty="0">
                          <a:effectLst/>
                        </a:rPr>
                        <a:t>II</a:t>
                      </a:r>
                      <a:r>
                        <a:rPr lang="ru-RU" sz="1400" dirty="0">
                          <a:effectLst/>
                        </a:rPr>
                        <a:t>+</a:t>
                      </a:r>
                      <a:r>
                        <a:rPr lang="en-US" sz="1400" dirty="0">
                          <a:effectLst/>
                        </a:rPr>
                        <a:t>III</a:t>
                      </a:r>
                      <a:r>
                        <a:rPr lang="ru-RU" sz="1400" dirty="0">
                          <a:effectLst/>
                        </a:rPr>
                        <a:t> группы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Хвойные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812,2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151,7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255,6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114,1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290,7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89,1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5,2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31,6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15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37,3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 том числе: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Лиственница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dirty="0" smtClean="0">
                          <a:effectLst/>
                        </a:rPr>
                        <a:t>713,8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130,6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226,6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104,0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252,6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78,9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4,7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28,3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13,7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32,2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Сосна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98,4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21,1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29,0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10,1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38,1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10,2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0,5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3,3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5,1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Лиственные: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488,0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128,5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266,0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43,9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49,6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30,4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18,7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5,3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 том числе: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Береза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456,1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105,5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258,1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43,4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49,1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29,5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1,8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18,2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5,2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ВСЕГО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1300,2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 280,2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521,6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158,0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340,3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119,5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7,3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50,3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19,3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42,6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%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100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21,5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40,1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12,2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+mn-ea"/>
                        </a:rPr>
                        <a:t>26,2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100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6,1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+mn-ea"/>
                        </a:rPr>
                        <a:t>42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+mn-ea"/>
                        </a:rPr>
                        <a:t>16,2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35,7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 gridSpan="1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 том числе леса </a:t>
                      </a:r>
                      <a:r>
                        <a:rPr lang="en-US" sz="1400" dirty="0">
                          <a:effectLst/>
                        </a:rPr>
                        <a:t>II</a:t>
                      </a:r>
                      <a:r>
                        <a:rPr lang="ru-RU" sz="1400" dirty="0">
                          <a:effectLst/>
                        </a:rPr>
                        <a:t> и </a:t>
                      </a:r>
                      <a:r>
                        <a:rPr lang="en-US" sz="1400" dirty="0">
                          <a:effectLst/>
                        </a:rPr>
                        <a:t>III</a:t>
                      </a:r>
                      <a:r>
                        <a:rPr lang="ru-RU" sz="1400" dirty="0">
                          <a:effectLst/>
                        </a:rPr>
                        <a:t> групп, возможные для эксплуатации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Хвойные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729,1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139,0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222,6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102,8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264,7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79,8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4,7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27,6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13,5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34,0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Лиственные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350,8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86,0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194,7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34,7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35,4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21,3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1,3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13,1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3,3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3,6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ВСЕГО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1079,9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225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417,3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137,5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300,1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101,1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6,0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40,7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16,8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37,6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%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100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20,8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38,7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12,7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27,8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100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5,9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40,2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16,6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37,3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7561719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733536"/>
              </p:ext>
            </p:extLst>
          </p:nvPr>
        </p:nvGraphicFramePr>
        <p:xfrm>
          <a:off x="323529" y="908720"/>
          <a:ext cx="8424935" cy="5616624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3024335"/>
                <a:gridCol w="1008112"/>
                <a:gridCol w="1800200"/>
                <a:gridCol w="1247129"/>
                <a:gridCol w="1345159"/>
              </a:tblGrid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Ед.изм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2020г.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2021г.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2022г.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 население , человек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21103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20875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20586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Городское население, человек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15149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14975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14922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Сельское население, человек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5954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5900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5664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Мужчин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9958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9865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9766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Женщин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11145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11010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10820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</a:tr>
              <a:tr h="517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Лица, моложе трудоспособного возраста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5206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5094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5045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</a:tr>
              <a:tr h="517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Лица трудоспособного возраста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11142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11036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11092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</a:tr>
              <a:tr h="5008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Лица старше трудоспособного возраста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4755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4745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4449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</a:tr>
              <a:tr h="4795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прибывших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675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728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743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выбывших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827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931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890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родившихся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231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247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умерших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335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349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318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949575" y="150336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1" y="233472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</a:rPr>
              <a:t>Демография.</a:t>
            </a:r>
            <a:endParaRPr lang="ru-RU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6641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661191"/>
              </p:ext>
            </p:extLst>
          </p:nvPr>
        </p:nvGraphicFramePr>
        <p:xfrm>
          <a:off x="500034" y="1357298"/>
          <a:ext cx="8064896" cy="307183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817564"/>
                <a:gridCol w="857256"/>
                <a:gridCol w="1540286"/>
                <a:gridCol w="1663316"/>
                <a:gridCol w="186474"/>
              </a:tblGrid>
              <a:tr h="11817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Ед.изм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состоянию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01.01.2022г.</a:t>
                      </a:r>
                      <a:endParaRPr kumimoji="0" lang="ru-RU" sz="16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состоянию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01.01.2023г.</a:t>
                      </a:r>
                      <a:endParaRPr kumimoji="0" lang="ru-RU" sz="16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9358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не занятых трудовой деятельностью  граждан,  ищущих работу и зарегистрированных в службе занятости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</a:t>
                      </a:r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864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78608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официально зарегистрированных безработных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563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717912">
                <a:tc>
                  <a:txBody>
                    <a:bodyPr/>
                    <a:lstStyle/>
                    <a:p>
                      <a:pPr algn="l" fontAlgn="t"/>
                      <a:endParaRPr lang="ru-RU" sz="1400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</a:t>
                      </a:r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зарегистрированной безработицы к трудоспособному населению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9240" y="282704"/>
            <a:ext cx="8725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Рынок труда.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3068">
            <a:off x="82396" y="46302"/>
            <a:ext cx="1858648" cy="1424060"/>
          </a:xfrm>
          <a:prstGeom prst="ellipse">
            <a:avLst/>
          </a:prstGeom>
          <a:ln w="63500" cap="rnd"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643446"/>
            <a:ext cx="2808312" cy="1867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643445"/>
            <a:ext cx="3024336" cy="2017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586185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33403"/>
            <a:ext cx="7772400" cy="438149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Промышленное производство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551175366"/>
              </p:ext>
            </p:extLst>
          </p:nvPr>
        </p:nvGraphicFramePr>
        <p:xfrm>
          <a:off x="0" y="1357298"/>
          <a:ext cx="9144000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 descr="C:\Documents and Settings\ekonomika3\Рабочий стол\флэшка\ФОТО НА ОТКРЫТКИ\ФОТО НА ОТКРЫТКИ\P10103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913903"/>
            <a:ext cx="2381285" cy="180845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Left"/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922153"/>
            <a:ext cx="2500330" cy="180020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023308"/>
            <a:ext cx="2520280" cy="1680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6632"/>
            <a:ext cx="9252520" cy="674136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536727"/>
              </p:ext>
            </p:extLst>
          </p:nvPr>
        </p:nvGraphicFramePr>
        <p:xfrm>
          <a:off x="971600" y="1000108"/>
          <a:ext cx="7529490" cy="519073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702583"/>
                <a:gridCol w="1092377"/>
                <a:gridCol w="1310853"/>
                <a:gridCol w="1238027"/>
                <a:gridCol w="1185650"/>
              </a:tblGrid>
              <a:tr h="34066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Ед.изм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2020г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2021г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2022г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</a:tr>
              <a:tr h="43204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АО "Прииск </a:t>
                      </a:r>
                      <a:r>
                        <a:rPr lang="ru-RU" sz="160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Усть</a:t>
                      </a:r>
                      <a:r>
                        <a:rPr lang="ru-RU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-Кара»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800,9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1224,1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1264,4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</a:tr>
              <a:tr h="320909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4674081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5735148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3662135,5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</a:tr>
              <a:tr h="407679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«</a:t>
                      </a:r>
                      <a:r>
                        <a:rPr lang="ru-RU" sz="16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Нергеопром</a:t>
                      </a: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231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184,7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</a:tr>
              <a:tr h="39409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342650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877800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707000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</a:tr>
              <a:tr h="40967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ООО «Андреевский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Кочей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110,5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97,3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80,858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</a:tr>
              <a:tr h="409678"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434025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408200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268650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</a:tr>
              <a:tr h="40967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«Вымпел»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5,57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10,25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34,9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</a:tr>
              <a:tr h="355142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23416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37884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77427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ООО «Вектор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Голд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15,318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</a:tr>
              <a:tr h="3600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52081,2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</a:t>
                      </a:r>
                      <a:r>
                        <a:rPr lang="ru-RU" sz="1600" b="0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Газимур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25,281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</a:tr>
              <a:tr h="43204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108850,12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125400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77789" y="399286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</a:rPr>
              <a:t>Добыча полезных ископаемых.</a:t>
            </a:r>
            <a:endParaRPr lang="ru-RU" sz="3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243641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000" dirty="0" smtClean="0"/>
              <a:t>Инженерная инфраструктура</a:t>
            </a:r>
            <a:endParaRPr lang="ru-RU" sz="3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9359" y="1371600"/>
            <a:ext cx="850112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tabLst>
                <a:tab pos="685800" algn="l"/>
              </a:tabLst>
            </a:pPr>
            <a:r>
              <a:rPr lang="ru-RU" sz="16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Инженерная инфраструктура </a:t>
            </a: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муниципального района  «Сретенский район» </a:t>
            </a:r>
            <a:r>
              <a:rPr lang="ru-RU" sz="16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представлена: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tabLst>
                <a:tab pos="685800" algn="l"/>
              </a:tabLst>
            </a:pPr>
            <a:endParaRPr lang="ru-RU" sz="1600" b="1" dirty="0" smtClean="0">
              <a:solidFill>
                <a:srgbClr val="CC99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7200" algn="just" eaLnBrk="0" hangingPunct="0">
              <a:buFontTx/>
              <a:buChar char="•"/>
              <a:tabLst>
                <a:tab pos="685800" algn="l"/>
              </a:tabLst>
            </a:pPr>
            <a:r>
              <a:rPr lang="ru-RU" sz="1600" b="1" dirty="0" smtClean="0">
                <a:solidFill>
                  <a:srgbClr val="CC99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инфраструктурой теплоснабжения</a:t>
            </a: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муниципальном районе инфраструктуру теплоснабжения обслуживают четыре основных </a:t>
            </a:r>
            <a:r>
              <a:rPr lang="ru-RU" sz="16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ресурсоснабжающих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организации  - ООО «Альянс», ООО «</a:t>
            </a:r>
            <a:r>
              <a:rPr lang="ru-RU" sz="16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Тепловодоканал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ООО «Регион», ООО «Благоустройство+». Всего котельных на территории района 41 единица. Ежегодная потребность муниципального района «Сретенский район» в тепловой энергии составляет  63,4 тыс. Гкал в год.</a:t>
            </a:r>
          </a:p>
          <a:p>
            <a:pPr lvl="0" indent="457200" algn="just" eaLnBrk="0" hangingPunct="0">
              <a:buFontTx/>
              <a:buChar char="•"/>
              <a:tabLst>
                <a:tab pos="685800" algn="l"/>
              </a:tabLst>
            </a:pP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57200" algn="just" eaLnBrk="0" hangingPunct="0">
              <a:buFontTx/>
              <a:buChar char="•"/>
              <a:tabLst>
                <a:tab pos="685800" algn="l"/>
              </a:tabLst>
            </a:pPr>
            <a:r>
              <a:rPr lang="ru-RU" sz="1600" b="1" dirty="0" smtClean="0">
                <a:solidFill>
                  <a:srgbClr val="CC99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инфраструктурой водоснабжения</a:t>
            </a: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Водоснабжение всех потребителей питьевой водой на территории городских поселений и сельского поселения «</a:t>
            </a:r>
            <a:r>
              <a:rPr lang="ru-RU" sz="16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Дунаевское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осуществляется из </a:t>
            </a:r>
            <a:r>
              <a:rPr lang="ru-RU" sz="16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подрусловых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водозаборов (насосных станций). Водоснабжение сельских населенных пунктов осуществляется из скважин и открытых источников водоснабжения. Производительность всех объектов водоснабжения составляет 1266,470 м3/</a:t>
            </a:r>
            <a:r>
              <a:rPr lang="ru-RU" sz="16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сут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9359" y="4911030"/>
            <a:ext cx="839748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7200" algn="just" eaLnBrk="0" hangingPunct="0">
              <a:buFontTx/>
              <a:buChar char="•"/>
              <a:tabLst>
                <a:tab pos="685800" algn="l"/>
              </a:tabLst>
            </a:pPr>
            <a:r>
              <a:rPr lang="ru-RU" sz="1600" b="1" dirty="0">
                <a:solidFill>
                  <a:srgbClr val="CC99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энергетическим комплексом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территории района обслуживание энергетического комплекса (линии электропередач, подстанции) осуществляют структурное подразделения «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Россети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Сибири» Сретенский РЭС и филиал ОАО «РЖД»</a:t>
            </a:r>
            <a:r>
              <a:rPr lang="ru-RU" sz="1600" dirty="0">
                <a:solidFill>
                  <a:prstClr val="black"/>
                </a:solidFill>
                <a:ea typeface="Times New Roman" pitchFamily="18" charset="0"/>
              </a:rPr>
              <a:t>.</a:t>
            </a:r>
            <a:endParaRPr lang="ru-RU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250630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Социальная сфера.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Образование.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>
                <a:solidFill>
                  <a:srgbClr val="1F497D"/>
                </a:solidFill>
              </a:rPr>
              <a:pPr>
                <a:defRPr/>
              </a:pPr>
              <a:t>29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3"/>
          </p:nvPr>
        </p:nvSpPr>
        <p:spPr>
          <a:xfrm>
            <a:off x="539552" y="1340768"/>
            <a:ext cx="4320479" cy="5184576"/>
          </a:xfrm>
        </p:spPr>
        <p:txBody>
          <a:bodyPr>
            <a:noAutofit/>
          </a:bodyPr>
          <a:lstStyle/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системе  образования МР «Сретенский район» осуществляют образовательную деятельность:</a:t>
            </a: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Муниципальные учреждения:</a:t>
            </a:r>
          </a:p>
          <a:p>
            <a:pPr marL="0" indent="0" algn="just" eaLnBrk="0" hangingPunct="0">
              <a:buNone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- 5 дошкольных образовательных организаций, в состав которых входит 4 структурных подразделения;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- 10 средних общеобразовательных организаций, в  состав которых входит 7 филиалов (6 школ и 1 детский сад)  и  4 структурных подразделения (4 детских сада). </a:t>
            </a:r>
          </a:p>
          <a:p>
            <a:pPr marL="0" lvl="0" indent="0" algn="just" eaLnBrk="0" hangingPunct="0">
              <a:buNone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- 8 основных общеобразовательных организаций, в состав которых входит 2 филиала (начальные школы) и 3 структурных подразделения (детские сады);</a:t>
            </a:r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- 3 образовательных организации </a:t>
            </a:r>
            <a:r>
              <a:rPr lang="en-GB" sz="11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дополнительного</a:t>
            </a:r>
            <a:r>
              <a:rPr lang="en-GB" sz="11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GB" sz="11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образования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GB" sz="11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детей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в состав которых входит 1 филиал.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Государственные учреждения: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 средняя общеобразовательная организация закрытого типа;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2 учреждения среднего профессионального образования.</a:t>
            </a:r>
          </a:p>
          <a:p>
            <a:pPr mar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Дошкольным образованием охвачено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960 детей, 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в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школах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обучается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2705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уч-ся,  учреждения дополнительного образования посещает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1156 детей. Образовательный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процесс в школах осуществляют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332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педагога, из них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68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(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20,5%)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имеют высшую и первую категории.</a:t>
            </a:r>
          </a:p>
          <a:p>
            <a:pPr marL="0" indent="0" algn="just">
              <a:buNone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248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выпускника 9 </a:t>
            </a:r>
            <a:r>
              <a:rPr lang="ru-RU" sz="11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и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53 выпускника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11 </a:t>
            </a:r>
            <a:r>
              <a:rPr lang="ru-RU" sz="11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получили аттестаты об окончании школы. Окончили школу с золотой медалью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выпускника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МОУ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«Кокуйская СОШ №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2»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- 1 чел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 они также стали лауреатами гранта депутата Законодательного собрания Забайкальского края Нагель И.К. </a:t>
            </a:r>
          </a:p>
          <a:p>
            <a:pPr marL="0" indent="0" algn="just" eaLnBrk="0" hangingPunct="0">
              <a:buNone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Одна выпускница  получила </a:t>
            </a:r>
            <a:r>
              <a:rPr lang="ru-RU" sz="11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серебрянную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медаль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успехи в обучении «Гордость Забайкалья».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endParaRPr lang="ru-RU" sz="14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924944"/>
            <a:ext cx="2537591" cy="2017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742" y="4509120"/>
            <a:ext cx="3002834" cy="200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881" y="1340768"/>
            <a:ext cx="2488431" cy="2245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301368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CEAD1-ADD3-4444-BC35-BBCE9513DBB7}" type="slidenum">
              <a:rPr lang="ru-RU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4294967295"/>
          </p:nvPr>
        </p:nvSpPr>
        <p:spPr>
          <a:xfrm>
            <a:off x="251520" y="1268760"/>
            <a:ext cx="8720137" cy="6983413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Привлечение инвестиций – одно из основных направлений деятельности Администрации муниципального района. Мы придаем огромное значение экономической стабильности, повышению уровня и качества жизни населения, обеспечению комфортных условий его проживания, ставим перед собой задачу по проведению активной деятельности, направленной на привлечение инвесторов, способных реализовать перспективные проекты.</a:t>
            </a:r>
            <a:endParaRPr lang="ru-RU" sz="18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1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Природных  и трудовых  ресурсов в районе достаточно! Определены цели. Намечены пути их реализации. Нужны инвестиции. Приглашаем к диалогу инвесторов и партнеров: я уверен, что с вашей помощью Сретенский  район продолжит свое развитие и станет процветающей территорией Забайкальского края. Мы открыты для партнерства и приглашаем всех к сотрудничеству!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ru-RU" sz="1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1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Добро </a:t>
            </a:r>
            <a:r>
              <a:rPr lang="ru-RU" sz="1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пожаловать в Сретенский район Забайкальского края!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ru-RU" sz="18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 </a:t>
            </a:r>
            <a:r>
              <a:rPr lang="ru-RU" sz="1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уважением,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Глава района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Алексей  Сергеевич  Закурдаев.</a:t>
            </a:r>
            <a:endParaRPr lang="ru-RU" sz="1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2151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Образование.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>
                <a:solidFill>
                  <a:srgbClr val="1F497D"/>
                </a:solidFill>
              </a:rPr>
              <a:pPr>
                <a:defRPr/>
              </a:pPr>
              <a:t>30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3"/>
          </p:nvPr>
        </p:nvSpPr>
        <p:spPr>
          <a:xfrm>
            <a:off x="251520" y="692696"/>
            <a:ext cx="5040560" cy="6165304"/>
          </a:xfrm>
        </p:spPr>
        <p:txBody>
          <a:bodyPr>
            <a:noAutofit/>
          </a:bodyPr>
          <a:lstStyle/>
          <a:p>
            <a:pPr marL="0" lvl="0" indent="0">
              <a:buClr>
                <a:srgbClr val="4F81BD"/>
              </a:buClr>
              <a:buNone/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качество образования существенно влияет создание условий для ведения образовательного процесса.</a:t>
            </a:r>
          </a:p>
          <a:p>
            <a:pPr marL="0" lvl="0" indent="0" algn="just">
              <a:buClr>
                <a:srgbClr val="4F81BD"/>
              </a:buClr>
              <a:buNone/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2022 году, благодаря национальному проекту «Образование» в школах Сретенского района появилось новое оборудование, современное оформление школьных пространств, новые инфраструктурные объекты.</a:t>
            </a:r>
          </a:p>
          <a:p>
            <a:pPr marL="0" lvl="0" indent="0" algn="just">
              <a:buClr>
                <a:srgbClr val="4F81BD"/>
              </a:buClr>
              <a:buNone/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территории Сретенского района на базе МОУ «</a:t>
            </a:r>
            <a:r>
              <a:rPr lang="ru-RU" sz="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Кокуйской</a:t>
            </a: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СОШ № 2» начал работать Центр цифрового образования «IT-куб». На эти цели из средств федерального бюджета было направлено 17,4 миллионов рублей. Кроме того из краевого бюджета выделено 10,5 миллионов рублей, из местного бюджета 106,5 тысяч рублей.  На базе МОУ «</a:t>
            </a:r>
            <a:r>
              <a:rPr lang="ru-RU" sz="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Ботовская</a:t>
            </a: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СОШ» создан центр «Точка Роста» (поступило оборудование на 1.4 млн. рублей). Также поступило компьютерное оборудование в филиал МОУ «Сретенская СОШ № 1» - Сретенскую ООШ №1 в рамках Федерального проекта «Цифровая образовательная среда» на сумму </a:t>
            </a:r>
            <a:r>
              <a:rPr lang="ru-RU" sz="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977</a:t>
            </a: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524 рубля 99 копеек.</a:t>
            </a:r>
          </a:p>
          <a:p>
            <a:pPr marL="0" lvl="0" indent="0" algn="just" eaLnBrk="0" hangingPunct="0">
              <a:buClr>
                <a:srgbClr val="4F81BD"/>
              </a:buClr>
              <a:buNone/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целях обновления парка в рамках программы «Школьный автобус» за счет средств федерального бюджета в 2022 г. был получены автобусы в 3 общеобразовательные организации (МОУ «</a:t>
            </a:r>
            <a:r>
              <a:rPr lang="ru-RU" sz="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Верхнекуэнгинская</a:t>
            </a: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ООШ», МОУ «Сретенская ООШ № 2», МОУ «Сретенская СОШ № 1»).</a:t>
            </a:r>
          </a:p>
          <a:p>
            <a:pPr marL="0" lvl="0" indent="0" algn="just" eaLnBrk="0" hangingPunct="0">
              <a:buClr>
                <a:srgbClr val="4F81BD"/>
              </a:buClr>
              <a:buNone/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2022 году в рамках мероприятий по капитальному ремонту объектов образования, поврежденных в результате чрезвычайной ситуации, вызванной прохождением комплекса неблагоприятных метрологических явлений, связанных с выпадением обильных осадков на территории Забайкальского края в 2021 году проведены работы по замене оконных блоков (МДОУ детский сад № 4 </a:t>
            </a:r>
            <a:r>
              <a:rPr lang="ru-RU" sz="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Кокуй</a:t>
            </a: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Сретенского района) и капитальному ремонту кровельного покрытия  (МОУ «Сретенская СОШ № 1», МОУ «</a:t>
            </a:r>
            <a:r>
              <a:rPr lang="ru-RU" sz="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Усть</a:t>
            </a: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-Карская СОШ», МОУ «</a:t>
            </a:r>
            <a:r>
              <a:rPr lang="ru-RU" sz="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Нижнекуэнгинская</a:t>
            </a: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ООШ», МОУ «</a:t>
            </a:r>
            <a:r>
              <a:rPr lang="ru-RU" sz="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Фирсовская</a:t>
            </a: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СОШ», структурное подразделение МОУ «</a:t>
            </a:r>
            <a:r>
              <a:rPr lang="ru-RU" sz="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Фирсовская</a:t>
            </a: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СОШ» - детский сад. с Фирсово) на 10 094 300 рублей.</a:t>
            </a:r>
          </a:p>
          <a:p>
            <a:pPr marL="0" lvl="0" indent="0" algn="just">
              <a:buClr>
                <a:srgbClr val="4F81BD"/>
              </a:buClr>
              <a:buNone/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рамках регионального проекта «Успех каждого ребенка» подпрограммы «Развитие  общего образования» государственной программы Забайкальского края «Развитие образования Забайкальского края на 2014-2025 годы» осуществлен ремонт спортивного зала МОУ «</a:t>
            </a:r>
            <a:r>
              <a:rPr lang="ru-RU" sz="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Нижнекуэнгинская</a:t>
            </a: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ООШ». Все работы выполнены в срок в полном объеме на сумму 2 345 517,68 рублей.</a:t>
            </a:r>
          </a:p>
          <a:p>
            <a:pPr marL="0" lvl="0" indent="0" algn="just">
              <a:buClr>
                <a:srgbClr val="4F81BD"/>
              </a:buClr>
              <a:buNone/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рамках реализации мероприятий «Создание новых мест в образовательных организациях различных типов  для реализации дополнительных общеразвивающих программ всех направленностей» в рамках регионального проекта «Успех каждого ребенка» национального проекта «Образование»   с целью увеличения показателя вовлеченности детей в систему дополнительного образования детей создано в МУДО «Сретенский ДДТ» 246 мест различных направленностей.</a:t>
            </a:r>
          </a:p>
          <a:p>
            <a:pPr marL="0" lvl="0" indent="0" algn="just">
              <a:buClr>
                <a:srgbClr val="4F81BD"/>
              </a:buClr>
              <a:buNone/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Поступило оборудование на сумму три миллиона двадцать девять тысяч рублей.</a:t>
            </a:r>
          </a:p>
          <a:p>
            <a:pPr marL="0" lvl="0" indent="0" algn="just">
              <a:buClr>
                <a:srgbClr val="4F81BD"/>
              </a:buClr>
              <a:buNone/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 МУДО «Сретенская ДЮСШ» было доведено 3,5 ставки, на которые оформили тренеров-преподавателей в сельских поселениях, где построены модульные спортивные площадки. В 2022 году на базе МУДО «Сретенская ДЮСШ» начала реализацию спортивная секция «Бокс», на которую была доведена 1 ставка преподавателя, на сегодняшний день секцию посещает 45 человек. В дальнейшем планируется организовать работу и в других населенных пунктах.</a:t>
            </a:r>
          </a:p>
          <a:p>
            <a:pPr marL="0" lvl="0" indent="0" algn="just" eaLnBrk="0" hangingPunct="0">
              <a:buClr>
                <a:srgbClr val="4F81BD"/>
              </a:buClr>
              <a:buNone/>
            </a:pPr>
            <a:endParaRPr lang="ru-RU" sz="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endParaRPr lang="ru-RU" sz="14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764704"/>
            <a:ext cx="2268964" cy="1588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218" y="3933056"/>
            <a:ext cx="2190867" cy="154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521" y="2062933"/>
            <a:ext cx="2189110" cy="211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920431"/>
            <a:ext cx="1779343" cy="1708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8618149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/>
          <p:cNvSpPr/>
          <p:nvPr/>
        </p:nvSpPr>
        <p:spPr>
          <a:xfrm>
            <a:off x="2892550" y="2685817"/>
            <a:ext cx="3240360" cy="20882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31840" y="3129768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white"/>
                </a:solidFill>
                <a:latin typeface="Monotype Corsiva" pitchFamily="66" charset="0"/>
              </a:rPr>
              <a:t>Сеть учреждений культуры включает</a:t>
            </a:r>
          </a:p>
          <a:p>
            <a:pPr algn="ctr"/>
            <a:r>
              <a:rPr lang="ru-RU" sz="2400" b="1" dirty="0" smtClean="0">
                <a:solidFill>
                  <a:prstClr val="white"/>
                </a:solidFill>
                <a:latin typeface="Monotype Corsiva" pitchFamily="66" charset="0"/>
              </a:rPr>
              <a:t>61 единица</a:t>
            </a:r>
            <a:endParaRPr lang="ru-RU" sz="2400" b="1" dirty="0">
              <a:solidFill>
                <a:prstClr val="white"/>
              </a:solidFill>
              <a:latin typeface="Monotype Corsiva" pitchFamily="66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83568" y="1988840"/>
            <a:ext cx="1944216" cy="1584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9592" y="2134597"/>
            <a:ext cx="151216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white"/>
                </a:solidFill>
                <a:latin typeface="Monotype Corsiva" pitchFamily="66" charset="0"/>
              </a:rPr>
              <a:t>29 </a:t>
            </a:r>
          </a:p>
          <a:p>
            <a:pPr algn="ctr"/>
            <a:r>
              <a:rPr lang="ru-RU" b="1" dirty="0" smtClean="0">
                <a:solidFill>
                  <a:prstClr val="white"/>
                </a:solidFill>
                <a:latin typeface="Monotype Corsiva" pitchFamily="66" charset="0"/>
              </a:rPr>
              <a:t>культурно-досуговых учреждения</a:t>
            </a:r>
            <a:endParaRPr lang="ru-RU" b="1" dirty="0">
              <a:solidFill>
                <a:prstClr val="white"/>
              </a:solidFill>
              <a:latin typeface="Monotype Corsiva" pitchFamily="66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6804248" y="2180763"/>
            <a:ext cx="1728192" cy="15491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48264" y="2334652"/>
            <a:ext cx="14401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Monotype Corsiva" pitchFamily="66" charset="0"/>
              </a:rPr>
              <a:t>29 </a:t>
            </a:r>
            <a:r>
              <a:rPr lang="ru-RU" sz="1600" b="1" dirty="0" smtClean="0">
                <a:solidFill>
                  <a:prstClr val="white"/>
                </a:solidFill>
                <a:latin typeface="Monotype Corsiva" pitchFamily="66" charset="0"/>
              </a:rPr>
              <a:t>муниципальных библиотек</a:t>
            </a:r>
            <a:endParaRPr lang="ru-RU" sz="1600" b="1" dirty="0">
              <a:solidFill>
                <a:prstClr val="white"/>
              </a:solidFill>
              <a:latin typeface="Monotype Corsiva" pitchFamily="66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1475656" y="5085184"/>
            <a:ext cx="1656184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42390" y="5214972"/>
            <a:ext cx="1322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Monotype Corsiva" pitchFamily="66" charset="0"/>
              </a:rPr>
              <a:t>1 краеведческий музей</a:t>
            </a:r>
            <a:endParaRPr lang="ru-RU" sz="1600" b="1" dirty="0">
              <a:solidFill>
                <a:prstClr val="white"/>
              </a:solidFill>
              <a:latin typeface="Monotype Corsiva" pitchFamily="66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6660232" y="4941168"/>
            <a:ext cx="1512168" cy="144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88224" y="5085184"/>
            <a:ext cx="158417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Monotype Corsiva" pitchFamily="66" charset="0"/>
              </a:rPr>
              <a:t>2 </a:t>
            </a:r>
          </a:p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Monotype Corsiva" pitchFamily="66" charset="0"/>
              </a:rPr>
              <a:t>учреждения дополнительного образования</a:t>
            </a:r>
            <a:endParaRPr lang="ru-RU" sz="1600" b="1" dirty="0">
              <a:solidFill>
                <a:prstClr val="white"/>
              </a:solidFill>
              <a:latin typeface="Monotype Corsiva" pitchFamily="66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V="1">
            <a:off x="5940152" y="3129768"/>
            <a:ext cx="864096" cy="2272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5940152" y="4330097"/>
            <a:ext cx="864096" cy="8848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endCxn id="12" idx="3"/>
          </p:cNvCxnSpPr>
          <p:nvPr/>
        </p:nvCxnSpPr>
        <p:spPr>
          <a:xfrm flipV="1">
            <a:off x="2627784" y="4468235"/>
            <a:ext cx="739306" cy="7467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2627784" y="3129768"/>
            <a:ext cx="369653" cy="1136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Социальная сфера . Культура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6718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FBAA-7B61-4869-A2EC-1DF9878DFFB2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29743" y="860297"/>
            <a:ext cx="8518721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Работа учреждений  культуры ведется по приоритетным направлениям: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ЗОЖ, патриотическое направление, правовое, нравственно – эстетическое, краеведение и др. </a:t>
            </a: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Ежегодно в учреждениях культуры проводится более 3000 мероприятий с количеством охваченного населения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106762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человек. Количество клубных формирований составляет - 180  с охватом 2210 человек.</a:t>
            </a: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Муниципальными общедоступными библиотеками обслужено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14555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человек, книговыдача за 2022 г. составила –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301686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экз., общий библиотечный фонд составляет –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251754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экз.</a:t>
            </a: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Краеведческими музеями обслужено 8284 человек, общее число предметов основного фонда составило – 9124, число посещений музея – 3334 человек, проведено экскурсии – 247, э</a:t>
            </a:r>
            <a:r>
              <a:rPr lang="ru-RU" sz="16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кспонировалось </a:t>
            </a:r>
            <a:r>
              <a:rPr lang="ru-RU" sz="1600" dirty="0">
                <a:latin typeface="Times New Roman" pitchFamily="18" charset="0"/>
                <a:ea typeface="Times New Roman"/>
                <a:cs typeface="Times New Roman" pitchFamily="18" charset="0"/>
              </a:rPr>
              <a:t>предметов основного </a:t>
            </a:r>
            <a:r>
              <a:rPr lang="ru-RU" sz="16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фонда - 2028 </a:t>
            </a:r>
            <a:r>
              <a:rPr lang="ru-RU" sz="1600" dirty="0">
                <a:latin typeface="Times New Roman" pitchFamily="18" charset="0"/>
                <a:ea typeface="Times New Roman"/>
                <a:cs typeface="Times New Roman" pitchFamily="18" charset="0"/>
              </a:rPr>
              <a:t>ед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435423" y="73881"/>
            <a:ext cx="8229600" cy="78641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Социальная сфера . Культура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147" y="4444210"/>
            <a:ext cx="3406152" cy="210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5042">
            <a:off x="245143" y="4763061"/>
            <a:ext cx="2370980" cy="1580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2736">
            <a:off x="6491767" y="4717624"/>
            <a:ext cx="2362875" cy="1555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622103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404664"/>
            <a:ext cx="8295457" cy="1242939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ДОПОЛНИТЕЛЬНОЕ ОБРАЗОВАНИЕ</a:t>
            </a:r>
            <a:endParaRPr lang="ru-RU" b="1" i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0999" y="1600200"/>
            <a:ext cx="4876801" cy="2225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муниципальной системе образования действуют 2 учреждения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дополнительного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образования детей: </a:t>
            </a:r>
          </a:p>
          <a:p>
            <a:pPr algn="just">
              <a:lnSpc>
                <a:spcPct val="11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МОУ ДО «Детская школа искусств» г. Сретенск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ведет педагогическую деятельность по следующим направлениям: изобразительное искусство , музыкальное искусство;</a:t>
            </a:r>
          </a:p>
          <a:p>
            <a:pPr algn="just">
              <a:lnSpc>
                <a:spcPct val="11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МОУ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«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школа искусств»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пгт.Кокуй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по направлениям деятельности: хореографическое искусство, музыкальное искусство, изобразительное искусство, народное творчество и т.д.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Group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591279"/>
              </p:ext>
            </p:extLst>
          </p:nvPr>
        </p:nvGraphicFramePr>
        <p:xfrm>
          <a:off x="3851920" y="3717032"/>
          <a:ext cx="4941506" cy="2917973"/>
        </p:xfrm>
        <a:graphic>
          <a:graphicData uri="http://schemas.openxmlformats.org/drawingml/2006/table">
            <a:tbl>
              <a:tblPr/>
              <a:tblGrid>
                <a:gridCol w="1512506"/>
                <a:gridCol w="1032181"/>
                <a:gridCol w="1068842"/>
                <a:gridCol w="1327977"/>
              </a:tblGrid>
              <a:tr h="465584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Наименование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Количество обучаемых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2629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2019-2020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уч.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2020-2021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уч.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2021-2022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уч. год</a:t>
                      </a:r>
                      <a:endParaRPr lang="ru-RU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742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ДО «Детская школа искусств» г. Сретенск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9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ДО «Детская школа искусств»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пгт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 Кокуй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176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225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2" name="Picture 4" descr="C:\Users\User\Desktop\Инвест паспорт\2023г\Ответы\Attachments_kultura_srtadm@mail.ru_2023-04-05_11-49-07\IMG-20230313-WA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5064"/>
            <a:ext cx="3456384" cy="230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12776"/>
            <a:ext cx="3388144" cy="2196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595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Социальная сфера. Физическая культура и спорт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4800" y="1196370"/>
            <a:ext cx="86256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территории муниципального района функционируют 34 спортивных сооружений, в том числе: 13 плоскостных спортивных сооружений; 2 стадиона; 19 спортивных залов,  2  МУДО «Детско-Юношеская спортивная школа», 2 филиала ОСДЮШОР по биатлону </a:t>
            </a:r>
            <a:r>
              <a:rPr lang="ru-RU" sz="1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г.Чита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188568" y="2076017"/>
            <a:ext cx="86439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В 20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видах спорта и физической культурой занимается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5401 человек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72912" y="2564904"/>
            <a:ext cx="871296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hangingPunct="0"/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рамках федерального проекта «Бизнес-спринт» (Я выбираю спорт»)  в 2022  приобретен «умный стадион» со спортивными площадками и тренажерами </a:t>
            </a:r>
            <a:r>
              <a:rPr lang="ru-RU" sz="1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г.Сретенск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введена в 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эксплуатацию хоккейная коробка в </a:t>
            </a:r>
            <a:r>
              <a:rPr lang="ru-RU" sz="1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пгт.Кокуй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Развиваются 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успешно виды спорта: гиревой 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спорт, баскетбол, самбо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бокс, лыжные  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гонки, шахматы, волейбол, пауэрлифтинг  и др.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65475"/>
            <a:ext cx="3530567" cy="2645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542" y="3792326"/>
            <a:ext cx="2304256" cy="153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575" y="5224240"/>
            <a:ext cx="2462590" cy="147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3228761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52728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Здравоохранение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96356" y="1196752"/>
            <a:ext cx="8793573" cy="2377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ГУЗ «Сретенская центральная районная больница» - лечебно-профилактическое учреждение   мощностью 102 круглосуточных и 38 коек дневного стационара, поликлиникой на  550 посещений в смену. В больнице функционирует 3 лечебно-диагностических подразделения - оказывающих медицинскую помощь в амбулаторных условиях и 26 ФАП,  в стационарных условиях – 7, скорую медицинскую помощь – 1, медицинскую помощь в условиях дневного стационара – 3, обособленные подразделения - 30.</a:t>
            </a:r>
          </a:p>
          <a:p>
            <a:pPr algn="just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В больнице трудятся 326 работников, из них врачей - 38, средних медицинских работников – 135, младшего медицинского персонала – 6, прочего персонала - 147.</a:t>
            </a:r>
          </a:p>
          <a:p>
            <a:pPr algn="just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В текущем году в рамках реализации мероприятий  ЦЭР закуплен 1 автомобиль скорой помощи, по программе модернизации первичного звена здравоохранения приобретены </a:t>
            </a:r>
            <a:r>
              <a:rPr lang="ru-RU" sz="13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автомобиля для обслуживания амбулаторных пациентов, обновлено медицинское оборудование, проведен капитальный ремонт поликлинического отделения </a:t>
            </a:r>
            <a:r>
              <a:rPr lang="ru-RU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г.Сретенска</a:t>
            </a:r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 descr="C:\Users\дом\Desktop\IMG_43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176" y="3717032"/>
            <a:ext cx="5350553" cy="279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986137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            Экономическая ситуация</a:t>
            </a:r>
            <a:endParaRPr lang="ru-RU" sz="30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795064"/>
              </p:ext>
            </p:extLst>
          </p:nvPr>
        </p:nvGraphicFramePr>
        <p:xfrm>
          <a:off x="251520" y="1556793"/>
          <a:ext cx="8136904" cy="513656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25076"/>
                <a:gridCol w="3160497"/>
                <a:gridCol w="1769269"/>
                <a:gridCol w="1053870"/>
                <a:gridCol w="936104"/>
                <a:gridCol w="792088"/>
              </a:tblGrid>
              <a:tr h="43027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№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Наименование показателя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Единица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измерения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Индикаторы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84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2020г.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2021г.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2022г.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7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Численность населения 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на конец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года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-55" dirty="0">
                          <a:effectLst/>
                          <a:latin typeface="Times New Roman"/>
                          <a:ea typeface="Times New Roman"/>
                        </a:rPr>
                        <a:t>тыс. человек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21,1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20,8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1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Индекс промышленного производства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-55" dirty="0">
                          <a:effectLst/>
                          <a:latin typeface="Times New Roman"/>
                          <a:ea typeface="Times New Roman"/>
                        </a:rPr>
                        <a:t>% к предыдущему году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188,9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112,5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94,9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91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Доля собственных доходов бюджета 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-55" dirty="0">
                          <a:effectLst/>
                          <a:latin typeface="Times New Roman"/>
                          <a:ea typeface="Times New Roman"/>
                        </a:rPr>
                        <a:t>%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24,46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18,73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21,4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1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Темп роста объема инвестиций в основной капитал за счет всех источников финансирования 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сопоставимых ценах в</a:t>
                      </a:r>
                      <a:r>
                        <a:rPr lang="ru-RU" sz="1400" spc="-55" dirty="0">
                          <a:effectLst/>
                          <a:latin typeface="Times New Roman"/>
                          <a:ea typeface="Times New Roman"/>
                        </a:rPr>
                        <a:t> % к предыдущему году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46,4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160,5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32,7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1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Объем инвестиций в основной капитал за счет всех источников финансирования на душу населения 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-55" dirty="0">
                          <a:effectLst/>
                          <a:latin typeface="Times New Roman"/>
                          <a:ea typeface="Times New Roman"/>
                        </a:rPr>
                        <a:t>тыс.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13,99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14,15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62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Темп роста объема работ, выполненных по виду деятельности «строительство»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сопоставимых ценах в</a:t>
                      </a:r>
                      <a:r>
                        <a:rPr lang="ru-RU" sz="1400" spc="-55" dirty="0">
                          <a:effectLst/>
                          <a:latin typeface="Times New Roman"/>
                          <a:ea typeface="Times New Roman"/>
                        </a:rPr>
                        <a:t> % к предыдущему году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177,2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90,7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55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Численность занятых в экономике (в среднем за год)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-55" dirty="0">
                          <a:effectLst/>
                          <a:latin typeface="Times New Roman"/>
                          <a:ea typeface="Times New Roman"/>
                        </a:rPr>
                        <a:t>тыс. человек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7,02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7,03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90800" y="1110734"/>
            <a:ext cx="5457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Индикаторы социально-экономического развития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990600"/>
            <a:ext cx="1840627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8922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8391885"/>
              </p:ext>
            </p:extLst>
          </p:nvPr>
        </p:nvGraphicFramePr>
        <p:xfrm>
          <a:off x="251520" y="1916832"/>
          <a:ext cx="8640960" cy="41452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50187"/>
                <a:gridCol w="3347196"/>
                <a:gridCol w="1747233"/>
                <a:gridCol w="1008112"/>
                <a:gridCol w="1008112"/>
                <a:gridCol w="1080120"/>
              </a:tblGrid>
              <a:tr h="6806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Общая площадь жилых помещений, приходящихся в среднем на одного жителя, всего   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кв. м</a:t>
                      </a: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20,87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21,22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24,1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28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том числе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введенная в действие за год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кв. м</a:t>
                      </a: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0,04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0,06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0,08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Количество созданных рабочих мест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шт.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28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Среднемесячная заработная плата одного работника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рублей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34788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47359,1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61579,2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Оборот розничной торговли на душу населения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рублей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90940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98289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110643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28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Объем платных услуг населению на душу населения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рублей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5919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6223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5792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28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Уровень официально зарегистрированной безработицы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%</a:t>
                      </a: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1,7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1,6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1,2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836137"/>
              </p:ext>
            </p:extLst>
          </p:nvPr>
        </p:nvGraphicFramePr>
        <p:xfrm>
          <a:off x="251520" y="1225170"/>
          <a:ext cx="8620024" cy="63093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50315"/>
                <a:gridCol w="3348149"/>
                <a:gridCol w="1746152"/>
                <a:gridCol w="1008112"/>
                <a:gridCol w="987175"/>
                <a:gridCol w="1080121"/>
              </a:tblGrid>
              <a:tr h="31378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№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Наименование показателя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Единица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измерения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Индикаторы социально-экономического развития </a:t>
                      </a:r>
                      <a:endParaRPr lang="ru-RU" sz="1200" b="1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2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2020г.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2021г.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2022г.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990600"/>
            <a:ext cx="1840627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0685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  <p:pic>
        <p:nvPicPr>
          <p:cNvPr id="5122" name="Picture 2" descr="C:\Documents and Settings\ekonomika3\Мои документы\2010\2010\инвест паспорт на 2012\P10500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0" y="123737"/>
            <a:ext cx="8784976" cy="643610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938" y="161247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Сельское хозяйство.</a:t>
            </a:r>
            <a:endParaRPr lang="ru-RU" sz="3600" b="1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2148" y="1052736"/>
            <a:ext cx="871296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Район входит в центральную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подзону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лесостепной зоны области, отличается в целом благоприятными для области агроклиматическими условиями для развития сельскохозяйственного производства. Основное производство сельскохозяйственной продукции  в районе приходится на 3 сельскохозяйственных предприятия, 2 сельскохозяйственных потребительских кооперативов, 8 КФХ, 1 ЛПХ, занимающихся производством животноводческой продукции и возделыванием зерновых культур:</a:t>
            </a:r>
          </a:p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	ПСК «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Ломовской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	ООО «Агрофирма Сретенская»;</a:t>
            </a:r>
          </a:p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	Артель «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Куларки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»; </a:t>
            </a:r>
          </a:p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СПК  «Рассвет»;</a:t>
            </a:r>
          </a:p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 крупных  КФХ;</a:t>
            </a:r>
          </a:p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1 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крупное ЛПХ</a:t>
            </a:r>
            <a:endParaRPr lang="ru-RU" b="1" dirty="0" smtClean="0">
              <a:solidFill>
                <a:schemeClr val="bg1"/>
              </a:solidFill>
              <a:latin typeface="+mn-lt"/>
            </a:endParaRPr>
          </a:p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367478"/>
              </p:ext>
            </p:extLst>
          </p:nvPr>
        </p:nvGraphicFramePr>
        <p:xfrm>
          <a:off x="841814" y="4149080"/>
          <a:ext cx="7307208" cy="227196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74002"/>
                <a:gridCol w="1008112"/>
                <a:gridCol w="1080120"/>
                <a:gridCol w="1080120"/>
                <a:gridCol w="1008112"/>
                <a:gridCol w="1056742"/>
              </a:tblGrid>
              <a:tr h="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9868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КРС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7388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7035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4549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5090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5964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9868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Овцы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2208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2437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1023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1261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1608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Свиньи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1697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1526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1300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1306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Лошади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1333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1524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1588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43776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Птица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14142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15415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12029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11676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11751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4465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BA4114-C1B4-4716-A381-48ED1FC7A25A}" type="slidenum">
              <a:rPr lang="ru-RU"/>
              <a:pPr>
                <a:defRPr/>
              </a:pPr>
              <a:t>39</a:t>
            </a:fld>
            <a:endParaRPr lang="ru-RU" dirty="0"/>
          </a:p>
        </p:txBody>
      </p:sp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429652" cy="81915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изические показатели производства продукции растениеводства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486109"/>
              </p:ext>
            </p:extLst>
          </p:nvPr>
        </p:nvGraphicFramePr>
        <p:xfrm>
          <a:off x="1403648" y="836712"/>
          <a:ext cx="5378203" cy="104394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951202"/>
                <a:gridCol w="627077"/>
                <a:gridCol w="717837"/>
                <a:gridCol w="694029"/>
                <a:gridCol w="694029"/>
                <a:gridCol w="694029"/>
              </a:tblGrid>
              <a:tr h="3429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L="51435" marR="51435" marT="0" marB="0" anchor="ctr" horzOverflow="overflow"/>
                </a:tc>
              </a:tr>
              <a:tr h="5143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Валовый сбор зерна (тонн)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1914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3152</a:t>
                      </a: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2336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3231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5020,4</a:t>
                      </a:r>
                    </a:p>
                    <a:p>
                      <a:endParaRPr lang="ru-RU" dirty="0"/>
                    </a:p>
                  </a:txBody>
                  <a:tcPr marL="51435" marR="51435" marT="0" marB="0" anchor="b" horzOverflow="overflow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413057"/>
              </p:ext>
            </p:extLst>
          </p:nvPr>
        </p:nvGraphicFramePr>
        <p:xfrm>
          <a:off x="611561" y="5157192"/>
          <a:ext cx="6516929" cy="136815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443039"/>
                <a:gridCol w="769979"/>
                <a:gridCol w="787882"/>
                <a:gridCol w="834211"/>
                <a:gridCol w="894512"/>
                <a:gridCol w="787306"/>
              </a:tblGrid>
              <a:tr h="4314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</a:tr>
              <a:tr h="5046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мяса (ц.)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1615,2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1319,5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1383</a:t>
                      </a: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865,3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1652,0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молока (тонн)</a:t>
                      </a: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3904,2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4194,8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4252,7</a:t>
                      </a: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3337,6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5197,2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</a:tr>
            </a:tbl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165892007"/>
              </p:ext>
            </p:extLst>
          </p:nvPr>
        </p:nvGraphicFramePr>
        <p:xfrm>
          <a:off x="755576" y="1988840"/>
          <a:ext cx="4176464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3106">
            <a:off x="5247705" y="2749433"/>
            <a:ext cx="3341171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7595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615130" y="6208095"/>
            <a:ext cx="1161826" cy="365125"/>
          </a:xfrm>
        </p:spPr>
        <p:txBody>
          <a:bodyPr/>
          <a:lstStyle/>
          <a:p>
            <a:pPr>
              <a:defRPr/>
            </a:pPr>
            <a:fld id="{97A4FBAA-7B61-4869-A2EC-1DF9878DFFB2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324373" y="314901"/>
            <a:ext cx="6096000" cy="563563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en-US" sz="3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52"/>
          <p:cNvSpPr>
            <a:spLocks noChangeArrowheads="1"/>
          </p:cNvSpPr>
          <p:nvPr/>
        </p:nvSpPr>
        <p:spPr bwMode="gray">
          <a:xfrm>
            <a:off x="873477" y="842040"/>
            <a:ext cx="4763153" cy="342113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История	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AutoShape 52"/>
          <p:cNvSpPr>
            <a:spLocks noChangeArrowheads="1"/>
          </p:cNvSpPr>
          <p:nvPr/>
        </p:nvSpPr>
        <p:spPr bwMode="gray">
          <a:xfrm>
            <a:off x="1022638" y="1238202"/>
            <a:ext cx="4763153" cy="343207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endParaRPr lang="ru-RU" b="1" dirty="0" smtClean="0"/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/>
              <a:t>Географическое </a:t>
            </a:r>
            <a:r>
              <a:rPr lang="ru-RU" sz="1600" b="1" dirty="0"/>
              <a:t>местоположение</a:t>
            </a:r>
            <a:endParaRPr lang="en-US" sz="1600" b="1" dirty="0"/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Стрелка вправо с вырезом 5"/>
          <p:cNvSpPr/>
          <p:nvPr/>
        </p:nvSpPr>
        <p:spPr>
          <a:xfrm>
            <a:off x="120542" y="770781"/>
            <a:ext cx="715702" cy="413372"/>
          </a:xfrm>
          <a:prstGeom prst="notch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с вырезом 14"/>
          <p:cNvSpPr/>
          <p:nvPr/>
        </p:nvSpPr>
        <p:spPr>
          <a:xfrm>
            <a:off x="222420" y="1163795"/>
            <a:ext cx="715702" cy="413372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с вырезом 15"/>
          <p:cNvSpPr/>
          <p:nvPr/>
        </p:nvSpPr>
        <p:spPr>
          <a:xfrm>
            <a:off x="496240" y="1972405"/>
            <a:ext cx="715702" cy="413372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AutoShape 50"/>
          <p:cNvSpPr>
            <a:spLocks noChangeArrowheads="1"/>
          </p:cNvSpPr>
          <p:nvPr/>
        </p:nvSpPr>
        <p:spPr bwMode="gray">
          <a:xfrm>
            <a:off x="1280788" y="2038842"/>
            <a:ext cx="5236644" cy="3469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Памятники природы.</a:t>
            </a: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Природные ресурсы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Стрелка вправо с вырезом 17"/>
          <p:cNvSpPr/>
          <p:nvPr/>
        </p:nvSpPr>
        <p:spPr>
          <a:xfrm>
            <a:off x="773039" y="2757492"/>
            <a:ext cx="715702" cy="413372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AutoShape 48"/>
          <p:cNvSpPr>
            <a:spLocks noChangeArrowheads="1"/>
          </p:cNvSpPr>
          <p:nvPr/>
        </p:nvSpPr>
        <p:spPr bwMode="gray">
          <a:xfrm>
            <a:off x="1366191" y="2461610"/>
            <a:ext cx="4419600" cy="3201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Демография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Стрелка вправо с вырезом 19"/>
          <p:cNvSpPr/>
          <p:nvPr/>
        </p:nvSpPr>
        <p:spPr>
          <a:xfrm>
            <a:off x="621251" y="2352632"/>
            <a:ext cx="715702" cy="413372"/>
          </a:xfrm>
          <a:prstGeom prst="notched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AutoShape 48"/>
          <p:cNvSpPr>
            <a:spLocks noChangeArrowheads="1"/>
          </p:cNvSpPr>
          <p:nvPr/>
        </p:nvSpPr>
        <p:spPr bwMode="gray">
          <a:xfrm>
            <a:off x="1569793" y="2901299"/>
            <a:ext cx="4467215" cy="302396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Трудовые ресурсы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Стрелка вправо с вырезом 21"/>
          <p:cNvSpPr/>
          <p:nvPr/>
        </p:nvSpPr>
        <p:spPr>
          <a:xfrm>
            <a:off x="979102" y="3167240"/>
            <a:ext cx="715702" cy="413372"/>
          </a:xfrm>
          <a:prstGeom prst="notch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AutoShape 48"/>
          <p:cNvSpPr>
            <a:spLocks noChangeArrowheads="1"/>
          </p:cNvSpPr>
          <p:nvPr/>
        </p:nvSpPr>
        <p:spPr bwMode="gray">
          <a:xfrm>
            <a:off x="1788904" y="3266523"/>
            <a:ext cx="4467215" cy="302396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 smtClean="0">
                <a:solidFill>
                  <a:sysClr val="windowText" lastClr="000000"/>
                </a:solidFill>
              </a:rPr>
              <a:t>Промышленное производство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Стрелка вправо с вырезом 23"/>
          <p:cNvSpPr/>
          <p:nvPr/>
        </p:nvSpPr>
        <p:spPr>
          <a:xfrm>
            <a:off x="1211942" y="3570037"/>
            <a:ext cx="715702" cy="413372"/>
          </a:xfrm>
          <a:prstGeom prst="notch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AutoShape 48"/>
          <p:cNvSpPr>
            <a:spLocks noChangeArrowheads="1"/>
          </p:cNvSpPr>
          <p:nvPr/>
        </p:nvSpPr>
        <p:spPr bwMode="gray">
          <a:xfrm>
            <a:off x="2022870" y="3622692"/>
            <a:ext cx="4509624" cy="308062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Инженерная инфраструктура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Стрелка вправо с вырезом 26"/>
          <p:cNvSpPr/>
          <p:nvPr/>
        </p:nvSpPr>
        <p:spPr>
          <a:xfrm>
            <a:off x="1366191" y="3957717"/>
            <a:ext cx="715702" cy="413372"/>
          </a:xfrm>
          <a:prstGeom prst="notched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AutoShape 48"/>
          <p:cNvSpPr>
            <a:spLocks noChangeArrowheads="1"/>
          </p:cNvSpPr>
          <p:nvPr/>
        </p:nvSpPr>
        <p:spPr bwMode="gray">
          <a:xfrm>
            <a:off x="2764499" y="5589240"/>
            <a:ext cx="4896544" cy="3201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Малое и среднее предпринимательство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Стрелка вправо с вырезом 29"/>
          <p:cNvSpPr/>
          <p:nvPr/>
        </p:nvSpPr>
        <p:spPr>
          <a:xfrm>
            <a:off x="1738165" y="4697042"/>
            <a:ext cx="715702" cy="413372"/>
          </a:xfrm>
          <a:prstGeom prst="notched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AutoShape 48"/>
          <p:cNvSpPr>
            <a:spLocks noChangeArrowheads="1"/>
          </p:cNvSpPr>
          <p:nvPr/>
        </p:nvSpPr>
        <p:spPr bwMode="gray">
          <a:xfrm>
            <a:off x="2569045" y="5164390"/>
            <a:ext cx="6323435" cy="3201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Муниципальная поддержка инвестиционной деятельности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Стрелка вправо с вырезом 31"/>
          <p:cNvSpPr/>
          <p:nvPr/>
        </p:nvSpPr>
        <p:spPr>
          <a:xfrm>
            <a:off x="1539709" y="4330382"/>
            <a:ext cx="715702" cy="413372"/>
          </a:xfrm>
          <a:prstGeom prst="notched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с вырезом 32"/>
          <p:cNvSpPr/>
          <p:nvPr/>
        </p:nvSpPr>
        <p:spPr>
          <a:xfrm>
            <a:off x="340135" y="1557346"/>
            <a:ext cx="715702" cy="413372"/>
          </a:xfrm>
          <a:prstGeom prst="notched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AutoShape 50"/>
          <p:cNvSpPr>
            <a:spLocks noChangeArrowheads="1"/>
          </p:cNvSpPr>
          <p:nvPr/>
        </p:nvSpPr>
        <p:spPr bwMode="gray">
          <a:xfrm>
            <a:off x="1130890" y="1657055"/>
            <a:ext cx="4500768" cy="3469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 smtClean="0">
                <a:solidFill>
                  <a:sysClr val="windowText" lastClr="000000"/>
                </a:solidFill>
              </a:rPr>
              <a:t>Климатические условия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AutoShape 49"/>
          <p:cNvSpPr>
            <a:spLocks noChangeArrowheads="1"/>
          </p:cNvSpPr>
          <p:nvPr/>
        </p:nvSpPr>
        <p:spPr bwMode="gray">
          <a:xfrm>
            <a:off x="2197910" y="4002735"/>
            <a:ext cx="6029722" cy="323336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Социальная сфера. Образование. Культура. Спорт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AutoShape 48"/>
          <p:cNvSpPr>
            <a:spLocks noChangeArrowheads="1"/>
          </p:cNvSpPr>
          <p:nvPr/>
        </p:nvSpPr>
        <p:spPr bwMode="gray">
          <a:xfrm>
            <a:off x="2259992" y="4355889"/>
            <a:ext cx="4593770" cy="366896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ru-RU" sz="1600" b="1" dirty="0" smtClean="0"/>
              <a:t>Здравоохранение</a:t>
            </a:r>
            <a:endParaRPr lang="en-US" sz="1600" b="1" dirty="0"/>
          </a:p>
        </p:txBody>
      </p:sp>
      <p:sp>
        <p:nvSpPr>
          <p:cNvPr id="38" name="AutoShape 48"/>
          <p:cNvSpPr>
            <a:spLocks noChangeArrowheads="1"/>
          </p:cNvSpPr>
          <p:nvPr/>
        </p:nvSpPr>
        <p:spPr bwMode="gray">
          <a:xfrm>
            <a:off x="2453867" y="4751018"/>
            <a:ext cx="4495800" cy="3201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ru-RU" sz="1600" b="1" dirty="0" smtClean="0"/>
              <a:t>Экономическая ситуация</a:t>
            </a:r>
            <a:endParaRPr lang="en-US" sz="1600" b="1" dirty="0"/>
          </a:p>
        </p:txBody>
      </p:sp>
      <p:sp>
        <p:nvSpPr>
          <p:cNvPr id="39" name="Стрелка вправо с вырезом 38"/>
          <p:cNvSpPr/>
          <p:nvPr/>
        </p:nvSpPr>
        <p:spPr>
          <a:xfrm>
            <a:off x="1840059" y="5071153"/>
            <a:ext cx="715702" cy="413372"/>
          </a:xfrm>
          <a:prstGeom prst="notched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право с вырезом 39"/>
          <p:cNvSpPr/>
          <p:nvPr/>
        </p:nvSpPr>
        <p:spPr>
          <a:xfrm>
            <a:off x="1992459" y="5484525"/>
            <a:ext cx="715702" cy="413372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936" y="5921359"/>
            <a:ext cx="7556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AutoShape 48"/>
          <p:cNvSpPr>
            <a:spLocks noChangeArrowheads="1"/>
          </p:cNvSpPr>
          <p:nvPr/>
        </p:nvSpPr>
        <p:spPr bwMode="gray">
          <a:xfrm>
            <a:off x="3000773" y="5996241"/>
            <a:ext cx="4419600" cy="3201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ru-RU" sz="1600" b="1" dirty="0" smtClean="0"/>
              <a:t>Инвестиционная деятельность</a:t>
            </a:r>
            <a:endParaRPr lang="en-US" sz="1600" b="1" dirty="0"/>
          </a:p>
        </p:txBody>
      </p:sp>
      <p:sp>
        <p:nvSpPr>
          <p:cNvPr id="44" name="Стрелка вправо с вырезом 43"/>
          <p:cNvSpPr/>
          <p:nvPr/>
        </p:nvSpPr>
        <p:spPr>
          <a:xfrm>
            <a:off x="2332558" y="6331581"/>
            <a:ext cx="715702" cy="413372"/>
          </a:xfrm>
          <a:prstGeom prst="notched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AutoShape 48"/>
          <p:cNvSpPr>
            <a:spLocks noChangeArrowheads="1"/>
          </p:cNvSpPr>
          <p:nvPr/>
        </p:nvSpPr>
        <p:spPr bwMode="gray">
          <a:xfrm>
            <a:off x="3241443" y="6378199"/>
            <a:ext cx="4419600" cy="3201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ru-RU" sz="1600" b="1" dirty="0" smtClean="0"/>
              <a:t>Контактная информация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049594499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BC5C6F-71F2-4A19-BCE7-4C7CC717A5B6}" type="slidenum">
              <a:rPr lang="ru-RU"/>
              <a:pPr>
                <a:defRPr/>
              </a:pPr>
              <a:t>40</a:t>
            </a:fld>
            <a:endParaRPr lang="ru-RU" dirty="0"/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214283" y="908720"/>
            <a:ext cx="8686800" cy="500042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Объемы финансовой поддержки в агропромышленном секторе</a:t>
            </a:r>
            <a:endParaRPr lang="ru-RU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637162"/>
              </p:ext>
            </p:extLst>
          </p:nvPr>
        </p:nvGraphicFramePr>
        <p:xfrm>
          <a:off x="554049" y="1916832"/>
          <a:ext cx="7546343" cy="21602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17751"/>
                <a:gridCol w="1152128"/>
                <a:gridCol w="1080120"/>
                <a:gridCol w="1080120"/>
                <a:gridCol w="936104"/>
                <a:gridCol w="1080120"/>
              </a:tblGrid>
              <a:tr h="432489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Получатели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  <a:tr h="57562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Сельскохозяйственные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организации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7231,00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5519,00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2980,00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4290,00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2343,00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КФХ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1811,00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1902,00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1292,00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390,00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1066,00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Всего: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9042,00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7421,00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4272,00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4680,00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3409,00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149080"/>
            <a:ext cx="6048672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28507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3786">
            <a:off x="138422" y="265789"/>
            <a:ext cx="2060647" cy="122413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752" y="1124744"/>
            <a:ext cx="8686800" cy="5349208"/>
          </a:xfrm>
        </p:spPr>
        <p:txBody>
          <a:bodyPr>
            <a:normAutofit fontScale="92500" lnSpcReduction="10000"/>
          </a:bodyPr>
          <a:lstStyle/>
          <a:p>
            <a:pPr lvl="0" indent="449263" algn="ctr" eaLnBrk="0" fontAlgn="base" hangingPunct="0">
              <a:spcAft>
                <a:spcPct val="0"/>
              </a:spcAft>
              <a:buClrTx/>
              <a:buSzTx/>
              <a:buNone/>
              <a:defRPr/>
            </a:pPr>
            <a:r>
              <a:rPr lang="ru-RU" sz="1600" b="1" dirty="0">
                <a:solidFill>
                  <a:prstClr val="black"/>
                </a:solidFill>
              </a:rPr>
              <a:t>Порядок предоставления разрешения на строительство</a:t>
            </a:r>
          </a:p>
          <a:p>
            <a:pPr lvl="0" indent="449263" algn="just" eaLnBrk="0" fontAlgn="base" hangingPunct="0"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Порядок предоставления разрешения на строительство</a:t>
            </a:r>
          </a:p>
          <a:p>
            <a:pPr lvl="0" indent="449263" algn="just" eaLnBrk="0" fontAlgn="base" hangingPunct="0"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В целях определения порядка, сроков и последовательности действий (административных процедур) при предоставлении муниципальной услуги, в муниципальном районе «Сретенский район» разработан и утверждён постановлением администрации муниципального района «Сретенский район» от 27.12.2022 г. № 499 административный регламент по предоставлению муниципальной услуги «Предоставление разрешения на строительство». Административный регламент размещён на официальном сайте администрации муниципального района «Сретенский район» (</a:t>
            </a:r>
            <a:r>
              <a:rPr lang="ru-RU" sz="1400" b="1" u="sng" dirty="0">
                <a:solidFill>
                  <a:prstClr val="black"/>
                </a:solidFill>
              </a:rPr>
              <a:t>https://sretensk.75.ru</a:t>
            </a:r>
            <a:r>
              <a:rPr lang="ru-RU" sz="1400" dirty="0">
                <a:solidFill>
                  <a:prstClr val="black"/>
                </a:solidFill>
              </a:rPr>
              <a:t>) в разделе «Муниципальные услуги».</a:t>
            </a:r>
          </a:p>
          <a:p>
            <a:pPr lvl="0" indent="449263" algn="just" eaLnBrk="0" fontAlgn="base" hangingPunct="0">
              <a:spcAft>
                <a:spcPct val="0"/>
              </a:spcAft>
              <a:buClrTx/>
              <a:buSzTx/>
              <a:buNone/>
              <a:defRPr/>
            </a:pPr>
            <a:endParaRPr lang="ru-RU" sz="1400" b="1" dirty="0" smtClean="0">
              <a:solidFill>
                <a:prstClr val="black"/>
              </a:solidFill>
            </a:endParaRPr>
          </a:p>
          <a:p>
            <a:pPr lvl="0" indent="449263" algn="just" eaLnBrk="0" fontAlgn="base" hangingPunct="0">
              <a:spcAft>
                <a:spcPct val="0"/>
              </a:spcAft>
              <a:buClrTx/>
              <a:buSzTx/>
              <a:buNone/>
              <a:defRPr/>
            </a:pPr>
            <a:r>
              <a:rPr lang="ru-RU" sz="1400" b="1" dirty="0" smtClean="0">
                <a:solidFill>
                  <a:prstClr val="black"/>
                </a:solidFill>
              </a:rPr>
              <a:t>Перечень </a:t>
            </a:r>
            <a:r>
              <a:rPr lang="ru-RU" sz="1400" b="1" dirty="0">
                <a:solidFill>
                  <a:prstClr val="black"/>
                </a:solidFill>
              </a:rPr>
              <a:t>необходимых документов: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1. Заявление.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2. Материалы, содержащиеся в проектной документации: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пояснительная записка;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схема планировочной организации земельного участка, выполненная в соответствии с градостроительным планом земельного участка, с обозначением места размещения объекта капитального строительства, подъездов и проходов к нему, границ зон действия публичных сервитутов, объектов археологического наследия;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схема планировочной организации земельного участка, подтверждающая расположение линейного объекта в пределах красных линий, утвержденных в составе документации по планировке территории применительно к линейным объектам;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схемы, отображающие архитектурные решения;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сведения об инженерном оборудовании, сводный план сетей инженерно-технического обеспечения с обозначением мест подключения (технологического подключения) проектируемого объекта капитального строительства к сетям инженерно-технического обеспечения;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проект организации строительства объекта капитального строительства;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проект организации работ по сносу или демонтажу объектов капитального строительства, их частей;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перечень мероприятий по обеспечению доступа инвалидов к объектам здравоохранения, образования, культуры, отдыха, спорта, и иными объектами социально-культурного и </a:t>
            </a:r>
            <a:r>
              <a:rPr lang="ru-RU" sz="1400" dirty="0" err="1">
                <a:solidFill>
                  <a:prstClr val="black"/>
                </a:solidFill>
              </a:rPr>
              <a:t>коммунально</a:t>
            </a:r>
            <a:r>
              <a:rPr lang="ru-RU" sz="1400" dirty="0">
                <a:solidFill>
                  <a:prstClr val="black"/>
                </a:solidFill>
              </a:rPr>
              <a:t>–бытового назначения.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686800" cy="838200"/>
          </a:xfrm>
        </p:spPr>
        <p:txBody>
          <a:bodyPr/>
          <a:lstStyle/>
          <a:p>
            <a:r>
              <a:rPr lang="ru-RU" sz="2000" b="1" cap="none" dirty="0">
                <a:solidFill>
                  <a:srgbClr val="4F81BD">
                    <a:lumMod val="50000"/>
                  </a:srgbClr>
                </a:solidFill>
                <a:effectLst/>
                <a:latin typeface="Arial" pitchFamily="34" charset="0"/>
                <a:cs typeface="Arial" pitchFamily="34" charset="0"/>
              </a:rPr>
              <a:t>ФОРМЫ МУНИЦИПАЛЬНОЙ ПОДДЕРЖКИ</a:t>
            </a:r>
            <a:br>
              <a:rPr lang="ru-RU" sz="2000" b="1" cap="none" dirty="0">
                <a:solidFill>
                  <a:srgbClr val="4F81BD">
                    <a:lumMod val="50000"/>
                  </a:srgbClr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1" cap="none" dirty="0">
                <a:solidFill>
                  <a:srgbClr val="4F81BD">
                    <a:lumMod val="50000"/>
                  </a:srgbClr>
                </a:solidFill>
                <a:effectLst/>
                <a:latin typeface="Arial" pitchFamily="34" charset="0"/>
                <a:cs typeface="Arial" pitchFamily="34" charset="0"/>
              </a:rPr>
              <a:t> ИНВЕСТИЦИОННОЙ ДЕЯТЕЛЬНОСТИ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0735991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7"/>
            <a:ext cx="8686800" cy="2016223"/>
          </a:xfrm>
        </p:spPr>
        <p:txBody>
          <a:bodyPr>
            <a:normAutofit fontScale="92500" lnSpcReduction="10000"/>
          </a:bodyPr>
          <a:lstStyle/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3. Положительное заключение экспертизы проектной документации объекта капитального строительства (применительно к отдельным этапам строительства), положительное заключение государственной экспертизы проектной документации, положительное заключение государственной экологической экспертизы проектной документации.</a:t>
            </a:r>
          </a:p>
          <a:p>
            <a:pPr marL="0" lvl="0" indent="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 startAt="4"/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 Согласие всех правообладателей объекта капитального строительства в случае реконструкции такого объекта.</a:t>
            </a:r>
          </a:p>
          <a:p>
            <a:pPr marL="0" lvl="0" indent="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 startAt="4"/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 Копия свидетельства об аккредитации юридического лица, выдавшего положительное заключение негосударственной экспертизы проектной документации, в случае, если представлено заключение негосударственной  экспертизы проектной документации. </a:t>
            </a:r>
          </a:p>
          <a:p>
            <a:pPr marL="0"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ru-RU" sz="1400" b="1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marL="0"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endParaRPr lang="ru-RU" sz="1400" b="1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ru-RU" sz="14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ru-RU" sz="14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ru-RU" sz="1400" b="1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marL="0" lvl="0" indent="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 startAt="4"/>
              <a:defRPr/>
            </a:pPr>
            <a:endParaRPr lang="ru-RU" sz="1400" dirty="0">
              <a:solidFill>
                <a:prstClr val="black"/>
              </a:solidFill>
              <a:latin typeface="Calibri"/>
            </a:endParaRPr>
          </a:p>
          <a:p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014464" y="2753983"/>
            <a:ext cx="5889773" cy="4290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Прием и регистрация пакета документов на предоставление </a:t>
            </a:r>
          </a:p>
          <a:p>
            <a:pPr lvl="0" algn="ctr">
              <a:defRPr/>
            </a:pPr>
            <a:r>
              <a:rPr lang="ru-RU" sz="1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муниципальной услуги  (1 день)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08920" y="197606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-342900" algn="ctr" eaLnBrk="0" hangingPunct="0">
              <a:defRPr/>
            </a:pPr>
            <a:r>
              <a:rPr lang="ru-RU" sz="1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Схема</a:t>
            </a:r>
          </a:p>
          <a:p>
            <a:pPr lvl="0" indent="-342900" algn="ctr" eaLnBrk="0" hangingPunct="0">
              <a:defRPr/>
            </a:pPr>
            <a:r>
              <a:rPr lang="ru-RU" sz="1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по предоставлению муниципальной услуги </a:t>
            </a:r>
          </a:p>
          <a:p>
            <a:pPr lvl="0" indent="-342900" algn="ctr" eaLnBrk="0" hangingPunct="0">
              <a:defRPr/>
            </a:pPr>
            <a:r>
              <a:rPr lang="ru-RU" sz="1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Выдача разрешения на строительство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89117" y="3419730"/>
            <a:ext cx="5904656" cy="532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Рассмотрение заявления и проверка документов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(1 день)</a:t>
            </a:r>
            <a:endParaRPr lang="ru-RU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endParaRPr lang="ru-RU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07022" y="4182035"/>
            <a:ext cx="5904656" cy="349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Принятие решения   (3 дня)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4889179"/>
            <a:ext cx="3143250" cy="642937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Подготовка разрешения на строительство и подписание его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954" y="5597241"/>
            <a:ext cx="158510" cy="2926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3204672"/>
            <a:ext cx="158510" cy="29263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105" y="3961226"/>
            <a:ext cx="158510" cy="29263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4641541"/>
            <a:ext cx="158510" cy="29263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41" y="5779754"/>
            <a:ext cx="3243353" cy="67671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4889179"/>
            <a:ext cx="3164098" cy="7437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844" y="4606472"/>
            <a:ext cx="158510" cy="29263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5305" y="5915662"/>
            <a:ext cx="3164098" cy="52430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898" y="5633437"/>
            <a:ext cx="158510" cy="2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99682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7376">
            <a:off x="165598" y="236207"/>
            <a:ext cx="2808312" cy="18111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546" y="319014"/>
            <a:ext cx="5535648" cy="84132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180000" lvl="0" indent="449263" algn="ctr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600" b="1" dirty="0" smtClean="0">
                <a:solidFill>
                  <a:prstClr val="black"/>
                </a:solidFill>
                <a:cs typeface="Times New Roman" pitchFamily="18" charset="0"/>
              </a:rPr>
              <a:t>Порядок предоставления </a:t>
            </a:r>
            <a:r>
              <a:rPr lang="ru-RU" sz="1600" b="1" dirty="0">
                <a:solidFill>
                  <a:prstClr val="black"/>
                </a:solidFill>
                <a:cs typeface="Times New Roman" pitchFamily="18" charset="0"/>
              </a:rPr>
              <a:t>градостроительного плана земельного участка</a:t>
            </a:r>
          </a:p>
          <a:p>
            <a:pPr marL="0" lvl="0" indent="449263" algn="just" eaLnBrk="0" fontAlgn="base" hangingPunct="0">
              <a:spcBef>
                <a:spcPts val="300"/>
              </a:spcBef>
              <a:spcAft>
                <a:spcPts val="300"/>
              </a:spcAft>
              <a:buClrTx/>
              <a:buSzTx/>
              <a:buNone/>
              <a:defRPr/>
            </a:pPr>
            <a:r>
              <a:rPr lang="ru-RU" sz="1700" dirty="0">
                <a:solidFill>
                  <a:prstClr val="black"/>
                </a:solidFill>
                <a:cs typeface="Times New Roman" pitchFamily="18" charset="0"/>
              </a:rPr>
              <a:t>В целях определения порядка, сроков и последовательности действий (административных процедур) при предоставлении муниципальной услуги, в муниципальном районе «Сретенский район» разработан и утверждён постановлением администрации муниципального района «Сретенский район» от 499 г. № 511 </a:t>
            </a:r>
            <a:r>
              <a:rPr lang="ru-RU" sz="1700" b="1" dirty="0">
                <a:solidFill>
                  <a:prstClr val="black"/>
                </a:solidFill>
                <a:cs typeface="Times New Roman" pitchFamily="18" charset="0"/>
              </a:rPr>
              <a:t>административный регламент по предоставлению муниципальной услуги «Предоставление градостроительного плана земельного участка».</a:t>
            </a:r>
            <a:r>
              <a:rPr lang="ru-RU" sz="1700" dirty="0">
                <a:solidFill>
                  <a:prstClr val="black"/>
                </a:solidFill>
                <a:cs typeface="Times New Roman" pitchFamily="18" charset="0"/>
              </a:rPr>
              <a:t> Административный регламент размещён на официальном сайте администрации муниципального района «Сретенский район» (</a:t>
            </a:r>
            <a:r>
              <a:rPr lang="en-US" sz="1700" b="1" u="sng" dirty="0">
                <a:solidFill>
                  <a:prstClr val="black"/>
                </a:solidFill>
                <a:cs typeface="Times New Roman" pitchFamily="18" charset="0"/>
              </a:rPr>
              <a:t>https://sretensk.75.ru </a:t>
            </a:r>
            <a:r>
              <a:rPr lang="ru-RU" sz="1700" b="1" u="sng" dirty="0">
                <a:solidFill>
                  <a:prstClr val="black"/>
                </a:solidFill>
                <a:cs typeface="Times New Roman" pitchFamily="18" charset="0"/>
              </a:rPr>
              <a:t>/</a:t>
            </a:r>
            <a:r>
              <a:rPr lang="ru-RU" sz="1700" dirty="0">
                <a:solidFill>
                  <a:prstClr val="black"/>
                </a:solidFill>
                <a:cs typeface="Times New Roman" pitchFamily="18" charset="0"/>
              </a:rPr>
              <a:t>) в разделе «Муниципальные услуги».</a:t>
            </a:r>
          </a:p>
          <a:p>
            <a:pPr marL="0" lvl="0" indent="449263" algn="just" eaLnBrk="0" fontAlgn="base" hangingPunct="0">
              <a:spcBef>
                <a:spcPts val="300"/>
              </a:spcBef>
              <a:spcAft>
                <a:spcPts val="300"/>
              </a:spcAft>
              <a:buClrTx/>
              <a:buSzTx/>
              <a:buNone/>
              <a:defRPr/>
            </a:pPr>
            <a:r>
              <a:rPr lang="ru-RU" sz="1700" b="1" dirty="0">
                <a:solidFill>
                  <a:prstClr val="black"/>
                </a:solidFill>
                <a:cs typeface="Times New Roman" pitchFamily="18" charset="0"/>
              </a:rPr>
              <a:t>Срок предоставления муниципальной услуги – не более 14 дней.</a:t>
            </a:r>
          </a:p>
          <a:p>
            <a:pPr marL="0" lvl="0" indent="449263" algn="just" eaLnBrk="0" fontAlgn="base" hangingPunct="0">
              <a:spcBef>
                <a:spcPts val="300"/>
              </a:spcBef>
              <a:spcAft>
                <a:spcPts val="300"/>
              </a:spcAft>
              <a:buClrTx/>
              <a:buSzTx/>
              <a:buNone/>
              <a:defRPr/>
            </a:pPr>
            <a:r>
              <a:rPr lang="ru-RU" sz="1700" b="1" dirty="0">
                <a:solidFill>
                  <a:prstClr val="black"/>
                </a:solidFill>
                <a:cs typeface="Times New Roman" pitchFamily="18" charset="0"/>
              </a:rPr>
              <a:t>Перечень необходимых документов:</a:t>
            </a:r>
          </a:p>
          <a:p>
            <a:pPr marL="0" lvl="0" indent="17463" algn="just" eaLnBrk="0" fontAlgn="base" hangingPunct="0">
              <a:spcBef>
                <a:spcPts val="300"/>
              </a:spcBef>
              <a:spcAft>
                <a:spcPts val="300"/>
              </a:spcAft>
              <a:buClrTx/>
              <a:buSzTx/>
              <a:buNone/>
              <a:defRPr/>
            </a:pPr>
            <a:r>
              <a:rPr lang="ru-RU" sz="1700" dirty="0">
                <a:solidFill>
                  <a:prstClr val="black"/>
                </a:solidFill>
                <a:cs typeface="Times New Roman" pitchFamily="18" charset="0"/>
              </a:rPr>
              <a:t>1. Заявление.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700" dirty="0">
                <a:solidFill>
                  <a:prstClr val="black"/>
                </a:solidFill>
                <a:cs typeface="Times New Roman" pitchFamily="18" charset="0"/>
              </a:rPr>
              <a:t>2. Документ, удостоверяющий личность заявителя (для физического лица);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700" dirty="0">
                <a:solidFill>
                  <a:prstClr val="black"/>
                </a:solidFill>
                <a:cs typeface="Times New Roman" pitchFamily="18" charset="0"/>
              </a:rPr>
              <a:t>3. Документ, подтверждающий личность и полномочия представителя (если с заявлением обращается представитель);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700" dirty="0">
                <a:solidFill>
                  <a:prstClr val="black"/>
                </a:solidFill>
                <a:cs typeface="Times New Roman" pitchFamily="18" charset="0"/>
              </a:rPr>
              <a:t>4. В рамках межведомственного информационного взаимодействия запрашиваются: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lang="ru-RU" sz="1700" dirty="0">
                <a:solidFill>
                  <a:prstClr val="black"/>
                </a:solidFill>
                <a:cs typeface="Times New Roman" pitchFamily="18" charset="0"/>
              </a:rPr>
              <a:t> выписка из Единого государственного реестра юридических лиц;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lang="ru-RU" sz="1700" dirty="0">
                <a:solidFill>
                  <a:prstClr val="black"/>
                </a:solidFill>
                <a:cs typeface="Times New Roman" pitchFamily="18" charset="0"/>
              </a:rPr>
              <a:t> выписка из Единого государственного реестра прав на недвижимое имущество и  сделок с ни;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lang="ru-RU" sz="1700" dirty="0">
                <a:solidFill>
                  <a:prstClr val="black"/>
                </a:solidFill>
                <a:cs typeface="Times New Roman" pitchFamily="18" charset="0"/>
              </a:rPr>
              <a:t> кадастровая выписка о земельном участке;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lang="ru-RU" sz="1700" dirty="0">
                <a:solidFill>
                  <a:prstClr val="black"/>
                </a:solidFill>
                <a:cs typeface="Times New Roman" pitchFamily="18" charset="0"/>
              </a:rPr>
              <a:t> кадастровый план территории.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700" b="1" dirty="0">
                <a:solidFill>
                  <a:prstClr val="black"/>
                </a:solidFill>
                <a:cs typeface="Times New Roman" pitchFamily="18" charset="0"/>
              </a:rPr>
              <a:t> Заявитель вправе представить документы, указанные в пункте 4, по собственной инициативе.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66480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357188" y="1"/>
            <a:ext cx="8572500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sz="1600" b="1" dirty="0" smtClean="0">
              <a:cs typeface="Times New Roman" panose="02020603050405020304" pitchFamily="18" charset="0"/>
            </a:endParaRPr>
          </a:p>
          <a:p>
            <a:pPr marL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b="1" dirty="0" smtClean="0">
                <a:cs typeface="Times New Roman" panose="02020603050405020304" pitchFamily="18" charset="0"/>
              </a:rPr>
              <a:t>Схема</a:t>
            </a:r>
          </a:p>
          <a:p>
            <a:pPr marL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b="1" dirty="0" smtClean="0">
                <a:cs typeface="Times New Roman" panose="02020603050405020304" pitchFamily="18" charset="0"/>
              </a:rPr>
              <a:t>по предоставлению муниципальной услуги </a:t>
            </a:r>
          </a:p>
          <a:p>
            <a:pPr marL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b="1" dirty="0" smtClean="0">
                <a:cs typeface="Times New Roman" panose="02020603050405020304" pitchFamily="18" charset="0"/>
              </a:rPr>
              <a:t>Выдача градостроительных планов земельных участков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1124744"/>
            <a:ext cx="5286375" cy="642938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Прием и регистрация пакета документов на предоставление муниципальной услуги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07703" y="1844824"/>
            <a:ext cx="5286375" cy="642938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Прием и регистрация пакета документов на предоставление муниципальной услуги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5750" y="2938470"/>
            <a:ext cx="4572000" cy="642937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Соответствует требованиям административного регламента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5750" y="3786188"/>
            <a:ext cx="4572000" cy="928687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Подготовка градостроительного плана земельного участка и проекта распоряжения об утверждении градостроительного плана земельного участка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85750" y="4929188"/>
            <a:ext cx="4572000" cy="714375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Согласование проекта распоряжения об  утверждении градостроительного плана земельного участка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85750" y="5883021"/>
            <a:ext cx="4572000" cy="714375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Согласование проекта распоряжения об  утверждении градостроительного плана земельного участка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286500" y="3571875"/>
            <a:ext cx="2714625" cy="1071563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Не соответствует требованиям административного регламента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286500" y="5357813"/>
            <a:ext cx="2714625" cy="1143000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Отказ в предоставлении муниципальной услуги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857750" y="2525763"/>
            <a:ext cx="3170634" cy="104211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arrow"/>
          </a:ln>
          <a:effectLst/>
        </p:spPr>
      </p:cxnSp>
      <p:cxnSp>
        <p:nvCxnSpPr>
          <p:cNvPr id="20" name="Прямая со стрелкой 19"/>
          <p:cNvCxnSpPr/>
          <p:nvPr/>
        </p:nvCxnSpPr>
        <p:spPr>
          <a:xfrm rot="16200000" flipH="1">
            <a:off x="7286625" y="5000626"/>
            <a:ext cx="714375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arrow"/>
          </a:ln>
          <a:effectLst/>
        </p:spPr>
      </p:cxnSp>
      <p:cxnSp>
        <p:nvCxnSpPr>
          <p:cNvPr id="21" name="Прямая со стрелкой 20"/>
          <p:cNvCxnSpPr/>
          <p:nvPr/>
        </p:nvCxnSpPr>
        <p:spPr>
          <a:xfrm flipH="1">
            <a:off x="3885009" y="2535295"/>
            <a:ext cx="17884" cy="39747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arrow"/>
          </a:ln>
          <a:effectLst/>
        </p:spPr>
      </p:cxnSp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3590932"/>
            <a:ext cx="158510" cy="29873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4731144"/>
            <a:ext cx="158510" cy="29873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537" y="5630583"/>
            <a:ext cx="158510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22499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252728"/>
          </a:xfrm>
        </p:spPr>
        <p:txBody>
          <a:bodyPr>
            <a:noAutofit/>
          </a:bodyPr>
          <a:lstStyle/>
          <a:p>
            <a:r>
              <a:rPr lang="ru-RU" sz="40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Малый и средний бизнес.</a:t>
            </a:r>
            <a:br>
              <a:rPr lang="ru-RU" sz="40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160397311"/>
              </p:ext>
            </p:extLst>
          </p:nvPr>
        </p:nvGraphicFramePr>
        <p:xfrm>
          <a:off x="395536" y="2348880"/>
          <a:ext cx="8424936" cy="4201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85954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32" y="253822"/>
            <a:ext cx="8784976" cy="641553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244" y="306408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Поддержка малого </a:t>
            </a:r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предпринимательства</a:t>
            </a: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.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5272" y="956778"/>
            <a:ext cx="80648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 территории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МР «Сретенский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район» действует  районная целевая программа «Развитие субъектов малого и среднего предпринимательства в Сретенском районе на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2022-2024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годы».</a:t>
            </a: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Направление предусматривает реализацию следующих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мероприятий: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конкуров, выставок  и иных мероприятий с субъектами малого и среднего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предпринимательства.</a:t>
            </a:r>
          </a:p>
          <a:p>
            <a:pPr marL="285750" indent="-285750" algn="just">
              <a:buFontTx/>
              <a:buChar char="-"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В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целях поддержки малого предпринимательства утверждены муниципальные нормативно - правовые акты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1. Положение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 муниципальной поддержке инвестиционной деятельности на территории муниципального района «Сретенский район» (решение Совета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МР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«Сретенский район» от 28.06.2011 г. № 42 – РНП).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2. Положение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 порядке предоставление земельных участков на территории МР «Сретенский район» (решение Совета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МР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«Сретенский район»  от 17.12.2009 г. № 22 – РНП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62106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/>
            </a:r>
            <a:br>
              <a:rPr lang="ru-RU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</a:br>
            <a:r>
              <a:rPr lang="ru-RU" sz="2700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Инвестиционный проект </a:t>
            </a:r>
            <a:br>
              <a:rPr lang="ru-RU" sz="2700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700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«Создание комплексной зоны отдыха на базе населенного пункта Дома отдыха «</a:t>
            </a:r>
            <a:r>
              <a:rPr lang="ru-RU" sz="2700" b="1" cap="none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Чалбучи</a:t>
            </a:r>
            <a:r>
              <a:rPr lang="ru-RU" sz="2700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381536" y="2192769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        Инициатор проекта:</a:t>
            </a:r>
          </a:p>
          <a:p>
            <a:r>
              <a:rPr lang="ru-RU" b="1" dirty="0" smtClean="0"/>
              <a:t>       ООО «</a:t>
            </a:r>
            <a:r>
              <a:rPr lang="ru-RU" b="1" dirty="0" err="1" smtClean="0"/>
              <a:t>Русуниверсал</a:t>
            </a:r>
            <a:r>
              <a:rPr lang="ru-RU" b="1" dirty="0" smtClean="0"/>
              <a:t>»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057500" y="3068960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Объем инвестиций: </a:t>
            </a:r>
            <a:r>
              <a:rPr lang="ru-RU" dirty="0" smtClean="0"/>
              <a:t>6,0 млн.руб., из них: собственные средства – 1,4 млн</a:t>
            </a:r>
            <a:r>
              <a:rPr lang="ru-RU" dirty="0"/>
              <a:t>. </a:t>
            </a:r>
            <a:r>
              <a:rPr lang="ru-RU" dirty="0" smtClean="0"/>
              <a:t>рублей, заемные средства – 4,6 </a:t>
            </a:r>
            <a:r>
              <a:rPr lang="ru-RU" dirty="0" err="1" smtClean="0"/>
              <a:t>млн.руб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168443" y="4254081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Срок окупаемости проекта:</a:t>
            </a:r>
            <a:r>
              <a:rPr lang="ru-RU" dirty="0" smtClean="0"/>
              <a:t>  3 года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7" y="4438747"/>
            <a:ext cx="3838563" cy="2392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http://i.mycdn.me/i?r=AzFIxPtkV78jcmdRfpoIOyaJRqnhnc0JtAs1eroadu5AczO7EuABt8t6j6ROsg0SwU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" y="1700808"/>
            <a:ext cx="3845169" cy="255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99433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169788"/>
              </p:ext>
            </p:extLst>
          </p:nvPr>
        </p:nvGraphicFramePr>
        <p:xfrm>
          <a:off x="0" y="0"/>
          <a:ext cx="9036496" cy="4132241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086646"/>
                <a:gridCol w="5949850"/>
              </a:tblGrid>
              <a:tr h="499591">
                <a:tc gridSpan="2">
                  <a:txBody>
                    <a:bodyPr/>
                    <a:lstStyle/>
                    <a:p>
                      <a:pPr marL="228600"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«</a:t>
                      </a:r>
                      <a:r>
                        <a:rPr lang="ru-RU" sz="1400" b="1" cap="none" dirty="0" smtClean="0">
                          <a:ln w="10541" cmpd="sng">
                            <a:solidFill>
                              <a:srgbClr val="7D7D7D">
                                <a:tint val="100000"/>
                                <a:shade val="100000"/>
                                <a:satMod val="110000"/>
                              </a:srgb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Создание комплексной зоны отдыха на базе населенного пункта Дома отдыха «</a:t>
                      </a:r>
                      <a:r>
                        <a:rPr lang="ru-RU" sz="1400" b="1" cap="none" dirty="0" err="1" smtClean="0">
                          <a:ln w="10541" cmpd="sng">
                            <a:solidFill>
                              <a:srgbClr val="7D7D7D">
                                <a:tint val="100000"/>
                                <a:shade val="100000"/>
                                <a:satMod val="110000"/>
                              </a:srgb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Чалбучи</a:t>
                      </a:r>
                      <a:r>
                        <a:rPr lang="ru-RU" sz="1400" b="1" cap="none" dirty="0" smtClean="0">
                          <a:ln w="10541" cmpd="sng">
                            <a:solidFill>
                              <a:srgbClr val="7D7D7D">
                                <a:tint val="100000"/>
                                <a:shade val="100000"/>
                                <a:satMod val="110000"/>
                              </a:srgb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142" marR="5314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637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cs typeface="Times New Roman" pitchFamily="18" charset="0"/>
                        </a:rPr>
                        <a:t>Предоставление услуг населению 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</a:tr>
              <a:tr h="5284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cs typeface="Times New Roman" pitchFamily="18" charset="0"/>
                        </a:rPr>
                        <a:t>Место реализации проекта / адрес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cs typeface="Times New Roman" pitchFamily="18" charset="0"/>
                        </a:rPr>
                        <a:t>Забайкальский край, Сретенский район,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cs typeface="Times New Roman" pitchFamily="18" charset="0"/>
                        </a:rPr>
                        <a:t> населенный пункт «</a:t>
                      </a:r>
                      <a:r>
                        <a:rPr lang="ru-RU" sz="1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Дом Отдыха </a:t>
                      </a:r>
                      <a:r>
                        <a:rPr lang="ru-RU" sz="14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Чалбучи</a:t>
                      </a:r>
                      <a:r>
                        <a:rPr lang="ru-RU" sz="1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</a:tr>
              <a:tr h="31983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cs typeface="Times New Roman" pitchFamily="18" charset="0"/>
                        </a:rPr>
                        <a:t>Организатор / инициатор проекта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cs typeface="Times New Roman" pitchFamily="18" charset="0"/>
                        </a:rPr>
                        <a:t> ООО «</a:t>
                      </a:r>
                      <a:r>
                        <a:rPr lang="ru-RU" sz="1400" b="1" dirty="0" err="1" smtClean="0">
                          <a:effectLst/>
                          <a:latin typeface="+mn-lt"/>
                          <a:cs typeface="Times New Roman" pitchFamily="18" charset="0"/>
                        </a:rPr>
                        <a:t>Русуниверсал</a:t>
                      </a:r>
                      <a:r>
                        <a:rPr lang="ru-RU" sz="1400" b="1" dirty="0" smtClean="0">
                          <a:effectLst/>
                          <a:latin typeface="+mn-lt"/>
                          <a:cs typeface="Times New Roman" pitchFamily="18" charset="0"/>
                        </a:rPr>
                        <a:t>»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</a:tr>
              <a:tr h="46351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cs typeface="Times New Roman" pitchFamily="18" charset="0"/>
                        </a:rPr>
                        <a:t>Почтовый адрес, телефон, факс, </a:t>
                      </a:r>
                      <a:endParaRPr lang="ru-RU" sz="1400" b="1" dirty="0" smtClean="0"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effectLst/>
                          <a:latin typeface="+mn-lt"/>
                          <a:cs typeface="Times New Roman" pitchFamily="18" charset="0"/>
                        </a:rPr>
                        <a:t>e-mail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cs typeface="Times New Roman" pitchFamily="18" charset="0"/>
                        </a:rPr>
                        <a:t>Забайкальский край, Сретенский район, </a:t>
                      </a:r>
                      <a:r>
                        <a:rPr lang="ru-RU" sz="1400" b="1" dirty="0" smtClean="0">
                          <a:effectLst/>
                          <a:latin typeface="+mn-lt"/>
                          <a:cs typeface="Times New Roman" pitchFamily="18" charset="0"/>
                        </a:rPr>
                        <a:t>населенный пункт «</a:t>
                      </a:r>
                      <a:r>
                        <a:rPr lang="ru-RU" sz="1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Дом Отдыха </a:t>
                      </a:r>
                      <a:r>
                        <a:rPr lang="ru-RU" sz="14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Чалбучи</a:t>
                      </a:r>
                      <a:r>
                        <a:rPr lang="ru-RU" sz="1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b="1" dirty="0"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</a:tr>
              <a:tr h="5312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cs typeface="Times New Roman" pitchFamily="18" charset="0"/>
                        </a:rPr>
                        <a:t>Цель проекта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Создание комплексной зоны отдыха на территории Сретенского района на базе населенного пункта Дома отдыха  "</a:t>
                      </a:r>
                      <a:r>
                        <a:rPr lang="ru-RU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Чалбучи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". 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/>
                </a:tc>
              </a:tr>
              <a:tr h="119328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cs typeface="Times New Roman" pitchFamily="18" charset="0"/>
                        </a:rPr>
                        <a:t>Описание проекта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Создание модульных не - капитальных  средств размещений: объектов кемпинг –размещения, обустройство жилой и рекреационной зон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.  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 жилых отдельно стоящих помещений</a:t>
                      </a: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, 2 служебных помещения , 1 помещение для ранения хозяйственного инвентаря , 1 пищеблок.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=10 га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183944"/>
              </p:ext>
            </p:extLst>
          </p:nvPr>
        </p:nvGraphicFramePr>
        <p:xfrm>
          <a:off x="32562" y="4221088"/>
          <a:ext cx="9000999" cy="225833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3188035"/>
                <a:gridCol w="5812964"/>
              </a:tblGrid>
              <a:tr h="936103">
                <a:tc>
                  <a:txBody>
                    <a:bodyPr/>
                    <a:lstStyle/>
                    <a:p>
                      <a:pPr algn="l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Объем инвестиций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  <a:tc>
                  <a:txBody>
                    <a:bodyPr/>
                    <a:lstStyle/>
                    <a:p>
                      <a:pPr indent="450215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Необходимый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проекта оценивается в сумме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,0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млн.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рублей.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Финансирование за счет собственных средств предприятия составит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1,4 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млн. рублей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, заемные средства 4,6 млн. руб.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1415" marR="61415" marT="0" marB="0"/>
                </a:tc>
              </a:tr>
              <a:tr h="330559">
                <a:tc>
                  <a:txBody>
                    <a:bodyPr/>
                    <a:lstStyle/>
                    <a:p>
                      <a:pPr algn="l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Способ привлечения инвестиций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Собственные, заемные средства </a:t>
                      </a:r>
                      <a:r>
                        <a:rPr lang="ru-RU" sz="1400" dirty="0" smtClean="0">
                          <a:effectLst/>
                        </a:rPr>
                        <a:t>. Планируется приобрести</a:t>
                      </a:r>
                      <a:r>
                        <a:rPr lang="ru-RU" sz="1400" baseline="0" dirty="0" smtClean="0">
                          <a:effectLst/>
                        </a:rPr>
                        <a:t> статус НИП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</a:tr>
              <a:tr h="330559">
                <a:tc>
                  <a:txBody>
                    <a:bodyPr/>
                    <a:lstStyle/>
                    <a:p>
                      <a:pPr algn="l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окупаемости проекта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3  </a:t>
                      </a:r>
                      <a:r>
                        <a:rPr lang="ru-RU" sz="1400" dirty="0">
                          <a:effectLst/>
                        </a:rPr>
                        <a:t>года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</a:tr>
              <a:tr h="330559">
                <a:tc>
                  <a:txBody>
                    <a:bodyPr/>
                    <a:lstStyle/>
                    <a:p>
                      <a:pPr algn="l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Число создаваемых рабочих мест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 5 рабочих </a:t>
                      </a:r>
                      <a:r>
                        <a:rPr lang="ru-RU" sz="1400" dirty="0">
                          <a:effectLst/>
                        </a:rPr>
                        <a:t>мест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</a:tr>
              <a:tr h="330559">
                <a:tc>
                  <a:txBody>
                    <a:bodyPr/>
                    <a:lstStyle/>
                    <a:p>
                      <a:pPr algn="l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реализации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 2023-2024</a:t>
                      </a:r>
                      <a:r>
                        <a:rPr lang="ru-RU" sz="1400" baseline="0" dirty="0" smtClean="0">
                          <a:effectLst/>
                        </a:rPr>
                        <a:t> гг.</a:t>
                      </a:r>
                      <a:r>
                        <a:rPr lang="ru-RU" sz="1400" dirty="0" smtClean="0">
                          <a:effectLst/>
                        </a:rPr>
                        <a:t>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5750657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023" y="211488"/>
            <a:ext cx="8686800" cy="841248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/>
              <a:t>Создание комплексного развивающего детского центра для организации досуга </a:t>
            </a:r>
            <a:r>
              <a:rPr lang="ru-RU" sz="2000" dirty="0" smtClean="0"/>
              <a:t>детей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508104" y="1052736"/>
            <a:ext cx="2844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Инициатор проекта</a:t>
            </a:r>
            <a:r>
              <a:rPr lang="ru-RU" b="1" dirty="0" smtClean="0">
                <a:solidFill>
                  <a:schemeClr val="bg1"/>
                </a:solidFill>
              </a:rPr>
              <a:t>: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ООО «</a:t>
            </a:r>
            <a:r>
              <a:rPr lang="ru-RU" b="1" dirty="0" err="1" smtClean="0">
                <a:solidFill>
                  <a:schemeClr val="bg1"/>
                </a:solidFill>
              </a:rPr>
              <a:t>Стройсервис</a:t>
            </a:r>
            <a:r>
              <a:rPr lang="ru-RU" b="1" dirty="0" smtClean="0">
                <a:solidFill>
                  <a:schemeClr val="bg1"/>
                </a:solidFill>
              </a:rPr>
              <a:t>»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923928" y="2839100"/>
            <a:ext cx="4925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Объем инвестиций: </a:t>
            </a:r>
            <a:r>
              <a:rPr lang="ru-RU" dirty="0" smtClean="0"/>
              <a:t>12,5 млн.руб., из них: собственные средства – 7,72 млн</a:t>
            </a:r>
            <a:r>
              <a:rPr lang="ru-RU" dirty="0"/>
              <a:t>. </a:t>
            </a:r>
            <a:r>
              <a:rPr lang="ru-RU" dirty="0" smtClean="0"/>
              <a:t>рублей, заемные средства – 4,78 </a:t>
            </a:r>
            <a:r>
              <a:rPr lang="ru-RU" dirty="0" err="1" smtClean="0"/>
              <a:t>млн.руб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381536" y="3836888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Срок окупаемости проекта:</a:t>
            </a:r>
            <a:r>
              <a:rPr lang="ru-RU" dirty="0" smtClean="0"/>
              <a:t>  4,5  года</a:t>
            </a:r>
            <a:endParaRPr lang="ru-RU" dirty="0"/>
          </a:p>
        </p:txBody>
      </p:sp>
      <p:pic>
        <p:nvPicPr>
          <p:cNvPr id="5122" name="Picture 2" descr="https://idei.club/uploads/posts/2021-10/1634267382_61-idei-club-p-dizain-detskogo-kluba-interer-krasivo-foto-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72330"/>
            <a:ext cx="3600400" cy="232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po-rabote.ru/wp-content/uploads/9/e/5/9e52eefe337688cc27efbed08567f7f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37112"/>
            <a:ext cx="36004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i3.photo.2gis.com/images/branch/78/10977524112797741_bfd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909" y="4467908"/>
            <a:ext cx="3734435" cy="227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46508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32" y="1196752"/>
            <a:ext cx="3920498" cy="2450613"/>
          </a:xfrm>
          <a:prstGeom prst="rect">
            <a:avLst/>
          </a:prstGeom>
        </p:spPr>
      </p:pic>
      <p:pic>
        <p:nvPicPr>
          <p:cNvPr id="77826" name="Picture 2" descr="C:\Documents and Settings\ekonomika3\Мои документы\2010\2010\инвест паспорт на 2012\карта с точным положением сретенского район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86636"/>
            <a:ext cx="2120080" cy="2028127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2861266"/>
            <a:ext cx="4248472" cy="5678865"/>
          </a:xfrm>
        </p:spPr>
        <p:txBody>
          <a:bodyPr/>
          <a:lstStyle/>
          <a:p>
            <a:pPr algn="just"/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    </a:t>
            </a:r>
            <a:r>
              <a:rPr lang="ru-RU" sz="24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Сретенский район образован в соответствии с Постановлением ВЦИК СССР от 04 января 1926 года. В 2022 году МР «Сретенский район» исполнилось 96 лет.</a:t>
            </a:r>
            <a:endParaRPr lang="ru-RU" sz="2400" b="1" i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30816" cy="936104"/>
          </a:xfrm>
        </p:spPr>
        <p:txBody>
          <a:bodyPr>
            <a:noAutofit/>
          </a:bodyPr>
          <a:lstStyle/>
          <a:p>
            <a:pPr algn="ctr"/>
            <a:r>
              <a:rPr lang="ru-RU" sz="3200" b="1" i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История  образования  МР  «Сретенский район»</a:t>
            </a:r>
            <a:endParaRPr lang="ru-RU" sz="3200" b="1" i="1" cap="none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600" y="3839870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Забайкальский край</a:t>
            </a:r>
            <a:endParaRPr lang="ru-RU" sz="12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3586" y="3888359"/>
            <a:ext cx="432048" cy="1800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4179567"/>
            <a:ext cx="432048" cy="216024"/>
          </a:xfrm>
          <a:prstGeom prst="rect">
            <a:avLst/>
          </a:prstGeom>
          <a:solidFill>
            <a:srgbClr val="64F62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971600" y="4149080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Сретенский район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37475110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89014"/>
              </p:ext>
            </p:extLst>
          </p:nvPr>
        </p:nvGraphicFramePr>
        <p:xfrm>
          <a:off x="0" y="0"/>
          <a:ext cx="9036496" cy="69722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3243870"/>
                <a:gridCol w="5792626"/>
              </a:tblGrid>
              <a:tr h="83747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Наименование инвестиционного проекта :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комплексного развивающего детского центра для организации досуга детей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</a:b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37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Оказание социально-значимых услуг </a:t>
                      </a:r>
                      <a:endParaRPr kumimoji="0" lang="ru-RU" sz="1400" b="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4819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 / адрес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673500,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Забайкальский край, Сретенский район,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Сретенск ул. Луначарского , 226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4437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 / инициатор проекта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ООО «</a:t>
                      </a:r>
                      <a:r>
                        <a:rPr kumimoji="0" lang="ru-RU" sz="1200" b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Стройсервис</a:t>
                      </a:r>
                      <a:r>
                        <a:rPr kumimoji="0"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4954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 телефон, факс, e-</a:t>
                      </a:r>
                      <a:r>
                        <a:rPr lang="ru-RU" sz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673500, Забайкальский край, Сретенский район, г. Сретенск</a:t>
                      </a:r>
                    </a:p>
                    <a:p>
                      <a:pPr algn="just"/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Клубная, 45 Б </a:t>
                      </a:r>
                      <a:r>
                        <a:rPr kumimoji="0"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 89145267222</a:t>
                      </a:r>
                      <a:endParaRPr kumimoji="0" lang="ru-RU" sz="12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6656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Реализация проекта «Создание комплексного развивающего детского центра для организации досуга детей» позволяет решить несколько важных задач: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 создание условий для повышения инвестиционной привлекательности территории  г. Сретенск;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создание новых рабочих мест;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развитие комфортной деловой, развлекательной среды г. Сретенск;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привлечению и развитию  туризма;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пополнение бюджетов различных уровней.</a:t>
                      </a:r>
                    </a:p>
                  </a:txBody>
                  <a:tcPr marL="44664" marR="44664" marT="0" marB="0"/>
                </a:tc>
              </a:tr>
              <a:tr h="16069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Для реализации проекта :</a:t>
                      </a:r>
                    </a:p>
                    <a:p>
                      <a:pPr algn="just"/>
                      <a:r>
                        <a:rPr kumimoji="0"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  Приобретено здание,  земельный участка (аренда);</a:t>
                      </a:r>
                    </a:p>
                    <a:p>
                      <a:pPr algn="just"/>
                      <a:r>
                        <a:rPr kumimoji="0"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-Выбор поставщика оборудования и подписание договора поставки; </a:t>
                      </a:r>
                    </a:p>
                    <a:p>
                      <a:pPr algn="just"/>
                      <a:r>
                        <a:rPr kumimoji="0"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Получение всех необходимых разрешений на строительство и эксплуатацию.</a:t>
                      </a:r>
                    </a:p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Общая стоимость проекта составит 12,5 млн. рублей из них: собственные средства 7,72  млн. рублей и 4,78 млн. рублей  на создание объекта инфраструктуры за счет высвобождаемых средств на 2021-2024 годы. </a:t>
                      </a:r>
                    </a:p>
                    <a:p>
                      <a:pPr algn="just"/>
                      <a:r>
                        <a:rPr kumimoji="0"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ходе реализации проекта будет создано </a:t>
                      </a:r>
                      <a:r>
                        <a:rPr kumimoji="0" lang="en-US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рабочих мест.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4437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стадии разработки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2218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экспертизы проекта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требуется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487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83188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>
                <a:solidFill>
                  <a:srgbClr val="1F497D"/>
                </a:solidFill>
              </a:rPr>
              <a:pPr>
                <a:defRPr/>
              </a:pPr>
              <a:t>51</a:t>
            </a:fld>
            <a:endParaRPr lang="ru-RU">
              <a:solidFill>
                <a:srgbClr val="1F497D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2039"/>
              </p:ext>
            </p:extLst>
          </p:nvPr>
        </p:nvGraphicFramePr>
        <p:xfrm>
          <a:off x="142844" y="142852"/>
          <a:ext cx="8786874" cy="360100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4770178"/>
                <a:gridCol w="4016696"/>
              </a:tblGrid>
              <a:tr h="33977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Объем инвестиций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12,5 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</a:rPr>
                        <a:t>млн.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рублей                                                                                           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</a:tr>
              <a:tr h="6795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Способ привлечения инвестиций (источники инвестиций)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Реализация проекта предполагается за счет собственных средств.</a:t>
                      </a:r>
                      <a:r>
                        <a:rPr kumimoji="0" lang="ru-RU" sz="1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Получение субсидии за 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фактически произведенные   затраты  на создание, модернизацию и (или) реконструкцию объектов инфраструктуры, необходимых для реализации НИП .</a:t>
                      </a:r>
                      <a:endParaRPr kumimoji="0" lang="ru-RU" sz="14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52" marR="64452" marT="0" marB="0"/>
                </a:tc>
              </a:tr>
              <a:tr h="33977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Срок окупаемости проекта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4,5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 года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</a:tr>
              <a:tr h="6795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Число создаваемых рабочих мест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 рабочих мест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</a:tr>
              <a:tr h="37633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реализации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</a:t>
                      </a:r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2024 гг.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</a:tr>
              <a:tr h="58540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Дополнительная информация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Предприниматель является действующим и имеет положительную репутацию.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1616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261444"/>
            <a:ext cx="6858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производства и реализация металлоконструкций». Изготовление алюминиевых лодок.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91134" y="1412776"/>
            <a:ext cx="521497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Инициатор проекта: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ИП Белозеров В.В.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Объем инвестиций: 1500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,0 тыс. руб.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собственные средства 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Срок окупаемости: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12 мес.</a:t>
            </a:r>
          </a:p>
          <a:p>
            <a:pPr algn="ctr"/>
            <a:endParaRPr lang="ru-RU" dirty="0"/>
          </a:p>
        </p:txBody>
      </p:sp>
      <p:pic>
        <p:nvPicPr>
          <p:cNvPr id="13316" name="Picture 4" descr="http://navesov.ru/files/izdelia-iz-metalla-foto/9/1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98" y="1461773"/>
            <a:ext cx="3265658" cy="2136717"/>
          </a:xfrm>
          <a:prstGeom prst="rect">
            <a:avLst/>
          </a:prstGeom>
          <a:noFill/>
        </p:spPr>
      </p:pic>
      <p:pic>
        <p:nvPicPr>
          <p:cNvPr id="13318" name="Picture 6" descr="http://navesov.ru/files/izdelia-iz-metalla-foto/9/1-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856" y="3023656"/>
            <a:ext cx="3786214" cy="257181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369" y="4381468"/>
            <a:ext cx="4053120" cy="240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C:\Users\Ekonomika\AppData\Local\Temp\Rar$DIa3796.35583\20170914_16003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310" y="4077072"/>
            <a:ext cx="3559058" cy="2526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0675538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53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814585"/>
              </p:ext>
            </p:extLst>
          </p:nvPr>
        </p:nvGraphicFramePr>
        <p:xfrm>
          <a:off x="179512" y="260647"/>
          <a:ext cx="8712968" cy="602801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2952328"/>
                <a:gridCol w="5760640"/>
              </a:tblGrid>
              <a:tr h="382271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«Организация производства и реализация металлоконструкций», «Строительство ритуального зала».</a:t>
                      </a:r>
                    </a:p>
                  </a:txBody>
                  <a:tcPr marL="42608" marR="4260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29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Отрасль, вид экономической деятельности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Производство готовых прочих готовых металлических</a:t>
                      </a:r>
                      <a:r>
                        <a:rPr lang="ru-RU" sz="1400" baseline="0" dirty="0" smtClean="0">
                          <a:effectLst/>
                        </a:rPr>
                        <a:t> изделий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3232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Место реализации проекта / адрес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пгт.Кокуй  ул. Заводская,</a:t>
                      </a:r>
                      <a:r>
                        <a:rPr kumimoji="0"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    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ИНН 751900027696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3475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Организатор / инициатор проекта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Руководитель </a:t>
                      </a:r>
                      <a:r>
                        <a:rPr lang="ru-RU" sz="1400" dirty="0" smtClean="0">
                          <a:effectLst/>
                        </a:rPr>
                        <a:t>ИП</a:t>
                      </a:r>
                      <a:r>
                        <a:rPr lang="ru-RU" sz="1400" baseline="0" dirty="0" smtClean="0">
                          <a:effectLst/>
                        </a:rPr>
                        <a:t> Белозёров В.В.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68033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Почтовый адрес, телефон, факс, e-</a:t>
                      </a:r>
                      <a:r>
                        <a:rPr lang="ru-RU" sz="1400" dirty="0" err="1">
                          <a:effectLst/>
                        </a:rPr>
                        <a:t>mail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673530  </a:t>
                      </a:r>
                      <a:r>
                        <a:rPr kumimoji="0" lang="ru-RU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пгт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kumimoji="0" lang="ru-RU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Кокуй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ул. Заводская,</a:t>
                      </a:r>
                      <a:r>
                        <a:rPr kumimoji="0"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 </a:t>
                      </a:r>
                      <a:endParaRPr kumimoji="0" lang="ru-RU" sz="1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тел. 89243746324; </a:t>
                      </a:r>
                      <a:r>
                        <a:rPr kumimoji="0"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bvv-11121970@mail.ru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6770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Цель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Получение стабильного дохода от </a:t>
                      </a:r>
                      <a:r>
                        <a:rPr lang="ru-RU" sz="1400" dirty="0" smtClean="0">
                          <a:effectLst/>
                        </a:rPr>
                        <a:t>реализации готовых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металлоконструкций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143805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Описание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Для реализации проекта имеется площадка и помещение для  изготовления металлоконструкций.  Имеются подъездные пути. Направление использования инвестиций: приобретение</a:t>
                      </a:r>
                      <a:r>
                        <a:rPr kumimoji="0"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материалов, производство готовых металлоконструкций, заключение  договоров с  заказчиками.</a:t>
                      </a:r>
                      <a:r>
                        <a:rPr lang="ru-RU" sz="1400" dirty="0" smtClean="0">
                          <a:latin typeface="+mn-lt"/>
                          <a:cs typeface="Times New Roman" panose="02020603050405020304" pitchFamily="18" charset="0"/>
                        </a:rPr>
                        <a:t> Изготовление металлоконструкций, бетонных изделий – тротуарная плитка, бордюры. Предоставление услуг населению.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Проект реализуется с 2021 года.</a:t>
                      </a:r>
                      <a:endParaRPr lang="ru-RU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4937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Степень готовности проектной документации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не требуется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4937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Наличие экспертизы проекта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 требуется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4937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Наличие бизнес-плана или ТЭО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разработан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9501090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172963"/>
              </p:ext>
            </p:extLst>
          </p:nvPr>
        </p:nvGraphicFramePr>
        <p:xfrm>
          <a:off x="357158" y="332653"/>
          <a:ext cx="8535322" cy="575904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3998818"/>
                <a:gridCol w="4536504"/>
              </a:tblGrid>
              <a:tr h="207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Объем инвестиций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1500,0 </a:t>
                      </a:r>
                      <a:r>
                        <a:rPr lang="ru-RU" sz="1400" dirty="0" err="1" smtClean="0">
                          <a:effectLst/>
                        </a:rPr>
                        <a:t>тыс.руб</a:t>
                      </a:r>
                      <a:r>
                        <a:rPr lang="ru-RU" sz="1400" dirty="0" smtClean="0">
                          <a:effectLst/>
                        </a:rPr>
                        <a:t>                                                                                           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69909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Способ привлечения инвестиций (источники инвестиций)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marL="45720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Собственные средства в размере </a:t>
                      </a:r>
                      <a:r>
                        <a:rPr lang="ru-RU" sz="1400" dirty="0" smtClean="0">
                          <a:effectLst/>
                        </a:rPr>
                        <a:t>500,0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</a:rPr>
                        <a:t>тыс.руб</a:t>
                      </a:r>
                      <a:r>
                        <a:rPr lang="ru-RU" sz="1400" dirty="0">
                          <a:effectLst/>
                        </a:rPr>
                        <a:t>. </a:t>
                      </a:r>
                      <a:r>
                        <a:rPr lang="ru-RU" sz="1400" dirty="0" smtClean="0">
                          <a:effectLst/>
                        </a:rPr>
                        <a:t>заемные 1000,0 </a:t>
                      </a:r>
                      <a:r>
                        <a:rPr lang="ru-RU" sz="1400" dirty="0" err="1" smtClean="0">
                          <a:effectLst/>
                        </a:rPr>
                        <a:t>тыс.руб</a:t>
                      </a:r>
                      <a:r>
                        <a:rPr lang="ru-RU" sz="1400" dirty="0" smtClean="0">
                          <a:effectLst/>
                        </a:rPr>
                        <a:t>.</a:t>
                      </a:r>
                      <a:endParaRPr lang="ru-RU" sz="1400" dirty="0">
                        <a:effectLst/>
                      </a:endParaRPr>
                    </a:p>
                  </a:txBody>
                  <a:tcPr marL="54750" marR="54750" marT="0" marB="0"/>
                </a:tc>
              </a:tr>
              <a:tr h="207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окупаемости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12 мес.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414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Число создаваемых рабочих мест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032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реализации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</a:t>
                      </a:r>
                      <a:r>
                        <a:rPr lang="en-US" sz="1400" dirty="0" smtClean="0">
                          <a:effectLst/>
                        </a:rPr>
                        <a:t>21</a:t>
                      </a:r>
                      <a:r>
                        <a:rPr lang="en-US" sz="1400" baseline="0" dirty="0" smtClean="0">
                          <a:effectLst/>
                        </a:rPr>
                        <a:t> </a:t>
                      </a:r>
                      <a:r>
                        <a:rPr lang="ru-RU" sz="1400" baseline="0" dirty="0" smtClean="0">
                          <a:effectLst/>
                        </a:rPr>
                        <a:t>г.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802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Инвестор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ИП Белозеров В.В.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5243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Наличие земельного участка (при наличии указать площадь участка, кадастровый номер)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Договор  аренды,</a:t>
                      </a:r>
                      <a:r>
                        <a:rPr kumimoji="0"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=800</a:t>
                      </a:r>
                      <a:r>
                        <a:rPr kumimoji="0"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кв.м</a:t>
                      </a:r>
                      <a:r>
                        <a:rPr kumimoji="0"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10486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Наличие инженерной инфраструктуры или наличие возможности подключения к сетям водо-, энерго- и теплоснабжения; наличие подъездных путей, наличие технической возможности подключения к телефонной связи и т.д.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Имеются подъездные пути, наличие технической возможности подключения к сети энергоснабжения производственных помещений.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414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Поддержка органами местного самоуправления реализации проекта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организационная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414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Слайды или видеосопровождение, фотографии (если есть - приложить)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07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Дополнительная информация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+mn-lt"/>
                          <a:cs typeface="Times New Roman" panose="02020603050405020304" pitchFamily="18" charset="0"/>
                        </a:rPr>
                        <a:t>Проект на изготовление лодок разрабатывал 2 года.   Принимал участие в облагораживании зданий Сретенского района: Краеведческий музей в г. Сретенск, музыкальная школа в </a:t>
                      </a:r>
                      <a:r>
                        <a:rPr lang="ru-RU" sz="1400" dirty="0" err="1" smtClean="0">
                          <a:latin typeface="+mn-lt"/>
                          <a:cs typeface="Times New Roman" panose="02020603050405020304" pitchFamily="18" charset="0"/>
                        </a:rPr>
                        <a:t>пгт</a:t>
                      </a:r>
                      <a:r>
                        <a:rPr lang="ru-RU" sz="1400" dirty="0" smtClean="0">
                          <a:latin typeface="+mn-lt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400" dirty="0" err="1" smtClean="0">
                          <a:latin typeface="+mn-lt"/>
                          <a:cs typeface="Times New Roman" panose="02020603050405020304" pitchFamily="18" charset="0"/>
                        </a:rPr>
                        <a:t>Кокуи</a:t>
                      </a:r>
                      <a:r>
                        <a:rPr lang="ru-RU" sz="1400" dirty="0" smtClean="0">
                          <a:latin typeface="+mn-lt"/>
                          <a:cs typeface="Times New Roman" panose="02020603050405020304" pitchFamily="18" charset="0"/>
                        </a:rPr>
                        <a:t>. Ограждение городского сада в г. Сретенск и т.д.</a:t>
                      </a:r>
                      <a:endParaRPr lang="ru-RU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750" marR="547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8222034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5750" y="0"/>
            <a:ext cx="885825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Администрация </a:t>
            </a:r>
            <a:endParaRPr lang="ru-RU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latin typeface="+mj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муниципального 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района 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«Сретенский 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район» Забайкальского края</a:t>
            </a:r>
            <a:b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</a:br>
            <a:r>
              <a:rPr lang="ru-RU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Адрес</a:t>
            </a:r>
            <a: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: </a:t>
            </a:r>
            <a:r>
              <a:rPr lang="ru-RU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673500, </a:t>
            </a:r>
            <a: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Забайкальский край,</a:t>
            </a:r>
            <a:b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</a:br>
            <a:r>
              <a:rPr lang="ru-RU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Сретенский </a:t>
            </a:r>
            <a: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район, </a:t>
            </a:r>
            <a:r>
              <a:rPr lang="ru-RU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г. Сретенск, ул. Кочеткова, 6, </a:t>
            </a:r>
            <a: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e-mail: </a:t>
            </a:r>
            <a:r>
              <a:rPr lang="en-US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srtadm@mail.ru</a:t>
            </a:r>
            <a: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/>
            </a:r>
            <a:b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</a:br>
            <a:endParaRPr lang="ru-RU" sz="1600" dirty="0">
              <a:solidFill>
                <a:schemeClr val="bg1"/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+mj-lt"/>
              </a:rPr>
              <a:t/>
            </a:r>
            <a:br>
              <a:rPr lang="ru-RU" sz="1600" dirty="0">
                <a:latin typeface="+mj-lt"/>
              </a:rPr>
            </a:b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+mj-lt"/>
              </a:rPr>
              <a:t> </a:t>
            </a:r>
            <a:r>
              <a:rPr lang="ru-RU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</a:rPr>
              <a:t>Сидорова </a:t>
            </a:r>
            <a:r>
              <a:rPr lang="ru-RU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</a:rPr>
              <a:t>Ольга Анатольевна </a:t>
            </a:r>
            <a:r>
              <a:rPr lang="ru-RU" sz="1600" dirty="0">
                <a:latin typeface="+mj-lt"/>
              </a:rPr>
              <a:t>– Начальник отдела экономики и инвестиционной политики</a:t>
            </a:r>
            <a:r>
              <a:rPr lang="ru-RU" sz="1600" dirty="0">
                <a:latin typeface="+mn-lt"/>
              </a:rPr>
              <a:t> </a:t>
            </a:r>
            <a:r>
              <a:rPr lang="ru-RU" sz="1600" dirty="0">
                <a:latin typeface="+mj-lt"/>
              </a:rPr>
              <a:t>муниципального района «Карымский район»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8B0303-183E-4B10-803E-816E99F9DCC7}" type="slidenum">
              <a:rPr lang="ru-RU"/>
              <a:pPr>
                <a:defRPr/>
              </a:pPr>
              <a:t>55</a:t>
            </a:fld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548509"/>
              </p:ext>
            </p:extLst>
          </p:nvPr>
        </p:nvGraphicFramePr>
        <p:xfrm>
          <a:off x="179512" y="1196752"/>
          <a:ext cx="8784976" cy="4936552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024336"/>
                <a:gridCol w="3911172"/>
                <a:gridCol w="1849468"/>
              </a:tblGrid>
              <a:tr h="360040">
                <a:tc>
                  <a:txBody>
                    <a:bodyPr/>
                    <a:lstStyle/>
                    <a:p>
                      <a:r>
                        <a:rPr lang="ru-RU" dirty="0" smtClean="0"/>
                        <a:t>ФИО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Должность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Телефон </a:t>
                      </a:r>
                      <a:endParaRPr lang="ru-RU" dirty="0"/>
                    </a:p>
                  </a:txBody>
                  <a:tcPr/>
                </a:tc>
              </a:tr>
              <a:tr h="714360">
                <a:tc>
                  <a:txBody>
                    <a:bodyPr/>
                    <a:lstStyle/>
                    <a:p>
                      <a:r>
                        <a:rPr kumimoji="0" lang="ru-RU" sz="1400" kern="1200" dirty="0" err="1" smtClean="0"/>
                        <a:t>Закурдаев</a:t>
                      </a:r>
                      <a:r>
                        <a:rPr kumimoji="0" lang="ru-RU" sz="1400" kern="1200" dirty="0" smtClean="0"/>
                        <a:t> Алексей Сергеевич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/>
                        <a:t>Глава муниципального района «Сретенский район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8-30(246)2-16-21</a:t>
                      </a:r>
                      <a:endParaRPr lang="ru-RU" sz="1400" dirty="0"/>
                    </a:p>
                  </a:txBody>
                  <a:tcPr anchor="ctr"/>
                </a:tc>
              </a:tr>
              <a:tr h="64807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Верхотуров Валерий Валентинович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/>
                        <a:t>Председатель Совета МР «Сретенский район»</a:t>
                      </a:r>
                      <a:br>
                        <a:rPr kumimoji="0" lang="ru-RU" sz="1400" kern="1200" dirty="0" smtClean="0"/>
                      </a:b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8-30(246)2-13-28</a:t>
                      </a:r>
                      <a:endParaRPr lang="ru-RU" sz="1400" dirty="0"/>
                    </a:p>
                  </a:txBody>
                  <a:tcPr anchor="ctr"/>
                </a:tc>
              </a:tr>
              <a:tr h="64807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Гордеева Альбина Александровна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Председатель Комитета по финансам</a:t>
                      </a:r>
                      <a:r>
                        <a:rPr lang="ru-RU" sz="1400" baseline="0" dirty="0" smtClean="0"/>
                        <a:t> 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8-30(246)2-13-36</a:t>
                      </a:r>
                      <a:endParaRPr lang="ru-RU" sz="1400" dirty="0"/>
                    </a:p>
                  </a:txBody>
                  <a:tcPr anchor="ctr"/>
                </a:tc>
              </a:tr>
              <a:tr h="83820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Скворцов Сергей Анатольевич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effectLst/>
                        </a:rPr>
                        <a:t>Первый Заместитель Главы, Председатель Комитета экономики и </a:t>
                      </a:r>
                      <a:r>
                        <a:rPr kumimoji="0" lang="ru-RU" sz="1400" kern="1200" smtClean="0">
                          <a:effectLst/>
                        </a:rPr>
                        <a:t>безопасности администрации МР «Сретенский район»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8-30(246)2-13-47</a:t>
                      </a:r>
                      <a:endParaRPr lang="ru-RU" sz="1400" dirty="0"/>
                    </a:p>
                  </a:txBody>
                  <a:tcPr anchor="ctr"/>
                </a:tc>
              </a:tr>
              <a:tr h="85798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Гордеева Анна Николаевна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Управляющий</a:t>
                      </a:r>
                      <a:r>
                        <a:rPr lang="ru-RU" sz="1400" baseline="0" dirty="0" smtClean="0"/>
                        <a:t> Делами администрации МР «Сретенский район»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8-30(246)2-13-26</a:t>
                      </a:r>
                      <a:endParaRPr lang="ru-RU" sz="1400" dirty="0"/>
                    </a:p>
                  </a:txBody>
                  <a:tcPr anchor="ctr"/>
                </a:tc>
              </a:tr>
              <a:tr h="86409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Приемная:</a:t>
                      </a:r>
                    </a:p>
                    <a:p>
                      <a:r>
                        <a:rPr lang="ru-RU" sz="1400" dirty="0" err="1" smtClean="0"/>
                        <a:t>Шайдурова</a:t>
                      </a:r>
                      <a:r>
                        <a:rPr lang="ru-RU" sz="1400" dirty="0" smtClean="0"/>
                        <a:t> Анна Алексеевна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Секретарь 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8-30(246)2-14-57</a:t>
                      </a:r>
                    </a:p>
                    <a:p>
                      <a:r>
                        <a:rPr lang="ru-RU" sz="1400" dirty="0" smtClean="0"/>
                        <a:t>8-30(246)2-16-21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661093"/>
            <a:ext cx="1947018" cy="1154891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6949B-E02E-4F4E-BE57-B12E9A2583BB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ru-RU" sz="32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Административно-территориальное </a:t>
            </a:r>
            <a:br>
              <a:rPr lang="ru-RU" sz="32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деление МР «Сретенский район»</a:t>
            </a:r>
            <a:br>
              <a:rPr lang="ru-RU" sz="32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2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132856"/>
            <a:ext cx="4536504" cy="29523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44" y="5536202"/>
            <a:ext cx="2000748" cy="12797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3140" y="1779560"/>
            <a:ext cx="453650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1.  ГП «Сретенское»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2.  ГП «»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Кокуйское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3.  </a:t>
            </a:r>
            <a:r>
              <a:rPr lang="ru-RU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ГП</a:t>
            </a: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 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«Усть-Карское»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4. 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Алиянское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5. 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Ботовское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6.  СП «Верхне-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Куларкинское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7. 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Дунаевское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8. 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Молодовское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9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.  СП «Усть-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Наринзорское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10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.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Фирсовское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11.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Чикичейское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12.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Шилкинско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-Заводское»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13. СП «Верхне-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Куэнгинское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14. СП «Усть-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Начинское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5085184"/>
            <a:ext cx="2274853" cy="132938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3" y="44624"/>
            <a:ext cx="8893621" cy="88404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i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Географическое положение.</a:t>
            </a:r>
            <a:endParaRPr lang="ru-RU" sz="4000" b="1" i="1" cap="none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B80668-0D34-4B5F-AEF6-F5106EFCA73D}" type="slidenum">
              <a:rPr lang="ru-RU"/>
              <a:pPr>
                <a:defRPr/>
              </a:pPr>
              <a:t>7</a:t>
            </a:fld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07504" y="836712"/>
            <a:ext cx="8829069" cy="6021288"/>
          </a:xfrm>
        </p:spPr>
        <p:txBody>
          <a:bodyPr>
            <a:noAutofit/>
          </a:bodyPr>
          <a:lstStyle/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Сретенский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район расположен на востоке Забайкальского края, занимая территорию в 15 739 км2 . По данному показателю он стоит на девятом месте среди районов края (без учета районов Агинского округа). Граничит с шестью районами Забайкальского края, имея общую протяженность границ 832 км.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Крайняя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северная точка района расположена в устье реки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Кудеча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при её впадении в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Желтугу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53°25?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с.ш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.;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крайняя южная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точка находится в близи истока р.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Удыча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(правый приток реки Шилка) на 51°53?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с.ш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Крайняя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восточная точка района расположена на стыке границы Сретенского,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Газимуро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-Заводского и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Могочинского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районов, на водоразделе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Борщовочного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хребта, у истока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р.Верхняя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Лубия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на 119°52?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в.д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Крайняя западная точка района расположена на стыке границ Нерчинского, Чернышевского и Сретенского районов, в 6 км к западу от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г.Лысой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на 116°52?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в.д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Территория района вытянута с юго-запада на северо-восток, имея максимальную протяженность 240 км. С запада на восток район имеет максимальную протяженность по параллели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с.Ломы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– 152 км.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В экономико-географическом положении района имеются как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отрицательные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так и положительные черты. К первым следует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отнести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удаленность от экономически более развитых регионов России, от краевого центра, отсутствие выхода на государственную границу, отсутствие развитой дорожной сети в восточной части района.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Последнее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обстоятельство увеличивает нагрузку как на районный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так и на бюджеты поселений. К положительным чертам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относятся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следующие факторы: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-    через западную окраину района проходит Транссибирская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железная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дорога, значение которой в последние годы возрастает как в российском, так и в международном масштабах;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-    от Транссиба по территории района проложена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52-километровая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железнодорожная ветка «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Куэнга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- Сретенск»;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-    через всю территорию района протекает судоходная р. Шилка, дающая выход к р. Амур и далее - к Тихому океану (Сретенский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район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единственный район Забайкальского края, имеющий речной транспорт, в том числе пассажирский);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-    через часть территории района проходит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дорога краевого подчинения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«Могойтуй - Олочи», которая связывает район в западном и южном направлениях.</a:t>
            </a:r>
            <a:r>
              <a:rPr lang="ru-RU" sz="1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87824" y="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2F0734-A46B-4225-9B09-1CF128480DBC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107504" y="1165910"/>
            <a:ext cx="8635340" cy="3127186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Климат резко-континентальный, со средними температурами в июле +16 ÷ +18 °С (максимальная +37 °С). Зима холодная, средняя температура в январе −24 ÷ −28 °С (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абс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 минимум −54 °С). Количество осадков не превышает 350—400 мм/год. Высота снежного покрова 12-14 см, местами 20 см и более. Вегетационный период 120—150 дней. Наиболее крупная река — 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  <a:hlinkClick r:id="rId2" tooltip="Шилка"/>
              </a:rPr>
              <a:t>Шилка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 с притоками. В отдельные годы реки перемерзают. Распространены почвы горные мерзлотно-таежные дерновые и типичные. По долинам рек черноземы горные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бескарбонатные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или малокарбонатные глубокопромерзающие и мерзлотные лугово-черноземные тяжелосуглинистые. Господствует лиственничная тайга с подлеском из 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  <a:hlinkClick r:id="rId3" tooltip="Берёза"/>
              </a:rPr>
              <a:t>берёзы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 и 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  <a:hlinkClick r:id="rId4" tooltip="Рододендрон"/>
              </a:rPr>
              <a:t>рододендрона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даурского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 На речных террасах встречаются сосновые леса. В долине 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  <a:hlinkClick r:id="rId2" tooltip="Шилка"/>
              </a:rPr>
              <a:t>Шилки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вострецовые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степи. Изредка произрастает 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  <a:hlinkClick r:id="rId5" tooltip="Берёза даурская"/>
              </a:rPr>
              <a:t>берёза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  <a:hlinkClick r:id="rId5" tooltip="Берёза даурская"/>
              </a:rPr>
              <a:t>даурская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Район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входит в центральную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подзону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лесостепной зоны края и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отличается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относительно благоприятными агроклиматическими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условиями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для развития сельскохозяйственного производства.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Традиционно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сельское хозяйство Сретенского района является одной из основных отраслей экономической деятельности населения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района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 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4543391"/>
            <a:ext cx="1981372" cy="19485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9672" y="5116931"/>
            <a:ext cx="2115495" cy="19906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4643" y="4365104"/>
            <a:ext cx="2030144" cy="19369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1139" y="3857628"/>
            <a:ext cx="3832861" cy="3179914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07503" y="44624"/>
            <a:ext cx="8893621" cy="88404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i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Климатические условия.</a:t>
            </a:r>
            <a:endParaRPr lang="ru-RU" sz="4000" b="1" i="1" cap="none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571345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2F0734-A46B-4225-9B09-1CF128480DBC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010012" y="1340768"/>
            <a:ext cx="3938252" cy="2880320"/>
          </a:xfrm>
        </p:spPr>
        <p:txBody>
          <a:bodyPr>
            <a:normAutofit/>
          </a:bodyPr>
          <a:lstStyle/>
          <a:p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ШИЛКИНСКАЯ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ПЕЩЕРА, памятник природы (Решение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облисполкома № 353 от 14.7.1983) и археол. в Сретенском р-не (вблизи с.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Шилкинский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Завод, лев. берег р. Шилка, известняковый останец). Открыта в 1952 местным жителем И. П.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Шаболиным</a:t>
            </a:r>
            <a:r>
              <a:rPr lang="ru-RU" sz="1600" dirty="0"/>
              <a:t>.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430778"/>
            <a:ext cx="2043740" cy="270030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42" y="789459"/>
            <a:ext cx="2890190" cy="199146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004894" y="4077072"/>
            <a:ext cx="58132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ЛУРГИКАНСКИЙ ПРОВАЛ, </a:t>
            </a:r>
            <a:r>
              <a:rPr lang="ru-RU" sz="1600" dirty="0" err="1" smtClean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Лургиканская</a:t>
            </a:r>
            <a:r>
              <a:rPr lang="ru-RU" sz="1600" dirty="0" smtClean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пещера</a:t>
            </a:r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памятник природы (Решение </a:t>
            </a:r>
            <a:r>
              <a:rPr lang="ru-RU" sz="1600" dirty="0" err="1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</a:t>
            </a:r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облисполкома № 593 от 29.12.1989). Объект охраны — подземный ландшафт. Расположен на левобережье р. </a:t>
            </a:r>
            <a:r>
              <a:rPr lang="ru-RU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Шилка</a:t>
            </a:r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напротив с. </a:t>
            </a:r>
            <a:r>
              <a:rPr lang="ru-RU" sz="1600" dirty="0" err="1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Старолончаково</a:t>
            </a:r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Сретенского р-на у р. </a:t>
            </a:r>
            <a:r>
              <a:rPr lang="ru-RU" sz="1600" dirty="0" err="1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Лургикан</a:t>
            </a:r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г. </a:t>
            </a:r>
            <a:r>
              <a:rPr lang="ru-RU" sz="1600" dirty="0" err="1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Екатеринка</a:t>
            </a:r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42" y="3501008"/>
            <a:ext cx="2840370" cy="23762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560" y="163095"/>
            <a:ext cx="8229600" cy="1252728"/>
          </a:xfrm>
        </p:spPr>
        <p:txBody>
          <a:bodyPr/>
          <a:lstStyle/>
          <a:p>
            <a:r>
              <a:rPr lang="ru-RU" dirty="0" smtClean="0"/>
              <a:t>                   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Памятники природы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544030"/>
      </p:ext>
    </p:extLst>
  </p:cSld>
  <p:clrMapOvr>
    <a:masterClrMapping/>
  </p:clrMapOvr>
  <p:transition spd="slow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25933</TotalTime>
  <Words>5856</Words>
  <Application>Microsoft Office PowerPoint</Application>
  <PresentationFormat>Экран (4:3)</PresentationFormat>
  <Paragraphs>1451</Paragraphs>
  <Slides>55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История  образования  МР  «Сретенский район»</vt:lpstr>
      <vt:lpstr>Административно-территориальное  деление МР «Сретенский район» </vt:lpstr>
      <vt:lpstr>Географическое положение.</vt:lpstr>
      <vt:lpstr>Климатические условия.</vt:lpstr>
      <vt:lpstr>                   Памятники природы</vt:lpstr>
      <vt:lpstr>                   Памятники природы</vt:lpstr>
      <vt:lpstr>Основные месторождения полезных ископаемых.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Промышленное производство</vt:lpstr>
      <vt:lpstr>Презентация PowerPoint</vt:lpstr>
      <vt:lpstr>Инженерная инфраструктура</vt:lpstr>
      <vt:lpstr>Социальная сфера. Образование.</vt:lpstr>
      <vt:lpstr>Образование.</vt:lpstr>
      <vt:lpstr>Социальная сфера . Культура</vt:lpstr>
      <vt:lpstr>Презентация PowerPoint</vt:lpstr>
      <vt:lpstr>Презентация PowerPoint</vt:lpstr>
      <vt:lpstr>Социальная сфера. Физическая культура и спорт</vt:lpstr>
      <vt:lpstr>Здравоохранение</vt:lpstr>
      <vt:lpstr>            Экономическая ситуация</vt:lpstr>
      <vt:lpstr>Презентация PowerPoint</vt:lpstr>
      <vt:lpstr>Презентация PowerPoint</vt:lpstr>
      <vt:lpstr>Физические показатели производства продукции растениеводства</vt:lpstr>
      <vt:lpstr>Объемы финансовой поддержки в агропромышленном секторе</vt:lpstr>
      <vt:lpstr>ФОРМЫ МУНИЦИПАЛЬНОЙ ПОДДЕРЖКИ  ИНВЕСТИЦИОННОЙ ДЕЯТЕЛЬНОСТИ</vt:lpstr>
      <vt:lpstr>Презентация PowerPoint</vt:lpstr>
      <vt:lpstr>Презентация PowerPoint</vt:lpstr>
      <vt:lpstr>Презентация PowerPoint</vt:lpstr>
      <vt:lpstr>Малый и средний бизнес. </vt:lpstr>
      <vt:lpstr>Презентация PowerPoint</vt:lpstr>
      <vt:lpstr> Инвестиционный проект  «Создание комплексной зоны отдыха на базе населенного пункта Дома отдыха «Чалбучи»  </vt:lpstr>
      <vt:lpstr>Презентация PowerPoint</vt:lpstr>
      <vt:lpstr>«Создание комплексного развивающего детского центра для организации досуга детей»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Инвестиционный паспорт муниципального района «Карымский район»</dc:title>
  <cp:lastModifiedBy>User</cp:lastModifiedBy>
  <cp:revision>1552</cp:revision>
  <cp:lastPrinted>2022-10-20T06:09:43Z</cp:lastPrinted>
  <dcterms:modified xsi:type="dcterms:W3CDTF">2023-09-14T01:47:00Z</dcterms:modified>
</cp:coreProperties>
</file>