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4104" r:id="rId1"/>
  </p:sldMasterIdLst>
  <p:notesMasterIdLst>
    <p:notesMasterId r:id="rId38"/>
  </p:notesMasterIdLst>
  <p:handoutMasterIdLst>
    <p:handoutMasterId r:id="rId39"/>
  </p:handoutMasterIdLst>
  <p:sldIdLst>
    <p:sldId id="256" r:id="rId2"/>
    <p:sldId id="257" r:id="rId3"/>
    <p:sldId id="317" r:id="rId4"/>
    <p:sldId id="258" r:id="rId5"/>
    <p:sldId id="259" r:id="rId6"/>
    <p:sldId id="289" r:id="rId7"/>
    <p:sldId id="260" r:id="rId8"/>
    <p:sldId id="261" r:id="rId9"/>
    <p:sldId id="262" r:id="rId10"/>
    <p:sldId id="263" r:id="rId11"/>
    <p:sldId id="265" r:id="rId12"/>
    <p:sldId id="266" r:id="rId13"/>
    <p:sldId id="318" r:id="rId14"/>
    <p:sldId id="267" r:id="rId15"/>
    <p:sldId id="290" r:id="rId16"/>
    <p:sldId id="291" r:id="rId17"/>
    <p:sldId id="309" r:id="rId18"/>
    <p:sldId id="269" r:id="rId19"/>
    <p:sldId id="270" r:id="rId20"/>
    <p:sldId id="301" r:id="rId21"/>
    <p:sldId id="321" r:id="rId22"/>
    <p:sldId id="273" r:id="rId23"/>
    <p:sldId id="319" r:id="rId24"/>
    <p:sldId id="307" r:id="rId25"/>
    <p:sldId id="276" r:id="rId26"/>
    <p:sldId id="277" r:id="rId27"/>
    <p:sldId id="274" r:id="rId28"/>
    <p:sldId id="278" r:id="rId29"/>
    <p:sldId id="312" r:id="rId30"/>
    <p:sldId id="293" r:id="rId31"/>
    <p:sldId id="313" r:id="rId32"/>
    <p:sldId id="314" r:id="rId33"/>
    <p:sldId id="315" r:id="rId34"/>
    <p:sldId id="320" r:id="rId35"/>
    <p:sldId id="281" r:id="rId36"/>
    <p:sldId id="282" r:id="rId37"/>
  </p:sldIdLst>
  <p:sldSz cx="9144000" cy="6858000" type="screen4x3"/>
  <p:notesSz cx="9926638"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0A434FA-1AB8-4AE8-AB9B-EAB8FDB4F1F7}">
          <p14:sldIdLst>
            <p14:sldId id="256"/>
            <p14:sldId id="257"/>
            <p14:sldId id="317"/>
            <p14:sldId id="258"/>
            <p14:sldId id="259"/>
            <p14:sldId id="289"/>
            <p14:sldId id="260"/>
            <p14:sldId id="261"/>
            <p14:sldId id="262"/>
            <p14:sldId id="263"/>
            <p14:sldId id="265"/>
            <p14:sldId id="266"/>
            <p14:sldId id="318"/>
            <p14:sldId id="267"/>
            <p14:sldId id="290"/>
            <p14:sldId id="291"/>
            <p14:sldId id="309"/>
            <p14:sldId id="269"/>
            <p14:sldId id="270"/>
            <p14:sldId id="301"/>
            <p14:sldId id="321"/>
            <p14:sldId id="273"/>
            <p14:sldId id="319"/>
            <p14:sldId id="307"/>
            <p14:sldId id="276"/>
            <p14:sldId id="277"/>
            <p14:sldId id="274"/>
            <p14:sldId id="278"/>
            <p14:sldId id="312"/>
            <p14:sldId id="293"/>
            <p14:sldId id="313"/>
            <p14:sldId id="314"/>
            <p14:sldId id="315"/>
            <p14:sldId id="32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B00"/>
    <a:srgbClr val="CC9900"/>
    <a:srgbClr val="FFD45B"/>
    <a:srgbClr val="FEBB00"/>
    <a:srgbClr val="FFCB25"/>
    <a:srgbClr val="8E6900"/>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0" autoAdjust="0"/>
    <p:restoredTop sz="91200" autoAdjust="0"/>
  </p:normalViewPr>
  <p:slideViewPr>
    <p:cSldViewPr>
      <p:cViewPr>
        <p:scale>
          <a:sx n="85" d="100"/>
          <a:sy n="85" d="100"/>
        </p:scale>
        <p:origin x="-924" y="-72"/>
      </p:cViewPr>
      <p:guideLst>
        <p:guide orient="horz" pos="2160"/>
        <p:guide pos="2880"/>
      </p:guideLst>
    </p:cSldViewPr>
  </p:slideViewPr>
  <p:outlineViewPr>
    <p:cViewPr>
      <p:scale>
        <a:sx n="33" d="100"/>
        <a:sy n="33" d="100"/>
      </p:scale>
      <p:origin x="0" y="2178"/>
    </p:cViewPr>
  </p:outlineViewPr>
  <p:notesTextViewPr>
    <p:cViewPr>
      <p:scale>
        <a:sx n="100" d="100"/>
        <a:sy n="100" d="100"/>
      </p:scale>
      <p:origin x="0" y="0"/>
    </p:cViewPr>
  </p:notesTextViewPr>
  <p:sorterViewPr>
    <p:cViewPr>
      <p:scale>
        <a:sx n="100" d="100"/>
        <a:sy n="100" d="100"/>
      </p:scale>
      <p:origin x="0" y="127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20and%20Settings\marina\&#1056;&#1072;&#1073;&#1086;&#1095;&#1080;&#1081;%20&#1089;&#1090;&#1086;&#1083;\Kniga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20and%20Settings\marina\&#1056;&#1072;&#1073;&#1086;&#1095;&#1080;&#1081;%20&#1089;&#1090;&#1086;&#1083;\Kniga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12709719269882144"/>
          <c:y val="0.14839368574630424"/>
          <c:w val="0.67381641546169369"/>
          <c:h val="0.78020531101234059"/>
        </c:manualLayout>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9.3485204884498407E-2"/>
          <c:y val="4.8309642451053424E-3"/>
          <c:w val="0.77112220173250956"/>
          <c:h val="0.13622047338570245"/>
        </c:manualLayout>
      </c:layout>
      <c:overlay val="1"/>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30"/>
      <c:rotY val="0"/>
      <c:rAngAx val="1"/>
    </c:view3D>
    <c:floor>
      <c:thickness val="0"/>
    </c:floor>
    <c:sideWall>
      <c:thickness val="0"/>
    </c:sideWall>
    <c:backWall>
      <c:thickness val="0"/>
    </c:backWall>
    <c:plotArea>
      <c:layout>
        <c:manualLayout>
          <c:layoutTarget val="inner"/>
          <c:xMode val="edge"/>
          <c:yMode val="edge"/>
          <c:x val="0.14550686086017656"/>
          <c:y val="0.11887964477092181"/>
          <c:w val="0.61071125327751996"/>
          <c:h val="0.85160853504180201"/>
        </c:manualLayout>
      </c:layout>
      <c:pie3DChart>
        <c:varyColors val="1"/>
        <c:dLbls>
          <c:showLegendKey val="0"/>
          <c:showVal val="0"/>
          <c:showCatName val="0"/>
          <c:showSerName val="0"/>
          <c:showPercent val="1"/>
          <c:showBubbleSize val="0"/>
          <c:showLeaderLines val="0"/>
        </c:dLbls>
      </c:pie3DChart>
    </c:plotArea>
    <c:legend>
      <c:legendPos val="t"/>
      <c:layout>
        <c:manualLayout>
          <c:xMode val="edge"/>
          <c:yMode val="edge"/>
          <c:x val="0.13145777640970266"/>
          <c:y val="9.2751013655047246E-2"/>
          <c:w val="0.61165317430009314"/>
          <c:h val="0.1186632036080618"/>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layout>
        <c:manualLayout>
          <c:xMode val="edge"/>
          <c:yMode val="edge"/>
          <c:x val="0.62093482607664208"/>
          <c:y val="9.6787663052867262E-2"/>
          <c:w val="0.36503018443670698"/>
          <c:h val="0.80642467389426542"/>
        </c:manualLayout>
      </c:layout>
      <c:overlay val="0"/>
      <c:txPr>
        <a:bodyPr/>
        <a:lstStyle/>
        <a:p>
          <a:pPr>
            <a:defRPr sz="12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C00000"/>
              </a:solidFill>
            </c:spPr>
          </c:dPt>
          <c:dPt>
            <c:idx val="1"/>
            <c:bubble3D val="0"/>
            <c:spPr>
              <a:solidFill>
                <a:srgbClr val="0070C0"/>
              </a:solidFill>
            </c:spPr>
          </c:dPt>
          <c:dLbls>
            <c:dLbl>
              <c:idx val="0"/>
              <c:layout>
                <c:manualLayout>
                  <c:x val="-0.28346329454558644"/>
                  <c:y val="4.0332611677379449E-3"/>
                </c:manualLayout>
              </c:layout>
              <c:tx>
                <c:rich>
                  <a:bodyPr/>
                  <a:lstStyle/>
                  <a:p>
                    <a:r>
                      <a:rPr lang="en-US" dirty="0" smtClean="0"/>
                      <a:t>4</a:t>
                    </a:r>
                    <a:r>
                      <a:rPr lang="ru-RU" dirty="0" smtClean="0"/>
                      <a:t>6</a:t>
                    </a:r>
                    <a:r>
                      <a:rPr lang="en-US" dirty="0" smtClean="0"/>
                      <a:t>%</a:t>
                    </a:r>
                    <a:endParaRPr lang="en-US" dirty="0"/>
                  </a:p>
                </c:rich>
              </c:tx>
              <c:showLegendKey val="0"/>
              <c:showVal val="1"/>
              <c:showCatName val="0"/>
              <c:showSerName val="0"/>
              <c:showPercent val="0"/>
              <c:showBubbleSize val="0"/>
            </c:dLbl>
            <c:dLbl>
              <c:idx val="1"/>
              <c:layout/>
              <c:tx>
                <c:rich>
                  <a:bodyPr/>
                  <a:lstStyle/>
                  <a:p>
                    <a:r>
                      <a:rPr lang="en-US" sz="1800" b="0" dirty="0" smtClean="0">
                        <a:latin typeface="Georgia" pitchFamily="18" charset="0"/>
                      </a:rPr>
                      <a:t>5</a:t>
                    </a:r>
                    <a:r>
                      <a:rPr lang="ru-RU" sz="1800" b="0" dirty="0" smtClean="0">
                        <a:latin typeface="Georgia" pitchFamily="18" charset="0"/>
                      </a:rPr>
                      <a:t>4</a:t>
                    </a:r>
                    <a:r>
                      <a:rPr lang="en-US" sz="1800" b="0" dirty="0" smtClean="0">
                        <a:latin typeface="Georgia" pitchFamily="18" charset="0"/>
                      </a:rPr>
                      <a:t>%</a:t>
                    </a:r>
                    <a:endParaRPr lang="en-US" dirty="0"/>
                  </a:p>
                </c:rich>
              </c:tx>
              <c:showLegendKey val="0"/>
              <c:showVal val="1"/>
              <c:showCatName val="0"/>
              <c:showSerName val="0"/>
              <c:showPercent val="0"/>
              <c:showBubbleSize val="0"/>
            </c:dLbl>
            <c:txPr>
              <a:bodyPr/>
              <a:lstStyle/>
              <a:p>
                <a:pPr>
                  <a:defRPr sz="1800" b="0">
                    <a:latin typeface="Georgia" pitchFamily="18" charset="0"/>
                    <a:cs typeface="Times New Roman" pitchFamily="18" charset="0"/>
                  </a:defRPr>
                </a:pPr>
                <a:endParaRPr lang="ru-RU"/>
              </a:p>
            </c:txPr>
            <c:showLegendKey val="0"/>
            <c:showVal val="1"/>
            <c:showCatName val="0"/>
            <c:showSerName val="0"/>
            <c:showPercent val="0"/>
            <c:showBubbleSize val="0"/>
            <c:showLeaderLines val="1"/>
          </c:dLbls>
          <c:cat>
            <c:strRef>
              <c:f>Лист1!$D$10:$D$11</c:f>
              <c:strCache>
                <c:ptCount val="2"/>
                <c:pt idx="0">
                  <c:v>мужчины</c:v>
                </c:pt>
                <c:pt idx="1">
                  <c:v>женщины</c:v>
                </c:pt>
              </c:strCache>
            </c:strRef>
          </c:cat>
          <c:val>
            <c:numRef>
              <c:f>Лист1!$E$10:$E$11</c:f>
              <c:numCache>
                <c:formatCode>0.00%</c:formatCode>
                <c:ptCount val="2"/>
                <c:pt idx="0">
                  <c:v>0.46133646217454466</c:v>
                </c:pt>
                <c:pt idx="1">
                  <c:v>0.5386635378254554</c:v>
                </c:pt>
              </c:numCache>
            </c:numRef>
          </c:val>
        </c:ser>
        <c:dLbls>
          <c:showLegendKey val="0"/>
          <c:showVal val="0"/>
          <c:showCatName val="0"/>
          <c:showSerName val="0"/>
          <c:showPercent val="0"/>
          <c:showBubbleSize val="0"/>
          <c:showLeaderLines val="1"/>
        </c:dLbls>
      </c:pie3DChart>
    </c:plotArea>
    <c:legend>
      <c:legendPos val="t"/>
      <c:layout>
        <c:manualLayout>
          <c:xMode val="edge"/>
          <c:yMode val="edge"/>
          <c:x val="4.7618733541864876E-2"/>
          <c:y val="3.3069242306410396E-2"/>
          <c:w val="0.43358786933415561"/>
          <c:h val="0.20438397469725586"/>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spPr>
            <a:solidFill>
              <a:srgbClr val="0070C0"/>
            </a:solidFill>
          </c:spPr>
          <c:dPt>
            <c:idx val="0"/>
            <c:bubble3D val="0"/>
            <c:spPr>
              <a:solidFill>
                <a:srgbClr val="C00000"/>
              </a:solidFill>
            </c:spPr>
          </c:dPt>
          <c:dPt>
            <c:idx val="2"/>
            <c:bubble3D val="0"/>
            <c:spPr>
              <a:solidFill>
                <a:srgbClr val="00B050"/>
              </a:solidFill>
            </c:spPr>
          </c:dPt>
          <c:dLbls>
            <c:dLbl>
              <c:idx val="0"/>
              <c:layout>
                <c:manualLayout>
                  <c:x val="-0.1496899405543359"/>
                  <c:y val="7.713033545522717E-2"/>
                </c:manualLayout>
              </c:layout>
              <c:tx>
                <c:rich>
                  <a:bodyPr/>
                  <a:lstStyle/>
                  <a:p>
                    <a:r>
                      <a:rPr lang="en-US" dirty="0" smtClean="0"/>
                      <a:t>3</a:t>
                    </a:r>
                    <a:r>
                      <a:rPr lang="ru-RU" dirty="0" smtClean="0"/>
                      <a:t>0,7</a:t>
                    </a:r>
                    <a:r>
                      <a:rPr lang="en-US" dirty="0" smtClean="0"/>
                      <a:t>%</a:t>
                    </a:r>
                    <a:endParaRPr lang="en-US" dirty="0"/>
                  </a:p>
                </c:rich>
              </c:tx>
              <c:showLegendKey val="0"/>
              <c:showVal val="1"/>
              <c:showCatName val="0"/>
              <c:showSerName val="0"/>
              <c:showPercent val="0"/>
              <c:showBubbleSize val="0"/>
            </c:dLbl>
            <c:dLbl>
              <c:idx val="1"/>
              <c:layout/>
              <c:tx>
                <c:rich>
                  <a:bodyPr/>
                  <a:lstStyle/>
                  <a:p>
                    <a:r>
                      <a:rPr lang="en-US" dirty="0" smtClean="0"/>
                      <a:t>5</a:t>
                    </a:r>
                    <a:r>
                      <a:rPr lang="ru-RU" dirty="0" smtClean="0"/>
                      <a:t>5</a:t>
                    </a:r>
                    <a:r>
                      <a:rPr lang="en-US" dirty="0" smtClean="0"/>
                      <a:t>%</a:t>
                    </a:r>
                    <a:endParaRPr lang="en-US" dirty="0"/>
                  </a:p>
                </c:rich>
              </c:tx>
              <c:showLegendKey val="0"/>
              <c:showVal val="1"/>
              <c:showCatName val="0"/>
              <c:showSerName val="0"/>
              <c:showPercent val="0"/>
              <c:showBubbleSize val="0"/>
            </c:dLbl>
            <c:dLbl>
              <c:idx val="2"/>
              <c:layout>
                <c:manualLayout>
                  <c:x val="5.7980646907777073E-2"/>
                  <c:y val="8.4724652387116253E-2"/>
                </c:manualLayout>
              </c:layout>
              <c:tx>
                <c:rich>
                  <a:bodyPr/>
                  <a:lstStyle/>
                  <a:p>
                    <a:r>
                      <a:rPr lang="ru-RU" dirty="0" smtClean="0"/>
                      <a:t>14,2</a:t>
                    </a:r>
                    <a:r>
                      <a:rPr lang="en-US" dirty="0" smtClean="0"/>
                      <a:t>%</a:t>
                    </a:r>
                    <a:endParaRPr lang="en-US" dirty="0"/>
                  </a:p>
                </c:rich>
              </c:tx>
              <c:showLegendKey val="0"/>
              <c:showVal val="1"/>
              <c:showCatName val="0"/>
              <c:showSerName val="0"/>
              <c:showPercent val="0"/>
              <c:showBubbleSize val="0"/>
            </c:dLbl>
            <c:numFmt formatCode="0%" sourceLinked="0"/>
            <c:txPr>
              <a:bodyPr/>
              <a:lstStyle/>
              <a:p>
                <a:pPr>
                  <a:defRPr sz="1800"/>
                </a:pPr>
                <a:endParaRPr lang="ru-RU"/>
              </a:p>
            </c:txPr>
            <c:showLegendKey val="0"/>
            <c:showVal val="0"/>
            <c:showCatName val="0"/>
            <c:showSerName val="0"/>
            <c:showPercent val="0"/>
            <c:showBubbleSize val="0"/>
          </c:dLbls>
          <c:cat>
            <c:strRef>
              <c:f>Лист1!$A$8:$A$10</c:f>
              <c:strCache>
                <c:ptCount val="3"/>
                <c:pt idx="0">
                  <c:v>Численность постоянного населения в возрасте моложе трудоспособного</c:v>
                </c:pt>
                <c:pt idx="1">
                  <c:v>Численность постоянного населения трудоспособного возраста</c:v>
                </c:pt>
                <c:pt idx="2">
                  <c:v>Численность постоянного населения в возрасте старше трудоспособного</c:v>
                </c:pt>
              </c:strCache>
            </c:strRef>
          </c:cat>
          <c:val>
            <c:numRef>
              <c:f>Лист1!$B$8:$B$10</c:f>
              <c:numCache>
                <c:formatCode>0%</c:formatCode>
                <c:ptCount val="3"/>
                <c:pt idx="0">
                  <c:v>0.35</c:v>
                </c:pt>
                <c:pt idx="1">
                  <c:v>0.54</c:v>
                </c:pt>
                <c:pt idx="2">
                  <c:v>0.11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solidFill>
                  <a:schemeClr val="accent1">
                    <a:lumMod val="50000"/>
                  </a:schemeClr>
                </a:solidFill>
              </a:rPr>
              <a:t>Население по уровню образования *</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1951363596475853E-2"/>
          <c:y val="0.14523538445244652"/>
          <c:w val="0.62015249281212526"/>
          <c:h val="0.76623774733582162"/>
        </c:manualLayout>
      </c:layout>
      <c:pie3DChart>
        <c:varyColors val="1"/>
        <c:ser>
          <c:idx val="0"/>
          <c:order val="0"/>
          <c:tx>
            <c:strRef>
              <c:f>Лист1!$B$1</c:f>
              <c:strCache>
                <c:ptCount val="1"/>
                <c:pt idx="0">
                  <c:v>Население по уровню образования</c:v>
                </c:pt>
              </c:strCache>
            </c:strRef>
          </c:tx>
          <c:explosion val="25"/>
          <c:dPt>
            <c:idx val="0"/>
            <c:bubble3D val="0"/>
            <c:explosion val="26"/>
            <c:spPr>
              <a:solidFill>
                <a:srgbClr val="002060"/>
              </a:solidFill>
            </c:spPr>
          </c:dPt>
          <c:dPt>
            <c:idx val="2"/>
            <c:bubble3D val="0"/>
            <c:explosion val="22"/>
            <c:spPr>
              <a:solidFill>
                <a:schemeClr val="bg2"/>
              </a:solidFill>
            </c:spPr>
          </c:dPt>
          <c:dPt>
            <c:idx val="3"/>
            <c:bubble3D val="0"/>
            <c:spPr>
              <a:solidFill>
                <a:srgbClr val="FFD45B"/>
              </a:solidFill>
            </c:spPr>
          </c:dPt>
          <c:dPt>
            <c:idx val="4"/>
            <c:bubble3D val="0"/>
            <c:spPr>
              <a:solidFill>
                <a:schemeClr val="accent1">
                  <a:lumMod val="60000"/>
                  <a:lumOff val="40000"/>
                </a:schemeClr>
              </a:solidFill>
            </c:spPr>
          </c:dPt>
          <c:dPt>
            <c:idx val="5"/>
            <c:bubble3D val="0"/>
            <c:explosion val="15"/>
            <c:spPr>
              <a:solidFill>
                <a:srgbClr val="FF0000"/>
              </a:solidFill>
            </c:spPr>
          </c:dPt>
          <c:dPt>
            <c:idx val="6"/>
            <c:bubble3D val="0"/>
            <c:spPr>
              <a:solidFill>
                <a:srgbClr val="92D050"/>
              </a:solidFill>
            </c:spPr>
          </c:dPt>
          <c:dPt>
            <c:idx val="7"/>
            <c:bubble3D val="0"/>
            <c:explosion val="18"/>
            <c:spPr>
              <a:solidFill>
                <a:srgbClr val="7030A0"/>
              </a:solidFill>
            </c:spPr>
          </c:dPt>
          <c:dLbls>
            <c:dLbl>
              <c:idx val="1"/>
              <c:layout>
                <c:manualLayout>
                  <c:x val="-3.0200837018925265E-2"/>
                  <c:y val="-9.7062647451957133E-3"/>
                </c:manualLayout>
              </c:layout>
              <c:showLegendKey val="0"/>
              <c:showVal val="0"/>
              <c:showCatName val="0"/>
              <c:showSerName val="0"/>
              <c:showPercent val="1"/>
              <c:showBubbleSize val="0"/>
            </c:dLbl>
            <c:dLbl>
              <c:idx val="2"/>
              <c:layout>
                <c:manualLayout>
                  <c:x val="-6.5590989048269183E-2"/>
                  <c:y val="4.9822223466502533E-3"/>
                </c:manualLayout>
              </c:layout>
              <c:showLegendKey val="0"/>
              <c:showVal val="0"/>
              <c:showCatName val="0"/>
              <c:showSerName val="0"/>
              <c:showPercent val="1"/>
              <c:showBubbleSize val="0"/>
            </c:dLbl>
            <c:dLbl>
              <c:idx val="6"/>
              <c:layout>
                <c:manualLayout>
                  <c:x val="1.6543757400493731E-2"/>
                  <c:y val="-1.7160073853302225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Лист1!$A$2:$A$9</c:f>
              <c:strCache>
                <c:ptCount val="8"/>
                <c:pt idx="0">
                  <c:v>профессиональное послевузовское (0,4%)</c:v>
                </c:pt>
                <c:pt idx="1">
                  <c:v>профессиональное высшее (18%)</c:v>
                </c:pt>
                <c:pt idx="2">
                  <c:v>профессиональное неполное высшее (4%)</c:v>
                </c:pt>
                <c:pt idx="3">
                  <c:v>профессиональное среднее (20%)</c:v>
                </c:pt>
                <c:pt idx="4">
                  <c:v>общее среднее (полное) (27%)</c:v>
                </c:pt>
                <c:pt idx="5">
                  <c:v>общее основное (16%)</c:v>
                </c:pt>
                <c:pt idx="6">
                  <c:v>общее начальное (14%)</c:v>
                </c:pt>
                <c:pt idx="7">
                  <c:v>не имеют начального общего образования (1%)</c:v>
                </c:pt>
              </c:strCache>
            </c:strRef>
          </c:cat>
          <c:val>
            <c:numRef>
              <c:f>Лист1!$B$2:$B$9</c:f>
              <c:numCache>
                <c:formatCode>General</c:formatCode>
                <c:ptCount val="8"/>
                <c:pt idx="0">
                  <c:v>0.39</c:v>
                </c:pt>
                <c:pt idx="1">
                  <c:v>17.77</c:v>
                </c:pt>
                <c:pt idx="2">
                  <c:v>3.72</c:v>
                </c:pt>
                <c:pt idx="3">
                  <c:v>19.690000000000001</c:v>
                </c:pt>
                <c:pt idx="4">
                  <c:v>26.34</c:v>
                </c:pt>
                <c:pt idx="5">
                  <c:v>15.09</c:v>
                </c:pt>
                <c:pt idx="6">
                  <c:v>13.64</c:v>
                </c:pt>
                <c:pt idx="7">
                  <c:v>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4258623744018728"/>
          <c:y val="0.14698129779634647"/>
          <c:w val="0.35145819575345466"/>
          <c:h val="0.76097626890854508"/>
        </c:manualLayout>
      </c:layout>
      <c:overlay val="0"/>
      <c:txPr>
        <a:bodyPr/>
        <a:lstStyle/>
        <a:p>
          <a:pPr>
            <a:defRPr>
              <a:solidFill>
                <a:schemeClr val="accent1">
                  <a:lumMod val="50000"/>
                </a:schemeClr>
              </a:solidFill>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1"/>
            <c:bubble3D val="0"/>
            <c:spPr>
              <a:solidFill>
                <a:srgbClr val="0070C0"/>
              </a:solidFill>
            </c:spPr>
          </c:dPt>
          <c:dPt>
            <c:idx val="2"/>
            <c:bubble3D val="0"/>
            <c:spPr>
              <a:solidFill>
                <a:srgbClr val="92D050"/>
              </a:solidFill>
            </c:spPr>
          </c:dPt>
          <c:dPt>
            <c:idx val="3"/>
            <c:bubble3D val="0"/>
            <c:spPr>
              <a:solidFill>
                <a:srgbClr val="7030A0"/>
              </a:solidFill>
            </c:spPr>
          </c:dPt>
          <c:dPt>
            <c:idx val="4"/>
            <c:bubble3D val="0"/>
            <c:spPr>
              <a:solidFill>
                <a:srgbClr val="FFC000"/>
              </a:solidFill>
            </c:spPr>
          </c:dPt>
          <c:dPt>
            <c:idx val="5"/>
            <c:bubble3D val="0"/>
            <c:spPr>
              <a:solidFill>
                <a:schemeClr val="accent3">
                  <a:lumMod val="75000"/>
                </a:schemeClr>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dLbl>
              <c:idx val="5"/>
              <c:layout/>
              <c:showLegendKey val="0"/>
              <c:showVal val="1"/>
              <c:showCatName val="0"/>
              <c:showSerName val="0"/>
              <c:showPercent val="0"/>
              <c:showBubbleSize val="0"/>
            </c:dLbl>
            <c:dLbl>
              <c:idx val="6"/>
              <c:layout/>
              <c:showLegendKey val="0"/>
              <c:showVal val="1"/>
              <c:showCatName val="0"/>
              <c:showSerName val="0"/>
              <c:showPercent val="0"/>
              <c:showBubbleSize val="0"/>
            </c:dLbl>
            <c:dLbl>
              <c:idx val="7"/>
              <c:layout/>
              <c:showLegendKey val="0"/>
              <c:showVal val="1"/>
              <c:showCatName val="0"/>
              <c:showSerName val="0"/>
              <c:showPercent val="0"/>
              <c:showBubbleSize val="0"/>
            </c:dLbl>
            <c:showLegendKey val="0"/>
            <c:showVal val="0"/>
            <c:showCatName val="0"/>
            <c:showSerName val="0"/>
            <c:showPercent val="0"/>
            <c:showBubbleSize val="0"/>
          </c:dLbls>
          <c:cat>
            <c:strRef>
              <c:f>Лист1!$A$2:$A$9</c:f>
              <c:strCache>
                <c:ptCount val="8"/>
                <c:pt idx="0">
                  <c:v>НДФЛ</c:v>
                </c:pt>
                <c:pt idx="1">
                  <c:v>Налоги на имущество</c:v>
                </c:pt>
                <c:pt idx="2">
                  <c:v>Доходы от использования имущества, находящегося в государственной собственности</c:v>
                </c:pt>
                <c:pt idx="3">
                  <c:v>Налоги на совокупный доход</c:v>
                </c:pt>
                <c:pt idx="4">
                  <c:v>Налоги на товары (работы, услуги)</c:v>
                </c:pt>
                <c:pt idx="5">
                  <c:v>Государственная пошлина</c:v>
                </c:pt>
                <c:pt idx="6">
                  <c:v>Штрафы, санкции, возмещение ущерба</c:v>
                </c:pt>
                <c:pt idx="7">
                  <c:v>Доходы от продажи материальных и нематериальных активов</c:v>
                </c:pt>
              </c:strCache>
            </c:strRef>
          </c:cat>
          <c:val>
            <c:numRef>
              <c:f>Лист1!$B$2:$B$9</c:f>
              <c:numCache>
                <c:formatCode>0.0%</c:formatCode>
                <c:ptCount val="8"/>
                <c:pt idx="0">
                  <c:v>0.64899030445704253</c:v>
                </c:pt>
                <c:pt idx="1">
                  <c:v>6.6606564129989748E-2</c:v>
                </c:pt>
                <c:pt idx="2">
                  <c:v>7.1764323917269252E-2</c:v>
                </c:pt>
                <c:pt idx="3">
                  <c:v>9.9361821852415974E-2</c:v>
                </c:pt>
                <c:pt idx="4">
                  <c:v>5.3691755623002567E-2</c:v>
                </c:pt>
                <c:pt idx="5">
                  <c:v>2.8218203446461886E-2</c:v>
                </c:pt>
                <c:pt idx="6">
                  <c:v>8.3513578466714727E-3</c:v>
                </c:pt>
                <c:pt idx="7">
                  <c:v>1.2002232915447851E-2</c:v>
                </c:pt>
              </c:numCache>
            </c:numRef>
          </c:val>
        </c:ser>
        <c:ser>
          <c:idx val="1"/>
          <c:order val="1"/>
          <c:tx>
            <c:strRef>
              <c:f>Лист1!$C$1</c:f>
              <c:strCache>
                <c:ptCount val="1"/>
                <c:pt idx="0">
                  <c:v>192071,76</c:v>
                </c:pt>
              </c:strCache>
            </c:strRef>
          </c:tx>
          <c:cat>
            <c:strRef>
              <c:f>Лист1!$A$2:$A$9</c:f>
              <c:strCache>
                <c:ptCount val="8"/>
                <c:pt idx="0">
                  <c:v>НДФЛ</c:v>
                </c:pt>
                <c:pt idx="1">
                  <c:v>Налоги на имущество</c:v>
                </c:pt>
                <c:pt idx="2">
                  <c:v>Доходы от использования имущества, находящегося в государственной собственности</c:v>
                </c:pt>
                <c:pt idx="3">
                  <c:v>Налоги на совокупный доход</c:v>
                </c:pt>
                <c:pt idx="4">
                  <c:v>Налоги на товары (работы, услуги)</c:v>
                </c:pt>
                <c:pt idx="5">
                  <c:v>Государственная пошлина</c:v>
                </c:pt>
                <c:pt idx="6">
                  <c:v>Штрафы, санкции, возмещение ущерба</c:v>
                </c:pt>
                <c:pt idx="7">
                  <c:v>Доходы от продажи материальных и нематериальных активов</c:v>
                </c:pt>
              </c:strCache>
            </c:strRef>
          </c:cat>
          <c:val>
            <c:numRef>
              <c:f>Лист1!$C$2:$C$9</c:f>
              <c:numCache>
                <c:formatCode>General</c:formatCode>
                <c:ptCount val="8"/>
                <c:pt idx="0">
                  <c:v>124652.71</c:v>
                </c:pt>
                <c:pt idx="1">
                  <c:v>12793.24</c:v>
                </c:pt>
                <c:pt idx="2">
                  <c:v>13783.9</c:v>
                </c:pt>
                <c:pt idx="3">
                  <c:v>19084.599999999999</c:v>
                </c:pt>
                <c:pt idx="4">
                  <c:v>10312.67</c:v>
                </c:pt>
                <c:pt idx="5">
                  <c:v>5419.92</c:v>
                </c:pt>
                <c:pt idx="6">
                  <c:v>1604.06</c:v>
                </c:pt>
                <c:pt idx="7">
                  <c:v>2305.29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786745186132689"/>
          <c:y val="1.0921259842519682E-2"/>
          <c:w val="0.31014245487201803"/>
          <c:h val="0.95628248031496066"/>
        </c:manualLayout>
      </c:layout>
      <c:overlay val="0"/>
      <c:txPr>
        <a:bodyPr/>
        <a:lstStyle/>
        <a:p>
          <a:pPr>
            <a:defRPr sz="1200" baseline="0">
              <a:solidFill>
                <a:schemeClr val="accent1">
                  <a:lumMod val="50000"/>
                </a:schemeClr>
              </a:solidFill>
            </a:defRPr>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4268397989097537E-3"/>
          <c:y val="5.8391752356991802E-2"/>
          <c:w val="0.55493451335012012"/>
          <c:h val="0.77207692795077365"/>
        </c:manualLayout>
      </c:layout>
      <c:pie3DChart>
        <c:varyColors val="1"/>
        <c:ser>
          <c:idx val="0"/>
          <c:order val="0"/>
          <c:tx>
            <c:strRef>
              <c:f>Лист1!$B$1</c:f>
              <c:strCache>
                <c:ptCount val="1"/>
                <c:pt idx="0">
                  <c:v>Столбец2</c:v>
                </c:pt>
              </c:strCache>
            </c:strRef>
          </c:tx>
          <c:dPt>
            <c:idx val="0"/>
            <c:bubble3D val="0"/>
            <c:spPr>
              <a:solidFill>
                <a:srgbClr val="FFC000"/>
              </a:solidFill>
            </c:spPr>
          </c:dPt>
          <c:dPt>
            <c:idx val="1"/>
            <c:bubble3D val="0"/>
            <c:spPr>
              <a:solidFill>
                <a:schemeClr val="accent1"/>
              </a:solidFill>
            </c:spPr>
          </c:dPt>
          <c:dPt>
            <c:idx val="2"/>
            <c:bubble3D val="0"/>
            <c:spPr>
              <a:solidFill>
                <a:schemeClr val="bg2">
                  <a:lumMod val="50000"/>
                </a:schemeClr>
              </a:solidFill>
            </c:spPr>
          </c:dPt>
          <c:dPt>
            <c:idx val="3"/>
            <c:bubble3D val="0"/>
            <c:spPr>
              <a:solidFill>
                <a:srgbClr val="002060"/>
              </a:solidFill>
            </c:spPr>
          </c:dPt>
          <c:dPt>
            <c:idx val="4"/>
            <c:bubble3D val="0"/>
            <c:spPr>
              <a:solidFill>
                <a:srgbClr val="00B050"/>
              </a:solidFill>
            </c:spPr>
          </c:dPt>
          <c:dPt>
            <c:idx val="5"/>
            <c:bubble3D val="0"/>
            <c:spPr>
              <a:solidFill>
                <a:srgbClr val="0070C0"/>
              </a:solidFill>
            </c:spPr>
          </c:dPt>
          <c:dPt>
            <c:idx val="6"/>
            <c:bubble3D val="0"/>
            <c:spPr>
              <a:solidFill>
                <a:srgbClr val="7030A0"/>
              </a:solidFill>
            </c:spPr>
          </c:dPt>
          <c:dPt>
            <c:idx val="7"/>
            <c:bubble3D val="0"/>
            <c:spPr>
              <a:solidFill>
                <a:schemeClr val="accent2">
                  <a:lumMod val="40000"/>
                  <a:lumOff val="60000"/>
                </a:schemeClr>
              </a:solidFill>
            </c:spPr>
          </c:dPt>
          <c:dLbls>
            <c:dLbl>
              <c:idx val="0"/>
              <c:layout/>
              <c:tx>
                <c:rich>
                  <a:bodyPr/>
                  <a:lstStyle/>
                  <a:p>
                    <a:r>
                      <a:rPr lang="ru-RU" dirty="0" smtClean="0"/>
                      <a:t>41 %</a:t>
                    </a:r>
                    <a:endParaRPr lang="en-US" dirty="0"/>
                  </a:p>
                </c:rich>
              </c:tx>
              <c:showLegendKey val="0"/>
              <c:showVal val="1"/>
              <c:showCatName val="0"/>
              <c:showSerName val="0"/>
              <c:showPercent val="0"/>
              <c:showBubbleSize val="0"/>
            </c:dLbl>
            <c:dLbl>
              <c:idx val="1"/>
              <c:layout/>
              <c:tx>
                <c:rich>
                  <a:bodyPr/>
                  <a:lstStyle/>
                  <a:p>
                    <a:r>
                      <a:rPr lang="ru-RU" dirty="0" smtClean="0"/>
                      <a:t>17 %</a:t>
                    </a:r>
                    <a:endParaRPr lang="en-US" dirty="0"/>
                  </a:p>
                </c:rich>
              </c:tx>
              <c:showLegendKey val="0"/>
              <c:showVal val="1"/>
              <c:showCatName val="0"/>
              <c:showSerName val="0"/>
              <c:showPercent val="0"/>
              <c:showBubbleSize val="0"/>
            </c:dLbl>
            <c:dLbl>
              <c:idx val="2"/>
              <c:layout/>
              <c:tx>
                <c:rich>
                  <a:bodyPr/>
                  <a:lstStyle/>
                  <a:p>
                    <a:r>
                      <a:rPr lang="ru-RU" baseline="0" dirty="0" smtClean="0"/>
                      <a:t>5 </a:t>
                    </a:r>
                    <a:r>
                      <a:rPr lang="en-US" dirty="0" smtClean="0"/>
                      <a:t>%</a:t>
                    </a:r>
                    <a:endParaRPr lang="en-US" dirty="0"/>
                  </a:p>
                </c:rich>
              </c:tx>
              <c:showLegendKey val="0"/>
              <c:showVal val="1"/>
              <c:showCatName val="0"/>
              <c:showSerName val="0"/>
              <c:showPercent val="0"/>
              <c:showBubbleSize val="0"/>
            </c:dLbl>
            <c:dLbl>
              <c:idx val="3"/>
              <c:layout>
                <c:manualLayout>
                  <c:x val="8.1910806670979427E-3"/>
                  <c:y val="-7.9921498723870055E-2"/>
                </c:manualLayout>
              </c:layout>
              <c:tx>
                <c:rich>
                  <a:bodyPr/>
                  <a:lstStyle/>
                  <a:p>
                    <a:r>
                      <a:rPr lang="ru-RU" smtClean="0"/>
                      <a:t>9</a:t>
                    </a:r>
                    <a:r>
                      <a:rPr lang="ru-RU" baseline="0" smtClean="0"/>
                      <a:t> </a:t>
                    </a:r>
                    <a:r>
                      <a:rPr lang="en-US" smtClean="0"/>
                      <a:t>%</a:t>
                    </a:r>
                    <a:endParaRPr lang="en-US"/>
                  </a:p>
                </c:rich>
              </c:tx>
              <c:showLegendKey val="0"/>
              <c:showVal val="1"/>
              <c:showCatName val="0"/>
              <c:showSerName val="0"/>
              <c:showPercent val="0"/>
              <c:showBubbleSize val="0"/>
            </c:dLbl>
            <c:dLbl>
              <c:idx val="4"/>
              <c:layout/>
              <c:tx>
                <c:rich>
                  <a:bodyPr/>
                  <a:lstStyle/>
                  <a:p>
                    <a:r>
                      <a:rPr lang="ru-RU" baseline="0" dirty="0" smtClean="0"/>
                      <a:t>6</a:t>
                    </a:r>
                    <a:r>
                      <a:rPr lang="en-US" dirty="0" smtClean="0"/>
                      <a:t>%</a:t>
                    </a:r>
                    <a:endParaRPr lang="en-US" dirty="0"/>
                  </a:p>
                </c:rich>
              </c:tx>
              <c:showLegendKey val="0"/>
              <c:showVal val="1"/>
              <c:showCatName val="0"/>
              <c:showSerName val="0"/>
              <c:showPercent val="0"/>
              <c:showBubbleSize val="0"/>
            </c:dLbl>
            <c:dLbl>
              <c:idx val="5"/>
              <c:layout/>
              <c:tx>
                <c:rich>
                  <a:bodyPr/>
                  <a:lstStyle/>
                  <a:p>
                    <a:r>
                      <a:rPr lang="en-US" dirty="0" smtClean="0"/>
                      <a:t>0%</a:t>
                    </a:r>
                    <a:endParaRPr lang="en-US" dirty="0"/>
                  </a:p>
                </c:rich>
              </c:tx>
              <c:showLegendKey val="0"/>
              <c:showVal val="1"/>
              <c:showCatName val="0"/>
              <c:showSerName val="0"/>
              <c:showPercent val="0"/>
              <c:showBubbleSize val="0"/>
            </c:dLbl>
            <c:dLbl>
              <c:idx val="6"/>
              <c:layout/>
              <c:tx>
                <c:rich>
                  <a:bodyPr/>
                  <a:lstStyle/>
                  <a:p>
                    <a:r>
                      <a:rPr lang="en-US" smtClean="0"/>
                      <a:t>2</a:t>
                    </a:r>
                    <a:r>
                      <a:rPr lang="ru-RU" smtClean="0"/>
                      <a:t> </a:t>
                    </a:r>
                    <a:r>
                      <a:rPr lang="en-US" smtClean="0"/>
                      <a:t>%</a:t>
                    </a:r>
                    <a:endParaRPr lang="en-US"/>
                  </a:p>
                </c:rich>
              </c:tx>
              <c:showLegendKey val="0"/>
              <c:showVal val="1"/>
              <c:showCatName val="0"/>
              <c:showSerName val="0"/>
              <c:showPercent val="0"/>
              <c:showBubbleSize val="0"/>
            </c:dLbl>
            <c:dLbl>
              <c:idx val="7"/>
              <c:layout/>
              <c:tx>
                <c:rich>
                  <a:bodyPr/>
                  <a:lstStyle/>
                  <a:p>
                    <a:r>
                      <a:rPr lang="ru-RU" dirty="0" smtClean="0"/>
                      <a:t>20 %</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Лист1!$A$2:$A$9</c:f>
              <c:strCache>
                <c:ptCount val="8"/>
                <c:pt idx="0">
                  <c:v>торговля оптовая и розничная, ремонт транспортных средств</c:v>
                </c:pt>
                <c:pt idx="1">
                  <c:v>транспортировка и хранение</c:v>
                </c:pt>
                <c:pt idx="2">
                  <c:v>обрабатывающие производства</c:v>
                </c:pt>
                <c:pt idx="3">
                  <c:v>строительство</c:v>
                </c:pt>
                <c:pt idx="4">
                  <c:v>сельское хозяйство</c:v>
                </c:pt>
                <c:pt idx="5">
                  <c:v>добыча полезных ископаемых</c:v>
                </c:pt>
                <c:pt idx="6">
                  <c:v>операции с недвижимым имуществом</c:v>
                </c:pt>
                <c:pt idx="7">
                  <c:v>прочие</c:v>
                </c:pt>
              </c:strCache>
            </c:strRef>
          </c:cat>
          <c:val>
            <c:numRef>
              <c:f>Лист1!$B$2:$B$9</c:f>
              <c:numCache>
                <c:formatCode>0%</c:formatCode>
                <c:ptCount val="8"/>
                <c:pt idx="0">
                  <c:v>0.41201117318435754</c:v>
                </c:pt>
                <c:pt idx="1">
                  <c:v>0.16899441340782123</c:v>
                </c:pt>
                <c:pt idx="2">
                  <c:v>5.3072625698324022E-2</c:v>
                </c:pt>
                <c:pt idx="3">
                  <c:v>9.4972067039106142E-2</c:v>
                </c:pt>
                <c:pt idx="4">
                  <c:v>5.5865921787709494E-2</c:v>
                </c:pt>
                <c:pt idx="5">
                  <c:v>2.7932960893854749E-3</c:v>
                </c:pt>
                <c:pt idx="6">
                  <c:v>1.5363128491620111E-2</c:v>
                </c:pt>
                <c:pt idx="7">
                  <c:v>0.19692737430167598</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1"/>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2"/>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3"/>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4"/>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5"/>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6"/>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egendEntry>
        <c:idx val="7"/>
        <c:txPr>
          <a:bodyPr/>
          <a:lstStyle/>
          <a:p>
            <a:pPr>
              <a:defRPr sz="1400" baseline="0">
                <a:solidFill>
                  <a:schemeClr val="accent1">
                    <a:lumMod val="50000"/>
                  </a:schemeClr>
                </a:solidFill>
                <a:latin typeface="Times New Roman" pitchFamily="18" charset="0"/>
                <a:cs typeface="Times New Roman" pitchFamily="18" charset="0"/>
              </a:defRPr>
            </a:pPr>
            <a:endParaRPr lang="ru-RU"/>
          </a:p>
        </c:txPr>
      </c:legendEntry>
      <c:layout>
        <c:manualLayout>
          <c:xMode val="edge"/>
          <c:yMode val="edge"/>
          <c:x val="0.53393492966622635"/>
          <c:y val="0"/>
          <c:w val="0.46606506764636474"/>
          <c:h val="1"/>
        </c:manualLayout>
      </c:layout>
      <c:overlay val="0"/>
      <c:txPr>
        <a:bodyPr/>
        <a:lstStyle/>
        <a:p>
          <a:pPr>
            <a:defRPr>
              <a:solidFill>
                <a:schemeClr val="accent1">
                  <a:lumMod val="50000"/>
                </a:schemeClr>
              </a:solidFill>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125" cy="339725"/>
          </a:xfrm>
          <a:prstGeom prst="rect">
            <a:avLst/>
          </a:prstGeom>
        </p:spPr>
        <p:txBody>
          <a:bodyPr vert="horz" lIns="91430" tIns="45716" rIns="91430" bIns="45716" rtlCol="0"/>
          <a:lstStyle>
            <a:lvl1pPr algn="l">
              <a:defRPr sz="1200"/>
            </a:lvl1pPr>
          </a:lstStyle>
          <a:p>
            <a:endParaRPr lang="ru-RU"/>
          </a:p>
        </p:txBody>
      </p:sp>
      <p:sp>
        <p:nvSpPr>
          <p:cNvPr id="3" name="Дата 2"/>
          <p:cNvSpPr>
            <a:spLocks noGrp="1"/>
          </p:cNvSpPr>
          <p:nvPr>
            <p:ph type="dt" sz="quarter" idx="1"/>
          </p:nvPr>
        </p:nvSpPr>
        <p:spPr>
          <a:xfrm>
            <a:off x="5622926" y="0"/>
            <a:ext cx="4302125" cy="339725"/>
          </a:xfrm>
          <a:prstGeom prst="rect">
            <a:avLst/>
          </a:prstGeom>
        </p:spPr>
        <p:txBody>
          <a:bodyPr vert="horz" lIns="91430" tIns="45716" rIns="91430" bIns="45716" rtlCol="0"/>
          <a:lstStyle>
            <a:lvl1pPr algn="r">
              <a:defRPr sz="1200"/>
            </a:lvl1pPr>
          </a:lstStyle>
          <a:p>
            <a:fld id="{2A96FE0F-6669-4E81-AAE3-584BE85A3CDE}" type="datetimeFigureOut">
              <a:rPr lang="ru-RU" smtClean="0"/>
              <a:t>26.09.2023</a:t>
            </a:fld>
            <a:endParaRPr lang="ru-RU"/>
          </a:p>
        </p:txBody>
      </p:sp>
      <p:sp>
        <p:nvSpPr>
          <p:cNvPr id="4" name="Нижний колонтитул 3"/>
          <p:cNvSpPr>
            <a:spLocks noGrp="1"/>
          </p:cNvSpPr>
          <p:nvPr>
            <p:ph type="ftr" sz="quarter" idx="2"/>
          </p:nvPr>
        </p:nvSpPr>
        <p:spPr>
          <a:xfrm>
            <a:off x="1" y="6456364"/>
            <a:ext cx="4302125" cy="339725"/>
          </a:xfrm>
          <a:prstGeom prst="rect">
            <a:avLst/>
          </a:prstGeom>
        </p:spPr>
        <p:txBody>
          <a:bodyPr vert="horz" lIns="91430" tIns="45716" rIns="91430" bIns="45716" rtlCol="0" anchor="b"/>
          <a:lstStyle>
            <a:lvl1pPr algn="l">
              <a:defRPr sz="1200"/>
            </a:lvl1pPr>
          </a:lstStyle>
          <a:p>
            <a:endParaRPr lang="ru-RU"/>
          </a:p>
        </p:txBody>
      </p:sp>
      <p:sp>
        <p:nvSpPr>
          <p:cNvPr id="5" name="Номер слайда 4"/>
          <p:cNvSpPr>
            <a:spLocks noGrp="1"/>
          </p:cNvSpPr>
          <p:nvPr>
            <p:ph type="sldNum" sz="quarter" idx="3"/>
          </p:nvPr>
        </p:nvSpPr>
        <p:spPr>
          <a:xfrm>
            <a:off x="5622926" y="6456364"/>
            <a:ext cx="4302125" cy="339725"/>
          </a:xfrm>
          <a:prstGeom prst="rect">
            <a:avLst/>
          </a:prstGeom>
        </p:spPr>
        <p:txBody>
          <a:bodyPr vert="horz" lIns="91430" tIns="45716" rIns="91430" bIns="45716" rtlCol="0" anchor="b"/>
          <a:lstStyle>
            <a:lvl1pPr algn="r">
              <a:defRPr sz="1200"/>
            </a:lvl1pPr>
          </a:lstStyle>
          <a:p>
            <a:fld id="{09342DFE-B6A8-4851-93D3-586298DB8D69}" type="slidenum">
              <a:rPr lang="ru-RU" smtClean="0"/>
              <a:t>‹#›</a:t>
            </a:fld>
            <a:endParaRPr lang="ru-RU"/>
          </a:p>
        </p:txBody>
      </p:sp>
    </p:spTree>
    <p:extLst>
      <p:ext uri="{BB962C8B-B14F-4D97-AF65-F5344CB8AC3E}">
        <p14:creationId xmlns:p14="http://schemas.microsoft.com/office/powerpoint/2010/main" val="236902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1543" cy="339884"/>
          </a:xfrm>
          <a:prstGeom prst="rect">
            <a:avLst/>
          </a:prstGeom>
        </p:spPr>
        <p:txBody>
          <a:bodyPr vert="horz" lIns="91389" tIns="45695" rIns="91389" bIns="45695" rtlCol="0"/>
          <a:lstStyle>
            <a:lvl1pPr algn="l">
              <a:defRPr sz="1200"/>
            </a:lvl1pPr>
          </a:lstStyle>
          <a:p>
            <a:endParaRPr lang="ru-RU"/>
          </a:p>
        </p:txBody>
      </p:sp>
      <p:sp>
        <p:nvSpPr>
          <p:cNvPr id="3" name="Дата 2"/>
          <p:cNvSpPr>
            <a:spLocks noGrp="1"/>
          </p:cNvSpPr>
          <p:nvPr>
            <p:ph type="dt" idx="1"/>
          </p:nvPr>
        </p:nvSpPr>
        <p:spPr>
          <a:xfrm>
            <a:off x="5622802" y="0"/>
            <a:ext cx="4301543" cy="339884"/>
          </a:xfrm>
          <a:prstGeom prst="rect">
            <a:avLst/>
          </a:prstGeom>
        </p:spPr>
        <p:txBody>
          <a:bodyPr vert="horz" lIns="91389" tIns="45695" rIns="91389" bIns="45695" rtlCol="0"/>
          <a:lstStyle>
            <a:lvl1pPr algn="r">
              <a:defRPr sz="1200"/>
            </a:lvl1pPr>
          </a:lstStyle>
          <a:p>
            <a:fld id="{521B5AAF-A255-402C-BE74-0288DC1E15F5}" type="datetimeFigureOut">
              <a:rPr lang="ru-RU" smtClean="0"/>
              <a:pPr/>
              <a:t>26.09.2023</a:t>
            </a:fld>
            <a:endParaRPr lang="ru-RU"/>
          </a:p>
        </p:txBody>
      </p:sp>
      <p:sp>
        <p:nvSpPr>
          <p:cNvPr id="4" name="Образ слайда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389" tIns="45695" rIns="91389" bIns="45695" rtlCol="0" anchor="ctr"/>
          <a:lstStyle/>
          <a:p>
            <a:endParaRPr lang="ru-RU"/>
          </a:p>
        </p:txBody>
      </p:sp>
      <p:sp>
        <p:nvSpPr>
          <p:cNvPr id="5" name="Заметки 4"/>
          <p:cNvSpPr>
            <a:spLocks noGrp="1"/>
          </p:cNvSpPr>
          <p:nvPr>
            <p:ph type="body" sz="quarter" idx="3"/>
          </p:nvPr>
        </p:nvSpPr>
        <p:spPr>
          <a:xfrm>
            <a:off x="992664" y="3228895"/>
            <a:ext cx="7941310" cy="3058954"/>
          </a:xfrm>
          <a:prstGeom prst="rect">
            <a:avLst/>
          </a:prstGeom>
        </p:spPr>
        <p:txBody>
          <a:bodyPr vert="horz" lIns="91389" tIns="45695" rIns="91389" bIns="4569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613"/>
            <a:ext cx="4301543" cy="339884"/>
          </a:xfrm>
          <a:prstGeom prst="rect">
            <a:avLst/>
          </a:prstGeom>
        </p:spPr>
        <p:txBody>
          <a:bodyPr vert="horz" lIns="91389" tIns="45695" rIns="91389" bIns="45695" rtlCol="0" anchor="b"/>
          <a:lstStyle>
            <a:lvl1pPr algn="l">
              <a:defRPr sz="1200"/>
            </a:lvl1pPr>
          </a:lstStyle>
          <a:p>
            <a:endParaRPr lang="ru-RU"/>
          </a:p>
        </p:txBody>
      </p:sp>
      <p:sp>
        <p:nvSpPr>
          <p:cNvPr id="7" name="Номер слайда 6"/>
          <p:cNvSpPr>
            <a:spLocks noGrp="1"/>
          </p:cNvSpPr>
          <p:nvPr>
            <p:ph type="sldNum" sz="quarter" idx="5"/>
          </p:nvPr>
        </p:nvSpPr>
        <p:spPr>
          <a:xfrm>
            <a:off x="5622802" y="6456613"/>
            <a:ext cx="4301543" cy="339884"/>
          </a:xfrm>
          <a:prstGeom prst="rect">
            <a:avLst/>
          </a:prstGeom>
        </p:spPr>
        <p:txBody>
          <a:bodyPr vert="horz" lIns="91389" tIns="45695" rIns="91389" bIns="45695" rtlCol="0" anchor="b"/>
          <a:lstStyle>
            <a:lvl1pPr algn="r">
              <a:defRPr sz="1200"/>
            </a:lvl1pPr>
          </a:lstStyle>
          <a:p>
            <a:fld id="{0EE9E85B-606C-4E68-A3AB-AEC7A9B85F03}" type="slidenum">
              <a:rPr lang="ru-RU" smtClean="0"/>
              <a:pPr/>
              <a:t>‹#›</a:t>
            </a:fld>
            <a:endParaRPr lang="ru-RU"/>
          </a:p>
        </p:txBody>
      </p:sp>
    </p:spTree>
    <p:extLst>
      <p:ext uri="{BB962C8B-B14F-4D97-AF65-F5344CB8AC3E}">
        <p14:creationId xmlns:p14="http://schemas.microsoft.com/office/powerpoint/2010/main" val="345154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0EE9E85B-606C-4E68-A3AB-AEC7A9B85F03}"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9E85B-606C-4E68-A3AB-AEC7A9B85F03}" type="slidenum">
              <a:rPr lang="ru-RU" smtClean="0"/>
              <a:pPr/>
              <a:t>16</a:t>
            </a:fld>
            <a:endParaRPr lang="ru-RU"/>
          </a:p>
        </p:txBody>
      </p:sp>
    </p:spTree>
    <p:extLst>
      <p:ext uri="{BB962C8B-B14F-4D97-AF65-F5344CB8AC3E}">
        <p14:creationId xmlns:p14="http://schemas.microsoft.com/office/powerpoint/2010/main" val="134751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9E85B-606C-4E68-A3AB-AEC7A9B85F03}" type="slidenum">
              <a:rPr lang="ru-RU" smtClean="0"/>
              <a:pPr/>
              <a:t>18</a:t>
            </a:fld>
            <a:endParaRPr lang="ru-RU"/>
          </a:p>
        </p:txBody>
      </p:sp>
    </p:spTree>
    <p:extLst>
      <p:ext uri="{BB962C8B-B14F-4D97-AF65-F5344CB8AC3E}">
        <p14:creationId xmlns:p14="http://schemas.microsoft.com/office/powerpoint/2010/main" val="282463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9E85B-606C-4E68-A3AB-AEC7A9B85F03}" type="slidenum">
              <a:rPr lang="ru-RU" smtClean="0"/>
              <a:pPr/>
              <a:t>24</a:t>
            </a:fld>
            <a:endParaRPr lang="ru-RU"/>
          </a:p>
        </p:txBody>
      </p:sp>
    </p:spTree>
    <p:extLst>
      <p:ext uri="{BB962C8B-B14F-4D97-AF65-F5344CB8AC3E}">
        <p14:creationId xmlns:p14="http://schemas.microsoft.com/office/powerpoint/2010/main" val="14252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9E85B-606C-4E68-A3AB-AEC7A9B85F03}" type="slidenum">
              <a:rPr lang="ru-RU" smtClean="0"/>
              <a:pPr/>
              <a:t>27</a:t>
            </a:fld>
            <a:endParaRPr lang="ru-RU"/>
          </a:p>
        </p:txBody>
      </p:sp>
    </p:spTree>
    <p:extLst>
      <p:ext uri="{BB962C8B-B14F-4D97-AF65-F5344CB8AC3E}">
        <p14:creationId xmlns:p14="http://schemas.microsoft.com/office/powerpoint/2010/main" val="85109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E9E85B-606C-4E68-A3AB-AEC7A9B85F03}" type="slidenum">
              <a:rPr lang="ru-RU" smtClean="0"/>
              <a:pPr/>
              <a:t>30</a:t>
            </a:fld>
            <a:endParaRPr lang="ru-RU"/>
          </a:p>
        </p:txBody>
      </p:sp>
    </p:spTree>
    <p:extLst>
      <p:ext uri="{BB962C8B-B14F-4D97-AF65-F5344CB8AC3E}">
        <p14:creationId xmlns:p14="http://schemas.microsoft.com/office/powerpoint/2010/main" val="314002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20099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429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416189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354863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22393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131528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38164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386160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410889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186619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931236-7579-4EAD-AC52-D384282C7A48}" type="datetimeFigureOut">
              <a:rPr lang="ru-RU" smtClean="0"/>
              <a:pPr/>
              <a:t>26.09.2023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B5B310-C4C1-4924-9650-352E6455AF7A}" type="slidenum">
              <a:rPr lang="ru-RU" smtClean="0"/>
              <a:pPr/>
              <a:t>‹#›</a:t>
            </a:fld>
            <a:endParaRPr lang="ru-RU"/>
          </a:p>
        </p:txBody>
      </p:sp>
    </p:spTree>
    <p:extLst>
      <p:ext uri="{BB962C8B-B14F-4D97-AF65-F5344CB8AC3E}">
        <p14:creationId xmlns:p14="http://schemas.microsoft.com/office/powerpoint/2010/main" val="52521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31236-7579-4EAD-AC52-D384282C7A48}" type="datetimeFigureOut">
              <a:rPr lang="ru-RU" smtClean="0"/>
              <a:pPr/>
              <a:t>26.09.2023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5B310-C4C1-4924-9650-352E6455AF7A}" type="slidenum">
              <a:rPr lang="ru-RU" smtClean="0"/>
              <a:pPr/>
              <a:t>‹#›</a:t>
            </a:fld>
            <a:endParaRPr lang="ru-RU"/>
          </a:p>
        </p:txBody>
      </p:sp>
    </p:spTree>
    <p:extLst>
      <p:ext uri="{BB962C8B-B14F-4D97-AF65-F5344CB8AC3E}">
        <p14:creationId xmlns:p14="http://schemas.microsoft.com/office/powerpoint/2010/main" val="142768069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package" Target="../embeddings/______Microsoft_PowerPoint3.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go-aginskoe.ru/" TargetMode="External"/><Relationship Id="rId2" Type="http://schemas.openxmlformats.org/officeDocument/2006/relationships/hyperlink" Target="mailto:adm@go-aginskoe.ru"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573015"/>
            <a:ext cx="8496944" cy="2570205"/>
          </a:xfrm>
        </p:spPr>
        <p:txBody>
          <a:bodyPr>
            <a:noAutofit/>
          </a:bodyPr>
          <a:lstStyle/>
          <a:p>
            <a:r>
              <a:rPr lang="ru-RU" altLang="ru-RU" sz="4000" b="1" dirty="0" smtClean="0">
                <a:solidFill>
                  <a:srgbClr val="00478E"/>
                </a:solidFill>
              </a:rPr>
              <a:t/>
            </a:r>
            <a:br>
              <a:rPr lang="ru-RU" altLang="ru-RU" sz="4000" b="1" dirty="0" smtClean="0">
                <a:solidFill>
                  <a:srgbClr val="00478E"/>
                </a:solidFill>
              </a:rPr>
            </a:br>
            <a:r>
              <a:rPr lang="ru-RU" altLang="ru-RU" sz="4000" b="1" dirty="0" smtClean="0">
                <a:solidFill>
                  <a:srgbClr val="00478E"/>
                </a:solidFill>
                <a:latin typeface="Tahoma" pitchFamily="34" charset="0"/>
                <a:ea typeface="Tahoma" pitchFamily="34" charset="0"/>
                <a:cs typeface="Tahoma" pitchFamily="34" charset="0"/>
              </a:rPr>
              <a:t>Инвестиционный паспорт </a:t>
            </a:r>
            <a:br>
              <a:rPr lang="ru-RU" altLang="ru-RU" sz="4000" b="1" dirty="0" smtClean="0">
                <a:solidFill>
                  <a:srgbClr val="00478E"/>
                </a:solidFill>
                <a:latin typeface="Tahoma" pitchFamily="34" charset="0"/>
                <a:ea typeface="Tahoma" pitchFamily="34" charset="0"/>
                <a:cs typeface="Tahoma" pitchFamily="34" charset="0"/>
              </a:rPr>
            </a:br>
            <a:r>
              <a:rPr lang="ru-RU" altLang="ru-RU" sz="4000" b="1" dirty="0" smtClean="0">
                <a:solidFill>
                  <a:srgbClr val="00478E"/>
                </a:solidFill>
                <a:latin typeface="Tahoma" pitchFamily="34" charset="0"/>
                <a:ea typeface="Tahoma" pitchFamily="34" charset="0"/>
                <a:cs typeface="Tahoma" pitchFamily="34" charset="0"/>
              </a:rPr>
              <a:t>городского округа </a:t>
            </a:r>
            <a:br>
              <a:rPr lang="ru-RU" altLang="ru-RU" sz="4000" b="1" dirty="0" smtClean="0">
                <a:solidFill>
                  <a:srgbClr val="00478E"/>
                </a:solidFill>
                <a:latin typeface="Tahoma" pitchFamily="34" charset="0"/>
                <a:ea typeface="Tahoma" pitchFamily="34" charset="0"/>
                <a:cs typeface="Tahoma" pitchFamily="34" charset="0"/>
              </a:rPr>
            </a:br>
            <a:r>
              <a:rPr lang="ru-RU" altLang="ru-RU" sz="4000" b="1" dirty="0" smtClean="0">
                <a:solidFill>
                  <a:srgbClr val="00478E"/>
                </a:solidFill>
                <a:latin typeface="Tahoma" pitchFamily="34" charset="0"/>
                <a:ea typeface="Tahoma" pitchFamily="34" charset="0"/>
                <a:cs typeface="Tahoma" pitchFamily="34" charset="0"/>
              </a:rPr>
              <a:t>«Поселок Агинское»</a:t>
            </a:r>
            <a:r>
              <a:rPr lang="ru-RU" altLang="ru-RU" sz="4000" b="1" dirty="0" smtClean="0">
                <a:solidFill>
                  <a:srgbClr val="00478E"/>
                </a:solidFill>
              </a:rPr>
              <a:t/>
            </a:r>
            <a:br>
              <a:rPr lang="ru-RU" altLang="ru-RU" sz="4000" b="1" dirty="0" smtClean="0">
                <a:solidFill>
                  <a:srgbClr val="00478E"/>
                </a:solidFill>
              </a:rPr>
            </a:br>
            <a:endParaRPr lang="ru-RU" sz="4000" spc="300" dirty="0"/>
          </a:p>
        </p:txBody>
      </p:sp>
      <p:sp>
        <p:nvSpPr>
          <p:cNvPr id="3" name="TextBox 2"/>
          <p:cNvSpPr txBox="1"/>
          <p:nvPr/>
        </p:nvSpPr>
        <p:spPr>
          <a:xfrm>
            <a:off x="2725068" y="6143221"/>
            <a:ext cx="3500462" cy="338554"/>
          </a:xfrm>
          <a:prstGeom prst="rect">
            <a:avLst/>
          </a:prstGeom>
          <a:noFill/>
        </p:spPr>
        <p:txBody>
          <a:bodyPr wrap="square" rtlCol="0">
            <a:spAutoFit/>
          </a:bodyPr>
          <a:lstStyle/>
          <a:p>
            <a:pPr algn="ctr"/>
            <a:r>
              <a:rPr lang="ru-RU" sz="1600" b="1" dirty="0" smtClean="0">
                <a:solidFill>
                  <a:schemeClr val="tx2"/>
                </a:solidFill>
              </a:rPr>
              <a:t>п</a:t>
            </a:r>
            <a:r>
              <a:rPr lang="en-US" sz="1600" b="1" dirty="0" err="1" smtClean="0">
                <a:solidFill>
                  <a:schemeClr val="tx2"/>
                </a:solidFill>
              </a:rPr>
              <a:t>гт</a:t>
            </a:r>
            <a:r>
              <a:rPr lang="ru-RU" sz="1600" b="1" dirty="0" smtClean="0">
                <a:solidFill>
                  <a:schemeClr val="tx2"/>
                </a:solidFill>
              </a:rPr>
              <a:t>. Агинское, 2023 г.</a:t>
            </a:r>
            <a:endParaRPr lang="ru-RU" sz="1600" b="1" dirty="0">
              <a:solidFill>
                <a:schemeClr val="tx2"/>
              </a:solidFill>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32" y="260648"/>
            <a:ext cx="871855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12922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79712" y="382495"/>
            <a:ext cx="6624736" cy="400110"/>
          </a:xfrm>
          <a:prstGeom prst="rect">
            <a:avLst/>
          </a:prstGeom>
        </p:spPr>
        <p:txBody>
          <a:bodyPr wrap="square">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Дополнительное образование</a:t>
            </a:r>
            <a:endParaRPr lang="ru-RU" sz="2000" b="1" dirty="0">
              <a:solidFill>
                <a:schemeClr val="accent1">
                  <a:lumMod val="50000"/>
                </a:schemeClr>
              </a:solidFill>
              <a:latin typeface="Tahoma" pitchFamily="34" charset="0"/>
              <a:ea typeface="Tahoma" pitchFamily="34" charset="0"/>
              <a:cs typeface="Tahoma" pitchFamily="34" charset="0"/>
            </a:endParaRPr>
          </a:p>
        </p:txBody>
      </p:sp>
      <p:graphicFrame>
        <p:nvGraphicFramePr>
          <p:cNvPr id="7" name="Group 40"/>
          <p:cNvGraphicFramePr>
            <a:graphicFrameLocks noGrp="1"/>
          </p:cNvGraphicFramePr>
          <p:nvPr>
            <p:extLst>
              <p:ext uri="{D42A27DB-BD31-4B8C-83A1-F6EECF244321}">
                <p14:modId xmlns:p14="http://schemas.microsoft.com/office/powerpoint/2010/main" val="3631173376"/>
              </p:ext>
            </p:extLst>
          </p:nvPr>
        </p:nvGraphicFramePr>
        <p:xfrm>
          <a:off x="3563889" y="4365104"/>
          <a:ext cx="5293398" cy="2273808"/>
        </p:xfrm>
        <a:graphic>
          <a:graphicData uri="http://schemas.openxmlformats.org/drawingml/2006/table">
            <a:tbl>
              <a:tblPr/>
              <a:tblGrid>
                <a:gridCol w="1368151"/>
                <a:gridCol w="1008112"/>
                <a:gridCol w="864096"/>
                <a:gridCol w="1008112"/>
                <a:gridCol w="1044927"/>
              </a:tblGrid>
              <a:tr h="807779">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smtClean="0">
                          <a:ln>
                            <a:noFill/>
                          </a:ln>
                          <a:solidFill>
                            <a:schemeClr val="accent1">
                              <a:lumMod val="50000"/>
                            </a:schemeClr>
                          </a:solidFill>
                          <a:effectLst/>
                          <a:latin typeface="Times New Roman" pitchFamily="18" charset="0"/>
                        </a:rPr>
                        <a:t>Наименование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smtClean="0">
                          <a:ln>
                            <a:noFill/>
                          </a:ln>
                          <a:solidFill>
                            <a:schemeClr val="accent1">
                              <a:lumMod val="50000"/>
                            </a:schemeClr>
                          </a:solidFill>
                          <a:effectLst/>
                          <a:latin typeface="Times New Roman" pitchFamily="18" charset="0"/>
                        </a:rPr>
                        <a:t>2020-2021</a:t>
                      </a: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err="1" smtClean="0">
                          <a:ln>
                            <a:noFill/>
                          </a:ln>
                          <a:solidFill>
                            <a:schemeClr val="accent1">
                              <a:lumMod val="50000"/>
                            </a:schemeClr>
                          </a:solidFill>
                          <a:effectLst/>
                          <a:latin typeface="Times New Roman" pitchFamily="18" charset="0"/>
                        </a:rPr>
                        <a:t>уч.год</a:t>
                      </a:r>
                      <a:endParaRPr kumimoji="0" lang="ru-RU" sz="1600" b="1" i="0" u="none" strike="noStrike" cap="none" normalizeH="0" baseline="0" dirty="0" smtClean="0">
                        <a:ln>
                          <a:noFill/>
                        </a:ln>
                        <a:solidFill>
                          <a:schemeClr val="accent1">
                            <a:lumMod val="50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smtClean="0">
                          <a:ln>
                            <a:noFill/>
                          </a:ln>
                          <a:solidFill>
                            <a:schemeClr val="accent1">
                              <a:lumMod val="50000"/>
                            </a:schemeClr>
                          </a:solidFill>
                          <a:effectLst/>
                          <a:latin typeface="Times New Roman" pitchFamily="18" charset="0"/>
                        </a:rPr>
                        <a:t>2021-2022</a:t>
                      </a: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err="1" smtClean="0">
                          <a:ln>
                            <a:noFill/>
                          </a:ln>
                          <a:solidFill>
                            <a:schemeClr val="accent1">
                              <a:lumMod val="50000"/>
                            </a:schemeClr>
                          </a:solidFill>
                          <a:effectLst/>
                          <a:latin typeface="Times New Roman" pitchFamily="18" charset="0"/>
                        </a:rPr>
                        <a:t>уч.год</a:t>
                      </a:r>
                      <a:endParaRPr kumimoji="0" lang="ru-RU" sz="1600" b="1" i="0" u="none" strike="noStrike" cap="none" normalizeH="0" baseline="0" dirty="0" smtClean="0">
                        <a:ln>
                          <a:noFill/>
                        </a:ln>
                        <a:solidFill>
                          <a:schemeClr val="accent1">
                            <a:lumMod val="50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smtClean="0">
                          <a:ln>
                            <a:noFill/>
                          </a:ln>
                          <a:solidFill>
                            <a:schemeClr val="accent1">
                              <a:lumMod val="50000"/>
                            </a:schemeClr>
                          </a:solidFill>
                          <a:effectLst/>
                          <a:latin typeface="Times New Roman" pitchFamily="18" charset="0"/>
                        </a:rPr>
                        <a:t>2022-2023</a:t>
                      </a: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err="1" smtClean="0">
                          <a:ln>
                            <a:noFill/>
                          </a:ln>
                          <a:solidFill>
                            <a:schemeClr val="accent1">
                              <a:lumMod val="50000"/>
                            </a:schemeClr>
                          </a:solidFill>
                          <a:effectLst/>
                          <a:latin typeface="Times New Roman" pitchFamily="18" charset="0"/>
                        </a:rPr>
                        <a:t>уч.год</a:t>
                      </a:r>
                      <a:endParaRPr kumimoji="0" lang="ru-RU" sz="1600" b="1" i="0" u="none" strike="noStrike" cap="none" normalizeH="0" baseline="0" dirty="0" smtClean="0">
                        <a:ln>
                          <a:noFill/>
                        </a:ln>
                        <a:solidFill>
                          <a:schemeClr val="accent1">
                            <a:lumMod val="50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smtClean="0">
                          <a:ln>
                            <a:noFill/>
                          </a:ln>
                          <a:solidFill>
                            <a:schemeClr val="accent1">
                              <a:lumMod val="50000"/>
                            </a:schemeClr>
                          </a:solidFill>
                          <a:effectLst/>
                          <a:latin typeface="Times New Roman" pitchFamily="18" charset="0"/>
                        </a:rPr>
                        <a:t>2023-2024</a:t>
                      </a: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1" i="0" u="none" strike="noStrike" cap="none" normalizeH="0" baseline="0" dirty="0" err="1" smtClean="0">
                          <a:ln>
                            <a:noFill/>
                          </a:ln>
                          <a:solidFill>
                            <a:schemeClr val="accent1">
                              <a:lumMod val="50000"/>
                            </a:schemeClr>
                          </a:solidFill>
                          <a:effectLst/>
                          <a:latin typeface="Times New Roman" pitchFamily="18" charset="0"/>
                        </a:rPr>
                        <a:t>уч.год</a:t>
                      </a:r>
                      <a:endParaRPr kumimoji="0" lang="ru-RU" sz="1600" b="1" i="0" u="none" strike="noStrike" cap="none" normalizeH="0" baseline="0" dirty="0" smtClean="0">
                        <a:ln>
                          <a:noFill/>
                        </a:ln>
                        <a:solidFill>
                          <a:schemeClr val="accent1">
                            <a:lumMod val="50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6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МОУ ДО «Агинский ДДТ»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1566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2831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2690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1239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468">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МОУ ДО ДЮСШ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856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465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rPr>
                        <a:t>719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Заголовок 1"/>
          <p:cNvSpPr>
            <a:spLocks noGrp="1"/>
          </p:cNvSpPr>
          <p:nvPr>
            <p:ph type="title"/>
          </p:nvPr>
        </p:nvSpPr>
        <p:spPr>
          <a:xfrm>
            <a:off x="214281" y="0"/>
            <a:ext cx="8608263" cy="428604"/>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Прямая соединительная линия 7"/>
          <p:cNvCxnSpPr/>
          <p:nvPr/>
        </p:nvCxnSpPr>
        <p:spPr>
          <a:xfrm flipV="1">
            <a:off x="1979712" y="379370"/>
            <a:ext cx="6842833" cy="3125"/>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56166" y="863690"/>
            <a:ext cx="8501122" cy="646331"/>
          </a:xfrm>
          <a:prstGeom prst="rect">
            <a:avLst/>
          </a:prstGeom>
        </p:spPr>
        <p:txBody>
          <a:bodyPr wrap="square">
            <a:spAutoFit/>
          </a:bodyPr>
          <a:lstStyle/>
          <a:p>
            <a:pPr algn="ctr"/>
            <a:r>
              <a:rPr lang="ru-RU" b="1" dirty="0" smtClean="0"/>
              <a:t>                   </a:t>
            </a:r>
            <a:r>
              <a:rPr lang="ru-RU" b="1" dirty="0" smtClean="0">
                <a:solidFill>
                  <a:schemeClr val="accent1">
                    <a:lumMod val="50000"/>
                  </a:schemeClr>
                </a:solidFill>
                <a:latin typeface="Times New Roman" pitchFamily="18" charset="0"/>
                <a:cs typeface="Times New Roman" pitchFamily="18" charset="0"/>
              </a:rPr>
              <a:t>В муниципальной системе образования действуют 2 учреждения </a:t>
            </a:r>
          </a:p>
          <a:p>
            <a:pPr algn="ctr"/>
            <a:r>
              <a:rPr lang="ru-RU" b="1" dirty="0" smtClean="0">
                <a:solidFill>
                  <a:schemeClr val="accent1">
                    <a:lumMod val="50000"/>
                  </a:schemeClr>
                </a:solidFill>
                <a:latin typeface="Times New Roman" pitchFamily="18" charset="0"/>
                <a:cs typeface="Times New Roman" pitchFamily="18" charset="0"/>
              </a:rPr>
              <a:t>дополнительного образования детей: </a:t>
            </a:r>
          </a:p>
        </p:txBody>
      </p:sp>
      <p:pic>
        <p:nvPicPr>
          <p:cNvPr id="55297" name="Picture 1" descr="Форум 016"/>
          <p:cNvPicPr>
            <a:picLocks noChangeAspect="1" noChangeArrowheads="1"/>
          </p:cNvPicPr>
          <p:nvPr/>
        </p:nvPicPr>
        <p:blipFill>
          <a:blip r:embed="rId2" cstate="print"/>
          <a:stretch>
            <a:fillRect/>
          </a:stretch>
        </p:blipFill>
        <p:spPr bwMode="auto">
          <a:xfrm>
            <a:off x="5736649" y="1700808"/>
            <a:ext cx="3108187" cy="2331140"/>
          </a:xfrm>
          <a:prstGeom prst="rect">
            <a:avLst/>
          </a:prstGeom>
          <a:noFill/>
          <a:ln w="9525">
            <a:noFill/>
            <a:miter lim="800000"/>
            <a:headEnd/>
            <a:tailEnd/>
          </a:ln>
        </p:spPr>
      </p:pic>
      <p:sp>
        <p:nvSpPr>
          <p:cNvPr id="11" name="Прямоугольник 10"/>
          <p:cNvSpPr/>
          <p:nvPr/>
        </p:nvSpPr>
        <p:spPr>
          <a:xfrm>
            <a:off x="356167" y="1588620"/>
            <a:ext cx="5367962" cy="1200329"/>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r>
              <a:rPr lang="ru-RU" b="1" dirty="0" smtClean="0">
                <a:solidFill>
                  <a:schemeClr val="accent1">
                    <a:lumMod val="50000"/>
                  </a:schemeClr>
                </a:solidFill>
                <a:latin typeface="Times New Roman" panose="02020603050405020304" pitchFamily="18" charset="0"/>
                <a:cs typeface="Times New Roman" panose="02020603050405020304" pitchFamily="18" charset="0"/>
              </a:rPr>
              <a:t>МОУ ДО «Агинский Дом детского                         творчества»</a:t>
            </a:r>
            <a:r>
              <a:rPr lang="ru-RU" dirty="0" smtClean="0">
                <a:solidFill>
                  <a:schemeClr val="accent1">
                    <a:lumMod val="50000"/>
                  </a:schemeClr>
                </a:solidFill>
                <a:latin typeface="Times New Roman" panose="02020603050405020304" pitchFamily="18" charset="0"/>
                <a:cs typeface="Times New Roman" panose="02020603050405020304" pitchFamily="18" charset="0"/>
              </a:rPr>
              <a:t> - 25 видов направлений деятельности, в том числе  технического творчества – 3, туристско-краеведческих – 2 и художественного творчества – 8. </a:t>
            </a:r>
            <a:endParaRPr lang="ru-RU" dirty="0">
              <a:solidFill>
                <a:schemeClr val="accent1">
                  <a:lumMod val="50000"/>
                </a:schemeClr>
              </a:solidFill>
            </a:endParaRPr>
          </a:p>
        </p:txBody>
      </p:sp>
      <p:sp>
        <p:nvSpPr>
          <p:cNvPr id="2" name="Прямоугольник 1"/>
          <p:cNvSpPr/>
          <p:nvPr/>
        </p:nvSpPr>
        <p:spPr>
          <a:xfrm>
            <a:off x="250016" y="2924944"/>
            <a:ext cx="5474112" cy="1477328"/>
          </a:xfrm>
          <a:prstGeom prst="rect">
            <a:avLst/>
          </a:prstGeom>
        </p:spPr>
        <p:txBody>
          <a:bodyPr wrap="square">
            <a:spAutoFit/>
          </a:bodyPr>
          <a:lstStyle/>
          <a:p>
            <a:pPr algn="just"/>
            <a:r>
              <a:rPr lang="ru-RU" b="1" dirty="0" smtClean="0">
                <a:solidFill>
                  <a:schemeClr val="accent1">
                    <a:lumMod val="50000"/>
                  </a:schemeClr>
                </a:solidFill>
                <a:latin typeface="Times New Roman" panose="02020603050405020304" pitchFamily="18" charset="0"/>
                <a:cs typeface="Times New Roman" panose="02020603050405020304" pitchFamily="18" charset="0"/>
              </a:rPr>
              <a:t>	МОУ ДО </a:t>
            </a:r>
            <a:r>
              <a:rPr lang="ru-RU" b="1" dirty="0">
                <a:solidFill>
                  <a:schemeClr val="accent1">
                    <a:lumMod val="50000"/>
                  </a:schemeClr>
                </a:solidFill>
                <a:latin typeface="Times New Roman" panose="02020603050405020304" pitchFamily="18" charset="0"/>
                <a:cs typeface="Times New Roman" panose="02020603050405020304" pitchFamily="18" charset="0"/>
              </a:rPr>
              <a:t>«Детско-юношеская спортивная школа»</a:t>
            </a:r>
            <a:r>
              <a:rPr lang="ru-RU" dirty="0">
                <a:solidFill>
                  <a:schemeClr val="accent1">
                    <a:lumMod val="50000"/>
                  </a:schemeClr>
                </a:solidFill>
                <a:latin typeface="Times New Roman" panose="02020603050405020304" pitchFamily="18" charset="0"/>
                <a:cs typeface="Times New Roman" panose="02020603050405020304" pitchFamily="18" charset="0"/>
              </a:rPr>
              <a:t> </a:t>
            </a:r>
            <a:r>
              <a:rPr lang="ru-RU" dirty="0" smtClean="0">
                <a:solidFill>
                  <a:schemeClr val="accent1">
                    <a:lumMod val="50000"/>
                  </a:schemeClr>
                </a:solidFill>
                <a:latin typeface="Times New Roman" panose="02020603050405020304" pitchFamily="18" charset="0"/>
                <a:cs typeface="Times New Roman" panose="02020603050405020304" pitchFamily="18" charset="0"/>
              </a:rPr>
              <a:t>- 10 </a:t>
            </a:r>
            <a:r>
              <a:rPr lang="ru-RU" dirty="0">
                <a:solidFill>
                  <a:schemeClr val="accent1">
                    <a:lumMod val="50000"/>
                  </a:schemeClr>
                </a:solidFill>
                <a:latin typeface="Times New Roman" panose="02020603050405020304" pitchFamily="18" charset="0"/>
                <a:cs typeface="Times New Roman" panose="02020603050405020304" pitchFamily="18" charset="0"/>
              </a:rPr>
              <a:t>видов спорта: плавание, художественная гимнастика, хоккей, настольный теннис, футбол, легкая атлетика, вольная борьба, стрельба из лука, лыжный </a:t>
            </a:r>
            <a:r>
              <a:rPr lang="ru-RU" dirty="0" smtClean="0">
                <a:solidFill>
                  <a:schemeClr val="accent1">
                    <a:lumMod val="50000"/>
                  </a:schemeClr>
                </a:solidFill>
                <a:latin typeface="Times New Roman" panose="02020603050405020304" pitchFamily="18" charset="0"/>
                <a:cs typeface="Times New Roman" panose="02020603050405020304" pitchFamily="18" charset="0"/>
              </a:rPr>
              <a:t>спорт, шахматы.</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09120"/>
            <a:ext cx="28803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descr="герб го конечный вариант"/>
          <p:cNvPicPr/>
          <p:nvPr/>
        </p:nvPicPr>
        <p:blipFill>
          <a:blip r:embed="rId4" cstate="print"/>
          <a:srcRect/>
          <a:stretch>
            <a:fillRect/>
          </a:stretch>
        </p:blipFill>
        <p:spPr bwMode="auto">
          <a:xfrm>
            <a:off x="206996" y="188640"/>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500042"/>
            <a:ext cx="3786214"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КУЛЬТУРА</a:t>
            </a:r>
            <a:r>
              <a:rPr lang="ru-RU" sz="2000" b="1" dirty="0" smtClean="0">
                <a:solidFill>
                  <a:schemeClr val="accent1"/>
                </a:solidFill>
              </a:rPr>
              <a:t> </a:t>
            </a:r>
            <a:endParaRPr lang="ru-RU" sz="2000" b="1" dirty="0">
              <a:solidFill>
                <a:schemeClr val="accent1"/>
              </a:solidFill>
            </a:endParaRPr>
          </a:p>
        </p:txBody>
      </p:sp>
      <p:sp>
        <p:nvSpPr>
          <p:cNvPr id="33793" name="Rectangle 1"/>
          <p:cNvSpPr>
            <a:spLocks noChangeArrowheads="1"/>
          </p:cNvSpPr>
          <p:nvPr/>
        </p:nvSpPr>
        <p:spPr bwMode="auto">
          <a:xfrm>
            <a:off x="1691680" y="549456"/>
            <a:ext cx="7095162"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n-US" sz="1700" dirty="0" smtClean="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sz="1700" dirty="0" smtClean="0">
                <a:solidFill>
                  <a:schemeClr val="accent1">
                    <a:lumMod val="50000"/>
                  </a:schemeClr>
                </a:solidFill>
                <a:latin typeface="Times New Roman" panose="02020603050405020304" pitchFamily="18" charset="0"/>
                <a:cs typeface="Times New Roman" panose="02020603050405020304" pitchFamily="18" charset="0"/>
              </a:rPr>
              <a:t>Сфера культуры городского округа представлена 1 Районным центром культуры и досуга, 2 музеями, 2 библиотеками, ГУК «Центр развития бурятской культуры», ГУК «Национальный театр песни и танца «</a:t>
            </a:r>
            <a:r>
              <a:rPr lang="ru-RU" sz="1700" dirty="0" err="1" smtClean="0">
                <a:solidFill>
                  <a:schemeClr val="accent1">
                    <a:lumMod val="50000"/>
                  </a:schemeClr>
                </a:solidFill>
                <a:latin typeface="Times New Roman" panose="02020603050405020304" pitchFamily="18" charset="0"/>
                <a:cs typeface="Times New Roman" panose="02020603050405020304" pitchFamily="18" charset="0"/>
              </a:rPr>
              <a:t>Амар</a:t>
            </a:r>
            <a:r>
              <a:rPr lang="ru-RU" sz="17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700" dirty="0" err="1" smtClean="0">
                <a:solidFill>
                  <a:schemeClr val="accent1">
                    <a:lumMod val="50000"/>
                  </a:schemeClr>
                </a:solidFill>
                <a:latin typeface="Times New Roman" panose="02020603050405020304" pitchFamily="18" charset="0"/>
                <a:cs typeface="Times New Roman" panose="02020603050405020304" pitchFamily="18" charset="0"/>
              </a:rPr>
              <a:t>сайн</a:t>
            </a:r>
            <a:r>
              <a:rPr lang="ru-RU" sz="1700" dirty="0" smtClean="0">
                <a:solidFill>
                  <a:schemeClr val="accent1">
                    <a:lumMod val="50000"/>
                  </a:schemeClr>
                </a:solidFill>
                <a:latin typeface="Times New Roman" panose="02020603050405020304" pitchFamily="18" charset="0"/>
                <a:cs typeface="Times New Roman" panose="02020603050405020304" pitchFamily="18" charset="0"/>
              </a:rPr>
              <a:t>», МУК «Театр Дали Тэ», Арт-Галерея </a:t>
            </a:r>
            <a:r>
              <a:rPr lang="ru-RU" sz="1700" dirty="0" err="1" smtClean="0">
                <a:solidFill>
                  <a:schemeClr val="accent1">
                    <a:lumMod val="50000"/>
                  </a:schemeClr>
                </a:solidFill>
                <a:latin typeface="Times New Roman" panose="02020603050405020304" pitchFamily="18" charset="0"/>
                <a:cs typeface="Times New Roman" panose="02020603050405020304" pitchFamily="18" charset="0"/>
              </a:rPr>
              <a:t>Жигжита</a:t>
            </a:r>
            <a:r>
              <a:rPr lang="ru-RU" sz="17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700" dirty="0" err="1" smtClean="0">
                <a:solidFill>
                  <a:schemeClr val="accent1">
                    <a:lumMod val="50000"/>
                  </a:schemeClr>
                </a:solidFill>
                <a:latin typeface="Times New Roman" panose="02020603050405020304" pitchFamily="18" charset="0"/>
                <a:cs typeface="Times New Roman" panose="02020603050405020304" pitchFamily="18" charset="0"/>
              </a:rPr>
              <a:t>Баясхаланова</a:t>
            </a:r>
            <a:r>
              <a:rPr lang="ru-RU" sz="1700" dirty="0" smtClean="0">
                <a:solidFill>
                  <a:schemeClr val="accent1">
                    <a:lumMod val="50000"/>
                  </a:schemeClr>
                </a:solidFill>
                <a:latin typeface="Times New Roman" panose="02020603050405020304" pitchFamily="18" charset="0"/>
                <a:cs typeface="Times New Roman" panose="02020603050405020304" pitchFamily="18" charset="0"/>
              </a:rPr>
              <a:t>. </a:t>
            </a:r>
            <a:endParaRPr lang="ru-RU" sz="1700"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568361893"/>
              </p:ext>
            </p:extLst>
          </p:nvPr>
        </p:nvGraphicFramePr>
        <p:xfrm>
          <a:off x="964247" y="2061924"/>
          <a:ext cx="4213702" cy="1686102"/>
        </p:xfrm>
        <a:graphic>
          <a:graphicData uri="http://schemas.openxmlformats.org/drawingml/2006/table">
            <a:tbl>
              <a:tblPr/>
              <a:tblGrid>
                <a:gridCol w="2989566"/>
                <a:gridCol w="576064"/>
                <a:gridCol w="648072"/>
              </a:tblGrid>
              <a:tr h="267086">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домов культуры, клубов</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ед.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507">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Число мест в домах культуры, клубах</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мест</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710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598">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кинотеатров (киноустановок)</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ед.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598">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Число мест в кинотеатрах</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мест</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3</a:t>
                      </a: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728">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музеев</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ед.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2</a:t>
                      </a:r>
                      <a:endPar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199">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библиотек</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ед.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468">
                <a:tc>
                  <a:txBody>
                    <a:bodyPr/>
                    <a:lstStyle/>
                    <a:p>
                      <a:pPr marL="10795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памятников истории и культуры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ед.</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Заголовок 1"/>
          <p:cNvSpPr>
            <a:spLocks noGrp="1"/>
          </p:cNvSpPr>
          <p:nvPr>
            <p:ph type="title"/>
          </p:nvPr>
        </p:nvSpPr>
        <p:spPr>
          <a:xfrm>
            <a:off x="214282" y="0"/>
            <a:ext cx="8643966" cy="428604"/>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8" name="Прямая соединительная линия 7"/>
          <p:cNvCxnSpPr/>
          <p:nvPr/>
        </p:nvCxnSpPr>
        <p:spPr>
          <a:xfrm>
            <a:off x="1691680" y="430192"/>
            <a:ext cx="7166568"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5274964" y="3786190"/>
            <a:ext cx="3726192" cy="2708434"/>
          </a:xfrm>
          <a:prstGeom prst="rect">
            <a:avLst/>
          </a:prstGeom>
        </p:spPr>
        <p:txBody>
          <a:bodyPr wrap="square">
            <a:spAutoFit/>
          </a:bodyPr>
          <a:lstStyle/>
          <a:p>
            <a:pPr algn="just"/>
            <a:r>
              <a:rPr lang="ru-RU" sz="1700" dirty="0" smtClean="0">
                <a:solidFill>
                  <a:schemeClr val="accent1">
                    <a:lumMod val="50000"/>
                  </a:schemeClr>
                </a:solidFill>
                <a:latin typeface="Times New Roman" pitchFamily="18" charset="0"/>
                <a:cs typeface="Times New Roman" pitchFamily="18" charset="0"/>
              </a:rPr>
              <a:t>В городском округе созданы полноценные условия для информационного и образовательного уровня населения, художественного творчества. Для жителей поселка открыты двери вокальных, хореографических, драматических, фольклорных коллективов, библиотек, музеев, проводятся различные конкурсы и фестивали.</a:t>
            </a:r>
            <a:endParaRPr lang="ru-RU" sz="1700" dirty="0">
              <a:solidFill>
                <a:schemeClr val="accent1">
                  <a:lumMod val="50000"/>
                </a:schemeClr>
              </a:solidFill>
              <a:latin typeface="Times New Roman" pitchFamily="18" charset="0"/>
              <a:cs typeface="Times New Roman" pitchFamily="18" charset="0"/>
            </a:endParaRPr>
          </a:p>
        </p:txBody>
      </p:sp>
      <p:pic>
        <p:nvPicPr>
          <p:cNvPr id="72708" name="Picture 4" descr="ÐÐ°ÑÑÐ¸Ð½ÐºÐ¸ Ð¿Ð¾ Ð·Ð°Ð¿ÑÐ¾ÑÑ Ð´Ð°Ð»Ð¸ÑÑ Ð°Ð³Ð¸Ð½ÑÐºÐ¾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949838"/>
            <a:ext cx="3350745" cy="1771519"/>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pic>
        <p:nvPicPr>
          <p:cNvPr id="2" name="Picture 2" descr="C:\диск Д старого компа\В работе\IMG_94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62" y="3786191"/>
            <a:ext cx="4896544" cy="2708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8794" y="500042"/>
            <a:ext cx="5214974" cy="400110"/>
          </a:xfrm>
          <a:prstGeom prst="rect">
            <a:avLst/>
          </a:prstGeom>
          <a:noFill/>
        </p:spPr>
        <p:txBody>
          <a:bodyPr wrap="square" rtlCol="0">
            <a:spAutoFit/>
          </a:bodyPr>
          <a:lstStyle/>
          <a:p>
            <a:pPr algn="ctr"/>
            <a:r>
              <a:rPr lang="ru-RU" sz="2000" b="1" dirty="0" smtClean="0">
                <a:solidFill>
                  <a:schemeClr val="accent1"/>
                </a:solidFill>
              </a:rPr>
              <a:t>      </a:t>
            </a:r>
            <a:r>
              <a:rPr lang="ru-RU" sz="2000" b="1" dirty="0" smtClean="0">
                <a:solidFill>
                  <a:schemeClr val="accent1">
                    <a:lumMod val="50000"/>
                  </a:schemeClr>
                </a:solidFill>
                <a:latin typeface="Tahoma" pitchFamily="34" charset="0"/>
                <a:ea typeface="Tahoma" pitchFamily="34" charset="0"/>
                <a:cs typeface="Tahoma" pitchFamily="34" charset="0"/>
              </a:rPr>
              <a:t>ФИЗИЧЕСКАЯ КУЛЬТУРА И СПОРТ</a:t>
            </a:r>
            <a:endParaRPr lang="ru-RU" sz="2000" b="1" dirty="0">
              <a:solidFill>
                <a:schemeClr val="accent1">
                  <a:lumMod val="50000"/>
                </a:schemeClr>
              </a:solidFill>
              <a:latin typeface="Tahoma" pitchFamily="34" charset="0"/>
              <a:ea typeface="Tahoma" pitchFamily="34" charset="0"/>
              <a:cs typeface="Tahoma" pitchFamily="34" charset="0"/>
            </a:endParaRPr>
          </a:p>
        </p:txBody>
      </p:sp>
      <p:sp>
        <p:nvSpPr>
          <p:cNvPr id="6" name="Заголовок 1"/>
          <p:cNvSpPr>
            <a:spLocks noGrp="1"/>
          </p:cNvSpPr>
          <p:nvPr>
            <p:ph type="title"/>
          </p:nvPr>
        </p:nvSpPr>
        <p:spPr>
          <a:xfrm>
            <a:off x="214281" y="0"/>
            <a:ext cx="8606841" cy="428604"/>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  </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7" name="Прямая соединительная линия 6"/>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7" name="Рисунок 16"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sp>
        <p:nvSpPr>
          <p:cNvPr id="12" name="Прямоугольник 11"/>
          <p:cNvSpPr/>
          <p:nvPr/>
        </p:nvSpPr>
        <p:spPr>
          <a:xfrm>
            <a:off x="313060" y="1020361"/>
            <a:ext cx="8625600" cy="1077218"/>
          </a:xfrm>
          <a:prstGeom prst="rect">
            <a:avLst/>
          </a:prstGeom>
        </p:spPr>
        <p:txBody>
          <a:bodyPr wrap="square">
            <a:spAutoFit/>
          </a:bodyPr>
          <a:lstStyle/>
          <a:p>
            <a:pPr algn="just" fontAlgn="base">
              <a:spcBef>
                <a:spcPct val="0"/>
              </a:spcBef>
              <a:spcAft>
                <a:spcPct val="0"/>
              </a:spcAft>
            </a:pPr>
            <a:r>
              <a:rPr lang="ru-RU" sz="15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На территории городского округа находятся 29 спортивных сооружений, в том числе:</a:t>
            </a:r>
            <a:r>
              <a:rPr lang="en-US"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плоскостных сооружений; 1 стадион с трибунами на 1500 мест; 15 спортзалов, 1 плавательный бассейн, 2 сооружения для стрелковых видов спорта, 1 спортивно-досуговый центр «Олимп», 3 универсальных спортплощадки.</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rot="10800000" flipV="1">
            <a:off x="252263" y="2093623"/>
            <a:ext cx="8568859" cy="553998"/>
          </a:xfrm>
          <a:prstGeom prst="rect">
            <a:avLst/>
          </a:prstGeom>
        </p:spPr>
        <p:txBody>
          <a:bodyPr wrap="square">
            <a:spAutoFit/>
          </a:bodyPr>
          <a:lstStyle/>
          <a:p>
            <a:pPr algn="ctr"/>
            <a:r>
              <a:rPr lang="ru-RU" sz="1500" b="1" dirty="0" smtClean="0">
                <a:solidFill>
                  <a:schemeClr val="accent1">
                    <a:lumMod val="50000"/>
                  </a:schemeClr>
                </a:solidFill>
                <a:latin typeface="Times New Roman" pitchFamily="18" charset="0"/>
                <a:ea typeface="Tahoma" pitchFamily="34" charset="0"/>
                <a:cs typeface="Times New Roman" pitchFamily="18" charset="0"/>
              </a:rPr>
              <a:t>Количество человек, занимающихся физической культурой и спортом </a:t>
            </a:r>
          </a:p>
          <a:p>
            <a:pPr algn="ctr"/>
            <a:r>
              <a:rPr lang="ru-RU" sz="1500" b="1" dirty="0">
                <a:solidFill>
                  <a:schemeClr val="accent1">
                    <a:lumMod val="50000"/>
                  </a:schemeClr>
                </a:solidFill>
                <a:latin typeface="Times New Roman" pitchFamily="18" charset="0"/>
                <a:ea typeface="Tahoma" pitchFamily="34" charset="0"/>
                <a:cs typeface="Times New Roman" pitchFamily="18" charset="0"/>
              </a:rPr>
              <a:t>с</a:t>
            </a:r>
            <a:r>
              <a:rPr lang="ru-RU" sz="1500" b="1" dirty="0" smtClean="0">
                <a:solidFill>
                  <a:schemeClr val="accent1">
                    <a:lumMod val="50000"/>
                  </a:schemeClr>
                </a:solidFill>
                <a:latin typeface="Times New Roman" pitchFamily="18" charset="0"/>
                <a:ea typeface="Tahoma" pitchFamily="34" charset="0"/>
                <a:cs typeface="Times New Roman" pitchFamily="18" charset="0"/>
              </a:rPr>
              <a:t>оставляет более 7,0 тыс. чел.</a:t>
            </a:r>
            <a:endParaRPr lang="ru-RU" sz="1500" b="1" dirty="0">
              <a:solidFill>
                <a:schemeClr val="accent1">
                  <a:lumMod val="50000"/>
                </a:schemeClr>
              </a:solidFill>
              <a:latin typeface="Times New Roman" pitchFamily="18" charset="0"/>
              <a:ea typeface="Tahoma" pitchFamily="34" charset="0"/>
              <a:cs typeface="Times New Roman" pitchFamily="18" charset="0"/>
            </a:endParaRPr>
          </a:p>
        </p:txBody>
      </p:sp>
      <p:sp>
        <p:nvSpPr>
          <p:cNvPr id="14" name="Rectangle 1"/>
          <p:cNvSpPr>
            <a:spLocks noChangeArrowheads="1"/>
          </p:cNvSpPr>
          <p:nvPr/>
        </p:nvSpPr>
        <p:spPr bwMode="auto">
          <a:xfrm>
            <a:off x="206996" y="2596597"/>
            <a:ext cx="86583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lang="ru-RU" sz="15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none" strike="noStrike" cap="none" normalizeH="0" baseline="0" dirty="0" smtClean="0">
                <a:ln>
                  <a:noFill/>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2006 году введен в эксплуатацию физкультурно-оздоровительный центр «</a:t>
            </a:r>
            <a:r>
              <a:rPr kumimoji="0" lang="ru-RU" sz="1600" b="0" i="0" u="none" strike="noStrike" cap="none" normalizeH="0" baseline="0" dirty="0" err="1" smtClean="0">
                <a:ln>
                  <a:noFill/>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Баатар</a:t>
            </a:r>
            <a:r>
              <a:rPr kumimoji="0" lang="ru-RU" sz="1600" b="0" i="0" u="none" strike="noStrike" cap="none" normalizeH="0" baseline="0" dirty="0" smtClean="0">
                <a:ln>
                  <a:noFill/>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С 2011 года он является муниципальным образовательным учреждением дополнительного образования детей «Детско-юношеская спортивная школа» городского округа «Поселок Агинское». Это не только плавательный бассейн, но и спортзал, стадион, современное спортивное оборудование, раздевалки, душ.</a:t>
            </a:r>
          </a:p>
          <a:p>
            <a:pPr lvl="0" algn="just" eaLnBrk="0" fontAlgn="base" hangingPunct="0">
              <a:spcBef>
                <a:spcPct val="0"/>
              </a:spcBef>
              <a:spcAft>
                <a:spcPct val="0"/>
              </a:spcAft>
            </a:pP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В 2022 году введен в действие спортивный комплекс с залом для борьбы «</a:t>
            </a:r>
            <a:r>
              <a:rPr lang="ru-RU" sz="1600"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Бургэд</a:t>
            </a:r>
            <a:r>
              <a:rPr lang="ru-RU" sz="16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площадью в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3000 кв. м., </a:t>
            </a:r>
            <a:r>
              <a:rPr lang="ru-RU" sz="16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с пропускной способностью 100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чел. </a:t>
            </a:r>
            <a:r>
              <a:rPr lang="ru-RU" sz="16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 смену и зрительным залом на 550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чел.</a:t>
            </a:r>
            <a:r>
              <a:rPr lang="ru-RU" sz="16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 2023 – 2027 годах в поселке запланировано строительство спортивного комплекса с залом борьбы, универсальных спортивных площадок, установка уличных тренажерных комплексов, многофункциональной спортивной площадки.</a:t>
            </a:r>
            <a:endParaRPr lang="ru-RU" sz="16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2" descr="http://aginskoe24.ru/upload/004/u439/4a/51/vyjavleny-silneishie-legkoatlety-okruga-photo-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64" y="5085184"/>
            <a:ext cx="2220704" cy="14096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8" name="Picture 4" descr="http://www.aginskoe.ru/sites/default/files/imagecache/gallery_assist-gallery_assist-preview-752/gallery_assist/3/gallery_assist5741/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3432" y="5085184"/>
            <a:ext cx="2268146" cy="140968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9" name="Picture 6" descr="https://im0-tub-ru.yandex.net/i?id=008abe63c26810e45d9ccb2737224ab1-l&amp;n=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4702" y="5103565"/>
            <a:ext cx="2171699" cy="14096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2706" name="Picture 2" descr="C:\диск Д старого компа\Дарима - Мои документы\Отчеты\до 01.10 - Инвестиционный паспорт\2022\792dc84705202d1a28b58c2eb0abd01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7586" y="5085184"/>
            <a:ext cx="2191074" cy="1460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3692" y="488939"/>
            <a:ext cx="3786214"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ЗДРАВООХРАНЕНИЕ</a:t>
            </a:r>
            <a:endParaRPr lang="ru-RU" sz="2000" b="1" dirty="0">
              <a:solidFill>
                <a:schemeClr val="accent1">
                  <a:lumMod val="50000"/>
                </a:schemeClr>
              </a:solidFill>
              <a:latin typeface="Tahoma" pitchFamily="34" charset="0"/>
              <a:ea typeface="Tahoma" pitchFamily="34" charset="0"/>
              <a:cs typeface="Tahoma" pitchFamily="34" charset="0"/>
            </a:endParaRPr>
          </a:p>
        </p:txBody>
      </p:sp>
      <p:cxnSp>
        <p:nvCxnSpPr>
          <p:cNvPr id="11" name="Прямая соединительная линия 10"/>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214314" y="5319216"/>
            <a:ext cx="8643966" cy="323165"/>
          </a:xfrm>
          <a:prstGeom prst="rect">
            <a:avLst/>
          </a:prstGeom>
        </p:spPr>
        <p:txBody>
          <a:bodyPr wrap="square">
            <a:spAutoFit/>
          </a:bodyPr>
          <a:lstStyle/>
          <a:p>
            <a:pPr algn="just"/>
            <a:r>
              <a:rPr lang="ru-RU" sz="1500" dirty="0" smtClean="0"/>
              <a:t>          </a:t>
            </a:r>
            <a:endParaRPr lang="ru-RU" sz="1500" dirty="0"/>
          </a:p>
        </p:txBody>
      </p:sp>
      <p:sp>
        <p:nvSpPr>
          <p:cNvPr id="22" name="Заголовок 1"/>
          <p:cNvSpPr txBox="1">
            <a:spLocks/>
          </p:cNvSpPr>
          <p:nvPr/>
        </p:nvSpPr>
        <p:spPr>
          <a:xfrm>
            <a:off x="214282" y="0"/>
            <a:ext cx="8627710" cy="428604"/>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Социальная</a:t>
            </a: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сфера</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pic>
        <p:nvPicPr>
          <p:cNvPr id="10" name="Рисунок 9"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pic>
        <p:nvPicPr>
          <p:cNvPr id="12" name="Picture 1" descr="W:\УПРАВЛЕНИЕ ЭКОНОМИКИ И ИМУЩЕСТВА\Для ГДБ\Фото\Лысак\Наш поселок Агинское\DSC03901_1.jpg"/>
          <p:cNvPicPr>
            <a:picLocks noChangeAspect="1" noChangeArrowheads="1"/>
          </p:cNvPicPr>
          <p:nvPr/>
        </p:nvPicPr>
        <p:blipFill rotWithShape="1">
          <a:blip r:embed="rId3" cstate="print"/>
          <a:srcRect t="14388" b="18723"/>
          <a:stretch/>
        </p:blipFill>
        <p:spPr bwMode="auto">
          <a:xfrm>
            <a:off x="284845" y="4885664"/>
            <a:ext cx="2486955" cy="1785796"/>
          </a:xfrm>
          <a:prstGeom prst="rect">
            <a:avLst/>
          </a:prstGeom>
          <a:noFill/>
          <a:ln w="3175">
            <a:noFill/>
          </a:ln>
          <a:effectLst>
            <a:softEdge rad="63500"/>
          </a:effectLst>
        </p:spPr>
      </p:pic>
      <p:pic>
        <p:nvPicPr>
          <p:cNvPr id="13" name="Рисунок 12" descr="тубдисп.JPG"/>
          <p:cNvPicPr>
            <a:picLocks noChangeAspect="1"/>
          </p:cNvPicPr>
          <p:nvPr/>
        </p:nvPicPr>
        <p:blipFill>
          <a:blip r:embed="rId4" cstate="print"/>
          <a:stretch>
            <a:fillRect/>
          </a:stretch>
        </p:blipFill>
        <p:spPr>
          <a:xfrm>
            <a:off x="2915816" y="4885665"/>
            <a:ext cx="2707234" cy="1817636"/>
          </a:xfrm>
          <a:prstGeom prst="rect">
            <a:avLst/>
          </a:prstGeom>
          <a:ln w="3175">
            <a:noFill/>
          </a:ln>
          <a:effectLst>
            <a:softEdge rad="63500"/>
          </a:effectLst>
        </p:spPr>
      </p:pic>
      <p:sp>
        <p:nvSpPr>
          <p:cNvPr id="14" name="Прямоугольник 13"/>
          <p:cNvSpPr/>
          <p:nvPr/>
        </p:nvSpPr>
        <p:spPr>
          <a:xfrm>
            <a:off x="214314" y="889049"/>
            <a:ext cx="8777285" cy="2893100"/>
          </a:xfrm>
          <a:prstGeom prst="rect">
            <a:avLst/>
          </a:prstGeom>
        </p:spPr>
        <p:txBody>
          <a:bodyPr wrap="square">
            <a:spAutoFit/>
          </a:bodyPr>
          <a:lstStyle/>
          <a:p>
            <a:pPr algn="just"/>
            <a:r>
              <a:rPr lang="ru-RU" sz="1350" b="1" dirty="0">
                <a:latin typeface="Times New Roman" panose="02020603050405020304" pitchFamily="18" charset="0"/>
                <a:cs typeface="Times New Roman" panose="02020603050405020304" pitchFamily="18" charset="0"/>
              </a:rPr>
              <a:t>	</a:t>
            </a: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ГАУЗ «Агинская </a:t>
            </a:r>
            <a:r>
              <a:rPr lang="ru-RU" sz="1400" b="1" dirty="0">
                <a:solidFill>
                  <a:schemeClr val="accent1">
                    <a:lumMod val="50000"/>
                  </a:schemeClr>
                </a:solidFill>
                <a:latin typeface="Times New Roman" panose="02020603050405020304" pitchFamily="18" charset="0"/>
                <a:cs typeface="Times New Roman" panose="02020603050405020304" pitchFamily="18" charset="0"/>
              </a:rPr>
              <a:t>окружная больница</a:t>
            </a: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 лечебно-профилактическое учреждение   мощностью</a:t>
            </a:r>
          </a:p>
          <a:p>
            <a:pPr algn="just"/>
            <a:r>
              <a:rPr lang="ru-RU" sz="1400" dirty="0">
                <a:solidFill>
                  <a:schemeClr val="accent1">
                    <a:lumMod val="50000"/>
                  </a:schemeClr>
                </a:solidFill>
                <a:latin typeface="Times New Roman" panose="02020603050405020304" pitchFamily="18" charset="0"/>
                <a:cs typeface="Times New Roman" panose="02020603050405020304" pitchFamily="18" charset="0"/>
              </a:rPr>
              <a:t>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121 круглосуточных и 63 коек дневного стационара, поликлиникой на  830 посещений в смену</a:t>
            </a:r>
            <a:r>
              <a:rPr lang="ru-RU" sz="1400" dirty="0">
                <a:solidFill>
                  <a:schemeClr val="accent1">
                    <a:lumMod val="50000"/>
                  </a:schemeClr>
                </a:solidFill>
                <a:latin typeface="Times New Roman" panose="02020603050405020304" pitchFamily="18" charset="0"/>
                <a:cs typeface="Times New Roman" panose="02020603050405020304" pitchFamily="18" charset="0"/>
              </a:rPr>
              <a:t>. В больнице функционирует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4 лечебно-диагностических подразделений - оказывающих медицинскую помощь в амбулаторных условиях – 14,  в стационарных условиях – 14, скорую медицинскую помощь – 2, медицинскую помощь в условиях дневного стационара – 1, вспомогательные подразделения – 13, обособленные подразделения - 15.</a:t>
            </a:r>
          </a:p>
          <a:p>
            <a:pPr algn="just"/>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Коллектив больницы – это более 500 работников, из них 82 врача, 235 средних медицинских работников. Четыре врача удостоены почетного звания «Заслуженный врач Российской Федерации», 3 человека награждены медалью ордена «За заслуги перед Отечеством» II степени, 10 медицинским работникам присвоено звание «Заслуженный работник здравоохранения Агинского Бурятского автономного округа, Читинской области, Забайкальского края», 17 врачей награждены нагрудным знаком «Отличник здравоохранения Российской Федерации». Все врачи и средние медицинские работники имеют сертификаты специалиста, более 60% врачей и 62% среднего медицинского персонала имеют квалификационные категории.</a:t>
            </a:r>
          </a:p>
        </p:txBody>
      </p:sp>
      <p:sp>
        <p:nvSpPr>
          <p:cNvPr id="15" name="Прямоугольник 14"/>
          <p:cNvSpPr/>
          <p:nvPr/>
        </p:nvSpPr>
        <p:spPr>
          <a:xfrm>
            <a:off x="228316" y="3677640"/>
            <a:ext cx="8813230" cy="1208023"/>
          </a:xfrm>
          <a:prstGeom prst="rect">
            <a:avLst/>
          </a:prstGeom>
        </p:spPr>
        <p:txBody>
          <a:bodyPr wrap="square">
            <a:spAutoFit/>
          </a:bodyPr>
          <a:lstStyle/>
          <a:p>
            <a:pPr algn="just"/>
            <a:r>
              <a:rPr lang="ru-RU" sz="1350" b="1" dirty="0" smtClean="0">
                <a:latin typeface="Times New Roman" panose="02020603050405020304" pitchFamily="18" charset="0"/>
                <a:cs typeface="Times New Roman" panose="02020603050405020304" pitchFamily="18" charset="0"/>
              </a:rPr>
              <a:t>      </a:t>
            </a: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ГБУЗ </a:t>
            </a:r>
            <a:r>
              <a:rPr lang="ru-RU" sz="1400" b="1" dirty="0">
                <a:solidFill>
                  <a:schemeClr val="accent1">
                    <a:lumMod val="50000"/>
                  </a:schemeClr>
                </a:solidFill>
                <a:latin typeface="Times New Roman" panose="02020603050405020304" pitchFamily="18" charset="0"/>
                <a:cs typeface="Times New Roman" panose="02020603050405020304" pitchFamily="18" charset="0"/>
              </a:rPr>
              <a:t>«Забайкальский </a:t>
            </a:r>
            <a:r>
              <a:rPr lang="ru-RU" sz="1400" b="1" dirty="0" smtClean="0">
                <a:solidFill>
                  <a:schemeClr val="accent1">
                    <a:lumMod val="50000"/>
                  </a:schemeClr>
                </a:solidFill>
                <a:latin typeface="Times New Roman" panose="02020603050405020304" pitchFamily="18" charset="0"/>
                <a:cs typeface="Times New Roman" panose="02020603050405020304" pitchFamily="18" charset="0"/>
              </a:rPr>
              <a:t>краевая туберкулезная больница»</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имеет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105 </a:t>
            </a:r>
            <a:r>
              <a:rPr lang="ru-RU" sz="1400" dirty="0">
                <a:solidFill>
                  <a:schemeClr val="accent1">
                    <a:lumMod val="50000"/>
                  </a:schemeClr>
                </a:solidFill>
                <a:latin typeface="Times New Roman" panose="02020603050405020304" pitchFamily="18" charset="0"/>
                <a:cs typeface="Times New Roman" panose="02020603050405020304" pitchFamily="18" charset="0"/>
              </a:rPr>
              <a:t>коек (круглосуточное пребывание)</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и поликлинику на 50 посещений в смену.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Функционируют лечебно-диагностических подразделений – 5, вспомогательные подразделения – 10.</a:t>
            </a:r>
            <a:endParaRPr lang="ru-RU" sz="14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400" dirty="0">
                <a:solidFill>
                  <a:schemeClr val="accent1">
                    <a:lumMod val="50000"/>
                  </a:schemeClr>
                </a:solidFill>
                <a:latin typeface="Times New Roman" panose="02020603050405020304" pitchFamily="18" charset="0"/>
                <a:cs typeface="Times New Roman" panose="02020603050405020304" pitchFamily="18" charset="0"/>
              </a:rPr>
              <a:t>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Всего </a:t>
            </a:r>
            <a:r>
              <a:rPr lang="ru-RU" sz="1400" dirty="0">
                <a:solidFill>
                  <a:schemeClr val="accent1">
                    <a:lumMod val="50000"/>
                  </a:schemeClr>
                </a:solidFill>
                <a:latin typeface="Times New Roman" panose="02020603050405020304" pitchFamily="18" charset="0"/>
                <a:cs typeface="Times New Roman" panose="02020603050405020304" pitchFamily="18" charset="0"/>
              </a:rPr>
              <a:t>работников –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127, </a:t>
            </a:r>
            <a:r>
              <a:rPr lang="ru-RU" sz="1400" dirty="0">
                <a:solidFill>
                  <a:schemeClr val="accent1">
                    <a:lumMod val="50000"/>
                  </a:schemeClr>
                </a:solidFill>
                <a:latin typeface="Times New Roman" panose="02020603050405020304" pitchFamily="18" charset="0"/>
                <a:cs typeface="Times New Roman" panose="02020603050405020304" pitchFamily="18" charset="0"/>
              </a:rPr>
              <a:t>из них врачей –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12, </a:t>
            </a:r>
            <a:r>
              <a:rPr lang="ru-RU" sz="1400" dirty="0">
                <a:solidFill>
                  <a:schemeClr val="accent1">
                    <a:lumMod val="50000"/>
                  </a:schemeClr>
                </a:solidFill>
                <a:latin typeface="Times New Roman" panose="02020603050405020304" pitchFamily="18" charset="0"/>
                <a:cs typeface="Times New Roman" panose="02020603050405020304" pitchFamily="18" charset="0"/>
              </a:rPr>
              <a:t>средних медицинских работников –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36, </a:t>
            </a:r>
            <a:r>
              <a:rPr lang="ru-RU" sz="1400" dirty="0">
                <a:solidFill>
                  <a:schemeClr val="accent1">
                    <a:lumMod val="50000"/>
                  </a:schemeClr>
                </a:solidFill>
                <a:latin typeface="Times New Roman" panose="02020603050405020304" pitchFamily="18" charset="0"/>
                <a:cs typeface="Times New Roman" panose="02020603050405020304" pitchFamily="18" charset="0"/>
              </a:rPr>
              <a:t>младшего медицинского персонала –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38, прочего персонала - 41.</a:t>
            </a:r>
          </a:p>
        </p:txBody>
      </p:sp>
      <p:sp>
        <p:nvSpPr>
          <p:cNvPr id="2" name="Прямоугольник 1"/>
          <p:cNvSpPr/>
          <p:nvPr/>
        </p:nvSpPr>
        <p:spPr>
          <a:xfrm>
            <a:off x="5796136" y="5086064"/>
            <a:ext cx="3195463" cy="1384995"/>
          </a:xfrm>
          <a:prstGeom prst="rect">
            <a:avLst/>
          </a:prstGeom>
        </p:spPr>
        <p:txBody>
          <a:bodyPr wrap="square">
            <a:spAutoFit/>
          </a:bodyPr>
          <a:lstStyle/>
          <a:p>
            <a:pPr algn="just"/>
            <a:r>
              <a:rPr lang="ru-RU" sz="1000" dirty="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Медицинские работники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ежегодно выполняют Государственные плановые задания </a:t>
            </a:r>
            <a:r>
              <a:rPr lang="ru-RU" sz="14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400" dirty="0">
                <a:solidFill>
                  <a:schemeClr val="accent1">
                    <a:lumMod val="50000"/>
                  </a:schemeClr>
                </a:solidFill>
                <a:latin typeface="Times New Roman" panose="02020603050405020304" pitchFamily="18" charset="0"/>
                <a:cs typeface="Times New Roman" panose="02020603050405020304" pitchFamily="18" charset="0"/>
              </a:rPr>
              <a:t>добиваются лучших результатов, занимают призовые места при подведении итогов по таблице ранжирования среди районов края.</a:t>
            </a:r>
            <a:endParaRPr lang="ru-RU" sz="1400" dirty="0"/>
          </a:p>
        </p:txBody>
      </p:sp>
    </p:spTree>
    <p:extLst>
      <p:ext uri="{BB962C8B-B14F-4D97-AF65-F5344CB8AC3E}">
        <p14:creationId xmlns:p14="http://schemas.microsoft.com/office/powerpoint/2010/main" val="25088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1691680" y="430192"/>
            <a:ext cx="7166568"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00298" y="500042"/>
            <a:ext cx="3786214" cy="400110"/>
          </a:xfrm>
          <a:prstGeom prst="rect">
            <a:avLst/>
          </a:prstGeom>
          <a:noFill/>
        </p:spPr>
        <p:txBody>
          <a:bodyPr wrap="square" rtlCol="0">
            <a:spAutoFit/>
          </a:bodyPr>
          <a:lstStyle/>
          <a:p>
            <a:pPr algn="ctr"/>
            <a:r>
              <a:rPr lang="ru-RU" sz="2000" b="1" dirty="0" smtClean="0">
                <a:solidFill>
                  <a:schemeClr val="accent1">
                    <a:lumMod val="75000"/>
                  </a:schemeClr>
                </a:solidFill>
                <a:latin typeface="Tahoma" pitchFamily="34" charset="0"/>
                <a:ea typeface="Tahoma" pitchFamily="34" charset="0"/>
                <a:cs typeface="Tahoma" pitchFamily="34" charset="0"/>
              </a:rPr>
              <a:t>ДЕМОГРАФИЯ</a:t>
            </a:r>
            <a:endParaRPr lang="ru-RU" sz="2000" b="1" dirty="0">
              <a:solidFill>
                <a:schemeClr val="accent1">
                  <a:lumMod val="75000"/>
                </a:schemeClr>
              </a:solidFill>
              <a:latin typeface="Tahoma" pitchFamily="34" charset="0"/>
              <a:ea typeface="Tahoma" pitchFamily="34" charset="0"/>
              <a:cs typeface="Tahoma" pitchFamily="34" charset="0"/>
            </a:endParaRPr>
          </a:p>
        </p:txBody>
      </p:sp>
      <p:sp>
        <p:nvSpPr>
          <p:cNvPr id="40965" name="Rectangle 5"/>
          <p:cNvSpPr>
            <a:spLocks noChangeArrowheads="1"/>
          </p:cNvSpPr>
          <p:nvPr/>
        </p:nvSpPr>
        <p:spPr bwMode="auto">
          <a:xfrm>
            <a:off x="357158" y="5000636"/>
            <a:ext cx="850112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tab pos="228600" algn="l"/>
                <a:tab pos="1028700" algn="l"/>
              </a:tabLst>
            </a:pPr>
            <a:endParaRPr kumimoji="0" lang="ru-RU" sz="1500" b="0" i="0" u="none" strike="noStrike" cap="none" normalizeH="0" baseline="0" dirty="0" smtClean="0">
              <a:ln>
                <a:noFill/>
              </a:ln>
              <a:effectLst/>
              <a:ea typeface="Times New Roman" pitchFamily="18" charset="0"/>
            </a:endParaRPr>
          </a:p>
          <a:p>
            <a:pPr marL="0" marR="0" lvl="0" algn="just" defTabSz="914400" rtl="0" eaLnBrk="0" fontAlgn="base" latinLnBrk="0" hangingPunct="0">
              <a:lnSpc>
                <a:spcPct val="100000"/>
              </a:lnSpc>
              <a:spcBef>
                <a:spcPct val="0"/>
              </a:spcBef>
              <a:spcAft>
                <a:spcPct val="0"/>
              </a:spcAft>
              <a:buClrTx/>
              <a:buSzTx/>
              <a:buFontTx/>
              <a:buNone/>
              <a:tabLst>
                <a:tab pos="228600" algn="l"/>
                <a:tab pos="1028700" algn="l"/>
              </a:tabLst>
            </a:pPr>
            <a:endParaRPr kumimoji="0" lang="ru-RU" sz="1500" b="0" i="0" u="none" strike="noStrike" cap="none" normalizeH="0" baseline="0" dirty="0" smtClean="0">
              <a:ln>
                <a:noFill/>
              </a:ln>
              <a:effectLst/>
            </a:endParaRPr>
          </a:p>
        </p:txBody>
      </p:sp>
      <p:sp>
        <p:nvSpPr>
          <p:cNvPr id="10" name="Заголовок 1"/>
          <p:cNvSpPr txBox="1">
            <a:spLocks/>
          </p:cNvSpPr>
          <p:nvPr/>
        </p:nvSpPr>
        <p:spPr>
          <a:xfrm>
            <a:off x="214282" y="0"/>
            <a:ext cx="8643966" cy="642942"/>
          </a:xfrm>
          <a:prstGeom prst="rect">
            <a:avLst/>
          </a:prstGeom>
        </p:spPr>
        <p:txBody>
          <a:bodyPr>
            <a:normAutofit/>
          </a:bodyPr>
          <a:lstStyle/>
          <a:p>
            <a:pPr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Трудовые ресурсы и демография</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graphicFrame>
        <p:nvGraphicFramePr>
          <p:cNvPr id="12" name="Диаграмма 11"/>
          <p:cNvGraphicFramePr/>
          <p:nvPr/>
        </p:nvGraphicFramePr>
        <p:xfrm>
          <a:off x="0" y="2357430"/>
          <a:ext cx="3786182" cy="2500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1633171516"/>
              </p:ext>
            </p:extLst>
          </p:nvPr>
        </p:nvGraphicFramePr>
        <p:xfrm>
          <a:off x="-237033" y="2265269"/>
          <a:ext cx="4860032" cy="3012366"/>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ямоугольник 14"/>
          <p:cNvSpPr/>
          <p:nvPr/>
        </p:nvSpPr>
        <p:spPr>
          <a:xfrm>
            <a:off x="1907704" y="857232"/>
            <a:ext cx="6950576" cy="646331"/>
          </a:xfrm>
          <a:prstGeom prst="rect">
            <a:avLst/>
          </a:prstGeom>
        </p:spPr>
        <p:txBody>
          <a:bodyPr wrap="square">
            <a:spAutoFit/>
          </a:bodyPr>
          <a:lstStyle/>
          <a:p>
            <a:pPr algn="ctr"/>
            <a:r>
              <a:rPr lang="ru-RU"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Демографическая ситуация в городском округе характеризуется естественным ростом постоянного населения. </a:t>
            </a:r>
          </a:p>
        </p:txBody>
      </p:sp>
      <p:sp>
        <p:nvSpPr>
          <p:cNvPr id="17" name="TextBox 16"/>
          <p:cNvSpPr txBox="1"/>
          <p:nvPr/>
        </p:nvSpPr>
        <p:spPr>
          <a:xfrm>
            <a:off x="357158" y="1519463"/>
            <a:ext cx="8501090" cy="1077218"/>
          </a:xfrm>
          <a:prstGeom prst="rect">
            <a:avLst/>
          </a:prstGeom>
          <a:noFill/>
        </p:spPr>
        <p:txBody>
          <a:bodyPr wrap="square" rtlCol="0">
            <a:sp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Численность постоянного населения городского округа </a:t>
            </a:r>
          </a:p>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(на 01.01.2023 года) – 16 614 чел.</a:t>
            </a:r>
          </a:p>
          <a:p>
            <a:pPr algn="ctr"/>
            <a:endParaRPr lang="ru-RU" sz="1600" b="1" dirty="0"/>
          </a:p>
        </p:txBody>
      </p:sp>
      <p:graphicFrame>
        <p:nvGraphicFramePr>
          <p:cNvPr id="18" name="Таблица 17"/>
          <p:cNvGraphicFramePr>
            <a:graphicFrameLocks noGrp="1"/>
          </p:cNvGraphicFramePr>
          <p:nvPr>
            <p:extLst>
              <p:ext uri="{D42A27DB-BD31-4B8C-83A1-F6EECF244321}">
                <p14:modId xmlns:p14="http://schemas.microsoft.com/office/powerpoint/2010/main" val="1700549000"/>
              </p:ext>
            </p:extLst>
          </p:nvPr>
        </p:nvGraphicFramePr>
        <p:xfrm>
          <a:off x="428596" y="5001628"/>
          <a:ext cx="8286808" cy="1523716"/>
        </p:xfrm>
        <a:graphic>
          <a:graphicData uri="http://schemas.openxmlformats.org/drawingml/2006/table">
            <a:tbl>
              <a:tblPr/>
              <a:tblGrid>
                <a:gridCol w="5715040"/>
                <a:gridCol w="2571768"/>
              </a:tblGrid>
              <a:tr h="227572">
                <a:tc>
                  <a:txBody>
                    <a:bodyPr/>
                    <a:lstStyle/>
                    <a:p>
                      <a:pPr algn="just">
                        <a:spcAft>
                          <a:spcPts val="0"/>
                        </a:spcAft>
                      </a:pPr>
                      <a:r>
                        <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rPr>
                        <a:t>Число родившихся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в</a:t>
                      </a:r>
                      <a:r>
                        <a:rPr lang="ru-RU" sz="16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2022 году</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321 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rPr>
                        <a:t>Число умерших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в</a:t>
                      </a:r>
                      <a:r>
                        <a:rPr lang="ru-RU" sz="16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2022 году</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141 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rPr>
                        <a:t>Естественный прирост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населения в</a:t>
                      </a:r>
                      <a:r>
                        <a:rPr lang="ru-RU" sz="16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2022 году</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180 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rPr>
                        <a:t>Число прибывших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в</a:t>
                      </a:r>
                      <a:r>
                        <a:rPr lang="ru-RU" sz="16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2022 году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686 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Число выбывших в 2022 году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728 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16">
                <a:tc>
                  <a:txBody>
                    <a:bodyPr/>
                    <a:lstStyle/>
                    <a:p>
                      <a:pPr algn="just">
                        <a:spcAft>
                          <a:spcPts val="0"/>
                        </a:spcAft>
                      </a:pPr>
                      <a:r>
                        <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rPr>
                        <a:t>Миграционный прирост населения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-42 </a:t>
                      </a:r>
                      <a:r>
                        <a:rPr lang="ru-RU" sz="16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чел.</a:t>
                      </a:r>
                      <a:endParaRPr lang="ru-RU" sz="16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Диаграмма 12"/>
          <p:cNvGraphicFramePr/>
          <p:nvPr>
            <p:extLst>
              <p:ext uri="{D42A27DB-BD31-4B8C-83A1-F6EECF244321}">
                <p14:modId xmlns:p14="http://schemas.microsoft.com/office/powerpoint/2010/main" val="789212493"/>
              </p:ext>
            </p:extLst>
          </p:nvPr>
        </p:nvGraphicFramePr>
        <p:xfrm>
          <a:off x="3571868" y="2348677"/>
          <a:ext cx="5429288" cy="29289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1851332930"/>
              </p:ext>
            </p:extLst>
          </p:nvPr>
        </p:nvGraphicFramePr>
        <p:xfrm>
          <a:off x="357158" y="2420888"/>
          <a:ext cx="3638778" cy="23042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3815011863"/>
              </p:ext>
            </p:extLst>
          </p:nvPr>
        </p:nvGraphicFramePr>
        <p:xfrm>
          <a:off x="3563888" y="2058072"/>
          <a:ext cx="5112568" cy="3496562"/>
        </p:xfrm>
        <a:graphic>
          <a:graphicData uri="http://schemas.openxmlformats.org/drawingml/2006/chart">
            <c:chart xmlns:c="http://schemas.openxmlformats.org/drawingml/2006/chart" xmlns:r="http://schemas.openxmlformats.org/officeDocument/2006/relationships" r:id="rId7"/>
          </a:graphicData>
        </a:graphic>
      </p:graphicFrame>
      <p:pic>
        <p:nvPicPr>
          <p:cNvPr id="21" name="Рисунок 20" descr="герб го конечный вариант"/>
          <p:cNvPicPr/>
          <p:nvPr/>
        </p:nvPicPr>
        <p:blipFill>
          <a:blip r:embed="rId8" cstate="print"/>
          <a:srcRect/>
          <a:stretch>
            <a:fillRect/>
          </a:stretch>
        </p:blipFill>
        <p:spPr bwMode="auto">
          <a:xfrm>
            <a:off x="206996" y="188640"/>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Трудовые ресурсы и демография</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cxnSp>
        <p:nvCxnSpPr>
          <p:cNvPr id="3" name="Прямая соединительная линия 2"/>
          <p:cNvCxnSpPr/>
          <p:nvPr/>
        </p:nvCxnSpPr>
        <p:spPr>
          <a:xfrm>
            <a:off x="1691680" y="430192"/>
            <a:ext cx="7166568"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095373284"/>
              </p:ext>
            </p:extLst>
          </p:nvPr>
        </p:nvGraphicFramePr>
        <p:xfrm>
          <a:off x="321423" y="1784216"/>
          <a:ext cx="8501122" cy="4381088"/>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1691680" y="571480"/>
            <a:ext cx="7095162" cy="1200329"/>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Коренное население поселка – буряты. Доля их в национальном составе достигает 70%. Также проживают в поселке русские (27,8 %) и другие национальности (2,2%) - украинцы, татары, башкиры и представители других национальностей.</a:t>
            </a:r>
          </a:p>
        </p:txBody>
      </p:sp>
      <p:sp>
        <p:nvSpPr>
          <p:cNvPr id="4" name="TextBox 3"/>
          <p:cNvSpPr txBox="1"/>
          <p:nvPr/>
        </p:nvSpPr>
        <p:spPr>
          <a:xfrm>
            <a:off x="285720" y="6165304"/>
            <a:ext cx="8572528" cy="553998"/>
          </a:xfrm>
          <a:prstGeom prst="rect">
            <a:avLst/>
          </a:prstGeom>
          <a:noFill/>
        </p:spPr>
        <p:txBody>
          <a:bodyPr wrap="square" rtlCol="0">
            <a:spAutoFit/>
          </a:bodyPr>
          <a:lstStyle/>
          <a:p>
            <a:r>
              <a:rPr lang="ru-RU" sz="1500" i="1" dirty="0" smtClean="0">
                <a:solidFill>
                  <a:schemeClr val="accent1">
                    <a:lumMod val="50000"/>
                  </a:schemeClr>
                </a:solidFill>
                <a:latin typeface="Times New Roman" panose="02020603050405020304" pitchFamily="18" charset="0"/>
                <a:cs typeface="Times New Roman" panose="02020603050405020304" pitchFamily="18" charset="0"/>
              </a:rPr>
              <a:t>* - по данным Всероссийской переписи населения 2010 года в целом по Агинскому Бурятскому округу (в %-ах к итогу)</a:t>
            </a:r>
            <a:endParaRPr lang="ru-RU" sz="1500"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Рисунок 8"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75856" y="0"/>
            <a:ext cx="5582392" cy="400110"/>
          </a:xfrm>
          <a:prstGeom prst="rect">
            <a:avLst/>
          </a:prstGeom>
        </p:spPr>
        <p:txBody>
          <a:bodyPr wrap="square">
            <a:spAutoFit/>
          </a:bodyPr>
          <a:lstStyle/>
          <a:p>
            <a:pPr lvl="0"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Трудовые</a:t>
            </a:r>
            <a:r>
              <a:rPr lang="ru-RU"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 </a:t>
            </a: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ресурсы и демография</a:t>
            </a:r>
            <a:endParaRPr lang="ru-RU" sz="2000" b="1" dirty="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endParaRPr>
          </a:p>
        </p:txBody>
      </p:sp>
      <p:cxnSp>
        <p:nvCxnSpPr>
          <p:cNvPr id="5" name="Прямая соединительная линия 4"/>
          <p:cNvCxnSpPr/>
          <p:nvPr/>
        </p:nvCxnSpPr>
        <p:spPr>
          <a:xfrm>
            <a:off x="1907704" y="428604"/>
            <a:ext cx="6950544"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428604"/>
            <a:ext cx="6376222"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РЫНОК ТРУДА И ЗАНЯТОСТЬ НАСЕЛЕНИЯ</a:t>
            </a:r>
            <a:endParaRPr lang="ru-RU" sz="1700" b="1" dirty="0">
              <a:solidFill>
                <a:schemeClr val="accent1">
                  <a:lumMod val="50000"/>
                </a:schemeClr>
              </a:solidFill>
              <a:latin typeface="Tahoma" pitchFamily="34" charset="0"/>
              <a:ea typeface="Tahoma" pitchFamily="34" charset="0"/>
              <a:cs typeface="Tahoma"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79461149"/>
              </p:ext>
            </p:extLst>
          </p:nvPr>
        </p:nvGraphicFramePr>
        <p:xfrm>
          <a:off x="1691680" y="828715"/>
          <a:ext cx="6952286" cy="2047044"/>
        </p:xfrm>
        <a:graphic>
          <a:graphicData uri="http://schemas.openxmlformats.org/drawingml/2006/table">
            <a:tbl>
              <a:tblPr firstRow="1" bandRow="1">
                <a:tableStyleId>{5C22544A-7EE6-4342-B048-85BDC9FD1C3A}</a:tableStyleId>
              </a:tblPr>
              <a:tblGrid>
                <a:gridCol w="5305692"/>
                <a:gridCol w="1646594"/>
              </a:tblGrid>
              <a:tr h="462084">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Показатели</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на</a:t>
                      </a:r>
                      <a:r>
                        <a:rPr lang="ru-RU" sz="1600" baseline="0" dirty="0" smtClean="0">
                          <a:solidFill>
                            <a:schemeClr val="accent1">
                              <a:lumMod val="50000"/>
                            </a:schemeClr>
                          </a:solidFill>
                          <a:latin typeface="Times New Roman" panose="02020603050405020304" pitchFamily="18" charset="0"/>
                          <a:cs typeface="Times New Roman" panose="02020603050405020304" pitchFamily="18" charset="0"/>
                        </a:rPr>
                        <a:t> 01.09.2023 г.</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r>
              <a:tr h="315220">
                <a:tc>
                  <a:txBody>
                    <a:bodyPr/>
                    <a:lstStyle/>
                    <a:p>
                      <a:pPr algn="l"/>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Численность зарегистрированных безработных, человек</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151</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r>
              <a:tr h="544471">
                <a:tc>
                  <a:txBody>
                    <a:bodyPr/>
                    <a:lstStyle/>
                    <a:p>
                      <a:pPr algn="l"/>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Численность граждан, обратившихся за содействием</a:t>
                      </a:r>
                      <a:r>
                        <a:rPr lang="ru-RU" sz="1600" baseline="0" dirty="0" smtClean="0">
                          <a:solidFill>
                            <a:schemeClr val="accent1">
                              <a:lumMod val="50000"/>
                            </a:schemeClr>
                          </a:solidFill>
                          <a:latin typeface="Times New Roman" panose="02020603050405020304" pitchFamily="18" charset="0"/>
                          <a:cs typeface="Times New Roman" panose="02020603050405020304" pitchFamily="18" charset="0"/>
                        </a:rPr>
                        <a:t> в поиске подходящей работы, человек</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164</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r>
              <a:tr h="315220">
                <a:tc>
                  <a:txBody>
                    <a:bodyPr/>
                    <a:lstStyle/>
                    <a:p>
                      <a:pPr algn="l"/>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Количество заявленных</a:t>
                      </a:r>
                      <a:r>
                        <a:rPr lang="ru-RU" sz="1600" baseline="0" dirty="0" smtClean="0">
                          <a:solidFill>
                            <a:schemeClr val="accent1">
                              <a:lumMod val="50000"/>
                            </a:schemeClr>
                          </a:solidFill>
                          <a:latin typeface="Times New Roman" panose="02020603050405020304" pitchFamily="18" charset="0"/>
                          <a:cs typeface="Times New Roman" panose="02020603050405020304" pitchFamily="18" charset="0"/>
                        </a:rPr>
                        <a:t> вакансий, единиц</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49</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r>
              <a:tr h="315220">
                <a:tc>
                  <a:txBody>
                    <a:bodyPr/>
                    <a:lstStyle/>
                    <a:p>
                      <a:pPr algn="l"/>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Уровень безработицы к</a:t>
                      </a:r>
                      <a:r>
                        <a:rPr lang="ru-RU" sz="1600" baseline="0" dirty="0" smtClean="0">
                          <a:solidFill>
                            <a:schemeClr val="accent1">
                              <a:lumMod val="50000"/>
                            </a:schemeClr>
                          </a:solidFill>
                          <a:latin typeface="Times New Roman" panose="02020603050405020304" pitchFamily="18" charset="0"/>
                          <a:cs typeface="Times New Roman" panose="02020603050405020304" pitchFamily="18" charset="0"/>
                        </a:rPr>
                        <a:t> трудоспособному населению</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1,9</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a:solidFill>
                      <a:srgbClr val="FFFFFF">
                        <a:shade val="85000"/>
                        <a:alpha val="0"/>
                      </a:srgbClr>
                    </a:solidFill>
                  </a:tcPr>
                </a:tc>
              </a:tr>
            </a:tbl>
          </a:graphicData>
        </a:graphic>
      </p:graphicFrame>
      <p:pic>
        <p:nvPicPr>
          <p:cNvPr id="12" name="Рисунок 11"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sp>
        <p:nvSpPr>
          <p:cNvPr id="14" name="Заголовок 1"/>
          <p:cNvSpPr txBox="1">
            <a:spLocks/>
          </p:cNvSpPr>
          <p:nvPr/>
        </p:nvSpPr>
        <p:spPr bwMode="white">
          <a:xfrm>
            <a:off x="206996" y="2924943"/>
            <a:ext cx="8651252"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ru-RU" sz="1800" b="1" dirty="0" smtClean="0">
                <a:solidFill>
                  <a:schemeClr val="accent1">
                    <a:lumMod val="75000"/>
                  </a:schemeClr>
                </a:solidFill>
                <a:latin typeface="Times New Roman" pitchFamily="18" charset="0"/>
                <a:cs typeface="Times New Roman" pitchFamily="18" charset="0"/>
              </a:rPr>
              <a:t>Среднесписочная </a:t>
            </a:r>
            <a:r>
              <a:rPr lang="ru-RU" sz="1800" b="1" dirty="0">
                <a:solidFill>
                  <a:schemeClr val="accent1">
                    <a:lumMod val="75000"/>
                  </a:schemeClr>
                </a:solidFill>
                <a:latin typeface="Times New Roman" pitchFamily="18" charset="0"/>
                <a:cs typeface="Times New Roman" pitchFamily="18" charset="0"/>
              </a:rPr>
              <a:t>численность работников организации </a:t>
            </a:r>
            <a:r>
              <a:rPr lang="ru-RU" sz="1800" b="1" dirty="0" smtClean="0">
                <a:solidFill>
                  <a:schemeClr val="accent1">
                    <a:lumMod val="75000"/>
                  </a:schemeClr>
                </a:solidFill>
                <a:latin typeface="Times New Roman" pitchFamily="18" charset="0"/>
                <a:cs typeface="Times New Roman" pitchFamily="18" charset="0"/>
              </a:rPr>
              <a:t>- 3 422 </a:t>
            </a:r>
            <a:r>
              <a:rPr lang="ru-RU" sz="1800" b="1" dirty="0">
                <a:solidFill>
                  <a:schemeClr val="accent1">
                    <a:lumMod val="75000"/>
                  </a:schemeClr>
                </a:solidFill>
                <a:latin typeface="Times New Roman" pitchFamily="18" charset="0"/>
                <a:cs typeface="Times New Roman" pitchFamily="18" charset="0"/>
              </a:rPr>
              <a:t>чел</a:t>
            </a:r>
            <a:r>
              <a:rPr lang="ru-RU" sz="1800" b="1" dirty="0" smtClean="0">
                <a:solidFill>
                  <a:schemeClr val="accent1">
                    <a:lumMod val="75000"/>
                  </a:schemeClr>
                </a:solidFill>
                <a:latin typeface="Times New Roman" pitchFamily="18" charset="0"/>
                <a:cs typeface="Times New Roman" pitchFamily="18" charset="0"/>
              </a:rPr>
              <a:t>.</a:t>
            </a:r>
          </a:p>
          <a:p>
            <a:pPr algn="ctr"/>
            <a:r>
              <a:rPr lang="ru-RU" sz="1800" b="1" dirty="0" smtClean="0">
                <a:solidFill>
                  <a:schemeClr val="accent1">
                    <a:lumMod val="75000"/>
                  </a:schemeClr>
                </a:solidFill>
                <a:latin typeface="Times New Roman" pitchFamily="18" charset="0"/>
                <a:cs typeface="Times New Roman" pitchFamily="18" charset="0"/>
              </a:rPr>
              <a:t>(</a:t>
            </a:r>
            <a:r>
              <a:rPr lang="ru-RU" sz="1800" b="1" dirty="0">
                <a:solidFill>
                  <a:schemeClr val="accent1">
                    <a:lumMod val="75000"/>
                  </a:schemeClr>
                </a:solidFill>
                <a:latin typeface="Times New Roman" pitchFamily="18" charset="0"/>
                <a:cs typeface="Times New Roman" pitchFamily="18" charset="0"/>
              </a:rPr>
              <a:t>по крупным и средним организациям </a:t>
            </a:r>
            <a:r>
              <a:rPr lang="ru-RU" sz="1800" b="1" dirty="0" smtClean="0">
                <a:solidFill>
                  <a:schemeClr val="accent1">
                    <a:lumMod val="75000"/>
                  </a:schemeClr>
                </a:solidFill>
                <a:latin typeface="Times New Roman" pitchFamily="18" charset="0"/>
                <a:cs typeface="Times New Roman" pitchFamily="18" charset="0"/>
              </a:rPr>
              <a:t>за январь-июнь 2023 </a:t>
            </a:r>
            <a:r>
              <a:rPr lang="ru-RU" sz="1800" b="1" dirty="0">
                <a:solidFill>
                  <a:schemeClr val="accent1">
                    <a:lumMod val="75000"/>
                  </a:schemeClr>
                </a:solidFill>
                <a:latin typeface="Times New Roman" pitchFamily="18" charset="0"/>
                <a:cs typeface="Times New Roman" pitchFamily="18" charset="0"/>
              </a:rPr>
              <a:t>г</a:t>
            </a:r>
            <a:r>
              <a:rPr lang="ru-RU" sz="1800" b="1" dirty="0" smtClean="0">
                <a:solidFill>
                  <a:schemeClr val="accent1">
                    <a:lumMod val="75000"/>
                  </a:schemeClr>
                </a:solidFill>
                <a:latin typeface="Times New Roman" pitchFamily="18" charset="0"/>
                <a:cs typeface="Times New Roman" pitchFamily="18" charset="0"/>
              </a:rPr>
              <a:t>.)</a:t>
            </a:r>
          </a:p>
        </p:txBody>
      </p:sp>
      <p:sp>
        <p:nvSpPr>
          <p:cNvPr id="15" name="Заголовок 1"/>
          <p:cNvSpPr txBox="1">
            <a:spLocks/>
          </p:cNvSpPr>
          <p:nvPr/>
        </p:nvSpPr>
        <p:spPr bwMode="white">
          <a:xfrm>
            <a:off x="367347" y="3573016"/>
            <a:ext cx="865125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ru-RU" sz="1550" dirty="0">
                <a:solidFill>
                  <a:schemeClr val="accent1">
                    <a:lumMod val="75000"/>
                  </a:schemeClr>
                </a:solidFill>
                <a:latin typeface="Times New Roman" pitchFamily="18" charset="0"/>
                <a:cs typeface="Times New Roman" pitchFamily="18" charset="0"/>
              </a:rPr>
              <a:t>Транспортировка и хранение – </a:t>
            </a:r>
            <a:r>
              <a:rPr lang="ru-RU" sz="1550" dirty="0" smtClean="0">
                <a:solidFill>
                  <a:schemeClr val="accent1">
                    <a:lumMod val="75000"/>
                  </a:schemeClr>
                </a:solidFill>
                <a:latin typeface="Times New Roman" pitchFamily="18" charset="0"/>
                <a:cs typeface="Times New Roman" pitchFamily="18" charset="0"/>
              </a:rPr>
              <a:t>170</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Торговля оптовая и розничная; ремонт автотранспортных средств и мотоциклов – 54 </a:t>
            </a:r>
          </a:p>
          <a:p>
            <a:r>
              <a:rPr lang="ru-RU" sz="1550" dirty="0">
                <a:solidFill>
                  <a:schemeClr val="accent1">
                    <a:lumMod val="75000"/>
                  </a:schemeClr>
                </a:solidFill>
                <a:latin typeface="Times New Roman" pitchFamily="18" charset="0"/>
                <a:cs typeface="Times New Roman" pitchFamily="18" charset="0"/>
              </a:rPr>
              <a:t>Деятельность в области информации и связи – </a:t>
            </a:r>
            <a:r>
              <a:rPr lang="ru-RU" sz="1550" dirty="0" smtClean="0">
                <a:solidFill>
                  <a:schemeClr val="accent1">
                    <a:lumMod val="75000"/>
                  </a:schemeClr>
                </a:solidFill>
                <a:latin typeface="Times New Roman" pitchFamily="18" charset="0"/>
                <a:cs typeface="Times New Roman" pitchFamily="18" charset="0"/>
              </a:rPr>
              <a:t>60</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Деятельность финансовая и страховая – </a:t>
            </a:r>
            <a:r>
              <a:rPr lang="ru-RU" sz="1550" dirty="0" smtClean="0">
                <a:solidFill>
                  <a:schemeClr val="accent1">
                    <a:lumMod val="75000"/>
                  </a:schemeClr>
                </a:solidFill>
                <a:latin typeface="Times New Roman" pitchFamily="18" charset="0"/>
                <a:cs typeface="Times New Roman" pitchFamily="18" charset="0"/>
              </a:rPr>
              <a:t>63 </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Деятельность профессиональная, научная и техническая – </a:t>
            </a:r>
            <a:r>
              <a:rPr lang="ru-RU" sz="1550" dirty="0" smtClean="0">
                <a:solidFill>
                  <a:schemeClr val="accent1">
                    <a:lumMod val="75000"/>
                  </a:schemeClr>
                </a:solidFill>
                <a:latin typeface="Times New Roman" pitchFamily="18" charset="0"/>
                <a:cs typeface="Times New Roman" pitchFamily="18" charset="0"/>
              </a:rPr>
              <a:t>155</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Государственное управление и обеспечение военной безопасности; социальное обеспечение – </a:t>
            </a:r>
            <a:r>
              <a:rPr lang="ru-RU" sz="1550" dirty="0" smtClean="0">
                <a:solidFill>
                  <a:schemeClr val="accent1">
                    <a:lumMod val="75000"/>
                  </a:schemeClr>
                </a:solidFill>
                <a:latin typeface="Times New Roman" pitchFamily="18" charset="0"/>
                <a:cs typeface="Times New Roman" pitchFamily="18" charset="0"/>
              </a:rPr>
              <a:t>761</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Образование – </a:t>
            </a:r>
            <a:r>
              <a:rPr lang="ru-RU" sz="1550" dirty="0" smtClean="0">
                <a:solidFill>
                  <a:schemeClr val="accent1">
                    <a:lumMod val="75000"/>
                  </a:schemeClr>
                </a:solidFill>
                <a:latin typeface="Times New Roman" pitchFamily="18" charset="0"/>
                <a:cs typeface="Times New Roman" pitchFamily="18" charset="0"/>
              </a:rPr>
              <a:t>1120</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Деятельность в области здравоохранения и социальных услуг – </a:t>
            </a:r>
            <a:r>
              <a:rPr lang="ru-RU" sz="1550" dirty="0" smtClean="0">
                <a:solidFill>
                  <a:schemeClr val="accent1">
                    <a:lumMod val="75000"/>
                  </a:schemeClr>
                </a:solidFill>
                <a:latin typeface="Times New Roman" pitchFamily="18" charset="0"/>
                <a:cs typeface="Times New Roman" pitchFamily="18" charset="0"/>
              </a:rPr>
              <a:t>657</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Деятельность в области культуры, спорта, организации досуга и развлечений – </a:t>
            </a:r>
            <a:r>
              <a:rPr lang="ru-RU" sz="1550" dirty="0" smtClean="0">
                <a:solidFill>
                  <a:schemeClr val="accent1">
                    <a:lumMod val="75000"/>
                  </a:schemeClr>
                </a:solidFill>
                <a:latin typeface="Times New Roman" pitchFamily="18" charset="0"/>
                <a:cs typeface="Times New Roman" pitchFamily="18" charset="0"/>
              </a:rPr>
              <a:t>262</a:t>
            </a:r>
            <a:endParaRPr lang="ru-RU" sz="1550" dirty="0">
              <a:solidFill>
                <a:schemeClr val="accent1">
                  <a:lumMod val="75000"/>
                </a:schemeClr>
              </a:solidFill>
              <a:latin typeface="Times New Roman" pitchFamily="18" charset="0"/>
              <a:cs typeface="Times New Roman" pitchFamily="18" charset="0"/>
            </a:endParaRPr>
          </a:p>
          <a:p>
            <a:r>
              <a:rPr lang="ru-RU" sz="1550" dirty="0">
                <a:solidFill>
                  <a:schemeClr val="accent1">
                    <a:lumMod val="75000"/>
                  </a:schemeClr>
                </a:solidFill>
                <a:latin typeface="Times New Roman" pitchFamily="18" charset="0"/>
                <a:cs typeface="Times New Roman" pitchFamily="18" charset="0"/>
              </a:rPr>
              <a:t>Предоставление прочих видов услуг </a:t>
            </a:r>
            <a:r>
              <a:rPr lang="ru-RU" sz="1550" dirty="0" smtClean="0">
                <a:solidFill>
                  <a:schemeClr val="accent1">
                    <a:lumMod val="75000"/>
                  </a:schemeClr>
                </a:solidFill>
                <a:latin typeface="Times New Roman" pitchFamily="18" charset="0"/>
                <a:cs typeface="Times New Roman" pitchFamily="18" charset="0"/>
              </a:rPr>
              <a:t>– 5</a:t>
            </a:r>
          </a:p>
          <a:p>
            <a:r>
              <a:rPr lang="ru-RU" sz="1550" dirty="0">
                <a:solidFill>
                  <a:schemeClr val="accent1">
                    <a:lumMod val="75000"/>
                  </a:schemeClr>
                </a:solidFill>
                <a:latin typeface="Times New Roman" pitchFamily="18" charset="0"/>
                <a:cs typeface="Times New Roman" pitchFamily="18" charset="0"/>
              </a:rPr>
              <a:t>Сельское, лесное хозяйство, охота, рыболовство и </a:t>
            </a:r>
            <a:r>
              <a:rPr lang="ru-RU" sz="1550" dirty="0" smtClean="0">
                <a:solidFill>
                  <a:schemeClr val="accent1">
                    <a:lumMod val="75000"/>
                  </a:schemeClr>
                </a:solidFill>
                <a:latin typeface="Times New Roman" pitchFamily="18" charset="0"/>
                <a:cs typeface="Times New Roman" pitchFamily="18" charset="0"/>
              </a:rPr>
              <a:t>рыбоводство – 31</a:t>
            </a:r>
          </a:p>
          <a:p>
            <a:r>
              <a:rPr lang="ru-RU" sz="1550" dirty="0" smtClean="0">
                <a:solidFill>
                  <a:schemeClr val="accent1">
                    <a:lumMod val="75000"/>
                  </a:schemeClr>
                </a:solidFill>
                <a:latin typeface="Times New Roman" pitchFamily="18" charset="0"/>
                <a:cs typeface="Times New Roman" pitchFamily="18" charset="0"/>
              </a:rPr>
              <a:t>Строительство - 84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sp>
        <p:nvSpPr>
          <p:cNvPr id="5" name="Прямоугольник 4"/>
          <p:cNvSpPr/>
          <p:nvPr/>
        </p:nvSpPr>
        <p:spPr>
          <a:xfrm>
            <a:off x="3275856" y="0"/>
            <a:ext cx="5582392" cy="400110"/>
          </a:xfrm>
          <a:prstGeom prst="rect">
            <a:avLst/>
          </a:prstGeom>
        </p:spPr>
        <p:txBody>
          <a:bodyPr wrap="square">
            <a:spAutoFit/>
          </a:bodyPr>
          <a:lstStyle/>
          <a:p>
            <a:pPr lvl="0"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Строительство</a:t>
            </a:r>
            <a:endParaRPr lang="ru-RU" sz="2000" b="1" dirty="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endParaRPr>
          </a:p>
        </p:txBody>
      </p:sp>
      <p:cxnSp>
        <p:nvCxnSpPr>
          <p:cNvPr id="6" name="Прямая соединительная линия 5"/>
          <p:cNvCxnSpPr/>
          <p:nvPr/>
        </p:nvCxnSpPr>
        <p:spPr>
          <a:xfrm>
            <a:off x="1907704" y="428604"/>
            <a:ext cx="6950544"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Заголовок 1"/>
          <p:cNvSpPr txBox="1">
            <a:spLocks/>
          </p:cNvSpPr>
          <p:nvPr/>
        </p:nvSpPr>
        <p:spPr bwMode="white">
          <a:xfrm>
            <a:off x="219344" y="1131637"/>
            <a:ext cx="8802180" cy="31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just"/>
            <a:r>
              <a:rPr lang="ru-RU" sz="1400" dirty="0" smtClean="0">
                <a:solidFill>
                  <a:schemeClr val="tx1">
                    <a:lumMod val="75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В </a:t>
            </a:r>
            <a:r>
              <a:rPr lang="ru-RU" sz="1400" dirty="0" smtClean="0">
                <a:solidFill>
                  <a:schemeClr val="accent1">
                    <a:lumMod val="50000"/>
                  </a:schemeClr>
                </a:solidFill>
                <a:latin typeface="Times New Roman" pitchFamily="18" charset="0"/>
                <a:cs typeface="Times New Roman" pitchFamily="18" charset="0"/>
              </a:rPr>
              <a:t>2023 </a:t>
            </a:r>
            <a:r>
              <a:rPr lang="ru-RU" sz="1400" dirty="0" smtClean="0">
                <a:solidFill>
                  <a:schemeClr val="accent1">
                    <a:lumMod val="50000"/>
                  </a:schemeClr>
                </a:solidFill>
                <a:latin typeface="Times New Roman" pitchFamily="18" charset="0"/>
                <a:cs typeface="Times New Roman" pitchFamily="18" charset="0"/>
              </a:rPr>
              <a:t>году на территории городского округа «Поселок Агинское» ведется строительство, реконструкция и ремонт объектов недвижимости и благоустройства в рамках мероприятий федерального и краевого уровней:</a:t>
            </a: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Ямочный ремонт – ул. Калинина</a:t>
            </a:r>
            <a:r>
              <a:rPr lang="ru-RU" sz="1400" dirty="0">
                <a:solidFill>
                  <a:schemeClr val="accent1">
                    <a:lumMod val="50000"/>
                  </a:schemeClr>
                </a:solidFill>
                <a:latin typeface="Times New Roman" pitchFamily="18" charset="0"/>
                <a:cs typeface="Times New Roman" pitchFamily="18" charset="0"/>
              </a:rPr>
              <a:t>, Комсомольская, Степная, Южная, Олимпийская, 30 лет Победы, Кирова и </a:t>
            </a:r>
            <a:r>
              <a:rPr lang="ru-RU" sz="1400" dirty="0" err="1">
                <a:solidFill>
                  <a:schemeClr val="accent1">
                    <a:lumMod val="50000"/>
                  </a:schemeClr>
                </a:solidFill>
                <a:latin typeface="Times New Roman" pitchFamily="18" charset="0"/>
                <a:cs typeface="Times New Roman" pitchFamily="18" charset="0"/>
              </a:rPr>
              <a:t>т.д</a:t>
            </a:r>
            <a:r>
              <a:rPr lang="ru-RU" sz="1400" dirty="0">
                <a:solidFill>
                  <a:schemeClr val="accent1">
                    <a:lumMod val="50000"/>
                  </a:schemeClr>
                </a:solidFill>
                <a:latin typeface="Times New Roman" pitchFamily="18" charset="0"/>
                <a:cs typeface="Times New Roman" pitchFamily="18" charset="0"/>
              </a:rPr>
              <a:t>;</a:t>
            </a:r>
            <a:endParaRPr lang="ru-RU" sz="1400" dirty="0" smtClean="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Благоустройство Мемориала «Слава» и Мемориала Героям СВО</a:t>
            </a:r>
            <a:r>
              <a:rPr lang="ru-RU" sz="1400" dirty="0" smtClean="0">
                <a:solidFill>
                  <a:schemeClr val="accent1">
                    <a:lumMod val="50000"/>
                  </a:schemeClr>
                </a:solidFill>
                <a:latin typeface="Times New Roman" pitchFamily="18" charset="0"/>
                <a:cs typeface="Times New Roman" pitchFamily="18" charset="0"/>
              </a:rPr>
              <a:t>;</a:t>
            </a:r>
            <a:endParaRPr lang="ru-RU" sz="1400" dirty="0" smtClean="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Ремонт участков тепловой сети котельной ДСУ, замена емкости водокачки ул. Долгополова, 7а, приобретение насосов на водокачки «</a:t>
            </a:r>
            <a:r>
              <a:rPr lang="ru-RU" sz="1400" dirty="0" err="1" smtClean="0">
                <a:solidFill>
                  <a:schemeClr val="accent1">
                    <a:lumMod val="50000"/>
                  </a:schemeClr>
                </a:solidFill>
                <a:latin typeface="Times New Roman" pitchFamily="18" charset="0"/>
                <a:cs typeface="Times New Roman" pitchFamily="18" charset="0"/>
              </a:rPr>
              <a:t>Хусатуй</a:t>
            </a:r>
            <a:r>
              <a:rPr lang="ru-RU" sz="1400" dirty="0" smtClean="0">
                <a:solidFill>
                  <a:schemeClr val="accent1">
                    <a:lumMod val="50000"/>
                  </a:schemeClr>
                </a:solidFill>
                <a:latin typeface="Times New Roman" pitchFamily="18" charset="0"/>
                <a:cs typeface="Times New Roman" pitchFamily="18" charset="0"/>
              </a:rPr>
              <a:t>» и «Западный 1»;</a:t>
            </a:r>
            <a:endParaRPr lang="ru-RU" sz="1400" dirty="0" smtClean="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Приобретение </a:t>
            </a:r>
            <a:r>
              <a:rPr lang="ru-RU" sz="1400" dirty="0" smtClean="0">
                <a:solidFill>
                  <a:schemeClr val="accent1">
                    <a:lumMod val="50000"/>
                  </a:schemeClr>
                </a:solidFill>
                <a:latin typeface="Times New Roman" pitchFamily="18" charset="0"/>
                <a:cs typeface="Times New Roman" pitchFamily="18" charset="0"/>
              </a:rPr>
              <a:t>и поставка автобуса</a:t>
            </a:r>
            <a:r>
              <a:rPr lang="ru-RU" sz="1400" dirty="0" smtClean="0">
                <a:solidFill>
                  <a:schemeClr val="accent1">
                    <a:lumMod val="50000"/>
                  </a:schemeClr>
                </a:solidFill>
                <a:latin typeface="Times New Roman" pitchFamily="18" charset="0"/>
                <a:cs typeface="Times New Roman" pitchFamily="18" charset="0"/>
              </a:rPr>
              <a:t>;</a:t>
            </a:r>
            <a:endParaRPr lang="ru-RU" sz="1400" dirty="0" smtClean="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Благоустройство </a:t>
            </a:r>
            <a:r>
              <a:rPr lang="ru-RU" sz="1400" dirty="0" smtClean="0">
                <a:solidFill>
                  <a:schemeClr val="accent1">
                    <a:lumMod val="50000"/>
                  </a:schemeClr>
                </a:solidFill>
                <a:latin typeface="Times New Roman" pitchFamily="18" charset="0"/>
                <a:cs typeface="Times New Roman" pitchFamily="18" charset="0"/>
              </a:rPr>
              <a:t>3 </a:t>
            </a:r>
            <a:r>
              <a:rPr lang="ru-RU" sz="1400" dirty="0" smtClean="0">
                <a:solidFill>
                  <a:schemeClr val="accent1">
                    <a:lumMod val="50000"/>
                  </a:schemeClr>
                </a:solidFill>
                <a:latin typeface="Times New Roman" pitchFamily="18" charset="0"/>
                <a:cs typeface="Times New Roman" pitchFamily="18" charset="0"/>
              </a:rPr>
              <a:t>дворовых территорий – ул. </a:t>
            </a:r>
            <a:r>
              <a:rPr lang="ru-RU" sz="1400" dirty="0" smtClean="0">
                <a:solidFill>
                  <a:schemeClr val="accent1">
                    <a:lumMod val="50000"/>
                  </a:schemeClr>
                </a:solidFill>
                <a:latin typeface="Times New Roman" pitchFamily="18" charset="0"/>
                <a:cs typeface="Times New Roman" pitchFamily="18" charset="0"/>
              </a:rPr>
              <a:t>Б. </a:t>
            </a:r>
            <a:r>
              <a:rPr lang="ru-RU" sz="1400" dirty="0" err="1" smtClean="0">
                <a:solidFill>
                  <a:schemeClr val="accent1">
                    <a:lumMod val="50000"/>
                  </a:schemeClr>
                </a:solidFill>
                <a:latin typeface="Times New Roman" pitchFamily="18" charset="0"/>
                <a:cs typeface="Times New Roman" pitchFamily="18" charset="0"/>
              </a:rPr>
              <a:t>Жабона</a:t>
            </a:r>
            <a:r>
              <a:rPr lang="ru-RU" sz="1400" dirty="0" smtClean="0">
                <a:solidFill>
                  <a:schemeClr val="accent1">
                    <a:lumMod val="50000"/>
                  </a:schemeClr>
                </a:solidFill>
                <a:latin typeface="Times New Roman" pitchFamily="18" charset="0"/>
                <a:cs typeface="Times New Roman" pitchFamily="18" charset="0"/>
              </a:rPr>
              <a:t>, 2в</a:t>
            </a:r>
            <a:r>
              <a:rPr lang="ru-RU" sz="140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ул. </a:t>
            </a:r>
            <a:r>
              <a:rPr lang="ru-RU" sz="1400" dirty="0" smtClean="0">
                <a:solidFill>
                  <a:schemeClr val="accent1">
                    <a:lumMod val="50000"/>
                  </a:schemeClr>
                </a:solidFill>
                <a:latin typeface="Times New Roman" pitchFamily="18" charset="0"/>
                <a:cs typeface="Times New Roman" pitchFamily="18" charset="0"/>
              </a:rPr>
              <a:t>Калинина, 3; ул</a:t>
            </a:r>
            <a:r>
              <a:rPr lang="ru-RU" sz="1400" dirty="0" smtClean="0">
                <a:solidFill>
                  <a:schemeClr val="accent1">
                    <a:lumMod val="50000"/>
                  </a:schemeClr>
                </a:solidFill>
                <a:latin typeface="Times New Roman" pitchFamily="18" charset="0"/>
                <a:cs typeface="Times New Roman" pitchFamily="18" charset="0"/>
              </a:rPr>
              <a:t>. Ленина, </a:t>
            </a:r>
            <a:r>
              <a:rPr lang="ru-RU" sz="1400" dirty="0" smtClean="0">
                <a:solidFill>
                  <a:schemeClr val="accent1">
                    <a:lumMod val="50000"/>
                  </a:schemeClr>
                </a:solidFill>
                <a:latin typeface="Times New Roman" pitchFamily="18" charset="0"/>
                <a:cs typeface="Times New Roman" pitchFamily="18" charset="0"/>
              </a:rPr>
              <a:t>44;</a:t>
            </a:r>
            <a:endParaRPr lang="ru-RU" sz="1400" dirty="0" smtClean="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Освещение улиц </a:t>
            </a:r>
            <a:r>
              <a:rPr lang="ru-RU" sz="1400" dirty="0" err="1" smtClean="0">
                <a:solidFill>
                  <a:schemeClr val="accent1">
                    <a:lumMod val="50000"/>
                  </a:schemeClr>
                </a:solidFill>
                <a:latin typeface="Times New Roman" pitchFamily="18" charset="0"/>
                <a:cs typeface="Times New Roman" pitchFamily="18" charset="0"/>
              </a:rPr>
              <a:t>пгт</a:t>
            </a:r>
            <a:r>
              <a:rPr lang="ru-RU" sz="1400" dirty="0" smtClean="0">
                <a:solidFill>
                  <a:schemeClr val="accent1">
                    <a:lumMod val="50000"/>
                  </a:schemeClr>
                </a:solidFill>
                <a:latin typeface="Times New Roman" pitchFamily="18" charset="0"/>
                <a:cs typeface="Times New Roman" pitchFamily="18" charset="0"/>
              </a:rPr>
              <a:t>. Агинское;</a:t>
            </a:r>
            <a:endParaRPr lang="ru-RU" sz="1400" dirty="0">
              <a:solidFill>
                <a:schemeClr val="accent1">
                  <a:lumMod val="50000"/>
                </a:schemeClr>
              </a:solidFill>
              <a:latin typeface="Times New Roman" pitchFamily="18" charset="0"/>
              <a:cs typeface="Times New Roman" pitchFamily="18" charset="0"/>
            </a:endParaRP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Капитальный ремонт здания МУ ДО «ДЮСШ»;</a:t>
            </a: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Строительство </a:t>
            </a:r>
            <a:r>
              <a:rPr lang="ru-RU" sz="1400" dirty="0" err="1" smtClean="0">
                <a:solidFill>
                  <a:schemeClr val="accent1">
                    <a:lumMod val="50000"/>
                  </a:schemeClr>
                </a:solidFill>
                <a:latin typeface="Times New Roman" pitchFamily="18" charset="0"/>
                <a:cs typeface="Times New Roman" pitchFamily="18" charset="0"/>
              </a:rPr>
              <a:t>лукодрома</a:t>
            </a:r>
            <a:r>
              <a:rPr lang="ru-RU" sz="1400" dirty="0" smtClean="0">
                <a:solidFill>
                  <a:schemeClr val="accent1">
                    <a:lumMod val="50000"/>
                  </a:schemeClr>
                </a:solidFill>
                <a:latin typeface="Times New Roman" pitchFamily="18" charset="0"/>
                <a:cs typeface="Times New Roman" pitchFamily="18" charset="0"/>
              </a:rPr>
              <a:t>;</a:t>
            </a:r>
          </a:p>
          <a:p>
            <a:pPr marL="285750" indent="-285750" algn="just">
              <a:buFontTx/>
              <a:buChar char="-"/>
            </a:pPr>
            <a:r>
              <a:rPr lang="ru-RU" sz="1400" dirty="0" smtClean="0">
                <a:solidFill>
                  <a:schemeClr val="accent1">
                    <a:lumMod val="50000"/>
                  </a:schemeClr>
                </a:solidFill>
                <a:latin typeface="Times New Roman" pitchFamily="18" charset="0"/>
                <a:cs typeface="Times New Roman" pitchFamily="18" charset="0"/>
              </a:rPr>
              <a:t>Строительство детских площадок по ул. П. Бадмаева, 24 и </a:t>
            </a:r>
            <a:r>
              <a:rPr lang="ru-RU" sz="1400" dirty="0" err="1" smtClean="0">
                <a:solidFill>
                  <a:schemeClr val="accent1">
                    <a:lumMod val="50000"/>
                  </a:schemeClr>
                </a:solidFill>
                <a:latin typeface="Times New Roman" pitchFamily="18" charset="0"/>
                <a:cs typeface="Times New Roman" pitchFamily="18" charset="0"/>
              </a:rPr>
              <a:t>Будаланская</a:t>
            </a:r>
            <a:r>
              <a:rPr lang="ru-RU" sz="1400" dirty="0" smtClean="0">
                <a:solidFill>
                  <a:schemeClr val="accent1">
                    <a:lumMod val="50000"/>
                  </a:schemeClr>
                </a:solidFill>
                <a:latin typeface="Times New Roman" pitchFamily="18" charset="0"/>
                <a:cs typeface="Times New Roman" pitchFamily="18" charset="0"/>
              </a:rPr>
              <a:t>, 6; спортплощадки по ул. Ленина, 146;</a:t>
            </a:r>
          </a:p>
          <a:p>
            <a:pPr marL="285750" indent="-285750" algn="just">
              <a:buFontTx/>
              <a:buChar char="-"/>
            </a:pPr>
            <a:r>
              <a:rPr lang="ru-RU" sz="1400" dirty="0">
                <a:solidFill>
                  <a:schemeClr val="accent1">
                    <a:lumMod val="50000"/>
                  </a:schemeClr>
                </a:solidFill>
                <a:latin typeface="Times New Roman" pitchFamily="18" charset="0"/>
                <a:cs typeface="Times New Roman" pitchFamily="18" charset="0"/>
              </a:rPr>
              <a:t>Установка дождевой (ливневой) канализации (стоков) по ул. Маяковского</a:t>
            </a:r>
            <a:endParaRPr lang="ru-RU" sz="1400" dirty="0" smtClean="0">
              <a:solidFill>
                <a:schemeClr val="accent1">
                  <a:lumMod val="50000"/>
                </a:schemeClr>
              </a:solidFill>
              <a:latin typeface="Times New Roman" pitchFamily="18" charset="0"/>
              <a:cs typeface="Times New Roman" pitchFamily="18" charset="0"/>
            </a:endParaRPr>
          </a:p>
        </p:txBody>
      </p:sp>
      <p:sp>
        <p:nvSpPr>
          <p:cNvPr id="10" name="TextBox 9"/>
          <p:cNvSpPr txBox="1"/>
          <p:nvPr/>
        </p:nvSpPr>
        <p:spPr>
          <a:xfrm>
            <a:off x="2267744" y="428604"/>
            <a:ext cx="6376222" cy="61555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СТРОИТЕЛЬСТВО, РЕКОНСТРУКЦИЯ, РЕМОНТ И БЛАГОУСТРОЙСТВО</a:t>
            </a:r>
            <a:endParaRPr lang="ru-RU" sz="1700" b="1" dirty="0">
              <a:solidFill>
                <a:schemeClr val="accent1">
                  <a:lumMod val="50000"/>
                </a:schemeClr>
              </a:solidFill>
              <a:latin typeface="Tahoma" pitchFamily="34" charset="0"/>
              <a:ea typeface="Tahoma" pitchFamily="34" charset="0"/>
              <a:cs typeface="Tahoma" pitchFamily="34" charset="0"/>
            </a:endParaRPr>
          </a:p>
        </p:txBody>
      </p:sp>
      <p:pic>
        <p:nvPicPr>
          <p:cNvPr id="72706" name="Picture 2" descr="C:\диск Д старого компа\Дарима - Мои документы\Отчеты\до 01.10 - Инвестиционный паспорт\2023\gld6i0rl3jlq4yx96mik5uis0t0mno4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44" y="4437112"/>
            <a:ext cx="3188174" cy="2140353"/>
          </a:xfrm>
          <a:prstGeom prst="rect">
            <a:avLst/>
          </a:prstGeom>
          <a:noFill/>
          <a:extLst>
            <a:ext uri="{909E8E84-426E-40DD-AFC4-6F175D3DCCD1}">
              <a14:hiddenFill xmlns:a14="http://schemas.microsoft.com/office/drawing/2010/main">
                <a:solidFill>
                  <a:srgbClr val="FFFFFF"/>
                </a:solidFill>
              </a14:hiddenFill>
            </a:ext>
          </a:extLst>
        </p:spPr>
      </p:pic>
      <p:pic>
        <p:nvPicPr>
          <p:cNvPr id="72707" name="Picture 3" descr="C:\Users\Darima\Downloads\IMG-94af81a4bea529b6846e4e413f39976e-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6367" y="4478200"/>
            <a:ext cx="2757793" cy="2099265"/>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descr="C:\диск Д старого компа\Дарима - Мои документы\Отчеты\до 01.10 - Инвестиционный паспорт\2023\photo_2023-07-08_21-55-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4160" y="4478200"/>
            <a:ext cx="2867364" cy="209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87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Экономическая</a:t>
            </a:r>
            <a:r>
              <a:rPr kumimoji="0" lang="ru-RU" sz="2000" b="1" i="0" u="none" strike="noStrike" kern="1200" cap="none" spc="0" normalizeH="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ситуация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907704" y="430192"/>
            <a:ext cx="695054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14480" y="571480"/>
            <a:ext cx="5786478"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ИНЖЕНЕРНАЯ  ИНФРАСТРУКТУРА</a:t>
            </a:r>
            <a:endParaRPr lang="ru-RU" sz="1700" b="1" dirty="0">
              <a:solidFill>
                <a:schemeClr val="accent1">
                  <a:lumMod val="50000"/>
                </a:schemeClr>
              </a:solidFill>
              <a:latin typeface="Tahoma" pitchFamily="34" charset="0"/>
              <a:ea typeface="Tahoma" pitchFamily="34" charset="0"/>
              <a:cs typeface="Tahoma" pitchFamily="34" charset="0"/>
            </a:endParaRPr>
          </a:p>
        </p:txBody>
      </p:sp>
      <p:sp>
        <p:nvSpPr>
          <p:cNvPr id="72705" name="Rectangle 1"/>
          <p:cNvSpPr>
            <a:spLocks noChangeArrowheads="1"/>
          </p:cNvSpPr>
          <p:nvPr/>
        </p:nvSpPr>
        <p:spPr bwMode="auto">
          <a:xfrm>
            <a:off x="428596" y="1124744"/>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685800" algn="l"/>
              </a:tabLst>
            </a:pPr>
            <a:r>
              <a:rPr kumimoji="0" lang="ru-RU" sz="16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Инженерная инфраструктура городского округа представлена:</a:t>
            </a:r>
            <a:endParaRPr kumimoji="0" lang="ru-RU" sz="16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Char char="•"/>
              <a:tabLst>
                <a:tab pos="685800" algn="l"/>
              </a:tabLst>
            </a:pPr>
            <a:r>
              <a:rPr kumimoji="0" lang="ru-RU" sz="16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энергетическим комплексом,</a:t>
            </a:r>
            <a:r>
              <a:rPr kumimoji="0" lang="ru-RU" sz="16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состоящим из структурного подразделения «МРСК Сибири» и муниципального предприятия «Служба энергетики», которое было создано для оперативного аварийного реагирования, строительства и эксплуатации муниципальных электросетей</a:t>
            </a:r>
            <a:r>
              <a:rPr kumimoji="0" lang="ru-RU" sz="1600" b="0" i="0" u="none" strike="noStrike" cap="none" normalizeH="0" baseline="0" dirty="0" smtClean="0">
                <a:ln>
                  <a:noFill/>
                </a:ln>
                <a:solidFill>
                  <a:schemeClr val="accent1">
                    <a:lumMod val="50000"/>
                  </a:schemeClr>
                </a:solidFill>
                <a:effectLst/>
                <a:ea typeface="Times New Roman" pitchFamily="18" charset="0"/>
              </a:rPr>
              <a:t>.</a:t>
            </a:r>
            <a:endParaRPr kumimoji="0" lang="ru-RU" sz="1600" b="0" i="0" u="none" strike="noStrike" cap="none" normalizeH="0" baseline="0" dirty="0" smtClean="0">
              <a:ln>
                <a:noFill/>
              </a:ln>
              <a:solidFill>
                <a:schemeClr val="accent1">
                  <a:lumMod val="50000"/>
                </a:schemeClr>
              </a:solidFill>
              <a:effectLst/>
            </a:endParaRPr>
          </a:p>
        </p:txBody>
      </p:sp>
      <p:sp>
        <p:nvSpPr>
          <p:cNvPr id="7" name="Прямоугольник 6"/>
          <p:cNvSpPr/>
          <p:nvPr/>
        </p:nvSpPr>
        <p:spPr>
          <a:xfrm>
            <a:off x="452632" y="2448183"/>
            <a:ext cx="8501122" cy="2554545"/>
          </a:xfrm>
          <a:prstGeom prst="rect">
            <a:avLst/>
          </a:prstGeom>
        </p:spPr>
        <p:txBody>
          <a:bodyPr wrap="square">
            <a:spAutoFit/>
          </a:bodyPr>
          <a:lstStyle/>
          <a:p>
            <a:pPr lvl="0" indent="457200" algn="just" eaLnBrk="0" fontAlgn="base" hangingPunct="0">
              <a:spcBef>
                <a:spcPct val="0"/>
              </a:spcBef>
              <a:spcAft>
                <a:spcPct val="0"/>
              </a:spcAft>
              <a:buFontTx/>
              <a:buChar char="•"/>
              <a:tabLst>
                <a:tab pos="685800" algn="l"/>
              </a:tabLst>
            </a:pPr>
            <a:r>
              <a:rPr lang="ru-RU" sz="1600" b="1" dirty="0" smtClean="0">
                <a:solidFill>
                  <a:schemeClr val="accent1">
                    <a:lumMod val="50000"/>
                  </a:schemeClr>
                </a:solidFill>
                <a:latin typeface="Times New Roman" pitchFamily="18" charset="0"/>
                <a:ea typeface="Times New Roman" pitchFamily="18" charset="0"/>
                <a:cs typeface="Times New Roman" pitchFamily="18" charset="0"/>
              </a:rPr>
              <a:t>инфраструктурой теплоснабжения. </a:t>
            </a:r>
            <a:r>
              <a:rPr lang="ru-RU" sz="1600" dirty="0" smtClean="0">
                <a:solidFill>
                  <a:schemeClr val="accent1">
                    <a:lumMod val="50000"/>
                  </a:schemeClr>
                </a:solidFill>
                <a:latin typeface="Times New Roman" pitchFamily="18" charset="0"/>
                <a:ea typeface="Times New Roman" pitchFamily="18" charset="0"/>
                <a:cs typeface="Times New Roman" pitchFamily="18" charset="0"/>
              </a:rPr>
              <a:t>В городском округе насчитывается и обслуживается теплогенерирующими компаниями 12 котельных. П</a:t>
            </a:r>
            <a:r>
              <a:rPr lang="ru-RU" sz="1600" dirty="0" smtClean="0">
                <a:solidFill>
                  <a:schemeClr val="accent1">
                    <a:lumMod val="50000"/>
                  </a:schemeClr>
                </a:solidFill>
                <a:latin typeface="Times New Roman" pitchFamily="18" charset="0"/>
                <a:cs typeface="Times New Roman" pitchFamily="18" charset="0"/>
              </a:rPr>
              <a:t>рименяются новые конструкции котлов, оборудованных топками для сжигания углей, тепловой изоляции оборудования и трубопроводов, антикоррозийной защиты. </a:t>
            </a:r>
            <a:r>
              <a:rPr lang="ru-RU" sz="1600" dirty="0">
                <a:solidFill>
                  <a:schemeClr val="accent1">
                    <a:lumMod val="50000"/>
                  </a:schemeClr>
                </a:solidFill>
                <a:latin typeface="Times New Roman" pitchFamily="18" charset="0"/>
                <a:cs typeface="Times New Roman" pitchFamily="18" charset="0"/>
              </a:rPr>
              <a:t>Потребность городского округа в </a:t>
            </a:r>
            <a:r>
              <a:rPr lang="ru-RU" sz="1600" dirty="0" err="1">
                <a:solidFill>
                  <a:schemeClr val="accent1">
                    <a:lumMod val="50000"/>
                  </a:schemeClr>
                </a:solidFill>
                <a:latin typeface="Times New Roman" pitchFamily="18" charset="0"/>
                <a:cs typeface="Times New Roman" pitchFamily="18" charset="0"/>
              </a:rPr>
              <a:t>теплоэнергии</a:t>
            </a:r>
            <a:r>
              <a:rPr lang="ru-RU" sz="1600" dirty="0">
                <a:solidFill>
                  <a:schemeClr val="accent1">
                    <a:lumMod val="50000"/>
                  </a:schemeClr>
                </a:solidFill>
                <a:latin typeface="Times New Roman" pitchFamily="18" charset="0"/>
                <a:cs typeface="Times New Roman" pitchFamily="18" charset="0"/>
              </a:rPr>
              <a:t> составляет  50 тыс. Гкал в год.</a:t>
            </a:r>
            <a:endParaRPr lang="ru-RU" sz="1600" dirty="0" smtClean="0">
              <a:solidFill>
                <a:schemeClr val="accent1">
                  <a:lumMod val="50000"/>
                </a:schemeClr>
              </a:solidFill>
              <a:latin typeface="Times New Roman" pitchFamily="18" charset="0"/>
              <a:cs typeface="Times New Roman" pitchFamily="18" charset="0"/>
            </a:endParaRPr>
          </a:p>
          <a:p>
            <a:pPr lvl="0" indent="457200" algn="just" eaLnBrk="0" fontAlgn="base" hangingPunct="0">
              <a:spcBef>
                <a:spcPct val="0"/>
              </a:spcBef>
              <a:spcAft>
                <a:spcPct val="0"/>
              </a:spcAft>
              <a:buFontTx/>
              <a:buChar char="•"/>
              <a:tabLst>
                <a:tab pos="685800" algn="l"/>
              </a:tabLst>
            </a:pPr>
            <a:r>
              <a:rPr lang="ru-RU" sz="1600" b="1" dirty="0" smtClean="0">
                <a:solidFill>
                  <a:schemeClr val="accent1">
                    <a:lumMod val="50000"/>
                  </a:schemeClr>
                </a:solidFill>
                <a:latin typeface="Times New Roman" pitchFamily="18" charset="0"/>
                <a:ea typeface="Times New Roman" pitchFamily="18" charset="0"/>
                <a:cs typeface="Times New Roman" pitchFamily="18" charset="0"/>
              </a:rPr>
              <a:t>инфраструктурой водоснабжения. </a:t>
            </a:r>
            <a:r>
              <a:rPr lang="ru-RU" sz="1600" dirty="0">
                <a:solidFill>
                  <a:schemeClr val="accent1">
                    <a:lumMod val="50000"/>
                  </a:schemeClr>
                </a:solidFill>
                <a:latin typeface="Times New Roman" pitchFamily="18" charset="0"/>
                <a:ea typeface="Times New Roman" pitchFamily="18" charset="0"/>
                <a:cs typeface="Times New Roman" pitchFamily="18" charset="0"/>
              </a:rPr>
              <a:t>Водоснабжение потребителей питьевой водой и технологическим обеспечением всех объектов городского округа «Поселок Агинское» осуществляется от подземных водозаборов, состоящих из </a:t>
            </a:r>
            <a:r>
              <a:rPr lang="ru-RU" sz="1600" dirty="0" smtClean="0">
                <a:solidFill>
                  <a:schemeClr val="accent1">
                    <a:lumMod val="50000"/>
                  </a:schemeClr>
                </a:solidFill>
                <a:latin typeface="Times New Roman" pitchFamily="18" charset="0"/>
                <a:ea typeface="Times New Roman" pitchFamily="18" charset="0"/>
                <a:cs typeface="Times New Roman" pitchFamily="18" charset="0"/>
              </a:rPr>
              <a:t>37 </a:t>
            </a:r>
            <a:r>
              <a:rPr lang="ru-RU" sz="1600" dirty="0">
                <a:solidFill>
                  <a:schemeClr val="accent1">
                    <a:lumMod val="50000"/>
                  </a:schemeClr>
                </a:solidFill>
                <a:latin typeface="Times New Roman" pitchFamily="18" charset="0"/>
                <a:ea typeface="Times New Roman" pitchFamily="18" charset="0"/>
                <a:cs typeface="Times New Roman" pitchFamily="18" charset="0"/>
              </a:rPr>
              <a:t>отдельно расположенных артезианских скважин. Производительность всех водозаборных скважин составляет 822 м3/</a:t>
            </a:r>
            <a:r>
              <a:rPr lang="ru-RU" sz="1600" dirty="0" err="1">
                <a:solidFill>
                  <a:schemeClr val="accent1">
                    <a:lumMod val="50000"/>
                  </a:schemeClr>
                </a:solidFill>
                <a:latin typeface="Times New Roman" pitchFamily="18" charset="0"/>
                <a:ea typeface="Times New Roman" pitchFamily="18" charset="0"/>
                <a:cs typeface="Times New Roman" pitchFamily="18" charset="0"/>
              </a:rPr>
              <a:t>сут</a:t>
            </a:r>
            <a:r>
              <a:rPr lang="ru-RU" sz="1600" dirty="0">
                <a:solidFill>
                  <a:schemeClr val="accent1">
                    <a:lumMod val="50000"/>
                  </a:schemeClr>
                </a:solidFill>
                <a:latin typeface="Times New Roman" pitchFamily="18" charset="0"/>
                <a:ea typeface="Times New Roman" pitchFamily="18" charset="0"/>
                <a:cs typeface="Times New Roman" pitchFamily="18" charset="0"/>
              </a:rPr>
              <a:t>. (300000м3/год).</a:t>
            </a:r>
            <a:endParaRPr lang="ru-RU" sz="1600" dirty="0" smtClean="0">
              <a:solidFill>
                <a:schemeClr val="accent1">
                  <a:lumMod val="50000"/>
                </a:schemeClr>
              </a:solidFill>
              <a:latin typeface="Times New Roman" pitchFamily="18" charset="0"/>
              <a:cs typeface="Times New Roman" pitchFamily="18" charset="0"/>
            </a:endParaRPr>
          </a:p>
        </p:txBody>
      </p:sp>
      <p:pic>
        <p:nvPicPr>
          <p:cNvPr id="11" name="Рисунок 10"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32" y="5002728"/>
            <a:ext cx="2751216" cy="173802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5002728"/>
            <a:ext cx="2592287" cy="173802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243" y="4994366"/>
            <a:ext cx="2641006" cy="174638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Экономическая</a:t>
            </a:r>
            <a:r>
              <a:rPr kumimoji="0" lang="ru-RU" sz="2000" b="1" i="0" u="none" strike="noStrike" kern="1200" cap="none" spc="0" normalizeH="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ситуация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23728" y="571480"/>
            <a:ext cx="5786478"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ТРАНСПОРТНАЯ  ИНФРАСТРУКТУРА</a:t>
            </a:r>
            <a:endParaRPr lang="ru-RU" sz="1700" b="1" dirty="0">
              <a:solidFill>
                <a:schemeClr val="accent1">
                  <a:lumMod val="50000"/>
                </a:schemeClr>
              </a:solidFill>
              <a:latin typeface="Tahoma" pitchFamily="34" charset="0"/>
              <a:ea typeface="Tahoma" pitchFamily="34" charset="0"/>
              <a:cs typeface="Tahoma" pitchFamily="34" charset="0"/>
            </a:endParaRPr>
          </a:p>
        </p:txBody>
      </p:sp>
      <p:sp>
        <p:nvSpPr>
          <p:cNvPr id="5" name="Прямоугольник 4"/>
          <p:cNvSpPr/>
          <p:nvPr/>
        </p:nvSpPr>
        <p:spPr>
          <a:xfrm>
            <a:off x="1835696" y="857233"/>
            <a:ext cx="7022552" cy="2893100"/>
          </a:xfrm>
          <a:prstGeom prst="rect">
            <a:avLst/>
          </a:prstGeom>
        </p:spPr>
        <p:txBody>
          <a:bodyPr wrap="square">
            <a:spAutoFit/>
          </a:bodyPr>
          <a:lstStyle/>
          <a:p>
            <a:pPr indent="457200" algn="just" eaLnBrk="0" fontAlgn="base" hangingPunct="0">
              <a:spcBef>
                <a:spcPct val="0"/>
              </a:spcBef>
              <a:spcAft>
                <a:spcPct val="0"/>
              </a:spcAft>
              <a:tabLst>
                <a:tab pos="685800" algn="l"/>
              </a:tabLst>
            </a:pPr>
            <a:r>
              <a:rPr lang="ru-RU" sz="1500" dirty="0" smtClean="0">
                <a:solidFill>
                  <a:schemeClr val="accent1">
                    <a:lumMod val="50000"/>
                  </a:schemeClr>
                </a:solidFill>
                <a:latin typeface="Times New Roman" panose="02020603050405020304" pitchFamily="18" charset="0"/>
                <a:cs typeface="Times New Roman" panose="02020603050405020304" pitchFamily="18" charset="0"/>
              </a:rPr>
              <a:t>Транспортная система городского округа представлена автомобильным транспортом. </a:t>
            </a:r>
          </a:p>
          <a:p>
            <a:pPr lvl="0" indent="457200" algn="just" eaLnBrk="0" fontAlgn="base" hangingPunct="0">
              <a:spcBef>
                <a:spcPct val="0"/>
              </a:spcBef>
              <a:spcAft>
                <a:spcPct val="0"/>
              </a:spcAft>
              <a:tabLst>
                <a:tab pos="685800" algn="l"/>
              </a:tabLst>
            </a:pPr>
            <a:r>
              <a:rPr lang="ru-RU" sz="1500" dirty="0" smtClean="0">
                <a:solidFill>
                  <a:schemeClr val="accent1">
                    <a:lumMod val="50000"/>
                  </a:schemeClr>
                </a:solidFill>
                <a:latin typeface="Times New Roman" panose="02020603050405020304" pitchFamily="18" charset="0"/>
                <a:cs typeface="Times New Roman" panose="02020603050405020304" pitchFamily="18" charset="0"/>
              </a:rPr>
              <a:t>Основные предприятия, осуществляющие пассажироперевозки:</a:t>
            </a:r>
          </a:p>
          <a:p>
            <a:pPr lvl="0" algn="just" eaLnBrk="0" fontAlgn="base" hangingPunct="0">
              <a:spcBef>
                <a:spcPct val="0"/>
              </a:spcBef>
              <a:spcAft>
                <a:spcPct val="0"/>
              </a:spcAft>
              <a:tabLst>
                <a:tab pos="685800" algn="l"/>
              </a:tabLst>
            </a:pP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ООО «</a:t>
            </a:r>
            <a:r>
              <a:rPr lang="ru-RU" sz="1500" dirty="0" err="1"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Агаавтотранс</a:t>
            </a: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a:t>
            </a:r>
          </a:p>
          <a:p>
            <a:pPr lvl="0" algn="just" eaLnBrk="0" fontAlgn="base" hangingPunct="0">
              <a:spcBef>
                <a:spcPct val="0"/>
              </a:spcBef>
              <a:spcAft>
                <a:spcPct val="0"/>
              </a:spcAft>
              <a:tabLst>
                <a:tab pos="685800" algn="l"/>
              </a:tabLst>
            </a:pP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МУП «Агинское ПАТП»;</a:t>
            </a:r>
          </a:p>
          <a:p>
            <a:pPr lvl="0" algn="just" eaLnBrk="0" fontAlgn="base" hangingPunct="0">
              <a:spcBef>
                <a:spcPct val="0"/>
              </a:spcBef>
              <a:spcAft>
                <a:spcPct val="0"/>
              </a:spcAft>
              <a:tabLst>
                <a:tab pos="685800" algn="l"/>
              </a:tabLst>
            </a:pP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юридические лица и индивидуальные  предприниматели (такси).</a:t>
            </a:r>
          </a:p>
          <a:p>
            <a:pPr lvl="0" indent="449263" algn="just" fontAlgn="base">
              <a:spcBef>
                <a:spcPct val="0"/>
              </a:spcBef>
              <a:spcAft>
                <a:spcPct val="0"/>
              </a:spcAft>
            </a:pP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Общая протяженность автомобильных дорог местного значения составляет 153,297 </a:t>
            </a:r>
            <a:r>
              <a:rPr lang="ru-RU" sz="1500" dirty="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км. </a:t>
            </a: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из </a:t>
            </a:r>
            <a:r>
              <a:rPr lang="ru-RU" sz="1500" dirty="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них: асфальтобетонное </a:t>
            </a: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покрытие - 46,548 км, гравийное покрытие - 56,299 км</a:t>
            </a:r>
            <a:r>
              <a:rPr lang="ru-RU" sz="1500" dirty="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проселочная </a:t>
            </a:r>
            <a:r>
              <a:rPr lang="ru-RU" sz="15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дорога - 50,450 км.</a:t>
            </a:r>
          </a:p>
          <a:p>
            <a:pPr lvl="0" indent="449263" algn="just" eaLnBrk="0" fontAlgn="base" hangingPunct="0">
              <a:spcBef>
                <a:spcPct val="0"/>
              </a:spcBef>
              <a:spcAft>
                <a:spcPct val="0"/>
              </a:spcAft>
            </a:pPr>
            <a:endParaRPr lang="ru-RU" sz="1600" dirty="0" smtClean="0"/>
          </a:p>
          <a:p>
            <a:pPr lvl="0" indent="457200" algn="just" eaLnBrk="0" fontAlgn="base" hangingPunct="0">
              <a:spcBef>
                <a:spcPct val="0"/>
              </a:spcBef>
              <a:spcAft>
                <a:spcPct val="0"/>
              </a:spcAft>
              <a:tabLst>
                <a:tab pos="685800" algn="l"/>
              </a:tabLst>
            </a:pPr>
            <a:endParaRPr lang="ru-RU" sz="1600" dirty="0" smtClean="0"/>
          </a:p>
          <a:p>
            <a:pPr lvl="0" indent="457200" algn="just" eaLnBrk="0" fontAlgn="base" hangingPunct="0">
              <a:spcBef>
                <a:spcPct val="0"/>
              </a:spcBef>
              <a:spcAft>
                <a:spcPct val="0"/>
              </a:spcAft>
              <a:tabLst>
                <a:tab pos="685800" algn="l"/>
              </a:tabLst>
            </a:pPr>
            <a:endParaRPr lang="ru-RU" sz="1500" dirty="0" smtClean="0"/>
          </a:p>
        </p:txBody>
      </p:sp>
      <p:sp>
        <p:nvSpPr>
          <p:cNvPr id="716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6156176" y="3717032"/>
            <a:ext cx="2702072" cy="2862322"/>
          </a:xfrm>
          <a:prstGeom prst="rect">
            <a:avLst/>
          </a:prstGeom>
        </p:spPr>
        <p:txBody>
          <a:bodyPr wrap="square">
            <a:spAutoFit/>
          </a:bodyPr>
          <a:lstStyle/>
          <a:p>
            <a:pPr algn="just" eaLnBrk="0" fontAlgn="base" hangingPunct="0">
              <a:spcBef>
                <a:spcPct val="0"/>
              </a:spcBef>
              <a:spcAft>
                <a:spcPct val="0"/>
              </a:spcAft>
            </a:pPr>
            <a:r>
              <a:rPr lang="ru-RU" sz="1500" dirty="0" smtClean="0">
                <a:solidFill>
                  <a:schemeClr val="accent1">
                    <a:lumMod val="50000"/>
                  </a:schemeClr>
                </a:solidFill>
                <a:latin typeface="Times New Roman" pitchFamily="18" charset="0"/>
                <a:cs typeface="Times New Roman" pitchFamily="18" charset="0"/>
              </a:rPr>
              <a:t>Территорию городского округа пересекает одна федеральная транспортная магистраль</a:t>
            </a:r>
            <a:r>
              <a:rPr lang="en-US" sz="1500" dirty="0" smtClean="0">
                <a:solidFill>
                  <a:schemeClr val="accent1">
                    <a:lumMod val="50000"/>
                  </a:schemeClr>
                </a:solidFill>
                <a:latin typeface="Times New Roman" pitchFamily="18" charset="0"/>
                <a:cs typeface="Times New Roman" pitchFamily="18" charset="0"/>
              </a:rPr>
              <a:t> (A-</a:t>
            </a:r>
            <a:r>
              <a:rPr lang="ru-RU" sz="1500" dirty="0" smtClean="0">
                <a:solidFill>
                  <a:schemeClr val="accent1">
                    <a:lumMod val="50000"/>
                  </a:schemeClr>
                </a:solidFill>
                <a:latin typeface="Times New Roman" pitchFamily="18" charset="0"/>
                <a:cs typeface="Times New Roman" pitchFamily="18" charset="0"/>
              </a:rPr>
              <a:t>350</a:t>
            </a:r>
            <a:r>
              <a:rPr lang="en-US" sz="1500" dirty="0" smtClean="0">
                <a:solidFill>
                  <a:schemeClr val="accent1">
                    <a:lumMod val="50000"/>
                  </a:schemeClr>
                </a:solidFill>
                <a:latin typeface="Times New Roman" pitchFamily="18" charset="0"/>
                <a:cs typeface="Times New Roman" pitchFamily="18" charset="0"/>
              </a:rPr>
              <a:t>)</a:t>
            </a:r>
            <a:r>
              <a:rPr lang="ru-RU" sz="1500" dirty="0" smtClean="0">
                <a:solidFill>
                  <a:schemeClr val="accent1">
                    <a:lumMod val="50000"/>
                  </a:schemeClr>
                </a:solidFill>
                <a:latin typeface="Times New Roman" pitchFamily="18" charset="0"/>
                <a:cs typeface="Times New Roman" pitchFamily="18" charset="0"/>
              </a:rPr>
              <a:t>, связывающая западные и восточные регионы Российской Федерации, обеспечивающая выход на КНР и межрегиональные дороги.</a:t>
            </a:r>
            <a:r>
              <a:rPr lang="ru-RU" sz="15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eaLnBrk="0" fontAlgn="base" hangingPunct="0">
              <a:spcBef>
                <a:spcPct val="0"/>
              </a:spcBef>
              <a:spcAft>
                <a:spcPct val="0"/>
              </a:spcAft>
            </a:pPr>
            <a:r>
              <a:rPr lang="ru-RU" sz="1500"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Расстояние до ближайшей железнодорожной станции Могойтуй – 37 км.</a:t>
            </a:r>
          </a:p>
        </p:txBody>
      </p:sp>
      <p:graphicFrame>
        <p:nvGraphicFramePr>
          <p:cNvPr id="71685" name="Object 5"/>
          <p:cNvGraphicFramePr>
            <a:graphicFrameLocks noChangeAspect="1"/>
          </p:cNvGraphicFramePr>
          <p:nvPr>
            <p:extLst>
              <p:ext uri="{D42A27DB-BD31-4B8C-83A1-F6EECF244321}">
                <p14:modId xmlns:p14="http://schemas.microsoft.com/office/powerpoint/2010/main" val="337525468"/>
              </p:ext>
            </p:extLst>
          </p:nvPr>
        </p:nvGraphicFramePr>
        <p:xfrm>
          <a:off x="137692" y="3407868"/>
          <a:ext cx="5941894" cy="3450132"/>
        </p:xfrm>
        <a:graphic>
          <a:graphicData uri="http://schemas.openxmlformats.org/presentationml/2006/ole">
            <mc:AlternateContent xmlns:mc="http://schemas.openxmlformats.org/markup-compatibility/2006">
              <mc:Choice xmlns:v="urn:schemas-microsoft-com:vml" Requires="v">
                <p:oleObj spid="_x0000_s72155" name="Слайд" r:id="rId3" imgW="461727" imgH="345972" progId="PowerPoint.Slide.12">
                  <p:embed/>
                </p:oleObj>
              </mc:Choice>
              <mc:Fallback>
                <p:oleObj name="Слайд" r:id="rId3" imgW="461727" imgH="345972" progId="PowerPoint.Slide.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92" y="3407868"/>
                        <a:ext cx="5941894" cy="3450132"/>
                      </a:xfrm>
                      <a:prstGeom prst="rect">
                        <a:avLst/>
                      </a:prstGeom>
                      <a:noFill/>
                      <a:extLst/>
                    </p:spPr>
                  </p:pic>
                </p:oleObj>
              </mc:Fallback>
            </mc:AlternateContent>
          </a:graphicData>
        </a:graphic>
      </p:graphicFrame>
      <p:pic>
        <p:nvPicPr>
          <p:cNvPr id="12" name="Рисунок 11" descr="герб го конечный вариант"/>
          <p:cNvPicPr/>
          <p:nvPr/>
        </p:nvPicPr>
        <p:blipFill>
          <a:blip r:embed="rId5" cstate="print"/>
          <a:srcRect/>
          <a:stretch>
            <a:fillRect/>
          </a:stretch>
        </p:blipFill>
        <p:spPr bwMode="auto">
          <a:xfrm>
            <a:off x="206996" y="188640"/>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86673" y="5892766"/>
            <a:ext cx="6786610" cy="615553"/>
          </a:xfrm>
          <a:prstGeom prst="rect">
            <a:avLst/>
          </a:prstGeom>
          <a:noFill/>
        </p:spPr>
        <p:txBody>
          <a:bodyPr wrap="square" rtlCol="0">
            <a:spAutoFit/>
          </a:bodyPr>
          <a:lstStyle/>
          <a:p>
            <a:pPr algn="r">
              <a:buNone/>
            </a:pPr>
            <a:r>
              <a:rPr lang="ru-RU" sz="1700" b="1" dirty="0" smtClean="0">
                <a:solidFill>
                  <a:schemeClr val="accent1">
                    <a:lumMod val="50000"/>
                  </a:schemeClr>
                </a:solidFill>
                <a:latin typeface="Tahoma" pitchFamily="34" charset="0"/>
                <a:ea typeface="Tahoma" pitchFamily="34" charset="0"/>
                <a:cs typeface="Tahoma" pitchFamily="34" charset="0"/>
              </a:rPr>
              <a:t>А.С. Дашин</a:t>
            </a:r>
          </a:p>
          <a:p>
            <a:pPr algn="r">
              <a:buNone/>
            </a:pPr>
            <a:r>
              <a:rPr lang="ru-RU" sz="1700" b="1" dirty="0" smtClean="0">
                <a:solidFill>
                  <a:schemeClr val="accent1">
                    <a:lumMod val="50000"/>
                  </a:schemeClr>
                </a:solidFill>
                <a:latin typeface="Tahoma" pitchFamily="34" charset="0"/>
                <a:ea typeface="Tahoma" pitchFamily="34" charset="0"/>
                <a:cs typeface="Tahoma" pitchFamily="34" charset="0"/>
              </a:rPr>
              <a:t>Глава городского округа «Поселок Агинское»</a:t>
            </a:r>
            <a:endParaRPr lang="ru-RU" sz="1700" dirty="0">
              <a:solidFill>
                <a:schemeClr val="accent1">
                  <a:lumMod val="50000"/>
                </a:schemeClr>
              </a:solidFill>
              <a:latin typeface="Tahoma" pitchFamily="34" charset="0"/>
              <a:ea typeface="Tahoma" pitchFamily="34" charset="0"/>
              <a:cs typeface="Tahoma" pitchFamily="34" charset="0"/>
            </a:endParaRPr>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56176" y="210692"/>
            <a:ext cx="2828496" cy="379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герб го конечный вариант"/>
          <p:cNvPicPr/>
          <p:nvPr/>
        </p:nvPicPr>
        <p:blipFill>
          <a:blip r:embed="rId3" cstate="print"/>
          <a:srcRect/>
          <a:stretch>
            <a:fillRect/>
          </a:stretch>
        </p:blipFill>
        <p:spPr bwMode="auto">
          <a:xfrm>
            <a:off x="250614" y="187152"/>
            <a:ext cx="936104" cy="1224136"/>
          </a:xfrm>
          <a:prstGeom prst="rect">
            <a:avLst/>
          </a:prstGeom>
          <a:noFill/>
          <a:ln w="9525">
            <a:noFill/>
            <a:miter lim="800000"/>
            <a:headEnd/>
            <a:tailEnd/>
          </a:ln>
        </p:spPr>
      </p:pic>
      <p:sp>
        <p:nvSpPr>
          <p:cNvPr id="2" name="Прямоугольник 1"/>
          <p:cNvSpPr/>
          <p:nvPr/>
        </p:nvSpPr>
        <p:spPr>
          <a:xfrm>
            <a:off x="1748872" y="188640"/>
            <a:ext cx="4285710" cy="1477328"/>
          </a:xfrm>
          <a:prstGeom prst="rect">
            <a:avLst/>
          </a:prstGeom>
        </p:spPr>
        <p:txBody>
          <a:bodyPr wrap="square">
            <a:spAutoFit/>
          </a:bodyPr>
          <a:lstStyle/>
          <a:p>
            <a:pPr algn="ctr"/>
            <a:r>
              <a:rPr lang="ru-RU" b="1" dirty="0">
                <a:solidFill>
                  <a:schemeClr val="tx2"/>
                </a:solidFill>
                <a:latin typeface="Tahoma" pitchFamily="34" charset="0"/>
                <a:ea typeface="Tahoma" pitchFamily="34" charset="0"/>
                <a:cs typeface="Tahoma" pitchFamily="34" charset="0"/>
              </a:rPr>
              <a:t>Уважаемые дамы и господа! </a:t>
            </a:r>
            <a:endParaRPr lang="ru-RU" b="1" dirty="0" smtClean="0">
              <a:solidFill>
                <a:schemeClr val="tx2"/>
              </a:solidFill>
              <a:latin typeface="Tahoma" pitchFamily="34" charset="0"/>
              <a:ea typeface="Tahoma" pitchFamily="34" charset="0"/>
              <a:cs typeface="Tahoma" pitchFamily="34" charset="0"/>
            </a:endParaRPr>
          </a:p>
          <a:p>
            <a:pPr algn="ctr"/>
            <a:r>
              <a:rPr lang="ru-RU" b="1" dirty="0" smtClean="0">
                <a:solidFill>
                  <a:schemeClr val="tx2"/>
                </a:solidFill>
                <a:latin typeface="Tahoma" pitchFamily="34" charset="0"/>
                <a:ea typeface="Tahoma" pitchFamily="34" charset="0"/>
                <a:cs typeface="Tahoma" pitchFamily="34" charset="0"/>
              </a:rPr>
              <a:t>Приглашаем </a:t>
            </a:r>
            <a:r>
              <a:rPr lang="en-US" b="1" dirty="0" smtClean="0">
                <a:solidFill>
                  <a:schemeClr val="tx2"/>
                </a:solidFill>
                <a:latin typeface="Tahoma" pitchFamily="34" charset="0"/>
                <a:ea typeface="Tahoma" pitchFamily="34" charset="0"/>
                <a:cs typeface="Tahoma" pitchFamily="34" charset="0"/>
              </a:rPr>
              <a:t>В</a:t>
            </a:r>
            <a:r>
              <a:rPr lang="ru-RU" b="1" dirty="0" smtClean="0">
                <a:solidFill>
                  <a:schemeClr val="tx2"/>
                </a:solidFill>
                <a:latin typeface="Tahoma" pitchFamily="34" charset="0"/>
                <a:ea typeface="Tahoma" pitchFamily="34" charset="0"/>
                <a:cs typeface="Tahoma" pitchFamily="34" charset="0"/>
              </a:rPr>
              <a:t>ас в наш городской округ «Поселок Агинское»!</a:t>
            </a:r>
          </a:p>
          <a:p>
            <a:endParaRPr lang="ru-RU" b="1" dirty="0"/>
          </a:p>
          <a:p>
            <a:endParaRPr lang="ru-RU" b="1" dirty="0"/>
          </a:p>
        </p:txBody>
      </p:sp>
      <p:sp>
        <p:nvSpPr>
          <p:cNvPr id="4" name="Прямоугольник 3"/>
          <p:cNvSpPr/>
          <p:nvPr/>
        </p:nvSpPr>
        <p:spPr>
          <a:xfrm>
            <a:off x="262321" y="1411288"/>
            <a:ext cx="5832648" cy="2800767"/>
          </a:xfrm>
          <a:prstGeom prst="rect">
            <a:avLst/>
          </a:prstGeom>
        </p:spPr>
        <p:txBody>
          <a:bodyPr wrap="square">
            <a:spAutoFit/>
          </a:bodyPr>
          <a:lstStyle/>
          <a:p>
            <a:pPr lvl="0" algn="just" fontAlgn="base">
              <a:spcBef>
                <a:spcPct val="0"/>
              </a:spcBef>
              <a:spcAft>
                <a:spcPct val="0"/>
              </a:spcAft>
            </a:pPr>
            <a:r>
              <a:rPr lang="en-US" sz="1600" dirty="0" smtClean="0">
                <a:solidFill>
                  <a:schemeClr val="tx2"/>
                </a:solidFill>
                <a:latin typeface="+mj-lt"/>
                <a:ea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Поселок Агинское – исторически</a:t>
            </a:r>
            <a:r>
              <a:rPr lang="en-US" sz="1600" dirty="0" smtClean="0">
                <a:solidFill>
                  <a:schemeClr val="accent1">
                    <a:lumMod val="50000"/>
                  </a:schemeClr>
                </a:solidFill>
                <a:latin typeface="Times New Roman" pitchFamily="18" charset="0"/>
                <a:ea typeface="Tahoma" pitchFamily="34" charset="0"/>
                <a:cs typeface="Times New Roman" pitchFamily="18" charset="0"/>
              </a:rPr>
              <a:t>й,</a:t>
            </a:r>
            <a:r>
              <a:rPr lang="en-US" sz="1600" dirty="0">
                <a:solidFill>
                  <a:schemeClr val="accent1">
                    <a:lumMod val="50000"/>
                  </a:schemeClr>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административный,</a:t>
            </a:r>
            <a:r>
              <a:rPr lang="en-US" sz="1600" dirty="0">
                <a:solidFill>
                  <a:schemeClr val="accent1">
                    <a:lumMod val="50000"/>
                  </a:schemeClr>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культурный </a:t>
            </a:r>
            <a:r>
              <a:rPr lang="ru-RU" sz="1600" dirty="0">
                <a:solidFill>
                  <a:schemeClr val="accent1">
                    <a:lumMod val="50000"/>
                  </a:schemeClr>
                </a:solidFill>
                <a:latin typeface="Times New Roman" pitchFamily="18" charset="0"/>
                <a:ea typeface="Tahoma" pitchFamily="34" charset="0"/>
                <a:cs typeface="Times New Roman" pitchFamily="18" charset="0"/>
              </a:rPr>
              <a:t>центр Агинского Бурятского округа Забайкальского края. </a:t>
            </a:r>
            <a:r>
              <a:rPr lang="ru-RU" sz="1600" dirty="0" smtClean="0">
                <a:solidFill>
                  <a:schemeClr val="accent1">
                    <a:lumMod val="50000"/>
                  </a:schemeClr>
                </a:solidFill>
                <a:latin typeface="Times New Roman" pitchFamily="18" charset="0"/>
                <a:ea typeface="Tahoma" pitchFamily="34" charset="0"/>
                <a:cs typeface="Times New Roman" pitchFamily="18" charset="0"/>
              </a:rPr>
              <a:t>Привлечение инвестиций </a:t>
            </a:r>
            <a:r>
              <a:rPr lang="ru-RU" sz="1600" dirty="0">
                <a:solidFill>
                  <a:schemeClr val="accent1">
                    <a:lumMod val="50000"/>
                  </a:schemeClr>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основное направление </a:t>
            </a:r>
            <a:r>
              <a:rPr lang="ru-RU" sz="1600" dirty="0">
                <a:solidFill>
                  <a:schemeClr val="accent1">
                    <a:lumMod val="50000"/>
                  </a:schemeClr>
                </a:solidFill>
                <a:latin typeface="Times New Roman" pitchFamily="18" charset="0"/>
                <a:ea typeface="Tahoma" pitchFamily="34" charset="0"/>
                <a:cs typeface="Times New Roman" pitchFamily="18" charset="0"/>
              </a:rPr>
              <a:t>деятельности и одна </a:t>
            </a:r>
            <a:r>
              <a:rPr lang="ru-RU" sz="1600" dirty="0" smtClean="0">
                <a:solidFill>
                  <a:schemeClr val="accent1">
                    <a:lumMod val="50000"/>
                  </a:schemeClr>
                </a:solidFill>
                <a:latin typeface="Times New Roman" pitchFamily="18" charset="0"/>
                <a:ea typeface="Tahoma" pitchFamily="34" charset="0"/>
                <a:cs typeface="Times New Roman" pitchFamily="18" charset="0"/>
              </a:rPr>
              <a:t>из стратегических </a:t>
            </a:r>
            <a:r>
              <a:rPr lang="ru-RU" sz="1600" dirty="0">
                <a:solidFill>
                  <a:schemeClr val="accent1">
                    <a:lumMod val="50000"/>
                  </a:schemeClr>
                </a:solidFill>
                <a:latin typeface="Times New Roman" pitchFamily="18" charset="0"/>
                <a:ea typeface="Tahoma" pitchFamily="34" charset="0"/>
                <a:cs typeface="Times New Roman" pitchFamily="18" charset="0"/>
              </a:rPr>
              <a:t>задач администрации</a:t>
            </a:r>
            <a:r>
              <a:rPr lang="ru-RU" sz="1600" dirty="0" smtClean="0">
                <a:solidFill>
                  <a:schemeClr val="accent1">
                    <a:lumMod val="50000"/>
                  </a:schemeClr>
                </a:solidFill>
                <a:latin typeface="Times New Roman" pitchFamily="18" charset="0"/>
                <a:ea typeface="Tahoma" pitchFamily="34" charset="0"/>
                <a:cs typeface="Times New Roman" pitchFamily="18" charset="0"/>
              </a:rPr>
              <a:t>.</a:t>
            </a:r>
          </a:p>
          <a:p>
            <a:pPr lvl="0" algn="just" fontAlgn="base">
              <a:spcBef>
                <a:spcPct val="0"/>
              </a:spcBef>
              <a:spcAft>
                <a:spcPct val="0"/>
              </a:spcAft>
            </a:pPr>
            <a:r>
              <a:rPr lang="en-US" sz="1600" dirty="0" smtClean="0">
                <a:solidFill>
                  <a:schemeClr val="tx2"/>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Мы </a:t>
            </a:r>
            <a:r>
              <a:rPr lang="ru-RU" sz="1600" dirty="0">
                <a:solidFill>
                  <a:schemeClr val="accent1">
                    <a:lumMod val="50000"/>
                  </a:schemeClr>
                </a:solidFill>
                <a:latin typeface="Times New Roman" pitchFamily="18" charset="0"/>
                <a:ea typeface="Tahoma" pitchFamily="34" charset="0"/>
                <a:cs typeface="Times New Roman" pitchFamily="18" charset="0"/>
              </a:rPr>
              <a:t>предлагаем вашему вниманию «Инвестиционный паспорт городского округа «Поселок Агинское», ознакомившись с которым, вы получите </a:t>
            </a:r>
            <a:r>
              <a:rPr lang="ru-RU" sz="1600" dirty="0" smtClean="0">
                <a:solidFill>
                  <a:schemeClr val="accent1">
                    <a:lumMod val="50000"/>
                  </a:schemeClr>
                </a:solidFill>
                <a:latin typeface="Times New Roman" pitchFamily="18" charset="0"/>
                <a:ea typeface="Tahoma" pitchFamily="34" charset="0"/>
                <a:cs typeface="Times New Roman" pitchFamily="18" charset="0"/>
              </a:rPr>
              <a:t>комплексную информацию </a:t>
            </a:r>
            <a:r>
              <a:rPr lang="ru-RU" sz="1600" dirty="0">
                <a:solidFill>
                  <a:schemeClr val="accent1">
                    <a:lumMod val="50000"/>
                  </a:schemeClr>
                </a:solidFill>
                <a:latin typeface="Times New Roman" pitchFamily="18" charset="0"/>
                <a:ea typeface="Tahoma" pitchFamily="34" charset="0"/>
                <a:cs typeface="Times New Roman" pitchFamily="18" charset="0"/>
              </a:rPr>
              <a:t>о нашем </a:t>
            </a:r>
            <a:r>
              <a:rPr lang="ru-RU" sz="1600" dirty="0" smtClean="0">
                <a:solidFill>
                  <a:schemeClr val="accent1">
                    <a:lumMod val="50000"/>
                  </a:schemeClr>
                </a:solidFill>
                <a:latin typeface="Times New Roman" pitchFamily="18" charset="0"/>
                <a:ea typeface="Tahoma" pitchFamily="34" charset="0"/>
                <a:cs typeface="Times New Roman" pitchFamily="18" charset="0"/>
              </a:rPr>
              <a:t>муниципалитете. Городской </a:t>
            </a:r>
            <a:r>
              <a:rPr lang="ru-RU" sz="1600" dirty="0">
                <a:solidFill>
                  <a:schemeClr val="accent1">
                    <a:lumMod val="50000"/>
                  </a:schemeClr>
                </a:solidFill>
                <a:latin typeface="Times New Roman" pitchFamily="18" charset="0"/>
                <a:ea typeface="Tahoma" pitchFamily="34" charset="0"/>
                <a:cs typeface="Times New Roman" pitchFamily="18" charset="0"/>
              </a:rPr>
              <a:t>округ «Поселок Агинское» имеет высокую инвестиционную привлекательность, уверенно смотрит в будущее и готов к взаимовыгодному партнерству</a:t>
            </a:r>
            <a:r>
              <a:rPr lang="ru-RU" sz="1600" dirty="0" smtClean="0">
                <a:solidFill>
                  <a:schemeClr val="accent1">
                    <a:lumMod val="50000"/>
                  </a:schemeClr>
                </a:solidFill>
                <a:latin typeface="Times New Roman" pitchFamily="18" charset="0"/>
                <a:ea typeface="Tahoma" pitchFamily="34" charset="0"/>
                <a:cs typeface="Times New Roman" pitchFamily="18" charset="0"/>
              </a:rPr>
              <a:t>.</a:t>
            </a:r>
            <a:endParaRPr lang="en-US" sz="1600" dirty="0">
              <a:solidFill>
                <a:schemeClr val="accent1">
                  <a:lumMod val="50000"/>
                </a:schemeClr>
              </a:solidFill>
              <a:latin typeface="Times New Roman" pitchFamily="18" charset="0"/>
              <a:ea typeface="Tahoma" pitchFamily="34" charset="0"/>
              <a:cs typeface="Times New Roman" pitchFamily="18" charset="0"/>
            </a:endParaRPr>
          </a:p>
        </p:txBody>
      </p:sp>
      <p:sp>
        <p:nvSpPr>
          <p:cNvPr id="8" name="Прямоугольник 7"/>
          <p:cNvSpPr/>
          <p:nvPr/>
        </p:nvSpPr>
        <p:spPr>
          <a:xfrm>
            <a:off x="179512" y="3096257"/>
            <a:ext cx="5688632" cy="369332"/>
          </a:xfrm>
          <a:prstGeom prst="rect">
            <a:avLst/>
          </a:prstGeom>
        </p:spPr>
        <p:txBody>
          <a:bodyPr wrap="square">
            <a:spAutoFit/>
          </a:bodyPr>
          <a:lstStyle/>
          <a:p>
            <a:pPr algn="just"/>
            <a:r>
              <a:rPr lang="ru-RU" dirty="0" smtClean="0"/>
              <a:t> </a:t>
            </a:r>
            <a:endParaRPr lang="ru-RU" dirty="0"/>
          </a:p>
        </p:txBody>
      </p:sp>
      <p:sp>
        <p:nvSpPr>
          <p:cNvPr id="9" name="Прямоугольник 8"/>
          <p:cNvSpPr/>
          <p:nvPr/>
        </p:nvSpPr>
        <p:spPr>
          <a:xfrm rot="10800000" flipV="1">
            <a:off x="262322" y="4065919"/>
            <a:ext cx="8750206" cy="1815882"/>
          </a:xfrm>
          <a:prstGeom prst="rect">
            <a:avLst/>
          </a:prstGeom>
        </p:spPr>
        <p:txBody>
          <a:bodyPr wrap="square">
            <a:spAutoFit/>
          </a:bodyPr>
          <a:lstStyle/>
          <a:p>
            <a:pPr lvl="0" algn="just"/>
            <a:r>
              <a:rPr lang="ru-RU" sz="1600" dirty="0">
                <a:solidFill>
                  <a:schemeClr val="tx2"/>
                </a:solidFill>
              </a:rPr>
              <a:t>	</a:t>
            </a:r>
            <a:r>
              <a:rPr lang="ru-RU" sz="1600" dirty="0">
                <a:solidFill>
                  <a:schemeClr val="accent1">
                    <a:lumMod val="50000"/>
                  </a:schemeClr>
                </a:solidFill>
                <a:latin typeface="Times New Roman" pitchFamily="18" charset="0"/>
                <a:ea typeface="Tahoma" pitchFamily="34" charset="0"/>
                <a:cs typeface="Times New Roman" pitchFamily="18" charset="0"/>
              </a:rPr>
              <a:t>Наша главная цель – развивать экономику с целью повышения уровня жизни горожан, обеспечения условий для проявления инициативы, развития предпринимательства, формирования привлекательного образа нашего поселка для инвесторов</a:t>
            </a:r>
            <a:r>
              <a:rPr lang="ru-RU" sz="1600" dirty="0" smtClean="0">
                <a:solidFill>
                  <a:schemeClr val="accent1">
                    <a:lumMod val="50000"/>
                  </a:schemeClr>
                </a:solidFill>
                <a:latin typeface="Times New Roman" pitchFamily="18" charset="0"/>
                <a:ea typeface="Tahoma" pitchFamily="34" charset="0"/>
                <a:cs typeface="Times New Roman" pitchFamily="18" charset="0"/>
              </a:rPr>
              <a:t>.</a:t>
            </a:r>
            <a:endParaRPr lang="ru-RU" sz="1600" dirty="0">
              <a:solidFill>
                <a:schemeClr val="accent1">
                  <a:lumMod val="50000"/>
                </a:schemeClr>
              </a:solidFill>
              <a:latin typeface="Times New Roman" pitchFamily="18" charset="0"/>
              <a:ea typeface="Tahoma" pitchFamily="34" charset="0"/>
              <a:cs typeface="Times New Roman" pitchFamily="18" charset="0"/>
            </a:endParaRPr>
          </a:p>
          <a:p>
            <a:pPr lvl="0" algn="just"/>
            <a:r>
              <a:rPr lang="ru-RU" sz="1600" dirty="0">
                <a:solidFill>
                  <a:schemeClr val="tx2"/>
                </a:solidFill>
                <a:latin typeface="Times New Roman" pitchFamily="18" charset="0"/>
                <a:ea typeface="Tahoma" pitchFamily="34" charset="0"/>
                <a:cs typeface="Times New Roman" pitchFamily="18" charset="0"/>
              </a:rPr>
              <a:t>	</a:t>
            </a:r>
            <a:r>
              <a:rPr lang="ru-RU" sz="1600" dirty="0">
                <a:solidFill>
                  <a:schemeClr val="accent1">
                    <a:lumMod val="50000"/>
                  </a:schemeClr>
                </a:solidFill>
                <a:latin typeface="Times New Roman" pitchFamily="18" charset="0"/>
                <a:ea typeface="Tahoma" pitchFamily="34" charset="0"/>
                <a:cs typeface="Times New Roman" pitchFamily="18" charset="0"/>
              </a:rPr>
              <a:t>Уважаемые </a:t>
            </a:r>
            <a:r>
              <a:rPr lang="ru-RU" sz="1600" dirty="0" smtClean="0">
                <a:solidFill>
                  <a:schemeClr val="accent1">
                    <a:lumMod val="50000"/>
                  </a:schemeClr>
                </a:solidFill>
                <a:latin typeface="Times New Roman" pitchFamily="18" charset="0"/>
                <a:ea typeface="Tahoma" pitchFamily="34" charset="0"/>
                <a:cs typeface="Times New Roman" pitchFamily="18" charset="0"/>
              </a:rPr>
              <a:t>инвесторы! Мы готовы к конструктивному диалогу со всеми заинтересованными сторонами, к совместному внедрению в жизнь программ и проектов различного социально-экономического назначения.</a:t>
            </a:r>
            <a:r>
              <a:rPr lang="ru-RU" sz="1600" dirty="0">
                <a:solidFill>
                  <a:schemeClr val="accent1">
                    <a:lumMod val="50000"/>
                  </a:schemeClr>
                </a:solidFill>
                <a:latin typeface="Times New Roman" pitchFamily="18" charset="0"/>
                <a:ea typeface="Tahoma" pitchFamily="34" charset="0"/>
                <a:cs typeface="Times New Roman" pitchFamily="18" charset="0"/>
              </a:rPr>
              <a:t> </a:t>
            </a:r>
            <a:r>
              <a:rPr lang="ru-RU" sz="1600" dirty="0" err="1" smtClean="0">
                <a:solidFill>
                  <a:schemeClr val="accent1">
                    <a:lumMod val="50000"/>
                  </a:schemeClr>
                </a:solidFill>
                <a:latin typeface="Times New Roman" pitchFamily="18" charset="0"/>
                <a:ea typeface="Tahoma" pitchFamily="34" charset="0"/>
                <a:cs typeface="Times New Roman" pitchFamily="18" charset="0"/>
              </a:rPr>
              <a:t>Приглаша</a:t>
            </a:r>
            <a:r>
              <a:rPr lang="en-US" sz="1600" dirty="0" err="1" smtClean="0">
                <a:solidFill>
                  <a:schemeClr val="accent1">
                    <a:lumMod val="50000"/>
                  </a:schemeClr>
                </a:solidFill>
                <a:latin typeface="Times New Roman" pitchFamily="18" charset="0"/>
                <a:ea typeface="Tahoma" pitchFamily="34" charset="0"/>
                <a:cs typeface="Times New Roman" pitchFamily="18" charset="0"/>
              </a:rPr>
              <a:t>ем</a:t>
            </a:r>
            <a:r>
              <a:rPr lang="ru-RU" sz="1600" dirty="0" smtClean="0">
                <a:solidFill>
                  <a:schemeClr val="accent1">
                    <a:lumMod val="50000"/>
                  </a:schemeClr>
                </a:solidFill>
                <a:latin typeface="Times New Roman" pitchFamily="18" charset="0"/>
                <a:ea typeface="Tahoma" pitchFamily="34" charset="0"/>
                <a:cs typeface="Times New Roman" pitchFamily="18" charset="0"/>
              </a:rPr>
              <a:t> </a:t>
            </a:r>
            <a:r>
              <a:rPr lang="en-US" sz="1600" dirty="0">
                <a:solidFill>
                  <a:schemeClr val="accent1">
                    <a:lumMod val="50000"/>
                  </a:schemeClr>
                </a:solidFill>
                <a:latin typeface="Times New Roman" pitchFamily="18" charset="0"/>
                <a:ea typeface="Tahoma" pitchFamily="34" charset="0"/>
                <a:cs typeface="Times New Roman" pitchFamily="18" charset="0"/>
              </a:rPr>
              <a:t>В</a:t>
            </a:r>
            <a:r>
              <a:rPr lang="ru-RU" sz="1600" dirty="0" smtClean="0">
                <a:solidFill>
                  <a:schemeClr val="accent1">
                    <a:lumMod val="50000"/>
                  </a:schemeClr>
                </a:solidFill>
                <a:latin typeface="Times New Roman" pitchFamily="18" charset="0"/>
                <a:ea typeface="Tahoma" pitchFamily="34" charset="0"/>
                <a:cs typeface="Times New Roman" pitchFamily="18" charset="0"/>
              </a:rPr>
              <a:t>ас к долгосрочному и взаимовыгодному сотрудничеству</a:t>
            </a:r>
            <a:r>
              <a:rPr lang="ru-RU" sz="1600" dirty="0">
                <a:solidFill>
                  <a:schemeClr val="accent1">
                    <a:lumMod val="50000"/>
                  </a:schemeClr>
                </a:solidFill>
                <a:latin typeface="Times New Roman" pitchFamily="18" charset="0"/>
                <a:ea typeface="Tahoma" pitchFamily="34" charset="0"/>
                <a:cs typeface="Times New Roman" pitchFamily="18" charset="0"/>
              </a:rPr>
              <a:t>. Желаем </a:t>
            </a:r>
            <a:r>
              <a:rPr lang="ru-RU" sz="1600" dirty="0" smtClean="0">
                <a:solidFill>
                  <a:schemeClr val="accent1">
                    <a:lumMod val="50000"/>
                  </a:schemeClr>
                </a:solidFill>
                <a:latin typeface="Times New Roman" pitchFamily="18" charset="0"/>
                <a:ea typeface="Tahoma" pitchFamily="34" charset="0"/>
                <a:cs typeface="Times New Roman" pitchFamily="18" charset="0"/>
              </a:rPr>
              <a:t>успешного </a:t>
            </a:r>
            <a:r>
              <a:rPr lang="ru-RU" sz="1600" dirty="0">
                <a:solidFill>
                  <a:schemeClr val="accent1">
                    <a:lumMod val="50000"/>
                  </a:schemeClr>
                </a:solidFill>
                <a:latin typeface="Times New Roman" pitchFamily="18" charset="0"/>
                <a:ea typeface="Tahoma" pitchFamily="34" charset="0"/>
                <a:cs typeface="Times New Roman" pitchFamily="18" charset="0"/>
              </a:rPr>
              <a:t>и плодотворного </a:t>
            </a:r>
            <a:r>
              <a:rPr lang="ru-RU" sz="1600" dirty="0" smtClean="0">
                <a:solidFill>
                  <a:schemeClr val="accent1">
                    <a:lumMod val="50000"/>
                  </a:schemeClr>
                </a:solidFill>
                <a:latin typeface="Times New Roman" pitchFamily="18" charset="0"/>
                <a:ea typeface="Tahoma" pitchFamily="34" charset="0"/>
                <a:cs typeface="Times New Roman" pitchFamily="18" charset="0"/>
              </a:rPr>
              <a:t>бизнеса!</a:t>
            </a:r>
            <a:endParaRPr lang="ru-RU" sz="1600" dirty="0">
              <a:solidFill>
                <a:schemeClr val="accent1">
                  <a:lumMod val="50000"/>
                </a:schemeClr>
              </a:solidFill>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063" y="1587"/>
            <a:ext cx="8609013" cy="400110"/>
          </a:xfrm>
          <a:prstGeom prst="rect">
            <a:avLst/>
          </a:prstGeom>
        </p:spPr>
        <p:txBody>
          <a:bodyPr wrap="square">
            <a:spAutoFit/>
          </a:bodyPr>
          <a:lstStyle/>
          <a:p>
            <a:pPr lvl="0"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Показатели социально-экономического</a:t>
            </a:r>
            <a:r>
              <a:rPr lang="ru-RU" sz="2000" b="1" dirty="0" smtClean="0">
                <a:ln w="6350">
                  <a:noFill/>
                </a:ln>
                <a:solidFill>
                  <a:srgbClr val="C00000"/>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 </a:t>
            </a:r>
            <a:r>
              <a:rPr lang="ru-RU" sz="2000" b="1" dirty="0" smtClean="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развития</a:t>
            </a:r>
            <a:endParaRPr lang="ru-RU" sz="2000" b="1" dirty="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252360968"/>
              </p:ext>
            </p:extLst>
          </p:nvPr>
        </p:nvGraphicFramePr>
        <p:xfrm>
          <a:off x="249238" y="1412778"/>
          <a:ext cx="8715250" cy="5218155"/>
        </p:xfrm>
        <a:graphic>
          <a:graphicData uri="http://schemas.openxmlformats.org/drawingml/2006/table">
            <a:tbl>
              <a:tblPr firstRow="1" firstCol="1" lastRow="1" lastCol="1" bandRow="1" bandCol="1"/>
              <a:tblGrid>
                <a:gridCol w="446750"/>
                <a:gridCol w="4034663"/>
                <a:gridCol w="1146471"/>
                <a:gridCol w="1029122"/>
                <a:gridCol w="1029122"/>
                <a:gridCol w="1029122"/>
              </a:tblGrid>
              <a:tr h="207427">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Наименование показателя</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Единица</a:t>
                      </a:r>
                      <a:endParaRPr lang="ru-RU" sz="1100" dirty="0">
                        <a:solidFill>
                          <a:schemeClr val="accent1">
                            <a:lumMod val="50000"/>
                          </a:schemeClr>
                        </a:solidFill>
                        <a:effectLst/>
                        <a:latin typeface="Times New Roman"/>
                        <a:ea typeface="Times New Roman"/>
                      </a:endParaRPr>
                    </a:p>
                    <a:p>
                      <a:pPr algn="ctr">
                        <a:lnSpc>
                          <a:spcPct val="115000"/>
                        </a:lnSpc>
                        <a:spcAft>
                          <a:spcPts val="0"/>
                        </a:spcAft>
                      </a:pPr>
                      <a:r>
                        <a:rPr lang="ru-RU" sz="1100" b="1" dirty="0">
                          <a:solidFill>
                            <a:schemeClr val="accent1">
                              <a:lumMod val="50000"/>
                            </a:schemeClr>
                          </a:solidFill>
                          <a:effectLst/>
                          <a:latin typeface="Times New Roman"/>
                          <a:ea typeface="Times New Roman"/>
                        </a:rPr>
                        <a:t>измерения</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Основные показатели</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a:lnSpc>
                          <a:spcPct val="115000"/>
                        </a:lnSpc>
                        <a:spcAft>
                          <a:spcPts val="0"/>
                        </a:spcAft>
                      </a:pPr>
                      <a:endParaRPr lang="ru-RU" sz="1600" b="1" dirty="0" smtClean="0">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2021</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2022</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r>
                        <a:rPr lang="ru-RU" sz="1100" dirty="0" smtClean="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2023</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r>
                        <a:rPr lang="ru-RU" sz="1100" dirty="0" smtClean="0">
                          <a:solidFill>
                            <a:schemeClr val="accent1">
                              <a:lumMod val="50000"/>
                            </a:schemeClr>
                          </a:solidFill>
                          <a:effectLst/>
                          <a:latin typeface="Times New Roman"/>
                          <a:ea typeface="Times New Roman"/>
                        </a:rPr>
                        <a:t>. (оценка)</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13">
                <a:tc>
                  <a:txBody>
                    <a:bodyPr/>
                    <a:lstStyle/>
                    <a:p>
                      <a:pPr algn="ctr">
                        <a:lnSpc>
                          <a:spcPct val="115000"/>
                        </a:lnSpc>
                        <a:spcAft>
                          <a:spcPts val="0"/>
                        </a:spcAft>
                      </a:pPr>
                      <a:r>
                        <a:rPr lang="ru-RU" sz="1100" dirty="0">
                          <a:solidFill>
                            <a:schemeClr val="accent1">
                              <a:lumMod val="50000"/>
                            </a:schemeClr>
                          </a:solidFill>
                          <a:effectLst/>
                          <a:latin typeface="Times New Roman"/>
                          <a:ea typeface="Times New Roman"/>
                        </a:rPr>
                        <a:t>1</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Численность населения (на 1 января года)</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18 392</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18 521</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16 614</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ru-RU" sz="1100">
                          <a:solidFill>
                            <a:schemeClr val="accent1">
                              <a:lumMod val="50000"/>
                            </a:schemeClr>
                          </a:solidFill>
                          <a:effectLst/>
                          <a:latin typeface="Times New Roman"/>
                          <a:ea typeface="Times New Roman"/>
                        </a:rPr>
                        <a:t>2</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Общий коэффициент рождаемости</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 на 1000 населения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15,7</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19,3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46">
                <a:tc>
                  <a:txBody>
                    <a:bodyPr/>
                    <a:lstStyle/>
                    <a:p>
                      <a:pPr algn="ctr">
                        <a:lnSpc>
                          <a:spcPct val="115000"/>
                        </a:lnSpc>
                        <a:spcAft>
                          <a:spcPts val="0"/>
                        </a:spcAft>
                      </a:pPr>
                      <a:r>
                        <a:rPr lang="ru-RU" sz="1100">
                          <a:solidFill>
                            <a:schemeClr val="accent1">
                              <a:lumMod val="50000"/>
                            </a:schemeClr>
                          </a:solidFill>
                          <a:effectLst/>
                          <a:latin typeface="Times New Roman"/>
                          <a:ea typeface="Times New Roman"/>
                        </a:rPr>
                        <a:t>3</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Общий коэффициент смертности</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 на 1000 населения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9,3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8,5</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5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4</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Коэффициент естественного прироста</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 на 1000 населения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6,4</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10,8</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17">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5</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Миграционный прирост (убыль)</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+11</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01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6</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Объем отгруженных товаров собственного производства, выполненных работ и услуг собственными силами (РАЗДЕЛЫ B: Добыча полезных ископаемых; C:  Обрабатывающие производства; D:  Обеспечение электрической энергией, газом и паром; кондиционирование воздуха; E:  Водоснабжение; водоотведение, организация сбора и утилизация отходов, деятельность по ликвидации загрязнений)</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рублей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347,42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387,8</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412,5</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28">
                <a:tc>
                  <a:txBody>
                    <a:bodyPr/>
                    <a:lstStyle/>
                    <a:p>
                      <a:pPr algn="ctr">
                        <a:lnSpc>
                          <a:spcPct val="115000"/>
                        </a:lnSpc>
                        <a:spcAft>
                          <a:spcPts val="0"/>
                        </a:spcAft>
                      </a:pPr>
                      <a:r>
                        <a:rPr lang="ru-RU" sz="1100" dirty="0">
                          <a:solidFill>
                            <a:schemeClr val="accent1">
                              <a:lumMod val="50000"/>
                            </a:schemeClr>
                          </a:solidFill>
                          <a:effectLst/>
                          <a:latin typeface="Times New Roman"/>
                          <a:ea typeface="Times New Roman"/>
                        </a:rPr>
                        <a:t>7</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Валовая продукция сельского хозяйства во всех категориях хозяйств</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88,4</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5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8</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Объем работ выполненных по виду деятельности «строительство»</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247,3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58,2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151,2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5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9</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Ввод в эксплуатацию жилых домов за счет всех источников финансирования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тыс. кв. м. общ. площади</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2,4</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1,1</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5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10</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Общая площадь жилых помещений, приходящаяся в среднем на 1 жителя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кв. м.</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18,42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20,61</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Прямая соединительная линия 4"/>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Рисунок 7"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spTree>
    <p:extLst>
      <p:ext uri="{BB962C8B-B14F-4D97-AF65-F5344CB8AC3E}">
        <p14:creationId xmlns:p14="http://schemas.microsoft.com/office/powerpoint/2010/main" val="36892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063" y="1587"/>
            <a:ext cx="8609013" cy="400110"/>
          </a:xfrm>
          <a:prstGeom prst="rect">
            <a:avLst/>
          </a:prstGeom>
        </p:spPr>
        <p:txBody>
          <a:bodyPr wrap="square">
            <a:spAutoFit/>
          </a:bodyPr>
          <a:lstStyle/>
          <a:p>
            <a:pPr lvl="0" algn="r">
              <a:spcBef>
                <a:spcPct val="0"/>
              </a:spcBef>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Показатели социально-экономического</a:t>
            </a:r>
            <a:r>
              <a:rPr lang="ru-RU" sz="2000" b="1" dirty="0" smtClean="0">
                <a:ln w="6350">
                  <a:noFill/>
                </a:ln>
                <a:solidFill>
                  <a:srgbClr val="C00000"/>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 </a:t>
            </a:r>
            <a:r>
              <a:rPr lang="ru-RU" sz="2000" b="1" dirty="0" smtClean="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развития</a:t>
            </a:r>
            <a:endParaRPr lang="ru-RU" sz="2000" b="1" dirty="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44851549"/>
              </p:ext>
            </p:extLst>
          </p:nvPr>
        </p:nvGraphicFramePr>
        <p:xfrm>
          <a:off x="249238" y="1412778"/>
          <a:ext cx="8715250" cy="5112566"/>
        </p:xfrm>
        <a:graphic>
          <a:graphicData uri="http://schemas.openxmlformats.org/drawingml/2006/table">
            <a:tbl>
              <a:tblPr firstRow="1" firstCol="1" lastRow="1" lastCol="1" bandRow="1" bandCol="1"/>
              <a:tblGrid>
                <a:gridCol w="446750"/>
                <a:gridCol w="4034663"/>
                <a:gridCol w="1146471"/>
                <a:gridCol w="1029122"/>
                <a:gridCol w="1029122"/>
                <a:gridCol w="1029122"/>
              </a:tblGrid>
              <a:tr h="207427">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Наименование показателя</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100" b="1" dirty="0">
                          <a:solidFill>
                            <a:schemeClr val="accent1">
                              <a:lumMod val="50000"/>
                            </a:schemeClr>
                          </a:solidFill>
                          <a:effectLst/>
                          <a:latin typeface="Times New Roman"/>
                          <a:ea typeface="Times New Roman"/>
                        </a:rPr>
                        <a:t>Единица</a:t>
                      </a:r>
                      <a:endParaRPr lang="ru-RU" sz="1100" dirty="0">
                        <a:solidFill>
                          <a:schemeClr val="accent1">
                            <a:lumMod val="50000"/>
                          </a:schemeClr>
                        </a:solidFill>
                        <a:effectLst/>
                        <a:latin typeface="Times New Roman"/>
                        <a:ea typeface="Times New Roman"/>
                      </a:endParaRPr>
                    </a:p>
                    <a:p>
                      <a:pPr algn="ctr">
                        <a:lnSpc>
                          <a:spcPct val="115000"/>
                        </a:lnSpc>
                        <a:spcAft>
                          <a:spcPts val="0"/>
                        </a:spcAft>
                      </a:pPr>
                      <a:r>
                        <a:rPr lang="ru-RU" sz="1100" b="1" dirty="0">
                          <a:solidFill>
                            <a:schemeClr val="accent1">
                              <a:lumMod val="50000"/>
                            </a:schemeClr>
                          </a:solidFill>
                          <a:effectLst/>
                          <a:latin typeface="Times New Roman"/>
                          <a:ea typeface="Times New Roman"/>
                        </a:rPr>
                        <a:t>измерения</a:t>
                      </a:r>
                      <a:endParaRPr lang="ru-RU" sz="1100" dirty="0">
                        <a:solidFill>
                          <a:schemeClr val="accent1">
                            <a:lumMod val="50000"/>
                          </a:schemeClr>
                        </a:solidFill>
                        <a:effectLst/>
                        <a:latin typeface="Times New Roman"/>
                        <a:ea typeface="Times New Roman"/>
                      </a:endParaRPr>
                    </a:p>
                  </a:txBody>
                  <a:tcPr marL="23242" marR="23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Основные показатели</a:t>
                      </a: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a:lnSpc>
                          <a:spcPct val="115000"/>
                        </a:lnSpc>
                        <a:spcAft>
                          <a:spcPts val="0"/>
                        </a:spcAft>
                      </a:pPr>
                      <a:endParaRPr lang="ru-RU" sz="1600" b="1" dirty="0" smtClean="0">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3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2021</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2022</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r>
                        <a:rPr lang="ru-RU" sz="1100" dirty="0" smtClean="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smtClean="0">
                          <a:solidFill>
                            <a:schemeClr val="accent1">
                              <a:lumMod val="50000"/>
                            </a:schemeClr>
                          </a:solidFill>
                          <a:effectLst/>
                          <a:latin typeface="Times New Roman"/>
                          <a:ea typeface="Times New Roman"/>
                        </a:rPr>
                        <a:t>2023</a:t>
                      </a:r>
                      <a:r>
                        <a:rPr lang="ru-RU" sz="1100" b="1" baseline="0" dirty="0" smtClean="0">
                          <a:solidFill>
                            <a:schemeClr val="accent1">
                              <a:lumMod val="50000"/>
                            </a:schemeClr>
                          </a:solidFill>
                          <a:effectLst/>
                          <a:latin typeface="Times New Roman"/>
                          <a:ea typeface="Times New Roman"/>
                        </a:rPr>
                        <a:t> </a:t>
                      </a:r>
                      <a:r>
                        <a:rPr lang="ru-RU" sz="1100" b="1" dirty="0" smtClean="0">
                          <a:solidFill>
                            <a:schemeClr val="accent1">
                              <a:lumMod val="50000"/>
                            </a:schemeClr>
                          </a:solidFill>
                          <a:effectLst/>
                          <a:latin typeface="Times New Roman"/>
                          <a:ea typeface="Times New Roman"/>
                        </a:rPr>
                        <a:t>г</a:t>
                      </a:r>
                      <a:r>
                        <a:rPr lang="ru-RU" sz="1100" dirty="0" smtClean="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13">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11</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Оборот общественного питания</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222,7</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244,1</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259,0</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12</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Оборот розничной торговли</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3 746,3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4 327,0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4 582,3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946">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13</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Количество малых предприятий - всего по состоянию на конец года</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ед.</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590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660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716</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955">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14</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Среднесписочная численность работников, занятых на малых предприятиях - всего</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737</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745</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1167</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17">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15</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Оборот малых предприятий</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3 078,2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3 527,0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3 712,3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752">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16</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Инвестиции в основной капитал за счет всех источников финансирования – всего</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млн. руб. в ценах соотв. лет</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311,33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315,73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308,7</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17</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Среднемесячная заработная плата 1 работающего</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руб.</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39 932,3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43</a:t>
                      </a:r>
                      <a:r>
                        <a:rPr lang="ru-RU" sz="1100" baseline="0" dirty="0" smtClean="0">
                          <a:solidFill>
                            <a:schemeClr val="accent1">
                              <a:lumMod val="50000"/>
                            </a:schemeClr>
                          </a:solidFill>
                          <a:latin typeface="Times New Roman" pitchFamily="18" charset="0"/>
                          <a:cs typeface="Times New Roman" pitchFamily="18" charset="0"/>
                        </a:rPr>
                        <a:t> 977,7</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48 944,8</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18</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Среднегодовая численность занятых в экономике (по данным баланса трудовых ресурсов)</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тыс. 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7 193,0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7 328,0</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7 506</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19</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Численность не занятых трудовой деятельностью граждан, ищущих работу и зарегистрированных в службе занятости</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418</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204</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126</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20</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Численность официально зарегистрированных безработных</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чел.</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371</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204</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151</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21</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smtClean="0">
                          <a:solidFill>
                            <a:schemeClr val="accent1">
                              <a:lumMod val="50000"/>
                            </a:schemeClr>
                          </a:solidFill>
                          <a:effectLst/>
                          <a:latin typeface="Times New Roman"/>
                          <a:ea typeface="Times New Roman"/>
                        </a:rPr>
                        <a:t>Уровень зарегистрированной безработицы</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accent1">
                              <a:lumMod val="50000"/>
                            </a:schemeClr>
                          </a:solidFill>
                          <a:effectLst/>
                          <a:latin typeface="Times New Roman"/>
                          <a:ea typeface="Times New Roman"/>
                        </a:rPr>
                        <a:t>%</a:t>
                      </a:r>
                      <a:endParaRPr lang="ru-RU" sz="1100" dirty="0">
                        <a:solidFill>
                          <a:schemeClr val="accent1">
                            <a:lumMod val="50000"/>
                          </a:schemeClr>
                        </a:solidFill>
                        <a:effectLst/>
                        <a:latin typeface="Times New Roman"/>
                        <a:ea typeface="Times New Roman"/>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4,42</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2,43</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100" dirty="0" smtClean="0">
                          <a:solidFill>
                            <a:schemeClr val="accent1">
                              <a:lumMod val="50000"/>
                            </a:schemeClr>
                          </a:solidFill>
                          <a:latin typeface="Times New Roman" pitchFamily="18" charset="0"/>
                          <a:cs typeface="Times New Roman" pitchFamily="18" charset="0"/>
                        </a:rPr>
                        <a:t>1,9</a:t>
                      </a:r>
                      <a:endParaRPr lang="ru-RU" sz="1100" dirty="0">
                        <a:solidFill>
                          <a:schemeClr val="accent1">
                            <a:lumMod val="50000"/>
                          </a:schemeClr>
                        </a:solidFill>
                        <a:latin typeface="Times New Roman" pitchFamily="18" charset="0"/>
                        <a:cs typeface="Times New Roman" pitchFamily="18" charset="0"/>
                      </a:endParaRPr>
                    </a:p>
                  </a:txBody>
                  <a:tcPr marL="23242" marR="23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Прямая соединительная линия 4"/>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Рисунок 7"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spTree>
    <p:extLst>
      <p:ext uri="{BB962C8B-B14F-4D97-AF65-F5344CB8AC3E}">
        <p14:creationId xmlns:p14="http://schemas.microsoft.com/office/powerpoint/2010/main" val="1184609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Экономическая</a:t>
            </a:r>
            <a:r>
              <a:rPr kumimoji="0" lang="ru-RU" sz="2000" b="1" i="0" u="none" strike="noStrike" kern="1200" cap="none" spc="0" normalizeH="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ситуация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11760" y="800708"/>
            <a:ext cx="4941192"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pitchFamily="18" charset="0"/>
                <a:cs typeface="Times New Roman" pitchFamily="18" charset="0"/>
              </a:rPr>
              <a:t>Системообразующие предприятия городского округа «Поселок  Агинское»</a:t>
            </a:r>
            <a:endParaRPr lang="ru-RU" sz="2000" b="1" dirty="0">
              <a:solidFill>
                <a:schemeClr val="accent1">
                  <a:lumMod val="50000"/>
                </a:schemeClr>
              </a:solidFill>
              <a:latin typeface="Times New Roman" pitchFamily="18" charset="0"/>
              <a:cs typeface="Times New Roman" pitchFamily="18" charset="0"/>
            </a:endParaRPr>
          </a:p>
        </p:txBody>
      </p:sp>
      <p:pic>
        <p:nvPicPr>
          <p:cNvPr id="7" name="Рисунок 6"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graphicFrame>
        <p:nvGraphicFramePr>
          <p:cNvPr id="8" name="Таблица 7"/>
          <p:cNvGraphicFramePr>
            <a:graphicFrameLocks noGrp="1"/>
          </p:cNvGraphicFramePr>
          <p:nvPr>
            <p:extLst>
              <p:ext uri="{D42A27DB-BD31-4B8C-83A1-F6EECF244321}">
                <p14:modId xmlns:p14="http://schemas.microsoft.com/office/powerpoint/2010/main" val="336052935"/>
              </p:ext>
            </p:extLst>
          </p:nvPr>
        </p:nvGraphicFramePr>
        <p:xfrm>
          <a:off x="152400" y="1828800"/>
          <a:ext cx="8829499" cy="4602928"/>
        </p:xfrm>
        <a:graphic>
          <a:graphicData uri="http://schemas.openxmlformats.org/drawingml/2006/table">
            <a:tbl>
              <a:tblPr firstRow="1" bandRow="1">
                <a:tableStyleId>{5940675A-B579-460E-94D1-54222C63F5DA}</a:tableStyleId>
              </a:tblPr>
              <a:tblGrid>
                <a:gridCol w="2080891"/>
                <a:gridCol w="3774866"/>
                <a:gridCol w="2973742"/>
              </a:tblGrid>
              <a:tr h="526087">
                <a:tc>
                  <a:txBody>
                    <a:bodyPr/>
                    <a:lstStyle/>
                    <a:p>
                      <a:pPr algn="ctr"/>
                      <a:r>
                        <a:rPr lang="ru-RU" sz="1400" dirty="0" smtClean="0">
                          <a:solidFill>
                            <a:schemeClr val="accent1">
                              <a:lumMod val="50000"/>
                            </a:schemeClr>
                          </a:solidFill>
                          <a:latin typeface="Times New Roman" pitchFamily="18" charset="0"/>
                          <a:cs typeface="Times New Roman" pitchFamily="18" charset="0"/>
                        </a:rPr>
                        <a:t>Наименование предприятия</a:t>
                      </a:r>
                      <a:endParaRPr lang="ru-RU" sz="1400" i="0" dirty="0">
                        <a:solidFill>
                          <a:schemeClr val="accent1">
                            <a:lumMod val="50000"/>
                          </a:schemeClr>
                        </a:solidFill>
                        <a:latin typeface="Times New Roman" pitchFamily="18" charset="0"/>
                        <a:cs typeface="Times New Roman" pitchFamily="18" charset="0"/>
                      </a:endParaRPr>
                    </a:p>
                  </a:txBody>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Вид выпускаемой</a:t>
                      </a:r>
                      <a:r>
                        <a:rPr lang="ru-RU" sz="1400" baseline="0" dirty="0" smtClean="0">
                          <a:solidFill>
                            <a:schemeClr val="accent1">
                              <a:lumMod val="50000"/>
                            </a:schemeClr>
                          </a:solidFill>
                          <a:latin typeface="Times New Roman" pitchFamily="18" charset="0"/>
                          <a:cs typeface="Times New Roman" pitchFamily="18" charset="0"/>
                        </a:rPr>
                        <a:t> продукции/оказываемые услуги</a:t>
                      </a:r>
                      <a:endParaRPr lang="ru-RU" sz="1400" i="0" dirty="0">
                        <a:solidFill>
                          <a:schemeClr val="accent1">
                            <a:lumMod val="50000"/>
                          </a:schemeClr>
                        </a:solidFill>
                        <a:latin typeface="Times New Roman" pitchFamily="18" charset="0"/>
                        <a:cs typeface="Times New Roman" pitchFamily="18" charset="0"/>
                      </a:endParaRPr>
                    </a:p>
                  </a:txBody>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Контакты предприятия</a:t>
                      </a:r>
                      <a:endParaRPr lang="ru-RU" sz="1400" i="0" dirty="0">
                        <a:solidFill>
                          <a:schemeClr val="accent1">
                            <a:lumMod val="50000"/>
                          </a:schemeClr>
                        </a:solidFill>
                        <a:latin typeface="Times New Roman" pitchFamily="18" charset="0"/>
                        <a:cs typeface="Times New Roman" pitchFamily="18" charset="0"/>
                      </a:endParaRPr>
                    </a:p>
                  </a:txBody>
                  <a:tcPr/>
                </a:tc>
              </a:tr>
              <a:tr h="864896">
                <a:tc>
                  <a:txBody>
                    <a:bodyPr/>
                    <a:lstStyle/>
                    <a:p>
                      <a:r>
                        <a:rPr lang="ru-RU" sz="1400" dirty="0" smtClean="0">
                          <a:solidFill>
                            <a:schemeClr val="accent1">
                              <a:lumMod val="50000"/>
                            </a:schemeClr>
                          </a:solidFill>
                          <a:latin typeface="Times New Roman" pitchFamily="18" charset="0"/>
                          <a:cs typeface="Times New Roman" pitchFamily="18" charset="0"/>
                        </a:rPr>
                        <a:t>МП «Водоснабжение» городского округа «Поселок Агинское»</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r>
                        <a:rPr kumimoji="0" lang="ru-RU" sz="1400" kern="1200" dirty="0" smtClean="0">
                          <a:solidFill>
                            <a:schemeClr val="accent1">
                              <a:lumMod val="50000"/>
                            </a:schemeClr>
                          </a:solidFill>
                          <a:latin typeface="Times New Roman" pitchFamily="18" charset="0"/>
                          <a:cs typeface="Times New Roman" pitchFamily="18" charset="0"/>
                        </a:rPr>
                        <a:t>организация бесперебойного обеспечения потребителей водой хозяйственно-питьевого и производственного назначения</a:t>
                      </a:r>
                      <a:endParaRPr kumimoji="0" lang="ru-RU" sz="1400" b="0" i="0" kern="1200" dirty="0" smtClean="0">
                        <a:solidFill>
                          <a:schemeClr val="accent1">
                            <a:lumMod val="50000"/>
                          </a:schemeClr>
                        </a:solidFill>
                        <a:latin typeface="Times New Roman" pitchFamily="18" charset="0"/>
                        <a:ea typeface="+mn-ea"/>
                        <a:cs typeface="Times New Roman" pitchFamily="18" charset="0"/>
                      </a:endParaRPr>
                    </a:p>
                  </a:txBody>
                  <a:tcPr/>
                </a:tc>
                <a:tc>
                  <a:txBody>
                    <a:bodyPr/>
                    <a:lstStyle/>
                    <a:p>
                      <a:pPr algn="just"/>
                      <a:r>
                        <a:rPr lang="ru-RU" sz="1400" dirty="0" smtClean="0">
                          <a:solidFill>
                            <a:schemeClr val="accent1">
                              <a:lumMod val="50000"/>
                            </a:schemeClr>
                          </a:solidFill>
                          <a:latin typeface="Times New Roman" pitchFamily="18" charset="0"/>
                          <a:cs typeface="Times New Roman" pitchFamily="18" charset="0"/>
                        </a:rPr>
                        <a:t>687000, Забайкальский край, п.</a:t>
                      </a:r>
                      <a:r>
                        <a:rPr lang="ru-RU" sz="1400" baseline="0" dirty="0" smtClean="0">
                          <a:solidFill>
                            <a:schemeClr val="accent1">
                              <a:lumMod val="50000"/>
                            </a:schemeClr>
                          </a:solidFill>
                          <a:latin typeface="Times New Roman" pitchFamily="18" charset="0"/>
                          <a:cs typeface="Times New Roman" pitchFamily="18" charset="0"/>
                        </a:rPr>
                        <a:t> Агинское, ул. Ленина, 43. </a:t>
                      </a:r>
                    </a:p>
                    <a:p>
                      <a:pPr algn="just"/>
                      <a:r>
                        <a:rPr kumimoji="0" lang="ru-RU" sz="1400" kern="1200" dirty="0" smtClean="0">
                          <a:solidFill>
                            <a:schemeClr val="accent1">
                              <a:lumMod val="50000"/>
                            </a:schemeClr>
                          </a:solidFill>
                          <a:latin typeface="Times New Roman" pitchFamily="18" charset="0"/>
                          <a:cs typeface="Times New Roman" pitchFamily="18" charset="0"/>
                        </a:rPr>
                        <a:t>Тел./факс: 8 (30239) 3-56-52.</a:t>
                      </a:r>
                      <a:endParaRPr lang="ru-RU" sz="1400" dirty="0" smtClean="0">
                        <a:solidFill>
                          <a:schemeClr val="accent1">
                            <a:lumMod val="50000"/>
                          </a:schemeClr>
                        </a:solidFill>
                        <a:latin typeface="Times New Roman" pitchFamily="18" charset="0"/>
                        <a:cs typeface="Times New Roman" pitchFamily="18" charset="0"/>
                      </a:endParaRPr>
                    </a:p>
                  </a:txBody>
                  <a:tcPr/>
                </a:tc>
              </a:tr>
              <a:tr h="966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400" kern="1200" dirty="0" smtClean="0">
                          <a:solidFill>
                            <a:schemeClr val="accent1">
                              <a:lumMod val="50000"/>
                            </a:schemeClr>
                          </a:solidFill>
                          <a:latin typeface="Times New Roman" pitchFamily="18" charset="0"/>
                          <a:cs typeface="Times New Roman" pitchFamily="18" charset="0"/>
                        </a:rPr>
                        <a:t>МП «Служба энергетики» городского округа «Поселок Агинское»</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algn="just"/>
                      <a:r>
                        <a:rPr lang="ru-RU" sz="1400" dirty="0" smtClean="0">
                          <a:solidFill>
                            <a:schemeClr val="accent1">
                              <a:lumMod val="50000"/>
                            </a:schemeClr>
                          </a:solidFill>
                          <a:latin typeface="Times New Roman" pitchFamily="18" charset="0"/>
                          <a:cs typeface="Times New Roman" pitchFamily="18" charset="0"/>
                        </a:rPr>
                        <a:t>реализация</a:t>
                      </a:r>
                      <a:r>
                        <a:rPr lang="ru-RU" sz="1400" baseline="0" dirty="0" smtClean="0">
                          <a:solidFill>
                            <a:schemeClr val="accent1">
                              <a:lumMod val="50000"/>
                            </a:schemeClr>
                          </a:solidFill>
                          <a:latin typeface="Times New Roman" pitchFamily="18" charset="0"/>
                          <a:cs typeface="Times New Roman" pitchFamily="18" charset="0"/>
                        </a:rPr>
                        <a:t> электроэнергии</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algn="just"/>
                      <a:r>
                        <a:rPr lang="ru-RU" sz="1400" dirty="0" smtClean="0">
                          <a:solidFill>
                            <a:schemeClr val="accent1">
                              <a:lumMod val="50000"/>
                            </a:schemeClr>
                          </a:solidFill>
                          <a:latin typeface="Times New Roman" pitchFamily="18" charset="0"/>
                          <a:cs typeface="Times New Roman" pitchFamily="18" charset="0"/>
                        </a:rPr>
                        <a:t>687000, Забайкальский край, п.</a:t>
                      </a:r>
                      <a:r>
                        <a:rPr lang="ru-RU" sz="1400" baseline="0" dirty="0" smtClean="0">
                          <a:solidFill>
                            <a:schemeClr val="accent1">
                              <a:lumMod val="50000"/>
                            </a:schemeClr>
                          </a:solidFill>
                          <a:latin typeface="Times New Roman" pitchFamily="18" charset="0"/>
                          <a:cs typeface="Times New Roman" pitchFamily="18" charset="0"/>
                        </a:rPr>
                        <a:t> Агинское, ул. 40 лет Победы, 12. Тел./факс: 8 (30239) 3-72-13.</a:t>
                      </a:r>
                      <a:endParaRPr lang="ru-RU" sz="1400" b="0" dirty="0">
                        <a:solidFill>
                          <a:schemeClr val="accent1">
                            <a:lumMod val="50000"/>
                          </a:schemeClr>
                        </a:solidFill>
                        <a:latin typeface="Times New Roman" pitchFamily="18" charset="0"/>
                        <a:cs typeface="Times New Roman" pitchFamily="18" charset="0"/>
                      </a:endParaRPr>
                    </a:p>
                  </a:txBody>
                  <a:tcPr/>
                </a:tc>
              </a:tr>
              <a:tr h="749844">
                <a:tc>
                  <a:txBody>
                    <a:bodyPr/>
                    <a:lstStyle/>
                    <a:p>
                      <a:r>
                        <a:rPr lang="ru-RU" sz="1400" dirty="0" smtClean="0">
                          <a:solidFill>
                            <a:schemeClr val="accent1">
                              <a:lumMod val="50000"/>
                            </a:schemeClr>
                          </a:solidFill>
                          <a:latin typeface="Times New Roman" pitchFamily="18" charset="0"/>
                          <a:cs typeface="Times New Roman" pitchFamily="18" charset="0"/>
                        </a:rPr>
                        <a:t>ООО</a:t>
                      </a:r>
                      <a:r>
                        <a:rPr lang="ru-RU" sz="1400" baseline="0" dirty="0" smtClean="0">
                          <a:solidFill>
                            <a:schemeClr val="accent1">
                              <a:lumMod val="50000"/>
                            </a:schemeClr>
                          </a:solidFill>
                          <a:latin typeface="Times New Roman" pitchFamily="18" charset="0"/>
                          <a:cs typeface="Times New Roman" pitchFamily="18" charset="0"/>
                        </a:rPr>
                        <a:t> «Теплосервис»</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latin typeface="Times New Roman" pitchFamily="18" charset="0"/>
                          <a:cs typeface="Times New Roman" pitchFamily="18" charset="0"/>
                        </a:rPr>
                        <a:t>выработка</a:t>
                      </a:r>
                      <a:r>
                        <a:rPr lang="ru-RU" sz="1400" baseline="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тепловой энергии</a:t>
                      </a:r>
                    </a:p>
                    <a:p>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algn="just"/>
                      <a:r>
                        <a:rPr kumimoji="0" lang="ru-RU" sz="1400" kern="1200" dirty="0" smtClean="0">
                          <a:solidFill>
                            <a:schemeClr val="accent1">
                              <a:lumMod val="50000"/>
                            </a:schemeClr>
                          </a:solidFill>
                          <a:latin typeface="Times New Roman" pitchFamily="18" charset="0"/>
                          <a:cs typeface="Times New Roman" pitchFamily="18" charset="0"/>
                        </a:rPr>
                        <a:t>687000, Забайкальский край, п. Агинское, ул.Ранжурова, 25.</a:t>
                      </a:r>
                    </a:p>
                    <a:p>
                      <a:pPr algn="just"/>
                      <a:r>
                        <a:rPr kumimoji="0" lang="ru-RU" sz="1400" kern="1200" dirty="0" smtClean="0">
                          <a:solidFill>
                            <a:schemeClr val="accent1">
                              <a:lumMod val="50000"/>
                            </a:schemeClr>
                          </a:solidFill>
                          <a:latin typeface="Times New Roman" pitchFamily="18" charset="0"/>
                          <a:cs typeface="Times New Roman" pitchFamily="18" charset="0"/>
                        </a:rPr>
                        <a:t>Тел. 8 (30239) 3-73-03.</a:t>
                      </a:r>
                      <a:endParaRPr lang="ru-RU" sz="1400" b="0" dirty="0">
                        <a:solidFill>
                          <a:schemeClr val="accent1">
                            <a:lumMod val="50000"/>
                          </a:schemeClr>
                        </a:solidFill>
                        <a:latin typeface="Times New Roman" pitchFamily="18" charset="0"/>
                        <a:cs typeface="Times New Roman" pitchFamily="18" charset="0"/>
                      </a:endParaRPr>
                    </a:p>
                  </a:txBody>
                  <a:tcPr/>
                </a:tc>
              </a:tr>
              <a:tr h="747595">
                <a:tc>
                  <a:txBody>
                    <a:bodyPr/>
                    <a:lstStyle/>
                    <a:p>
                      <a:r>
                        <a:rPr lang="ru-RU" sz="1400" dirty="0" smtClean="0">
                          <a:solidFill>
                            <a:schemeClr val="accent1">
                              <a:lumMod val="50000"/>
                            </a:schemeClr>
                          </a:solidFill>
                          <a:latin typeface="Times New Roman" pitchFamily="18" charset="0"/>
                          <a:cs typeface="Times New Roman" pitchFamily="18" charset="0"/>
                        </a:rPr>
                        <a:t>ООО «Тепловик»</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latin typeface="Times New Roman" pitchFamily="18" charset="0"/>
                          <a:cs typeface="Times New Roman" pitchFamily="18" charset="0"/>
                        </a:rPr>
                        <a:t>выработка</a:t>
                      </a:r>
                      <a:r>
                        <a:rPr lang="ru-RU" sz="1400" baseline="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тепловой энергии</a:t>
                      </a:r>
                    </a:p>
                    <a:p>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algn="just"/>
                      <a:r>
                        <a:rPr kumimoji="0" lang="ru-RU" sz="1400" kern="1200" dirty="0" smtClean="0">
                          <a:solidFill>
                            <a:schemeClr val="accent1">
                              <a:lumMod val="50000"/>
                            </a:schemeClr>
                          </a:solidFill>
                          <a:latin typeface="Times New Roman" pitchFamily="18" charset="0"/>
                          <a:cs typeface="Times New Roman" pitchFamily="18" charset="0"/>
                        </a:rPr>
                        <a:t>687000, Забайкальский край, п. Агинское, ул.Ключевская, 8.</a:t>
                      </a:r>
                    </a:p>
                    <a:p>
                      <a:pPr algn="just"/>
                      <a:r>
                        <a:rPr kumimoji="0" lang="ru-RU" sz="1400" kern="1200" dirty="0" smtClean="0">
                          <a:solidFill>
                            <a:schemeClr val="accent1">
                              <a:lumMod val="50000"/>
                            </a:schemeClr>
                          </a:solidFill>
                          <a:latin typeface="Times New Roman" pitchFamily="18" charset="0"/>
                          <a:cs typeface="Times New Roman" pitchFamily="18" charset="0"/>
                        </a:rPr>
                        <a:t>Тел. 8 (30239) 3-73-02.</a:t>
                      </a:r>
                      <a:endParaRPr lang="ru-RU" sz="1400" b="0" dirty="0">
                        <a:solidFill>
                          <a:schemeClr val="accent1">
                            <a:lumMod val="50000"/>
                          </a:schemeClr>
                        </a:solidFill>
                        <a:latin typeface="Times New Roman" pitchFamily="18" charset="0"/>
                        <a:cs typeface="Times New Roman" pitchFamily="18" charset="0"/>
                      </a:endParaRPr>
                    </a:p>
                  </a:txBody>
                  <a:tcPr/>
                </a:tc>
              </a:tr>
              <a:tr h="747595">
                <a:tc>
                  <a:txBody>
                    <a:bodyPr/>
                    <a:lstStyle/>
                    <a:p>
                      <a:r>
                        <a:rPr lang="ru-RU" sz="1400" dirty="0" smtClean="0">
                          <a:solidFill>
                            <a:schemeClr val="accent1">
                              <a:lumMod val="50000"/>
                            </a:schemeClr>
                          </a:solidFill>
                          <a:latin typeface="Times New Roman" pitchFamily="18" charset="0"/>
                          <a:cs typeface="Times New Roman" pitchFamily="18" charset="0"/>
                        </a:rPr>
                        <a:t>ООО «</a:t>
                      </a:r>
                      <a:r>
                        <a:rPr lang="ru-RU" sz="1400" dirty="0" err="1" smtClean="0">
                          <a:solidFill>
                            <a:schemeClr val="accent1">
                              <a:lumMod val="50000"/>
                            </a:schemeClr>
                          </a:solidFill>
                          <a:latin typeface="Times New Roman" pitchFamily="18" charset="0"/>
                          <a:cs typeface="Times New Roman" pitchFamily="18" charset="0"/>
                        </a:rPr>
                        <a:t>Жилсервис</a:t>
                      </a:r>
                      <a:r>
                        <a:rPr lang="ru-RU" sz="1400" dirty="0" smtClean="0">
                          <a:solidFill>
                            <a:schemeClr val="accent1">
                              <a:lumMod val="50000"/>
                            </a:schemeClr>
                          </a:solidFill>
                          <a:latin typeface="Times New Roman" pitchFamily="18" charset="0"/>
                          <a:cs typeface="Times New Roman" pitchFamily="18" charset="0"/>
                        </a:rPr>
                        <a:t>» </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r>
                        <a:rPr lang="ru-RU" sz="1400" dirty="0" smtClean="0">
                          <a:solidFill>
                            <a:schemeClr val="accent1">
                              <a:lumMod val="50000"/>
                            </a:schemeClr>
                          </a:solidFill>
                          <a:latin typeface="Times New Roman" pitchFamily="18" charset="0"/>
                          <a:cs typeface="Times New Roman" pitchFamily="18" charset="0"/>
                        </a:rPr>
                        <a:t>содержание и</a:t>
                      </a:r>
                      <a:r>
                        <a:rPr lang="ru-RU" sz="1400" baseline="0" dirty="0" smtClean="0">
                          <a:solidFill>
                            <a:schemeClr val="accent1">
                              <a:lumMod val="50000"/>
                            </a:schemeClr>
                          </a:solidFill>
                          <a:latin typeface="Times New Roman" pitchFamily="18" charset="0"/>
                          <a:cs typeface="Times New Roman" pitchFamily="18" charset="0"/>
                        </a:rPr>
                        <a:t> ремонт объектов ЖКХ, б</a:t>
                      </a:r>
                      <a:r>
                        <a:rPr lang="ru-RU" sz="1400" dirty="0" smtClean="0">
                          <a:solidFill>
                            <a:schemeClr val="accent1">
                              <a:lumMod val="50000"/>
                            </a:schemeClr>
                          </a:solidFill>
                          <a:latin typeface="Times New Roman" pitchFamily="18" charset="0"/>
                          <a:cs typeface="Times New Roman" pitchFamily="18" charset="0"/>
                        </a:rPr>
                        <a:t>лагоустройство и озеленение </a:t>
                      </a:r>
                      <a:endParaRPr lang="ru-RU" sz="1400" b="0" dirty="0">
                        <a:solidFill>
                          <a:schemeClr val="accent1">
                            <a:lumMod val="50000"/>
                          </a:schemeClr>
                        </a:solidFill>
                        <a:latin typeface="Times New Roman" pitchFamily="18" charset="0"/>
                        <a:cs typeface="Times New Roman" pitchFamily="18" charset="0"/>
                      </a:endParaRPr>
                    </a:p>
                  </a:txBody>
                  <a:tcPr/>
                </a:tc>
                <a:tc>
                  <a:txBody>
                    <a:bodyPr/>
                    <a:lstStyle/>
                    <a:p>
                      <a:pPr algn="just"/>
                      <a:r>
                        <a:rPr lang="ru-RU" sz="1400" dirty="0" smtClean="0">
                          <a:solidFill>
                            <a:schemeClr val="accent1">
                              <a:lumMod val="50000"/>
                            </a:schemeClr>
                          </a:solidFill>
                          <a:latin typeface="Times New Roman" pitchFamily="18" charset="0"/>
                          <a:cs typeface="Times New Roman" pitchFamily="18" charset="0"/>
                        </a:rPr>
                        <a:t>687000, Забайкальский край, п. Агинское, ул. Ленина, 43.</a:t>
                      </a:r>
                    </a:p>
                    <a:p>
                      <a:pPr algn="just"/>
                      <a:r>
                        <a:rPr lang="ru-RU" sz="1400" dirty="0" smtClean="0">
                          <a:solidFill>
                            <a:schemeClr val="accent1">
                              <a:lumMod val="50000"/>
                            </a:schemeClr>
                          </a:solidFill>
                          <a:latin typeface="Times New Roman" pitchFamily="18" charset="0"/>
                          <a:cs typeface="Times New Roman" pitchFamily="18" charset="0"/>
                        </a:rPr>
                        <a:t>Тел. 8 (30239) 3-72-09.</a:t>
                      </a:r>
                      <a:endParaRPr lang="ru-RU" sz="1400" b="0" dirty="0">
                        <a:solidFill>
                          <a:schemeClr val="accent1">
                            <a:lumMod val="50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20688"/>
            <a:ext cx="7000924"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Налоговый потенциал</a:t>
            </a:r>
            <a:endParaRPr lang="ru-RU" sz="2000" b="1" dirty="0">
              <a:solidFill>
                <a:schemeClr val="accent1">
                  <a:lumMod val="50000"/>
                </a:schemeClr>
              </a:solidFill>
              <a:latin typeface="Tahoma" pitchFamily="34" charset="0"/>
              <a:ea typeface="Tahoma" pitchFamily="34" charset="0"/>
              <a:cs typeface="Tahoma" pitchFamily="34" charset="0"/>
            </a:endParaRPr>
          </a:p>
        </p:txBody>
      </p:sp>
      <p:sp>
        <p:nvSpPr>
          <p:cNvPr id="3" name="Прямоугольник 2"/>
          <p:cNvSpPr/>
          <p:nvPr/>
        </p:nvSpPr>
        <p:spPr>
          <a:xfrm>
            <a:off x="1835696" y="1020798"/>
            <a:ext cx="7022584" cy="707886"/>
          </a:xfrm>
          <a:prstGeom prst="rect">
            <a:avLst/>
          </a:prstGeom>
        </p:spPr>
        <p:txBody>
          <a:bodyPr wrap="square">
            <a:spAutoFit/>
          </a:bodyPr>
          <a:lstStyle/>
          <a:p>
            <a:pPr algn="just"/>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Доля собственных доходов (налоговых и неналоговых ) в общем объеме доходов бюджета (в 2022 году) – 21,9 %.</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49267" y="34686"/>
            <a:ext cx="8609013" cy="400110"/>
          </a:xfrm>
          <a:prstGeom prst="rect">
            <a:avLst/>
          </a:prstGeom>
        </p:spPr>
        <p:txBody>
          <a:bodyPr wrap="square">
            <a:spAutoFit/>
          </a:bodyPr>
          <a:lstStyle/>
          <a:p>
            <a:pPr algn="r">
              <a:spcBef>
                <a:spcPct val="0"/>
              </a:spcBef>
              <a:defRPr/>
            </a:pPr>
            <a:r>
              <a:rPr lang="ru-RU" sz="2000" b="1" dirty="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Финансовая сфера</a:t>
            </a:r>
          </a:p>
        </p:txBody>
      </p:sp>
      <p:graphicFrame>
        <p:nvGraphicFramePr>
          <p:cNvPr id="7" name="Диаграмма 6"/>
          <p:cNvGraphicFramePr/>
          <p:nvPr>
            <p:extLst>
              <p:ext uri="{D42A27DB-BD31-4B8C-83A1-F6EECF244321}">
                <p14:modId xmlns:p14="http://schemas.microsoft.com/office/powerpoint/2010/main" val="1001150355"/>
              </p:ext>
            </p:extLst>
          </p:nvPr>
        </p:nvGraphicFramePr>
        <p:xfrm>
          <a:off x="521324" y="2375373"/>
          <a:ext cx="833695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793940" y="1974256"/>
            <a:ext cx="4658711" cy="384721"/>
          </a:xfrm>
          <a:prstGeom prst="rect">
            <a:avLst/>
          </a:prstGeom>
        </p:spPr>
        <p:txBody>
          <a:bodyPr wrap="none">
            <a:spAutoFit/>
          </a:bodyPr>
          <a:lstStyle/>
          <a:p>
            <a:r>
              <a:rPr lang="ru-RU" sz="1900" b="1" dirty="0" smtClean="0">
                <a:solidFill>
                  <a:schemeClr val="accent1">
                    <a:lumMod val="50000"/>
                  </a:schemeClr>
                </a:solidFill>
              </a:rPr>
              <a:t>Структура </a:t>
            </a:r>
            <a:r>
              <a:rPr lang="ru-RU" sz="1900" b="1" dirty="0">
                <a:solidFill>
                  <a:schemeClr val="accent1">
                    <a:lumMod val="50000"/>
                  </a:schemeClr>
                </a:solidFill>
              </a:rPr>
              <a:t>собственных </a:t>
            </a:r>
            <a:r>
              <a:rPr lang="ru-RU" sz="1900" b="1" dirty="0" smtClean="0">
                <a:solidFill>
                  <a:schemeClr val="accent1">
                    <a:lumMod val="50000"/>
                  </a:schemeClr>
                </a:solidFill>
              </a:rPr>
              <a:t>доходов бюджета </a:t>
            </a:r>
            <a:endParaRPr lang="ru-RU" sz="1900" b="1" dirty="0">
              <a:solidFill>
                <a:schemeClr val="accent1">
                  <a:lumMod val="50000"/>
                </a:schemeClr>
              </a:solidFill>
            </a:endParaRPr>
          </a:p>
        </p:txBody>
      </p:sp>
      <p:cxnSp>
        <p:nvCxnSpPr>
          <p:cNvPr id="8" name="Прямая соединительная линия 7"/>
          <p:cNvCxnSpPr/>
          <p:nvPr/>
        </p:nvCxnSpPr>
        <p:spPr>
          <a:xfrm>
            <a:off x="1835696" y="430192"/>
            <a:ext cx="7022552"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 name="Рисунок 9"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spTree>
    <p:extLst>
      <p:ext uri="{BB962C8B-B14F-4D97-AF65-F5344CB8AC3E}">
        <p14:creationId xmlns:p14="http://schemas.microsoft.com/office/powerpoint/2010/main" val="3754281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lvl="0" algn="r">
              <a:spcBef>
                <a:spcPct val="0"/>
              </a:spcBef>
              <a:defRPr/>
            </a:pPr>
            <a:r>
              <a:rPr lang="ru-RU" sz="2000" b="1" dirty="0" smtClean="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Малое </a:t>
            </a:r>
            <a:r>
              <a:rPr lang="ru-RU" sz="2000" b="1" dirty="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 </a:t>
            </a:r>
            <a:r>
              <a:rPr lang="ru-RU" sz="2000" b="1" dirty="0" smtClean="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среднее предпринимательство</a:t>
            </a:r>
            <a:endParaRPr lang="ru-RU" sz="2000" b="1" dirty="0">
              <a:ln w="6350">
                <a:noFill/>
              </a:ln>
              <a:solidFill>
                <a:schemeClr val="accent1">
                  <a:lumMod val="50000"/>
                </a:schemeClr>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547664" y="428604"/>
            <a:ext cx="7310584"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500042"/>
            <a:ext cx="5000660"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МАЛЫЙ И СРЕДНИЙ БИЗНЕС</a:t>
            </a:r>
            <a:endParaRPr lang="ru-RU" sz="1700" b="1" dirty="0">
              <a:solidFill>
                <a:schemeClr val="accent1">
                  <a:lumMod val="50000"/>
                </a:schemeClr>
              </a:solidFill>
              <a:latin typeface="Tahoma" pitchFamily="34" charset="0"/>
              <a:ea typeface="Tahoma" pitchFamily="34" charset="0"/>
              <a:cs typeface="Tahoma" pitchFamily="34" charset="0"/>
            </a:endParaRPr>
          </a:p>
        </p:txBody>
      </p:sp>
      <p:graphicFrame>
        <p:nvGraphicFramePr>
          <p:cNvPr id="13" name="Диаграмма 12"/>
          <p:cNvGraphicFramePr/>
          <p:nvPr>
            <p:extLst>
              <p:ext uri="{D42A27DB-BD31-4B8C-83A1-F6EECF244321}">
                <p14:modId xmlns:p14="http://schemas.microsoft.com/office/powerpoint/2010/main" val="1651237291"/>
              </p:ext>
            </p:extLst>
          </p:nvPr>
        </p:nvGraphicFramePr>
        <p:xfrm>
          <a:off x="232157" y="2852936"/>
          <a:ext cx="8679685" cy="299460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479349" y="1937424"/>
            <a:ext cx="8176422" cy="646331"/>
          </a:xfrm>
          <a:prstGeom prst="rect">
            <a:avLst/>
          </a:prstGeom>
        </p:spPr>
        <p:txBody>
          <a:bodyPr wrap="square">
            <a:spAutoFit/>
          </a:bodyPr>
          <a:lstStyle/>
          <a:p>
            <a:pPr algn="ctr"/>
            <a:r>
              <a:rPr lang="ru-RU" b="1" dirty="0">
                <a:solidFill>
                  <a:schemeClr val="accent1">
                    <a:lumMod val="50000"/>
                  </a:schemeClr>
                </a:solidFill>
                <a:latin typeface="Times New Roman" pitchFamily="18" charset="0"/>
                <a:cs typeface="Times New Roman" pitchFamily="18" charset="0"/>
              </a:rPr>
              <a:t>Структура видов экономической деятельности субъектов малого предпринимательства</a:t>
            </a:r>
          </a:p>
        </p:txBody>
      </p:sp>
      <p:sp>
        <p:nvSpPr>
          <p:cNvPr id="4" name="Прямоугольник 3"/>
          <p:cNvSpPr/>
          <p:nvPr/>
        </p:nvSpPr>
        <p:spPr>
          <a:xfrm>
            <a:off x="1187624" y="869374"/>
            <a:ext cx="7670624" cy="969496"/>
          </a:xfrm>
          <a:prstGeom prst="rect">
            <a:avLst/>
          </a:prstGeom>
        </p:spPr>
        <p:txBody>
          <a:bodyPr wrap="square">
            <a:spAutoFit/>
          </a:bodyPr>
          <a:lstStyle/>
          <a:p>
            <a:pPr algn="just"/>
            <a:r>
              <a:rPr lang="ru-RU" sz="1900" b="1" dirty="0" smtClean="0">
                <a:solidFill>
                  <a:prstClr val="black"/>
                </a:solidFill>
                <a:latin typeface="Times New Roman" panose="02020603050405020304" pitchFamily="18" charset="0"/>
                <a:cs typeface="Times New Roman" panose="02020603050405020304" pitchFamily="18" charset="0"/>
              </a:rPr>
              <a:t>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На </a:t>
            </a:r>
            <a:r>
              <a:rPr lang="ru-RU" sz="1900" dirty="0">
                <a:solidFill>
                  <a:schemeClr val="accent1">
                    <a:lumMod val="50000"/>
                  </a:schemeClr>
                </a:solidFill>
                <a:latin typeface="Times New Roman" panose="02020603050405020304" pitchFamily="18" charset="0"/>
                <a:cs typeface="Times New Roman" panose="02020603050405020304" pitchFamily="18" charset="0"/>
              </a:rPr>
              <a:t>территории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городского округа  </a:t>
            </a:r>
            <a:r>
              <a:rPr lang="ru-RU" sz="1900" smtClean="0">
                <a:solidFill>
                  <a:schemeClr val="accent1">
                    <a:lumMod val="50000"/>
                  </a:schemeClr>
                </a:solidFill>
                <a:latin typeface="Times New Roman" panose="02020603050405020304" pitchFamily="18" charset="0"/>
                <a:cs typeface="Times New Roman" panose="02020603050405020304" pitchFamily="18" charset="0"/>
              </a:rPr>
              <a:t>зарегистрировано 716 субъектов </a:t>
            </a:r>
            <a:r>
              <a:rPr lang="ru-RU" sz="1900" dirty="0">
                <a:solidFill>
                  <a:schemeClr val="accent1">
                    <a:lumMod val="50000"/>
                  </a:schemeClr>
                </a:solidFill>
                <a:latin typeface="Times New Roman" panose="02020603050405020304" pitchFamily="18" charset="0"/>
                <a:cs typeface="Times New Roman" panose="02020603050405020304" pitchFamily="18" charset="0"/>
              </a:rPr>
              <a:t>малого предпринимательства, из </a:t>
            </a:r>
            <a:r>
              <a:rPr lang="ru-RU" sz="1900">
                <a:solidFill>
                  <a:schemeClr val="accent1">
                    <a:lumMod val="50000"/>
                  </a:schemeClr>
                </a:solidFill>
                <a:latin typeface="Times New Roman" panose="02020603050405020304" pitchFamily="18" charset="0"/>
                <a:cs typeface="Times New Roman" panose="02020603050405020304" pitchFamily="18" charset="0"/>
              </a:rPr>
              <a:t>них </a:t>
            </a:r>
            <a:r>
              <a:rPr lang="ru-RU" sz="1900" smtClean="0">
                <a:solidFill>
                  <a:schemeClr val="accent1">
                    <a:lumMod val="50000"/>
                  </a:schemeClr>
                </a:solidFill>
                <a:latin typeface="Times New Roman" panose="02020603050405020304" pitchFamily="18" charset="0"/>
                <a:cs typeface="Times New Roman" panose="02020603050405020304" pitchFamily="18" charset="0"/>
              </a:rPr>
              <a:t>131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юридических лиц </a:t>
            </a:r>
            <a:r>
              <a:rPr lang="ru-RU" sz="1900">
                <a:solidFill>
                  <a:schemeClr val="accent1">
                    <a:lumMod val="50000"/>
                  </a:schemeClr>
                </a:solidFill>
                <a:latin typeface="Times New Roman" panose="02020603050405020304" pitchFamily="18" charset="0"/>
                <a:cs typeface="Times New Roman" panose="02020603050405020304" pitchFamily="18" charset="0"/>
              </a:rPr>
              <a:t>и </a:t>
            </a:r>
            <a:r>
              <a:rPr lang="ru-RU" sz="1900" smtClean="0">
                <a:solidFill>
                  <a:schemeClr val="accent1">
                    <a:lumMod val="50000"/>
                  </a:schemeClr>
                </a:solidFill>
                <a:latin typeface="Times New Roman" panose="02020603050405020304" pitchFamily="18" charset="0"/>
                <a:cs typeface="Times New Roman" panose="02020603050405020304" pitchFamily="18" charset="0"/>
              </a:rPr>
              <a:t>585 </a:t>
            </a:r>
            <a:r>
              <a:rPr lang="ru-RU" sz="1900" dirty="0">
                <a:solidFill>
                  <a:schemeClr val="accent1">
                    <a:lumMod val="50000"/>
                  </a:schemeClr>
                </a:solidFill>
                <a:latin typeface="Times New Roman" panose="02020603050405020304" pitchFamily="18" charset="0"/>
                <a:cs typeface="Times New Roman" panose="02020603050405020304" pitchFamily="18" charset="0"/>
              </a:rPr>
              <a:t>индивидуальных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предпринимателей (</a:t>
            </a:r>
            <a:r>
              <a:rPr lang="ru-RU" sz="1900" smtClean="0">
                <a:solidFill>
                  <a:schemeClr val="accent1">
                    <a:lumMod val="50000"/>
                  </a:schemeClr>
                </a:solidFill>
                <a:latin typeface="Times New Roman" panose="02020603050405020304" pitchFamily="18" charset="0"/>
                <a:cs typeface="Times New Roman" panose="02020603050405020304" pitchFamily="18" charset="0"/>
              </a:rPr>
              <a:t>на 10.09.2023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г</a:t>
            </a:r>
            <a:r>
              <a:rPr lang="ru-RU" sz="1900" dirty="0">
                <a:solidFill>
                  <a:schemeClr val="accent1">
                    <a:lumMod val="50000"/>
                  </a:schemeClr>
                </a:solidFill>
                <a:latin typeface="Times New Roman" panose="02020603050405020304" pitchFamily="18" charset="0"/>
                <a:cs typeface="Times New Roman" panose="02020603050405020304" pitchFamily="18" charset="0"/>
              </a:rPr>
              <a:t>. </a:t>
            </a:r>
            <a:r>
              <a:rPr lang="ru-RU" sz="19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19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Рисунок 8"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spTree>
    <p:extLst>
      <p:ext uri="{BB962C8B-B14F-4D97-AF65-F5344CB8AC3E}">
        <p14:creationId xmlns:p14="http://schemas.microsoft.com/office/powerpoint/2010/main" val="2079051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Поддержка малого и среднего предпринимательства</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403648" y="430192"/>
            <a:ext cx="7454600"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0100" y="423846"/>
            <a:ext cx="7000924" cy="400110"/>
          </a:xfrm>
          <a:prstGeom prst="rect">
            <a:avLst/>
          </a:prstGeom>
          <a:noFill/>
        </p:spPr>
        <p:txBody>
          <a:bodyPr wrap="square" rtlCol="0">
            <a:spAutoFit/>
          </a:bodyPr>
          <a:lstStyle/>
          <a:p>
            <a:pPr algn="ctr"/>
            <a:endParaRPr lang="ru-RU" sz="2000" b="1" dirty="0" smtClean="0">
              <a:solidFill>
                <a:schemeClr val="accent1">
                  <a:lumMod val="75000"/>
                </a:schemeClr>
              </a:solidFill>
            </a:endParaRPr>
          </a:p>
        </p:txBody>
      </p:sp>
      <p:sp>
        <p:nvSpPr>
          <p:cNvPr id="65537" name="Rectangle 1"/>
          <p:cNvSpPr>
            <a:spLocks noChangeArrowheads="1"/>
          </p:cNvSpPr>
          <p:nvPr/>
        </p:nvSpPr>
        <p:spPr bwMode="auto">
          <a:xfrm>
            <a:off x="1403648" y="654679"/>
            <a:ext cx="74546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ru-RU" sz="1700" i="0" u="none" strike="noStrike" cap="none" normalizeH="0" baseline="0" dirty="0" smtClean="0">
                <a:ln>
                  <a:noFill/>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На территории городского округа «Поселок Агинское» действует </a:t>
            </a:r>
            <a:r>
              <a:rPr kumimoji="0" lang="ru-RU" sz="1700" b="1" i="0" u="none" strike="noStrike" cap="none" normalizeH="0" baseline="0" dirty="0" smtClean="0">
                <a:ln>
                  <a:noFill/>
                </a:ln>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муниципальная программа </a:t>
            </a:r>
            <a:r>
              <a:rPr lang="ru-RU" sz="1700" b="1"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1700" b="1" dirty="0">
                <a:solidFill>
                  <a:schemeClr val="accent1">
                    <a:lumMod val="50000"/>
                  </a:schemeClr>
                </a:solidFill>
                <a:latin typeface="Times New Roman" panose="02020603050405020304" pitchFamily="18" charset="0"/>
                <a:cs typeface="Times New Roman" panose="02020603050405020304" pitchFamily="18" charset="0"/>
              </a:rPr>
              <a:t>П</a:t>
            </a:r>
            <a:r>
              <a:rPr lang="ru-RU" sz="1700" b="1" dirty="0" smtClean="0">
                <a:solidFill>
                  <a:schemeClr val="accent1">
                    <a:lumMod val="50000"/>
                  </a:schemeClr>
                </a:solidFill>
                <a:latin typeface="Times New Roman" panose="02020603050405020304" pitchFamily="18" charset="0"/>
                <a:cs typeface="Times New Roman" panose="02020603050405020304" pitchFamily="18" charset="0"/>
              </a:rPr>
              <a:t>оддержка малого и среднего предпринимательства в городском округе «Поселок Агинское» на 2022-2024 годы».</a:t>
            </a:r>
            <a:endParaRPr kumimoji="0" lang="ru-RU" sz="1700" b="1" i="0"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8" name="Рисунок 7"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sp>
        <p:nvSpPr>
          <p:cNvPr id="7" name="Прямоугольник 6"/>
          <p:cNvSpPr/>
          <p:nvPr/>
        </p:nvSpPr>
        <p:spPr>
          <a:xfrm>
            <a:off x="167278" y="1793452"/>
            <a:ext cx="8643966" cy="2800767"/>
          </a:xfrm>
          <a:prstGeom prst="rect">
            <a:avLst/>
          </a:prstGeom>
        </p:spPr>
        <p:txBody>
          <a:bodyPr wrap="square">
            <a:spAutoFit/>
          </a:bodyPr>
          <a:lstStyle/>
          <a:p>
            <a:pPr indent="457200" algn="just" eaLnBrk="0" fontAlgn="base" hangingPunct="0">
              <a:spcBef>
                <a:spcPct val="0"/>
              </a:spcBef>
              <a:spcAft>
                <a:spcPct val="0"/>
              </a:spcAft>
            </a:pPr>
            <a:r>
              <a:rPr lang="ru-RU" sz="1600" b="1" dirty="0">
                <a:solidFill>
                  <a:schemeClr val="accent1">
                    <a:lumMod val="50000"/>
                  </a:schemeClr>
                </a:solidFill>
                <a:latin typeface="Times New Roman" panose="02020603050405020304" pitchFamily="18" charset="0"/>
                <a:cs typeface="Times New Roman" panose="02020603050405020304" pitchFamily="18" charset="0"/>
              </a:rPr>
              <a:t>Целью</a:t>
            </a:r>
            <a:r>
              <a:rPr lang="ru-RU" sz="1600" dirty="0">
                <a:solidFill>
                  <a:schemeClr val="accent1">
                    <a:lumMod val="50000"/>
                  </a:schemeClr>
                </a:solidFill>
                <a:latin typeface="Times New Roman" panose="02020603050405020304" pitchFamily="18" charset="0"/>
                <a:cs typeface="Times New Roman" panose="02020603050405020304" pitchFamily="18" charset="0"/>
              </a:rPr>
              <a:t> программы является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содействие развитию </a:t>
            </a:r>
            <a:r>
              <a:rPr lang="ru-RU" sz="1600" dirty="0">
                <a:solidFill>
                  <a:schemeClr val="accent1">
                    <a:lumMod val="50000"/>
                  </a:schemeClr>
                </a:solidFill>
                <a:latin typeface="Times New Roman" panose="02020603050405020304" pitchFamily="18" charset="0"/>
                <a:cs typeface="Times New Roman" panose="02020603050405020304" pitchFamily="18" charset="0"/>
              </a:rPr>
              <a:t>субъектов малого и среднего предпринимательства на территории городского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округа «</a:t>
            </a:r>
            <a:r>
              <a:rPr lang="ru-RU" sz="1600" dirty="0">
                <a:solidFill>
                  <a:schemeClr val="accent1">
                    <a:lumMod val="50000"/>
                  </a:schemeClr>
                </a:solidFill>
                <a:latin typeface="Times New Roman" panose="02020603050405020304" pitchFamily="18" charset="0"/>
                <a:cs typeface="Times New Roman" panose="02020603050405020304" pitchFamily="18" charset="0"/>
              </a:rPr>
              <a:t>Поселок Агинское».</a:t>
            </a:r>
          </a:p>
          <a:p>
            <a:pPr lvl="0" indent="457200" algn="just" eaLnBrk="0" fontAlgn="base" hangingPunct="0">
              <a:spcBef>
                <a:spcPct val="0"/>
              </a:spcBef>
              <a:spcAft>
                <a:spcPct val="0"/>
              </a:spcAft>
            </a:pPr>
            <a:r>
              <a:rPr lang="ru-RU" sz="1600" b="1"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Задачей</a:t>
            </a:r>
            <a:r>
              <a:rPr lang="ru-RU" sz="16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программы является оказание поддержки субъектам малого и среднего предпринимательства городского округа «Поселок Агинское», в </a:t>
            </a:r>
            <a:r>
              <a:rPr lang="ru-RU" sz="1600" dirty="0" err="1"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т.ч</a:t>
            </a:r>
            <a:r>
              <a:rPr lang="ru-RU" sz="1600" dirty="0" smtClean="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rPr>
              <a:t>. организационной, информационно-консультационной.</a:t>
            </a:r>
            <a:endParaRPr lang="ru-RU" sz="1600" dirty="0">
              <a:solidFill>
                <a:schemeClr val="accent1">
                  <a:lumMod val="50000"/>
                </a:schemeClr>
              </a:solidFill>
              <a:latin typeface="Times New Roman" panose="02020603050405020304" pitchFamily="18" charset="0"/>
              <a:ea typeface="Times New Roman" pitchFamily="18" charset="0"/>
              <a:cs typeface="Times New Roman" panose="02020603050405020304" pitchFamily="18" charset="0"/>
            </a:endParaRPr>
          </a:p>
          <a:p>
            <a:pPr lvl="0" indent="457200" algn="just" eaLnBrk="0" fontAlgn="base" hangingPunct="0">
              <a:spcAft>
                <a:spcPct val="0"/>
              </a:spcAft>
            </a:pP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В </a:t>
            </a:r>
            <a:r>
              <a:rPr lang="ru-RU" sz="1600" dirty="0">
                <a:solidFill>
                  <a:schemeClr val="accent1">
                    <a:lumMod val="50000"/>
                  </a:schemeClr>
                </a:solidFill>
                <a:latin typeface="Times New Roman" panose="02020603050405020304" pitchFamily="18" charset="0"/>
                <a:cs typeface="Times New Roman" panose="02020603050405020304" pitchFamily="18" charset="0"/>
              </a:rPr>
              <a:t>целях эффективной политики в сфере развития малого и среднего предпринимательства, совершенствования форм и методов поддержки и развития субъектов малого и среднего предпринимательства, создания благоприятных условий для их деятельности на территории городского округа «Поселок Агинское» создан </a:t>
            </a:r>
            <a:r>
              <a:rPr lang="ru-RU" sz="1600" b="1" dirty="0">
                <a:solidFill>
                  <a:schemeClr val="accent1">
                    <a:lumMod val="50000"/>
                  </a:schemeClr>
                </a:solidFill>
                <a:latin typeface="Times New Roman" pitchFamily="18" charset="0"/>
                <a:cs typeface="Times New Roman" pitchFamily="18" charset="0"/>
              </a:rPr>
              <a:t>Совет по поддержке предпринимательства при Главе городского округа «Поселок Агинское» </a:t>
            </a:r>
            <a:r>
              <a:rPr lang="ru-RU" sz="1600" dirty="0">
                <a:solidFill>
                  <a:schemeClr val="accent1">
                    <a:lumMod val="50000"/>
                  </a:schemeClr>
                </a:solidFill>
                <a:latin typeface="Times New Roman" pitchFamily="18" charset="0"/>
                <a:cs typeface="Times New Roman" pitchFamily="18" charset="0"/>
              </a:rPr>
              <a:t>(постановление администрации городского округа «Поселок Агинское» от </a:t>
            </a:r>
            <a:r>
              <a:rPr lang="ru-RU" sz="1600" dirty="0" smtClean="0">
                <a:solidFill>
                  <a:schemeClr val="accent1">
                    <a:lumMod val="50000"/>
                  </a:schemeClr>
                </a:solidFill>
                <a:latin typeface="Times New Roman" pitchFamily="18" charset="0"/>
                <a:cs typeface="Times New Roman" pitchFamily="18" charset="0"/>
              </a:rPr>
              <a:t>26.05.2017 г</a:t>
            </a:r>
            <a:r>
              <a:rPr lang="ru-RU" sz="16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 295</a:t>
            </a:r>
            <a:r>
              <a:rPr lang="ru-RU" sz="1600" dirty="0">
                <a:solidFill>
                  <a:schemeClr val="accent1">
                    <a:lumMod val="50000"/>
                  </a:schemeClr>
                </a:solidFill>
                <a:latin typeface="Times New Roman" pitchFamily="18" charset="0"/>
                <a:cs typeface="Times New Roman" pitchFamily="18" charset="0"/>
              </a:rPr>
              <a:t>).</a:t>
            </a:r>
            <a:endParaRPr lang="ru-RU" sz="1600" dirty="0">
              <a:solidFill>
                <a:schemeClr val="accent1">
                  <a:lumMod val="50000"/>
                </a:schemeClr>
              </a:solidFill>
              <a:latin typeface="Times New Roman" pitchFamily="18" charset="0"/>
              <a:ea typeface="Times New Roman" pitchFamily="18" charset="0"/>
              <a:cs typeface="Times New Roman" pitchFamily="18"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82" y="4579038"/>
            <a:ext cx="2831976" cy="1889459"/>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038" y="4579038"/>
            <a:ext cx="2838975" cy="189501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7776" y="4565307"/>
            <a:ext cx="2771800" cy="185017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Поддержка малого и среднего предпринимательства</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475656" y="428604"/>
            <a:ext cx="7382592"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0100" y="500042"/>
            <a:ext cx="7000924" cy="61555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Инфраструктура поддержки малого и среднего предпринимательства</a:t>
            </a:r>
          </a:p>
        </p:txBody>
      </p:sp>
      <p:pic>
        <p:nvPicPr>
          <p:cNvPr id="7" name="Рисунок 6"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grpSp>
        <p:nvGrpSpPr>
          <p:cNvPr id="16" name="Группа 1"/>
          <p:cNvGrpSpPr>
            <a:grpSpLocks/>
          </p:cNvGrpSpPr>
          <p:nvPr/>
        </p:nvGrpSpPr>
        <p:grpSpPr bwMode="auto">
          <a:xfrm>
            <a:off x="304800" y="1628800"/>
            <a:ext cx="8553448" cy="4873600"/>
            <a:chOff x="304800" y="1295400"/>
            <a:chExt cx="8763000" cy="5207000"/>
          </a:xfrm>
        </p:grpSpPr>
        <p:pic>
          <p:nvPicPr>
            <p:cNvPr id="17" name="Picture 12" descr="customer_acct_m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657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Группа 1"/>
            <p:cNvGrpSpPr>
              <a:grpSpLocks/>
            </p:cNvGrpSpPr>
            <p:nvPr/>
          </p:nvGrpSpPr>
          <p:grpSpPr bwMode="auto">
            <a:xfrm>
              <a:off x="304800" y="1295400"/>
              <a:ext cx="5105400" cy="5207000"/>
              <a:chOff x="304800" y="1295400"/>
              <a:chExt cx="5105400" cy="5207000"/>
            </a:xfrm>
          </p:grpSpPr>
          <p:sp>
            <p:nvSpPr>
              <p:cNvPr id="19" name="Блок-схема: извлечение 18"/>
              <p:cNvSpPr>
                <a:spLocks noChangeArrowheads="1"/>
              </p:cNvSpPr>
              <p:nvPr/>
            </p:nvSpPr>
            <p:spPr bwMode="auto">
              <a:xfrm rot="5400000">
                <a:off x="2401093" y="3390107"/>
                <a:ext cx="5027613" cy="990600"/>
              </a:xfrm>
              <a:prstGeom prst="flowChartExtract">
                <a:avLst/>
              </a:prstGeom>
              <a:solidFill>
                <a:srgbClr val="299B75"/>
              </a:solidFill>
              <a:ln w="25400" algn="ctr">
                <a:solidFill>
                  <a:srgbClr val="299B75"/>
                </a:solidFill>
                <a:miter lim="800000"/>
                <a:headEnd/>
                <a:tailEnd/>
              </a:ln>
            </p:spPr>
            <p:txBody>
              <a:bodyPr rot="10800000" vert="eaVert" anchor="ctr"/>
              <a:lstStyle/>
              <a:p>
                <a:pPr algn="ctr" eaLnBrk="1" hangingPunct="1">
                  <a:defRPr/>
                </a:pPr>
                <a:endParaRPr lang="ru-RU">
                  <a:solidFill>
                    <a:schemeClr val="lt1"/>
                  </a:solidFill>
                  <a:latin typeface="+mn-lt"/>
                  <a:cs typeface="+mn-cs"/>
                </a:endParaRPr>
              </a:p>
            </p:txBody>
          </p:sp>
          <p:sp>
            <p:nvSpPr>
              <p:cNvPr id="20" name="Скругленный прямоугольник 1"/>
              <p:cNvSpPr>
                <a:spLocks noChangeArrowheads="1"/>
              </p:cNvSpPr>
              <p:nvPr/>
            </p:nvSpPr>
            <p:spPr bwMode="auto">
              <a:xfrm>
                <a:off x="304800" y="1295400"/>
                <a:ext cx="3962400" cy="1295400"/>
              </a:xfrm>
              <a:prstGeom prst="roundRect">
                <a:avLst>
                  <a:gd name="adj" fmla="val 16667"/>
                </a:avLst>
              </a:prstGeom>
              <a:solidFill>
                <a:srgbClr val="299B75"/>
              </a:solidFill>
              <a:ln w="25400" algn="ctr">
                <a:solidFill>
                  <a:srgbClr val="299B75"/>
                </a:solidFill>
                <a:round/>
                <a:headEnd/>
                <a:tailEnd/>
              </a:ln>
            </p:spPr>
            <p:txBody>
              <a:bodyPr anchor="ctr"/>
              <a:lstStyle/>
              <a:p>
                <a:pPr algn="ctr" eaLnBrk="1" hangingPunct="1"/>
                <a:r>
                  <a:rPr lang="ru-RU" altLang="ru-RU" sz="1550" b="1" dirty="0" smtClean="0">
                    <a:solidFill>
                      <a:schemeClr val="bg1"/>
                    </a:solidFill>
                  </a:rPr>
                  <a:t>Фонд </a:t>
                </a:r>
                <a:r>
                  <a:rPr lang="ru-RU" altLang="ru-RU" sz="1550" b="1" dirty="0">
                    <a:solidFill>
                      <a:schemeClr val="bg1"/>
                    </a:solidFill>
                  </a:rPr>
                  <a:t>поддержки предпринимательства городского округа </a:t>
                </a:r>
                <a:r>
                  <a:rPr lang="ru-RU" altLang="ru-RU" sz="1550" b="1" dirty="0" smtClean="0">
                    <a:solidFill>
                      <a:schemeClr val="bg1"/>
                    </a:solidFill>
                  </a:rPr>
                  <a:t>«Поселок Агинское»</a:t>
                </a:r>
              </a:p>
              <a:p>
                <a:pPr algn="ctr" eaLnBrk="1" hangingPunct="1"/>
                <a:r>
                  <a:rPr lang="ru-RU" altLang="ru-RU" sz="1550" b="1" dirty="0" smtClean="0">
                    <a:solidFill>
                      <a:schemeClr val="bg1"/>
                    </a:solidFill>
                  </a:rPr>
                  <a:t>8(30239) 3-75-90</a:t>
                </a:r>
              </a:p>
              <a:p>
                <a:pPr algn="ctr" eaLnBrk="1" hangingPunct="1"/>
                <a:r>
                  <a:rPr lang="ru-RU" altLang="ru-RU" sz="1550" b="1" dirty="0" smtClean="0">
                    <a:solidFill>
                      <a:schemeClr val="bg1"/>
                    </a:solidFill>
                  </a:rPr>
                  <a:t>п. Агинское, ул. Клименко, 15</a:t>
                </a:r>
              </a:p>
              <a:p>
                <a:pPr algn="ctr" eaLnBrk="1" hangingPunct="1"/>
                <a:endParaRPr lang="ru-RU" altLang="ru-RU" sz="1550" b="1" dirty="0">
                  <a:solidFill>
                    <a:schemeClr val="bg1"/>
                  </a:solidFill>
                </a:endParaRPr>
              </a:p>
            </p:txBody>
          </p:sp>
          <p:sp>
            <p:nvSpPr>
              <p:cNvPr id="21" name="Скругленный прямоугольник 1"/>
              <p:cNvSpPr>
                <a:spLocks noChangeArrowheads="1"/>
              </p:cNvSpPr>
              <p:nvPr/>
            </p:nvSpPr>
            <p:spPr bwMode="auto">
              <a:xfrm>
                <a:off x="304800" y="2780929"/>
                <a:ext cx="3962400" cy="1104478"/>
              </a:xfrm>
              <a:prstGeom prst="roundRect">
                <a:avLst>
                  <a:gd name="adj" fmla="val 16667"/>
                </a:avLst>
              </a:prstGeom>
              <a:solidFill>
                <a:srgbClr val="299B75"/>
              </a:solidFill>
              <a:ln w="25400" algn="ctr">
                <a:solidFill>
                  <a:srgbClr val="299B75"/>
                </a:solidFill>
                <a:round/>
                <a:headEnd/>
                <a:tailEnd/>
              </a:ln>
            </p:spPr>
            <p:txBody>
              <a:bodyPr anchor="ctr"/>
              <a:lstStyle/>
              <a:p>
                <a:pPr algn="ctr" eaLnBrk="1" hangingPunct="1"/>
                <a:r>
                  <a:rPr lang="ru-RU" altLang="ru-RU" sz="1550" b="1" dirty="0" smtClean="0">
                    <a:solidFill>
                      <a:srgbClr val="FFFFFF"/>
                    </a:solidFill>
                  </a:rPr>
                  <a:t>Межрайонный фонд поддержки предпринимательства</a:t>
                </a:r>
              </a:p>
              <a:p>
                <a:pPr algn="ctr" eaLnBrk="1" hangingPunct="1"/>
                <a:r>
                  <a:rPr lang="ru-RU" altLang="ru-RU" sz="1550" b="1" dirty="0" smtClean="0">
                    <a:solidFill>
                      <a:srgbClr val="FFFFFF"/>
                    </a:solidFill>
                  </a:rPr>
                  <a:t>8(30239) 3-45-60</a:t>
                </a:r>
              </a:p>
              <a:p>
                <a:pPr algn="ctr" eaLnBrk="1" hangingPunct="1"/>
                <a:r>
                  <a:rPr lang="ru-RU" altLang="ru-RU" sz="1550" b="1" dirty="0" smtClean="0">
                    <a:solidFill>
                      <a:srgbClr val="FFFFFF"/>
                    </a:solidFill>
                  </a:rPr>
                  <a:t>п. Агинское, ул. Б. </a:t>
                </a:r>
                <a:r>
                  <a:rPr lang="ru-RU" altLang="ru-RU" sz="1550" b="1" dirty="0" err="1" smtClean="0">
                    <a:solidFill>
                      <a:srgbClr val="FFFFFF"/>
                    </a:solidFill>
                  </a:rPr>
                  <a:t>Ринчино</a:t>
                </a:r>
                <a:r>
                  <a:rPr lang="ru-RU" altLang="ru-RU" sz="1550" b="1" dirty="0" smtClean="0">
                    <a:solidFill>
                      <a:srgbClr val="FFFFFF"/>
                    </a:solidFill>
                  </a:rPr>
                  <a:t> , 105</a:t>
                </a:r>
                <a:endParaRPr lang="ru-RU" altLang="ru-RU" sz="1550" b="1" dirty="0">
                  <a:solidFill>
                    <a:srgbClr val="FFFFFF"/>
                  </a:solidFill>
                </a:endParaRPr>
              </a:p>
            </p:txBody>
          </p:sp>
          <p:sp>
            <p:nvSpPr>
              <p:cNvPr id="22" name="Скругленный прямоугольник 1"/>
              <p:cNvSpPr>
                <a:spLocks noChangeArrowheads="1"/>
              </p:cNvSpPr>
              <p:nvPr/>
            </p:nvSpPr>
            <p:spPr bwMode="auto">
              <a:xfrm>
                <a:off x="304800" y="4038600"/>
                <a:ext cx="3962400" cy="1295400"/>
              </a:xfrm>
              <a:prstGeom prst="roundRect">
                <a:avLst>
                  <a:gd name="adj" fmla="val 16667"/>
                </a:avLst>
              </a:prstGeom>
              <a:solidFill>
                <a:srgbClr val="299B75"/>
              </a:solidFill>
              <a:ln w="25400" algn="ctr">
                <a:solidFill>
                  <a:srgbClr val="299B75"/>
                </a:solidFill>
                <a:round/>
                <a:headEnd/>
                <a:tailEnd/>
              </a:ln>
            </p:spPr>
            <p:txBody>
              <a:bodyPr anchor="ctr"/>
              <a:lstStyle/>
              <a:p>
                <a:pPr algn="ctr" eaLnBrk="1" hangingPunct="1"/>
                <a:r>
                  <a:rPr lang="ru-RU" altLang="ru-RU" sz="1550" b="1" dirty="0" smtClean="0">
                    <a:solidFill>
                      <a:srgbClr val="FFFFFF"/>
                    </a:solidFill>
                  </a:rPr>
                  <a:t>ООО «Агинский региональный</a:t>
                </a:r>
              </a:p>
              <a:p>
                <a:pPr algn="ctr" eaLnBrk="1" hangingPunct="1"/>
                <a:r>
                  <a:rPr lang="ru-RU" altLang="ru-RU" sz="1550" b="1" dirty="0" smtClean="0">
                    <a:solidFill>
                      <a:srgbClr val="FFFFFF"/>
                    </a:solidFill>
                  </a:rPr>
                  <a:t> бизнес – инкубатор»</a:t>
                </a:r>
              </a:p>
              <a:p>
                <a:pPr algn="ctr" eaLnBrk="1" hangingPunct="1"/>
                <a:r>
                  <a:rPr lang="ru-RU" altLang="ru-RU" sz="1550" b="1" dirty="0" smtClean="0">
                    <a:solidFill>
                      <a:srgbClr val="FFFFFF"/>
                    </a:solidFill>
                  </a:rPr>
                  <a:t>8(30239) 5-14-49</a:t>
                </a:r>
              </a:p>
              <a:p>
                <a:pPr algn="ctr" eaLnBrk="1" hangingPunct="1"/>
                <a:r>
                  <a:rPr lang="ru-RU" altLang="ru-RU" sz="1550" b="1" dirty="0" smtClean="0">
                    <a:solidFill>
                      <a:srgbClr val="FFFFFF"/>
                    </a:solidFill>
                  </a:rPr>
                  <a:t>п. Агинское, ул. Партизанская, 1г</a:t>
                </a:r>
                <a:endParaRPr lang="ru-RU" altLang="ru-RU" sz="1550" b="1" dirty="0">
                  <a:solidFill>
                    <a:srgbClr val="FFFFFF"/>
                  </a:solidFill>
                </a:endParaRPr>
              </a:p>
            </p:txBody>
          </p:sp>
          <p:sp>
            <p:nvSpPr>
              <p:cNvPr id="23" name="Скругленный прямоугольник 1"/>
              <p:cNvSpPr>
                <a:spLocks noChangeArrowheads="1"/>
              </p:cNvSpPr>
              <p:nvPr/>
            </p:nvSpPr>
            <p:spPr bwMode="auto">
              <a:xfrm>
                <a:off x="304800" y="5517233"/>
                <a:ext cx="3962400" cy="985167"/>
              </a:xfrm>
              <a:prstGeom prst="roundRect">
                <a:avLst>
                  <a:gd name="adj" fmla="val 16667"/>
                </a:avLst>
              </a:prstGeom>
              <a:solidFill>
                <a:srgbClr val="299B75"/>
              </a:solidFill>
              <a:ln w="25400" algn="ctr">
                <a:solidFill>
                  <a:srgbClr val="299B75"/>
                </a:solidFill>
                <a:round/>
                <a:headEnd/>
                <a:tailEnd/>
              </a:ln>
            </p:spPr>
            <p:txBody>
              <a:bodyPr anchor="ctr"/>
              <a:lstStyle/>
              <a:p>
                <a:pPr algn="ctr" eaLnBrk="1" hangingPunct="1"/>
                <a:r>
                  <a:rPr lang="ru-RU" altLang="ru-RU" sz="1550" b="1" dirty="0" smtClean="0">
                    <a:solidFill>
                      <a:srgbClr val="FFFFFF"/>
                    </a:solidFill>
                  </a:rPr>
                  <a:t>Центр поддержки предпринимательства Агинского Бурятского округа</a:t>
                </a:r>
              </a:p>
              <a:p>
                <a:pPr algn="ctr" eaLnBrk="1" hangingPunct="1"/>
                <a:r>
                  <a:rPr lang="ru-RU" altLang="ru-RU" sz="1550" b="1" dirty="0" smtClean="0">
                    <a:solidFill>
                      <a:srgbClr val="FFFFFF"/>
                    </a:solidFill>
                  </a:rPr>
                  <a:t>8 (30239) 3-56-34</a:t>
                </a:r>
              </a:p>
              <a:p>
                <a:pPr algn="ctr" eaLnBrk="1" hangingPunct="1"/>
                <a:r>
                  <a:rPr lang="ru-RU" altLang="ru-RU" sz="1550" b="1" dirty="0" smtClean="0">
                    <a:solidFill>
                      <a:srgbClr val="FFFFFF"/>
                    </a:solidFill>
                  </a:rPr>
                  <a:t>П. Агинское, ул. Б. </a:t>
                </a:r>
                <a:r>
                  <a:rPr lang="ru-RU" altLang="ru-RU" sz="1550" b="1" dirty="0" err="1" smtClean="0">
                    <a:solidFill>
                      <a:srgbClr val="FFFFFF"/>
                    </a:solidFill>
                  </a:rPr>
                  <a:t>Ринчино</a:t>
                </a:r>
                <a:r>
                  <a:rPr lang="ru-RU" altLang="ru-RU" sz="1550" b="1" dirty="0" smtClean="0">
                    <a:solidFill>
                      <a:srgbClr val="FFFFFF"/>
                    </a:solidFill>
                  </a:rPr>
                  <a:t>, 92</a:t>
                </a:r>
                <a:endParaRPr lang="ru-RU" altLang="ru-RU" sz="1550" dirty="0">
                  <a:solidFill>
                    <a:srgbClr val="FFFFFF"/>
                  </a:solidFill>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Финансово-кредитные учреждения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475656" y="428604"/>
            <a:ext cx="7382592"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0100" y="500042"/>
            <a:ext cx="7000924"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Финансово-кредитные учреждения</a:t>
            </a:r>
            <a:endParaRPr lang="ru-RU" sz="1700" b="1" dirty="0">
              <a:solidFill>
                <a:schemeClr val="accent1">
                  <a:lumMod val="50000"/>
                </a:schemeClr>
              </a:solidFill>
              <a:latin typeface="Tahoma" pitchFamily="34" charset="0"/>
              <a:ea typeface="Tahoma" pitchFamily="34" charset="0"/>
              <a:cs typeface="Tahoma" pitchFamily="34" charset="0"/>
            </a:endParaRPr>
          </a:p>
        </p:txBody>
      </p:sp>
      <p:sp>
        <p:nvSpPr>
          <p:cNvPr id="5" name="TextBox 4"/>
          <p:cNvSpPr txBox="1"/>
          <p:nvPr/>
        </p:nvSpPr>
        <p:spPr>
          <a:xfrm>
            <a:off x="755576" y="3276957"/>
            <a:ext cx="3096344" cy="2031325"/>
          </a:xfrm>
          <a:prstGeom prst="rect">
            <a:avLst/>
          </a:prstGeom>
          <a:noFill/>
        </p:spPr>
        <p:txBody>
          <a:bodyPr wrap="square" rtlCol="0">
            <a:spAutoFit/>
          </a:bodyPr>
          <a:lstStyle/>
          <a:p>
            <a:pPr lvl="0"/>
            <a:endParaRPr lang="ru-RU" dirty="0" smtClean="0"/>
          </a:p>
          <a:p>
            <a:pPr lvl="0" algn="ctr"/>
            <a:r>
              <a:rPr lang="ru-RU" dirty="0" smtClean="0">
                <a:solidFill>
                  <a:schemeClr val="tx2">
                    <a:lumMod val="75000"/>
                  </a:schemeClr>
                </a:solidFill>
                <a:latin typeface="Times New Roman" pitchFamily="18" charset="0"/>
                <a:cs typeface="Times New Roman" pitchFamily="18" charset="0"/>
              </a:rPr>
              <a:t>ПАО</a:t>
            </a:r>
          </a:p>
          <a:p>
            <a:pPr lvl="0" algn="ctr"/>
            <a:r>
              <a:rPr lang="ru-RU" dirty="0" smtClean="0">
                <a:solidFill>
                  <a:schemeClr val="tx2">
                    <a:lumMod val="75000"/>
                  </a:schemeClr>
                </a:solidFill>
                <a:latin typeface="Times New Roman" pitchFamily="18" charset="0"/>
                <a:cs typeface="Times New Roman" pitchFamily="18" charset="0"/>
              </a:rPr>
              <a:t>«Сбербанк России»</a:t>
            </a:r>
          </a:p>
          <a:p>
            <a:pPr lvl="0" algn="ctr"/>
            <a:r>
              <a:rPr lang="ru-RU" dirty="0" err="1" smtClean="0">
                <a:solidFill>
                  <a:schemeClr val="tx2">
                    <a:lumMod val="75000"/>
                  </a:schemeClr>
                </a:solidFill>
                <a:latin typeface="Times New Roman" pitchFamily="18" charset="0"/>
                <a:cs typeface="Times New Roman" pitchFamily="18" charset="0"/>
              </a:rPr>
              <a:t>пгт</a:t>
            </a:r>
            <a:r>
              <a:rPr lang="ru-RU" dirty="0" smtClean="0">
                <a:solidFill>
                  <a:schemeClr val="tx2">
                    <a:lumMod val="75000"/>
                  </a:schemeClr>
                </a:solidFill>
                <a:latin typeface="Times New Roman" pitchFamily="18" charset="0"/>
                <a:cs typeface="Times New Roman" pitchFamily="18" charset="0"/>
              </a:rPr>
              <a:t>. Агинское</a:t>
            </a:r>
          </a:p>
          <a:p>
            <a:pPr lvl="0" algn="ctr"/>
            <a:r>
              <a:rPr lang="ru-RU" dirty="0" smtClean="0">
                <a:solidFill>
                  <a:schemeClr val="tx2">
                    <a:lumMod val="75000"/>
                  </a:schemeClr>
                </a:solidFill>
                <a:latin typeface="Times New Roman" pitchFamily="18" charset="0"/>
                <a:cs typeface="Times New Roman" pitchFamily="18" charset="0"/>
              </a:rPr>
              <a:t>ул.</a:t>
            </a:r>
          </a:p>
          <a:p>
            <a:pPr lvl="0" algn="ctr"/>
            <a:r>
              <a:rPr lang="ru-RU" dirty="0" err="1" smtClean="0">
                <a:solidFill>
                  <a:schemeClr val="tx2">
                    <a:lumMod val="75000"/>
                  </a:schemeClr>
                </a:solidFill>
                <a:latin typeface="Times New Roman" pitchFamily="18" charset="0"/>
                <a:cs typeface="Times New Roman" pitchFamily="18" charset="0"/>
              </a:rPr>
              <a:t>Бадмы</a:t>
            </a:r>
            <a:r>
              <a:rPr lang="ru-RU" dirty="0" smtClean="0">
                <a:solidFill>
                  <a:schemeClr val="tx2">
                    <a:lumMod val="75000"/>
                  </a:schemeClr>
                </a:solidFill>
                <a:latin typeface="Times New Roman" pitchFamily="18" charset="0"/>
                <a:cs typeface="Times New Roman" pitchFamily="18" charset="0"/>
              </a:rPr>
              <a:t> Цыренова, 13</a:t>
            </a:r>
          </a:p>
          <a:p>
            <a:endParaRPr lang="ru-RU" dirty="0"/>
          </a:p>
        </p:txBody>
      </p:sp>
      <p:sp>
        <p:nvSpPr>
          <p:cNvPr id="14" name="Прямоугольник 13"/>
          <p:cNvSpPr/>
          <p:nvPr/>
        </p:nvSpPr>
        <p:spPr>
          <a:xfrm>
            <a:off x="5292080" y="1758932"/>
            <a:ext cx="2708944" cy="1675349"/>
          </a:xfrm>
          <a:prstGeom prst="rect">
            <a:avLst/>
          </a:prstGeom>
          <a:blipFill rotWithShape="0">
            <a:blip r:embed="rId2">
              <a:lum bright="-21000" contrast="52000"/>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Прямоугольник 5"/>
          <p:cNvSpPr/>
          <p:nvPr/>
        </p:nvSpPr>
        <p:spPr>
          <a:xfrm>
            <a:off x="755576" y="1097340"/>
            <a:ext cx="7688306" cy="369332"/>
          </a:xfrm>
          <a:prstGeom prst="rect">
            <a:avLst/>
          </a:prstGeom>
        </p:spPr>
        <p:txBody>
          <a:bodyPr wrap="square">
            <a:spAutoFit/>
          </a:bodyPr>
          <a:lstStyle/>
          <a:p>
            <a:pPr algn="ctr"/>
            <a:r>
              <a:rPr lang="ru-RU" dirty="0">
                <a:solidFill>
                  <a:schemeClr val="accent1">
                    <a:lumMod val="50000"/>
                  </a:schemeClr>
                </a:solidFill>
                <a:latin typeface="Times New Roman" pitchFamily="18" charset="0"/>
                <a:cs typeface="Times New Roman" pitchFamily="18" charset="0"/>
              </a:rPr>
              <a:t>На территории городского округа работают филиалы банков:</a:t>
            </a:r>
          </a:p>
        </p:txBody>
      </p:sp>
      <p:sp>
        <p:nvSpPr>
          <p:cNvPr id="7" name="Прямоугольник 6"/>
          <p:cNvSpPr/>
          <p:nvPr/>
        </p:nvSpPr>
        <p:spPr>
          <a:xfrm>
            <a:off x="5166952" y="3469205"/>
            <a:ext cx="3027205" cy="1200329"/>
          </a:xfrm>
          <a:prstGeom prst="rect">
            <a:avLst/>
          </a:prstGeom>
        </p:spPr>
        <p:txBody>
          <a:bodyPr wrap="square">
            <a:spAutoFit/>
          </a:bodyPr>
          <a:lstStyle/>
          <a:p>
            <a:pPr algn="ctr"/>
            <a:r>
              <a:rPr lang="ru-RU" dirty="0" smtClean="0">
                <a:solidFill>
                  <a:schemeClr val="tx2">
                    <a:lumMod val="75000"/>
                  </a:schemeClr>
                </a:solidFill>
                <a:latin typeface="Times New Roman" pitchFamily="18" charset="0"/>
                <a:cs typeface="Times New Roman" pitchFamily="18" charset="0"/>
              </a:rPr>
              <a:t>АО</a:t>
            </a:r>
          </a:p>
          <a:p>
            <a:pPr algn="ctr"/>
            <a:r>
              <a:rPr lang="ru-RU" dirty="0" smtClean="0">
                <a:solidFill>
                  <a:schemeClr val="tx2">
                    <a:lumMod val="75000"/>
                  </a:schemeClr>
                </a:solidFill>
                <a:latin typeface="Times New Roman" pitchFamily="18" charset="0"/>
                <a:cs typeface="Times New Roman" pitchFamily="18" charset="0"/>
              </a:rPr>
              <a:t>«</a:t>
            </a:r>
            <a:r>
              <a:rPr lang="ru-RU" dirty="0" err="1" smtClean="0">
                <a:solidFill>
                  <a:schemeClr val="tx2">
                    <a:lumMod val="75000"/>
                  </a:schemeClr>
                </a:solidFill>
                <a:latin typeface="Times New Roman" pitchFamily="18" charset="0"/>
                <a:cs typeface="Times New Roman" pitchFamily="18" charset="0"/>
              </a:rPr>
              <a:t>Россельхозбанк</a:t>
            </a:r>
            <a:endParaRPr lang="ru-RU" dirty="0" smtClean="0">
              <a:solidFill>
                <a:schemeClr val="tx2">
                  <a:lumMod val="75000"/>
                </a:schemeClr>
              </a:solidFill>
              <a:latin typeface="Times New Roman" pitchFamily="18" charset="0"/>
              <a:cs typeface="Times New Roman" pitchFamily="18" charset="0"/>
            </a:endParaRPr>
          </a:p>
          <a:p>
            <a:pPr algn="ctr"/>
            <a:r>
              <a:rPr lang="ru-RU" dirty="0" err="1" smtClean="0">
                <a:solidFill>
                  <a:schemeClr val="tx2">
                    <a:lumMod val="75000"/>
                  </a:schemeClr>
                </a:solidFill>
                <a:latin typeface="Times New Roman" pitchFamily="18" charset="0"/>
                <a:cs typeface="Times New Roman" pitchFamily="18" charset="0"/>
              </a:rPr>
              <a:t>пгт</a:t>
            </a:r>
            <a:r>
              <a:rPr lang="ru-RU" dirty="0" smtClean="0">
                <a:solidFill>
                  <a:schemeClr val="tx2">
                    <a:lumMod val="75000"/>
                  </a:schemeClr>
                </a:solidFill>
                <a:latin typeface="Times New Roman" pitchFamily="18" charset="0"/>
                <a:cs typeface="Times New Roman" pitchFamily="18" charset="0"/>
              </a:rPr>
              <a:t>. Агинское</a:t>
            </a:r>
          </a:p>
          <a:p>
            <a:pPr algn="ctr"/>
            <a:r>
              <a:rPr lang="ru-RU" dirty="0" smtClean="0">
                <a:solidFill>
                  <a:schemeClr val="tx2">
                    <a:lumMod val="75000"/>
                  </a:schemeClr>
                </a:solidFill>
                <a:latin typeface="Times New Roman" pitchFamily="18" charset="0"/>
                <a:cs typeface="Times New Roman" pitchFamily="18" charset="0"/>
              </a:rPr>
              <a:t>ул</a:t>
            </a:r>
            <a:r>
              <a:rPr lang="ru-RU" dirty="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Комсомольская</a:t>
            </a:r>
            <a:r>
              <a:rPr lang="ru-RU" dirty="0">
                <a:solidFill>
                  <a:schemeClr val="tx2">
                    <a:lumMod val="75000"/>
                  </a:schemeClr>
                </a:solidFill>
                <a:latin typeface="Times New Roman" pitchFamily="18" charset="0"/>
                <a:cs typeface="Times New Roman" pitchFamily="18" charset="0"/>
              </a:rPr>
              <a:t>, </a:t>
            </a:r>
            <a:r>
              <a:rPr lang="ru-RU" dirty="0" smtClean="0">
                <a:solidFill>
                  <a:schemeClr val="tx2">
                    <a:lumMod val="75000"/>
                  </a:schemeClr>
                </a:solidFill>
                <a:latin typeface="Times New Roman" pitchFamily="18" charset="0"/>
                <a:cs typeface="Times New Roman" pitchFamily="18" charset="0"/>
              </a:rPr>
              <a:t>59-а</a:t>
            </a:r>
            <a:endParaRPr lang="ru-RU" dirty="0">
              <a:solidFill>
                <a:schemeClr val="tx2">
                  <a:lumMod val="75000"/>
                </a:schemeClr>
              </a:solidFill>
              <a:latin typeface="Times New Roman" pitchFamily="18" charset="0"/>
              <a:cs typeface="Times New Roman" pitchFamily="18" charset="0"/>
            </a:endParaRPr>
          </a:p>
        </p:txBody>
      </p:sp>
      <p:pic>
        <p:nvPicPr>
          <p:cNvPr id="19" name="Рисунок 18" descr="герб го конечный вариант"/>
          <p:cNvPicPr/>
          <p:nvPr/>
        </p:nvPicPr>
        <p:blipFill>
          <a:blip r:embed="rId3" cstate="print"/>
          <a:srcRect/>
          <a:stretch>
            <a:fillRect/>
          </a:stretch>
        </p:blipFill>
        <p:spPr bwMode="auto">
          <a:xfrm>
            <a:off x="206996" y="188640"/>
            <a:ext cx="908620" cy="1224136"/>
          </a:xfrm>
          <a:prstGeom prst="rect">
            <a:avLst/>
          </a:prstGeom>
          <a:noFill/>
          <a:ln w="9525">
            <a:noFill/>
            <a:miter lim="800000"/>
            <a:headEnd/>
            <a:tailEnd/>
          </a:ln>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06" y="1769107"/>
            <a:ext cx="3334630" cy="170009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58" y="5061428"/>
            <a:ext cx="4407994" cy="1471439"/>
          </a:xfrm>
          <a:prstGeom prst="rect">
            <a:avLst/>
          </a:prstGeom>
        </p:spPr>
      </p:pic>
      <p:sp>
        <p:nvSpPr>
          <p:cNvPr id="17" name="Прямоугольник 16"/>
          <p:cNvSpPr/>
          <p:nvPr/>
        </p:nvSpPr>
        <p:spPr>
          <a:xfrm>
            <a:off x="5292080" y="5069465"/>
            <a:ext cx="3240360" cy="1200329"/>
          </a:xfrm>
          <a:prstGeom prst="rect">
            <a:avLst/>
          </a:prstGeom>
        </p:spPr>
        <p:txBody>
          <a:bodyPr wrap="square">
            <a:spAutoFit/>
          </a:bodyPr>
          <a:lstStyle/>
          <a:p>
            <a:pPr algn="ctr"/>
            <a:endParaRPr lang="ru-RU" dirty="0"/>
          </a:p>
          <a:p>
            <a:pPr algn="ctr"/>
            <a:r>
              <a:rPr lang="ru-RU" dirty="0" smtClean="0">
                <a:solidFill>
                  <a:schemeClr val="tx2">
                    <a:lumMod val="75000"/>
                  </a:schemeClr>
                </a:solidFill>
                <a:latin typeface="Times New Roman" pitchFamily="18" charset="0"/>
                <a:cs typeface="Times New Roman" pitchFamily="18" charset="0"/>
              </a:rPr>
              <a:t>ПАО «</a:t>
            </a:r>
            <a:r>
              <a:rPr lang="ru-RU" dirty="0" err="1" smtClean="0">
                <a:solidFill>
                  <a:schemeClr val="tx2">
                    <a:lumMod val="75000"/>
                  </a:schemeClr>
                </a:solidFill>
                <a:latin typeface="Times New Roman" pitchFamily="18" charset="0"/>
                <a:cs typeface="Times New Roman" pitchFamily="18" charset="0"/>
              </a:rPr>
              <a:t>Совкомбанк</a:t>
            </a:r>
            <a:r>
              <a:rPr lang="ru-RU" dirty="0" smtClean="0">
                <a:solidFill>
                  <a:schemeClr val="tx2">
                    <a:lumMod val="75000"/>
                  </a:schemeClr>
                </a:solidFill>
                <a:latin typeface="Times New Roman" pitchFamily="18" charset="0"/>
                <a:cs typeface="Times New Roman" pitchFamily="18" charset="0"/>
              </a:rPr>
              <a:t>» </a:t>
            </a:r>
            <a:endParaRPr lang="ru-RU" dirty="0">
              <a:solidFill>
                <a:schemeClr val="tx2">
                  <a:lumMod val="75000"/>
                </a:schemeClr>
              </a:solidFill>
              <a:latin typeface="Times New Roman" pitchFamily="18" charset="0"/>
              <a:cs typeface="Times New Roman" pitchFamily="18" charset="0"/>
            </a:endParaRPr>
          </a:p>
          <a:p>
            <a:pPr algn="ctr"/>
            <a:r>
              <a:rPr lang="ru-RU" dirty="0" err="1" smtClean="0">
                <a:solidFill>
                  <a:schemeClr val="tx2">
                    <a:lumMod val="75000"/>
                  </a:schemeClr>
                </a:solidFill>
                <a:latin typeface="Times New Roman" pitchFamily="18" charset="0"/>
                <a:cs typeface="Times New Roman" pitchFamily="18" charset="0"/>
              </a:rPr>
              <a:t>пгт</a:t>
            </a:r>
            <a:r>
              <a:rPr lang="ru-RU" dirty="0" smtClean="0">
                <a:solidFill>
                  <a:schemeClr val="tx2">
                    <a:lumMod val="75000"/>
                  </a:schemeClr>
                </a:solidFill>
                <a:latin typeface="Times New Roman" pitchFamily="18" charset="0"/>
                <a:cs typeface="Times New Roman" pitchFamily="18" charset="0"/>
              </a:rPr>
              <a:t>. Агинское,</a:t>
            </a:r>
          </a:p>
          <a:p>
            <a:pPr algn="ctr"/>
            <a:r>
              <a:rPr lang="ru-RU" dirty="0" smtClean="0">
                <a:solidFill>
                  <a:schemeClr val="tx2">
                    <a:lumMod val="75000"/>
                  </a:schemeClr>
                </a:solidFill>
                <a:latin typeface="Times New Roman" pitchFamily="18" charset="0"/>
                <a:cs typeface="Times New Roman" pitchFamily="18" charset="0"/>
              </a:rPr>
              <a:t>ул. Ленина, 58</a:t>
            </a:r>
            <a:endParaRPr lang="ru-RU"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mj-lt"/>
                <a:ea typeface="+mj-ea"/>
                <a:cs typeface="+mj-cs"/>
              </a:rPr>
              <a:t> </a:t>
            </a: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979712" y="430192"/>
            <a:ext cx="6878536"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8609" name="Rectangle 1"/>
          <p:cNvSpPr>
            <a:spLocks noChangeArrowheads="1"/>
          </p:cNvSpPr>
          <p:nvPr/>
        </p:nvSpPr>
        <p:spPr bwMode="auto">
          <a:xfrm>
            <a:off x="1259632" y="654034"/>
            <a:ext cx="501800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На территории городского округа действует </a:t>
            </a:r>
            <a:r>
              <a:rPr kumimoji="0" lang="ru-RU" sz="15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Положение                          «Об инвестиционной деятельности на территории городского округа «Поселок Агинское» </a:t>
            </a:r>
            <a:r>
              <a:rPr kumimoji="0" lang="ru-RU" sz="15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(решение Думы городского округа «Поселок Агинское» от 30.05.2012 №38).</a:t>
            </a:r>
            <a:endParaRPr kumimoji="0" lang="ru-RU" sz="15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6" name="Прямоугольник 5"/>
          <p:cNvSpPr/>
          <p:nvPr/>
        </p:nvSpPr>
        <p:spPr>
          <a:xfrm>
            <a:off x="214282" y="3284984"/>
            <a:ext cx="8501122" cy="3323987"/>
          </a:xfrm>
          <a:prstGeom prst="rect">
            <a:avLst/>
          </a:prstGeom>
        </p:spPr>
        <p:txBody>
          <a:bodyPr wrap="square">
            <a:spAutoFit/>
          </a:bodyPr>
          <a:lstStyle/>
          <a:p>
            <a:pPr lvl="0" algn="just" defTabSz="936000" eaLnBrk="0" fontAlgn="base" hangingPunct="0">
              <a:spcBef>
                <a:spcPct val="0"/>
              </a:spcBef>
              <a:spcAft>
                <a:spcPct val="0"/>
              </a:spcAft>
              <a:buFontTx/>
              <a:buChar char="•"/>
            </a:pPr>
            <a:r>
              <a:rPr lang="ru-RU" sz="1500" dirty="0" smtClean="0">
                <a:latin typeface="Times New Roman" pitchFamily="18" charset="0"/>
                <a:ea typeface="Calibri" pitchFamily="34" charset="0"/>
                <a:cs typeface="Times New Roman" pitchFamily="18" charset="0"/>
              </a:rPr>
              <a:t>  </a:t>
            </a:r>
            <a:r>
              <a:rPr lang="ru-RU" sz="1500" dirty="0" smtClean="0">
                <a:solidFill>
                  <a:schemeClr val="accent1">
                    <a:lumMod val="50000"/>
                  </a:schemeClr>
                </a:solidFill>
                <a:latin typeface="Times New Roman" pitchFamily="18" charset="0"/>
                <a:ea typeface="Calibri" pitchFamily="34" charset="0"/>
                <a:cs typeface="Times New Roman" pitchFamily="18" charset="0"/>
              </a:rPr>
              <a:t>определение приоритетных направлений социально-экономического развития городского округа и формирование на их базе инвестиционной политики;</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участие в разработке, экспертизе и реализации целевых инвестиционных программ (программ развития) и отдельных инвестиционных проектов, а также отбор инвестиционных проектов;</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режим наибольшего благоприятствования, обеспечивающий расширение прав и возможностей инвесторов;</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защита интересов инвесторов;</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установление дополнительных мер муниципальной поддержки инвестиционной деятельности;</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разработка, утверждение и осуществление межмуниципальных инвестиционных проектов и инвестиционных проектов на объекты муниципальной собственности городского округа, финансируемых за счет средств муниципального  бюджета;</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предоставление гарантий администрацией городского округа;</a:t>
            </a:r>
            <a:endParaRPr lang="ru-RU" sz="1500" dirty="0" smtClean="0">
              <a:solidFill>
                <a:schemeClr val="accent1">
                  <a:lumMod val="50000"/>
                </a:schemeClr>
              </a:solidFill>
              <a:latin typeface="Times New Roman" pitchFamily="18" charset="0"/>
              <a:cs typeface="Times New Roman" pitchFamily="18" charset="0"/>
            </a:endParaRPr>
          </a:p>
          <a:p>
            <a:pPr lvl="0" algn="just" defTabSz="936000" eaLnBrk="0" fontAlgn="base" hangingPunct="0">
              <a:spcBef>
                <a:spcPct val="0"/>
              </a:spcBef>
              <a:spcAft>
                <a:spcPct val="0"/>
              </a:spcAft>
              <a:buFontTx/>
              <a:buChar char="•"/>
            </a:pPr>
            <a:r>
              <a:rPr lang="ru-RU" sz="1500" dirty="0" smtClean="0">
                <a:solidFill>
                  <a:schemeClr val="accent1">
                    <a:lumMod val="50000"/>
                  </a:schemeClr>
                </a:solidFill>
                <a:latin typeface="Times New Roman" pitchFamily="18" charset="0"/>
                <a:ea typeface="Calibri" pitchFamily="34" charset="0"/>
                <a:cs typeface="Times New Roman" pitchFamily="18" charset="0"/>
              </a:rPr>
              <a:t>  вовлечение в инвестиционный процесс временно приостановленных и законсервированных строек и объектов, находящихся в собственности городского округа.</a:t>
            </a:r>
            <a:endParaRPr lang="ru-RU" sz="1500" dirty="0" smtClean="0">
              <a:solidFill>
                <a:schemeClr val="accent1">
                  <a:lumMod val="50000"/>
                </a:schemeClr>
              </a:solidFill>
              <a:latin typeface="Times New Roman" pitchFamily="18" charset="0"/>
              <a:cs typeface="Times New Roman" pitchFamily="18" charset="0"/>
            </a:endParaRPr>
          </a:p>
        </p:txBody>
      </p:sp>
      <p:pic>
        <p:nvPicPr>
          <p:cNvPr id="7" name="Рисунок 6" descr="инвест.GIF"/>
          <p:cNvPicPr>
            <a:picLocks noChangeAspect="1"/>
          </p:cNvPicPr>
          <p:nvPr/>
        </p:nvPicPr>
        <p:blipFill>
          <a:blip r:embed="rId3" cstate="print"/>
          <a:stretch>
            <a:fillRect/>
          </a:stretch>
        </p:blipFill>
        <p:spPr>
          <a:xfrm>
            <a:off x="6429388" y="687374"/>
            <a:ext cx="2357454" cy="1928826"/>
          </a:xfrm>
          <a:prstGeom prst="rect">
            <a:avLst/>
          </a:prstGeom>
        </p:spPr>
      </p:pic>
      <p:pic>
        <p:nvPicPr>
          <p:cNvPr id="8" name="Рисунок 7" descr="герб го конечный вариант"/>
          <p:cNvPicPr/>
          <p:nvPr/>
        </p:nvPicPr>
        <p:blipFill>
          <a:blip r:embed="rId4" cstate="print"/>
          <a:srcRect/>
          <a:stretch>
            <a:fillRect/>
          </a:stretch>
        </p:blipFill>
        <p:spPr bwMode="auto">
          <a:xfrm>
            <a:off x="134601" y="233807"/>
            <a:ext cx="908620" cy="1224136"/>
          </a:xfrm>
          <a:prstGeom prst="rect">
            <a:avLst/>
          </a:prstGeom>
          <a:noFill/>
          <a:ln w="9525">
            <a:noFill/>
            <a:miter lim="800000"/>
            <a:headEnd/>
            <a:tailEnd/>
          </a:ln>
        </p:spPr>
      </p:pic>
      <p:sp>
        <p:nvSpPr>
          <p:cNvPr id="5" name="Прямоугольник 4"/>
          <p:cNvSpPr/>
          <p:nvPr/>
        </p:nvSpPr>
        <p:spPr>
          <a:xfrm>
            <a:off x="214282" y="1877536"/>
            <a:ext cx="5920474" cy="1477328"/>
          </a:xfrm>
          <a:prstGeom prst="rect">
            <a:avLst/>
          </a:prstGeom>
        </p:spPr>
        <p:txBody>
          <a:bodyPr wrap="square">
            <a:spAutoFit/>
          </a:bodyPr>
          <a:lstStyle/>
          <a:p>
            <a:pPr algn="just" eaLnBrk="0" fontAlgn="base" hangingPunct="0">
              <a:spcBef>
                <a:spcPct val="0"/>
              </a:spcBef>
              <a:spcAft>
                <a:spcPct val="0"/>
              </a:spcAft>
            </a:pPr>
            <a:r>
              <a:rPr lang="ru-RU" sz="1500" dirty="0">
                <a:solidFill>
                  <a:schemeClr val="accent1">
                    <a:lumMod val="50000"/>
                  </a:schemeClr>
                </a:solidFill>
                <a:latin typeface="Times New Roman" pitchFamily="18" charset="0"/>
                <a:ea typeface="Times New Roman" pitchFamily="18" charset="0"/>
                <a:cs typeface="Times New Roman" pitchFamily="18" charset="0"/>
              </a:rPr>
              <a:t>Цель: формирование инвестиционной политики, </a:t>
            </a:r>
            <a:endParaRPr lang="ru-RU" sz="1500" dirty="0">
              <a:solidFill>
                <a:schemeClr val="accent1">
                  <a:lumMod val="50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1500" dirty="0" smtClean="0">
                <a:solidFill>
                  <a:schemeClr val="accent1">
                    <a:lumMod val="50000"/>
                  </a:schemeClr>
                </a:solidFill>
                <a:latin typeface="Times New Roman" pitchFamily="18" charset="0"/>
                <a:ea typeface="Times New Roman" pitchFamily="18" charset="0"/>
                <a:cs typeface="Times New Roman" pitchFamily="18" charset="0"/>
              </a:rPr>
              <a:t>направленной </a:t>
            </a:r>
            <a:r>
              <a:rPr lang="ru-RU" sz="1500" dirty="0">
                <a:solidFill>
                  <a:schemeClr val="accent1">
                    <a:lumMod val="50000"/>
                  </a:schemeClr>
                </a:solidFill>
                <a:latin typeface="Times New Roman" pitchFamily="18" charset="0"/>
                <a:ea typeface="Times New Roman" pitchFamily="18" charset="0"/>
                <a:cs typeface="Times New Roman" pitchFamily="18" charset="0"/>
              </a:rPr>
              <a:t>на создание благоприятного инвестиционного климата на территории городского округа «Поселок Агинское».</a:t>
            </a:r>
            <a:endParaRPr lang="ru-RU" sz="1500" dirty="0">
              <a:solidFill>
                <a:schemeClr val="accent1">
                  <a:lumMod val="50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1500" dirty="0">
                <a:solidFill>
                  <a:schemeClr val="accent1">
                    <a:lumMod val="50000"/>
                  </a:schemeClr>
                </a:solidFill>
                <a:latin typeface="Times New Roman" pitchFamily="18" charset="0"/>
                <a:ea typeface="Times New Roman" pitchFamily="18" charset="0"/>
                <a:cs typeface="Times New Roman" pitchFamily="18" charset="0"/>
              </a:rPr>
              <a:t>Поддержка и регулирование инвестиционной деятельности в городском округе осуществляются в следующих формах и следующими методами:</a:t>
            </a:r>
            <a:r>
              <a:rPr lang="ru-RU" sz="1500" dirty="0">
                <a:solidFill>
                  <a:schemeClr val="accent1">
                    <a:lumMod val="50000"/>
                  </a:schemeClr>
                </a:solidFill>
                <a:latin typeface="Times New Roman" pitchFamily="18" charset="0"/>
                <a:ea typeface="Calibri" pitchFamily="34" charset="0"/>
                <a:cs typeface="Times New Roman" pitchFamily="18" charset="0"/>
              </a:rPr>
              <a:t> </a:t>
            </a:r>
            <a:endParaRPr lang="ru-RU" sz="15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 конечный вариант"/>
          <p:cNvPicPr/>
          <p:nvPr/>
        </p:nvPicPr>
        <p:blipFill>
          <a:blip r:embed="rId2" cstate="print"/>
          <a:srcRect/>
          <a:stretch>
            <a:fillRect/>
          </a:stretch>
        </p:blipFill>
        <p:spPr bwMode="auto">
          <a:xfrm>
            <a:off x="111037" y="233807"/>
            <a:ext cx="908620" cy="1224136"/>
          </a:xfrm>
          <a:prstGeom prst="rect">
            <a:avLst/>
          </a:prstGeom>
          <a:noFill/>
          <a:ln w="9525">
            <a:noFill/>
            <a:miter lim="800000"/>
            <a:headEnd/>
            <a:tailEnd/>
          </a:ln>
        </p:spPr>
      </p:pic>
      <p:sp>
        <p:nvSpPr>
          <p:cNvPr id="3" name="Заголовок 1"/>
          <p:cNvSpPr txBox="1">
            <a:spLocks/>
          </p:cNvSpPr>
          <p:nvPr/>
        </p:nvSpPr>
        <p:spPr>
          <a:xfrm>
            <a:off x="285720" y="0"/>
            <a:ext cx="8572528"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a:t>
            </a:r>
            <a:r>
              <a:rPr lang="ru-RU" sz="2000" b="1" dirty="0" smtClean="0">
                <a:ln w="6350">
                  <a:noFill/>
                </a:ln>
                <a:solidFill>
                  <a:srgbClr val="C00000"/>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 </a:t>
            </a: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619672" y="430192"/>
            <a:ext cx="7238576"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19657" y="642918"/>
            <a:ext cx="7000924" cy="353943"/>
          </a:xfrm>
          <a:prstGeom prst="rect">
            <a:avLst/>
          </a:prstGeom>
          <a:noFill/>
        </p:spPr>
        <p:txBody>
          <a:bodyPr wrap="square" rtlCol="0">
            <a:spAutoFit/>
          </a:bodyPr>
          <a:lstStyle/>
          <a:p>
            <a:pPr algn="ctr"/>
            <a:r>
              <a:rPr lang="ru-RU" sz="1700" b="1" dirty="0" smtClean="0">
                <a:solidFill>
                  <a:schemeClr val="accent1">
                    <a:lumMod val="50000"/>
                  </a:schemeClr>
                </a:solidFill>
                <a:latin typeface="Tahoma" pitchFamily="34" charset="0"/>
                <a:ea typeface="Tahoma" pitchFamily="34" charset="0"/>
                <a:cs typeface="Tahoma" pitchFamily="34" charset="0"/>
              </a:rPr>
              <a:t>ИНВЕСТИЦИОННЫЕ  ПЛОЩАДКИ</a:t>
            </a:r>
          </a:p>
        </p:txBody>
      </p:sp>
      <p:graphicFrame>
        <p:nvGraphicFramePr>
          <p:cNvPr id="6" name="Таблица 5"/>
          <p:cNvGraphicFramePr>
            <a:graphicFrameLocks noGrp="1"/>
          </p:cNvGraphicFramePr>
          <p:nvPr>
            <p:extLst>
              <p:ext uri="{D42A27DB-BD31-4B8C-83A1-F6EECF244321}">
                <p14:modId xmlns:p14="http://schemas.microsoft.com/office/powerpoint/2010/main" val="165934380"/>
              </p:ext>
            </p:extLst>
          </p:nvPr>
        </p:nvGraphicFramePr>
        <p:xfrm>
          <a:off x="285720" y="1700808"/>
          <a:ext cx="8763000" cy="4149090"/>
        </p:xfrm>
        <a:graphic>
          <a:graphicData uri="http://schemas.openxmlformats.org/drawingml/2006/table">
            <a:tbl>
              <a:tblPr>
                <a:tableStyleId>{2D5ABB26-0587-4C30-8999-92F81FD0307C}</a:tableStyleId>
              </a:tblPr>
              <a:tblGrid>
                <a:gridCol w="2286000"/>
                <a:gridCol w="2438400"/>
                <a:gridCol w="1652934"/>
                <a:gridCol w="2385666"/>
              </a:tblGrid>
              <a:tr h="156210">
                <a:tc>
                  <a:txBody>
                    <a:bodyPr/>
                    <a:lstStyle/>
                    <a:p>
                      <a:pPr algn="ctr">
                        <a:spcAft>
                          <a:spcPts val="0"/>
                        </a:spcAft>
                      </a:pPr>
                      <a:r>
                        <a:rPr lang="ru-RU" sz="1200" b="1" dirty="0">
                          <a:solidFill>
                            <a:schemeClr val="accent1">
                              <a:lumMod val="50000"/>
                            </a:schemeClr>
                          </a:solidFill>
                          <a:latin typeface="Times New Roman" panose="02020603050405020304" pitchFamily="18" charset="0"/>
                          <a:cs typeface="Times New Roman" panose="02020603050405020304" pitchFamily="18" charset="0"/>
                        </a:rPr>
                        <a:t>Наименование площадей</a:t>
                      </a:r>
                      <a:endParaRPr lang="ru-RU" sz="1200" b="1"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solidFill>
                            <a:schemeClr val="accent1">
                              <a:lumMod val="50000"/>
                            </a:schemeClr>
                          </a:solidFill>
                          <a:latin typeface="Times New Roman" panose="02020603050405020304" pitchFamily="18" charset="0"/>
                          <a:cs typeface="Times New Roman" panose="02020603050405020304" pitchFamily="18" charset="0"/>
                        </a:rPr>
                        <a:t>Адрес площадки</a:t>
                      </a:r>
                      <a:endParaRPr lang="ru-RU" sz="1200" b="1"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smtClean="0">
                          <a:solidFill>
                            <a:schemeClr val="accent1">
                              <a:lumMod val="50000"/>
                            </a:schemeClr>
                          </a:solidFill>
                          <a:latin typeface="Times New Roman" panose="02020603050405020304" pitchFamily="18" charset="0"/>
                          <a:cs typeface="Times New Roman" panose="02020603050405020304" pitchFamily="18" charset="0"/>
                        </a:rPr>
                        <a:t>Площадь</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solidFill>
                            <a:schemeClr val="accent1">
                              <a:lumMod val="50000"/>
                            </a:schemeClr>
                          </a:solidFill>
                          <a:latin typeface="Times New Roman" panose="02020603050405020304" pitchFamily="18" charset="0"/>
                          <a:cs typeface="Times New Roman" panose="02020603050405020304" pitchFamily="18" charset="0"/>
                        </a:rPr>
                        <a:t>Функциональное назначение</a:t>
                      </a:r>
                      <a:endParaRPr lang="ru-RU" sz="1200" b="1"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a:solidFill>
                            <a:schemeClr val="accent1">
                              <a:lumMod val="50000"/>
                            </a:schemeClr>
                          </a:solidFill>
                          <a:latin typeface="Times New Roman" panose="02020603050405020304" pitchFamily="18" charset="0"/>
                          <a:cs typeface="Times New Roman" panose="02020603050405020304" pitchFamily="18" charset="0"/>
                        </a:rPr>
                        <a:t>Микрорайон "Западный"</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cs typeface="Times New Roman" panose="02020603050405020304" pitchFamily="18" charset="0"/>
                        </a:rPr>
                        <a:t>пгт. Агинское, мкр</a:t>
                      </a:r>
                      <a:r>
                        <a:rPr lang="ru-RU" sz="1200" dirty="0">
                          <a:solidFill>
                            <a:schemeClr val="accent1">
                              <a:lumMod val="50000"/>
                            </a:schemeClr>
                          </a:solidFill>
                          <a:latin typeface="Times New Roman" panose="02020603050405020304" pitchFamily="18" charset="0"/>
                          <a:cs typeface="Times New Roman" panose="02020603050405020304" pitchFamily="18" charset="0"/>
                        </a:rPr>
                        <a:t>. Западный </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cs typeface="Times New Roman" panose="02020603050405020304" pitchFamily="18" charset="0"/>
                        </a:rPr>
                        <a:t>250 га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solidFill>
                            <a:schemeClr val="accent1">
                              <a:lumMod val="50000"/>
                            </a:schemeClr>
                          </a:solidFill>
                          <a:latin typeface="Times New Roman" panose="02020603050405020304" pitchFamily="18" charset="0"/>
                          <a:cs typeface="Times New Roman" panose="02020603050405020304" pitchFamily="18" charset="0"/>
                        </a:rPr>
                        <a:t>Малоэтажное жилищное строительство</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a:solidFill>
                            <a:schemeClr val="accent1">
                              <a:lumMod val="50000"/>
                            </a:schemeClr>
                          </a:solidFill>
                          <a:latin typeface="Times New Roman" panose="02020603050405020304" pitchFamily="18" charset="0"/>
                          <a:cs typeface="Times New Roman" panose="02020603050405020304" pitchFamily="18" charset="0"/>
                        </a:rPr>
                        <a:t>Микрорайон "Таможня- Автодром"</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cs typeface="Times New Roman" panose="02020603050405020304" pitchFamily="18" charset="0"/>
                        </a:rPr>
                        <a:t>пгт. Агинское, мкр</a:t>
                      </a:r>
                      <a:r>
                        <a:rPr lang="ru-RU" sz="1200" dirty="0">
                          <a:solidFill>
                            <a:schemeClr val="accent1">
                              <a:lumMod val="50000"/>
                            </a:schemeClr>
                          </a:solidFill>
                          <a:latin typeface="Times New Roman" panose="02020603050405020304" pitchFamily="18" charset="0"/>
                          <a:cs typeface="Times New Roman" panose="02020603050405020304" pitchFamily="18" charset="0"/>
                        </a:rPr>
                        <a:t>. «Таможня-Автодром»  </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cs typeface="Times New Roman" panose="02020603050405020304" pitchFamily="18" charset="0"/>
                        </a:rPr>
                        <a:t>150 га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a:solidFill>
                            <a:schemeClr val="accent1">
                              <a:lumMod val="50000"/>
                            </a:schemeClr>
                          </a:solidFill>
                          <a:latin typeface="Times New Roman" panose="02020603050405020304" pitchFamily="18" charset="0"/>
                          <a:cs typeface="Times New Roman" panose="02020603050405020304" pitchFamily="18" charset="0"/>
                        </a:rPr>
                        <a:t>Малоэтажное жилищное строительство</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Промышленно-складская зона</a:t>
                      </a:r>
                      <a:endParaRPr lang="ru-RU" sz="1200" u="sng"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cs typeface="Times New Roman" panose="02020603050405020304" pitchFamily="18" charset="0"/>
                        </a:rPr>
                        <a:t>пгт. Агинское, промышленная зона</a:t>
                      </a:r>
                      <a:r>
                        <a:rPr lang="ru-RU" sz="1200" baseline="0" dirty="0" smtClean="0">
                          <a:solidFill>
                            <a:schemeClr val="accent1">
                              <a:lumMod val="50000"/>
                            </a:schemeClr>
                          </a:solidFill>
                          <a:latin typeface="Times New Roman" panose="02020603050405020304" pitchFamily="18" charset="0"/>
                          <a:cs typeface="Times New Roman" panose="02020603050405020304" pitchFamily="18" charset="0"/>
                        </a:rPr>
                        <a:t> (восточная часть поселка)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46 га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Промышленно-складское строительство</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Промышленно-складская база</a:t>
                      </a:r>
                      <a:endParaRPr lang="ru-RU" sz="1200" u="sng"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пгт. Агинское,</a:t>
                      </a:r>
                    </a:p>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 30</a:t>
                      </a:r>
                      <a:r>
                        <a:rPr lang="ru-RU" sz="12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лет Победы, б/</a:t>
                      </a:r>
                      <a:r>
                        <a:rPr lang="ru-RU" sz="1200" baseline="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н</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2,7 га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Промышленно-складское строительство</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Нежилое здание</a:t>
                      </a:r>
                      <a:endParaRPr lang="ru-RU" sz="1200" u="sng"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пгт</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a:t>
                      </a:r>
                    </a:p>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 30 лет Победы, 9а</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474,8 кв. м.</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Промышленно-складское строительство</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u="sng"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Здание гаража</a:t>
                      </a:r>
                      <a:endParaRPr lang="ru-RU" sz="1200" u="sng"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пгт</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a:t>
                      </a:r>
                    </a:p>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 30 лет Победы, б/н</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470,79 кв. м.</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Гараж</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046">
                <a:tc>
                  <a:txBody>
                    <a:bodyPr/>
                    <a:lstStyle/>
                    <a:p>
                      <a:pPr algn="ctr">
                        <a:spcAft>
                          <a:spcPts val="0"/>
                        </a:spcAft>
                      </a:pPr>
                      <a:r>
                        <a:rPr lang="ru-RU" sz="1200" u="sng"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Промышленная</a:t>
                      </a:r>
                      <a:r>
                        <a:rPr lang="ru-RU" sz="1200" u="sng"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база</a:t>
                      </a:r>
                      <a:endParaRPr lang="ru-RU" sz="1200" u="sng"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пгт</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 ул. 2-ая </a:t>
                      </a: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Ранжурова</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1д </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Здание- 474,8 </a:t>
                      </a: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кв.м</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p>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земельный участок- 3653,2 </a:t>
                      </a: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кв.м</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u="none"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Имущественный комплекс хлебопекарни</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530">
                <a:tc>
                  <a:txBody>
                    <a:bodyPr/>
                    <a:lstStyle/>
                    <a:p>
                      <a:pPr algn="ctr">
                        <a:spcAft>
                          <a:spcPts val="0"/>
                        </a:spcAft>
                      </a:pPr>
                      <a:r>
                        <a:rPr lang="ru-RU" sz="120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Нежилое помещение</a:t>
                      </a:r>
                      <a:endParaRPr lang="ru-RU" sz="120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20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пгт</a:t>
                      </a:r>
                      <a:r>
                        <a:rPr lang="ru-RU" sz="120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 ул.</a:t>
                      </a:r>
                      <a:r>
                        <a:rPr lang="ru-RU" sz="1200" kern="12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Клименко, 15</a:t>
                      </a:r>
                      <a:endParaRPr lang="ru-RU" sz="120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215,6 </a:t>
                      </a:r>
                      <a:r>
                        <a:rPr lang="ru-RU" sz="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кв.м</a:t>
                      </a: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Нежилое, торгово-офисное</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помещение</a:t>
                      </a:r>
                      <a:endParaRPr lang="ru-RU" sz="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778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9678"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79"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681" name="AutoShape 49"/>
          <p:cNvSpPr>
            <a:spLocks noChangeArrowheads="1"/>
          </p:cNvSpPr>
          <p:nvPr/>
        </p:nvSpPr>
        <p:spPr bwMode="gray">
          <a:xfrm>
            <a:off x="2438165" y="2924944"/>
            <a:ext cx="4419600" cy="323336"/>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Социальная сфера</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69682" name="AutoShape 50"/>
          <p:cNvSpPr>
            <a:spLocks noChangeArrowheads="1"/>
          </p:cNvSpPr>
          <p:nvPr/>
        </p:nvSpPr>
        <p:spPr bwMode="gray">
          <a:xfrm>
            <a:off x="2273216" y="2459391"/>
            <a:ext cx="4419600" cy="302849"/>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Природные ресурсы</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69683" name="AutoShape 51"/>
          <p:cNvSpPr>
            <a:spLocks noChangeArrowheads="1"/>
          </p:cNvSpPr>
          <p:nvPr/>
        </p:nvSpPr>
        <p:spPr bwMode="gray">
          <a:xfrm>
            <a:off x="1844675" y="2005803"/>
            <a:ext cx="4838626"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Географическое положение и климат</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69684" name="AutoShape 52"/>
          <p:cNvSpPr>
            <a:spLocks noChangeArrowheads="1"/>
          </p:cNvSpPr>
          <p:nvPr/>
        </p:nvSpPr>
        <p:spPr bwMode="gray">
          <a:xfrm>
            <a:off x="1189585" y="1532970"/>
            <a:ext cx="4763153" cy="34211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История</a:t>
            </a:r>
            <a:r>
              <a:rPr lang="ru-RU" b="1" dirty="0" smtClean="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p:txBody>
      </p:sp>
      <p:grpSp>
        <p:nvGrpSpPr>
          <p:cNvPr id="69685" name="Group 53"/>
          <p:cNvGrpSpPr>
            <a:grpSpLocks/>
          </p:cNvGrpSpPr>
          <p:nvPr/>
        </p:nvGrpSpPr>
        <p:grpSpPr bwMode="auto">
          <a:xfrm>
            <a:off x="783142" y="1519483"/>
            <a:ext cx="381000" cy="381000"/>
            <a:chOff x="2078" y="1680"/>
            <a:chExt cx="1615" cy="1615"/>
          </a:xfrm>
        </p:grpSpPr>
        <p:sp>
          <p:nvSpPr>
            <p:cNvPr id="69686"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87"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88"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89"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0"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691"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692" name="Group 60"/>
          <p:cNvGrpSpPr>
            <a:grpSpLocks/>
          </p:cNvGrpSpPr>
          <p:nvPr/>
        </p:nvGrpSpPr>
        <p:grpSpPr bwMode="auto">
          <a:xfrm>
            <a:off x="1358900" y="2005803"/>
            <a:ext cx="381000" cy="381000"/>
            <a:chOff x="2078" y="1680"/>
            <a:chExt cx="1615" cy="1615"/>
          </a:xfrm>
        </p:grpSpPr>
        <p:sp>
          <p:nvSpPr>
            <p:cNvPr id="69693"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94"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95"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6"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7"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698"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699" name="Group 67"/>
          <p:cNvGrpSpPr>
            <a:grpSpLocks/>
          </p:cNvGrpSpPr>
          <p:nvPr/>
        </p:nvGrpSpPr>
        <p:grpSpPr bwMode="auto">
          <a:xfrm>
            <a:off x="1790700" y="2459392"/>
            <a:ext cx="381000" cy="360427"/>
            <a:chOff x="2078" y="1680"/>
            <a:chExt cx="1615" cy="1615"/>
          </a:xfrm>
        </p:grpSpPr>
        <p:sp>
          <p:nvSpPr>
            <p:cNvPr id="69700"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1"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2"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03"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04"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05"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706" name="Group 74"/>
          <p:cNvGrpSpPr>
            <a:grpSpLocks/>
          </p:cNvGrpSpPr>
          <p:nvPr/>
        </p:nvGrpSpPr>
        <p:grpSpPr bwMode="auto">
          <a:xfrm>
            <a:off x="2006734" y="2924944"/>
            <a:ext cx="381000" cy="384810"/>
            <a:chOff x="2078" y="1680"/>
            <a:chExt cx="1615" cy="1615"/>
          </a:xfrm>
        </p:grpSpPr>
        <p:sp>
          <p:nvSpPr>
            <p:cNvPr id="69707"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8"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9"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0"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1"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12"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713" name="Group 81"/>
          <p:cNvGrpSpPr>
            <a:grpSpLocks/>
          </p:cNvGrpSpPr>
          <p:nvPr/>
        </p:nvGrpSpPr>
        <p:grpSpPr bwMode="auto">
          <a:xfrm>
            <a:off x="1625600" y="5212740"/>
            <a:ext cx="355600" cy="381000"/>
            <a:chOff x="2078" y="1680"/>
            <a:chExt cx="1615" cy="1615"/>
          </a:xfrm>
        </p:grpSpPr>
        <p:sp>
          <p:nvSpPr>
            <p:cNvPr id="69714"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15"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16"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7"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8"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19"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70" name="Group 60"/>
          <p:cNvGrpSpPr>
            <a:grpSpLocks/>
          </p:cNvGrpSpPr>
          <p:nvPr/>
        </p:nvGrpSpPr>
        <p:grpSpPr bwMode="auto">
          <a:xfrm>
            <a:off x="2183064" y="3834039"/>
            <a:ext cx="381000" cy="384810"/>
            <a:chOff x="2078" y="1680"/>
            <a:chExt cx="1615" cy="1615"/>
          </a:xfrm>
        </p:grpSpPr>
        <p:sp>
          <p:nvSpPr>
            <p:cNvPr id="71"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2"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3"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5"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6"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78" name="Group 67"/>
          <p:cNvGrpSpPr>
            <a:grpSpLocks/>
          </p:cNvGrpSpPr>
          <p:nvPr/>
        </p:nvGrpSpPr>
        <p:grpSpPr bwMode="auto">
          <a:xfrm>
            <a:off x="2095265" y="4331677"/>
            <a:ext cx="381000" cy="381000"/>
            <a:chOff x="2078" y="1680"/>
            <a:chExt cx="1615" cy="1615"/>
          </a:xfrm>
        </p:grpSpPr>
        <p:sp>
          <p:nvSpPr>
            <p:cNvPr id="79"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0"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1"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2"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83"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84"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85" name="AutoShape 48"/>
          <p:cNvSpPr>
            <a:spLocks noChangeArrowheads="1"/>
          </p:cNvSpPr>
          <p:nvPr/>
        </p:nvSpPr>
        <p:spPr bwMode="gray">
          <a:xfrm>
            <a:off x="2632085" y="3371077"/>
            <a:ext cx="4467215" cy="302396"/>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Трудовые ресурсы и демография</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93" name="AutoShape 48"/>
          <p:cNvSpPr>
            <a:spLocks noChangeArrowheads="1"/>
          </p:cNvSpPr>
          <p:nvPr/>
        </p:nvSpPr>
        <p:spPr bwMode="gray">
          <a:xfrm>
            <a:off x="2632085" y="3846926"/>
            <a:ext cx="4495800" cy="300142"/>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Строительство</a:t>
            </a:r>
            <a:endParaRPr lang="en-US" b="1" dirty="0">
              <a:solidFill>
                <a:schemeClr val="accent1">
                  <a:lumMod val="50000"/>
                </a:schemeClr>
              </a:solidFill>
              <a:latin typeface="Tahoma" pitchFamily="34" charset="0"/>
              <a:ea typeface="Tahoma" pitchFamily="34" charset="0"/>
              <a:cs typeface="Tahoma" pitchFamily="34" charset="0"/>
            </a:endParaRPr>
          </a:p>
        </p:txBody>
      </p:sp>
      <p:grpSp>
        <p:nvGrpSpPr>
          <p:cNvPr id="109" name="Group 60"/>
          <p:cNvGrpSpPr>
            <a:grpSpLocks/>
          </p:cNvGrpSpPr>
          <p:nvPr/>
        </p:nvGrpSpPr>
        <p:grpSpPr bwMode="auto">
          <a:xfrm>
            <a:off x="1877336" y="4799643"/>
            <a:ext cx="381000" cy="384810"/>
            <a:chOff x="2078" y="1680"/>
            <a:chExt cx="1615" cy="1615"/>
          </a:xfrm>
        </p:grpSpPr>
        <p:sp>
          <p:nvSpPr>
            <p:cNvPr id="110"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1"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2"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13"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14"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15"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16" name="AutoShape 48"/>
          <p:cNvSpPr>
            <a:spLocks noChangeArrowheads="1"/>
          </p:cNvSpPr>
          <p:nvPr/>
        </p:nvSpPr>
        <p:spPr bwMode="gray">
          <a:xfrm>
            <a:off x="2542124" y="4331677"/>
            <a:ext cx="4495800"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Экономическая ситуация</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124" name="AutoShape 48"/>
          <p:cNvSpPr>
            <a:spLocks noChangeArrowheads="1"/>
          </p:cNvSpPr>
          <p:nvPr/>
        </p:nvSpPr>
        <p:spPr bwMode="gray">
          <a:xfrm>
            <a:off x="2018706" y="5232320"/>
            <a:ext cx="5080594"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a:solidFill>
                  <a:schemeClr val="accent1">
                    <a:lumMod val="50000"/>
                  </a:schemeClr>
                </a:solidFill>
                <a:latin typeface="Tahoma" pitchFamily="34" charset="0"/>
                <a:ea typeface="Tahoma" pitchFamily="34" charset="0"/>
                <a:cs typeface="Tahoma" pitchFamily="34" charset="0"/>
              </a:rPr>
              <a:t>М</a:t>
            </a:r>
            <a:r>
              <a:rPr lang="ru-RU" b="1" dirty="0" smtClean="0">
                <a:solidFill>
                  <a:schemeClr val="accent1">
                    <a:lumMod val="50000"/>
                  </a:schemeClr>
                </a:solidFill>
                <a:latin typeface="Tahoma" pitchFamily="34" charset="0"/>
                <a:ea typeface="Tahoma" pitchFamily="34" charset="0"/>
                <a:cs typeface="Tahoma" pitchFamily="34" charset="0"/>
              </a:rPr>
              <a:t>алое и среднее предпринимательство</a:t>
            </a:r>
            <a:endParaRPr lang="en-US" b="1" dirty="0">
              <a:solidFill>
                <a:schemeClr val="accent1">
                  <a:lumMod val="50000"/>
                </a:schemeClr>
              </a:solidFill>
              <a:latin typeface="Tahoma" pitchFamily="34" charset="0"/>
              <a:ea typeface="Tahoma" pitchFamily="34" charset="0"/>
              <a:cs typeface="Tahoma" pitchFamily="34" charset="0"/>
            </a:endParaRPr>
          </a:p>
        </p:txBody>
      </p:sp>
      <p:grpSp>
        <p:nvGrpSpPr>
          <p:cNvPr id="125" name="Group 60"/>
          <p:cNvGrpSpPr>
            <a:grpSpLocks/>
          </p:cNvGrpSpPr>
          <p:nvPr/>
        </p:nvGrpSpPr>
        <p:grpSpPr bwMode="auto">
          <a:xfrm>
            <a:off x="1231900" y="5593740"/>
            <a:ext cx="381000" cy="384810"/>
            <a:chOff x="2078" y="1680"/>
            <a:chExt cx="1615" cy="1615"/>
          </a:xfrm>
        </p:grpSpPr>
        <p:sp>
          <p:nvSpPr>
            <p:cNvPr id="126"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7"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28"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29"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0"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31"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32" name="AutoShape 48"/>
          <p:cNvSpPr>
            <a:spLocks noChangeArrowheads="1"/>
          </p:cNvSpPr>
          <p:nvPr/>
        </p:nvSpPr>
        <p:spPr bwMode="gray">
          <a:xfrm>
            <a:off x="1682628" y="5616717"/>
            <a:ext cx="4419600"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Инвестиционная деятельность</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140" name="AutoShape 48"/>
          <p:cNvSpPr>
            <a:spLocks noChangeArrowheads="1"/>
          </p:cNvSpPr>
          <p:nvPr/>
        </p:nvSpPr>
        <p:spPr bwMode="gray">
          <a:xfrm>
            <a:off x="2382550" y="4799643"/>
            <a:ext cx="4397896"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Финансовая сфера</a:t>
            </a:r>
            <a:endParaRPr lang="en-US" b="1" dirty="0">
              <a:solidFill>
                <a:schemeClr val="accent1">
                  <a:lumMod val="50000"/>
                </a:schemeClr>
              </a:solidFill>
              <a:latin typeface="Tahoma" pitchFamily="34" charset="0"/>
              <a:ea typeface="Tahoma" pitchFamily="34" charset="0"/>
              <a:cs typeface="Tahoma" pitchFamily="34" charset="0"/>
            </a:endParaRPr>
          </a:p>
        </p:txBody>
      </p:sp>
      <p:sp>
        <p:nvSpPr>
          <p:cNvPr id="148" name="AutoShape 48"/>
          <p:cNvSpPr>
            <a:spLocks noChangeArrowheads="1"/>
          </p:cNvSpPr>
          <p:nvPr/>
        </p:nvSpPr>
        <p:spPr bwMode="gray">
          <a:xfrm>
            <a:off x="1266304" y="6052426"/>
            <a:ext cx="4419600" cy="32013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ru-RU" b="1" dirty="0" smtClean="0">
                <a:solidFill>
                  <a:schemeClr val="accent1">
                    <a:lumMod val="50000"/>
                  </a:schemeClr>
                </a:solidFill>
                <a:latin typeface="Tahoma" pitchFamily="34" charset="0"/>
                <a:ea typeface="Tahoma" pitchFamily="34" charset="0"/>
                <a:cs typeface="Tahoma" pitchFamily="34" charset="0"/>
              </a:rPr>
              <a:t>Контактная информация</a:t>
            </a:r>
            <a:endParaRPr lang="en-US" b="1" dirty="0">
              <a:solidFill>
                <a:schemeClr val="accent1">
                  <a:lumMod val="50000"/>
                </a:schemeClr>
              </a:solidFill>
              <a:latin typeface="Tahoma" pitchFamily="34" charset="0"/>
              <a:ea typeface="Tahoma" pitchFamily="34" charset="0"/>
              <a:cs typeface="Tahoma" pitchFamily="34" charset="0"/>
            </a:endParaRPr>
          </a:p>
        </p:txBody>
      </p:sp>
      <p:grpSp>
        <p:nvGrpSpPr>
          <p:cNvPr id="178" name="Group 67"/>
          <p:cNvGrpSpPr>
            <a:grpSpLocks/>
          </p:cNvGrpSpPr>
          <p:nvPr/>
        </p:nvGrpSpPr>
        <p:grpSpPr bwMode="auto">
          <a:xfrm>
            <a:off x="773273" y="5991324"/>
            <a:ext cx="381000" cy="381000"/>
            <a:chOff x="2078" y="1680"/>
            <a:chExt cx="1615" cy="1615"/>
          </a:xfrm>
        </p:grpSpPr>
        <p:sp>
          <p:nvSpPr>
            <p:cNvPr id="179"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0"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1"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82"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83"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84"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pic>
        <p:nvPicPr>
          <p:cNvPr id="141" name="Рисунок 140" descr="герб го конечный вариант"/>
          <p:cNvPicPr/>
          <p:nvPr/>
        </p:nvPicPr>
        <p:blipFill>
          <a:blip r:embed="rId2" cstate="print"/>
          <a:srcRect/>
          <a:stretch>
            <a:fillRect/>
          </a:stretch>
        </p:blipFill>
        <p:spPr bwMode="auto">
          <a:xfrm>
            <a:off x="164226" y="84062"/>
            <a:ext cx="936104" cy="1224136"/>
          </a:xfrm>
          <a:prstGeom prst="rect">
            <a:avLst/>
          </a:prstGeom>
          <a:noFill/>
          <a:ln w="9525">
            <a:noFill/>
            <a:miter lim="800000"/>
            <a:headEnd/>
            <a:tailEnd/>
          </a:ln>
        </p:spPr>
      </p:pic>
      <p:sp>
        <p:nvSpPr>
          <p:cNvPr id="142" name="Заголовок 1"/>
          <p:cNvSpPr>
            <a:spLocks noGrp="1"/>
          </p:cNvSpPr>
          <p:nvPr>
            <p:ph type="title"/>
          </p:nvPr>
        </p:nvSpPr>
        <p:spPr>
          <a:xfrm>
            <a:off x="214282" y="142852"/>
            <a:ext cx="8229600" cy="511156"/>
          </a:xfrm>
        </p:spPr>
        <p:txBody>
          <a:bodyPr>
            <a:noAutofit/>
          </a:bodyPr>
          <a:lstStyle/>
          <a:p>
            <a:pPr lvl="0"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Содержание</a:t>
            </a:r>
            <a:r>
              <a:rPr lang="ru-RU" sz="2000" b="1" dirty="0" smtClean="0">
                <a:solidFill>
                  <a:srgbClr val="C00000"/>
                </a:solidFill>
                <a:effectLst>
                  <a:outerShdw blurRad="38100" dist="38100" dir="2700000" algn="tl">
                    <a:srgbClr val="000000">
                      <a:alpha val="43137"/>
                    </a:srgbClr>
                  </a:outerShdw>
                </a:effectLst>
                <a:cs typeface="Arial" pitchFamily="34" charset="0"/>
              </a:rPr>
              <a:t/>
            </a:r>
            <a:br>
              <a:rPr lang="ru-RU" sz="2000" b="1" dirty="0" smtClean="0">
                <a:solidFill>
                  <a:srgbClr val="C00000"/>
                </a:solidFill>
                <a:effectLst>
                  <a:outerShdw blurRad="38100" dist="38100" dir="2700000" algn="tl">
                    <a:srgbClr val="000000">
                      <a:alpha val="43137"/>
                    </a:srgbClr>
                  </a:outerShdw>
                </a:effectLst>
                <a:cs typeface="Arial" pitchFamily="34" charset="0"/>
              </a:rPr>
            </a:br>
            <a:endParaRPr lang="ru-RU" sz="2000" b="1" dirty="0">
              <a:solidFill>
                <a:srgbClr val="C00000"/>
              </a:solidFill>
              <a:effectLst>
                <a:outerShdw blurRad="38100" dist="38100" dir="2700000" algn="tl">
                  <a:srgbClr val="000000">
                    <a:alpha val="43137"/>
                  </a:srgbClr>
                </a:outerShdw>
              </a:effectLst>
              <a:cs typeface="Arial" pitchFamily="34" charset="0"/>
            </a:endParaRPr>
          </a:p>
        </p:txBody>
      </p:sp>
      <p:cxnSp>
        <p:nvCxnSpPr>
          <p:cNvPr id="143" name="Прямая соединительная линия 142"/>
          <p:cNvCxnSpPr/>
          <p:nvPr/>
        </p:nvCxnSpPr>
        <p:spPr>
          <a:xfrm>
            <a:off x="1331640" y="500042"/>
            <a:ext cx="7526608"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44" name="Group 53"/>
          <p:cNvGrpSpPr>
            <a:grpSpLocks/>
          </p:cNvGrpSpPr>
          <p:nvPr/>
        </p:nvGrpSpPr>
        <p:grpSpPr bwMode="auto">
          <a:xfrm>
            <a:off x="2149760" y="3349609"/>
            <a:ext cx="381000" cy="381000"/>
            <a:chOff x="2078" y="1680"/>
            <a:chExt cx="1615" cy="1615"/>
          </a:xfrm>
        </p:grpSpPr>
        <p:sp>
          <p:nvSpPr>
            <p:cNvPr id="145"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46"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47"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49"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85"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86"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4274236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547664" y="430192"/>
            <a:ext cx="731058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267744" y="497452"/>
            <a:ext cx="5688632" cy="353943"/>
          </a:xfrm>
          <a:prstGeom prst="rect">
            <a:avLst/>
          </a:prstGeom>
        </p:spPr>
        <p:txBody>
          <a:bodyPr wrap="square">
            <a:spAutoFit/>
          </a:bodyPr>
          <a:lstStyle/>
          <a:p>
            <a:pPr algn="ctr"/>
            <a:r>
              <a:rPr lang="ru-RU" sz="1700" b="1" dirty="0">
                <a:solidFill>
                  <a:schemeClr val="accent1">
                    <a:lumMod val="50000"/>
                  </a:schemeClr>
                </a:solidFill>
                <a:latin typeface="Tahoma" pitchFamily="34" charset="0"/>
                <a:ea typeface="Tahoma" pitchFamily="34" charset="0"/>
                <a:cs typeface="Tahoma" pitchFamily="34" charset="0"/>
              </a:rPr>
              <a:t>ИНВЕСТИЦИОННЫЕ  ПРОЕКТЫ</a:t>
            </a:r>
          </a:p>
        </p:txBody>
      </p:sp>
      <p:pic>
        <p:nvPicPr>
          <p:cNvPr id="14" name="Рисунок 13"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15" name="Прямоугольник 14"/>
          <p:cNvSpPr/>
          <p:nvPr/>
        </p:nvSpPr>
        <p:spPr>
          <a:xfrm>
            <a:off x="642910" y="1219200"/>
            <a:ext cx="8001056" cy="923330"/>
          </a:xfrm>
          <a:prstGeom prst="rect">
            <a:avLst/>
          </a:prstGeom>
        </p:spPr>
        <p:txBody>
          <a:bodyPr wrap="square">
            <a:spAutoFit/>
          </a:bodyPr>
          <a:lstStyle/>
          <a:p>
            <a:pPr algn="ctr"/>
            <a:r>
              <a:rPr lang="ru-RU" b="1" dirty="0" smtClean="0">
                <a:solidFill>
                  <a:schemeClr val="accent1">
                    <a:lumMod val="50000"/>
                  </a:schemeClr>
                </a:solidFill>
                <a:latin typeface="Times New Roman"/>
                <a:ea typeface="Times New Roman"/>
              </a:rPr>
              <a:t>Наименование проекта:</a:t>
            </a:r>
            <a:endParaRPr lang="en-US" b="1" dirty="0" smtClean="0">
              <a:solidFill>
                <a:schemeClr val="accent1">
                  <a:lumMod val="50000"/>
                </a:schemeClr>
              </a:solidFill>
              <a:latin typeface="Times New Roman"/>
              <a:ea typeface="Times New Roman"/>
            </a:endParaRPr>
          </a:p>
          <a:p>
            <a:pPr algn="ctr"/>
            <a:r>
              <a:rPr lang="ru-RU"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ПРОИЗВОДСТВО </a:t>
            </a:r>
            <a:r>
              <a:rPr lang="ru-RU" b="1" dirty="0">
                <a:solidFill>
                  <a:schemeClr val="accent1">
                    <a:lumMod val="50000"/>
                  </a:schemeClr>
                </a:solidFill>
                <a:latin typeface="Times New Roman" panose="02020603050405020304" pitchFamily="18" charset="0"/>
                <a:ea typeface="Times New Roman"/>
                <a:cs typeface="Times New Roman" panose="02020603050405020304" pitchFamily="18" charset="0"/>
              </a:rPr>
              <a:t>ШЕРСТЯНОГО НЕТКАННОГО ПОЛОТНА</a:t>
            </a:r>
          </a:p>
          <a:p>
            <a:pPr algn="ctr"/>
            <a:endParaRPr lang="ru-RU" b="1" dirty="0" smtClean="0">
              <a:solidFill>
                <a:schemeClr val="tx1">
                  <a:lumMod val="50000"/>
                </a:schemeClr>
              </a:solidFill>
              <a:latin typeface="Times New Roman"/>
              <a:ea typeface="Times New Roman"/>
            </a:endParaRPr>
          </a:p>
        </p:txBody>
      </p:sp>
      <p:sp>
        <p:nvSpPr>
          <p:cNvPr id="16" name="Прямоугольник 15"/>
          <p:cNvSpPr/>
          <p:nvPr/>
        </p:nvSpPr>
        <p:spPr>
          <a:xfrm>
            <a:off x="-304800" y="2127585"/>
            <a:ext cx="3438524" cy="1015663"/>
          </a:xfrm>
          <a:prstGeom prst="rect">
            <a:avLst/>
          </a:prstGeom>
        </p:spPr>
        <p:txBody>
          <a:bodyPr wrap="square">
            <a:spAutoFit/>
          </a:bodyPr>
          <a:lstStyle/>
          <a:p>
            <a:pPr lvl="0" algn="ctr"/>
            <a:r>
              <a:rPr lang="ru-RU" sz="2000" b="1" dirty="0">
                <a:solidFill>
                  <a:schemeClr val="accent1">
                    <a:lumMod val="50000"/>
                  </a:schemeClr>
                </a:solidFill>
                <a:latin typeface="Times New Roman"/>
              </a:rPr>
              <a:t>Инициатор проекта: </a:t>
            </a:r>
          </a:p>
          <a:p>
            <a:pPr lvl="0" algn="ctr"/>
            <a:r>
              <a:rPr lang="ru-RU" sz="2000" b="1" u="sng" dirty="0" smtClean="0">
                <a:solidFill>
                  <a:schemeClr val="accent1">
                    <a:lumMod val="50000"/>
                  </a:schemeClr>
                </a:solidFill>
                <a:latin typeface="Times New Roman"/>
              </a:rPr>
              <a:t>директор ООО «Руно» </a:t>
            </a:r>
          </a:p>
          <a:p>
            <a:pPr lvl="0" algn="ctr"/>
            <a:r>
              <a:rPr lang="ru-RU" sz="2000" b="1" u="sng" dirty="0" smtClean="0">
                <a:solidFill>
                  <a:schemeClr val="accent1">
                    <a:lumMod val="50000"/>
                  </a:schemeClr>
                </a:solidFill>
                <a:latin typeface="Times New Roman"/>
              </a:rPr>
              <a:t>Б.Б. Батоев</a:t>
            </a:r>
            <a:endParaRPr lang="ru-RU" sz="2000" b="1" u="sng" dirty="0">
              <a:solidFill>
                <a:schemeClr val="accent1">
                  <a:lumMod val="50000"/>
                </a:schemeClr>
              </a:solidFill>
              <a:latin typeface="Times New Roman"/>
            </a:endParaRPr>
          </a:p>
        </p:txBody>
      </p:sp>
      <p:sp>
        <p:nvSpPr>
          <p:cNvPr id="17" name="TextBox 16"/>
          <p:cNvSpPr txBox="1"/>
          <p:nvPr/>
        </p:nvSpPr>
        <p:spPr>
          <a:xfrm>
            <a:off x="0" y="3717999"/>
            <a:ext cx="2500330"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a:rPr>
              <a:t>Объем инвестиций:</a:t>
            </a:r>
          </a:p>
          <a:p>
            <a:pPr algn="ctr"/>
            <a:r>
              <a:rPr lang="ru-RU" sz="2000" b="1" u="sng" dirty="0" smtClean="0">
                <a:solidFill>
                  <a:schemeClr val="accent1">
                    <a:lumMod val="50000"/>
                  </a:schemeClr>
                </a:solidFill>
                <a:latin typeface="Times New Roman"/>
              </a:rPr>
              <a:t>20 млн. руб.</a:t>
            </a:r>
            <a:endParaRPr lang="ru-RU" sz="2000" b="1" u="sng" dirty="0">
              <a:solidFill>
                <a:schemeClr val="accent1">
                  <a:lumMod val="50000"/>
                </a:schemeClr>
              </a:solidFill>
              <a:latin typeface="Times New Roman"/>
            </a:endParaRPr>
          </a:p>
        </p:txBody>
      </p:sp>
      <p:sp>
        <p:nvSpPr>
          <p:cNvPr id="18" name="Прямоугольник 17"/>
          <p:cNvSpPr/>
          <p:nvPr/>
        </p:nvSpPr>
        <p:spPr>
          <a:xfrm>
            <a:off x="-161924" y="4849982"/>
            <a:ext cx="3286116" cy="1015663"/>
          </a:xfrm>
          <a:prstGeom prst="rect">
            <a:avLst/>
          </a:prstGeom>
        </p:spPr>
        <p:txBody>
          <a:bodyPr wrap="square">
            <a:spAutoFit/>
          </a:bodyPr>
          <a:lstStyle/>
          <a:p>
            <a:pPr algn="ctr"/>
            <a:r>
              <a:rPr lang="ru-RU" sz="2000" b="1" dirty="0" smtClean="0">
                <a:solidFill>
                  <a:schemeClr val="accent1">
                    <a:lumMod val="50000"/>
                  </a:schemeClr>
                </a:solidFill>
                <a:latin typeface="Times New Roman"/>
                <a:ea typeface="Times New Roman"/>
              </a:rPr>
              <a:t>Срок окупаемости </a:t>
            </a:r>
          </a:p>
          <a:p>
            <a:pPr algn="ctr"/>
            <a:r>
              <a:rPr lang="ru-RU" sz="2000" b="1" dirty="0" smtClean="0">
                <a:solidFill>
                  <a:schemeClr val="accent1">
                    <a:lumMod val="50000"/>
                  </a:schemeClr>
                </a:solidFill>
                <a:latin typeface="Times New Roman"/>
                <a:ea typeface="Times New Roman"/>
              </a:rPr>
              <a:t>проекта: </a:t>
            </a:r>
          </a:p>
          <a:p>
            <a:pPr algn="ctr"/>
            <a:r>
              <a:rPr lang="ru-RU" sz="2000" b="1" u="sng" dirty="0">
                <a:solidFill>
                  <a:schemeClr val="accent1">
                    <a:lumMod val="50000"/>
                  </a:schemeClr>
                </a:solidFill>
                <a:latin typeface="Times New Roman"/>
                <a:ea typeface="Times New Roman"/>
              </a:rPr>
              <a:t>2</a:t>
            </a:r>
            <a:r>
              <a:rPr lang="ru-RU" sz="2000" b="1" u="sng" dirty="0" smtClean="0">
                <a:solidFill>
                  <a:schemeClr val="accent1">
                    <a:lumMod val="50000"/>
                  </a:schemeClr>
                </a:solidFill>
                <a:latin typeface="Times New Roman"/>
                <a:ea typeface="Times New Roman"/>
              </a:rPr>
              <a:t> года</a:t>
            </a:r>
          </a:p>
        </p:txBody>
      </p:sp>
      <p:pic>
        <p:nvPicPr>
          <p:cNvPr id="19" name="Picture 2" descr="ООО «Руно». Китайские инвесторы готовы к сотрудничеств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3048000" cy="21180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 name="Picture 4" descr="http://aginskoe24.ru/upload/003/u394/de/f8/ooo-runo-kitaiskie-investory-gotovy-k-sotrudnichestvu-nabor-b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371975"/>
            <a:ext cx="3048000" cy="20288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1" name="Picture 6" descr="http://storage.inovaco.ru/media/cache/64/ae/8e/c6/39/d1/64ae8ec639d16bf3ae70ba63d82aad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965283"/>
            <a:ext cx="2978175" cy="221631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547664" y="430192"/>
            <a:ext cx="731058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267744" y="497452"/>
            <a:ext cx="6176138" cy="353943"/>
          </a:xfrm>
          <a:prstGeom prst="rect">
            <a:avLst/>
          </a:prstGeom>
        </p:spPr>
        <p:txBody>
          <a:bodyPr wrap="square">
            <a:spAutoFit/>
          </a:bodyPr>
          <a:lstStyle/>
          <a:p>
            <a:pPr algn="ctr"/>
            <a:r>
              <a:rPr lang="ru-RU" sz="1700" b="1" dirty="0">
                <a:solidFill>
                  <a:schemeClr val="accent1">
                    <a:lumMod val="50000"/>
                  </a:schemeClr>
                </a:solidFill>
                <a:latin typeface="Tahoma" pitchFamily="34" charset="0"/>
                <a:ea typeface="Tahoma" pitchFamily="34" charset="0"/>
                <a:cs typeface="Tahoma" pitchFamily="34" charset="0"/>
              </a:rPr>
              <a:t>ИНВЕСТИЦИОННЫЕ  ПРОЕКТЫ</a:t>
            </a:r>
          </a:p>
        </p:txBody>
      </p:sp>
      <p:graphicFrame>
        <p:nvGraphicFramePr>
          <p:cNvPr id="6" name="Таблица 5"/>
          <p:cNvGraphicFramePr>
            <a:graphicFrameLocks noGrp="1"/>
          </p:cNvGraphicFramePr>
          <p:nvPr>
            <p:extLst>
              <p:ext uri="{D42A27DB-BD31-4B8C-83A1-F6EECF244321}">
                <p14:modId xmlns:p14="http://schemas.microsoft.com/office/powerpoint/2010/main" val="3741582447"/>
              </p:ext>
            </p:extLst>
          </p:nvPr>
        </p:nvGraphicFramePr>
        <p:xfrm>
          <a:off x="139669" y="1371600"/>
          <a:ext cx="8786874" cy="5255583"/>
        </p:xfrm>
        <a:graphic>
          <a:graphicData uri="http://schemas.openxmlformats.org/drawingml/2006/table">
            <a:tbl>
              <a:tblPr/>
              <a:tblGrid>
                <a:gridCol w="2071702"/>
                <a:gridCol w="6715172"/>
              </a:tblGrid>
              <a:tr h="154617">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b="1"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ЦЕХ ПО ПРОИЗВОДСТВУ ШЕРСТЯНОГО НЕТКАННОГО ПОЛОТНА</a:t>
                      </a:r>
                      <a:endParaRPr lang="ru-RU" sz="1200" b="1"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Место реализации проекта/адрес </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Забайкальский край,</a:t>
                      </a:r>
                      <a:r>
                        <a:rPr lang="ru-RU"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a:t>
                      </a:r>
                      <a:r>
                        <a:rPr lang="en-US" sz="14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гт</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3248">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Организатор/инициатор проекта </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Директор ООО «РУНО» Б.Б. Батоев</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Почтовый адрес, телефон, факс, </a:t>
                      </a:r>
                      <a:r>
                        <a:rPr lang="ru-RU" sz="1400" dirty="0" err="1">
                          <a:solidFill>
                            <a:schemeClr val="accent1">
                              <a:lumMod val="50000"/>
                            </a:schemeClr>
                          </a:solidFill>
                          <a:latin typeface="Times New Roman" panose="02020603050405020304" pitchFamily="18" charset="0"/>
                          <a:ea typeface="Times New Roman"/>
                          <a:cs typeface="Times New Roman" panose="02020603050405020304" pitchFamily="18" charset="0"/>
                        </a:rPr>
                        <a:t>e-mail</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687000, Забайкальский край, Агинский р</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 п</a:t>
                      </a:r>
                      <a:r>
                        <a:rPr lang="en-US" sz="1400" b="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гт</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 </a:t>
                      </a:r>
                      <a:r>
                        <a:rPr lang="en-US" sz="1400" b="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Заречная, 68</a:t>
                      </a:r>
                      <a:endPar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Тел./факс: (30239) 3-73-05.</a:t>
                      </a:r>
                      <a:r>
                        <a:rPr lang="ru-RU" sz="1400"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6496">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Цель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0" kern="1200" smtClean="0">
                          <a:solidFill>
                            <a:schemeClr val="accent1">
                              <a:lumMod val="50000"/>
                            </a:schemeClr>
                          </a:solidFill>
                          <a:latin typeface="Times New Roman" panose="02020603050405020304" pitchFamily="18" charset="0"/>
                          <a:ea typeface="Times New Roman"/>
                          <a:cs typeface="Times New Roman" panose="02020603050405020304" pitchFamily="18" charset="0"/>
                        </a:rPr>
                        <a:t>Организация </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производства синтетических нетканых материалов</a:t>
                      </a:r>
                    </a:p>
                    <a:p>
                      <a:pPr algn="just">
                        <a:spcAft>
                          <a:spcPts val="0"/>
                        </a:spcAft>
                      </a:pPr>
                      <a:endParaRPr lang="ru-RU" sz="1400" b="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97865">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Описание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Производство и сбыт нетканого полотна из натуральной шерсти для текстильной, обувной,  автомобильно – тракторной, строительной, мебельной  промышленности. Готовую продукцию запланировано сбывать на фабрики и предприятия.  </a:t>
                      </a:r>
                    </a:p>
                    <a:p>
                      <a:pPr algn="just">
                        <a:spcAft>
                          <a:spcPts val="0"/>
                        </a:spcAft>
                      </a:pPr>
                      <a:endParaRPr lang="ru-RU" sz="1400" b="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Объем инвестиций</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2</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0 </a:t>
                      </a: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млн. руб.</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8974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a:solidFill>
                            <a:schemeClr val="accent1">
                              <a:lumMod val="50000"/>
                            </a:schemeClr>
                          </a:solidFill>
                          <a:latin typeface="Times New Roman" panose="02020603050405020304" pitchFamily="18" charset="0"/>
                          <a:ea typeface="Times New Roman"/>
                          <a:cs typeface="Times New Roman" panose="02020603050405020304" pitchFamily="18" charset="0"/>
                        </a:rPr>
                        <a:t>Степень готовности и экспертиза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Предприятие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функционирует</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421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Число создаваемых рабочих мест</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10</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Срок окупаемости</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 год</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Срок реализации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Бессрочно</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Наличие земельного участка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indent="0"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Да</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62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l">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Наличие инженерной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инфраструктуры</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Да</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76875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547664" y="430192"/>
            <a:ext cx="731058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267744" y="497452"/>
            <a:ext cx="6176138" cy="353943"/>
          </a:xfrm>
          <a:prstGeom prst="rect">
            <a:avLst/>
          </a:prstGeom>
        </p:spPr>
        <p:txBody>
          <a:bodyPr wrap="square">
            <a:spAutoFit/>
          </a:bodyPr>
          <a:lstStyle/>
          <a:p>
            <a:pPr algn="ctr"/>
            <a:r>
              <a:rPr lang="ru-RU" sz="1700" b="1" dirty="0">
                <a:solidFill>
                  <a:schemeClr val="accent1">
                    <a:lumMod val="50000"/>
                  </a:schemeClr>
                </a:solidFill>
                <a:latin typeface="Tahoma" pitchFamily="34" charset="0"/>
                <a:ea typeface="Tahoma" pitchFamily="34" charset="0"/>
                <a:cs typeface="Tahoma" pitchFamily="34" charset="0"/>
              </a:rPr>
              <a:t>ИНВЕСТИЦИОННЫЕ  ПРОЕКТЫ</a:t>
            </a:r>
          </a:p>
        </p:txBody>
      </p:sp>
      <p:sp>
        <p:nvSpPr>
          <p:cNvPr id="7" name="Прямоугольник 6"/>
          <p:cNvSpPr/>
          <p:nvPr/>
        </p:nvSpPr>
        <p:spPr>
          <a:xfrm>
            <a:off x="642910" y="1219200"/>
            <a:ext cx="8001056" cy="1477328"/>
          </a:xfrm>
          <a:prstGeom prst="rect">
            <a:avLst/>
          </a:prstGeom>
        </p:spPr>
        <p:txBody>
          <a:bodyPr wrap="square">
            <a:spAutoFit/>
          </a:bodyPr>
          <a:lstStyle/>
          <a:p>
            <a:pPr algn="ctr"/>
            <a:r>
              <a:rPr lang="ru-RU" b="1" dirty="0" smtClean="0">
                <a:solidFill>
                  <a:schemeClr val="accent1">
                    <a:lumMod val="50000"/>
                  </a:schemeClr>
                </a:solidFill>
                <a:latin typeface="Times New Roman"/>
                <a:ea typeface="Times New Roman"/>
              </a:rPr>
              <a:t>Наименование проекта:</a:t>
            </a:r>
            <a:endParaRPr lang="en-US" b="1" dirty="0" smtClean="0">
              <a:solidFill>
                <a:schemeClr val="accent1">
                  <a:lumMod val="50000"/>
                </a:schemeClr>
              </a:solidFill>
              <a:latin typeface="Times New Roman"/>
              <a:ea typeface="Times New Roman"/>
            </a:endParaRPr>
          </a:p>
          <a:p>
            <a:pPr algn="ctr"/>
            <a:r>
              <a:rPr lang="en-US"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МОДЕРНИЗАЦИЯ ПРОИЗВОДСТВА ГАЗИРОВАННЫХ БЕЗАЛКОГОЛЬНЫХ НАПИТКОВ, БУТИЛИРОВАННОЙ ПИТЬЕВОЙ ВОДЫ НА ТЕРРИТОРИИ ПГТ. АГИНСКОЕ</a:t>
            </a:r>
            <a:endParaRPr lang="ru-RU" b="1"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p>
            <a:pPr algn="ctr"/>
            <a:endParaRPr lang="ru-RU" b="1" dirty="0" smtClean="0">
              <a:solidFill>
                <a:schemeClr val="tx1">
                  <a:lumMod val="50000"/>
                </a:schemeClr>
              </a:solidFill>
              <a:latin typeface="Times New Roman"/>
              <a:ea typeface="Times New Roman"/>
            </a:endParaRPr>
          </a:p>
        </p:txBody>
      </p:sp>
      <p:sp>
        <p:nvSpPr>
          <p:cNvPr id="8" name="Прямоугольник 7"/>
          <p:cNvSpPr/>
          <p:nvPr/>
        </p:nvSpPr>
        <p:spPr>
          <a:xfrm>
            <a:off x="-171598" y="2564904"/>
            <a:ext cx="3438524" cy="1015663"/>
          </a:xfrm>
          <a:prstGeom prst="rect">
            <a:avLst/>
          </a:prstGeom>
        </p:spPr>
        <p:txBody>
          <a:bodyPr wrap="square">
            <a:spAutoFit/>
          </a:bodyPr>
          <a:lstStyle/>
          <a:p>
            <a:pPr lvl="0" algn="ctr"/>
            <a:r>
              <a:rPr lang="ru-RU" sz="2000" b="1" dirty="0">
                <a:solidFill>
                  <a:schemeClr val="accent1">
                    <a:lumMod val="50000"/>
                  </a:schemeClr>
                </a:solidFill>
                <a:latin typeface="Times New Roman"/>
              </a:rPr>
              <a:t>Инициатор проекта: </a:t>
            </a:r>
          </a:p>
          <a:p>
            <a:pPr lvl="0" algn="ctr"/>
            <a:r>
              <a:rPr lang="ru-RU" sz="2000" b="1" u="sng" dirty="0" smtClean="0">
                <a:solidFill>
                  <a:schemeClr val="accent1">
                    <a:lumMod val="50000"/>
                  </a:schemeClr>
                </a:solidFill>
                <a:latin typeface="Times New Roman"/>
              </a:rPr>
              <a:t>директор ООО «</a:t>
            </a:r>
            <a:r>
              <a:rPr lang="en-US" sz="2000" b="1" u="sng" dirty="0" err="1" smtClean="0">
                <a:solidFill>
                  <a:schemeClr val="accent1">
                    <a:lumMod val="50000"/>
                  </a:schemeClr>
                </a:solidFill>
                <a:latin typeface="Times New Roman"/>
              </a:rPr>
              <a:t>Хэшэг</a:t>
            </a:r>
            <a:r>
              <a:rPr lang="ru-RU" sz="2000" b="1" u="sng" dirty="0" smtClean="0">
                <a:solidFill>
                  <a:schemeClr val="accent1">
                    <a:lumMod val="50000"/>
                  </a:schemeClr>
                </a:solidFill>
                <a:latin typeface="Times New Roman"/>
              </a:rPr>
              <a:t>» </a:t>
            </a:r>
          </a:p>
          <a:p>
            <a:pPr lvl="0" algn="ctr"/>
            <a:r>
              <a:rPr lang="en-US" sz="2000" b="1" u="sng" dirty="0" smtClean="0">
                <a:solidFill>
                  <a:schemeClr val="accent1">
                    <a:lumMod val="50000"/>
                  </a:schemeClr>
                </a:solidFill>
                <a:latin typeface="Times New Roman"/>
              </a:rPr>
              <a:t>Б.Б. </a:t>
            </a:r>
            <a:r>
              <a:rPr lang="en-US" sz="2000" b="1" u="sng" dirty="0" err="1" smtClean="0">
                <a:solidFill>
                  <a:schemeClr val="accent1">
                    <a:lumMod val="50000"/>
                  </a:schemeClr>
                </a:solidFill>
                <a:latin typeface="Times New Roman"/>
              </a:rPr>
              <a:t>Дашидоржиев</a:t>
            </a:r>
            <a:endParaRPr lang="ru-RU" sz="2000" b="1" u="sng" dirty="0">
              <a:solidFill>
                <a:schemeClr val="accent1">
                  <a:lumMod val="50000"/>
                </a:schemeClr>
              </a:solidFill>
              <a:latin typeface="Times New Roman"/>
            </a:endParaRPr>
          </a:p>
        </p:txBody>
      </p:sp>
      <p:sp>
        <p:nvSpPr>
          <p:cNvPr id="9" name="TextBox 8"/>
          <p:cNvSpPr txBox="1"/>
          <p:nvPr/>
        </p:nvSpPr>
        <p:spPr>
          <a:xfrm>
            <a:off x="297499" y="3861048"/>
            <a:ext cx="2500330"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a:rPr>
              <a:t>Объем инвестиций:</a:t>
            </a:r>
          </a:p>
          <a:p>
            <a:pPr algn="ctr"/>
            <a:r>
              <a:rPr lang="en-US" sz="2000" b="1" u="sng" dirty="0" smtClean="0">
                <a:solidFill>
                  <a:schemeClr val="accent1">
                    <a:lumMod val="50000"/>
                  </a:schemeClr>
                </a:solidFill>
                <a:latin typeface="Times New Roman"/>
              </a:rPr>
              <a:t>5</a:t>
            </a:r>
            <a:r>
              <a:rPr lang="ru-RU" sz="2000" b="1" u="sng" dirty="0" smtClean="0">
                <a:solidFill>
                  <a:schemeClr val="accent1">
                    <a:lumMod val="50000"/>
                  </a:schemeClr>
                </a:solidFill>
                <a:latin typeface="Times New Roman"/>
              </a:rPr>
              <a:t> млн. руб.</a:t>
            </a:r>
            <a:endParaRPr lang="ru-RU" sz="2000" b="1" u="sng" dirty="0">
              <a:solidFill>
                <a:schemeClr val="accent1">
                  <a:lumMod val="50000"/>
                </a:schemeClr>
              </a:solidFill>
              <a:latin typeface="Times New Roman"/>
            </a:endParaRPr>
          </a:p>
        </p:txBody>
      </p:sp>
      <p:sp>
        <p:nvSpPr>
          <p:cNvPr id="10" name="Прямоугольник 9"/>
          <p:cNvSpPr/>
          <p:nvPr/>
        </p:nvSpPr>
        <p:spPr>
          <a:xfrm>
            <a:off x="-161924" y="4849982"/>
            <a:ext cx="3286116" cy="1015663"/>
          </a:xfrm>
          <a:prstGeom prst="rect">
            <a:avLst/>
          </a:prstGeom>
        </p:spPr>
        <p:txBody>
          <a:bodyPr wrap="square">
            <a:spAutoFit/>
          </a:bodyPr>
          <a:lstStyle/>
          <a:p>
            <a:pPr algn="ctr"/>
            <a:r>
              <a:rPr lang="ru-RU" sz="2000" b="1" dirty="0" smtClean="0">
                <a:solidFill>
                  <a:schemeClr val="accent1">
                    <a:lumMod val="50000"/>
                  </a:schemeClr>
                </a:solidFill>
                <a:latin typeface="Times New Roman"/>
                <a:ea typeface="Times New Roman"/>
              </a:rPr>
              <a:t>Срок окупаемости </a:t>
            </a:r>
          </a:p>
          <a:p>
            <a:pPr algn="ctr"/>
            <a:r>
              <a:rPr lang="ru-RU" sz="2000" b="1" dirty="0" smtClean="0">
                <a:solidFill>
                  <a:schemeClr val="accent1">
                    <a:lumMod val="50000"/>
                  </a:schemeClr>
                </a:solidFill>
                <a:latin typeface="Times New Roman"/>
                <a:ea typeface="Times New Roman"/>
              </a:rPr>
              <a:t>проекта: </a:t>
            </a:r>
          </a:p>
          <a:p>
            <a:pPr algn="ctr"/>
            <a:r>
              <a:rPr lang="ru-RU" sz="2000" b="1" u="sng" dirty="0" smtClean="0">
                <a:solidFill>
                  <a:schemeClr val="accent1">
                    <a:lumMod val="50000"/>
                  </a:schemeClr>
                </a:solidFill>
                <a:latin typeface="Times New Roman"/>
                <a:ea typeface="Times New Roman"/>
              </a:rPr>
              <a:t>2</a:t>
            </a:r>
            <a:r>
              <a:rPr lang="en-US" sz="2000" b="1" u="sng" dirty="0" smtClean="0">
                <a:solidFill>
                  <a:schemeClr val="accent1">
                    <a:lumMod val="50000"/>
                  </a:schemeClr>
                </a:solidFill>
                <a:latin typeface="Times New Roman"/>
                <a:ea typeface="Times New Roman"/>
              </a:rPr>
              <a:t>,6</a:t>
            </a:r>
            <a:r>
              <a:rPr lang="ru-RU" sz="2000" b="1" u="sng" dirty="0" smtClean="0">
                <a:solidFill>
                  <a:schemeClr val="accent1">
                    <a:lumMod val="50000"/>
                  </a:schemeClr>
                </a:solidFill>
                <a:latin typeface="Times New Roman"/>
                <a:ea typeface="Times New Roman"/>
              </a:rPr>
              <a:t> года</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504807"/>
            <a:ext cx="2925872" cy="1838972"/>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968" y="2516807"/>
            <a:ext cx="2520280" cy="1826971"/>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7968" y="4442630"/>
            <a:ext cx="2305998" cy="2199684"/>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3436" y="4442630"/>
            <a:ext cx="2942268" cy="2199684"/>
          </a:xfrm>
          <a:prstGeom prst="rect">
            <a:avLst/>
          </a:prstGeom>
        </p:spPr>
      </p:pic>
    </p:spTree>
    <p:extLst>
      <p:ext uri="{BB962C8B-B14F-4D97-AF65-F5344CB8AC3E}">
        <p14:creationId xmlns:p14="http://schemas.microsoft.com/office/powerpoint/2010/main" val="328232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547664" y="430192"/>
            <a:ext cx="731058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267744" y="497452"/>
            <a:ext cx="6176138" cy="353943"/>
          </a:xfrm>
          <a:prstGeom prst="rect">
            <a:avLst/>
          </a:prstGeom>
        </p:spPr>
        <p:txBody>
          <a:bodyPr wrap="square">
            <a:spAutoFit/>
          </a:bodyPr>
          <a:lstStyle/>
          <a:p>
            <a:pPr algn="ctr"/>
            <a:r>
              <a:rPr lang="ru-RU" sz="1700" b="1" dirty="0">
                <a:solidFill>
                  <a:schemeClr val="accent1">
                    <a:lumMod val="50000"/>
                  </a:schemeClr>
                </a:solidFill>
                <a:latin typeface="Tahoma" pitchFamily="34" charset="0"/>
                <a:ea typeface="Tahoma" pitchFamily="34" charset="0"/>
                <a:cs typeface="Tahoma" pitchFamily="34" charset="0"/>
              </a:rPr>
              <a:t>ИНВЕСТИЦИОННЫЕ  ПРОЕКТЫ</a:t>
            </a:r>
          </a:p>
        </p:txBody>
      </p:sp>
      <p:graphicFrame>
        <p:nvGraphicFramePr>
          <p:cNvPr id="17" name="Таблица 16"/>
          <p:cNvGraphicFramePr>
            <a:graphicFrameLocks noGrp="1"/>
          </p:cNvGraphicFramePr>
          <p:nvPr>
            <p:extLst>
              <p:ext uri="{D42A27DB-BD31-4B8C-83A1-F6EECF244321}">
                <p14:modId xmlns:p14="http://schemas.microsoft.com/office/powerpoint/2010/main" val="2827042159"/>
              </p:ext>
            </p:extLst>
          </p:nvPr>
        </p:nvGraphicFramePr>
        <p:xfrm>
          <a:off x="134601" y="1124746"/>
          <a:ext cx="8786874" cy="5639024"/>
        </p:xfrm>
        <a:graphic>
          <a:graphicData uri="http://schemas.openxmlformats.org/drawingml/2006/table">
            <a:tbl>
              <a:tblPr/>
              <a:tblGrid>
                <a:gridCol w="2071702"/>
                <a:gridCol w="6715172"/>
              </a:tblGrid>
              <a:tr h="367058">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МОДЕРНИЗАЦИЯ ПРОИЗВОДСТВА ГАЗИРОВАННЫХ БЕЗАЛКОГОЛЬНЫХ НАПИТКОВ, БУТИЛИРОВАННОЙ ПИТЬЕВОЙ ВОДЫ НА ТЕРРИТОРИИ ПГТ. АГИНСКОЕ</a:t>
                      </a:r>
                      <a:endParaRPr lang="ru-RU" sz="1200" b="1"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823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Место реализации проекта/адрес </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Забайкальский край,</a:t>
                      </a:r>
                      <a:r>
                        <a:rPr lang="ru-RU"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п</a:t>
                      </a:r>
                      <a:r>
                        <a:rPr lang="en-US" sz="14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гт</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a:t>
                      </a:r>
                      <a:r>
                        <a:rPr lang="en-US"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en-US" sz="14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a:t>
                      </a:r>
                      <a:r>
                        <a:rPr lang="en-US"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2-ая Ранжурова,1д</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823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Организатор/инициатор проекта </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Директор ООО «</a:t>
                      </a:r>
                      <a:r>
                        <a:rPr lang="en-US" sz="14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Хэшэг</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Б.Б. </a:t>
                      </a:r>
                      <a:r>
                        <a:rPr lang="en-US" sz="14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Дашидоржиев</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823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Почтовый адрес, телефон, факс, </a:t>
                      </a:r>
                      <a:r>
                        <a:rPr lang="ru-RU" sz="1400" dirty="0" err="1">
                          <a:solidFill>
                            <a:schemeClr val="accent1">
                              <a:lumMod val="50000"/>
                            </a:schemeClr>
                          </a:solidFill>
                          <a:latin typeface="Times New Roman" panose="02020603050405020304" pitchFamily="18" charset="0"/>
                          <a:ea typeface="Times New Roman"/>
                          <a:cs typeface="Times New Roman" panose="02020603050405020304" pitchFamily="18" charset="0"/>
                        </a:rPr>
                        <a:t>e-mail</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687000, Забайкальский край, Агинский р</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 п</a:t>
                      </a:r>
                      <a:r>
                        <a:rPr lang="en-US" sz="1400" b="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гт</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a:t>
                      </a:r>
                      <a:r>
                        <a:rPr lang="ru-RU"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Агинское, </a:t>
                      </a:r>
                      <a:r>
                        <a:rPr lang="en-US" sz="1400" b="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ул</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2-ая </a:t>
                      </a:r>
                      <a:r>
                        <a:rPr lang="en-US" sz="1400" b="0" kern="1200" dirty="0" err="1" smtClean="0">
                          <a:solidFill>
                            <a:schemeClr val="accent1">
                              <a:lumMod val="50000"/>
                            </a:schemeClr>
                          </a:solidFill>
                          <a:latin typeface="Times New Roman" panose="02020603050405020304" pitchFamily="18" charset="0"/>
                          <a:ea typeface="Times New Roman"/>
                          <a:cs typeface="Times New Roman" panose="02020603050405020304" pitchFamily="18" charset="0"/>
                        </a:rPr>
                        <a:t>Ранжурова</a:t>
                      </a: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2д</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Т</a:t>
                      </a:r>
                      <a:r>
                        <a:rPr lang="ru-RU" sz="1400" b="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ел./факс: (30239) 3-73-05.</a:t>
                      </a:r>
                      <a:r>
                        <a:rPr lang="ru-RU" sz="1400"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17679">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Цель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accent1">
                              <a:lumMod val="50000"/>
                            </a:schemeClr>
                          </a:solidFill>
                          <a:effectLst/>
                          <a:latin typeface="Times New Roman" pitchFamily="18" charset="0"/>
                          <a:ea typeface="+mn-ea"/>
                          <a:cs typeface="Times New Roman" pitchFamily="18" charset="0"/>
                        </a:rPr>
                        <a:t>Модернизация производства газированных безалкогольных напитков и по розливу бутилированной  питьевой  воды ООО «</a:t>
                      </a:r>
                      <a:r>
                        <a:rPr lang="ru-RU" sz="1400" kern="1200" dirty="0" err="1" smtClean="0">
                          <a:solidFill>
                            <a:schemeClr val="accent1">
                              <a:lumMod val="50000"/>
                            </a:schemeClr>
                          </a:solidFill>
                          <a:effectLst/>
                          <a:latin typeface="Times New Roman" pitchFamily="18" charset="0"/>
                          <a:ea typeface="+mn-ea"/>
                          <a:cs typeface="Times New Roman" pitchFamily="18" charset="0"/>
                        </a:rPr>
                        <a:t>Хэшэг</a:t>
                      </a:r>
                      <a:r>
                        <a:rPr lang="ru-RU" sz="1400" kern="1200" dirty="0" smtClean="0">
                          <a:solidFill>
                            <a:schemeClr val="accent1">
                              <a:lumMod val="50000"/>
                            </a:schemeClr>
                          </a:solidFill>
                          <a:effectLst/>
                          <a:latin typeface="Times New Roman" pitchFamily="18" charset="0"/>
                          <a:ea typeface="+mn-ea"/>
                          <a:cs typeface="Times New Roman" pitchFamily="18" charset="0"/>
                        </a:rPr>
                        <a:t>» марки «АГА» на территории </a:t>
                      </a:r>
                      <a:r>
                        <a:rPr lang="ru-RU" sz="1400" kern="1200" dirty="0" err="1" smtClean="0">
                          <a:solidFill>
                            <a:schemeClr val="accent1">
                              <a:lumMod val="50000"/>
                            </a:schemeClr>
                          </a:solidFill>
                          <a:effectLst/>
                          <a:latin typeface="Times New Roman" pitchFamily="18" charset="0"/>
                          <a:ea typeface="+mn-ea"/>
                          <a:cs typeface="Times New Roman" pitchFamily="18" charset="0"/>
                        </a:rPr>
                        <a:t>пгт</a:t>
                      </a:r>
                      <a:r>
                        <a:rPr lang="ru-RU" sz="1400" kern="1200" dirty="0" smtClean="0">
                          <a:solidFill>
                            <a:schemeClr val="accent1">
                              <a:lumMod val="50000"/>
                            </a:schemeClr>
                          </a:solidFill>
                          <a:effectLst/>
                          <a:latin typeface="Times New Roman" pitchFamily="18" charset="0"/>
                          <a:ea typeface="+mn-ea"/>
                          <a:cs typeface="Times New Roman" pitchFamily="18" charset="0"/>
                        </a:rPr>
                        <a:t>. Агинское</a:t>
                      </a:r>
                      <a:endParaRPr lang="ru-RU" sz="1400" b="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01053">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Описание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effectLst/>
                          <a:latin typeface="Times New Roman"/>
                          <a:ea typeface="Calibri"/>
                        </a:rPr>
                        <a:t>Основными мероприятиями для модернизации производства является:</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effectLst/>
                          <a:latin typeface="Times New Roman"/>
                          <a:ea typeface="Calibri"/>
                        </a:rPr>
                        <a:t>1.</a:t>
                      </a:r>
                      <a:r>
                        <a:rPr lang="en-US" sz="1400" dirty="0" smtClean="0">
                          <a:solidFill>
                            <a:schemeClr val="accent1">
                              <a:lumMod val="50000"/>
                            </a:schemeClr>
                          </a:solidFill>
                          <a:effectLst/>
                          <a:latin typeface="Times New Roman"/>
                          <a:ea typeface="Calibri"/>
                        </a:rPr>
                        <a:t>У</a:t>
                      </a:r>
                      <a:r>
                        <a:rPr lang="ru-RU" sz="1400" dirty="0" smtClean="0">
                          <a:solidFill>
                            <a:schemeClr val="accent1">
                              <a:lumMod val="50000"/>
                            </a:schemeClr>
                          </a:solidFill>
                          <a:effectLst/>
                          <a:latin typeface="Times New Roman"/>
                          <a:ea typeface="Calibri"/>
                        </a:rPr>
                        <a:t>комплектовать линию производства за счет приобретения оборудования;</a:t>
                      </a:r>
                      <a:endParaRPr lang="en-US" sz="1400" dirty="0" smtClean="0">
                        <a:solidFill>
                          <a:schemeClr val="accent1">
                            <a:lumMod val="50000"/>
                          </a:schemeClr>
                        </a:solidFill>
                        <a:effectLst/>
                        <a:latin typeface="Times New Roman"/>
                        <a:ea typeface="Calibri"/>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effectLst/>
                          <a:latin typeface="Times New Roman"/>
                          <a:ea typeface="Calibri"/>
                        </a:rPr>
                        <a:t>2.Окончить ремонт помещения по нормативам и требованиям помещения пищевого производства Роспотребнадзора и пожарной безопасности</a:t>
                      </a:r>
                      <a:endParaRPr lang="ru-RU" sz="1400" b="0" kern="12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118">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Объем инвестиций</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en-US"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5</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a:t>
                      </a: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млн. руб.</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91482">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a:solidFill>
                            <a:schemeClr val="accent1">
                              <a:lumMod val="50000"/>
                            </a:schemeClr>
                          </a:solidFill>
                          <a:latin typeface="Times New Roman" panose="02020603050405020304" pitchFamily="18" charset="0"/>
                          <a:ea typeface="Times New Roman"/>
                          <a:cs typeface="Times New Roman" panose="02020603050405020304" pitchFamily="18" charset="0"/>
                        </a:rPr>
                        <a:t>Степень готовности и экспертиза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Предприятие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функционирует</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5827">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Число создаваемых рабочих мест</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en-US"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3</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118">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Срок окупаемости</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2</a:t>
                      </a:r>
                      <a:r>
                        <a:rPr lang="en-US"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,6</a:t>
                      </a:r>
                      <a:r>
                        <a:rPr lang="ru-RU"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 год</a:t>
                      </a:r>
                      <a:r>
                        <a:rPr lang="en-US" sz="1400" baseline="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а</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118">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Срок реализации проекта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Бессрочно</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823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Наличие земельного участка</a:t>
                      </a: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indent="0"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Да</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28234">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l">
                        <a:spcAft>
                          <a:spcPts val="0"/>
                        </a:spcAft>
                      </a:pPr>
                      <a:r>
                        <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rPr>
                        <a:t>Наличие инженерной </a:t>
                      </a: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инфраструктуры</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Book Antiqua"/>
                        </a:defRPr>
                      </a:lvl1pPr>
                      <a:lvl2pPr marL="457200" algn="l" defTabSz="914400" rtl="0" eaLnBrk="1" latinLnBrk="0" hangingPunct="1">
                        <a:defRPr sz="1800" kern="1200">
                          <a:solidFill>
                            <a:schemeClr val="tx1"/>
                          </a:solidFill>
                          <a:latin typeface="Book Antiqua"/>
                        </a:defRPr>
                      </a:lvl2pPr>
                      <a:lvl3pPr marL="914400" algn="l" defTabSz="914400" rtl="0" eaLnBrk="1" latinLnBrk="0" hangingPunct="1">
                        <a:defRPr sz="1800" kern="1200">
                          <a:solidFill>
                            <a:schemeClr val="tx1"/>
                          </a:solidFill>
                          <a:latin typeface="Book Antiqua"/>
                        </a:defRPr>
                      </a:lvl3pPr>
                      <a:lvl4pPr marL="1371600" algn="l" defTabSz="914400" rtl="0" eaLnBrk="1" latinLnBrk="0" hangingPunct="1">
                        <a:defRPr sz="1800" kern="1200">
                          <a:solidFill>
                            <a:schemeClr val="tx1"/>
                          </a:solidFill>
                          <a:latin typeface="Book Antiqua"/>
                        </a:defRPr>
                      </a:lvl4pPr>
                      <a:lvl5pPr marL="1828800" algn="l" defTabSz="914400" rtl="0" eaLnBrk="1" latinLnBrk="0" hangingPunct="1">
                        <a:defRPr sz="1800" kern="1200">
                          <a:solidFill>
                            <a:schemeClr val="tx1"/>
                          </a:solidFill>
                          <a:latin typeface="Book Antiqua"/>
                        </a:defRPr>
                      </a:lvl5pPr>
                      <a:lvl6pPr marL="2286000" algn="l" defTabSz="914400" rtl="0" eaLnBrk="1" latinLnBrk="0" hangingPunct="1">
                        <a:defRPr sz="1800" kern="1200">
                          <a:solidFill>
                            <a:schemeClr val="tx1"/>
                          </a:solidFill>
                          <a:latin typeface="Book Antiqua"/>
                        </a:defRPr>
                      </a:lvl6pPr>
                      <a:lvl7pPr marL="2743200" algn="l" defTabSz="914400" rtl="0" eaLnBrk="1" latinLnBrk="0" hangingPunct="1">
                        <a:defRPr sz="1800" kern="1200">
                          <a:solidFill>
                            <a:schemeClr val="tx1"/>
                          </a:solidFill>
                          <a:latin typeface="Book Antiqua"/>
                        </a:defRPr>
                      </a:lvl7pPr>
                      <a:lvl8pPr marL="3200400" algn="l" defTabSz="914400" rtl="0" eaLnBrk="1" latinLnBrk="0" hangingPunct="1">
                        <a:defRPr sz="1800" kern="1200">
                          <a:solidFill>
                            <a:schemeClr val="tx1"/>
                          </a:solidFill>
                          <a:latin typeface="Book Antiqua"/>
                        </a:defRPr>
                      </a:lvl8pPr>
                      <a:lvl9pPr marL="3657600" algn="l" defTabSz="914400" rtl="0" eaLnBrk="1" latinLnBrk="0" hangingPunct="1">
                        <a:defRPr sz="1800" kern="1200">
                          <a:solidFill>
                            <a:schemeClr val="tx1"/>
                          </a:solidFill>
                          <a:latin typeface="Book Antiqua"/>
                        </a:defRPr>
                      </a:lvl9pPr>
                    </a:lstStyle>
                    <a:p>
                      <a:pPr algn="just">
                        <a:spcAft>
                          <a:spcPts val="0"/>
                        </a:spcAft>
                      </a:pPr>
                      <a:r>
                        <a:rPr lang="ru-RU" sz="1400"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Да</a:t>
                      </a:r>
                      <a:endParaRPr lang="ru-RU" sz="1400" dirty="0">
                        <a:solidFill>
                          <a:schemeClr val="accent1">
                            <a:lumMod val="50000"/>
                          </a:schemeClr>
                        </a:solidFill>
                        <a:latin typeface="Times New Roman" panose="02020603050405020304" pitchFamily="18" charset="0"/>
                        <a:ea typeface="Times New Roman"/>
                        <a:cs typeface="Times New Roman" panose="02020603050405020304" pitchFamily="18" charset="0"/>
                      </a:endParaRPr>
                    </a:p>
                  </a:txBody>
                  <a:tcPr marL="26659" marR="26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20270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3" name="Заголовок 1"/>
          <p:cNvSpPr txBox="1">
            <a:spLocks/>
          </p:cNvSpPr>
          <p:nvPr/>
        </p:nvSpPr>
        <p:spPr>
          <a:xfrm>
            <a:off x="214282" y="0"/>
            <a:ext cx="8643966"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114300" dist="101600" dir="2700000" algn="tl" rotWithShape="0">
                    <a:srgbClr val="000000">
                      <a:alpha val="40000"/>
                    </a:srgbClr>
                  </a:outerShdw>
                </a:effectLst>
                <a:latin typeface="Tahoma" pitchFamily="34" charset="0"/>
                <a:ea typeface="Tahoma" pitchFamily="34" charset="0"/>
                <a:cs typeface="Tahoma" pitchFamily="34" charset="0"/>
              </a:rPr>
              <a:t>Инвестиционная деятельность</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547664" y="430192"/>
            <a:ext cx="7310584"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267744" y="497452"/>
            <a:ext cx="6176138" cy="353943"/>
          </a:xfrm>
          <a:prstGeom prst="rect">
            <a:avLst/>
          </a:prstGeom>
        </p:spPr>
        <p:txBody>
          <a:bodyPr wrap="square">
            <a:spAutoFit/>
          </a:bodyPr>
          <a:lstStyle/>
          <a:p>
            <a:pPr algn="ctr"/>
            <a:r>
              <a:rPr lang="ru-RU" sz="1700" b="1" dirty="0">
                <a:solidFill>
                  <a:schemeClr val="accent1">
                    <a:lumMod val="50000"/>
                  </a:schemeClr>
                </a:solidFill>
                <a:latin typeface="Tahoma" pitchFamily="34" charset="0"/>
                <a:ea typeface="Tahoma" pitchFamily="34" charset="0"/>
                <a:cs typeface="Tahoma" pitchFamily="34" charset="0"/>
              </a:rPr>
              <a:t>ИНВЕСТИЦИОННЫЕ  ПРОЕКТЫ</a:t>
            </a:r>
          </a:p>
        </p:txBody>
      </p:sp>
      <p:sp>
        <p:nvSpPr>
          <p:cNvPr id="7" name="Прямоугольник 6"/>
          <p:cNvSpPr/>
          <p:nvPr/>
        </p:nvSpPr>
        <p:spPr>
          <a:xfrm>
            <a:off x="642910" y="1219200"/>
            <a:ext cx="8001056" cy="646331"/>
          </a:xfrm>
          <a:prstGeom prst="rect">
            <a:avLst/>
          </a:prstGeom>
        </p:spPr>
        <p:txBody>
          <a:bodyPr wrap="square">
            <a:spAutoFit/>
          </a:bodyPr>
          <a:lstStyle/>
          <a:p>
            <a:pPr algn="ctr"/>
            <a:r>
              <a:rPr lang="ru-RU" b="1" dirty="0" smtClean="0">
                <a:solidFill>
                  <a:schemeClr val="accent1">
                    <a:lumMod val="50000"/>
                  </a:schemeClr>
                </a:solidFill>
                <a:latin typeface="Times New Roman"/>
                <a:ea typeface="Times New Roman"/>
              </a:rPr>
              <a:t>Наименование проекта:</a:t>
            </a:r>
            <a:endParaRPr lang="en-US" b="1" dirty="0" smtClean="0">
              <a:solidFill>
                <a:schemeClr val="accent1">
                  <a:lumMod val="50000"/>
                </a:schemeClr>
              </a:solidFill>
              <a:latin typeface="Times New Roman"/>
              <a:ea typeface="Times New Roman"/>
            </a:endParaRPr>
          </a:p>
          <a:p>
            <a:pPr algn="ctr"/>
            <a:r>
              <a:rPr lang="ru-RU" b="1" dirty="0" smtClean="0">
                <a:solidFill>
                  <a:schemeClr val="accent1">
                    <a:lumMod val="50000"/>
                  </a:schemeClr>
                </a:solidFill>
                <a:latin typeface="Times New Roman" panose="02020603050405020304" pitchFamily="18" charset="0"/>
                <a:ea typeface="Times New Roman"/>
                <a:cs typeface="Times New Roman" panose="02020603050405020304" pitchFamily="18" charset="0"/>
              </a:rPr>
              <a:t>ЭТНОГРАФИЧЕСКИЙ МУЗЕЙ ПОД ОТКРЫТЫМ НЕБОМ</a:t>
            </a:r>
            <a:endParaRPr lang="ru-RU" b="1" dirty="0" smtClean="0">
              <a:solidFill>
                <a:schemeClr val="tx1">
                  <a:lumMod val="50000"/>
                </a:schemeClr>
              </a:solidFill>
              <a:latin typeface="Times New Roman"/>
              <a:ea typeface="Times New Roman"/>
            </a:endParaRPr>
          </a:p>
        </p:txBody>
      </p:sp>
      <p:sp>
        <p:nvSpPr>
          <p:cNvPr id="8" name="TextBox 7"/>
          <p:cNvSpPr txBox="1"/>
          <p:nvPr/>
        </p:nvSpPr>
        <p:spPr>
          <a:xfrm>
            <a:off x="282443" y="5144998"/>
            <a:ext cx="2500330" cy="707886"/>
          </a:xfrm>
          <a:prstGeom prst="rect">
            <a:avLst/>
          </a:prstGeom>
          <a:noFill/>
        </p:spPr>
        <p:txBody>
          <a:bodyPr wrap="square" rtlCol="0">
            <a:spAutoFit/>
          </a:bodyPr>
          <a:lstStyle/>
          <a:p>
            <a:pPr algn="ctr"/>
            <a:r>
              <a:rPr lang="ru-RU" sz="2000" b="1" dirty="0" smtClean="0">
                <a:solidFill>
                  <a:schemeClr val="accent1">
                    <a:lumMod val="50000"/>
                  </a:schemeClr>
                </a:solidFill>
                <a:latin typeface="Times New Roman"/>
              </a:rPr>
              <a:t>Объем инвестиций:</a:t>
            </a:r>
          </a:p>
          <a:p>
            <a:pPr algn="ctr"/>
            <a:r>
              <a:rPr lang="ru-RU" sz="2000" b="1" u="sng" smtClean="0">
                <a:solidFill>
                  <a:schemeClr val="accent1">
                    <a:lumMod val="50000"/>
                  </a:schemeClr>
                </a:solidFill>
                <a:latin typeface="Times New Roman"/>
              </a:rPr>
              <a:t>50 </a:t>
            </a:r>
            <a:r>
              <a:rPr lang="ru-RU" sz="2000" b="1" u="sng" dirty="0" err="1" smtClean="0">
                <a:solidFill>
                  <a:schemeClr val="accent1">
                    <a:lumMod val="50000"/>
                  </a:schemeClr>
                </a:solidFill>
                <a:latin typeface="Times New Roman"/>
              </a:rPr>
              <a:t>млн.руб</a:t>
            </a:r>
            <a:r>
              <a:rPr lang="ru-RU" sz="2000" b="1" u="sng" dirty="0" smtClean="0">
                <a:solidFill>
                  <a:schemeClr val="accent1">
                    <a:lumMod val="50000"/>
                  </a:schemeClr>
                </a:solidFill>
                <a:latin typeface="Times New Roman"/>
              </a:rPr>
              <a:t>.</a:t>
            </a:r>
            <a:endParaRPr lang="ru-RU" sz="2000" b="1" u="sng" dirty="0">
              <a:solidFill>
                <a:schemeClr val="accent1">
                  <a:lumMod val="50000"/>
                </a:schemeClr>
              </a:solidFill>
              <a:latin typeface="Times New Roman"/>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829" y="1988840"/>
            <a:ext cx="6060419" cy="4536504"/>
          </a:xfrm>
          <a:prstGeom prst="rect">
            <a:avLst/>
          </a:prstGeom>
        </p:spPr>
      </p:pic>
      <p:sp>
        <p:nvSpPr>
          <p:cNvPr id="10" name="Прямоугольник 9"/>
          <p:cNvSpPr/>
          <p:nvPr/>
        </p:nvSpPr>
        <p:spPr>
          <a:xfrm>
            <a:off x="214281" y="1988840"/>
            <a:ext cx="2583547" cy="2308324"/>
          </a:xfrm>
          <a:prstGeom prst="rect">
            <a:avLst/>
          </a:prstGeom>
        </p:spPr>
        <p:txBody>
          <a:bodyPr wrap="square">
            <a:spAutoFit/>
          </a:bodyPr>
          <a:lstStyle/>
          <a:p>
            <a:pPr lvl="0" algn="ctr"/>
            <a:r>
              <a:rPr lang="ru-RU" sz="1600" b="1" dirty="0" smtClean="0">
                <a:solidFill>
                  <a:schemeClr val="accent1">
                    <a:lumMod val="50000"/>
                  </a:schemeClr>
                </a:solidFill>
                <a:latin typeface="Times New Roman"/>
              </a:rPr>
              <a:t>Планируется строительство этнографического музея под открытым небом.</a:t>
            </a:r>
          </a:p>
          <a:p>
            <a:pPr lvl="0" algn="ctr"/>
            <a:r>
              <a:rPr lang="ru-RU" sz="1600" b="1" dirty="0" smtClean="0">
                <a:solidFill>
                  <a:schemeClr val="accent1">
                    <a:lumMod val="50000"/>
                  </a:schemeClr>
                </a:solidFill>
                <a:latin typeface="Times New Roman"/>
              </a:rPr>
              <a:t>В настоящее время разрабатывается проектно-сметная документация и </a:t>
            </a:r>
            <a:r>
              <a:rPr lang="ru-RU" sz="1600" b="1" smtClean="0">
                <a:solidFill>
                  <a:schemeClr val="accent1">
                    <a:lumMod val="50000"/>
                  </a:schemeClr>
                </a:solidFill>
                <a:latin typeface="Times New Roman"/>
              </a:rPr>
              <a:t>подбор инвесторов.</a:t>
            </a:r>
            <a:endParaRPr lang="ru-RU" sz="1600" b="1" u="sng" dirty="0">
              <a:solidFill>
                <a:schemeClr val="accent1">
                  <a:lumMod val="50000"/>
                </a:schemeClr>
              </a:solidFill>
              <a:latin typeface="Times New Roman"/>
            </a:endParaRPr>
          </a:p>
        </p:txBody>
      </p:sp>
    </p:spTree>
    <p:extLst>
      <p:ext uri="{BB962C8B-B14F-4D97-AF65-F5344CB8AC3E}">
        <p14:creationId xmlns:p14="http://schemas.microsoft.com/office/powerpoint/2010/main" val="21738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85720" y="0"/>
            <a:ext cx="8572528"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Контактная</a:t>
            </a:r>
            <a:r>
              <a:rPr kumimoji="0" lang="ru-RU" sz="2000" b="1" i="0" u="none" strike="noStrike" kern="1200" cap="none" spc="0" normalizeH="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информация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3" name="Прямая соединительная линия 2"/>
          <p:cNvCxnSpPr/>
          <p:nvPr/>
        </p:nvCxnSpPr>
        <p:spPr>
          <a:xfrm>
            <a:off x="1619672" y="428604"/>
            <a:ext cx="7238576"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Рисунок 5" descr="герб го конечный вариант"/>
          <p:cNvPicPr/>
          <p:nvPr/>
        </p:nvPicPr>
        <p:blipFill>
          <a:blip r:embed="rId2" cstate="print"/>
          <a:srcRect/>
          <a:stretch>
            <a:fillRect/>
          </a:stretch>
        </p:blipFill>
        <p:spPr bwMode="auto">
          <a:xfrm>
            <a:off x="134601" y="233807"/>
            <a:ext cx="908620" cy="1224136"/>
          </a:xfrm>
          <a:prstGeom prst="rect">
            <a:avLst/>
          </a:prstGeom>
          <a:noFill/>
          <a:ln w="9525">
            <a:noFill/>
            <a:miter lim="800000"/>
            <a:headEnd/>
            <a:tailEnd/>
          </a:ln>
        </p:spPr>
      </p:pic>
      <p:sp>
        <p:nvSpPr>
          <p:cNvPr id="7" name="Прямоугольник 6"/>
          <p:cNvSpPr/>
          <p:nvPr/>
        </p:nvSpPr>
        <p:spPr>
          <a:xfrm>
            <a:off x="605679" y="655642"/>
            <a:ext cx="8305800" cy="5786199"/>
          </a:xfrm>
          <a:prstGeom prst="rect">
            <a:avLst/>
          </a:prstGeom>
          <a:ln>
            <a:noFill/>
          </a:ln>
        </p:spPr>
        <p:txBody>
          <a:bodyPr wrap="square">
            <a:spAutoFit/>
          </a:bodyPr>
          <a:lstStyle/>
          <a:p>
            <a:pPr lvl="0" indent="457200" algn="ctr" eaLnBrk="0" hangingPunct="0"/>
            <a:r>
              <a:rPr lang="ru-RU" sz="2000" b="1" dirty="0" smtClean="0">
                <a:solidFill>
                  <a:schemeClr val="accent1">
                    <a:lumMod val="50000"/>
                  </a:schemeClr>
                </a:solidFill>
                <a:latin typeface="Times New Roman" pitchFamily="18" charset="0"/>
                <a:cs typeface="Times New Roman" pitchFamily="18" charset="0"/>
              </a:rPr>
              <a:t>Администрация</a:t>
            </a:r>
            <a:endParaRPr lang="en-US" sz="2000" b="1" dirty="0" smtClean="0">
              <a:solidFill>
                <a:schemeClr val="accent1">
                  <a:lumMod val="50000"/>
                </a:schemeClr>
              </a:solidFill>
              <a:latin typeface="Times New Roman" pitchFamily="18" charset="0"/>
              <a:cs typeface="Times New Roman" pitchFamily="18" charset="0"/>
            </a:endParaRPr>
          </a:p>
          <a:p>
            <a:pPr lvl="0" indent="457200" algn="ctr" eaLnBrk="0" hangingPunct="0"/>
            <a:r>
              <a:rPr lang="ru-RU" sz="2000" b="1" dirty="0" smtClean="0">
                <a:solidFill>
                  <a:schemeClr val="accent1">
                    <a:lumMod val="50000"/>
                  </a:schemeClr>
                </a:solidFill>
                <a:latin typeface="Times New Roman" pitchFamily="18" charset="0"/>
                <a:cs typeface="Times New Roman" pitchFamily="18" charset="0"/>
              </a:rPr>
              <a:t>городского </a:t>
            </a:r>
            <a:r>
              <a:rPr lang="ru-RU" sz="2000" b="1" dirty="0">
                <a:solidFill>
                  <a:schemeClr val="accent1">
                    <a:lumMod val="50000"/>
                  </a:schemeClr>
                </a:solidFill>
                <a:latin typeface="Times New Roman" pitchFamily="18" charset="0"/>
                <a:cs typeface="Times New Roman" pitchFamily="18" charset="0"/>
              </a:rPr>
              <a:t>округа «Поселок Агинское</a:t>
            </a:r>
            <a:r>
              <a:rPr lang="ru-RU" sz="2000" b="1" dirty="0" smtClean="0">
                <a:solidFill>
                  <a:schemeClr val="accent1">
                    <a:lumMod val="50000"/>
                  </a:schemeClr>
                </a:solidFill>
                <a:latin typeface="Times New Roman" pitchFamily="18" charset="0"/>
                <a:cs typeface="Times New Roman" pitchFamily="18" charset="0"/>
              </a:rPr>
              <a:t>»</a:t>
            </a:r>
          </a:p>
          <a:p>
            <a:pPr lvl="0" indent="457200" algn="ctr" eaLnBrk="0" hangingPunct="0"/>
            <a:endParaRPr lang="ru-RU" sz="1400" b="1" dirty="0">
              <a:solidFill>
                <a:schemeClr val="accent1"/>
              </a:solidFill>
              <a:latin typeface="Times New Roman" pitchFamily="18" charset="0"/>
              <a:cs typeface="Times New Roman" pitchFamily="18" charset="0"/>
            </a:endParaRPr>
          </a:p>
          <a:p>
            <a:pPr lvl="0" indent="457200" algn="ctr" eaLnBrk="0" hangingPunct="0"/>
            <a:r>
              <a:rPr lang="ru-RU" b="1" dirty="0" smtClean="0">
                <a:solidFill>
                  <a:schemeClr val="accent1">
                    <a:lumMod val="50000"/>
                  </a:schemeClr>
                </a:solidFill>
                <a:latin typeface="Times New Roman" pitchFamily="18" charset="0"/>
                <a:cs typeface="Times New Roman" pitchFamily="18" charset="0"/>
              </a:rPr>
              <a:t>Дашин Андрей Сергеевич </a:t>
            </a:r>
            <a:r>
              <a:rPr lang="ru-RU" dirty="0">
                <a:solidFill>
                  <a:schemeClr val="accent1">
                    <a:lumMod val="50000"/>
                  </a:schemeClr>
                </a:solidFill>
                <a:latin typeface="Times New Roman" pitchFamily="18" charset="0"/>
                <a:cs typeface="Times New Roman" pitchFamily="18" charset="0"/>
              </a:rPr>
              <a:t>– Глава городского округа «Поселок Агинское»</a:t>
            </a:r>
            <a:endParaRPr lang="ru-RU" b="1" dirty="0">
              <a:solidFill>
                <a:schemeClr val="accent1">
                  <a:lumMod val="50000"/>
                </a:schemeClr>
              </a:solidFill>
              <a:latin typeface="Times New Roman" pitchFamily="18" charset="0"/>
              <a:cs typeface="Times New Roman" pitchFamily="18" charset="0"/>
            </a:endParaRPr>
          </a:p>
          <a:p>
            <a:pPr algn="ctr"/>
            <a:endParaRPr lang="ru-RU" b="1" dirty="0" smtClean="0">
              <a:solidFill>
                <a:schemeClr val="accent1">
                  <a:lumMod val="50000"/>
                </a:schemeClr>
              </a:solidFill>
              <a:latin typeface="Times New Roman" pitchFamily="18" charset="0"/>
              <a:cs typeface="Times New Roman" pitchFamily="18" charset="0"/>
            </a:endParaRPr>
          </a:p>
          <a:p>
            <a:pPr algn="ctr"/>
            <a:r>
              <a:rPr lang="ru-RU" sz="1700" b="1" dirty="0" err="1" smtClean="0">
                <a:solidFill>
                  <a:schemeClr val="accent1">
                    <a:lumMod val="50000"/>
                  </a:schemeClr>
                </a:solidFill>
                <a:latin typeface="Times New Roman" pitchFamily="18" charset="0"/>
                <a:cs typeface="Times New Roman" pitchFamily="18" charset="0"/>
              </a:rPr>
              <a:t>Минжуров</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Баяр</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Энебешиевич</a:t>
            </a:r>
            <a:r>
              <a:rPr lang="ru-RU" sz="1700" b="1" dirty="0" smtClean="0">
                <a:solidFill>
                  <a:schemeClr val="accent1">
                    <a:lumMod val="50000"/>
                  </a:schemeClr>
                </a:solidFill>
                <a:latin typeface="Times New Roman" pitchFamily="18" charset="0"/>
                <a:cs typeface="Times New Roman" pitchFamily="18" charset="0"/>
              </a:rPr>
              <a:t> </a:t>
            </a:r>
            <a:r>
              <a:rPr lang="ru-RU" sz="1700" b="1" dirty="0">
                <a:solidFill>
                  <a:schemeClr val="accent1">
                    <a:lumMod val="50000"/>
                  </a:schemeClr>
                </a:solidFill>
                <a:latin typeface="Times New Roman" pitchFamily="18" charset="0"/>
                <a:cs typeface="Times New Roman" pitchFamily="18" charset="0"/>
              </a:rPr>
              <a:t>- </a:t>
            </a:r>
            <a:r>
              <a:rPr lang="ru-RU" sz="1700" dirty="0">
                <a:solidFill>
                  <a:schemeClr val="accent1">
                    <a:lumMod val="50000"/>
                  </a:schemeClr>
                </a:solidFill>
                <a:latin typeface="Times New Roman" pitchFamily="18" charset="0"/>
                <a:cs typeface="Times New Roman" pitchFamily="18" charset="0"/>
              </a:rPr>
              <a:t>Первый заместитель </a:t>
            </a:r>
            <a:r>
              <a:rPr lang="ru-RU" sz="1700" dirty="0" smtClean="0">
                <a:solidFill>
                  <a:schemeClr val="accent1">
                    <a:lumMod val="50000"/>
                  </a:schemeClr>
                </a:solidFill>
                <a:latin typeface="Times New Roman" pitchFamily="18" charset="0"/>
                <a:cs typeface="Times New Roman" pitchFamily="18" charset="0"/>
              </a:rPr>
              <a:t>Главы городского </a:t>
            </a:r>
            <a:r>
              <a:rPr lang="ru-RU" sz="1700" dirty="0">
                <a:solidFill>
                  <a:schemeClr val="accent1">
                    <a:lumMod val="50000"/>
                  </a:schemeClr>
                </a:solidFill>
                <a:latin typeface="Times New Roman" pitchFamily="18" charset="0"/>
                <a:cs typeface="Times New Roman" pitchFamily="18" charset="0"/>
              </a:rPr>
              <a:t>округа, председатель Комитета ЖКХ и строительства</a:t>
            </a:r>
          </a:p>
          <a:p>
            <a:pPr algn="ctr"/>
            <a:endParaRPr lang="ru-RU" sz="1700" b="1" dirty="0" smtClean="0">
              <a:solidFill>
                <a:schemeClr val="accent1">
                  <a:lumMod val="50000"/>
                </a:schemeClr>
              </a:solidFill>
              <a:latin typeface="Times New Roman" pitchFamily="18" charset="0"/>
              <a:cs typeface="Times New Roman" pitchFamily="18" charset="0"/>
            </a:endParaRPr>
          </a:p>
          <a:p>
            <a:pPr algn="ctr"/>
            <a:r>
              <a:rPr lang="ru-RU" sz="1700" b="1" dirty="0" err="1" smtClean="0">
                <a:solidFill>
                  <a:schemeClr val="accent1">
                    <a:lumMod val="50000"/>
                  </a:schemeClr>
                </a:solidFill>
                <a:latin typeface="Times New Roman" pitchFamily="18" charset="0"/>
                <a:cs typeface="Times New Roman" pitchFamily="18" charset="0"/>
              </a:rPr>
              <a:t>Дармажапова</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Ошорма</a:t>
            </a:r>
            <a:r>
              <a:rPr lang="ru-RU" sz="1700" b="1" dirty="0" smtClean="0">
                <a:solidFill>
                  <a:schemeClr val="accent1">
                    <a:lumMod val="50000"/>
                  </a:schemeClr>
                </a:solidFill>
                <a:latin typeface="Times New Roman" pitchFamily="18" charset="0"/>
                <a:cs typeface="Times New Roman" pitchFamily="18" charset="0"/>
              </a:rPr>
              <a:t> Юрьевна - </a:t>
            </a:r>
            <a:r>
              <a:rPr lang="ru-RU" sz="1700" dirty="0">
                <a:solidFill>
                  <a:schemeClr val="accent1">
                    <a:lumMod val="50000"/>
                  </a:schemeClr>
                </a:solidFill>
                <a:latin typeface="Times New Roman" pitchFamily="18" charset="0"/>
                <a:cs typeface="Times New Roman" pitchFamily="18" charset="0"/>
              </a:rPr>
              <a:t>З</a:t>
            </a:r>
            <a:r>
              <a:rPr lang="ru-RU" sz="1700" dirty="0" smtClean="0">
                <a:solidFill>
                  <a:schemeClr val="accent1">
                    <a:lumMod val="50000"/>
                  </a:schemeClr>
                </a:solidFill>
                <a:latin typeface="Times New Roman" pitchFamily="18" charset="0"/>
                <a:cs typeface="Times New Roman" pitchFamily="18" charset="0"/>
              </a:rPr>
              <a:t>аместитель Главы </a:t>
            </a:r>
            <a:r>
              <a:rPr lang="ru-RU" sz="1700" dirty="0">
                <a:solidFill>
                  <a:schemeClr val="accent1">
                    <a:lumMod val="50000"/>
                  </a:schemeClr>
                </a:solidFill>
                <a:latin typeface="Times New Roman" pitchFamily="18" charset="0"/>
                <a:cs typeface="Times New Roman" pitchFamily="18" charset="0"/>
              </a:rPr>
              <a:t>городского </a:t>
            </a:r>
            <a:r>
              <a:rPr lang="ru-RU" sz="1700" dirty="0" smtClean="0">
                <a:solidFill>
                  <a:schemeClr val="accent1">
                    <a:lumMod val="50000"/>
                  </a:schemeClr>
                </a:solidFill>
                <a:latin typeface="Times New Roman" pitchFamily="18" charset="0"/>
                <a:cs typeface="Times New Roman" pitchFamily="18" charset="0"/>
              </a:rPr>
              <a:t>округа,</a:t>
            </a:r>
          </a:p>
          <a:p>
            <a:pPr algn="ctr"/>
            <a:r>
              <a:rPr lang="ru-RU" sz="1700" dirty="0" smtClean="0">
                <a:solidFill>
                  <a:schemeClr val="accent1">
                    <a:lumMod val="50000"/>
                  </a:schemeClr>
                </a:solidFill>
                <a:latin typeface="Times New Roman" pitchFamily="18" charset="0"/>
                <a:cs typeface="Times New Roman" pitchFamily="18" charset="0"/>
              </a:rPr>
              <a:t>председатель </a:t>
            </a:r>
            <a:r>
              <a:rPr lang="ru-RU" sz="1700" dirty="0">
                <a:solidFill>
                  <a:schemeClr val="accent1">
                    <a:lumMod val="50000"/>
                  </a:schemeClr>
                </a:solidFill>
                <a:latin typeface="Times New Roman" pitchFamily="18" charset="0"/>
                <a:cs typeface="Times New Roman" pitchFamily="18" charset="0"/>
              </a:rPr>
              <a:t>Комитета </a:t>
            </a:r>
            <a:r>
              <a:rPr lang="ru-RU" sz="1700" dirty="0" smtClean="0">
                <a:solidFill>
                  <a:schemeClr val="accent1">
                    <a:lumMod val="50000"/>
                  </a:schemeClr>
                </a:solidFill>
                <a:latin typeface="Times New Roman" pitchFamily="18" charset="0"/>
                <a:cs typeface="Times New Roman" pitchFamily="18" charset="0"/>
              </a:rPr>
              <a:t>финансов, инвестиционный уполномоченный</a:t>
            </a:r>
          </a:p>
          <a:p>
            <a:pPr algn="ctr"/>
            <a:endParaRPr lang="ru-RU" sz="1700" dirty="0" smtClean="0">
              <a:solidFill>
                <a:schemeClr val="accent1">
                  <a:lumMod val="50000"/>
                </a:schemeClr>
              </a:solidFill>
              <a:latin typeface="Times New Roman" pitchFamily="18" charset="0"/>
              <a:cs typeface="Times New Roman" pitchFamily="18" charset="0"/>
            </a:endParaRPr>
          </a:p>
          <a:p>
            <a:pPr algn="ctr"/>
            <a:r>
              <a:rPr lang="ru-RU" sz="1700" b="1" dirty="0" err="1" smtClean="0">
                <a:solidFill>
                  <a:schemeClr val="accent1">
                    <a:lumMod val="50000"/>
                  </a:schemeClr>
                </a:solidFill>
                <a:latin typeface="Times New Roman" pitchFamily="18" charset="0"/>
                <a:cs typeface="Times New Roman" pitchFamily="18" charset="0"/>
              </a:rPr>
              <a:t>Жапова</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Аягма</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Дашиевна</a:t>
            </a:r>
            <a:r>
              <a:rPr lang="ru-RU" sz="1700" b="1" dirty="0" smtClean="0">
                <a:solidFill>
                  <a:schemeClr val="accent1">
                    <a:lumMod val="50000"/>
                  </a:schemeClr>
                </a:solidFill>
                <a:latin typeface="Times New Roman" pitchFamily="18" charset="0"/>
                <a:cs typeface="Times New Roman" pitchFamily="18" charset="0"/>
              </a:rPr>
              <a:t> </a:t>
            </a:r>
            <a:r>
              <a:rPr lang="ru-RU" sz="1700" b="1" dirty="0">
                <a:solidFill>
                  <a:schemeClr val="accent1">
                    <a:lumMod val="50000"/>
                  </a:schemeClr>
                </a:solidFill>
                <a:latin typeface="Times New Roman" pitchFamily="18" charset="0"/>
                <a:cs typeface="Times New Roman" pitchFamily="18" charset="0"/>
              </a:rPr>
              <a:t>- </a:t>
            </a:r>
            <a:r>
              <a:rPr lang="ru-RU" sz="1700" dirty="0">
                <a:solidFill>
                  <a:schemeClr val="accent1">
                    <a:lumMod val="50000"/>
                  </a:schemeClr>
                </a:solidFill>
                <a:latin typeface="Times New Roman" pitchFamily="18" charset="0"/>
                <a:cs typeface="Times New Roman" pitchFamily="18" charset="0"/>
              </a:rPr>
              <a:t>Заместитель Главы городского </a:t>
            </a:r>
            <a:r>
              <a:rPr lang="ru-RU" sz="1700" dirty="0" smtClean="0">
                <a:solidFill>
                  <a:schemeClr val="accent1">
                    <a:lumMod val="50000"/>
                  </a:schemeClr>
                </a:solidFill>
                <a:latin typeface="Times New Roman" pitchFamily="18" charset="0"/>
                <a:cs typeface="Times New Roman" pitchFamily="18" charset="0"/>
              </a:rPr>
              <a:t>округа по контролю и координации деятельности администрации, руководитель аппарата администрации</a:t>
            </a:r>
            <a:endParaRPr lang="ru-RU" sz="1700" dirty="0">
              <a:solidFill>
                <a:schemeClr val="accent1">
                  <a:lumMod val="50000"/>
                </a:schemeClr>
              </a:solidFill>
              <a:latin typeface="Times New Roman" pitchFamily="18" charset="0"/>
              <a:cs typeface="Times New Roman" pitchFamily="18" charset="0"/>
            </a:endParaRPr>
          </a:p>
          <a:p>
            <a:pPr algn="ctr"/>
            <a:endParaRPr lang="ru-RU" dirty="0" smtClean="0">
              <a:solidFill>
                <a:schemeClr val="accent1">
                  <a:lumMod val="50000"/>
                </a:schemeClr>
              </a:solidFill>
              <a:latin typeface="Times New Roman" pitchFamily="18" charset="0"/>
              <a:cs typeface="Times New Roman" pitchFamily="18" charset="0"/>
            </a:endParaRPr>
          </a:p>
          <a:p>
            <a:pPr lvl="0" indent="457200" algn="ctr"/>
            <a:r>
              <a:rPr lang="ru-RU" sz="2000" b="1" dirty="0" smtClean="0">
                <a:solidFill>
                  <a:schemeClr val="accent1">
                    <a:lumMod val="50000"/>
                  </a:schemeClr>
                </a:solidFill>
                <a:latin typeface="Times New Roman" pitchFamily="18" charset="0"/>
                <a:cs typeface="Times New Roman" pitchFamily="18" charset="0"/>
              </a:rPr>
              <a:t>Дума</a:t>
            </a:r>
            <a:endParaRPr lang="en-US" sz="2000" b="1" dirty="0" smtClean="0">
              <a:solidFill>
                <a:schemeClr val="accent1">
                  <a:lumMod val="50000"/>
                </a:schemeClr>
              </a:solidFill>
              <a:latin typeface="Times New Roman" pitchFamily="18" charset="0"/>
              <a:cs typeface="Times New Roman" pitchFamily="18" charset="0"/>
            </a:endParaRPr>
          </a:p>
          <a:p>
            <a:pPr lvl="0" indent="457200" algn="ctr"/>
            <a:r>
              <a:rPr lang="ru-RU" sz="2000" b="1" dirty="0" smtClean="0">
                <a:solidFill>
                  <a:schemeClr val="accent1">
                    <a:lumMod val="50000"/>
                  </a:schemeClr>
                </a:solidFill>
                <a:latin typeface="Times New Roman" pitchFamily="18" charset="0"/>
                <a:cs typeface="Times New Roman" pitchFamily="18" charset="0"/>
              </a:rPr>
              <a:t>городского </a:t>
            </a:r>
            <a:r>
              <a:rPr lang="ru-RU" sz="2000" b="1" dirty="0">
                <a:solidFill>
                  <a:schemeClr val="accent1">
                    <a:lumMod val="50000"/>
                  </a:schemeClr>
                </a:solidFill>
                <a:latin typeface="Times New Roman" pitchFamily="18" charset="0"/>
                <a:cs typeface="Times New Roman" pitchFamily="18" charset="0"/>
              </a:rPr>
              <a:t>округа «Поселок Агинское</a:t>
            </a:r>
            <a:r>
              <a:rPr lang="ru-RU" sz="2000" b="1" dirty="0" smtClean="0">
                <a:solidFill>
                  <a:schemeClr val="accent1">
                    <a:lumMod val="50000"/>
                  </a:schemeClr>
                </a:solidFill>
                <a:latin typeface="Times New Roman" pitchFamily="18" charset="0"/>
                <a:cs typeface="Times New Roman" pitchFamily="18" charset="0"/>
              </a:rPr>
              <a:t>»</a:t>
            </a:r>
          </a:p>
          <a:p>
            <a:pPr lvl="0" indent="457200" algn="ctr"/>
            <a:endParaRPr lang="ru-RU" sz="2000" b="1" dirty="0">
              <a:solidFill>
                <a:schemeClr val="accent1">
                  <a:lumMod val="50000"/>
                </a:schemeClr>
              </a:solidFill>
              <a:latin typeface="Times New Roman" pitchFamily="18" charset="0"/>
              <a:cs typeface="Times New Roman" pitchFamily="18" charset="0"/>
            </a:endParaRPr>
          </a:p>
          <a:p>
            <a:pPr lvl="0" indent="457200" algn="ctr" eaLnBrk="0" hangingPunct="0"/>
            <a:r>
              <a:rPr lang="ru-RU" b="1" dirty="0" err="1" smtClean="0">
                <a:solidFill>
                  <a:schemeClr val="accent1">
                    <a:lumMod val="50000"/>
                  </a:schemeClr>
                </a:solidFill>
                <a:latin typeface="Times New Roman" pitchFamily="18" charset="0"/>
                <a:cs typeface="Times New Roman" pitchFamily="18" charset="0"/>
              </a:rPr>
              <a:t>Бадмацыренов</a:t>
            </a:r>
            <a:r>
              <a:rPr lang="ru-RU" b="1" dirty="0" smtClean="0">
                <a:solidFill>
                  <a:schemeClr val="accent1">
                    <a:lumMod val="50000"/>
                  </a:schemeClr>
                </a:solidFill>
                <a:latin typeface="Times New Roman" pitchFamily="18" charset="0"/>
                <a:cs typeface="Times New Roman" pitchFamily="18" charset="0"/>
              </a:rPr>
              <a:t> Булат </a:t>
            </a:r>
            <a:r>
              <a:rPr lang="ru-RU" b="1" dirty="0" err="1" smtClean="0">
                <a:solidFill>
                  <a:schemeClr val="accent1">
                    <a:lumMod val="50000"/>
                  </a:schemeClr>
                </a:solidFill>
                <a:latin typeface="Times New Roman" pitchFamily="18" charset="0"/>
                <a:cs typeface="Times New Roman" pitchFamily="18" charset="0"/>
              </a:rPr>
              <a:t>Дамбаевич</a:t>
            </a:r>
            <a:r>
              <a:rPr lang="ru-RU" b="1" dirty="0" smtClean="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 </a:t>
            </a:r>
            <a:r>
              <a:rPr lang="ru-RU" dirty="0">
                <a:solidFill>
                  <a:schemeClr val="accent1">
                    <a:lumMod val="50000"/>
                  </a:schemeClr>
                </a:solidFill>
                <a:latin typeface="Times New Roman" pitchFamily="18" charset="0"/>
                <a:cs typeface="Times New Roman" pitchFamily="18" charset="0"/>
              </a:rPr>
              <a:t>Председатель </a:t>
            </a:r>
            <a:r>
              <a:rPr lang="ru-RU" dirty="0" smtClean="0">
                <a:solidFill>
                  <a:schemeClr val="accent1">
                    <a:lumMod val="50000"/>
                  </a:schemeClr>
                </a:solidFill>
                <a:latin typeface="Times New Roman" pitchFamily="18" charset="0"/>
                <a:cs typeface="Times New Roman" pitchFamily="18" charset="0"/>
              </a:rPr>
              <a:t>Думы городского округа</a:t>
            </a:r>
          </a:p>
          <a:p>
            <a:pPr lvl="0" indent="457200" algn="ctr" eaLnBrk="0" hangingPunct="0"/>
            <a:r>
              <a:rPr lang="ru-RU" dirty="0" smtClean="0">
                <a:solidFill>
                  <a:schemeClr val="accent1">
                    <a:lumMod val="50000"/>
                  </a:schemeClr>
                </a:solidFill>
                <a:latin typeface="Times New Roman" pitchFamily="18" charset="0"/>
                <a:cs typeface="Times New Roman" pitchFamily="18" charset="0"/>
              </a:rPr>
              <a:t>«Поселок </a:t>
            </a:r>
            <a:r>
              <a:rPr lang="ru-RU" dirty="0">
                <a:solidFill>
                  <a:schemeClr val="accent1">
                    <a:lumMod val="50000"/>
                  </a:schemeClr>
                </a:solidFill>
                <a:latin typeface="Times New Roman" pitchFamily="18" charset="0"/>
                <a:cs typeface="Times New Roman" pitchFamily="18" charset="0"/>
              </a:rPr>
              <a:t>Агинское»</a:t>
            </a:r>
            <a:endParaRPr lang="ru-RU" b="1" dirty="0">
              <a:solidFill>
                <a:schemeClr val="accent1">
                  <a:lumMod val="50000"/>
                </a:schemeClr>
              </a:solidFill>
              <a:latin typeface="Times New Roman" pitchFamily="18" charset="0"/>
              <a:cs typeface="Times New Roman" pitchFamily="18" charset="0"/>
            </a:endParaRPr>
          </a:p>
          <a:p>
            <a:pPr lvl="0" indent="457200" algn="ctr" eaLnBrk="0" hangingPunct="0"/>
            <a:endParaRPr lang="ru-RU" sz="1600" b="1" dirty="0" smtClean="0">
              <a:latin typeface="Times New Roman" pitchFamily="18" charset="0"/>
              <a:cs typeface="Times New Roman" pitchFamily="18" charset="0"/>
            </a:endParaRPr>
          </a:p>
          <a:p>
            <a:pPr lvl="0" indent="457200" algn="ctr" eaLnBrk="0" hangingPunct="0"/>
            <a:endParaRPr lang="ru-RU"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792" y="357166"/>
            <a:ext cx="8429684" cy="4785926"/>
          </a:xfrm>
          <a:prstGeom prst="rect">
            <a:avLst/>
          </a:prstGeom>
        </p:spPr>
        <p:txBody>
          <a:bodyPr wrap="square">
            <a:spAutoFit/>
          </a:bodyPr>
          <a:lstStyle/>
          <a:p>
            <a:pPr algn="ctr"/>
            <a:endParaRPr lang="ru-RU" sz="1600" dirty="0" smtClean="0"/>
          </a:p>
          <a:p>
            <a:pPr algn="ctr"/>
            <a:endParaRPr lang="ru-RU" sz="1600" b="1" dirty="0" smtClean="0"/>
          </a:p>
          <a:p>
            <a:pPr algn="ctr"/>
            <a:r>
              <a:rPr lang="en-US" b="1" dirty="0" smtClean="0">
                <a:latin typeface="Times New Roman" pitchFamily="18" charset="0"/>
                <a:cs typeface="Times New Roman" pitchFamily="18" charset="0"/>
              </a:rPr>
              <a:t>          </a:t>
            </a:r>
            <a:r>
              <a:rPr lang="ru-RU" sz="1700" b="1" dirty="0" smtClean="0">
                <a:solidFill>
                  <a:schemeClr val="accent1">
                    <a:lumMod val="50000"/>
                  </a:schemeClr>
                </a:solidFill>
                <a:latin typeface="Times New Roman" pitchFamily="18" charset="0"/>
                <a:cs typeface="Times New Roman" pitchFamily="18" charset="0"/>
              </a:rPr>
              <a:t>Скороход Лариса Юрьевна</a:t>
            </a:r>
            <a:r>
              <a:rPr lang="ru-RU" sz="1700" dirty="0" smtClean="0">
                <a:solidFill>
                  <a:schemeClr val="accent1">
                    <a:lumMod val="50000"/>
                  </a:schemeClr>
                </a:solidFill>
                <a:latin typeface="Times New Roman" pitchFamily="18" charset="0"/>
                <a:cs typeface="Times New Roman" pitchFamily="18" charset="0"/>
              </a:rPr>
              <a:t> - Заместитель Главы городского округа по </a:t>
            </a:r>
            <a:r>
              <a:rPr lang="ru-RU" sz="1700" dirty="0">
                <a:solidFill>
                  <a:schemeClr val="accent1">
                    <a:lumMod val="50000"/>
                  </a:schemeClr>
                </a:solidFill>
                <a:latin typeface="Times New Roman" pitchFamily="18" charset="0"/>
                <a:cs typeface="Times New Roman" pitchFamily="18" charset="0"/>
              </a:rPr>
              <a:t>социальным </a:t>
            </a:r>
            <a:r>
              <a:rPr lang="ru-RU" sz="1700" dirty="0" smtClean="0">
                <a:solidFill>
                  <a:schemeClr val="accent1">
                    <a:lumMod val="50000"/>
                  </a:schemeClr>
                </a:solidFill>
                <a:latin typeface="Times New Roman" pitchFamily="18" charset="0"/>
                <a:cs typeface="Times New Roman" pitchFamily="18" charset="0"/>
              </a:rPr>
              <a:t>вопросам,</a:t>
            </a:r>
          </a:p>
          <a:p>
            <a:pPr algn="ctr"/>
            <a:r>
              <a:rPr lang="ru-RU" sz="1700" dirty="0" smtClean="0">
                <a:solidFill>
                  <a:schemeClr val="accent1">
                    <a:lumMod val="50000"/>
                  </a:schemeClr>
                </a:solidFill>
                <a:latin typeface="Times New Roman" pitchFamily="18" charset="0"/>
                <a:cs typeface="Times New Roman" pitchFamily="18" charset="0"/>
              </a:rPr>
              <a:t>начальник Управления социальных и жилищных вопросов</a:t>
            </a:r>
          </a:p>
          <a:p>
            <a:pPr algn="ctr"/>
            <a:endParaRPr lang="ru-RU" sz="1700" dirty="0" smtClean="0">
              <a:solidFill>
                <a:schemeClr val="accent1">
                  <a:lumMod val="50000"/>
                </a:schemeClr>
              </a:solidFill>
              <a:latin typeface="Times New Roman" pitchFamily="18" charset="0"/>
              <a:cs typeface="Times New Roman" pitchFamily="18" charset="0"/>
            </a:endParaRPr>
          </a:p>
          <a:p>
            <a:pPr algn="ctr"/>
            <a:r>
              <a:rPr lang="ru-RU" sz="1700"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Нимацыренова</a:t>
            </a:r>
            <a:r>
              <a:rPr lang="ru-RU" sz="1700" b="1" dirty="0" smtClean="0">
                <a:solidFill>
                  <a:schemeClr val="accent1">
                    <a:lumMod val="50000"/>
                  </a:schemeClr>
                </a:solidFill>
                <a:latin typeface="Times New Roman" pitchFamily="18" charset="0"/>
                <a:cs typeface="Times New Roman" pitchFamily="18" charset="0"/>
              </a:rPr>
              <a:t> Елена </a:t>
            </a:r>
            <a:r>
              <a:rPr lang="ru-RU" sz="1700" b="1" dirty="0" err="1" smtClean="0">
                <a:solidFill>
                  <a:schemeClr val="accent1">
                    <a:lumMod val="50000"/>
                  </a:schemeClr>
                </a:solidFill>
                <a:latin typeface="Times New Roman" pitchFamily="18" charset="0"/>
                <a:cs typeface="Times New Roman" pitchFamily="18" charset="0"/>
              </a:rPr>
              <a:t>Баировна</a:t>
            </a:r>
            <a:r>
              <a:rPr lang="ru-RU" sz="1700" b="1" dirty="0" smtClean="0">
                <a:solidFill>
                  <a:schemeClr val="accent1">
                    <a:lumMod val="50000"/>
                  </a:schemeClr>
                </a:solidFill>
                <a:latin typeface="Times New Roman" pitchFamily="18" charset="0"/>
                <a:cs typeface="Times New Roman" pitchFamily="18" charset="0"/>
              </a:rPr>
              <a:t> </a:t>
            </a:r>
            <a:r>
              <a:rPr lang="ru-RU" sz="1700" dirty="0" smtClean="0">
                <a:solidFill>
                  <a:schemeClr val="accent1">
                    <a:lumMod val="50000"/>
                  </a:schemeClr>
                </a:solidFill>
                <a:latin typeface="Times New Roman" pitchFamily="18" charset="0"/>
                <a:cs typeface="Times New Roman" pitchFamily="18" charset="0"/>
              </a:rPr>
              <a:t>- Председатель Комитета образования администрации городского округа «Поселок Агинское»</a:t>
            </a:r>
          </a:p>
          <a:p>
            <a:pPr lvl="0" indent="457200" algn="ctr" eaLnBrk="0" fontAlgn="base" hangingPunct="0">
              <a:spcBef>
                <a:spcPct val="0"/>
              </a:spcBef>
              <a:spcAft>
                <a:spcPct val="0"/>
              </a:spcAft>
            </a:pPr>
            <a:endParaRPr lang="ru-RU" sz="1700" dirty="0" smtClean="0">
              <a:solidFill>
                <a:schemeClr val="accent1">
                  <a:lumMod val="50000"/>
                </a:schemeClr>
              </a:solidFill>
              <a:latin typeface="Times New Roman" pitchFamily="18" charset="0"/>
              <a:cs typeface="Times New Roman" pitchFamily="18" charset="0"/>
            </a:endParaRPr>
          </a:p>
          <a:p>
            <a:pPr lvl="0" indent="457200" algn="ctr" eaLnBrk="0" fontAlgn="base" hangingPunct="0">
              <a:spcBef>
                <a:spcPct val="0"/>
              </a:spcBef>
              <a:spcAft>
                <a:spcPct val="0"/>
              </a:spcAft>
            </a:pPr>
            <a:r>
              <a:rPr lang="ru-RU" sz="1700" b="1" dirty="0" err="1" smtClean="0">
                <a:solidFill>
                  <a:schemeClr val="accent1">
                    <a:lumMod val="50000"/>
                  </a:schemeClr>
                </a:solidFill>
                <a:latin typeface="Times New Roman" pitchFamily="18" charset="0"/>
                <a:cs typeface="Times New Roman" pitchFamily="18" charset="0"/>
              </a:rPr>
              <a:t>Жамсаранова</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Баира</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Арсалановна</a:t>
            </a:r>
            <a:r>
              <a:rPr lang="ru-RU" sz="1700" b="1" dirty="0" smtClean="0">
                <a:solidFill>
                  <a:schemeClr val="accent1">
                    <a:lumMod val="50000"/>
                  </a:schemeClr>
                </a:solidFill>
                <a:latin typeface="Times New Roman" pitchFamily="18" charset="0"/>
                <a:cs typeface="Times New Roman" pitchFamily="18" charset="0"/>
              </a:rPr>
              <a:t> </a:t>
            </a:r>
            <a:r>
              <a:rPr lang="ru-RU" sz="1700" dirty="0" smtClean="0">
                <a:solidFill>
                  <a:schemeClr val="accent1">
                    <a:lumMod val="50000"/>
                  </a:schemeClr>
                </a:solidFill>
                <a:latin typeface="Times New Roman" pitchFamily="18" charset="0"/>
                <a:cs typeface="Times New Roman" pitchFamily="18" charset="0"/>
              </a:rPr>
              <a:t>– Начальник Управления экономики и имущества администрации городского округа «Поселок Агинское»</a:t>
            </a:r>
          </a:p>
          <a:p>
            <a:pPr lvl="0" indent="457200" algn="ctr" eaLnBrk="0" fontAlgn="base" hangingPunct="0">
              <a:spcBef>
                <a:spcPct val="0"/>
              </a:spcBef>
              <a:spcAft>
                <a:spcPct val="0"/>
              </a:spcAft>
            </a:pPr>
            <a:endParaRPr lang="ru-RU" sz="1700" dirty="0">
              <a:solidFill>
                <a:schemeClr val="accent1">
                  <a:lumMod val="50000"/>
                </a:schemeClr>
              </a:solidFill>
              <a:latin typeface="Times New Roman" pitchFamily="18" charset="0"/>
              <a:cs typeface="Times New Roman" pitchFamily="18" charset="0"/>
            </a:endParaRPr>
          </a:p>
          <a:p>
            <a:pPr lvl="0" indent="457200" algn="ctr" eaLnBrk="0" fontAlgn="base" hangingPunct="0">
              <a:spcBef>
                <a:spcPct val="0"/>
              </a:spcBef>
              <a:spcAft>
                <a:spcPct val="0"/>
              </a:spcAft>
            </a:pPr>
            <a:r>
              <a:rPr lang="ru-RU" sz="1700" b="1" dirty="0" err="1" smtClean="0">
                <a:solidFill>
                  <a:schemeClr val="accent1">
                    <a:lumMod val="50000"/>
                  </a:schemeClr>
                </a:solidFill>
                <a:latin typeface="Times New Roman" pitchFamily="18" charset="0"/>
                <a:cs typeface="Times New Roman" pitchFamily="18" charset="0"/>
              </a:rPr>
              <a:t>Дармаев</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Баяр</a:t>
            </a:r>
            <a:r>
              <a:rPr lang="ru-RU" sz="1700" b="1" dirty="0" smtClean="0">
                <a:solidFill>
                  <a:schemeClr val="accent1">
                    <a:lumMod val="50000"/>
                  </a:schemeClr>
                </a:solidFill>
                <a:latin typeface="Times New Roman" pitchFamily="18" charset="0"/>
                <a:cs typeface="Times New Roman" pitchFamily="18" charset="0"/>
              </a:rPr>
              <a:t> </a:t>
            </a:r>
            <a:r>
              <a:rPr lang="ru-RU" sz="1700" b="1" dirty="0" err="1" smtClean="0">
                <a:solidFill>
                  <a:schemeClr val="accent1">
                    <a:lumMod val="50000"/>
                  </a:schemeClr>
                </a:solidFill>
                <a:latin typeface="Times New Roman" pitchFamily="18" charset="0"/>
                <a:cs typeface="Times New Roman" pitchFamily="18" charset="0"/>
              </a:rPr>
              <a:t>Бадмажапович</a:t>
            </a:r>
            <a:r>
              <a:rPr lang="ru-RU" sz="1700" b="1" dirty="0" smtClean="0">
                <a:solidFill>
                  <a:schemeClr val="accent1">
                    <a:lumMod val="50000"/>
                  </a:schemeClr>
                </a:solidFill>
                <a:latin typeface="Times New Roman" pitchFamily="18" charset="0"/>
                <a:cs typeface="Times New Roman" pitchFamily="18" charset="0"/>
              </a:rPr>
              <a:t> </a:t>
            </a:r>
            <a:r>
              <a:rPr lang="ru-RU" sz="1700" dirty="0" smtClean="0">
                <a:solidFill>
                  <a:schemeClr val="accent1">
                    <a:lumMod val="50000"/>
                  </a:schemeClr>
                </a:solidFill>
                <a:latin typeface="Times New Roman" pitchFamily="18" charset="0"/>
                <a:cs typeface="Times New Roman" pitchFamily="18" charset="0"/>
              </a:rPr>
              <a:t>– Помощник Главы </a:t>
            </a:r>
            <a:r>
              <a:rPr lang="ru-RU" sz="1700" dirty="0">
                <a:solidFill>
                  <a:schemeClr val="accent1">
                    <a:lumMod val="50000"/>
                  </a:schemeClr>
                </a:solidFill>
                <a:latin typeface="Times New Roman" pitchFamily="18" charset="0"/>
                <a:cs typeface="Times New Roman" pitchFamily="18" charset="0"/>
              </a:rPr>
              <a:t>городского округа «</a:t>
            </a:r>
            <a:r>
              <a:rPr lang="ru-RU" sz="1700" dirty="0" smtClean="0">
                <a:solidFill>
                  <a:schemeClr val="accent1">
                    <a:lumMod val="50000"/>
                  </a:schemeClr>
                </a:solidFill>
                <a:latin typeface="Times New Roman" pitchFamily="18" charset="0"/>
                <a:cs typeface="Times New Roman" pitchFamily="18" charset="0"/>
              </a:rPr>
              <a:t>Поселок </a:t>
            </a:r>
            <a:r>
              <a:rPr lang="ru-RU" sz="1700" dirty="0">
                <a:solidFill>
                  <a:schemeClr val="accent1">
                    <a:lumMod val="50000"/>
                  </a:schemeClr>
                </a:solidFill>
                <a:latin typeface="Times New Roman" pitchFamily="18" charset="0"/>
                <a:cs typeface="Times New Roman" pitchFamily="18" charset="0"/>
              </a:rPr>
              <a:t>Агинское»</a:t>
            </a:r>
          </a:p>
          <a:p>
            <a:pPr lvl="0" indent="457200" algn="ctr" eaLnBrk="0" fontAlgn="base" hangingPunct="0">
              <a:spcBef>
                <a:spcPct val="0"/>
              </a:spcBef>
              <a:spcAft>
                <a:spcPct val="0"/>
              </a:spcAft>
            </a:pPr>
            <a:endParaRPr lang="ru-RU" sz="1700" dirty="0" smtClean="0">
              <a:solidFill>
                <a:schemeClr val="accent1">
                  <a:lumMod val="50000"/>
                </a:schemeClr>
              </a:solidFill>
              <a:latin typeface="Times New Roman" pitchFamily="18" charset="0"/>
              <a:cs typeface="Times New Roman" pitchFamily="18" charset="0"/>
            </a:endParaRPr>
          </a:p>
          <a:p>
            <a:pPr algn="ctr"/>
            <a:r>
              <a:rPr lang="ru-RU" sz="1700" dirty="0">
                <a:solidFill>
                  <a:schemeClr val="accent1">
                    <a:lumMod val="50000"/>
                  </a:schemeClr>
                </a:solidFill>
                <a:latin typeface="Times New Roman" pitchFamily="18" charset="0"/>
                <a:cs typeface="Times New Roman" pitchFamily="18" charset="0"/>
              </a:rPr>
              <a:t>Телефон: 8 (3022) 21-82-50</a:t>
            </a:r>
          </a:p>
          <a:p>
            <a:pPr lvl="0" indent="457200" algn="ctr" eaLnBrk="0" hangingPunct="0"/>
            <a:r>
              <a:rPr lang="ru-RU" sz="1700" b="1" dirty="0">
                <a:solidFill>
                  <a:schemeClr val="accent1">
                    <a:lumMod val="50000"/>
                  </a:schemeClr>
                </a:solidFill>
                <a:latin typeface="Times New Roman" pitchFamily="18" charset="0"/>
                <a:cs typeface="Times New Roman" pitchFamily="18" charset="0"/>
              </a:rPr>
              <a:t>Адрес: 687000, Забайкальский край, </a:t>
            </a:r>
            <a:r>
              <a:rPr lang="ru-RU" sz="1700" b="1" dirty="0" err="1">
                <a:solidFill>
                  <a:schemeClr val="accent1">
                    <a:lumMod val="50000"/>
                  </a:schemeClr>
                </a:solidFill>
                <a:latin typeface="Times New Roman" pitchFamily="18" charset="0"/>
                <a:cs typeface="Times New Roman" pitchFamily="18" charset="0"/>
              </a:rPr>
              <a:t>пгт</a:t>
            </a:r>
            <a:r>
              <a:rPr lang="ru-RU" sz="1700" b="1" dirty="0">
                <a:solidFill>
                  <a:schemeClr val="accent1">
                    <a:lumMod val="50000"/>
                  </a:schemeClr>
                </a:solidFill>
                <a:latin typeface="Times New Roman" pitchFamily="18" charset="0"/>
                <a:cs typeface="Times New Roman" pitchFamily="18" charset="0"/>
              </a:rPr>
              <a:t>. Агинское, ул. Ленина, 43</a:t>
            </a:r>
          </a:p>
          <a:p>
            <a:pPr lvl="0" indent="457200" algn="ctr" eaLnBrk="0" hangingPunct="0"/>
            <a:r>
              <a:rPr lang="en-US" sz="1700" dirty="0">
                <a:solidFill>
                  <a:schemeClr val="accent1">
                    <a:lumMod val="50000"/>
                  </a:schemeClr>
                </a:solidFill>
                <a:latin typeface="Times New Roman" pitchFamily="18" charset="0"/>
                <a:cs typeface="Times New Roman" pitchFamily="18" charset="0"/>
              </a:rPr>
              <a:t>e-mail: </a:t>
            </a:r>
            <a:r>
              <a:rPr lang="en-US" sz="1700" b="1" dirty="0">
                <a:solidFill>
                  <a:schemeClr val="accent1">
                    <a:lumMod val="50000"/>
                  </a:schemeClr>
                </a:solidFill>
                <a:latin typeface="Times New Roman" pitchFamily="18" charset="0"/>
                <a:ea typeface="Calibri" pitchFamily="34" charset="0"/>
                <a:cs typeface="Times New Roman" pitchFamily="18" charset="0"/>
                <a:hlinkClick r:id="rId2"/>
              </a:rPr>
              <a:t>adm@go-aginskoe.ru</a:t>
            </a:r>
            <a:r>
              <a:rPr lang="ru-RU" sz="1700" b="1" dirty="0">
                <a:solidFill>
                  <a:schemeClr val="accent1">
                    <a:lumMod val="50000"/>
                  </a:schemeClr>
                </a:solidFill>
                <a:latin typeface="Times New Roman" pitchFamily="18" charset="0"/>
                <a:ea typeface="Calibri" pitchFamily="34" charset="0"/>
                <a:cs typeface="Times New Roman" pitchFamily="18" charset="0"/>
              </a:rPr>
              <a:t>  </a:t>
            </a:r>
            <a:r>
              <a:rPr lang="ru-RU" sz="1700" dirty="0">
                <a:solidFill>
                  <a:schemeClr val="accent1">
                    <a:lumMod val="50000"/>
                  </a:schemeClr>
                </a:solidFill>
                <a:latin typeface="Times New Roman" pitchFamily="18" charset="0"/>
                <a:cs typeface="Times New Roman" pitchFamily="18" charset="0"/>
              </a:rPr>
              <a:t>официальный сайт: </a:t>
            </a:r>
            <a:r>
              <a:rPr lang="en-US" sz="1700" b="1" dirty="0">
                <a:solidFill>
                  <a:schemeClr val="accent1">
                    <a:lumMod val="50000"/>
                  </a:schemeClr>
                </a:solidFill>
                <a:latin typeface="Times New Roman" pitchFamily="18" charset="0"/>
                <a:cs typeface="Times New Roman" pitchFamily="18" charset="0"/>
                <a:hlinkClick r:id="rId3"/>
              </a:rPr>
              <a:t>www.go-aginskoe.ru</a:t>
            </a:r>
            <a:endParaRPr lang="ru-RU" sz="1700" b="1" dirty="0">
              <a:solidFill>
                <a:schemeClr val="accent1">
                  <a:lumMod val="50000"/>
                </a:schemeClr>
              </a:solidFill>
              <a:latin typeface="Times New Roman" pitchFamily="18" charset="0"/>
              <a:cs typeface="Times New Roman" pitchFamily="18" charset="0"/>
            </a:endParaRPr>
          </a:p>
        </p:txBody>
      </p:sp>
      <p:sp>
        <p:nvSpPr>
          <p:cNvPr id="3" name="Заголовок 1"/>
          <p:cNvSpPr txBox="1">
            <a:spLocks/>
          </p:cNvSpPr>
          <p:nvPr/>
        </p:nvSpPr>
        <p:spPr>
          <a:xfrm>
            <a:off x="142844" y="0"/>
            <a:ext cx="8715404" cy="642942"/>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w="6350">
                  <a:noFill/>
                </a:ln>
                <a:solidFill>
                  <a:srgbClr val="C00000"/>
                </a:solidFill>
                <a:effectLst>
                  <a:outerShdw blurRad="114300" dist="101600" dir="2700000" algn="tl" rotWithShape="0">
                    <a:srgbClr val="000000">
                      <a:alpha val="40000"/>
                    </a:srgbClr>
                  </a:outerShdw>
                </a:effectLst>
                <a:uLnTx/>
                <a:uFillTx/>
                <a:latin typeface="+mj-lt"/>
                <a:ea typeface="+mj-ea"/>
                <a:cs typeface="+mj-cs"/>
              </a:rPr>
              <a:t>  </a:t>
            </a:r>
            <a:r>
              <a:rPr kumimoji="0" lang="ru-RU" sz="2000" b="1" i="0" u="none" strike="noStrike" kern="1200" cap="none" spc="0" normalizeH="0" baseline="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Контактная</a:t>
            </a:r>
            <a:r>
              <a:rPr kumimoji="0" lang="ru-RU" sz="2000" b="1" i="0" u="none" strike="noStrike" kern="1200" cap="none" spc="0" normalizeH="0" noProof="0" dirty="0" smtClean="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rPr>
              <a:t> информация</a:t>
            </a:r>
            <a:endParaRPr kumimoji="0" lang="ru-RU" sz="2000" b="1" i="0" u="none" strike="noStrike" kern="1200" cap="none" spc="0" normalizeH="0" baseline="0" noProof="0" dirty="0">
              <a:ln w="6350">
                <a:noFill/>
              </a:ln>
              <a:solidFill>
                <a:schemeClr val="tx2"/>
              </a:solidFill>
              <a:effectLst>
                <a:outerShdw blurRad="114300" dist="101600" dir="2700000" algn="tl" rotWithShape="0">
                  <a:srgbClr val="000000">
                    <a:alpha val="40000"/>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691680" y="430192"/>
            <a:ext cx="7166568"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Рисунок 5" descr="герб го конечный вариант"/>
          <p:cNvPicPr/>
          <p:nvPr/>
        </p:nvPicPr>
        <p:blipFill>
          <a:blip r:embed="rId4" cstate="print"/>
          <a:srcRect/>
          <a:stretch>
            <a:fillRect/>
          </a:stretch>
        </p:blipFill>
        <p:spPr bwMode="auto">
          <a:xfrm>
            <a:off x="134601" y="233807"/>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43966" cy="511156"/>
          </a:xfrm>
        </p:spPr>
        <p:txBody>
          <a:bodyPr>
            <a:noAutofit/>
          </a:bodyPr>
          <a:lstStyle/>
          <a:p>
            <a:pPr lvl="0"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История</a:t>
            </a:r>
            <a:r>
              <a:rPr lang="ru-RU" sz="2000" b="1" dirty="0" smtClean="0">
                <a:solidFill>
                  <a:srgbClr val="C00000"/>
                </a:solidFill>
                <a:effectLst>
                  <a:outerShdw blurRad="38100" dist="38100" dir="2700000" algn="tl">
                    <a:srgbClr val="000000">
                      <a:alpha val="43137"/>
                    </a:srgbClr>
                  </a:outerShdw>
                </a:effectLst>
                <a:cs typeface="Arial" pitchFamily="34" charset="0"/>
              </a:rPr>
              <a:t/>
            </a:r>
            <a:br>
              <a:rPr lang="ru-RU" sz="2000" b="1" dirty="0" smtClean="0">
                <a:solidFill>
                  <a:srgbClr val="C00000"/>
                </a:solidFill>
                <a:effectLst>
                  <a:outerShdw blurRad="38100" dist="38100" dir="2700000" algn="tl">
                    <a:srgbClr val="000000">
                      <a:alpha val="43137"/>
                    </a:srgbClr>
                  </a:outerShdw>
                </a:effectLst>
                <a:cs typeface="Arial" pitchFamily="34" charset="0"/>
              </a:rPr>
            </a:br>
            <a:endParaRPr lang="ru-RU" sz="2000" b="1" dirty="0">
              <a:solidFill>
                <a:srgbClr val="C00000"/>
              </a:solidFill>
              <a:effectLst>
                <a:outerShdw blurRad="38100" dist="38100" dir="2700000" algn="tl">
                  <a:srgbClr val="000000">
                    <a:alpha val="43137"/>
                  </a:srgbClr>
                </a:outerShdw>
              </a:effectLst>
              <a:cs typeface="Arial" pitchFamily="34" charset="0"/>
            </a:endParaRPr>
          </a:p>
        </p:txBody>
      </p:sp>
      <p:cxnSp>
        <p:nvCxnSpPr>
          <p:cNvPr id="3" name="Прямая соединительная линия 2"/>
          <p:cNvCxnSpPr/>
          <p:nvPr/>
        </p:nvCxnSpPr>
        <p:spPr>
          <a:xfrm>
            <a:off x="1331640" y="500042"/>
            <a:ext cx="7526608"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817" name="Rectangle 1"/>
          <p:cNvSpPr>
            <a:spLocks noChangeArrowheads="1"/>
          </p:cNvSpPr>
          <p:nvPr/>
        </p:nvSpPr>
        <p:spPr bwMode="auto">
          <a:xfrm>
            <a:off x="4165324" y="5446089"/>
            <a:ext cx="4863437"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В 1998 году поселок стал муниципальным образованием, в 2006-ом году - городским поселением «Агинское», а </a:t>
            </a:r>
            <a:r>
              <a:rPr kumimoji="0" lang="ru-RU" sz="1600" b="1"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с 1 января 2009 года - городским округом «Поселок Агинское»</a:t>
            </a:r>
            <a:r>
              <a:rPr kumimoji="0" lang="ru-RU" sz="16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endParaRPr>
          </a:p>
        </p:txBody>
      </p:sp>
      <p:pic>
        <p:nvPicPr>
          <p:cNvPr id="6" name="Рисунок 5" descr="ист фото Аги.jpg"/>
          <p:cNvPicPr>
            <a:picLocks noChangeAspect="1"/>
          </p:cNvPicPr>
          <p:nvPr/>
        </p:nvPicPr>
        <p:blipFill>
          <a:blip r:embed="rId2" cstate="print"/>
          <a:stretch>
            <a:fillRect/>
          </a:stretch>
        </p:blipFill>
        <p:spPr>
          <a:xfrm>
            <a:off x="5176916" y="530961"/>
            <a:ext cx="3786214" cy="2143140"/>
          </a:xfrm>
          <a:prstGeom prst="rect">
            <a:avLst/>
          </a:prstGeom>
          <a:ln>
            <a:noFill/>
          </a:ln>
          <a:effectLst>
            <a:softEdge rad="112500"/>
          </a:effectLst>
        </p:spPr>
      </p:pic>
      <p:sp>
        <p:nvSpPr>
          <p:cNvPr id="8" name="Прямоугольник 7"/>
          <p:cNvSpPr/>
          <p:nvPr/>
        </p:nvSpPr>
        <p:spPr>
          <a:xfrm>
            <a:off x="178563" y="678096"/>
            <a:ext cx="4998353" cy="2077492"/>
          </a:xfrm>
          <a:prstGeom prst="rect">
            <a:avLst/>
          </a:prstGeom>
        </p:spPr>
        <p:txBody>
          <a:bodyPr wrap="square">
            <a:spAutoFit/>
          </a:bodyPr>
          <a:lstStyle/>
          <a:p>
            <a:pPr lvl="0" algn="just" fontAlgn="base">
              <a:spcBef>
                <a:spcPct val="0"/>
              </a:spcBef>
              <a:spcAft>
                <a:spcPct val="0"/>
              </a:spcAft>
            </a:pP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7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smtClean="0">
                <a:solidFill>
                  <a:schemeClr val="accent1">
                    <a:lumMod val="50000"/>
                  </a:schemeClr>
                </a:solidFill>
                <a:latin typeface="Times New Roman" pitchFamily="18" charset="0"/>
                <a:ea typeface="Tahoma" pitchFamily="34" charset="0"/>
                <a:cs typeface="Times New Roman" pitchFamily="18" charset="0"/>
              </a:rPr>
              <a:t>АГИНСКОЕ - </a:t>
            </a:r>
            <a:r>
              <a:rPr lang="ru-RU" sz="1600" dirty="0" smtClean="0">
                <a:solidFill>
                  <a:schemeClr val="accent1">
                    <a:lumMod val="50000"/>
                  </a:schemeClr>
                </a:solidFill>
                <a:latin typeface="Times New Roman" pitchFamily="18" charset="0"/>
                <a:ea typeface="Tahoma" pitchFamily="34" charset="0"/>
                <a:cs typeface="Times New Roman" pitchFamily="18" charset="0"/>
              </a:rPr>
              <a:t>исторический,</a:t>
            </a:r>
            <a:r>
              <a:rPr lang="en-US" sz="1600" dirty="0">
                <a:solidFill>
                  <a:schemeClr val="accent1">
                    <a:lumMod val="50000"/>
                  </a:schemeClr>
                </a:solidFill>
                <a:latin typeface="Times New Roman" pitchFamily="18" charset="0"/>
                <a:ea typeface="Tahoma" pitchFamily="34" charset="0"/>
                <a:cs typeface="Times New Roman" pitchFamily="18" charset="0"/>
              </a:rPr>
              <a:t> </a:t>
            </a:r>
            <a:r>
              <a:rPr lang="en-US" sz="1600" dirty="0" smtClean="0">
                <a:solidFill>
                  <a:schemeClr val="accent1">
                    <a:lumMod val="50000"/>
                  </a:schemeClr>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административный, культурный центр </a:t>
            </a:r>
            <a:r>
              <a:rPr lang="en-US" sz="1600" dirty="0" smtClean="0">
                <a:solidFill>
                  <a:schemeClr val="accent1">
                    <a:lumMod val="50000"/>
                  </a:schemeClr>
                </a:solidFill>
                <a:latin typeface="Times New Roman" pitchFamily="18" charset="0"/>
                <a:ea typeface="Tahoma" pitchFamily="34" charset="0"/>
                <a:cs typeface="Times New Roman" pitchFamily="18" charset="0"/>
              </a:rPr>
              <a:t>	</a:t>
            </a:r>
            <a:r>
              <a:rPr lang="ru-RU" sz="1600" dirty="0" smtClean="0">
                <a:solidFill>
                  <a:schemeClr val="accent1">
                    <a:lumMod val="50000"/>
                  </a:schemeClr>
                </a:solidFill>
                <a:latin typeface="Times New Roman" pitchFamily="18" charset="0"/>
                <a:ea typeface="Tahoma" pitchFamily="34" charset="0"/>
                <a:cs typeface="Times New Roman" pitchFamily="18" charset="0"/>
              </a:rPr>
              <a:t>Агинского Бурятского округа Забайкальского края. Он основан в 1781 году для размещения канцелярии главных зайсанов, назначенных для управления восьми родами хори-бурят, перекочевавших в 17 веке из   Прибайкалья в Агинскую степь. </a:t>
            </a:r>
          </a:p>
        </p:txBody>
      </p:sp>
      <p:pic>
        <p:nvPicPr>
          <p:cNvPr id="7" name="Рисунок 6" descr="хр.1732.jpg"/>
          <p:cNvPicPr>
            <a:picLocks noChangeAspect="1"/>
          </p:cNvPicPr>
          <p:nvPr/>
        </p:nvPicPr>
        <p:blipFill>
          <a:blip r:embed="rId3" cstate="print"/>
          <a:stretch>
            <a:fillRect/>
          </a:stretch>
        </p:blipFill>
        <p:spPr>
          <a:xfrm>
            <a:off x="2205790" y="2474031"/>
            <a:ext cx="3714776" cy="2039968"/>
          </a:xfrm>
          <a:prstGeom prst="rect">
            <a:avLst/>
          </a:prstGeom>
          <a:ln>
            <a:noFill/>
          </a:ln>
          <a:effectLst>
            <a:softEdge rad="112500"/>
          </a:effectLst>
        </p:spPr>
      </p:pic>
      <p:pic>
        <p:nvPicPr>
          <p:cNvPr id="9" name="Рисунок 8" descr="lzkKdVHmZT0.jpg"/>
          <p:cNvPicPr>
            <a:picLocks noChangeAspect="1"/>
          </p:cNvPicPr>
          <p:nvPr/>
        </p:nvPicPr>
        <p:blipFill>
          <a:blip r:embed="rId4" cstate="print"/>
          <a:stretch>
            <a:fillRect/>
          </a:stretch>
        </p:blipFill>
        <p:spPr>
          <a:xfrm>
            <a:off x="276964" y="4340637"/>
            <a:ext cx="3857652" cy="2428892"/>
          </a:xfrm>
          <a:prstGeom prst="rect">
            <a:avLst/>
          </a:prstGeom>
          <a:ln>
            <a:noFill/>
          </a:ln>
          <a:effectLst>
            <a:softEdge rad="112500"/>
          </a:effectLst>
        </p:spPr>
      </p:pic>
      <p:sp>
        <p:nvSpPr>
          <p:cNvPr id="11" name="Прямоугольник 10"/>
          <p:cNvSpPr/>
          <p:nvPr/>
        </p:nvSpPr>
        <p:spPr>
          <a:xfrm>
            <a:off x="5992004" y="2610833"/>
            <a:ext cx="3006049" cy="1815882"/>
          </a:xfrm>
          <a:prstGeom prst="rect">
            <a:avLst/>
          </a:prstGeom>
        </p:spPr>
        <p:txBody>
          <a:bodyPr wrap="square">
            <a:spAutoFit/>
          </a:bodyPr>
          <a:lstStyle/>
          <a:p>
            <a:pPr lvl="0" algn="just" eaLnBrk="0" fontAlgn="base" hangingPunct="0">
              <a:spcBef>
                <a:spcPct val="0"/>
              </a:spcBef>
              <a:spcAft>
                <a:spcPct val="0"/>
              </a:spcAft>
            </a:pPr>
            <a:r>
              <a:rPr lang="ru-RU" sz="1600" dirty="0" smtClean="0">
                <a:solidFill>
                  <a:schemeClr val="accent1">
                    <a:lumMod val="50000"/>
                  </a:schemeClr>
                </a:solidFill>
                <a:latin typeface="Times New Roman" pitchFamily="18" charset="0"/>
                <a:ea typeface="Tahoma" pitchFamily="34" charset="0"/>
                <a:cs typeface="Times New Roman" pitchFamily="18" charset="0"/>
              </a:rPr>
              <a:t>Первые официальные данные об Агинском относятся к 1897 году - население 238 человек: женщин- 108, мужчин- 130. Уже стояло здание Степной думы, деревянная церковь, торговые лавки.</a:t>
            </a:r>
          </a:p>
        </p:txBody>
      </p:sp>
      <p:sp>
        <p:nvSpPr>
          <p:cNvPr id="12" name="Прямоугольник 11"/>
          <p:cNvSpPr/>
          <p:nvPr/>
        </p:nvSpPr>
        <p:spPr>
          <a:xfrm>
            <a:off x="4134615" y="4557507"/>
            <a:ext cx="4863437" cy="830997"/>
          </a:xfrm>
          <a:prstGeom prst="rect">
            <a:avLst/>
          </a:prstGeom>
        </p:spPr>
        <p:txBody>
          <a:bodyPr wrap="square">
            <a:spAutoFit/>
          </a:bodyPr>
          <a:lstStyle/>
          <a:p>
            <a:pPr lvl="0" algn="just" eaLnBrk="0" fontAlgn="base" hangingPunct="0">
              <a:spcBef>
                <a:spcPct val="0"/>
              </a:spcBef>
              <a:spcAft>
                <a:spcPct val="0"/>
              </a:spcAft>
            </a:pPr>
            <a:r>
              <a:rPr lang="ru-RU" sz="1600" dirty="0" smtClean="0">
                <a:solidFill>
                  <a:schemeClr val="accent1">
                    <a:lumMod val="50000"/>
                  </a:schemeClr>
                </a:solidFill>
                <a:latin typeface="Times New Roman" pitchFamily="18" charset="0"/>
                <a:ea typeface="Tahoma" pitchFamily="34" charset="0"/>
                <a:cs typeface="Times New Roman" pitchFamily="18" charset="0"/>
              </a:rPr>
              <a:t>По данным переписи 1959 года в селе проживало уже 5898 человек и в июне 1959 года ему был придан статус рабочего поселка.</a:t>
            </a:r>
          </a:p>
        </p:txBody>
      </p:sp>
      <p:sp>
        <p:nvSpPr>
          <p:cNvPr id="13" name="Прямоугольник 12"/>
          <p:cNvSpPr/>
          <p:nvPr/>
        </p:nvSpPr>
        <p:spPr>
          <a:xfrm>
            <a:off x="178564" y="2755588"/>
            <a:ext cx="2027226" cy="1585049"/>
          </a:xfrm>
          <a:prstGeom prst="rect">
            <a:avLst/>
          </a:prstGeom>
        </p:spPr>
        <p:txBody>
          <a:bodyPr wrap="square">
            <a:spAutoFit/>
          </a:bodyPr>
          <a:lstStyle/>
          <a:p>
            <a:pPr algn="just"/>
            <a:r>
              <a:rPr lang="ru-RU" sz="1600" dirty="0" smtClean="0">
                <a:solidFill>
                  <a:schemeClr val="accent1">
                    <a:lumMod val="50000"/>
                  </a:schemeClr>
                </a:solidFill>
                <a:latin typeface="Times New Roman" pitchFamily="18" charset="0"/>
                <a:ea typeface="Tahoma" pitchFamily="34" charset="0"/>
                <a:cs typeface="Times New Roman" pitchFamily="18" charset="0"/>
              </a:rPr>
              <a:t>К этому  времени   здесь уже жили русские переселенцы, эвенки, </a:t>
            </a:r>
            <a:r>
              <a:rPr lang="ru-RU" sz="1600" dirty="0" err="1" smtClean="0">
                <a:solidFill>
                  <a:schemeClr val="accent1">
                    <a:lumMod val="50000"/>
                  </a:schemeClr>
                </a:solidFill>
                <a:latin typeface="Times New Roman" pitchFamily="18" charset="0"/>
                <a:ea typeface="Tahoma" pitchFamily="34" charset="0"/>
                <a:cs typeface="Times New Roman" pitchFamily="18" charset="0"/>
              </a:rPr>
              <a:t>хамниганы</a:t>
            </a:r>
            <a:r>
              <a:rPr lang="ru-RU" sz="1600" dirty="0" smtClean="0">
                <a:solidFill>
                  <a:schemeClr val="accent1">
                    <a:lumMod val="50000"/>
                  </a:schemeClr>
                </a:solidFill>
                <a:latin typeface="Times New Roman" pitchFamily="18" charset="0"/>
                <a:ea typeface="Tahoma" pitchFamily="34" charset="0"/>
                <a:cs typeface="Times New Roman" pitchFamily="18" charset="0"/>
              </a:rPr>
              <a:t> и другие народности</a:t>
            </a:r>
            <a:r>
              <a:rPr lang="ru-RU" sz="17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700" dirty="0">
              <a:latin typeface="Times New Roman" panose="02020603050405020304" pitchFamily="18" charset="0"/>
              <a:cs typeface="Times New Roman" panose="02020603050405020304" pitchFamily="18" charset="0"/>
            </a:endParaRPr>
          </a:p>
        </p:txBody>
      </p:sp>
      <p:pic>
        <p:nvPicPr>
          <p:cNvPr id="15" name="Рисунок 14" descr="герб го конечный вариант"/>
          <p:cNvPicPr/>
          <p:nvPr/>
        </p:nvPicPr>
        <p:blipFill>
          <a:blip r:embed="rId5" cstate="print"/>
          <a:srcRect/>
          <a:stretch>
            <a:fillRect/>
          </a:stretch>
        </p:blipFill>
        <p:spPr bwMode="auto">
          <a:xfrm>
            <a:off x="178563" y="184713"/>
            <a:ext cx="93610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643966" cy="571528"/>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Географическое положение и климат</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25" name="Rectangle 1"/>
          <p:cNvSpPr>
            <a:spLocks noChangeArrowheads="1"/>
          </p:cNvSpPr>
          <p:nvPr/>
        </p:nvSpPr>
        <p:spPr bwMode="auto">
          <a:xfrm>
            <a:off x="384021" y="746556"/>
            <a:ext cx="4511999"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ts val="600"/>
              </a:spcBef>
              <a:spcAft>
                <a:spcPct val="0"/>
              </a:spcAft>
              <a:buClrTx/>
              <a:buSzTx/>
              <a:buFontTx/>
              <a:buNone/>
              <a:tabLst/>
            </a:pPr>
            <a:r>
              <a:rPr kumimoji="0" lang="ru-RU" sz="1500" b="1" i="0" u="none" strike="noStrike" cap="none" normalizeH="0" baseline="0" dirty="0" smtClean="0">
                <a:ln>
                  <a:noFill/>
                </a:ln>
                <a:effectLst/>
                <a:ea typeface="Times New Roman" pitchFamily="18" charset="0"/>
              </a:rPr>
              <a:t>	</a:t>
            </a:r>
            <a:r>
              <a:rPr kumimoji="0" lang="ru-RU" sz="1600" b="1"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АГИНСКОЕ</a:t>
            </a:r>
            <a:r>
              <a:rPr kumimoji="0" lang="ru-RU" sz="160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 современный</a:t>
            </a:r>
            <a:r>
              <a:rPr kumimoji="0" lang="en-US" sz="160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a:t>
            </a:r>
            <a:r>
              <a:rPr kumimoji="0" lang="ru-RU" sz="160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благоустроенный поселок городского типа, расположенный в широкой безлесной территории долины реки Аги (ландшафт лесостепной, мелкосопочный) на автотрассе федерального значения А350 в 153 км. от г. Чита и в 38 км. от железнодорожной станции Могойтуй.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Климат городского округа резко-континентальный с продолжительной малоснежной морозной зимой, коротким засушливым летом и со значительными амплитудами колебаний среднегодовых и среднесуточных температур. Весна короткая, ясная, сухая, весенние заморозки затягиваются до конца июня. Лето короткое и теплое, в отдельные годы – жаркое. Для осени характерны ранние заморозки, ясная, в основном сухая погода. Средняя температура июля от +18 до +20 градусов по Цельсию, средняя температура января от -20 до -26 градусов по Цельсию.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Общая площадь, существующая в границах городского округа, составляет 6852,44 га. </a:t>
            </a:r>
          </a:p>
        </p:txBody>
      </p:sp>
      <p:cxnSp>
        <p:nvCxnSpPr>
          <p:cNvPr id="5" name="Прямая соединительная линия 4"/>
          <p:cNvCxnSpPr/>
          <p:nvPr/>
        </p:nvCxnSpPr>
        <p:spPr>
          <a:xfrm>
            <a:off x="1475656" y="500042"/>
            <a:ext cx="7382592"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6" name="Рисунок 5" descr="агинское gif.PNG"/>
          <p:cNvPicPr>
            <a:picLocks noChangeAspect="1"/>
          </p:cNvPicPr>
          <p:nvPr/>
        </p:nvPicPr>
        <p:blipFill>
          <a:blip r:embed="rId2" cstate="print"/>
          <a:stretch>
            <a:fillRect/>
          </a:stretch>
        </p:blipFill>
        <p:spPr>
          <a:xfrm>
            <a:off x="4896021" y="785794"/>
            <a:ext cx="3890821" cy="4429156"/>
          </a:xfrm>
          <a:prstGeom prst="rect">
            <a:avLst/>
          </a:prstGeom>
        </p:spPr>
      </p:pic>
      <p:sp>
        <p:nvSpPr>
          <p:cNvPr id="33793" name="Rectangle 1"/>
          <p:cNvSpPr>
            <a:spLocks noChangeArrowheads="1"/>
          </p:cNvSpPr>
          <p:nvPr/>
        </p:nvSpPr>
        <p:spPr bwMode="auto">
          <a:xfrm>
            <a:off x="5643570" y="5643578"/>
            <a:ext cx="457200" cy="1143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3794" name="Rectangle 2"/>
          <p:cNvSpPr>
            <a:spLocks noChangeArrowheads="1"/>
          </p:cNvSpPr>
          <p:nvPr/>
        </p:nvSpPr>
        <p:spPr bwMode="auto">
          <a:xfrm>
            <a:off x="5643570" y="5929330"/>
            <a:ext cx="457200" cy="114300"/>
          </a:xfrm>
          <a:prstGeom prst="rect">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 name="TextBox 8"/>
          <p:cNvSpPr txBox="1"/>
          <p:nvPr/>
        </p:nvSpPr>
        <p:spPr>
          <a:xfrm>
            <a:off x="6215074" y="5572140"/>
            <a:ext cx="2786082" cy="276999"/>
          </a:xfrm>
          <a:prstGeom prst="rect">
            <a:avLst/>
          </a:prstGeom>
          <a:noFill/>
        </p:spPr>
        <p:txBody>
          <a:bodyPr wrap="square" rtlCol="0">
            <a:spAutoFit/>
          </a:bodyPr>
          <a:lstStyle/>
          <a:p>
            <a:r>
              <a:rPr lang="ru-RU" sz="1200" dirty="0" smtClean="0"/>
              <a:t>-  </a:t>
            </a:r>
            <a:r>
              <a:rPr lang="ru-RU" sz="1200" dirty="0" smtClean="0">
                <a:solidFill>
                  <a:schemeClr val="accent1">
                    <a:lumMod val="50000"/>
                  </a:schemeClr>
                </a:solidFill>
                <a:latin typeface="Tahoma" pitchFamily="34" charset="0"/>
                <a:ea typeface="Tahoma" pitchFamily="34" charset="0"/>
                <a:cs typeface="Tahoma" pitchFamily="34" charset="0"/>
              </a:rPr>
              <a:t>Забайкальский край</a:t>
            </a:r>
            <a:endParaRPr lang="ru-RU" sz="1200" dirty="0">
              <a:solidFill>
                <a:schemeClr val="accent1">
                  <a:lumMod val="50000"/>
                </a:schemeClr>
              </a:solidFill>
              <a:latin typeface="Tahoma" pitchFamily="34" charset="0"/>
              <a:ea typeface="Tahoma" pitchFamily="34" charset="0"/>
              <a:cs typeface="Tahoma" pitchFamily="34" charset="0"/>
            </a:endParaRPr>
          </a:p>
        </p:txBody>
      </p:sp>
      <p:sp>
        <p:nvSpPr>
          <p:cNvPr id="10" name="TextBox 9"/>
          <p:cNvSpPr txBox="1"/>
          <p:nvPr/>
        </p:nvSpPr>
        <p:spPr>
          <a:xfrm>
            <a:off x="6215074" y="5857892"/>
            <a:ext cx="2786082" cy="276999"/>
          </a:xfrm>
          <a:prstGeom prst="rect">
            <a:avLst/>
          </a:prstGeom>
          <a:noFill/>
        </p:spPr>
        <p:txBody>
          <a:bodyPr wrap="square" rtlCol="0">
            <a:spAutoFit/>
          </a:bodyPr>
          <a:lstStyle/>
          <a:p>
            <a:r>
              <a:rPr lang="ru-RU" sz="1200" dirty="0" smtClean="0"/>
              <a:t>-  </a:t>
            </a:r>
            <a:r>
              <a:rPr lang="ru-RU" sz="1200" dirty="0" smtClean="0">
                <a:solidFill>
                  <a:schemeClr val="accent1">
                    <a:lumMod val="50000"/>
                  </a:schemeClr>
                </a:solidFill>
                <a:latin typeface="Tahoma" pitchFamily="34" charset="0"/>
                <a:ea typeface="Tahoma" pitchFamily="34" charset="0"/>
                <a:cs typeface="Tahoma" pitchFamily="34" charset="0"/>
              </a:rPr>
              <a:t>Агинский Бурятский округ</a:t>
            </a:r>
            <a:endParaRPr lang="ru-RU" sz="1200" dirty="0">
              <a:solidFill>
                <a:schemeClr val="accent1">
                  <a:lumMod val="50000"/>
                </a:schemeClr>
              </a:solidFill>
              <a:latin typeface="Tahoma" pitchFamily="34" charset="0"/>
              <a:ea typeface="Tahoma" pitchFamily="34" charset="0"/>
              <a:cs typeface="Tahoma" pitchFamily="34"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3019"/>
            <a:ext cx="9382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14282" y="0"/>
            <a:ext cx="8643966" cy="571528"/>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ln w="6350">
                  <a:noFill/>
                </a:ln>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Природные ресурсы</a:t>
            </a:r>
            <a:endParaRPr kumimoji="0" lang="ru-RU" sz="2000" b="1" i="0" u="none" strike="noStrike" kern="1200" cap="none" spc="0" normalizeH="0" baseline="0" noProof="0" dirty="0">
              <a:ln w="6350">
                <a:noFill/>
              </a:ln>
              <a:solidFill>
                <a:schemeClr val="tx2"/>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619672" y="500042"/>
            <a:ext cx="7238576"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00298" y="765321"/>
            <a:ext cx="3929090"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Земельные ресурсы</a:t>
            </a:r>
            <a:endParaRPr lang="ru-RU" sz="2000" b="1" dirty="0">
              <a:solidFill>
                <a:schemeClr val="accent1">
                  <a:lumMod val="50000"/>
                </a:schemeClr>
              </a:solidFill>
              <a:latin typeface="Tahoma" pitchFamily="34" charset="0"/>
              <a:ea typeface="Tahoma" pitchFamily="34" charset="0"/>
              <a:cs typeface="Tahoma" pitchFamily="34" charset="0"/>
            </a:endParaRPr>
          </a:p>
        </p:txBody>
      </p:sp>
      <p:sp>
        <p:nvSpPr>
          <p:cNvPr id="6" name="TextBox 5"/>
          <p:cNvSpPr txBox="1"/>
          <p:nvPr/>
        </p:nvSpPr>
        <p:spPr>
          <a:xfrm>
            <a:off x="2571736" y="5143512"/>
            <a:ext cx="4000528"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Водные ресурсы</a:t>
            </a:r>
            <a:endParaRPr lang="ru-RU" sz="2000" b="1" dirty="0">
              <a:solidFill>
                <a:schemeClr val="accent1">
                  <a:lumMod val="50000"/>
                </a:schemeClr>
              </a:solidFill>
              <a:latin typeface="Tahoma" pitchFamily="34" charset="0"/>
              <a:ea typeface="Tahoma" pitchFamily="34" charset="0"/>
              <a:cs typeface="Tahoma"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125144185"/>
              </p:ext>
            </p:extLst>
          </p:nvPr>
        </p:nvGraphicFramePr>
        <p:xfrm>
          <a:off x="428597" y="5572140"/>
          <a:ext cx="8429651" cy="685800"/>
        </p:xfrm>
        <a:graphic>
          <a:graphicData uri="http://schemas.openxmlformats.org/drawingml/2006/table">
            <a:tbl>
              <a:tblPr/>
              <a:tblGrid>
                <a:gridCol w="2809590"/>
                <a:gridCol w="2809590"/>
                <a:gridCol w="2810471"/>
              </a:tblGrid>
              <a:tr h="0">
                <a:tc>
                  <a:txBody>
                    <a:bodyPr/>
                    <a:lstStyle/>
                    <a:p>
                      <a:pPr algn="ctr">
                        <a:spcAft>
                          <a:spcPts val="0"/>
                        </a:spcAft>
                      </a:pPr>
                      <a:r>
                        <a:rPr lang="ru-RU" sz="1500" b="1" dirty="0">
                          <a:solidFill>
                            <a:schemeClr val="accent1">
                              <a:lumMod val="50000"/>
                            </a:schemeClr>
                          </a:solidFill>
                          <a:latin typeface="Times New Roman" pitchFamily="18" charset="0"/>
                          <a:ea typeface="Tahoma" pitchFamily="34" charset="0"/>
                          <a:cs typeface="Times New Roman" pitchFamily="18" charset="0"/>
                        </a:rPr>
                        <a:t>Название реки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solidFill>
                            <a:schemeClr val="accent1">
                              <a:lumMod val="50000"/>
                            </a:schemeClr>
                          </a:solidFill>
                          <a:latin typeface="Times New Roman" pitchFamily="18" charset="0"/>
                          <a:ea typeface="Tahoma" pitchFamily="34" charset="0"/>
                          <a:cs typeface="Times New Roman" pitchFamily="18" charset="0"/>
                        </a:rPr>
                        <a:t>Куда впадает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solidFill>
                            <a:schemeClr val="accent1">
                              <a:lumMod val="50000"/>
                            </a:schemeClr>
                          </a:solidFill>
                          <a:latin typeface="Times New Roman" pitchFamily="18" charset="0"/>
                          <a:ea typeface="Tahoma" pitchFamily="34" charset="0"/>
                          <a:cs typeface="Times New Roman" pitchFamily="18" charset="0"/>
                        </a:rPr>
                        <a:t>Общая длина/ в городском округе, км.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1500" dirty="0">
                          <a:solidFill>
                            <a:schemeClr val="accent1">
                              <a:lumMod val="50000"/>
                            </a:schemeClr>
                          </a:solidFill>
                          <a:latin typeface="Times New Roman" pitchFamily="18" charset="0"/>
                          <a:ea typeface="Tahoma" pitchFamily="34" charset="0"/>
                          <a:cs typeface="Times New Roman" pitchFamily="18" charset="0"/>
                        </a:rPr>
                        <a:t>Ага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err="1">
                          <a:solidFill>
                            <a:schemeClr val="accent1">
                              <a:lumMod val="50000"/>
                            </a:schemeClr>
                          </a:solidFill>
                          <a:latin typeface="Times New Roman" pitchFamily="18" charset="0"/>
                          <a:ea typeface="Tahoma" pitchFamily="34" charset="0"/>
                          <a:cs typeface="Times New Roman" pitchFamily="18" charset="0"/>
                        </a:rPr>
                        <a:t>Онон</a:t>
                      </a:r>
                      <a:endParaRPr lang="ru-RU" sz="1500" dirty="0">
                        <a:solidFill>
                          <a:schemeClr val="accent1">
                            <a:lumMod val="50000"/>
                          </a:schemeClr>
                        </a:solidFill>
                        <a:latin typeface="Times New Roman" pitchFamily="18" charset="0"/>
                        <a:ea typeface="Tahoma"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smtClean="0">
                          <a:solidFill>
                            <a:schemeClr val="accent1">
                              <a:lumMod val="50000"/>
                            </a:schemeClr>
                          </a:solidFill>
                          <a:latin typeface="Times New Roman" pitchFamily="18" charset="0"/>
                          <a:ea typeface="Tahoma" pitchFamily="34" charset="0"/>
                          <a:cs typeface="Times New Roman" pitchFamily="18" charset="0"/>
                        </a:rPr>
                        <a:t>167 / 12</a:t>
                      </a:r>
                      <a:endParaRPr lang="ru-RU" sz="1500" dirty="0">
                        <a:solidFill>
                          <a:schemeClr val="accent1">
                            <a:lumMod val="50000"/>
                          </a:schemeClr>
                        </a:solidFill>
                        <a:latin typeface="Times New Roman" pitchFamily="18" charset="0"/>
                        <a:ea typeface="Tahoma"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08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613717266"/>
              </p:ext>
            </p:extLst>
          </p:nvPr>
        </p:nvGraphicFramePr>
        <p:xfrm>
          <a:off x="516726" y="1276462"/>
          <a:ext cx="8390704" cy="3899594"/>
        </p:xfrm>
        <a:graphic>
          <a:graphicData uri="http://schemas.openxmlformats.org/drawingml/2006/table">
            <a:tbl>
              <a:tblPr/>
              <a:tblGrid>
                <a:gridCol w="6526290"/>
                <a:gridCol w="1864414"/>
              </a:tblGrid>
              <a:tr h="384504">
                <a:tc>
                  <a:txBody>
                    <a:bodyPr/>
                    <a:lstStyle/>
                    <a:p>
                      <a:pPr algn="ctr">
                        <a:spcAft>
                          <a:spcPts val="0"/>
                        </a:spcAft>
                      </a:pPr>
                      <a:r>
                        <a:rPr lang="ru-RU" sz="1500" b="1" dirty="0">
                          <a:solidFill>
                            <a:schemeClr val="accent1">
                              <a:lumMod val="50000"/>
                            </a:schemeClr>
                          </a:solidFill>
                          <a:latin typeface="Times New Roman" pitchFamily="18" charset="0"/>
                          <a:ea typeface="Tahoma" pitchFamily="34" charset="0"/>
                          <a:cs typeface="Times New Roman" pitchFamily="18" charset="0"/>
                        </a:rPr>
                        <a:t>Вид функционального использования</a:t>
                      </a:r>
                      <a:endParaRPr lang="ru-RU" sz="1500" dirty="0">
                        <a:solidFill>
                          <a:schemeClr val="accent1">
                            <a:lumMod val="50000"/>
                          </a:schemeClr>
                        </a:solidFill>
                        <a:latin typeface="Times New Roman" pitchFamily="18" charset="0"/>
                        <a:ea typeface="Tahoma"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1" dirty="0">
                          <a:solidFill>
                            <a:schemeClr val="accent1">
                              <a:lumMod val="50000"/>
                            </a:schemeClr>
                          </a:solidFill>
                          <a:latin typeface="Times New Roman" pitchFamily="18" charset="0"/>
                          <a:ea typeface="Tahoma" pitchFamily="34" charset="0"/>
                          <a:cs typeface="Times New Roman" pitchFamily="18" charset="0"/>
                        </a:rPr>
                        <a:t>Площадь, га</a:t>
                      </a:r>
                      <a:endParaRPr lang="ru-RU" sz="1500" dirty="0">
                        <a:solidFill>
                          <a:schemeClr val="accent1">
                            <a:lumMod val="50000"/>
                          </a:schemeClr>
                        </a:solidFill>
                        <a:latin typeface="Times New Roman" pitchFamily="18" charset="0"/>
                        <a:ea typeface="Tahoma"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861">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Земли в черте поселений,  входящих в состав  муниципального образования</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smtClean="0">
                          <a:solidFill>
                            <a:schemeClr val="accent1">
                              <a:lumMod val="50000"/>
                            </a:schemeClr>
                          </a:solidFill>
                          <a:effectLst/>
                          <a:latin typeface="Times New Roman" pitchFamily="18" charset="0"/>
                          <a:ea typeface="Tahoma" pitchFamily="34" charset="0"/>
                          <a:cs typeface="Times New Roman" pitchFamily="18" charset="0"/>
                        </a:rPr>
                        <a:t>1331,18</a:t>
                      </a:r>
                      <a:endParaRPr lang="ru-RU" sz="1600" dirty="0">
                        <a:solidFill>
                          <a:schemeClr val="accent1">
                            <a:lumMod val="50000"/>
                          </a:schemeClr>
                        </a:solidFill>
                        <a:effectLst/>
                        <a:latin typeface="Times New Roman" pitchFamily="18" charset="0"/>
                        <a:ea typeface="Tahoma" pitchFamily="34" charset="0"/>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49">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из них:</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0"/>
                        </a:spcAft>
                        <a:tabLst>
                          <a:tab pos="2969895" algn="ctr"/>
                          <a:tab pos="5940425" algn="r"/>
                        </a:tabLst>
                      </a:pPr>
                      <a:r>
                        <a:rPr lang="ru-RU" sz="1600">
                          <a:solidFill>
                            <a:schemeClr val="accent1">
                              <a:lumMod val="50000"/>
                            </a:schemeClr>
                          </a:solidFill>
                          <a:effectLst/>
                          <a:latin typeface="Times New Roman" pitchFamily="18" charset="0"/>
                          <a:ea typeface="Tahoma" pitchFamily="34" charset="0"/>
                          <a:cs typeface="Times New Roman" pitchFamily="18" charset="0"/>
                        </a:rPr>
                        <a:t>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514">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жилой застройки</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a:solidFill>
                            <a:schemeClr val="accent1">
                              <a:lumMod val="50000"/>
                            </a:schemeClr>
                          </a:solidFill>
                          <a:effectLst/>
                          <a:latin typeface="Times New Roman" pitchFamily="18" charset="0"/>
                          <a:ea typeface="Tahoma" pitchFamily="34" charset="0"/>
                          <a:cs typeface="Times New Roman" pitchFamily="18" charset="0"/>
                        </a:rPr>
                        <a:t>909,18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49">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общественно-деловой  застройки</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a:solidFill>
                            <a:schemeClr val="accent1">
                              <a:lumMod val="50000"/>
                            </a:schemeClr>
                          </a:solidFill>
                          <a:effectLst/>
                          <a:latin typeface="Times New Roman" pitchFamily="18" charset="0"/>
                          <a:ea typeface="Tahoma" pitchFamily="34" charset="0"/>
                          <a:cs typeface="Times New Roman" pitchFamily="18" charset="0"/>
                        </a:rPr>
                        <a:t>96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49">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промышленности</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a:solidFill>
                            <a:schemeClr val="accent1">
                              <a:lumMod val="50000"/>
                            </a:schemeClr>
                          </a:solidFill>
                          <a:effectLst/>
                          <a:latin typeface="Times New Roman" pitchFamily="18" charset="0"/>
                          <a:ea typeface="Tahoma" pitchFamily="34" charset="0"/>
                          <a:cs typeface="Times New Roman" pitchFamily="18" charset="0"/>
                        </a:rPr>
                        <a:t>36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72">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общего пользования</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a:solidFill>
                            <a:schemeClr val="accent1">
                              <a:lumMod val="50000"/>
                            </a:schemeClr>
                          </a:solidFill>
                          <a:effectLst/>
                          <a:latin typeface="Times New Roman" pitchFamily="18" charset="0"/>
                          <a:ea typeface="Tahoma" pitchFamily="34" charset="0"/>
                          <a:cs typeface="Times New Roman" pitchFamily="18" charset="0"/>
                        </a:rPr>
                        <a:t>250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949">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транспорта, связи,  инженерных коммуникаций</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a:solidFill>
                            <a:schemeClr val="accent1">
                              <a:lumMod val="50000"/>
                            </a:schemeClr>
                          </a:solidFill>
                          <a:effectLst/>
                          <a:latin typeface="Times New Roman" pitchFamily="18" charset="0"/>
                          <a:ea typeface="Tahoma" pitchFamily="34" charset="0"/>
                          <a:cs typeface="Times New Roman" pitchFamily="18" charset="0"/>
                        </a:rPr>
                        <a:t>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44">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 земли сельскохозяйственного использования</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ru-RU" sz="1600" dirty="0" smtClean="0">
                          <a:solidFill>
                            <a:schemeClr val="accent1">
                              <a:lumMod val="50000"/>
                            </a:schemeClr>
                          </a:solidFill>
                          <a:effectLst/>
                          <a:latin typeface="Times New Roman" pitchFamily="18" charset="0"/>
                          <a:ea typeface="Tahoma" pitchFamily="34" charset="0"/>
                          <a:cs typeface="Times New Roman" pitchFamily="18" charset="0"/>
                        </a:rPr>
                        <a:t>0</a:t>
                      </a:r>
                      <a:endParaRPr lang="ru-RU" sz="1600" dirty="0">
                        <a:solidFill>
                          <a:schemeClr val="accent1">
                            <a:lumMod val="50000"/>
                          </a:schemeClr>
                        </a:solidFill>
                        <a:effectLst/>
                        <a:latin typeface="Times New Roman" pitchFamily="18" charset="0"/>
                        <a:ea typeface="Tahoma" pitchFamily="34" charset="0"/>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359">
                <a:tc>
                  <a:txBody>
                    <a:bodyPr/>
                    <a:lstStyle/>
                    <a:p>
                      <a:pPr>
                        <a:lnSpc>
                          <a:spcPct val="95000"/>
                        </a:lnSpc>
                        <a:spcAft>
                          <a:spcPts val="0"/>
                        </a:spcAft>
                        <a:tabLst>
                          <a:tab pos="2969895" algn="ctr"/>
                          <a:tab pos="5940425" algn="r"/>
                        </a:tabLst>
                      </a:pPr>
                      <a:r>
                        <a:rPr lang="ru-RU" sz="1600" dirty="0">
                          <a:solidFill>
                            <a:schemeClr val="accent1">
                              <a:lumMod val="50000"/>
                            </a:schemeClr>
                          </a:solidFill>
                          <a:effectLst/>
                          <a:latin typeface="Times New Roman" pitchFamily="18" charset="0"/>
                          <a:ea typeface="Tahoma" pitchFamily="34" charset="0"/>
                          <a:cs typeface="Times New Roman" pitchFamily="18" charset="0"/>
                        </a:rPr>
                        <a:t>Земли муниципального образования за чертой поселений, входящих в состав муниципального образования</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tabLst>
                          <a:tab pos="2969895" algn="ctr"/>
                          <a:tab pos="5940425" algn="r"/>
                        </a:tabLst>
                      </a:pPr>
                      <a:r>
                        <a:rPr lang="ru-RU" sz="1600" dirty="0" smtClean="0">
                          <a:solidFill>
                            <a:schemeClr val="accent1">
                              <a:lumMod val="50000"/>
                            </a:schemeClr>
                          </a:solidFill>
                          <a:effectLst/>
                          <a:latin typeface="Times New Roman" pitchFamily="18" charset="0"/>
                          <a:ea typeface="Tahoma" pitchFamily="34" charset="0"/>
                          <a:cs typeface="Times New Roman" pitchFamily="18" charset="0"/>
                        </a:rPr>
                        <a:t>5521,26</a:t>
                      </a:r>
                      <a:endParaRPr lang="ru-RU" sz="1600" dirty="0">
                        <a:solidFill>
                          <a:schemeClr val="accent1">
                            <a:lumMod val="50000"/>
                          </a:schemeClr>
                        </a:solidFill>
                        <a:effectLst/>
                        <a:latin typeface="Times New Roman" pitchFamily="18" charset="0"/>
                        <a:ea typeface="Tahoma" pitchFamily="34" charset="0"/>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944">
                <a:tc>
                  <a:txBody>
                    <a:bodyPr/>
                    <a:lstStyle/>
                    <a:p>
                      <a:pPr>
                        <a:lnSpc>
                          <a:spcPct val="95000"/>
                        </a:lnSpc>
                        <a:spcAft>
                          <a:spcPts val="0"/>
                        </a:spcAft>
                        <a:tabLst>
                          <a:tab pos="2969895" algn="ctr"/>
                          <a:tab pos="5940425" algn="r"/>
                        </a:tabLst>
                      </a:pPr>
                      <a:r>
                        <a:rPr lang="ru-RU" sz="1600" b="1" dirty="0">
                          <a:solidFill>
                            <a:schemeClr val="accent1">
                              <a:lumMod val="50000"/>
                            </a:schemeClr>
                          </a:solidFill>
                          <a:effectLst/>
                          <a:latin typeface="Times New Roman" pitchFamily="18" charset="0"/>
                          <a:ea typeface="Tahoma" pitchFamily="34" charset="0"/>
                          <a:cs typeface="Times New Roman" pitchFamily="18" charset="0"/>
                        </a:rPr>
                        <a:t>Общая площадь земель</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tabLst>
                          <a:tab pos="2969895" algn="ctr"/>
                          <a:tab pos="5940425" algn="r"/>
                        </a:tabLst>
                      </a:pPr>
                      <a:r>
                        <a:rPr lang="ru-RU" sz="1600" b="1" dirty="0" smtClean="0">
                          <a:solidFill>
                            <a:schemeClr val="accent1">
                              <a:lumMod val="50000"/>
                            </a:schemeClr>
                          </a:solidFill>
                          <a:effectLst/>
                          <a:latin typeface="Times New Roman" pitchFamily="18" charset="0"/>
                          <a:ea typeface="Tahoma" pitchFamily="34" charset="0"/>
                          <a:cs typeface="Times New Roman" pitchFamily="18" charset="0"/>
                        </a:rPr>
                        <a:t>6852,44</a:t>
                      </a:r>
                      <a:endParaRPr lang="ru-RU" sz="1600" b="1" dirty="0">
                        <a:solidFill>
                          <a:schemeClr val="accent1">
                            <a:lumMod val="50000"/>
                          </a:schemeClr>
                        </a:solidFill>
                        <a:effectLst/>
                        <a:latin typeface="Times New Roman" pitchFamily="18" charset="0"/>
                        <a:ea typeface="Tahoma" pitchFamily="34" charset="0"/>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 y="215900"/>
            <a:ext cx="9382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900"/>
            <a:ext cx="8913384" cy="642942"/>
          </a:xfrm>
          <a:ln>
            <a:noFill/>
          </a:ln>
        </p:spPr>
        <p:txBody>
          <a:bodyPr>
            <a:normAutofit/>
          </a:bodyPr>
          <a:lstStyle/>
          <a:p>
            <a:pPr algn="r"/>
            <a:r>
              <a:rPr lang="ru-RU" sz="2000" dirty="0" smtClean="0"/>
              <a:t>   </a:t>
            </a: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2214546" y="500042"/>
            <a:ext cx="4572032" cy="400110"/>
          </a:xfrm>
          <a:prstGeom prst="rect">
            <a:avLst/>
          </a:prstGeom>
          <a:noFill/>
        </p:spPr>
        <p:txBody>
          <a:bodyPr wrap="square" rtlCol="0">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ОБРАЗОВАНИЕ</a:t>
            </a:r>
            <a:endParaRPr lang="ru-RU" sz="2000" b="1" dirty="0">
              <a:solidFill>
                <a:schemeClr val="accent1">
                  <a:lumMod val="50000"/>
                </a:schemeClr>
              </a:solidFill>
              <a:latin typeface="Tahoma" pitchFamily="34" charset="0"/>
              <a:ea typeface="Tahoma" pitchFamily="34" charset="0"/>
              <a:cs typeface="Tahoma" pitchFamily="34" charset="0"/>
            </a:endParaRPr>
          </a:p>
        </p:txBody>
      </p:sp>
      <p:cxnSp>
        <p:nvCxnSpPr>
          <p:cNvPr id="4" name="Прямая соединительная линия 3"/>
          <p:cNvCxnSpPr/>
          <p:nvPr/>
        </p:nvCxnSpPr>
        <p:spPr>
          <a:xfrm>
            <a:off x="1619672" y="430192"/>
            <a:ext cx="7238576"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769" name="Rectangle 1"/>
          <p:cNvSpPr>
            <a:spLocks noChangeArrowheads="1"/>
          </p:cNvSpPr>
          <p:nvPr/>
        </p:nvSpPr>
        <p:spPr bwMode="auto">
          <a:xfrm>
            <a:off x="1619672" y="857899"/>
            <a:ext cx="7293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dirty="0" smtClean="0">
                <a:ln>
                  <a:noFill/>
                </a:ln>
                <a:effectLst/>
                <a:latin typeface="Times New Roman" panose="02020603050405020304" pitchFamily="18" charset="0"/>
                <a:cs typeface="Times New Roman" panose="02020603050405020304" pitchFamily="18" charset="0"/>
              </a:rPr>
              <a:t> </a:t>
            </a: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В системе  образования поселка осуществляют</a:t>
            </a:r>
            <a:r>
              <a:rPr kumimoji="0" lang="ru-RU" sz="1700" b="0" i="0" u="none" strike="noStrike" cap="none" normalizeH="0" dirty="0" smtClean="0">
                <a:ln>
                  <a:noFill/>
                </a:ln>
                <a:solidFill>
                  <a:schemeClr val="accent1">
                    <a:lumMod val="50000"/>
                  </a:schemeClr>
                </a:solidFill>
                <a:effectLst/>
                <a:latin typeface="Times New Roman" pitchFamily="18" charset="0"/>
                <a:ea typeface="Tahoma" pitchFamily="34" charset="0"/>
                <a:cs typeface="Times New Roman" pitchFamily="18" charset="0"/>
              </a:rPr>
              <a:t> образовательную деятельность:</a:t>
            </a:r>
            <a:endPar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5 средних общеобразовательных школ, в том числе 1 гимназия-интернат;</a:t>
            </a:r>
            <a:endParaRPr lang="ru-RU" sz="1700" dirty="0">
              <a:solidFill>
                <a:schemeClr val="accent1">
                  <a:lumMod val="50000"/>
                </a:schemeClr>
              </a:solidFill>
              <a:latin typeface="Times New Roman" pitchFamily="18" charset="0"/>
              <a:ea typeface="Tahoma"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11 детских садов;</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a:t>
            </a:r>
            <a:r>
              <a:rPr lang="ru-RU" sz="1700" dirty="0">
                <a:solidFill>
                  <a:schemeClr val="accent1">
                    <a:lumMod val="50000"/>
                  </a:schemeClr>
                </a:solidFill>
                <a:latin typeface="Times New Roman" pitchFamily="18" charset="0"/>
                <a:ea typeface="Tahoma" pitchFamily="34" charset="0"/>
                <a:cs typeface="Times New Roman" pitchFamily="18" charset="0"/>
              </a:rPr>
              <a:t>6</a:t>
            </a:r>
            <a:r>
              <a:rPr kumimoji="0" lang="en-GB"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a:t>
            </a: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a:t>
            </a:r>
            <a:r>
              <a:rPr kumimoji="0" lang="en-GB" sz="1700" b="0" i="0" u="none" strike="noStrike" cap="none" normalizeH="0" baseline="0" dirty="0" err="1" smtClean="0">
                <a:ln>
                  <a:noFill/>
                </a:ln>
                <a:solidFill>
                  <a:schemeClr val="accent1">
                    <a:lumMod val="50000"/>
                  </a:schemeClr>
                </a:solidFill>
                <a:effectLst/>
                <a:latin typeface="Times New Roman" pitchFamily="18" charset="0"/>
                <a:ea typeface="Tahoma" pitchFamily="34" charset="0"/>
                <a:cs typeface="Times New Roman" pitchFamily="18" charset="0"/>
              </a:rPr>
              <a:t>учреждени</a:t>
            </a:r>
            <a:r>
              <a:rPr lang="ru-RU" sz="1700" dirty="0" smtClean="0">
                <a:solidFill>
                  <a:schemeClr val="accent1">
                    <a:lumMod val="50000"/>
                  </a:schemeClr>
                </a:solidFill>
                <a:latin typeface="Times New Roman" pitchFamily="18" charset="0"/>
                <a:ea typeface="Tahoma" pitchFamily="34" charset="0"/>
                <a:cs typeface="Times New Roman" pitchFamily="18" charset="0"/>
              </a:rPr>
              <a:t>й</a:t>
            </a:r>
            <a:r>
              <a:rPr kumimoji="0" lang="en-GB"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дополнительного образования </a:t>
            </a:r>
            <a:r>
              <a:rPr kumimoji="0" lang="ru-RU"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 </a:t>
            </a:r>
            <a:r>
              <a:rPr kumimoji="0" lang="en-GB" sz="1700" b="0" i="0" u="none" strike="noStrike" cap="none" normalizeH="0" baseline="0" dirty="0" smtClean="0">
                <a:ln>
                  <a:noFill/>
                </a:ln>
                <a:solidFill>
                  <a:schemeClr val="accent1">
                    <a:lumMod val="50000"/>
                  </a:schemeClr>
                </a:solidFill>
                <a:effectLst/>
                <a:latin typeface="Times New Roman" pitchFamily="18" charset="0"/>
                <a:ea typeface="Tahoma" pitchFamily="34" charset="0"/>
                <a:cs typeface="Times New Roman" pitchFamily="18" charset="0"/>
              </a:rPr>
              <a:t>детей</a:t>
            </a:r>
            <a:r>
              <a:rPr lang="ru-RU" sz="1700" dirty="0" smtClean="0">
                <a:solidFill>
                  <a:schemeClr val="accent1">
                    <a:lumMod val="50000"/>
                  </a:schemeClr>
                </a:solidFill>
                <a:latin typeface="Times New Roman" pitchFamily="18" charset="0"/>
                <a:ea typeface="Tahoma"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ru-RU" sz="1700" dirty="0">
                <a:solidFill>
                  <a:schemeClr val="accent1">
                    <a:lumMod val="50000"/>
                  </a:schemeClr>
                </a:solidFill>
                <a:latin typeface="Times New Roman" pitchFamily="18" charset="0"/>
                <a:ea typeface="Tahoma" pitchFamily="34" charset="0"/>
                <a:cs typeface="Times New Roman" pitchFamily="18" charset="0"/>
              </a:rPr>
              <a:t> </a:t>
            </a:r>
            <a:r>
              <a:rPr lang="ru-RU" sz="1700" dirty="0" smtClean="0">
                <a:solidFill>
                  <a:schemeClr val="accent1">
                    <a:lumMod val="50000"/>
                  </a:schemeClr>
                </a:solidFill>
                <a:latin typeface="Times New Roman" pitchFamily="18" charset="0"/>
                <a:ea typeface="Tahoma" pitchFamily="34" charset="0"/>
                <a:cs typeface="Times New Roman" pitchFamily="18" charset="0"/>
              </a:rPr>
              <a:t> 2  учреждения среднего профессионального образования.</a:t>
            </a:r>
            <a:endParaRPr lang="ru-RU" sz="1700" dirty="0">
              <a:solidFill>
                <a:schemeClr val="accent1">
                  <a:lumMod val="50000"/>
                </a:schemeClr>
              </a:solidFill>
              <a:latin typeface="Times New Roman" pitchFamily="18" charset="0"/>
              <a:ea typeface="Tahom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4" name="Прямоугольник 13"/>
          <p:cNvSpPr/>
          <p:nvPr/>
        </p:nvSpPr>
        <p:spPr>
          <a:xfrm>
            <a:off x="266629" y="2610333"/>
            <a:ext cx="8608295" cy="323165"/>
          </a:xfrm>
          <a:prstGeom prst="rect">
            <a:avLst/>
          </a:prstGeom>
        </p:spPr>
        <p:txBody>
          <a:bodyPr wrap="square">
            <a:spAutoFit/>
          </a:bodyPr>
          <a:lstStyle/>
          <a:p>
            <a:pPr algn="just"/>
            <a:r>
              <a:rPr lang="ru-RU" sz="1500" dirty="0" smtClean="0"/>
              <a:t>        </a:t>
            </a:r>
            <a:endParaRPr lang="ru-RU" sz="17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67543" y="2610333"/>
            <a:ext cx="4896545" cy="3493264"/>
          </a:xfrm>
          <a:prstGeom prst="rect">
            <a:avLst/>
          </a:prstGeom>
        </p:spPr>
        <p:txBody>
          <a:bodyPr wrap="square">
            <a:spAutoFit/>
          </a:bodyPr>
          <a:lstStyle/>
          <a:p>
            <a:pPr lvl="0" algn="just" eaLnBrk="0" fontAlgn="base" hangingPunct="0">
              <a:spcBef>
                <a:spcPct val="0"/>
              </a:spcBef>
              <a:spcAft>
                <a:spcPct val="0"/>
              </a:spcAft>
            </a:pPr>
            <a:r>
              <a:rPr lang="ru-RU" sz="1700" dirty="0" smtClean="0">
                <a:latin typeface="Times New Roman" pitchFamily="18" charset="0"/>
                <a:cs typeface="Times New Roman" panose="02020603050405020304" pitchFamily="18" charset="0"/>
              </a:rPr>
              <a:t>	</a:t>
            </a:r>
            <a:r>
              <a:rPr lang="ru-RU" sz="1700" dirty="0" smtClean="0">
                <a:solidFill>
                  <a:schemeClr val="accent1">
                    <a:lumMod val="50000"/>
                  </a:schemeClr>
                </a:solidFill>
                <a:latin typeface="Times New Roman" pitchFamily="18" charset="0"/>
                <a:ea typeface="Tahoma" pitchFamily="34" charset="0"/>
                <a:cs typeface="Times New Roman" pitchFamily="18" charset="0"/>
              </a:rPr>
              <a:t>Обеспеченность школами </a:t>
            </a:r>
            <a:r>
              <a:rPr lang="ru-RU" sz="1700" dirty="0">
                <a:solidFill>
                  <a:schemeClr val="accent1">
                    <a:lumMod val="50000"/>
                  </a:schemeClr>
                </a:solidFill>
                <a:latin typeface="Times New Roman" pitchFamily="18" charset="0"/>
                <a:ea typeface="Tahoma" pitchFamily="34" charset="0"/>
                <a:cs typeface="Times New Roman" pitchFamily="18" charset="0"/>
              </a:rPr>
              <a:t> </a:t>
            </a:r>
            <a:r>
              <a:rPr lang="ru-RU" sz="1700" dirty="0" smtClean="0">
                <a:solidFill>
                  <a:schemeClr val="accent1">
                    <a:lumMod val="50000"/>
                  </a:schemeClr>
                </a:solidFill>
                <a:latin typeface="Times New Roman" pitchFamily="18" charset="0"/>
                <a:ea typeface="Tahoma" pitchFamily="34" charset="0"/>
                <a:cs typeface="Times New Roman" pitchFamily="18" charset="0"/>
              </a:rPr>
              <a:t>составляет 100 %, детскими садами – 100 %.</a:t>
            </a:r>
          </a:p>
          <a:p>
            <a:pPr lvl="0" algn="just" eaLnBrk="0" fontAlgn="base" hangingPunct="0">
              <a:spcBef>
                <a:spcPct val="0"/>
              </a:spcBef>
              <a:spcAft>
                <a:spcPct val="0"/>
              </a:spcAft>
            </a:pPr>
            <a:endParaRPr lang="ru-RU" sz="1700" dirty="0" smtClean="0">
              <a:solidFill>
                <a:schemeClr val="accent1">
                  <a:lumMod val="50000"/>
                </a:schemeClr>
              </a:solidFill>
              <a:latin typeface="Times New Roman" pitchFamily="18" charset="0"/>
              <a:ea typeface="Tahoma" pitchFamily="34" charset="0"/>
              <a:cs typeface="Times New Roman" pitchFamily="18" charset="0"/>
            </a:endParaRPr>
          </a:p>
          <a:p>
            <a:pPr lvl="0" algn="just" eaLnBrk="0" fontAlgn="base" hangingPunct="0">
              <a:spcBef>
                <a:spcPct val="0"/>
              </a:spcBef>
              <a:spcAft>
                <a:spcPct val="0"/>
              </a:spcAft>
            </a:pPr>
            <a:r>
              <a:rPr lang="ru-RU" sz="1700" dirty="0" smtClean="0">
                <a:solidFill>
                  <a:schemeClr val="accent1">
                    <a:lumMod val="50000"/>
                  </a:schemeClr>
                </a:solidFill>
                <a:latin typeface="Times New Roman" pitchFamily="18" charset="0"/>
                <a:ea typeface="Tahoma" pitchFamily="34" charset="0"/>
                <a:cs typeface="Times New Roman" pitchFamily="18" charset="0"/>
              </a:rPr>
              <a:t>	</a:t>
            </a:r>
            <a:r>
              <a:rPr lang="ru-RU" sz="1700" dirty="0">
                <a:solidFill>
                  <a:schemeClr val="accent1">
                    <a:lumMod val="50000"/>
                  </a:schemeClr>
                </a:solidFill>
                <a:latin typeface="Times New Roman" pitchFamily="18" charset="0"/>
                <a:ea typeface="Tahoma" pitchFamily="34" charset="0"/>
                <a:cs typeface="Times New Roman" pitchFamily="18" charset="0"/>
              </a:rPr>
              <a:t>Решением вопроса снижения очерёдности в ДОУ может явиться строительство нового здания детского </a:t>
            </a:r>
            <a:r>
              <a:rPr lang="ru-RU" sz="1700" dirty="0" smtClean="0">
                <a:solidFill>
                  <a:schemeClr val="accent1">
                    <a:lumMod val="50000"/>
                  </a:schemeClr>
                </a:solidFill>
                <a:latin typeface="Times New Roman" pitchFamily="18" charset="0"/>
                <a:ea typeface="Tahoma" pitchFamily="34" charset="0"/>
                <a:cs typeface="Times New Roman" pitchFamily="18" charset="0"/>
              </a:rPr>
              <a:t>сада.</a:t>
            </a:r>
          </a:p>
          <a:p>
            <a:pPr lvl="0" algn="just" eaLnBrk="0" fontAlgn="base" hangingPunct="0">
              <a:spcBef>
                <a:spcPct val="0"/>
              </a:spcBef>
              <a:spcAft>
                <a:spcPct val="0"/>
              </a:spcAft>
            </a:pPr>
            <a:r>
              <a:rPr lang="ru-RU" sz="1700" dirty="0">
                <a:solidFill>
                  <a:schemeClr val="accent1">
                    <a:lumMod val="50000"/>
                  </a:schemeClr>
                </a:solidFill>
                <a:latin typeface="Times New Roman" pitchFamily="18" charset="0"/>
                <a:ea typeface="Tahoma" pitchFamily="34" charset="0"/>
                <a:cs typeface="Times New Roman" pitchFamily="18" charset="0"/>
              </a:rPr>
              <a:t>	</a:t>
            </a:r>
            <a:r>
              <a:rPr lang="ru-RU" sz="1700" dirty="0" smtClean="0">
                <a:solidFill>
                  <a:schemeClr val="accent1">
                    <a:lumMod val="50000"/>
                  </a:schemeClr>
                </a:solidFill>
                <a:latin typeface="Times New Roman" pitchFamily="18" charset="0"/>
                <a:ea typeface="Tahoma" pitchFamily="34" charset="0"/>
                <a:cs typeface="Times New Roman" pitchFamily="18" charset="0"/>
              </a:rPr>
              <a:t>Под </a:t>
            </a:r>
            <a:r>
              <a:rPr lang="ru-RU" sz="1700" dirty="0">
                <a:solidFill>
                  <a:schemeClr val="accent1">
                    <a:lumMod val="50000"/>
                  </a:schemeClr>
                </a:solidFill>
                <a:latin typeface="Times New Roman" pitchFamily="18" charset="0"/>
                <a:ea typeface="Tahoma" pitchFamily="34" charset="0"/>
                <a:cs typeface="Times New Roman" pitchFamily="18" charset="0"/>
              </a:rPr>
              <a:t>строительство детского сада на 120 мест отведен земельный участок 9000 кв. м., по адресу ул. Таможенная, д. 57 с кадастровым номером </a:t>
            </a:r>
            <a:r>
              <a:rPr lang="ru-RU" sz="1700" dirty="0" smtClean="0">
                <a:solidFill>
                  <a:schemeClr val="accent1">
                    <a:lumMod val="50000"/>
                  </a:schemeClr>
                </a:solidFill>
                <a:latin typeface="Times New Roman" pitchFamily="18" charset="0"/>
                <a:ea typeface="Tahoma" pitchFamily="34" charset="0"/>
                <a:cs typeface="Times New Roman" pitchFamily="18" charset="0"/>
              </a:rPr>
              <a:t>80:1:180129:532.</a:t>
            </a:r>
          </a:p>
          <a:p>
            <a:pPr lvl="0" algn="just" eaLnBrk="0" fontAlgn="base" hangingPunct="0">
              <a:spcBef>
                <a:spcPct val="0"/>
              </a:spcBef>
              <a:spcAft>
                <a:spcPct val="0"/>
              </a:spcAft>
            </a:pPr>
            <a:r>
              <a:rPr lang="ru-RU" sz="1700" dirty="0">
                <a:solidFill>
                  <a:schemeClr val="accent1">
                    <a:lumMod val="50000"/>
                  </a:schemeClr>
                </a:solidFill>
                <a:latin typeface="Times New Roman" pitchFamily="18" charset="0"/>
                <a:ea typeface="Tahoma" pitchFamily="34" charset="0"/>
                <a:cs typeface="Times New Roman" pitchFamily="18" charset="0"/>
              </a:rPr>
              <a:t>	</a:t>
            </a:r>
            <a:r>
              <a:rPr lang="ru-RU" sz="1700" dirty="0" smtClean="0">
                <a:solidFill>
                  <a:schemeClr val="accent1">
                    <a:lumMod val="50000"/>
                  </a:schemeClr>
                </a:solidFill>
                <a:latin typeface="Times New Roman" pitchFamily="18" charset="0"/>
                <a:ea typeface="Tahoma" pitchFamily="34" charset="0"/>
                <a:cs typeface="Times New Roman" pitchFamily="18" charset="0"/>
              </a:rPr>
              <a:t>В </a:t>
            </a:r>
            <a:r>
              <a:rPr lang="ru-RU" sz="1700" dirty="0">
                <a:solidFill>
                  <a:schemeClr val="accent1">
                    <a:lumMod val="50000"/>
                  </a:schemeClr>
                </a:solidFill>
                <a:latin typeface="Times New Roman" pitchFamily="18" charset="0"/>
                <a:ea typeface="Tahoma" pitchFamily="34" charset="0"/>
                <a:cs typeface="Times New Roman" pitchFamily="18" charset="0"/>
              </a:rPr>
              <a:t>ООО «</a:t>
            </a:r>
            <a:r>
              <a:rPr lang="ru-RU" sz="1700" dirty="0" err="1">
                <a:solidFill>
                  <a:schemeClr val="accent1">
                    <a:lumMod val="50000"/>
                  </a:schemeClr>
                </a:solidFill>
                <a:latin typeface="Times New Roman" pitchFamily="18" charset="0"/>
                <a:ea typeface="Tahoma" pitchFamily="34" charset="0"/>
                <a:cs typeface="Times New Roman" pitchFamily="18" charset="0"/>
              </a:rPr>
              <a:t>Энергопроект</a:t>
            </a:r>
            <a:r>
              <a:rPr lang="ru-RU" sz="1700" dirty="0">
                <a:solidFill>
                  <a:schemeClr val="accent1">
                    <a:lumMod val="50000"/>
                  </a:schemeClr>
                </a:solidFill>
                <a:latin typeface="Times New Roman" pitchFamily="18" charset="0"/>
                <a:ea typeface="Tahoma" pitchFamily="34" charset="0"/>
                <a:cs typeface="Times New Roman" pitchFamily="18" charset="0"/>
              </a:rPr>
              <a:t>» разработана проектно-сметная документация, пройдена государственная экспертиза</a:t>
            </a:r>
            <a:endParaRPr lang="ru-RU" sz="1700" dirty="0" smtClean="0">
              <a:solidFill>
                <a:schemeClr val="accent1">
                  <a:lumMod val="50000"/>
                </a:schemeClr>
              </a:solidFill>
              <a:latin typeface="Times New Roman" pitchFamily="18" charset="0"/>
              <a:ea typeface="Tahoma" pitchFamily="34" charset="0"/>
              <a:cs typeface="Times New Roman" pitchFamily="18" charset="0"/>
            </a:endParaRPr>
          </a:p>
        </p:txBody>
      </p:sp>
      <p:pic>
        <p:nvPicPr>
          <p:cNvPr id="13" name="Рисунок 12"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384" y="4597992"/>
            <a:ext cx="3048000" cy="202882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384" y="2610333"/>
            <a:ext cx="3048000" cy="19405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41737" y="464940"/>
            <a:ext cx="6934719" cy="400110"/>
          </a:xfrm>
          <a:prstGeom prst="rect">
            <a:avLst/>
          </a:prstGeom>
        </p:spPr>
        <p:txBody>
          <a:bodyPr wrap="square">
            <a:spAutoFit/>
          </a:bodyPr>
          <a:lstStyle/>
          <a:p>
            <a:pPr algn="ctr"/>
            <a:r>
              <a:rPr lang="ru-RU" sz="2000" b="1" dirty="0" smtClean="0">
                <a:solidFill>
                  <a:schemeClr val="accent1">
                    <a:lumMod val="50000"/>
                  </a:schemeClr>
                </a:solidFill>
                <a:latin typeface="Tahoma" pitchFamily="34" charset="0"/>
                <a:ea typeface="Tahoma" pitchFamily="34" charset="0"/>
                <a:cs typeface="Tahoma" pitchFamily="34" charset="0"/>
              </a:rPr>
              <a:t>Дошкольное образование</a:t>
            </a:r>
            <a:endParaRPr lang="ru-RU" sz="2000" b="1" dirty="0">
              <a:solidFill>
                <a:schemeClr val="accent1">
                  <a:lumMod val="50000"/>
                </a:schemeClr>
              </a:solidFill>
              <a:latin typeface="Tahoma" pitchFamily="34" charset="0"/>
              <a:ea typeface="Tahoma" pitchFamily="34" charset="0"/>
              <a:cs typeface="Tahoma" pitchFamily="34" charset="0"/>
            </a:endParaRPr>
          </a:p>
        </p:txBody>
      </p:sp>
      <p:sp>
        <p:nvSpPr>
          <p:cNvPr id="8" name="Заголовок 1"/>
          <p:cNvSpPr>
            <a:spLocks noGrp="1"/>
          </p:cNvSpPr>
          <p:nvPr>
            <p:ph type="title"/>
          </p:nvPr>
        </p:nvSpPr>
        <p:spPr>
          <a:xfrm>
            <a:off x="214282" y="0"/>
            <a:ext cx="8643966" cy="428604"/>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10" name="Прямая соединительная линия 9"/>
          <p:cNvCxnSpPr/>
          <p:nvPr/>
        </p:nvCxnSpPr>
        <p:spPr>
          <a:xfrm>
            <a:off x="1691680" y="430192"/>
            <a:ext cx="7166568" cy="0"/>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835696" y="972306"/>
            <a:ext cx="7073682" cy="1938992"/>
          </a:xfrm>
          <a:prstGeom prst="rect">
            <a:avLst/>
          </a:prstGeom>
        </p:spPr>
        <p:txBody>
          <a:bodyPr wrap="square">
            <a:spAutoFit/>
          </a:bodyPr>
          <a:lstStyle/>
          <a:p>
            <a:pPr algn="just"/>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Система дошкольного образования городского округа представлена 11 МДОУ. </a:t>
            </a:r>
          </a:p>
          <a:p>
            <a:pPr algn="just"/>
            <a:r>
              <a:rPr lang="en-US"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В детских садах воспитывается около 1300 </a:t>
            </a:r>
            <a:r>
              <a:rPr lang="ru-RU" sz="2000" dirty="0">
                <a:solidFill>
                  <a:schemeClr val="accent1">
                    <a:lumMod val="50000"/>
                  </a:schemeClr>
                </a:solidFill>
                <a:latin typeface="Times New Roman" panose="02020603050405020304" pitchFamily="18" charset="0"/>
                <a:cs typeface="Times New Roman" panose="02020603050405020304" pitchFamily="18" charset="0"/>
              </a:rPr>
              <a:t>воспитанников,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в 2022 г. </a:t>
            </a:r>
            <a:r>
              <a:rPr lang="ru-RU" sz="2000" dirty="0" err="1" smtClean="0">
                <a:solidFill>
                  <a:schemeClr val="accent1">
                    <a:lumMod val="50000"/>
                  </a:schemeClr>
                </a:solidFill>
                <a:latin typeface="Times New Roman" panose="02020603050405020304" pitchFamily="18" charset="0"/>
                <a:cs typeface="Times New Roman" panose="02020603050405020304" pitchFamily="18" charset="0"/>
              </a:rPr>
              <a:t>выпустилось</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297 воспитанников. </a:t>
            </a:r>
            <a:r>
              <a:rPr lang="ru-RU" sz="2000" dirty="0">
                <a:solidFill>
                  <a:schemeClr val="accent1">
                    <a:lumMod val="50000"/>
                  </a:schemeClr>
                </a:solidFill>
                <a:latin typeface="Times New Roman" panose="02020603050405020304" pitchFamily="18" charset="0"/>
                <a:cs typeface="Times New Roman" panose="02020603050405020304" pitchFamily="18" charset="0"/>
              </a:rPr>
              <a:t>На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2022-2023 учебный год </a:t>
            </a:r>
            <a:r>
              <a:rPr lang="ru-RU" sz="2000" dirty="0">
                <a:solidFill>
                  <a:schemeClr val="accent1">
                    <a:lumMod val="50000"/>
                  </a:schemeClr>
                </a:solidFill>
                <a:latin typeface="Times New Roman" panose="02020603050405020304" pitchFamily="18" charset="0"/>
                <a:cs typeface="Times New Roman" panose="02020603050405020304" pitchFamily="18" charset="0"/>
              </a:rPr>
              <a:t>всеми формами дошкольного образования охвачено </a:t>
            </a:r>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1294 ребенка.</a:t>
            </a:r>
          </a:p>
        </p:txBody>
      </p:sp>
      <p:sp>
        <p:nvSpPr>
          <p:cNvPr id="11" name="TextBox 10"/>
          <p:cNvSpPr txBox="1"/>
          <p:nvPr/>
        </p:nvSpPr>
        <p:spPr>
          <a:xfrm>
            <a:off x="363806" y="3748951"/>
            <a:ext cx="3920162" cy="369332"/>
          </a:xfrm>
          <a:prstGeom prst="rect">
            <a:avLst/>
          </a:prstGeom>
          <a:noFill/>
        </p:spPr>
        <p:txBody>
          <a:bodyPr wrap="square" rtlCol="0">
            <a:spAutoFit/>
          </a:bodyPr>
          <a:lstStyle/>
          <a:p>
            <a:pPr algn="just"/>
            <a:r>
              <a:rPr lang="ru-RU" dirty="0" smtClean="0"/>
              <a:t>        </a:t>
            </a:r>
            <a:endParaRPr lang="ru-RU" sz="20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6044550"/>
              </p:ext>
            </p:extLst>
          </p:nvPr>
        </p:nvGraphicFramePr>
        <p:xfrm>
          <a:off x="4499992" y="3068959"/>
          <a:ext cx="4100095" cy="3372932"/>
        </p:xfrm>
        <a:graphic>
          <a:graphicData uri="http://schemas.openxmlformats.org/drawingml/2006/table">
            <a:tbl>
              <a:tblPr firstRow="1" firstCol="1" bandRow="1"/>
              <a:tblGrid>
                <a:gridCol w="1699183"/>
                <a:gridCol w="1239180"/>
                <a:gridCol w="1161732"/>
              </a:tblGrid>
              <a:tr h="826913">
                <a:tc>
                  <a:txBody>
                    <a:bodyPr/>
                    <a:lstStyle/>
                    <a:p>
                      <a:pPr algn="ctr">
                        <a:spcAft>
                          <a:spcPts val="0"/>
                        </a:spcAft>
                      </a:pPr>
                      <a:r>
                        <a:rPr lang="ru-RU" sz="1600" b="1" dirty="0" smtClean="0">
                          <a:solidFill>
                            <a:schemeClr val="accent1">
                              <a:lumMod val="50000"/>
                            </a:schemeClr>
                          </a:solidFill>
                          <a:effectLst/>
                          <a:latin typeface="Times New Roman"/>
                          <a:ea typeface="Calibri"/>
                          <a:cs typeface="Times New Roman"/>
                        </a:rPr>
                        <a:t>Состояние очередности</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chemeClr val="accent1">
                              <a:lumMod val="50000"/>
                            </a:schemeClr>
                          </a:solidFill>
                          <a:effectLst/>
                          <a:latin typeface="Times New Roman"/>
                          <a:ea typeface="Calibri"/>
                          <a:cs typeface="Times New Roman"/>
                        </a:rPr>
                        <a:t>от 0 до 7 лет</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chemeClr val="accent1">
                              <a:lumMod val="50000"/>
                            </a:schemeClr>
                          </a:solidFill>
                          <a:effectLst/>
                          <a:latin typeface="Times New Roman"/>
                          <a:ea typeface="Calibri"/>
                          <a:cs typeface="Times New Roman"/>
                        </a:rPr>
                        <a:t>с 3 до 7 лет</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effectLst/>
                          <a:latin typeface="Times New Roman"/>
                          <a:ea typeface="Calibri"/>
                          <a:cs typeface="Times New Roman"/>
                        </a:rPr>
                        <a:t>на 01.09.2018 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828</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115</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effectLst/>
                          <a:latin typeface="Times New Roman"/>
                          <a:ea typeface="Calibri"/>
                          <a:cs typeface="Times New Roman"/>
                        </a:rPr>
                        <a:t>на 01.09.2019 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613</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111</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7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effectLst/>
                          <a:latin typeface="Times New Roman"/>
                          <a:ea typeface="Calibri"/>
                          <a:cs typeface="Times New Roman"/>
                        </a:rPr>
                        <a:t>на 01.09.2020 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335</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49</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effectLst/>
                          <a:latin typeface="Times New Roman"/>
                          <a:ea typeface="Calibri"/>
                          <a:cs typeface="Times New Roman"/>
                        </a:rPr>
                        <a:t>на 01.12.2021 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182</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56">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на 02.11.2022 г.</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194</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2</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56">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на 01.09.2023 г.</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121</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chemeClr val="accent1">
                              <a:lumMod val="50000"/>
                            </a:schemeClr>
                          </a:solidFill>
                          <a:effectLst/>
                          <a:latin typeface="Times New Roman"/>
                          <a:ea typeface="Calibri"/>
                          <a:cs typeface="Times New Roman"/>
                        </a:rPr>
                        <a:t>7</a:t>
                      </a:r>
                      <a:endParaRPr lang="ru-RU" sz="1600" dirty="0">
                        <a:solidFill>
                          <a:schemeClr val="accent1">
                            <a:lumMod val="50000"/>
                          </a:schemeClr>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5778"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3816427" cy="3347863"/>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герб го конечный вариант"/>
          <p:cNvPicPr/>
          <p:nvPr/>
        </p:nvPicPr>
        <p:blipFill>
          <a:blip r:embed="rId4" cstate="print"/>
          <a:srcRect/>
          <a:stretch>
            <a:fillRect/>
          </a:stretch>
        </p:blipFill>
        <p:spPr bwMode="auto">
          <a:xfrm>
            <a:off x="206996" y="188640"/>
            <a:ext cx="908620"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5053" y="500042"/>
            <a:ext cx="3922869" cy="400110"/>
          </a:xfrm>
          <a:prstGeom prst="rect">
            <a:avLst/>
          </a:prstGeom>
        </p:spPr>
        <p:txBody>
          <a:bodyPr wrap="none">
            <a:spAutoFit/>
          </a:bodyPr>
          <a:lstStyle/>
          <a:p>
            <a:r>
              <a:rPr lang="ru-RU" sz="2000" b="1" dirty="0" smtClean="0">
                <a:solidFill>
                  <a:schemeClr val="accent1"/>
                </a:solidFill>
              </a:rPr>
              <a:t>                  </a:t>
            </a:r>
            <a:r>
              <a:rPr lang="ru-RU" sz="2000" b="1" dirty="0" smtClean="0">
                <a:solidFill>
                  <a:schemeClr val="accent1">
                    <a:lumMod val="50000"/>
                  </a:schemeClr>
                </a:solidFill>
                <a:latin typeface="Tahoma" pitchFamily="34" charset="0"/>
                <a:ea typeface="Tahoma" pitchFamily="34" charset="0"/>
                <a:cs typeface="Tahoma" pitchFamily="34" charset="0"/>
              </a:rPr>
              <a:t>Общее образование</a:t>
            </a:r>
            <a:endParaRPr lang="ru-RU" sz="2000" b="1" dirty="0">
              <a:solidFill>
                <a:schemeClr val="accent1">
                  <a:lumMod val="50000"/>
                </a:schemeClr>
              </a:solidFill>
              <a:latin typeface="Tahoma" pitchFamily="34" charset="0"/>
              <a:ea typeface="Tahoma" pitchFamily="34" charset="0"/>
              <a:cs typeface="Tahoma" pitchFamily="34" charset="0"/>
            </a:endParaRPr>
          </a:p>
        </p:txBody>
      </p:sp>
      <p:sp>
        <p:nvSpPr>
          <p:cNvPr id="9" name="Заголовок 1"/>
          <p:cNvSpPr>
            <a:spLocks noGrp="1"/>
          </p:cNvSpPr>
          <p:nvPr>
            <p:ph type="title"/>
          </p:nvPr>
        </p:nvSpPr>
        <p:spPr>
          <a:xfrm>
            <a:off x="214282" y="0"/>
            <a:ext cx="8643966" cy="500042"/>
          </a:xfrm>
        </p:spPr>
        <p:txBody>
          <a:bodyPr>
            <a:normAutofit/>
          </a:bodyPr>
          <a:lstStyle/>
          <a:p>
            <a:pPr algn="r"/>
            <a:r>
              <a:rPr lang="ru-RU" sz="2000" b="1" dirty="0" smtClean="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Социальная сфера</a:t>
            </a:r>
            <a:endParaRPr lang="ru-RU" sz="2000" b="1" dirty="0">
              <a:solidFill>
                <a:schemeClr val="tx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10" name="Прямая соединительная линия 9"/>
          <p:cNvCxnSpPr/>
          <p:nvPr/>
        </p:nvCxnSpPr>
        <p:spPr>
          <a:xfrm>
            <a:off x="1691680" y="500042"/>
            <a:ext cx="7166568" cy="1588"/>
          </a:xfrm>
          <a:prstGeom prst="line">
            <a:avLst/>
          </a:prstGeom>
          <a:ln w="508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1331640" y="925946"/>
            <a:ext cx="7704855" cy="323165"/>
          </a:xfrm>
          <a:prstGeom prst="rect">
            <a:avLst/>
          </a:prstGeom>
        </p:spPr>
        <p:txBody>
          <a:bodyPr wrap="square">
            <a:spAutoFit/>
          </a:bodyPr>
          <a:lstStyle/>
          <a:p>
            <a:pPr algn="ctr"/>
            <a:r>
              <a:rPr lang="ru-RU" sz="1400" dirty="0"/>
              <a:t> </a:t>
            </a:r>
            <a:r>
              <a:rPr lang="ru-RU" sz="1500" b="1" dirty="0">
                <a:solidFill>
                  <a:schemeClr val="accent1">
                    <a:lumMod val="50000"/>
                  </a:schemeClr>
                </a:solidFill>
                <a:latin typeface="Tahoma" pitchFamily="34" charset="0"/>
                <a:ea typeface="Tahoma" pitchFamily="34" charset="0"/>
                <a:cs typeface="Tahoma" pitchFamily="34" charset="0"/>
              </a:rPr>
              <a:t>Количество обучаемых в общеобразовательных учреждениях поселка</a:t>
            </a:r>
          </a:p>
        </p:txBody>
      </p:sp>
      <p:graphicFrame>
        <p:nvGraphicFramePr>
          <p:cNvPr id="12" name="Group 547"/>
          <p:cNvGraphicFramePr>
            <a:graphicFrameLocks noGrp="1"/>
          </p:cNvGraphicFramePr>
          <p:nvPr>
            <p:extLst>
              <p:ext uri="{D42A27DB-BD31-4B8C-83A1-F6EECF244321}">
                <p14:modId xmlns:p14="http://schemas.microsoft.com/office/powerpoint/2010/main" val="958517146"/>
              </p:ext>
            </p:extLst>
          </p:nvPr>
        </p:nvGraphicFramePr>
        <p:xfrm>
          <a:off x="1899467" y="1326952"/>
          <a:ext cx="6823408" cy="1187380"/>
        </p:xfrm>
        <a:graphic>
          <a:graphicData uri="http://schemas.openxmlformats.org/drawingml/2006/table">
            <a:tbl>
              <a:tblPr>
                <a:tableStyleId>{2D5ABB26-0587-4C30-8999-92F81FD0307C}</a:tableStyleId>
              </a:tblPr>
              <a:tblGrid>
                <a:gridCol w="1693376"/>
                <a:gridCol w="846688"/>
                <a:gridCol w="830056"/>
                <a:gridCol w="863322"/>
                <a:gridCol w="863322"/>
                <a:gridCol w="863322"/>
                <a:gridCol w="863322"/>
              </a:tblGrid>
              <a:tr h="66922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Учебные года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2018-2019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2019-2020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2020-2021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2021-2022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2022-2023</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2023-2024</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9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Количество школьников</a:t>
                      </a:r>
                      <a:endParaRPr kumimoji="0" lang="ru-RU" sz="1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4094</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4188</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4248</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4375</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4378</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smtClean="0">
                          <a:solidFill>
                            <a:schemeClr val="accent1">
                              <a:lumMod val="50000"/>
                            </a:schemeClr>
                          </a:solidFill>
                          <a:latin typeface="Times New Roman" panose="02020603050405020304" pitchFamily="18" charset="0"/>
                          <a:cs typeface="Times New Roman" panose="02020603050405020304" pitchFamily="18" charset="0"/>
                        </a:rPr>
                        <a:t>4369</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Прямоугольник 14"/>
          <p:cNvSpPr/>
          <p:nvPr/>
        </p:nvSpPr>
        <p:spPr>
          <a:xfrm>
            <a:off x="471736" y="2565390"/>
            <a:ext cx="8280920" cy="323165"/>
          </a:xfrm>
          <a:prstGeom prst="rect">
            <a:avLst/>
          </a:prstGeom>
        </p:spPr>
        <p:txBody>
          <a:bodyPr wrap="square">
            <a:spAutoFit/>
          </a:bodyPr>
          <a:lstStyle/>
          <a:p>
            <a:pPr algn="ctr"/>
            <a:r>
              <a:rPr lang="ru-RU" sz="1500" b="1" dirty="0" smtClean="0">
                <a:solidFill>
                  <a:schemeClr val="accent1">
                    <a:lumMod val="50000"/>
                  </a:schemeClr>
                </a:solidFill>
                <a:latin typeface="Tahoma" pitchFamily="34" charset="0"/>
                <a:ea typeface="Tahoma" pitchFamily="34" charset="0"/>
                <a:cs typeface="Tahoma" pitchFamily="34" charset="0"/>
              </a:rPr>
              <a:t>Выпуск обучающихся из школы:</a:t>
            </a:r>
            <a:endParaRPr lang="ru-RU" sz="1500" dirty="0">
              <a:solidFill>
                <a:schemeClr val="accent1">
                  <a:lumMod val="50000"/>
                </a:schemeClr>
              </a:solidFill>
              <a:latin typeface="Tahoma" pitchFamily="34" charset="0"/>
              <a:ea typeface="Tahoma" pitchFamily="34" charset="0"/>
              <a:cs typeface="Tahoma" pitchFamily="34" charset="0"/>
            </a:endParaRPr>
          </a:p>
        </p:txBody>
      </p:sp>
      <p:pic>
        <p:nvPicPr>
          <p:cNvPr id="14" name="Рисунок 13" descr="герб го конечный вариант"/>
          <p:cNvPicPr/>
          <p:nvPr/>
        </p:nvPicPr>
        <p:blipFill>
          <a:blip r:embed="rId2" cstate="print"/>
          <a:srcRect/>
          <a:stretch>
            <a:fillRect/>
          </a:stretch>
        </p:blipFill>
        <p:spPr bwMode="auto">
          <a:xfrm>
            <a:off x="206996" y="188640"/>
            <a:ext cx="908620" cy="1224136"/>
          </a:xfrm>
          <a:prstGeom prst="rect">
            <a:avLst/>
          </a:prstGeom>
          <a:noFill/>
          <a:ln w="9525">
            <a:noFill/>
            <a:miter lim="800000"/>
            <a:headEnd/>
            <a:tailEnd/>
          </a:ln>
        </p:spPr>
      </p:pic>
      <p:graphicFrame>
        <p:nvGraphicFramePr>
          <p:cNvPr id="17" name="Таблица 16"/>
          <p:cNvGraphicFramePr>
            <a:graphicFrameLocks noGrp="1"/>
          </p:cNvGraphicFramePr>
          <p:nvPr>
            <p:extLst>
              <p:ext uri="{D42A27DB-BD31-4B8C-83A1-F6EECF244321}">
                <p14:modId xmlns:p14="http://schemas.microsoft.com/office/powerpoint/2010/main" val="1097387294"/>
              </p:ext>
            </p:extLst>
          </p:nvPr>
        </p:nvGraphicFramePr>
        <p:xfrm>
          <a:off x="399333" y="2934722"/>
          <a:ext cx="8458915" cy="2432696"/>
        </p:xfrm>
        <a:graphic>
          <a:graphicData uri="http://schemas.openxmlformats.org/drawingml/2006/table">
            <a:tbl>
              <a:tblPr>
                <a:tableStyleId>{2D5ABB26-0587-4C30-8999-92F81FD0307C}</a:tableStyleId>
              </a:tblPr>
              <a:tblGrid>
                <a:gridCol w="2948531"/>
                <a:gridCol w="1224136"/>
                <a:gridCol w="1152128"/>
                <a:gridCol w="1152128"/>
                <a:gridCol w="1008112"/>
                <a:gridCol w="973880"/>
              </a:tblGrid>
              <a:tr h="420554">
                <a:tc>
                  <a:txBody>
                    <a:bodyPr/>
                    <a:lstStyle/>
                    <a:p>
                      <a:pPr algn="ctr">
                        <a:spcAft>
                          <a:spcPts val="0"/>
                        </a:spcAft>
                      </a:pPr>
                      <a:r>
                        <a:rPr lang="ru-RU" sz="1500" b="1" dirty="0">
                          <a:solidFill>
                            <a:schemeClr val="accent1">
                              <a:lumMod val="50000"/>
                            </a:schemeClr>
                          </a:solidFill>
                          <a:latin typeface="Times New Roman" pitchFamily="18" charset="0"/>
                          <a:cs typeface="Times New Roman" pitchFamily="18" charset="0"/>
                        </a:rPr>
                        <a:t>Показатели </a:t>
                      </a:r>
                      <a:endParaRPr lang="ru-RU" sz="1500" b="1" dirty="0">
                        <a:solidFill>
                          <a:schemeClr val="accent1">
                            <a:lumMod val="50000"/>
                          </a:schemeClr>
                        </a:solidFill>
                        <a:latin typeface="Times New Roman" pitchFamily="18" charset="0"/>
                        <a:ea typeface="Times New Roman"/>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accent1">
                              <a:lumMod val="50000"/>
                            </a:schemeClr>
                          </a:solidFill>
                          <a:latin typeface="Times New Roman" pitchFamily="18" charset="0"/>
                          <a:cs typeface="Times New Roman" pitchFamily="18" charset="0"/>
                        </a:rPr>
                        <a:t>2019-2020</a:t>
                      </a:r>
                    </a:p>
                    <a:p>
                      <a:pPr algn="ctr"/>
                      <a:r>
                        <a:rPr lang="ru-RU" sz="1400" b="1" dirty="0" err="1" smtClean="0">
                          <a:solidFill>
                            <a:schemeClr val="accent1">
                              <a:lumMod val="50000"/>
                            </a:schemeClr>
                          </a:solidFill>
                          <a:latin typeface="Times New Roman" pitchFamily="18" charset="0"/>
                          <a:cs typeface="Times New Roman" pitchFamily="18" charset="0"/>
                        </a:rPr>
                        <a:t>уч.год</a:t>
                      </a:r>
                      <a:endParaRPr lang="ru-RU" sz="1400" b="1" dirty="0">
                        <a:solidFill>
                          <a:schemeClr val="accent1">
                            <a:lumMod val="50000"/>
                          </a:schemeClr>
                        </a:solidFill>
                        <a:latin typeface="Times New Roman" pitchFamily="18" charset="0"/>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accent1">
                              <a:lumMod val="50000"/>
                            </a:schemeClr>
                          </a:solidFill>
                          <a:latin typeface="Times New Roman" pitchFamily="18" charset="0"/>
                          <a:cs typeface="Times New Roman" pitchFamily="18" charset="0"/>
                        </a:rPr>
                        <a:t>2020-2021</a:t>
                      </a:r>
                    </a:p>
                    <a:p>
                      <a:pPr algn="ctr"/>
                      <a:r>
                        <a:rPr lang="ru-RU" sz="1400" b="1" dirty="0" err="1" smtClean="0">
                          <a:solidFill>
                            <a:schemeClr val="accent1">
                              <a:lumMod val="50000"/>
                            </a:schemeClr>
                          </a:solidFill>
                          <a:latin typeface="Times New Roman" pitchFamily="18" charset="0"/>
                          <a:cs typeface="Times New Roman" pitchFamily="18" charset="0"/>
                        </a:rPr>
                        <a:t>уч.год</a:t>
                      </a:r>
                      <a:endParaRPr lang="ru-RU" sz="1400" b="1" dirty="0">
                        <a:solidFill>
                          <a:schemeClr val="accent1">
                            <a:lumMod val="50000"/>
                          </a:schemeClr>
                        </a:solidFill>
                        <a:latin typeface="Times New Roman" pitchFamily="18" charset="0"/>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accent1">
                              <a:lumMod val="50000"/>
                            </a:schemeClr>
                          </a:solidFill>
                          <a:latin typeface="Times New Roman" pitchFamily="18" charset="0"/>
                          <a:cs typeface="Times New Roman" pitchFamily="18" charset="0"/>
                        </a:rPr>
                        <a:t>2021-2022</a:t>
                      </a:r>
                    </a:p>
                    <a:p>
                      <a:pPr algn="ctr"/>
                      <a:r>
                        <a:rPr lang="ru-RU" sz="1400" b="1" dirty="0" err="1" smtClean="0">
                          <a:solidFill>
                            <a:schemeClr val="accent1">
                              <a:lumMod val="50000"/>
                            </a:schemeClr>
                          </a:solidFill>
                          <a:latin typeface="Times New Roman" pitchFamily="18" charset="0"/>
                          <a:cs typeface="Times New Roman" pitchFamily="18" charset="0"/>
                        </a:rPr>
                        <a:t>уч.год</a:t>
                      </a:r>
                      <a:endParaRPr lang="ru-RU" sz="1400" b="1" dirty="0">
                        <a:solidFill>
                          <a:schemeClr val="accent1">
                            <a:lumMod val="50000"/>
                          </a:schemeClr>
                        </a:solidFill>
                        <a:latin typeface="Times New Roman" pitchFamily="18" charset="0"/>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accent1">
                              <a:lumMod val="50000"/>
                            </a:schemeClr>
                          </a:solidFill>
                          <a:latin typeface="Times New Roman" pitchFamily="18" charset="0"/>
                          <a:cs typeface="Times New Roman" pitchFamily="18" charset="0"/>
                        </a:rPr>
                        <a:t>2022-2023</a:t>
                      </a:r>
                    </a:p>
                    <a:p>
                      <a:pPr algn="ctr"/>
                      <a:r>
                        <a:rPr lang="ru-RU" sz="1400" b="1" dirty="0" err="1" smtClean="0">
                          <a:solidFill>
                            <a:schemeClr val="accent1">
                              <a:lumMod val="50000"/>
                            </a:schemeClr>
                          </a:solidFill>
                          <a:latin typeface="Times New Roman" pitchFamily="18" charset="0"/>
                          <a:cs typeface="Times New Roman" pitchFamily="18" charset="0"/>
                        </a:rPr>
                        <a:t>уч.год</a:t>
                      </a:r>
                      <a:endParaRPr lang="ru-RU" sz="1400" b="1" dirty="0" smtClean="0">
                        <a:solidFill>
                          <a:schemeClr val="accent1">
                            <a:lumMod val="50000"/>
                          </a:schemeClr>
                        </a:solidFill>
                        <a:latin typeface="Times New Roman" pitchFamily="18" charset="0"/>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accent1">
                              <a:lumMod val="50000"/>
                            </a:schemeClr>
                          </a:solidFill>
                          <a:latin typeface="Times New Roman" pitchFamily="18" charset="0"/>
                          <a:cs typeface="Times New Roman" pitchFamily="18" charset="0"/>
                        </a:rPr>
                        <a:t>2023-2024</a:t>
                      </a:r>
                    </a:p>
                    <a:p>
                      <a:pPr algn="ctr"/>
                      <a:r>
                        <a:rPr lang="ru-RU" sz="1400" b="1" dirty="0" err="1" smtClean="0">
                          <a:solidFill>
                            <a:schemeClr val="accent1">
                              <a:lumMod val="50000"/>
                            </a:schemeClr>
                          </a:solidFill>
                          <a:latin typeface="Times New Roman" pitchFamily="18" charset="0"/>
                          <a:cs typeface="Times New Roman" pitchFamily="18" charset="0"/>
                        </a:rPr>
                        <a:t>уч.год</a:t>
                      </a:r>
                      <a:endParaRPr lang="ru-RU" sz="1400" b="1" dirty="0" smtClean="0">
                        <a:solidFill>
                          <a:schemeClr val="accent1">
                            <a:lumMod val="50000"/>
                          </a:schemeClr>
                        </a:solidFill>
                        <a:latin typeface="Times New Roman" pitchFamily="18" charset="0"/>
                        <a:cs typeface="Times New Roman" pitchFamily="18" charset="0"/>
                      </a:endParaRPr>
                    </a:p>
                  </a:txBody>
                  <a:tcPr marL="65784" marR="6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0277">
                <a:tc>
                  <a:txBody>
                    <a:bodyPr/>
                    <a:lstStyle/>
                    <a:p>
                      <a:pPr algn="l">
                        <a:spcAft>
                          <a:spcPts val="0"/>
                        </a:spcAft>
                      </a:pPr>
                      <a:r>
                        <a:rPr lang="ru-RU" sz="1400" dirty="0" smtClean="0">
                          <a:solidFill>
                            <a:schemeClr val="accent1">
                              <a:lumMod val="50000"/>
                            </a:schemeClr>
                          </a:solidFill>
                          <a:latin typeface="Times New Roman" pitchFamily="18" charset="0"/>
                          <a:cs typeface="Times New Roman" pitchFamily="18" charset="0"/>
                        </a:rPr>
                        <a:t>9 </a:t>
                      </a:r>
                      <a:r>
                        <a:rPr lang="ru-RU" sz="1400" dirty="0">
                          <a:solidFill>
                            <a:schemeClr val="accent1">
                              <a:lumMod val="50000"/>
                            </a:schemeClr>
                          </a:solidFill>
                          <a:latin typeface="Times New Roman" pitchFamily="18" charset="0"/>
                          <a:cs typeface="Times New Roman" pitchFamily="18" charset="0"/>
                        </a:rPr>
                        <a:t>классы </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333</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335</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357</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414</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661">
                <a:tc>
                  <a:txBody>
                    <a:bodyPr/>
                    <a:lstStyle/>
                    <a:p>
                      <a:pPr algn="l">
                        <a:spcAft>
                          <a:spcPts val="0"/>
                        </a:spcAft>
                      </a:pPr>
                      <a:r>
                        <a:rPr lang="ru-RU" sz="1400" dirty="0" smtClean="0">
                          <a:solidFill>
                            <a:schemeClr val="accent1">
                              <a:lumMod val="50000"/>
                            </a:schemeClr>
                          </a:solidFill>
                          <a:latin typeface="Times New Roman" pitchFamily="18" charset="0"/>
                          <a:cs typeface="Times New Roman" pitchFamily="18" charset="0"/>
                        </a:rPr>
                        <a:t>11</a:t>
                      </a:r>
                      <a:r>
                        <a:rPr lang="ru-RU" sz="1400" baseline="0" dirty="0" smtClean="0">
                          <a:solidFill>
                            <a:schemeClr val="accent1">
                              <a:lumMod val="50000"/>
                            </a:schemeClr>
                          </a:solidFill>
                          <a:latin typeface="Times New Roman" pitchFamily="18" charset="0"/>
                          <a:cs typeface="Times New Roman" pitchFamily="18" charset="0"/>
                        </a:rPr>
                        <a:t> </a:t>
                      </a:r>
                      <a:r>
                        <a:rPr lang="ru-RU" sz="1400" dirty="0" smtClean="0">
                          <a:solidFill>
                            <a:schemeClr val="accent1">
                              <a:lumMod val="50000"/>
                            </a:schemeClr>
                          </a:solidFill>
                          <a:latin typeface="Times New Roman" pitchFamily="18" charset="0"/>
                          <a:cs typeface="Times New Roman" pitchFamily="18" charset="0"/>
                        </a:rPr>
                        <a:t>классы </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224</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236</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223</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237</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50">
                <a:tc>
                  <a:txBody>
                    <a:bodyPr/>
                    <a:lstStyle/>
                    <a:p>
                      <a:pPr algn="l">
                        <a:spcAft>
                          <a:spcPts val="0"/>
                        </a:spcAft>
                      </a:pPr>
                      <a:r>
                        <a:rPr lang="ru-RU" sz="1400" dirty="0">
                          <a:solidFill>
                            <a:schemeClr val="accent1">
                              <a:lumMod val="50000"/>
                            </a:schemeClr>
                          </a:solidFill>
                          <a:latin typeface="Times New Roman" pitchFamily="18" charset="0"/>
                          <a:cs typeface="Times New Roman" pitchFamily="18" charset="0"/>
                        </a:rPr>
                        <a:t>из них с </a:t>
                      </a:r>
                      <a:r>
                        <a:rPr lang="ru-RU" sz="1400" dirty="0" smtClean="0">
                          <a:solidFill>
                            <a:schemeClr val="accent1">
                              <a:lumMod val="50000"/>
                            </a:schemeClr>
                          </a:solidFill>
                          <a:latin typeface="Times New Roman" pitchFamily="18" charset="0"/>
                          <a:cs typeface="Times New Roman" pitchFamily="18" charset="0"/>
                        </a:rPr>
                        <a:t>региональной медалью, в </a:t>
                      </a:r>
                      <a:r>
                        <a:rPr lang="ru-RU" sz="1400" dirty="0" err="1" smtClean="0">
                          <a:solidFill>
                            <a:schemeClr val="accent1">
                              <a:lumMod val="50000"/>
                            </a:schemeClr>
                          </a:solidFill>
                          <a:latin typeface="Times New Roman" pitchFamily="18" charset="0"/>
                          <a:cs typeface="Times New Roman" pitchFamily="18" charset="0"/>
                        </a:rPr>
                        <a:t>т.ч</a:t>
                      </a:r>
                      <a:r>
                        <a:rPr lang="ru-RU" sz="1400" dirty="0" smtClean="0">
                          <a:solidFill>
                            <a:schemeClr val="accent1">
                              <a:lumMod val="50000"/>
                            </a:schemeClr>
                          </a:solidFill>
                          <a:latin typeface="Times New Roman" pitchFamily="18" charset="0"/>
                          <a:cs typeface="Times New Roman" pitchFamily="18" charset="0"/>
                        </a:rPr>
                        <a:t>. :</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ru-RU" sz="1400" baseline="0" dirty="0" smtClean="0">
                          <a:solidFill>
                            <a:schemeClr val="accent1">
                              <a:lumMod val="50000"/>
                            </a:schemeClr>
                          </a:solidFill>
                          <a:latin typeface="Times New Roman" pitchFamily="18" charset="0"/>
                          <a:cs typeface="Times New Roman" pitchFamily="18" charset="0"/>
                        </a:rPr>
                        <a:t>18 – 8 %</a:t>
                      </a: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ru-RU" sz="1400" baseline="0" dirty="0" smtClean="0">
                          <a:solidFill>
                            <a:schemeClr val="accent1">
                              <a:lumMod val="50000"/>
                            </a:schemeClr>
                          </a:solidFill>
                          <a:latin typeface="Times New Roman" pitchFamily="18" charset="0"/>
                          <a:cs typeface="Times New Roman" pitchFamily="18" charset="0"/>
                        </a:rPr>
                        <a:t>26</a:t>
                      </a: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ru-RU" sz="1400" baseline="0" dirty="0" smtClean="0">
                          <a:solidFill>
                            <a:schemeClr val="accent1">
                              <a:lumMod val="50000"/>
                            </a:schemeClr>
                          </a:solidFill>
                          <a:latin typeface="Times New Roman" pitchFamily="18" charset="0"/>
                          <a:cs typeface="Times New Roman" pitchFamily="18" charset="0"/>
                        </a:rPr>
                        <a:t>19</a:t>
                      </a: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endParaRPr lang="ru-RU" sz="1400" baseline="0" dirty="0" smtClean="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endParaRPr lang="ru-RU" sz="1400" baseline="0" dirty="0" smtClean="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505">
                <a:tc>
                  <a:txBody>
                    <a:bodyPr/>
                    <a:lstStyle/>
                    <a:p>
                      <a:pPr algn="l">
                        <a:spcAft>
                          <a:spcPts val="0"/>
                        </a:spcAft>
                      </a:pPr>
                      <a:r>
                        <a:rPr lang="ru-RU" sz="1400" dirty="0" smtClean="0">
                          <a:solidFill>
                            <a:schemeClr val="accent1">
                              <a:lumMod val="50000"/>
                            </a:schemeClr>
                          </a:solidFill>
                          <a:latin typeface="Times New Roman" pitchFamily="18" charset="0"/>
                          <a:cs typeface="Times New Roman" pitchFamily="18" charset="0"/>
                        </a:rPr>
                        <a:t>золотая </a:t>
                      </a:r>
                      <a:r>
                        <a:rPr lang="ru-RU" sz="1400" dirty="0">
                          <a:solidFill>
                            <a:schemeClr val="accent1">
                              <a:lumMod val="50000"/>
                            </a:schemeClr>
                          </a:solidFill>
                          <a:latin typeface="Times New Roman" pitchFamily="18" charset="0"/>
                          <a:cs typeface="Times New Roman" pitchFamily="18" charset="0"/>
                        </a:rPr>
                        <a:t>медаль </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16</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21</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13</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20</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50">
                <a:tc>
                  <a:txBody>
                    <a:bodyPr/>
                    <a:lstStyle/>
                    <a:p>
                      <a:pPr algn="l">
                        <a:spcAft>
                          <a:spcPts val="0"/>
                        </a:spcAft>
                      </a:pPr>
                      <a:r>
                        <a:rPr lang="ru-RU" sz="1400" dirty="0" smtClean="0">
                          <a:solidFill>
                            <a:schemeClr val="accent1">
                              <a:lumMod val="50000"/>
                            </a:schemeClr>
                          </a:solidFill>
                          <a:latin typeface="Times New Roman" pitchFamily="18" charset="0"/>
                          <a:cs typeface="Times New Roman" pitchFamily="18" charset="0"/>
                        </a:rPr>
                        <a:t>серебряная </a:t>
                      </a:r>
                      <a:r>
                        <a:rPr lang="ru-RU" sz="1400" dirty="0">
                          <a:solidFill>
                            <a:schemeClr val="accent1">
                              <a:lumMod val="50000"/>
                            </a:schemeClr>
                          </a:solidFill>
                          <a:latin typeface="Times New Roman" pitchFamily="18" charset="0"/>
                          <a:cs typeface="Times New Roman" pitchFamily="18" charset="0"/>
                        </a:rPr>
                        <a:t>медаль </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5</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6</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6</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180">
                <a:tc>
                  <a:txBody>
                    <a:bodyPr/>
                    <a:lstStyle/>
                    <a:p>
                      <a:pPr>
                        <a:spcAft>
                          <a:spcPts val="0"/>
                        </a:spcAft>
                      </a:pPr>
                      <a:r>
                        <a:rPr lang="ru-RU" sz="1400" dirty="0" smtClean="0">
                          <a:solidFill>
                            <a:schemeClr val="accent1">
                              <a:lumMod val="50000"/>
                            </a:schemeClr>
                          </a:solidFill>
                          <a:latin typeface="Times New Roman" pitchFamily="18" charset="0"/>
                          <a:ea typeface="Times New Roman"/>
                          <a:cs typeface="Times New Roman" pitchFamily="18" charset="0"/>
                        </a:rPr>
                        <a:t>из них с федеральной медалью «За особые успехи в учебе»</a:t>
                      </a:r>
                      <a:endParaRPr lang="ru-RU" sz="1400" dirty="0">
                        <a:solidFill>
                          <a:schemeClr val="accent1">
                            <a:lumMod val="50000"/>
                          </a:schemeClr>
                        </a:solidFill>
                        <a:latin typeface="Times New Roman" pitchFamily="18" charset="0"/>
                        <a:ea typeface="Times New Roman"/>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32</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39</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22</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accent1">
                              <a:lumMod val="50000"/>
                            </a:schemeClr>
                          </a:solidFill>
                          <a:latin typeface="Times New Roman" pitchFamily="18" charset="0"/>
                          <a:cs typeface="Times New Roman" pitchFamily="18" charset="0"/>
                        </a:rPr>
                        <a:t>24</a:t>
                      </a: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accent1">
                            <a:lumMod val="50000"/>
                          </a:schemeClr>
                        </a:solidFill>
                        <a:latin typeface="Times New Roman" pitchFamily="18" charset="0"/>
                        <a:cs typeface="Times New Roman" pitchFamily="18" charset="0"/>
                      </a:endParaRPr>
                    </a:p>
                  </a:txBody>
                  <a:tcPr marL="65784" marR="6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8" name="Рисунок 17" descr="нагр.JPG"/>
          <p:cNvPicPr>
            <a:picLocks noChangeAspect="1"/>
          </p:cNvPicPr>
          <p:nvPr/>
        </p:nvPicPr>
        <p:blipFill>
          <a:blip r:embed="rId3" cstate="print"/>
          <a:stretch>
            <a:fillRect/>
          </a:stretch>
        </p:blipFill>
        <p:spPr>
          <a:xfrm>
            <a:off x="471736" y="5491749"/>
            <a:ext cx="2797949" cy="1089802"/>
          </a:xfrm>
          <a:prstGeom prst="rect">
            <a:avLst/>
          </a:prstGeom>
        </p:spPr>
      </p:pic>
      <p:graphicFrame>
        <p:nvGraphicFramePr>
          <p:cNvPr id="19" name="Group 573"/>
          <p:cNvGraphicFramePr>
            <a:graphicFrameLocks/>
          </p:cNvGraphicFramePr>
          <p:nvPr>
            <p:extLst>
              <p:ext uri="{D42A27DB-BD31-4B8C-83A1-F6EECF244321}">
                <p14:modId xmlns:p14="http://schemas.microsoft.com/office/powerpoint/2010/main" val="270872372"/>
              </p:ext>
            </p:extLst>
          </p:nvPr>
        </p:nvGraphicFramePr>
        <p:xfrm>
          <a:off x="3352800" y="5410200"/>
          <a:ext cx="5505448" cy="1219200"/>
        </p:xfrm>
        <a:graphic>
          <a:graphicData uri="http://schemas.openxmlformats.org/drawingml/2006/table">
            <a:tbl>
              <a:tblPr>
                <a:tableStyleId>{2D5ABB26-0587-4C30-8999-92F81FD0307C}</a:tableStyleId>
              </a:tblPr>
              <a:tblGrid>
                <a:gridCol w="4497407"/>
                <a:gridCol w="1008041"/>
              </a:tblGrid>
              <a:tr h="756744">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50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Доля учителей имеющих высшую и первую категорий</a:t>
                      </a:r>
                      <a:endParaRPr kumimoji="0" lang="ru-RU" sz="15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60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6</a:t>
                      </a:r>
                      <a:r>
                        <a:rPr kumimoji="0" lang="en-US" sz="160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5</a:t>
                      </a:r>
                      <a:r>
                        <a:rPr kumimoji="0" lang="ru-RU" sz="160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 %</a:t>
                      </a:r>
                      <a:endParaRPr kumimoji="0" lang="ru-RU" sz="16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Поступаемость в ВУЗы</a:t>
                      </a:r>
                      <a:endParaRPr kumimoji="0" lang="ru-RU" sz="15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9</a:t>
                      </a:r>
                      <a:r>
                        <a:rPr kumimoji="0" lang="ru-RU" sz="1600" b="0"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rPr>
                        <a:t>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25634</TotalTime>
  <Words>3521</Words>
  <Application>Microsoft Office PowerPoint</Application>
  <PresentationFormat>Экран (4:3)</PresentationFormat>
  <Paragraphs>733</Paragraphs>
  <Slides>36</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Тема Office</vt:lpstr>
      <vt:lpstr>Слайд</vt:lpstr>
      <vt:lpstr> Инвестиционный паспорт  городского округа  «Поселок Агинское» </vt:lpstr>
      <vt:lpstr>Презентация PowerPoint</vt:lpstr>
      <vt:lpstr>Содержание </vt:lpstr>
      <vt:lpstr>История </vt:lpstr>
      <vt:lpstr>Географическое положение и климат</vt:lpstr>
      <vt:lpstr>Презентация PowerPoint</vt:lpstr>
      <vt:lpstr>   Социальная сфера</vt:lpstr>
      <vt:lpstr>Социальная сфера</vt:lpstr>
      <vt:lpstr>Социальная сфера</vt:lpstr>
      <vt:lpstr>Социальная сфера</vt:lpstr>
      <vt:lpstr>Социальная сфера</vt:lpstr>
      <vt:lpstr>Социальная сфера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ИНВЕСТИЦИОННЫЙ ПАСПОРТ ГОРОДСКОГО ОКРУГА «ПОСЁЛОК АГИНСКОЕ»</dc:title>
  <dc:creator>NAME</dc:creator>
  <cp:lastModifiedBy>Darima</cp:lastModifiedBy>
  <cp:revision>1379</cp:revision>
  <cp:lastPrinted>2023-09-20T05:41:20Z</cp:lastPrinted>
  <dcterms:created xsi:type="dcterms:W3CDTF">2012-10-08T23:16:19Z</dcterms:created>
  <dcterms:modified xsi:type="dcterms:W3CDTF">2023-09-26T02:04:38Z</dcterms:modified>
</cp:coreProperties>
</file>