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ppt/charts/chart7.xml" ContentType="application/vnd.openxmlformats-officedocument.drawingml.chart+xml"/>
  <Override PartName="/ppt/theme/themeOverride3.xml" ContentType="application/vnd.openxmlformats-officedocument.themeOverride+xml"/>
  <Override PartName="/ppt/charts/chart8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9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49"/>
  </p:notesMasterIdLst>
  <p:sldIdLst>
    <p:sldId id="340" r:id="rId2"/>
    <p:sldId id="257" r:id="rId3"/>
    <p:sldId id="258" r:id="rId4"/>
    <p:sldId id="264" r:id="rId5"/>
    <p:sldId id="263" r:id="rId6"/>
    <p:sldId id="269" r:id="rId7"/>
    <p:sldId id="317" r:id="rId8"/>
    <p:sldId id="273" r:id="rId9"/>
    <p:sldId id="271" r:id="rId10"/>
    <p:sldId id="278" r:id="rId11"/>
    <p:sldId id="277" r:id="rId12"/>
    <p:sldId id="274" r:id="rId13"/>
    <p:sldId id="268" r:id="rId14"/>
    <p:sldId id="283" r:id="rId15"/>
    <p:sldId id="345" r:id="rId16"/>
    <p:sldId id="296" r:id="rId17"/>
    <p:sldId id="292" r:id="rId18"/>
    <p:sldId id="297" r:id="rId19"/>
    <p:sldId id="295" r:id="rId20"/>
    <p:sldId id="346" r:id="rId21"/>
    <p:sldId id="294" r:id="rId22"/>
    <p:sldId id="347" r:id="rId23"/>
    <p:sldId id="348" r:id="rId24"/>
    <p:sldId id="350" r:id="rId25"/>
    <p:sldId id="351" r:id="rId26"/>
    <p:sldId id="352" r:id="rId27"/>
    <p:sldId id="284" r:id="rId28"/>
    <p:sldId id="353" r:id="rId29"/>
    <p:sldId id="286" r:id="rId30"/>
    <p:sldId id="354" r:id="rId31"/>
    <p:sldId id="302" r:id="rId32"/>
    <p:sldId id="303" r:id="rId33"/>
    <p:sldId id="355" r:id="rId34"/>
    <p:sldId id="356" r:id="rId35"/>
    <p:sldId id="330" r:id="rId36"/>
    <p:sldId id="325" r:id="rId37"/>
    <p:sldId id="326" r:id="rId38"/>
    <p:sldId id="373" r:id="rId39"/>
    <p:sldId id="374" r:id="rId40"/>
    <p:sldId id="377" r:id="rId41"/>
    <p:sldId id="378" r:id="rId42"/>
    <p:sldId id="381" r:id="rId43"/>
    <p:sldId id="382" r:id="rId44"/>
    <p:sldId id="358" r:id="rId45"/>
    <p:sldId id="365" r:id="rId46"/>
    <p:sldId id="366" r:id="rId47"/>
    <p:sldId id="339" r:id="rId4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E458"/>
    <a:srgbClr val="01F3FF"/>
    <a:srgbClr val="00E6F2"/>
    <a:srgbClr val="00EEFA"/>
    <a:srgbClr val="9CEFFA"/>
    <a:srgbClr val="8AEDFA"/>
    <a:srgbClr val="66FFFF"/>
    <a:srgbClr val="97EF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65" autoAdjust="0"/>
    <p:restoredTop sz="96129" autoAdjust="0"/>
  </p:normalViewPr>
  <p:slideViewPr>
    <p:cSldViewPr>
      <p:cViewPr varScale="1">
        <p:scale>
          <a:sx n="105" d="100"/>
          <a:sy n="105" d="100"/>
        </p:scale>
        <p:origin x="29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1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2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3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/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132690632"/>
        <c:axId val="220440744"/>
        <c:axId val="0"/>
      </c:bar3DChart>
      <c:catAx>
        <c:axId val="132690632"/>
        <c:scaling>
          <c:orientation val="minMax"/>
        </c:scaling>
        <c:delete val="0"/>
        <c:axPos val="b"/>
        <c:majorTickMark val="out"/>
        <c:minorTickMark val="none"/>
        <c:tickLblPos val="low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220440744"/>
        <c:crosses val="autoZero"/>
        <c:auto val="1"/>
        <c:lblAlgn val="ctr"/>
        <c:lblOffset val="100"/>
        <c:tickMarkSkip val="1"/>
        <c:noMultiLvlLbl val="0"/>
      </c:catAx>
      <c:valAx>
        <c:axId val="220440744"/>
        <c:scaling>
          <c:orientation val="minMax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solid"/>
            </a:ln>
          </c:spPr>
        </c:majorGridlines>
        <c:majorTickMark val="out"/>
        <c:minorTickMark val="none"/>
        <c:tickLblPos val="nextTo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32690632"/>
        <c:crosses val="autoZero"/>
        <c:crossBetween val="between"/>
      </c:valAx>
      <c:spPr>
        <a:noFill/>
        <a:ln w="25398">
          <a:noFill/>
        </a:ln>
      </c:spPr>
    </c:plotArea>
    <c:legend>
      <c:legendPos val="r"/>
      <c:layout>
        <c:manualLayout>
          <c:xMode val="edge"/>
          <c:yMode val="edge"/>
          <c:x val="0.80476190476190479"/>
          <c:y val="0.37410071942446044"/>
          <c:w val="0.18888888888888888"/>
          <c:h val="0.25419664268585129"/>
        </c:manualLayout>
      </c:layout>
      <c:overlay val="0"/>
      <c:spPr>
        <a:noFill/>
        <a:ln w="3175">
          <a:solidFill>
            <a:schemeClr val="tx1"/>
          </a:solidFill>
          <a:prstDash val="solid"/>
        </a:ln>
      </c:spPr>
      <c:txPr>
        <a:bodyPr/>
        <a:lstStyle/>
        <a:p>
          <a:pPr>
            <a:defRPr sz="1655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6206896551724206E-3"/>
          <c:y val="6.2500000000000028E-2"/>
          <c:w val="0.92025862068965514"/>
          <c:h val="0.42500000000000027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земли сельскохозяйственного назначения</c:v>
                </c:pt>
              </c:strCache>
            </c:strRef>
          </c:tx>
          <c:spPr>
            <a:solidFill>
              <a:schemeClr val="accent1"/>
            </a:solidFill>
            <a:ln w="7635">
              <a:solidFill>
                <a:schemeClr val="tx1"/>
              </a:solidFill>
              <a:prstDash val="solid"/>
            </a:ln>
          </c:spPr>
          <c:explosion val="21"/>
          <c:dPt>
            <c:idx val="0"/>
            <c:bubble3D val="0"/>
          </c:dPt>
          <c:dPt>
            <c:idx val="1"/>
            <c:bubble3D val="0"/>
            <c:spPr>
              <a:solidFill>
                <a:srgbClr val="0000FF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993366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0.19637092545067622"/>
                  <c:y val="2.9636920384951915E-2"/>
                </c:manualLayout>
              </c:layout>
              <c:spPr>
                <a:noFill/>
                <a:ln w="18431">
                  <a:noFill/>
                </a:ln>
              </c:spPr>
              <c:txPr>
                <a:bodyPr/>
                <a:lstStyle/>
                <a:p>
                  <a:pPr>
                    <a:defRPr sz="1007" b="1" i="0" u="none" strike="noStrike" baseline="0">
                      <a:solidFill>
                        <a:schemeClr val="tx1"/>
                      </a:solidFill>
                      <a:latin typeface="Tahoma"/>
                      <a:ea typeface="Tahoma"/>
                      <a:cs typeface="Tahoma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9017424950479422"/>
                  <c:y val="-0.18979908761404829"/>
                </c:manualLayout>
              </c:layout>
              <c:tx>
                <c:rich>
                  <a:bodyPr/>
                  <a:lstStyle/>
                  <a:p>
                    <a:pPr>
                      <a:defRPr sz="1007" b="1" i="0" u="none" strike="noStrike" baseline="0">
                        <a:solidFill>
                          <a:schemeClr val="tx1"/>
                        </a:solidFill>
                        <a:latin typeface="Tahoma"/>
                        <a:ea typeface="Tahoma"/>
                        <a:cs typeface="Tahoma"/>
                      </a:defRPr>
                    </a:pPr>
                    <a:r>
                      <a:rPr lang="en-US"/>
                      <a:t>700</a:t>
                    </a:r>
                  </a:p>
                </c:rich>
              </c:tx>
              <c:spPr>
                <a:noFill/>
                <a:ln w="18431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1503718501946508"/>
                  <c:y val="5.5986751656043061E-2"/>
                </c:manualLayout>
              </c:layout>
              <c:spPr>
                <a:noFill/>
                <a:ln w="18431">
                  <a:noFill/>
                </a:ln>
              </c:spPr>
              <c:txPr>
                <a:bodyPr/>
                <a:lstStyle/>
                <a:p>
                  <a:pPr>
                    <a:defRPr sz="1007" b="1" i="0" u="none" strike="noStrike" baseline="0">
                      <a:solidFill>
                        <a:schemeClr val="tx1"/>
                      </a:solidFill>
                      <a:latin typeface="Tahoma"/>
                      <a:ea typeface="Tahoma"/>
                      <a:cs typeface="Tahoma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spPr>
                <a:noFill/>
                <a:ln w="18431">
                  <a:noFill/>
                </a:ln>
              </c:spPr>
              <c:txPr>
                <a:bodyPr/>
                <a:lstStyle/>
                <a:p>
                  <a:pPr>
                    <a:defRPr sz="1007" b="1" i="0" u="none" strike="noStrike" baseline="0">
                      <a:solidFill>
                        <a:schemeClr val="tx1"/>
                      </a:solidFill>
                      <a:latin typeface="Tahoma"/>
                      <a:ea typeface="Tahoma"/>
                      <a:cs typeface="Tahoma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земли промышленности, трансорта, связи</c:v>
                </c:pt>
                <c:pt idx="1">
                  <c:v>земли лесного фонда</c:v>
                </c:pt>
                <c:pt idx="2">
                  <c:v>земли сельскохозяйственного назначения</c:v>
                </c:pt>
                <c:pt idx="3">
                  <c:v>земли поселений </c:v>
                </c:pt>
                <c:pt idx="4">
                  <c:v>земли запаса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31.5</c:v>
                </c:pt>
                <c:pt idx="1">
                  <c:v>135.19999999999999</c:v>
                </c:pt>
                <c:pt idx="2">
                  <c:v>431.8</c:v>
                </c:pt>
                <c:pt idx="3">
                  <c:v>4.8</c:v>
                </c:pt>
                <c:pt idx="4">
                  <c:v>4.7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земли лесного фонда</c:v>
                </c:pt>
              </c:strCache>
            </c:strRef>
          </c:tx>
          <c:spPr>
            <a:solidFill>
              <a:schemeClr val="accent2"/>
            </a:solidFill>
            <a:ln w="7635">
              <a:solidFill>
                <a:schemeClr val="tx1"/>
              </a:solidFill>
              <a:prstDash val="solid"/>
            </a:ln>
          </c:spPr>
          <c:explosion val="13"/>
          <c:dPt>
            <c:idx val="0"/>
            <c:bubble3D val="0"/>
            <c:spPr>
              <a:solidFill>
                <a:schemeClr val="accent1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</c:dPt>
          <c:dPt>
            <c:idx val="2"/>
            <c:bubble3D val="0"/>
            <c:spPr>
              <a:solidFill>
                <a:schemeClr val="hlink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Sheet1!$B$1:$F$1</c:f>
              <c:strCache>
                <c:ptCount val="5"/>
                <c:pt idx="0">
                  <c:v>земли промышленности, трансорта, связи</c:v>
                </c:pt>
                <c:pt idx="1">
                  <c:v>земли лесного фонда</c:v>
                </c:pt>
                <c:pt idx="2">
                  <c:v>земли сельскохозяйственного назначения</c:v>
                </c:pt>
                <c:pt idx="3">
                  <c:v>земли поселений </c:v>
                </c:pt>
                <c:pt idx="4">
                  <c:v>земли запаса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30.6</c:v>
                </c:pt>
                <c:pt idx="1">
                  <c:v>38.6</c:v>
                </c:pt>
                <c:pt idx="2">
                  <c:v>34.6</c:v>
                </c:pt>
                <c:pt idx="3">
                  <c:v>31.6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Север</c:v>
                </c:pt>
              </c:strCache>
            </c:strRef>
          </c:tx>
          <c:spPr>
            <a:solidFill>
              <a:schemeClr val="hlink"/>
            </a:solidFill>
            <a:ln w="7635">
              <a:solidFill>
                <a:schemeClr val="tx1"/>
              </a:solidFill>
              <a:prstDash val="solid"/>
            </a:ln>
          </c:spPr>
          <c:explosion val="13"/>
          <c:dPt>
            <c:idx val="0"/>
            <c:bubble3D val="0"/>
            <c:spPr>
              <a:solidFill>
                <a:schemeClr val="accent1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</c:dPt>
          <c:dPt>
            <c:idx val="3"/>
            <c:bubble3D val="0"/>
            <c:spPr>
              <a:solidFill>
                <a:schemeClr val="folHlink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Sheet1!$B$1:$F$1</c:f>
              <c:strCache>
                <c:ptCount val="5"/>
                <c:pt idx="0">
                  <c:v>земли промышленности, трансорта, связи</c:v>
                </c:pt>
                <c:pt idx="1">
                  <c:v>земли лесного фонда</c:v>
                </c:pt>
                <c:pt idx="2">
                  <c:v>земли сельскохозяйственного назначения</c:v>
                </c:pt>
                <c:pt idx="3">
                  <c:v>земли поселений </c:v>
                </c:pt>
                <c:pt idx="4">
                  <c:v>земли запаса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5"/>
                <c:pt idx="0">
                  <c:v>45.9</c:v>
                </c:pt>
                <c:pt idx="1">
                  <c:v>46.9</c:v>
                </c:pt>
                <c:pt idx="2">
                  <c:v>45</c:v>
                </c:pt>
                <c:pt idx="3">
                  <c:v>43.9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8">
          <a:noFill/>
        </a:ln>
      </c:spPr>
    </c:plotArea>
    <c:legend>
      <c:legendPos val="r"/>
      <c:layout>
        <c:manualLayout>
          <c:xMode val="edge"/>
          <c:yMode val="edge"/>
          <c:x val="6.4655145677906242E-2"/>
          <c:y val="0.56750012076711276"/>
          <c:w val="0.89008632126673459"/>
          <c:h val="0.21000016102281693"/>
        </c:manualLayout>
      </c:layout>
      <c:overlay val="0"/>
      <c:spPr>
        <a:noFill/>
        <a:ln w="15270">
          <a:noFill/>
        </a:ln>
      </c:spPr>
      <c:txPr>
        <a:bodyPr/>
        <a:lstStyle/>
        <a:p>
          <a:pPr>
            <a:defRPr sz="883" b="1" i="0" u="none" strike="noStrike" baseline="0">
              <a:solidFill>
                <a:schemeClr val="tx1"/>
              </a:solidFill>
              <a:latin typeface="Tahoma"/>
              <a:ea typeface="Tahoma"/>
              <a:cs typeface="Tahoma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338" b="1" i="0" u="none" strike="noStrike" baseline="0">
          <a:solidFill>
            <a:schemeClr val="tx1"/>
          </a:solidFill>
          <a:latin typeface="Tahoma"/>
          <a:ea typeface="Tahoma"/>
          <a:cs typeface="Tahoma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родилось 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339</c:v>
                </c:pt>
                <c:pt idx="1">
                  <c:v>364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5399368"/>
        <c:axId val="132125424"/>
      </c:barChart>
      <c:catAx>
        <c:axId val="115399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2125424"/>
        <c:crosses val="autoZero"/>
        <c:auto val="1"/>
        <c:lblAlgn val="ctr"/>
        <c:lblOffset val="100"/>
        <c:noMultiLvlLbl val="0"/>
      </c:catAx>
      <c:valAx>
        <c:axId val="1321254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5399368"/>
        <c:crosses val="autoZero"/>
        <c:crossBetween val="between"/>
      </c:valAx>
      <c:spPr>
        <a:noFill/>
        <a:ln w="25435">
          <a:noFill/>
        </a:ln>
      </c:spPr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3360436968916123E-2"/>
          <c:y val="5.951092837048258E-2"/>
          <c:w val="0.95663956303108388"/>
          <c:h val="0.6418029979535396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22.9</c:v>
                </c:pt>
                <c:pt idx="1">
                  <c:v>1.9</c:v>
                </c:pt>
                <c:pt idx="2">
                  <c:v>75.2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2071197411003236E-2"/>
          <c:y val="0.12692050768203073"/>
          <c:w val="0.57830899778304412"/>
          <c:h val="0.85303941215764867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3CE458"/>
              </a:solidFill>
            </c:spPr>
          </c:dPt>
          <c:dPt>
            <c:idx val="2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5.2375703037120358E-2"/>
                  <c:y val="-0.3061834884275829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11465,3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3225534308211471E-2"/>
                  <c:y val="3.2287441342559453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2476,1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7820397450318755E-2"/>
                  <c:y val="3.911397438956493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62,7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Энергетический комплекс</c:v>
                </c:pt>
                <c:pt idx="1">
                  <c:v>Добыча полезных ископаемых </c:v>
                </c:pt>
                <c:pt idx="2">
                  <c:v>Обрабатывающее производство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9729.02</c:v>
                </c:pt>
                <c:pt idx="1">
                  <c:v>394.8</c:v>
                </c:pt>
                <c:pt idx="2">
                  <c:v>60.4</c:v>
                </c:pt>
              </c:numCache>
            </c:numRef>
          </c:val>
        </c:ser>
        <c:ser>
          <c:idx val="1"/>
          <c:order val="1"/>
          <c:explosion val="25"/>
          <c:cat>
            <c:strRef>
              <c:f>Лист1!$A$2:$A$4</c:f>
              <c:strCache>
                <c:ptCount val="3"/>
                <c:pt idx="0">
                  <c:v>Энергетический комплекс</c:v>
                </c:pt>
                <c:pt idx="1">
                  <c:v>Добыча полезных ископаемых </c:v>
                </c:pt>
                <c:pt idx="2">
                  <c:v>Обрабатывающее производство</c:v>
                </c:pt>
              </c:strCache>
            </c:strRef>
          </c:cat>
          <c:val>
            <c:numRef>
              <c:f>Лист1!$C$2:$C$4</c:f>
              <c:numCache>
                <c:formatCode>0.0%</c:formatCode>
                <c:ptCount val="3"/>
                <c:pt idx="0">
                  <c:v>95.530340075135854</c:v>
                </c:pt>
                <c:pt idx="1">
                  <c:v>3.8765855411607375</c:v>
                </c:pt>
                <c:pt idx="2">
                  <c:v>0.5930743837034157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2.7855555383671342E-3"/>
                  <c:y val="1.668750830229990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201,708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5928638831737388"/>
                  <c:y val="4.20680399243288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842,255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растениеводство</c:v>
                </c:pt>
                <c:pt idx="1">
                  <c:v>животноводство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168.4</c:v>
                </c:pt>
                <c:pt idx="1">
                  <c:v>785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92D050"/>
              </a:solidFill>
            </c:spPr>
          </c:dPt>
          <c:dPt>
            <c:idx val="2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dirty="0" smtClean="0"/>
                      <a:t>21648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4211794424906375E-2"/>
                  <c:y val="4.2782616774673078E-2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dirty="0" smtClean="0"/>
                      <a:t>23723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dirty="0" smtClean="0"/>
                      <a:t>769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7748487960744034E-2"/>
                  <c:y val="-2.3983462244210624E-2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dirty="0" smtClean="0"/>
                      <a:t>5722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Лист1!$A$1:$A$4</c:f>
              <c:strCache>
                <c:ptCount val="4"/>
                <c:pt idx="0">
                  <c:v>КРС</c:v>
                </c:pt>
                <c:pt idx="1">
                  <c:v>овцы и козы</c:v>
                </c:pt>
                <c:pt idx="2">
                  <c:v>свиньи</c:v>
                </c:pt>
                <c:pt idx="3">
                  <c:v>коровы</c:v>
                </c:pt>
              </c:strCache>
            </c:strRef>
          </c:cat>
          <c:val>
            <c:numRef>
              <c:f>Лист1!$B$1:$B$4</c:f>
              <c:numCache>
                <c:formatCode>General</c:formatCode>
                <c:ptCount val="4"/>
                <c:pt idx="0">
                  <c:v>23260</c:v>
                </c:pt>
                <c:pt idx="1">
                  <c:v>28388</c:v>
                </c:pt>
                <c:pt idx="2">
                  <c:v>1682</c:v>
                </c:pt>
                <c:pt idx="3">
                  <c:v>9723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5906427394250134E-2"/>
          <c:y val="0.11901526198114128"/>
          <c:w val="0.93529411764705883"/>
          <c:h val="0.7754818292088221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2"/>
              <c:tx>
                <c:rich>
                  <a:bodyPr/>
                  <a:lstStyle/>
                  <a:p>
                    <a:fld id="{A006DBDF-C542-48F6-B09C-71E15FDF9036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Картофель</c:v>
                </c:pt>
                <c:pt idx="1">
                  <c:v>Зерно</c:v>
                </c:pt>
                <c:pt idx="2">
                  <c:v>Овощи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42.9</c:v>
                </c:pt>
                <c:pt idx="1">
                  <c:v>56.9</c:v>
                </c:pt>
                <c:pt idx="2">
                  <c:v>0.13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8923213086736246"/>
          <c:y val="0.62435452512880329"/>
          <c:w val="0.31076786913263749"/>
          <c:h val="0.35622922134733159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0464279751290631"/>
          <c:y val="8.2868641419822517E-2"/>
        </c:manualLayout>
      </c:layout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инвестиций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8.9285714285714281E-3"/>
                  <c:y val="-0.2511445906479127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0.1935906219577659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826.3</c:v>
                </c:pt>
                <c:pt idx="1">
                  <c:v>606.1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2297296"/>
        <c:axId val="222294160"/>
      </c:barChart>
      <c:catAx>
        <c:axId val="222297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22294160"/>
        <c:crosses val="autoZero"/>
        <c:auto val="1"/>
        <c:lblAlgn val="ctr"/>
        <c:lblOffset val="100"/>
        <c:noMultiLvlLbl val="0"/>
      </c:catAx>
      <c:valAx>
        <c:axId val="2222941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2297296"/>
        <c:crosses val="autoZero"/>
        <c:crossBetween val="between"/>
      </c:valAx>
      <c:spPr>
        <a:noFill/>
        <a:ln w="25405">
          <a:noFill/>
        </a:ln>
      </c:spPr>
    </c:plotArea>
    <c:legend>
      <c:legendPos val="r"/>
      <c:layout>
        <c:manualLayout>
          <c:xMode val="edge"/>
          <c:yMode val="edge"/>
          <c:x val="0.69387750195347719"/>
          <c:y val="0.40472790901137357"/>
          <c:w val="0.29931972243927529"/>
          <c:h val="0.37435370578677662"/>
        </c:manualLayout>
      </c:layout>
      <c:overlay val="0"/>
      <c:txPr>
        <a:bodyPr/>
        <a:lstStyle/>
        <a:p>
          <a:pPr>
            <a:defRPr sz="1000" baseline="0"/>
          </a:pPr>
          <a:endParaRPr lang="ru-RU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E7AD4D-9CE2-442E-BAC3-E1FDF3F15727}" type="doc">
      <dgm:prSet loTypeId="urn:microsoft.com/office/officeart/2005/8/layout/vList2" loCatId="list" qsTypeId="urn:microsoft.com/office/officeart/2005/8/quickstyle/simple1#1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2E4E02F-C9AD-44E3-8590-D2023CC80FD3}">
      <dgm:prSet phldrT="[Текст]" custT="1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algn="ctr"/>
          <a:r>
            <a:rPr lang="ru-RU" sz="2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Повышать инвестиционную привлекательность территории района</a:t>
          </a:r>
          <a:endParaRPr lang="ru-RU" sz="28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45670DC-119B-4F55-B8CA-473071A4ACE4}" type="parTrans" cxnId="{AEDF0F52-A870-4B93-94C1-B8BF43854719}">
      <dgm:prSet/>
      <dgm:spPr/>
      <dgm:t>
        <a:bodyPr/>
        <a:lstStyle/>
        <a:p>
          <a:pPr algn="ctr"/>
          <a:endParaRPr lang="ru-RU" sz="2800">
            <a:solidFill>
              <a:schemeClr val="tx2">
                <a:lumMod val="50000"/>
              </a:schemeClr>
            </a:solidFill>
          </a:endParaRPr>
        </a:p>
      </dgm:t>
    </dgm:pt>
    <dgm:pt modelId="{C849AA92-C306-46E2-940F-7E5EAB84E4B7}" type="sibTrans" cxnId="{AEDF0F52-A870-4B93-94C1-B8BF43854719}">
      <dgm:prSet/>
      <dgm:spPr/>
      <dgm:t>
        <a:bodyPr/>
        <a:lstStyle/>
        <a:p>
          <a:pPr algn="ctr"/>
          <a:endParaRPr lang="ru-RU" sz="2800">
            <a:solidFill>
              <a:schemeClr val="tx2">
                <a:lumMod val="50000"/>
              </a:schemeClr>
            </a:solidFill>
          </a:endParaRPr>
        </a:p>
      </dgm:t>
    </dgm:pt>
    <dgm:pt modelId="{2E482E17-FE6D-4B23-A3AE-F8E504101E9D}">
      <dgm:prSet phldrT="[Текст]" custT="1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algn="ctr"/>
          <a:r>
            <a:rPr lang="ru-RU" sz="2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Проводить  модернизацию объектов   ЖКХ</a:t>
          </a:r>
          <a:endParaRPr lang="ru-RU" sz="28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C4A1858-0D80-4956-81D4-2B21616AC0B1}" type="parTrans" cxnId="{0FCB40D5-1A2C-4A5E-A95A-A5882DFCB40E}">
      <dgm:prSet/>
      <dgm:spPr/>
      <dgm:t>
        <a:bodyPr/>
        <a:lstStyle/>
        <a:p>
          <a:pPr algn="ctr"/>
          <a:endParaRPr lang="ru-RU" sz="2800">
            <a:solidFill>
              <a:schemeClr val="tx2">
                <a:lumMod val="50000"/>
              </a:schemeClr>
            </a:solidFill>
          </a:endParaRPr>
        </a:p>
      </dgm:t>
    </dgm:pt>
    <dgm:pt modelId="{F826296E-F471-4D6D-A7D5-4480826D25E0}" type="sibTrans" cxnId="{0FCB40D5-1A2C-4A5E-A95A-A5882DFCB40E}">
      <dgm:prSet/>
      <dgm:spPr/>
      <dgm:t>
        <a:bodyPr/>
        <a:lstStyle/>
        <a:p>
          <a:pPr algn="ctr"/>
          <a:endParaRPr lang="ru-RU" sz="2800">
            <a:solidFill>
              <a:schemeClr val="tx2">
                <a:lumMod val="50000"/>
              </a:schemeClr>
            </a:solidFill>
          </a:endParaRPr>
        </a:p>
      </dgm:t>
    </dgm:pt>
    <dgm:pt modelId="{7D167608-CA5C-401D-B1DE-1D7C8C5A8FD5}">
      <dgm:prSet phldrT="[Текст]" custT="1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algn="ctr"/>
          <a:r>
            <a:rPr lang="ru-RU" sz="2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Оказывать меры социальной поддержки населению</a:t>
          </a:r>
          <a:endParaRPr lang="ru-RU" sz="28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ED36E70-AF76-4548-B0DD-5FE9BE25CCC6}" type="parTrans" cxnId="{DE000C19-330E-4855-AD85-876EA8DE0523}">
      <dgm:prSet/>
      <dgm:spPr/>
      <dgm:t>
        <a:bodyPr/>
        <a:lstStyle/>
        <a:p>
          <a:pPr algn="ctr"/>
          <a:endParaRPr lang="ru-RU" sz="2800">
            <a:solidFill>
              <a:schemeClr val="tx2">
                <a:lumMod val="50000"/>
              </a:schemeClr>
            </a:solidFill>
          </a:endParaRPr>
        </a:p>
      </dgm:t>
    </dgm:pt>
    <dgm:pt modelId="{1493780F-55FE-43C4-925C-B174F9B34306}" type="sibTrans" cxnId="{DE000C19-330E-4855-AD85-876EA8DE0523}">
      <dgm:prSet/>
      <dgm:spPr/>
      <dgm:t>
        <a:bodyPr/>
        <a:lstStyle/>
        <a:p>
          <a:pPr algn="ctr"/>
          <a:endParaRPr lang="ru-RU" sz="2800">
            <a:solidFill>
              <a:schemeClr val="tx2">
                <a:lumMod val="50000"/>
              </a:schemeClr>
            </a:solidFill>
          </a:endParaRPr>
        </a:p>
      </dgm:t>
    </dgm:pt>
    <dgm:pt modelId="{C3E45177-94B5-4A2D-974C-3B7708E41761}">
      <dgm:prSet phldrT="[Текст]" custT="1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algn="ctr"/>
          <a:r>
            <a:rPr lang="ru-RU" sz="2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Совершенствовать  систему  оказания муниципальных услуг</a:t>
          </a:r>
          <a:endParaRPr lang="ru-RU" sz="28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36A4621-64E3-4FB6-8047-8371EDCC894D}" type="parTrans" cxnId="{C653ACE3-D8EB-4D3F-A70E-F63A7447F5C3}">
      <dgm:prSet/>
      <dgm:spPr/>
      <dgm:t>
        <a:bodyPr/>
        <a:lstStyle/>
        <a:p>
          <a:pPr algn="ctr"/>
          <a:endParaRPr lang="ru-RU" sz="2800">
            <a:solidFill>
              <a:schemeClr val="tx2">
                <a:lumMod val="50000"/>
              </a:schemeClr>
            </a:solidFill>
          </a:endParaRPr>
        </a:p>
      </dgm:t>
    </dgm:pt>
    <dgm:pt modelId="{C27A5757-15B8-4F46-98D3-51DA07C174AB}" type="sibTrans" cxnId="{C653ACE3-D8EB-4D3F-A70E-F63A7447F5C3}">
      <dgm:prSet/>
      <dgm:spPr/>
      <dgm:t>
        <a:bodyPr/>
        <a:lstStyle/>
        <a:p>
          <a:pPr algn="ctr"/>
          <a:endParaRPr lang="ru-RU" sz="2800">
            <a:solidFill>
              <a:schemeClr val="tx2">
                <a:lumMod val="50000"/>
              </a:schemeClr>
            </a:solidFill>
          </a:endParaRPr>
        </a:p>
      </dgm:t>
    </dgm:pt>
    <dgm:pt modelId="{DB7B8046-56A3-4749-8BCE-D5A15E48F305}">
      <dgm:prSet phldrT="[Текст]" custT="1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algn="ctr"/>
          <a:r>
            <a:rPr lang="ru-RU" sz="2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Повышать качество жизни населения</a:t>
          </a:r>
          <a:endParaRPr lang="ru-RU" sz="28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73BA3CF-C893-4585-96AA-7A52475BE642}" type="parTrans" cxnId="{5B0702BC-F8AD-4807-99A3-7BBB5492B970}">
      <dgm:prSet/>
      <dgm:spPr/>
      <dgm:t>
        <a:bodyPr/>
        <a:lstStyle/>
        <a:p>
          <a:pPr algn="ctr"/>
          <a:endParaRPr lang="ru-RU" sz="2800">
            <a:solidFill>
              <a:schemeClr val="tx2">
                <a:lumMod val="50000"/>
              </a:schemeClr>
            </a:solidFill>
          </a:endParaRPr>
        </a:p>
      </dgm:t>
    </dgm:pt>
    <dgm:pt modelId="{EF70146E-318C-48CD-91FA-D8E0C0FDDD19}" type="sibTrans" cxnId="{5B0702BC-F8AD-4807-99A3-7BBB5492B970}">
      <dgm:prSet/>
      <dgm:spPr/>
      <dgm:t>
        <a:bodyPr/>
        <a:lstStyle/>
        <a:p>
          <a:pPr algn="ctr"/>
          <a:endParaRPr lang="ru-RU" sz="2800">
            <a:solidFill>
              <a:schemeClr val="tx2">
                <a:lumMod val="50000"/>
              </a:schemeClr>
            </a:solidFill>
          </a:endParaRPr>
        </a:p>
      </dgm:t>
    </dgm:pt>
    <dgm:pt modelId="{197E2176-1E27-4D35-9C4B-093FF6BCAB4F}">
      <dgm:prSet/>
      <dgm:spPr>
        <a:solidFill>
          <a:schemeClr val="bg1">
            <a:lumMod val="95000"/>
          </a:schemeClr>
        </a:solidFill>
        <a:ln>
          <a:solidFill>
            <a:schemeClr val="accent1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C0C127A-F5B9-4D0A-97B0-D29A2670276D}" type="parTrans" cxnId="{4D1159D5-8B4A-408E-BA3C-998B1EFBAF2B}">
      <dgm:prSet/>
      <dgm:spPr/>
      <dgm:t>
        <a:bodyPr/>
        <a:lstStyle/>
        <a:p>
          <a:endParaRPr lang="ru-RU"/>
        </a:p>
      </dgm:t>
    </dgm:pt>
    <dgm:pt modelId="{F234B3D7-CF83-4481-8A26-E23E8506FBAB}" type="sibTrans" cxnId="{4D1159D5-8B4A-408E-BA3C-998B1EFBAF2B}">
      <dgm:prSet/>
      <dgm:spPr/>
      <dgm:t>
        <a:bodyPr/>
        <a:lstStyle/>
        <a:p>
          <a:endParaRPr lang="ru-RU"/>
        </a:p>
      </dgm:t>
    </dgm:pt>
    <dgm:pt modelId="{E1E4E155-BA96-4E65-8906-E21A4E00CA5C}" type="pres">
      <dgm:prSet presAssocID="{59E7AD4D-9CE2-442E-BAC3-E1FDF3F1572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53A2F9-7341-4483-B18B-05ECF005A16B}" type="pres">
      <dgm:prSet presAssocID="{82E4E02F-C9AD-44E3-8590-D2023CC80FD3}" presName="parentText" presStyleLbl="node1" presStyleIdx="0" presStyleCnt="6" custScaleX="101907" custScaleY="74372" custLinFactY="63298" custLinFactNeighborX="5614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ED72D8-0CFA-4E82-999A-D99D226CCEF3}" type="pres">
      <dgm:prSet presAssocID="{C849AA92-C306-46E2-940F-7E5EAB84E4B7}" presName="spacer" presStyleCnt="0"/>
      <dgm:spPr/>
    </dgm:pt>
    <dgm:pt modelId="{75CF76C4-ABBB-4FFF-B82C-3F77734DE227}" type="pres">
      <dgm:prSet presAssocID="{197E2176-1E27-4D35-9C4B-093FF6BCAB4F}" presName="parentText" presStyleLbl="node1" presStyleIdx="1" presStyleCnt="6" custScaleX="103889" custScaleY="61937" custLinFactY="-102206" custLinFactNeighborX="972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C604D7-04BC-4B16-BB60-FA7B0BC28139}" type="pres">
      <dgm:prSet presAssocID="{F234B3D7-CF83-4481-8A26-E23E8506FBAB}" presName="spacer" presStyleCnt="0"/>
      <dgm:spPr/>
    </dgm:pt>
    <dgm:pt modelId="{1A865363-27A2-44D0-BF50-A3DF3C2DA2A2}" type="pres">
      <dgm:prSet presAssocID="{2E482E17-FE6D-4B23-A3AE-F8E504101E9D}" presName="parentText" presStyleLbl="node1" presStyleIdx="2" presStyleCnt="6" custScaleX="102642" custScaleY="68770" custLinFactNeighborX="-2075" custLinFactNeighborY="3413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C936D1-3F28-43B0-8449-723BE0845211}" type="pres">
      <dgm:prSet presAssocID="{F826296E-F471-4D6D-A7D5-4480826D25E0}" presName="spacer" presStyleCnt="0"/>
      <dgm:spPr/>
    </dgm:pt>
    <dgm:pt modelId="{3D842851-2342-49AA-BF59-1E3963CA3F63}" type="pres">
      <dgm:prSet presAssocID="{7D167608-CA5C-401D-B1DE-1D7C8C5A8FD5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47C3AD-EA20-49A0-9D33-DCD725BB5A7F}" type="pres">
      <dgm:prSet presAssocID="{1493780F-55FE-43C4-925C-B174F9B34306}" presName="spacer" presStyleCnt="0"/>
      <dgm:spPr/>
    </dgm:pt>
    <dgm:pt modelId="{CD9DD715-4599-4E3E-8D42-0294F71479CF}" type="pres">
      <dgm:prSet presAssocID="{C3E45177-94B5-4A2D-974C-3B7708E41761}" presName="parentText" presStyleLbl="node1" presStyleIdx="4" presStyleCnt="6" custLinFactY="-7432" custLinFactNeighborX="-93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1B30E9-8F3A-4A52-A8C5-8FAED55C72C0}" type="pres">
      <dgm:prSet presAssocID="{C27A5757-15B8-4F46-98D3-51DA07C174AB}" presName="spacer" presStyleCnt="0"/>
      <dgm:spPr/>
    </dgm:pt>
    <dgm:pt modelId="{42C142EC-6E10-483D-8B3B-D5D8DF8430AF}" type="pres">
      <dgm:prSet presAssocID="{DB7B8046-56A3-4749-8BCE-D5A15E48F305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0702BC-F8AD-4807-99A3-7BBB5492B970}" srcId="{59E7AD4D-9CE2-442E-BAC3-E1FDF3F15727}" destId="{DB7B8046-56A3-4749-8BCE-D5A15E48F305}" srcOrd="5" destOrd="0" parTransId="{E73BA3CF-C893-4585-96AA-7A52475BE642}" sibTransId="{EF70146E-318C-48CD-91FA-D8E0C0FDDD19}"/>
    <dgm:cxn modelId="{0FCB40D5-1A2C-4A5E-A95A-A5882DFCB40E}" srcId="{59E7AD4D-9CE2-442E-BAC3-E1FDF3F15727}" destId="{2E482E17-FE6D-4B23-A3AE-F8E504101E9D}" srcOrd="2" destOrd="0" parTransId="{DC4A1858-0D80-4956-81D4-2B21616AC0B1}" sibTransId="{F826296E-F471-4D6D-A7D5-4480826D25E0}"/>
    <dgm:cxn modelId="{4D1159D5-8B4A-408E-BA3C-998B1EFBAF2B}" srcId="{59E7AD4D-9CE2-442E-BAC3-E1FDF3F15727}" destId="{197E2176-1E27-4D35-9C4B-093FF6BCAB4F}" srcOrd="1" destOrd="0" parTransId="{4C0C127A-F5B9-4D0A-97B0-D29A2670276D}" sibTransId="{F234B3D7-CF83-4481-8A26-E23E8506FBAB}"/>
    <dgm:cxn modelId="{C653ACE3-D8EB-4D3F-A70E-F63A7447F5C3}" srcId="{59E7AD4D-9CE2-442E-BAC3-E1FDF3F15727}" destId="{C3E45177-94B5-4A2D-974C-3B7708E41761}" srcOrd="4" destOrd="0" parTransId="{336A4621-64E3-4FB6-8047-8371EDCC894D}" sibTransId="{C27A5757-15B8-4F46-98D3-51DA07C174AB}"/>
    <dgm:cxn modelId="{386FD40D-573E-4F0B-ABA4-39DD8717B3DB}" type="presOf" srcId="{DB7B8046-56A3-4749-8BCE-D5A15E48F305}" destId="{42C142EC-6E10-483D-8B3B-D5D8DF8430AF}" srcOrd="0" destOrd="0" presId="urn:microsoft.com/office/officeart/2005/8/layout/vList2"/>
    <dgm:cxn modelId="{7545027B-E1CB-4426-951C-8537D14CFD05}" type="presOf" srcId="{82E4E02F-C9AD-44E3-8590-D2023CC80FD3}" destId="{2353A2F9-7341-4483-B18B-05ECF005A16B}" srcOrd="0" destOrd="0" presId="urn:microsoft.com/office/officeart/2005/8/layout/vList2"/>
    <dgm:cxn modelId="{43A67BB8-044F-4C8A-A0C1-EBC8C69B132B}" type="presOf" srcId="{2E482E17-FE6D-4B23-A3AE-F8E504101E9D}" destId="{1A865363-27A2-44D0-BF50-A3DF3C2DA2A2}" srcOrd="0" destOrd="0" presId="urn:microsoft.com/office/officeart/2005/8/layout/vList2"/>
    <dgm:cxn modelId="{AEDF0F52-A870-4B93-94C1-B8BF43854719}" srcId="{59E7AD4D-9CE2-442E-BAC3-E1FDF3F15727}" destId="{82E4E02F-C9AD-44E3-8590-D2023CC80FD3}" srcOrd="0" destOrd="0" parTransId="{D45670DC-119B-4F55-B8CA-473071A4ACE4}" sibTransId="{C849AA92-C306-46E2-940F-7E5EAB84E4B7}"/>
    <dgm:cxn modelId="{1000737E-5C2A-4A4F-92CD-4CBD33698719}" type="presOf" srcId="{197E2176-1E27-4D35-9C4B-093FF6BCAB4F}" destId="{75CF76C4-ABBB-4FFF-B82C-3F77734DE227}" srcOrd="0" destOrd="0" presId="urn:microsoft.com/office/officeart/2005/8/layout/vList2"/>
    <dgm:cxn modelId="{42E35A58-EE1D-4EB1-9D56-99BFC98CBE8C}" type="presOf" srcId="{7D167608-CA5C-401D-B1DE-1D7C8C5A8FD5}" destId="{3D842851-2342-49AA-BF59-1E3963CA3F63}" srcOrd="0" destOrd="0" presId="urn:microsoft.com/office/officeart/2005/8/layout/vList2"/>
    <dgm:cxn modelId="{DE000C19-330E-4855-AD85-876EA8DE0523}" srcId="{59E7AD4D-9CE2-442E-BAC3-E1FDF3F15727}" destId="{7D167608-CA5C-401D-B1DE-1D7C8C5A8FD5}" srcOrd="3" destOrd="0" parTransId="{5ED36E70-AF76-4548-B0DD-5FE9BE25CCC6}" sibTransId="{1493780F-55FE-43C4-925C-B174F9B34306}"/>
    <dgm:cxn modelId="{B40B4569-F58A-4C82-97F0-AF082226E312}" type="presOf" srcId="{C3E45177-94B5-4A2D-974C-3B7708E41761}" destId="{CD9DD715-4599-4E3E-8D42-0294F71479CF}" srcOrd="0" destOrd="0" presId="urn:microsoft.com/office/officeart/2005/8/layout/vList2"/>
    <dgm:cxn modelId="{93307E75-8747-430F-BEC9-8FE69E7186AF}" type="presOf" srcId="{59E7AD4D-9CE2-442E-BAC3-E1FDF3F15727}" destId="{E1E4E155-BA96-4E65-8906-E21A4E00CA5C}" srcOrd="0" destOrd="0" presId="urn:microsoft.com/office/officeart/2005/8/layout/vList2"/>
    <dgm:cxn modelId="{03E21FB0-B957-42B3-825E-A7F66395C9F5}" type="presParOf" srcId="{E1E4E155-BA96-4E65-8906-E21A4E00CA5C}" destId="{2353A2F9-7341-4483-B18B-05ECF005A16B}" srcOrd="0" destOrd="0" presId="urn:microsoft.com/office/officeart/2005/8/layout/vList2"/>
    <dgm:cxn modelId="{4C70F428-4CE4-4D0F-A57A-84F916C55880}" type="presParOf" srcId="{E1E4E155-BA96-4E65-8906-E21A4E00CA5C}" destId="{80ED72D8-0CFA-4E82-999A-D99D226CCEF3}" srcOrd="1" destOrd="0" presId="urn:microsoft.com/office/officeart/2005/8/layout/vList2"/>
    <dgm:cxn modelId="{4D0C6946-CF80-46B4-9A0D-AC01181F68F5}" type="presParOf" srcId="{E1E4E155-BA96-4E65-8906-E21A4E00CA5C}" destId="{75CF76C4-ABBB-4FFF-B82C-3F77734DE227}" srcOrd="2" destOrd="0" presId="urn:microsoft.com/office/officeart/2005/8/layout/vList2"/>
    <dgm:cxn modelId="{3ED626B2-7F36-4010-B236-D55B694C89B3}" type="presParOf" srcId="{E1E4E155-BA96-4E65-8906-E21A4E00CA5C}" destId="{A5C604D7-04BC-4B16-BB60-FA7B0BC28139}" srcOrd="3" destOrd="0" presId="urn:microsoft.com/office/officeart/2005/8/layout/vList2"/>
    <dgm:cxn modelId="{F6CBF7E6-7EA6-49FB-AC35-EE9FB7C254DA}" type="presParOf" srcId="{E1E4E155-BA96-4E65-8906-E21A4E00CA5C}" destId="{1A865363-27A2-44D0-BF50-A3DF3C2DA2A2}" srcOrd="4" destOrd="0" presId="urn:microsoft.com/office/officeart/2005/8/layout/vList2"/>
    <dgm:cxn modelId="{946218BA-2AED-4E57-B098-FF82DAE8530E}" type="presParOf" srcId="{E1E4E155-BA96-4E65-8906-E21A4E00CA5C}" destId="{0DC936D1-3F28-43B0-8449-723BE0845211}" srcOrd="5" destOrd="0" presId="urn:microsoft.com/office/officeart/2005/8/layout/vList2"/>
    <dgm:cxn modelId="{86C52084-8595-45DA-9382-3F55E9756C43}" type="presParOf" srcId="{E1E4E155-BA96-4E65-8906-E21A4E00CA5C}" destId="{3D842851-2342-49AA-BF59-1E3963CA3F63}" srcOrd="6" destOrd="0" presId="urn:microsoft.com/office/officeart/2005/8/layout/vList2"/>
    <dgm:cxn modelId="{0C8D0DD7-0A82-401C-8A12-03FEF6D46C76}" type="presParOf" srcId="{E1E4E155-BA96-4E65-8906-E21A4E00CA5C}" destId="{5547C3AD-EA20-49A0-9D33-DCD725BB5A7F}" srcOrd="7" destOrd="0" presId="urn:microsoft.com/office/officeart/2005/8/layout/vList2"/>
    <dgm:cxn modelId="{FF7A5116-CFF2-4615-9CCC-C949BA968D13}" type="presParOf" srcId="{E1E4E155-BA96-4E65-8906-E21A4E00CA5C}" destId="{CD9DD715-4599-4E3E-8D42-0294F71479CF}" srcOrd="8" destOrd="0" presId="urn:microsoft.com/office/officeart/2005/8/layout/vList2"/>
    <dgm:cxn modelId="{D4451378-7A3C-402C-B214-A12E5F8623C2}" type="presParOf" srcId="{E1E4E155-BA96-4E65-8906-E21A4E00CA5C}" destId="{271B30E9-8F3A-4A52-A8C5-8FAED55C72C0}" srcOrd="9" destOrd="0" presId="urn:microsoft.com/office/officeart/2005/8/layout/vList2"/>
    <dgm:cxn modelId="{37E0697C-AC64-4C68-BC47-F8896174E5D2}" type="presParOf" srcId="{E1E4E155-BA96-4E65-8906-E21A4E00CA5C}" destId="{42C142EC-6E10-483D-8B3B-D5D8DF8430AF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B922568-3C78-461C-8659-52BF827D7FDC}" type="datetimeFigureOut">
              <a:rPr lang="ru-RU"/>
              <a:pPr>
                <a:defRPr/>
              </a:pPr>
              <a:t>02.10.2023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DDD582C-978C-4116-B895-F8148FC732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007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49B0106-8534-4175-9139-5D0DAAD209CC}" type="slidenum">
              <a:rPr lang="ru-RU" sz="1200" smtClean="0">
                <a:latin typeface="Arial" charset="0"/>
              </a:rPr>
              <a:pPr eaLnBrk="1" hangingPunct="1"/>
              <a:t>6</a:t>
            </a:fld>
            <a:endParaRPr lang="ru-RU" sz="12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77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563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542AF7-62DB-4F50-A364-0438B63DC5C0}" type="slidenum">
              <a:rPr lang="ru-RU" sz="1200" smtClean="0">
                <a:latin typeface="Arial" charset="0"/>
              </a:rPr>
              <a:pPr eaLnBrk="1" hangingPunct="1"/>
              <a:t>12</a:t>
            </a:fld>
            <a:endParaRPr lang="ru-RU" sz="12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37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573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EADD555-181B-41F2-A698-C728A2820AF1}" type="slidenum">
              <a:rPr lang="ru-RU" sz="1200" smtClean="0">
                <a:latin typeface="Arial" charset="0"/>
              </a:rPr>
              <a:pPr eaLnBrk="1" hangingPunct="1"/>
              <a:t>18</a:t>
            </a:fld>
            <a:endParaRPr lang="ru-RU" sz="12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008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B91728E-7886-4026-A687-982904A20436}" type="slidenum">
              <a:rPr lang="ru-RU" sz="1200" smtClean="0">
                <a:latin typeface="Arial" charset="0"/>
              </a:rPr>
              <a:pPr eaLnBrk="1" hangingPunct="1"/>
              <a:t>31</a:t>
            </a:fld>
            <a:endParaRPr lang="ru-RU" sz="12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410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A84212F-C359-4E87-B0B0-8B8B0D783854}" type="slidenum">
              <a:rPr lang="ru-RU" sz="1200" smtClean="0">
                <a:latin typeface="Arial" charset="0"/>
              </a:rPr>
              <a:pPr eaLnBrk="1" hangingPunct="1"/>
              <a:t>32</a:t>
            </a:fld>
            <a:endParaRPr lang="ru-RU" sz="12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992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AAD794-E90B-4B76-8614-2C2BC9B845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977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CA8E4-3509-4B87-83F5-A072ABD319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410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C033F-9C6B-436D-81C2-D82F2AF5F2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045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937EB1-386E-4D5E-A0A9-F73775AF74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528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4D0EA-AE69-420E-A733-F0B2B54A69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492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E9D2B-BA4B-4718-91F0-D68A93A7EA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305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BF571-F9BB-4698-8197-4EC8628838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410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5A719-FE03-4906-8B6A-38529CE1C6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119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7F53F-E508-4897-B240-44F698EED7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921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D3930-FFF2-4129-B565-63F3C2EBAE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64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250D8-0BE9-4D2B-BD3A-82D442EEBE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638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3AF73-FEC4-4DC9-9A77-C76CACF078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772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DB42F-837C-4E2E-A21E-B0038F345A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412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8041C-9362-4987-A3C7-EA5EED1D1C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994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2DA07633-8581-4833-90B0-2DB3DE851D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chart" Target="../charts/chart3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12" Type="http://schemas.openxmlformats.org/officeDocument/2006/relationships/image" Target="../media/image5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4.xml"/><Relationship Id="rId5" Type="http://schemas.openxmlformats.org/officeDocument/2006/relationships/image" Target="../media/image61.emf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chart" Target="../charts/chart6.xm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9" Type="http://schemas.openxmlformats.org/officeDocument/2006/relationships/chart" Target="../charts/char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10" Type="http://schemas.openxmlformats.org/officeDocument/2006/relationships/image" Target="../media/image107.png"/><Relationship Id="rId4" Type="http://schemas.openxmlformats.org/officeDocument/2006/relationships/image" Target="../media/image102.png"/><Relationship Id="rId9" Type="http://schemas.openxmlformats.org/officeDocument/2006/relationships/image" Target="../media/image9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jpeg"/><Relationship Id="rId7" Type="http://schemas.openxmlformats.org/officeDocument/2006/relationships/image" Target="../media/image113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emf"/><Relationship Id="rId11" Type="http://schemas.openxmlformats.org/officeDocument/2006/relationships/image" Target="../media/image131.png"/><Relationship Id="rId5" Type="http://schemas.openxmlformats.org/officeDocument/2006/relationships/image" Target="../media/image125.jpeg"/><Relationship Id="rId10" Type="http://schemas.openxmlformats.org/officeDocument/2006/relationships/image" Target="../media/image130.jpeg"/><Relationship Id="rId4" Type="http://schemas.openxmlformats.org/officeDocument/2006/relationships/image" Target="../media/image124.jpeg"/><Relationship Id="rId9" Type="http://schemas.openxmlformats.org/officeDocument/2006/relationships/image" Target="../media/image12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7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5" Type="http://schemas.openxmlformats.org/officeDocument/2006/relationships/image" Target="../media/image135.png"/><Relationship Id="rId4" Type="http://schemas.openxmlformats.org/officeDocument/2006/relationships/image" Target="../media/image1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141.png"/><Relationship Id="rId7" Type="http://schemas.openxmlformats.org/officeDocument/2006/relationships/image" Target="../media/image145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11" Type="http://schemas.openxmlformats.org/officeDocument/2006/relationships/image" Target="../media/image149.jpeg"/><Relationship Id="rId5" Type="http://schemas.openxmlformats.org/officeDocument/2006/relationships/image" Target="../media/image143.jpeg"/><Relationship Id="rId10" Type="http://schemas.openxmlformats.org/officeDocument/2006/relationships/image" Target="../media/image148.jpeg"/><Relationship Id="rId4" Type="http://schemas.openxmlformats.org/officeDocument/2006/relationships/image" Target="../media/image142.jpeg"/><Relationship Id="rId9" Type="http://schemas.openxmlformats.org/officeDocument/2006/relationships/image" Target="../media/image14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mailto:admolovayannaya@mail.ru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лариса\Pictures\Безымянный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3" y="255588"/>
            <a:ext cx="8002587" cy="660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H:\Оловянная\вид на железную дорогу\getImage (8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895600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67" descr="SAM_1738 - коп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828800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Рисунок 9" descr="getImage?photoId=234453792353&amp;photoType=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276600"/>
            <a:ext cx="1905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4" descr="H:\Оловянная\фото автомобильной дороги,моста\Рисунок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257800"/>
            <a:ext cx="18272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5" descr="H:\Новая папка\getImage (60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1930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6" descr="H:\Новая папка\4623083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00600"/>
            <a:ext cx="1847850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5" descr="s_haranorskaya-gre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124200"/>
            <a:ext cx="2590800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AutoShape 7"/>
          <p:cNvSpPr>
            <a:spLocks noChangeArrowheads="1"/>
          </p:cNvSpPr>
          <p:nvPr/>
        </p:nvSpPr>
        <p:spPr bwMode="auto">
          <a:xfrm>
            <a:off x="228600" y="152400"/>
            <a:ext cx="8686800" cy="10668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2059" name="Text Box 9"/>
          <p:cNvSpPr txBox="1">
            <a:spLocks noChangeArrowheads="1"/>
          </p:cNvSpPr>
          <p:nvPr/>
        </p:nvSpPr>
        <p:spPr bwMode="auto">
          <a:xfrm>
            <a:off x="2286000" y="228600"/>
            <a:ext cx="4419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800">
                <a:latin typeface="Arial" charset="0"/>
              </a:rPr>
              <a:t> </a:t>
            </a:r>
            <a:r>
              <a:rPr lang="ru-RU" sz="2000" b="1" i="1">
                <a:solidFill>
                  <a:srgbClr val="0066FF"/>
                </a:solidFill>
              </a:rPr>
              <a:t>ИНВЕСТИЦИОННЫЙ ПАСПОРТ МУНИЦИПАЛЬНОГО РАЙОНА  «ОЛОВЯННИНСКИЙ РАЙОН</a:t>
            </a:r>
            <a:r>
              <a:rPr lang="ru-RU" sz="2400" b="1">
                <a:solidFill>
                  <a:srgbClr val="0066FF"/>
                </a:solidFill>
              </a:rPr>
              <a:t>»</a:t>
            </a:r>
          </a:p>
        </p:txBody>
      </p:sp>
      <p:pic>
        <p:nvPicPr>
          <p:cNvPr id="2060" name="Picture 13" descr="PICT009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724400"/>
            <a:ext cx="2209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7"/>
          <p:cNvSpPr>
            <a:spLocks noChangeArrowheads="1"/>
          </p:cNvSpPr>
          <p:nvPr/>
        </p:nvSpPr>
        <p:spPr bwMode="auto">
          <a:xfrm>
            <a:off x="152400" y="228600"/>
            <a:ext cx="8610600" cy="6858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11267" name="Rectangle 324"/>
          <p:cNvSpPr>
            <a:spLocks noChangeArrowheads="1"/>
          </p:cNvSpPr>
          <p:nvPr/>
        </p:nvSpPr>
        <p:spPr bwMode="auto">
          <a:xfrm>
            <a:off x="5334000" y="4876800"/>
            <a:ext cx="36576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ru-RU" b="1"/>
              <a:t>      </a:t>
            </a:r>
            <a:r>
              <a:rPr lang="ru-RU" sz="1600" b="1"/>
              <a:t>Леса на территории района занимают  площадь 135,2 тыс. га. (22,2% территории района).  Преобладают березовые леса, иногда встречаются участки с хвойными и лиственными породами.</a:t>
            </a:r>
          </a:p>
        </p:txBody>
      </p:sp>
      <p:sp>
        <p:nvSpPr>
          <p:cNvPr id="11268" name="Text Box 458"/>
          <p:cNvSpPr txBox="1">
            <a:spLocks noChangeArrowheads="1"/>
          </p:cNvSpPr>
          <p:nvPr/>
        </p:nvSpPr>
        <p:spPr bwMode="auto">
          <a:xfrm>
            <a:off x="2667000" y="228600"/>
            <a:ext cx="32924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2000" b="1" i="1"/>
              <a:t>ВОДНЫЕ И ЛЕСНЫЕ РЕСУРСЫ</a:t>
            </a:r>
          </a:p>
        </p:txBody>
      </p:sp>
      <p:sp>
        <p:nvSpPr>
          <p:cNvPr id="11269" name="Text Box 459"/>
          <p:cNvSpPr txBox="1">
            <a:spLocks noChangeArrowheads="1"/>
          </p:cNvSpPr>
          <p:nvPr/>
        </p:nvSpPr>
        <p:spPr bwMode="auto">
          <a:xfrm>
            <a:off x="0" y="990600"/>
            <a:ext cx="4800600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600" b="1"/>
              <a:t>    Водные ресурсы поверхностных вод связаны с р. Онон и с ее наиболее крупными притоками. Речная сеть района относится к Амурской водной системе и принадлежит бассейну рек Онона и Шилки. </a:t>
            </a:r>
          </a:p>
          <a:p>
            <a:pPr eaLnBrk="1" hangingPunct="1"/>
            <a:r>
              <a:rPr lang="ru-RU" sz="1600" b="1"/>
              <a:t>     На всем протяжении река имеет множество протоков и озер с островами, поросших тальником, черемухой и шиповником.</a:t>
            </a:r>
          </a:p>
          <a:p>
            <a:pPr eaLnBrk="1" hangingPunct="1"/>
            <a:endParaRPr lang="ru-RU" sz="1600" b="1"/>
          </a:p>
          <a:p>
            <a:pPr eaLnBrk="1" hangingPunct="1"/>
            <a:endParaRPr lang="ru-RU" sz="1600" b="1"/>
          </a:p>
          <a:p>
            <a:pPr eaLnBrk="1" hangingPunct="1"/>
            <a:endParaRPr lang="ru-RU" sz="1600" b="1"/>
          </a:p>
          <a:p>
            <a:pPr eaLnBrk="1" hangingPunct="1"/>
            <a:endParaRPr lang="ru-RU" sz="1600" b="1"/>
          </a:p>
          <a:p>
            <a:pPr eaLnBrk="1" hangingPunct="1"/>
            <a:endParaRPr lang="ru-RU" sz="1600" b="1"/>
          </a:p>
        </p:txBody>
      </p:sp>
      <p:pic>
        <p:nvPicPr>
          <p:cNvPr id="11270" name="Picture 462" descr="Ф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3962400" y="3048000"/>
            <a:ext cx="21844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46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43400"/>
            <a:ext cx="2286000" cy="17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464" descr="getImage (17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352800"/>
            <a:ext cx="2590800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465" descr="DSC001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876800"/>
            <a:ext cx="2514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467" descr="SAM_1738 - копи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9060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371600"/>
            <a:ext cx="2332038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801" name="Group 105"/>
          <p:cNvGraphicFramePr>
            <a:graphicFrameLocks noGrp="1"/>
          </p:cNvGraphicFramePr>
          <p:nvPr/>
        </p:nvGraphicFramePr>
        <p:xfrm>
          <a:off x="152400" y="3124200"/>
          <a:ext cx="3657600" cy="931863"/>
        </p:xfrm>
        <a:graphic>
          <a:graphicData uri="http://schemas.openxmlformats.org/drawingml/2006/table">
            <a:tbl>
              <a:tblPr/>
              <a:tblGrid>
                <a:gridCol w="1143000"/>
                <a:gridCol w="1295400"/>
                <a:gridCol w="1219200"/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Название реки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CEFFA"/>
                        </a:gs>
                        <a:gs pos="100000">
                          <a:srgbClr val="00E6F2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Куда впадает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CEFFA"/>
                        </a:gs>
                        <a:gs pos="100000">
                          <a:srgbClr val="00E6F2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Общая длина   в районе, км.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CEFFA"/>
                        </a:gs>
                        <a:gs pos="100000">
                          <a:srgbClr val="00E6F2"/>
                        </a:gs>
                      </a:gsLst>
                      <a:lin ang="2700000" scaled="1"/>
                    </a:gradFill>
                  </a:tcPr>
                </a:tc>
              </a:tr>
              <a:tr h="4746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р. Онон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CEFFA"/>
                        </a:gs>
                        <a:gs pos="100000">
                          <a:srgbClr val="00E6F2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Правый приток р. Шилка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CEFFA"/>
                        </a:gs>
                        <a:gs pos="100000">
                          <a:srgbClr val="00E6F2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   140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CEFFA"/>
                        </a:gs>
                        <a:gs pos="100000">
                          <a:srgbClr val="00E6F2"/>
                        </a:gs>
                      </a:gsLst>
                      <a:lin ang="2700000" scaled="1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7"/>
          <p:cNvSpPr>
            <a:spLocks noChangeArrowheads="1"/>
          </p:cNvSpPr>
          <p:nvPr/>
        </p:nvSpPr>
        <p:spPr bwMode="auto">
          <a:xfrm>
            <a:off x="152400" y="228600"/>
            <a:ext cx="8610600" cy="6858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12291" name="Text Box 6"/>
          <p:cNvSpPr txBox="1">
            <a:spLocks noChangeArrowheads="1"/>
          </p:cNvSpPr>
          <p:nvPr/>
        </p:nvSpPr>
        <p:spPr bwMode="auto">
          <a:xfrm>
            <a:off x="2743200" y="228600"/>
            <a:ext cx="3657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2000" b="1" i="1"/>
              <a:t>ДЕМОГРАФИЧЕСКАЯ СИТУАЦИЯ</a:t>
            </a:r>
          </a:p>
        </p:txBody>
      </p:sp>
      <p:sp>
        <p:nvSpPr>
          <p:cNvPr id="12292" name="Rectangle 8"/>
          <p:cNvSpPr>
            <a:spLocks noChangeArrowheads="1"/>
          </p:cNvSpPr>
          <p:nvPr/>
        </p:nvSpPr>
        <p:spPr bwMode="auto">
          <a:xfrm>
            <a:off x="304800" y="958850"/>
            <a:ext cx="80772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ru-RU" sz="1600" b="1" dirty="0"/>
              <a:t>По численности населения район занимает 6 место в Забайкальском крае. По состоянию  на </a:t>
            </a:r>
            <a:r>
              <a:rPr lang="ru-RU" sz="1600" b="1" dirty="0" smtClean="0"/>
              <a:t>01.01.2022 </a:t>
            </a:r>
            <a:r>
              <a:rPr lang="ru-RU" sz="1600" b="1" dirty="0"/>
              <a:t>года в </a:t>
            </a:r>
            <a:r>
              <a:rPr lang="ru-RU" sz="1600" b="1" dirty="0" err="1"/>
              <a:t>Оловяннинском</a:t>
            </a:r>
            <a:r>
              <a:rPr lang="ru-RU" sz="1600" b="1" dirty="0"/>
              <a:t> районе проживает 30768 чел.  Плотность населения  5,04 чел/</a:t>
            </a:r>
            <a:r>
              <a:rPr lang="ru-RU" sz="1600" b="1" dirty="0" err="1"/>
              <a:t>кв.м</a:t>
            </a:r>
            <a:r>
              <a:rPr lang="ru-RU" sz="1600" b="1" dirty="0"/>
              <a:t>.</a:t>
            </a:r>
          </a:p>
          <a:p>
            <a:pPr eaLnBrk="0" hangingPunct="0"/>
            <a:r>
              <a:rPr lang="ru-RU" sz="1600" dirty="0"/>
              <a:t> </a:t>
            </a:r>
          </a:p>
        </p:txBody>
      </p:sp>
      <p:pic>
        <p:nvPicPr>
          <p:cNvPr id="12293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40304">
            <a:off x="5638800" y="1752600"/>
            <a:ext cx="17637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50" y="914400"/>
            <a:ext cx="14668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7" descr="Изображение 0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590800"/>
            <a:ext cx="1447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AutoShape 29"/>
          <p:cNvSpPr>
            <a:spLocks noChangeArrowheads="1"/>
          </p:cNvSpPr>
          <p:nvPr/>
        </p:nvSpPr>
        <p:spPr bwMode="auto">
          <a:xfrm>
            <a:off x="533400" y="1828800"/>
            <a:ext cx="2667000" cy="2971800"/>
          </a:xfrm>
          <a:prstGeom prst="flowChartExtract">
            <a:avLst/>
          </a:prstGeom>
          <a:solidFill>
            <a:srgbClr val="AAF4A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400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12297" name="Oval 30"/>
          <p:cNvSpPr>
            <a:spLocks noChangeArrowheads="1"/>
          </p:cNvSpPr>
          <p:nvPr/>
        </p:nvSpPr>
        <p:spPr bwMode="auto">
          <a:xfrm>
            <a:off x="1600200" y="2057400"/>
            <a:ext cx="3124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sz="2400">
              <a:latin typeface="Arial" charset="0"/>
            </a:endParaRPr>
          </a:p>
        </p:txBody>
      </p:sp>
      <p:sp>
        <p:nvSpPr>
          <p:cNvPr id="12298" name="Oval 31"/>
          <p:cNvSpPr>
            <a:spLocks noChangeArrowheads="1"/>
          </p:cNvSpPr>
          <p:nvPr/>
        </p:nvSpPr>
        <p:spPr bwMode="auto">
          <a:xfrm>
            <a:off x="1447800" y="2819400"/>
            <a:ext cx="33528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sz="2400">
              <a:latin typeface="Arial" charset="0"/>
            </a:endParaRPr>
          </a:p>
        </p:txBody>
      </p:sp>
      <p:sp>
        <p:nvSpPr>
          <p:cNvPr id="12299" name="Text Box 32"/>
          <p:cNvSpPr txBox="1">
            <a:spLocks noChangeArrowheads="1"/>
          </p:cNvSpPr>
          <p:nvPr/>
        </p:nvSpPr>
        <p:spPr bwMode="auto">
          <a:xfrm>
            <a:off x="1066800" y="41148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sz="2400">
              <a:latin typeface="Arial" charset="0"/>
            </a:endParaRPr>
          </a:p>
        </p:txBody>
      </p:sp>
      <p:sp>
        <p:nvSpPr>
          <p:cNvPr id="12300" name="WordArt 37"/>
          <p:cNvSpPr>
            <a:spLocks noChangeArrowheads="1" noChangeShapeType="1" noTextEdit="1"/>
          </p:cNvSpPr>
          <p:nvPr/>
        </p:nvSpPr>
        <p:spPr bwMode="auto">
          <a:xfrm>
            <a:off x="762000" y="4191000"/>
            <a:ext cx="220980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НАСЕЛЕНИЕ</a:t>
            </a:r>
          </a:p>
        </p:txBody>
      </p:sp>
      <p:sp>
        <p:nvSpPr>
          <p:cNvPr id="12301" name="Text Box 38"/>
          <p:cNvSpPr txBox="1">
            <a:spLocks noChangeArrowheads="1"/>
          </p:cNvSpPr>
          <p:nvPr/>
        </p:nvSpPr>
        <p:spPr bwMode="auto">
          <a:xfrm>
            <a:off x="1676400" y="2133600"/>
            <a:ext cx="3124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b="1" dirty="0"/>
              <a:t>Городское – 18488 чел. (60,08%)</a:t>
            </a:r>
          </a:p>
        </p:txBody>
      </p:sp>
      <p:sp>
        <p:nvSpPr>
          <p:cNvPr id="12302" name="Text Box 39"/>
          <p:cNvSpPr txBox="1">
            <a:spLocks noChangeArrowheads="1"/>
          </p:cNvSpPr>
          <p:nvPr/>
        </p:nvSpPr>
        <p:spPr bwMode="auto">
          <a:xfrm>
            <a:off x="1752600" y="2895600"/>
            <a:ext cx="2819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b="1" dirty="0"/>
              <a:t>Сельское – 12280  чел. (39,92 %)</a:t>
            </a:r>
          </a:p>
        </p:txBody>
      </p:sp>
      <p:sp>
        <p:nvSpPr>
          <p:cNvPr id="12303" name="Text Box 40"/>
          <p:cNvSpPr txBox="1">
            <a:spLocks noChangeArrowheads="1"/>
          </p:cNvSpPr>
          <p:nvPr/>
        </p:nvSpPr>
        <p:spPr bwMode="auto">
          <a:xfrm>
            <a:off x="1066800" y="3581400"/>
            <a:ext cx="1752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b="1" dirty="0">
                <a:solidFill>
                  <a:srgbClr val="0066FF"/>
                </a:solidFill>
              </a:rPr>
              <a:t>30768  человек</a:t>
            </a:r>
          </a:p>
        </p:txBody>
      </p:sp>
      <p:sp>
        <p:nvSpPr>
          <p:cNvPr id="12304" name="Text Box 41"/>
          <p:cNvSpPr txBox="1">
            <a:spLocks noChangeArrowheads="1"/>
          </p:cNvSpPr>
          <p:nvPr/>
        </p:nvSpPr>
        <p:spPr bwMode="auto">
          <a:xfrm>
            <a:off x="2286000" y="5029200"/>
            <a:ext cx="3048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200" b="1" dirty="0" smtClean="0"/>
              <a:t>Естественная </a:t>
            </a:r>
            <a:r>
              <a:rPr lang="ru-RU" sz="1200" b="1" dirty="0"/>
              <a:t>убыль  - 196</a:t>
            </a:r>
            <a:r>
              <a:rPr lang="en-US" sz="1200" b="1" dirty="0" smtClean="0"/>
              <a:t> </a:t>
            </a:r>
            <a:r>
              <a:rPr lang="ru-RU" sz="1200" b="1" dirty="0"/>
              <a:t>чел. </a:t>
            </a:r>
          </a:p>
        </p:txBody>
      </p:sp>
      <p:pic>
        <p:nvPicPr>
          <p:cNvPr id="12305" name="Picture 19" descr="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486400"/>
            <a:ext cx="20574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1625"/>
            <a:ext cx="20574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7" name="Oval 21"/>
          <p:cNvSpPr>
            <a:spLocks noChangeArrowheads="1"/>
          </p:cNvSpPr>
          <p:nvPr/>
        </p:nvSpPr>
        <p:spPr bwMode="auto">
          <a:xfrm>
            <a:off x="3429000" y="3581400"/>
            <a:ext cx="2209800" cy="304800"/>
          </a:xfrm>
          <a:prstGeom prst="ellipse">
            <a:avLst/>
          </a:prstGeom>
          <a:solidFill>
            <a:srgbClr val="E0B8E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308" name="Oval 22"/>
          <p:cNvSpPr>
            <a:spLocks noChangeArrowheads="1"/>
          </p:cNvSpPr>
          <p:nvPr/>
        </p:nvSpPr>
        <p:spPr bwMode="auto">
          <a:xfrm>
            <a:off x="3429000" y="4191000"/>
            <a:ext cx="2209800" cy="304800"/>
          </a:xfrm>
          <a:prstGeom prst="ellipse">
            <a:avLst/>
          </a:prstGeom>
          <a:solidFill>
            <a:srgbClr val="E0B8E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309" name="Line 23"/>
          <p:cNvSpPr>
            <a:spLocks noChangeShapeType="1"/>
          </p:cNvSpPr>
          <p:nvPr/>
        </p:nvSpPr>
        <p:spPr bwMode="auto">
          <a:xfrm>
            <a:off x="2819400" y="3962400"/>
            <a:ext cx="762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10" name="Line 24"/>
          <p:cNvSpPr>
            <a:spLocks noChangeShapeType="1"/>
          </p:cNvSpPr>
          <p:nvPr/>
        </p:nvSpPr>
        <p:spPr bwMode="auto">
          <a:xfrm flipV="1">
            <a:off x="2819400" y="3733800"/>
            <a:ext cx="609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11" name="Text Box 25"/>
          <p:cNvSpPr txBox="1">
            <a:spLocks noChangeArrowheads="1"/>
          </p:cNvSpPr>
          <p:nvPr/>
        </p:nvSpPr>
        <p:spPr bwMode="auto">
          <a:xfrm>
            <a:off x="3657600" y="35814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dirty="0"/>
              <a:t>Мужчин – 15753 чел.</a:t>
            </a:r>
          </a:p>
        </p:txBody>
      </p:sp>
      <p:sp>
        <p:nvSpPr>
          <p:cNvPr id="12312" name="Text Box 26"/>
          <p:cNvSpPr txBox="1">
            <a:spLocks noChangeArrowheads="1"/>
          </p:cNvSpPr>
          <p:nvPr/>
        </p:nvSpPr>
        <p:spPr bwMode="auto">
          <a:xfrm>
            <a:off x="3581400" y="4191000"/>
            <a:ext cx="198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dirty="0"/>
              <a:t>Женщин – 15015</a:t>
            </a:r>
            <a:r>
              <a:rPr lang="ru-RU" dirty="0" smtClean="0"/>
              <a:t> </a:t>
            </a:r>
            <a:r>
              <a:rPr lang="ru-RU" dirty="0"/>
              <a:t>чел.</a:t>
            </a:r>
          </a:p>
        </p:txBody>
      </p:sp>
      <p:graphicFrame>
        <p:nvGraphicFramePr>
          <p:cNvPr id="2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3063024"/>
              </p:ext>
            </p:extLst>
          </p:nvPr>
        </p:nvGraphicFramePr>
        <p:xfrm>
          <a:off x="5516563" y="4591050"/>
          <a:ext cx="2865437" cy="1962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AutoShape 7"/>
          <p:cNvSpPr>
            <a:spLocks noChangeArrowheads="1"/>
          </p:cNvSpPr>
          <p:nvPr/>
        </p:nvSpPr>
        <p:spPr bwMode="auto">
          <a:xfrm>
            <a:off x="152400" y="228600"/>
            <a:ext cx="8610600" cy="6858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grpSp>
        <p:nvGrpSpPr>
          <p:cNvPr id="13316" name="Organization Chart 4"/>
          <p:cNvGrpSpPr>
            <a:grpSpLocks noChangeAspect="1"/>
          </p:cNvGrpSpPr>
          <p:nvPr/>
        </p:nvGrpSpPr>
        <p:grpSpPr bwMode="auto">
          <a:xfrm>
            <a:off x="228600" y="1371600"/>
            <a:ext cx="4045639" cy="2757488"/>
            <a:chOff x="1134" y="1180"/>
            <a:chExt cx="1591" cy="1004"/>
          </a:xfrm>
        </p:grpSpPr>
        <p:cxnSp>
          <p:nvCxnSpPr>
            <p:cNvPr id="13330" name="_s7172"/>
            <p:cNvCxnSpPr>
              <a:cxnSpLocks noChangeShapeType="1"/>
              <a:stCxn id="13336" idx="3"/>
              <a:endCxn id="13333" idx="2"/>
            </p:cNvCxnSpPr>
            <p:nvPr/>
          </p:nvCxnSpPr>
          <p:spPr bwMode="auto">
            <a:xfrm flipV="1">
              <a:off x="1763" y="1532"/>
              <a:ext cx="78" cy="267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31" name="_s7173"/>
            <p:cNvCxnSpPr>
              <a:cxnSpLocks noChangeShapeType="1"/>
            </p:cNvCxnSpPr>
            <p:nvPr/>
          </p:nvCxnSpPr>
          <p:spPr bwMode="auto">
            <a:xfrm rot="16200000" flipV="1">
              <a:off x="1544" y="1734"/>
              <a:ext cx="707" cy="122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32" name="_s7174"/>
            <p:cNvCxnSpPr>
              <a:cxnSpLocks noChangeShapeType="1"/>
              <a:stCxn id="13334" idx="1"/>
              <a:endCxn id="13333" idx="2"/>
            </p:cNvCxnSpPr>
            <p:nvPr/>
          </p:nvCxnSpPr>
          <p:spPr bwMode="auto">
            <a:xfrm rot="10800000">
              <a:off x="1841" y="1532"/>
              <a:ext cx="212" cy="224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333" name="_s7175"/>
            <p:cNvSpPr>
              <a:spLocks noChangeArrowheads="1"/>
            </p:cNvSpPr>
            <p:nvPr/>
          </p:nvSpPr>
          <p:spPr bwMode="auto">
            <a:xfrm>
              <a:off x="1409" y="1180"/>
              <a:ext cx="864" cy="352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ru-RU" sz="1200" b="1" dirty="0">
                  <a:latin typeface="Arial" charset="0"/>
                </a:rPr>
                <a:t>Численность </a:t>
              </a:r>
            </a:p>
            <a:p>
              <a:pPr algn="ctr"/>
              <a:r>
                <a:rPr lang="ru-RU" sz="1200" b="1" dirty="0">
                  <a:latin typeface="Arial" charset="0"/>
                </a:rPr>
                <a:t>экономически </a:t>
              </a:r>
            </a:p>
            <a:p>
              <a:pPr algn="ctr"/>
              <a:r>
                <a:rPr lang="ru-RU" sz="1200" b="1" dirty="0">
                  <a:latin typeface="Arial" charset="0"/>
                </a:rPr>
                <a:t>активного населения </a:t>
              </a:r>
            </a:p>
            <a:p>
              <a:pPr algn="ctr"/>
              <a:r>
                <a:rPr lang="ru-RU" sz="1200" b="1" dirty="0">
                  <a:latin typeface="Arial" charset="0"/>
                </a:rPr>
                <a:t>17537</a:t>
              </a:r>
              <a:r>
                <a:rPr lang="en-US" sz="1200" b="1" dirty="0" smtClean="0">
                  <a:latin typeface="Arial" charset="0"/>
                </a:rPr>
                <a:t> </a:t>
              </a:r>
              <a:r>
                <a:rPr lang="ru-RU" sz="1200" b="1" dirty="0">
                  <a:latin typeface="Arial" charset="0"/>
                </a:rPr>
                <a:t>чел</a:t>
              </a:r>
              <a:r>
                <a:rPr lang="ru-RU" sz="1900" dirty="0">
                  <a:latin typeface="Arial" charset="0"/>
                </a:rPr>
                <a:t>.</a:t>
              </a:r>
            </a:p>
          </p:txBody>
        </p:sp>
        <p:sp>
          <p:nvSpPr>
            <p:cNvPr id="13334" name="_s7176"/>
            <p:cNvSpPr>
              <a:spLocks noChangeArrowheads="1"/>
            </p:cNvSpPr>
            <p:nvPr/>
          </p:nvSpPr>
          <p:spPr bwMode="auto">
            <a:xfrm>
              <a:off x="2053" y="1643"/>
              <a:ext cx="672" cy="22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F8F72"/>
                </a:gs>
                <a:gs pos="50000">
                  <a:srgbClr val="FFFFCC"/>
                </a:gs>
                <a:gs pos="100000">
                  <a:srgbClr val="8F8F72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ru-RU" dirty="0">
                  <a:latin typeface="Arial" charset="0"/>
                </a:rPr>
                <a:t>Экономика и</a:t>
              </a:r>
            </a:p>
            <a:p>
              <a:pPr algn="ctr"/>
              <a:r>
                <a:rPr lang="ru-RU" dirty="0">
                  <a:latin typeface="Arial" charset="0"/>
                </a:rPr>
                <a:t> инфраструктура –</a:t>
              </a:r>
            </a:p>
            <a:p>
              <a:pPr algn="ctr"/>
              <a:r>
                <a:rPr lang="ru-RU" dirty="0" smtClean="0">
                  <a:latin typeface="Arial" charset="0"/>
                </a:rPr>
                <a:t>76,6%</a:t>
              </a:r>
              <a:endParaRPr lang="ru-RU" dirty="0">
                <a:latin typeface="Arial" charset="0"/>
              </a:endParaRPr>
            </a:p>
          </p:txBody>
        </p:sp>
        <p:sp>
          <p:nvSpPr>
            <p:cNvPr id="13335" name="_s7177"/>
            <p:cNvSpPr>
              <a:spLocks noChangeArrowheads="1"/>
            </p:cNvSpPr>
            <p:nvPr/>
          </p:nvSpPr>
          <p:spPr bwMode="auto">
            <a:xfrm>
              <a:off x="2003" y="1929"/>
              <a:ext cx="703" cy="25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F8F72"/>
                </a:gs>
                <a:gs pos="50000">
                  <a:srgbClr val="FFFFCC"/>
                </a:gs>
                <a:gs pos="100000">
                  <a:srgbClr val="8F8F72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ru-RU" dirty="0">
                  <a:latin typeface="Arial" charset="0"/>
                </a:rPr>
                <a:t>Социальная </a:t>
              </a:r>
            </a:p>
            <a:p>
              <a:pPr algn="ctr"/>
              <a:r>
                <a:rPr lang="ru-RU" dirty="0">
                  <a:latin typeface="Arial" charset="0"/>
                </a:rPr>
                <a:t>сфера – </a:t>
              </a:r>
              <a:r>
                <a:rPr lang="ru-RU" dirty="0" smtClean="0">
                  <a:latin typeface="Arial" charset="0"/>
                </a:rPr>
                <a:t>23,4%</a:t>
              </a:r>
              <a:endParaRPr lang="ru-RU" dirty="0">
                <a:latin typeface="Arial" charset="0"/>
              </a:endParaRPr>
            </a:p>
          </p:txBody>
        </p:sp>
        <p:sp>
          <p:nvSpPr>
            <p:cNvPr id="13336" name="_s7178"/>
            <p:cNvSpPr>
              <a:spLocks noChangeArrowheads="1"/>
            </p:cNvSpPr>
            <p:nvPr/>
          </p:nvSpPr>
          <p:spPr bwMode="auto">
            <a:xfrm>
              <a:off x="1134" y="1704"/>
              <a:ext cx="629" cy="1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F8F72"/>
                </a:gs>
                <a:gs pos="50000">
                  <a:srgbClr val="FFFFCC"/>
                </a:gs>
                <a:gs pos="100000">
                  <a:srgbClr val="8F8F72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ru-RU" dirty="0">
                  <a:latin typeface="Arial" charset="0"/>
                </a:rPr>
                <a:t>Занято</a:t>
              </a:r>
            </a:p>
            <a:p>
              <a:pPr algn="ctr"/>
              <a:r>
                <a:rPr lang="ru-RU" dirty="0" smtClean="0">
                  <a:latin typeface="Arial" charset="0"/>
                </a:rPr>
                <a:t>8066 </a:t>
              </a:r>
              <a:r>
                <a:rPr lang="ru-RU" dirty="0">
                  <a:latin typeface="Arial" charset="0"/>
                </a:rPr>
                <a:t>чел.</a:t>
              </a:r>
              <a:r>
                <a:rPr lang="ru-RU" b="1" dirty="0"/>
                <a:t>(</a:t>
              </a:r>
              <a:r>
                <a:rPr lang="ru-RU" b="1" dirty="0" smtClean="0"/>
                <a:t>46</a:t>
              </a:r>
              <a:r>
                <a:rPr lang="ru-RU" sz="1200" b="1" dirty="0" smtClean="0"/>
                <a:t>%)</a:t>
              </a:r>
              <a:endParaRPr lang="ru-RU" sz="1200" b="1" dirty="0"/>
            </a:p>
          </p:txBody>
        </p:sp>
      </p:grpSp>
      <p:sp>
        <p:nvSpPr>
          <p:cNvPr id="13317" name="TextBox 33"/>
          <p:cNvSpPr txBox="1">
            <a:spLocks noChangeArrowheads="1"/>
          </p:cNvSpPr>
          <p:nvPr/>
        </p:nvSpPr>
        <p:spPr bwMode="auto">
          <a:xfrm>
            <a:off x="4419600" y="1676400"/>
            <a:ext cx="435768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b="1">
                <a:latin typeface="Arial" charset="0"/>
              </a:rPr>
              <a:t>Распределение численности  населения по социально – демографическим группам:</a:t>
            </a:r>
          </a:p>
        </p:txBody>
      </p:sp>
      <p:sp>
        <p:nvSpPr>
          <p:cNvPr id="13318" name="AutoShape 16"/>
          <p:cNvSpPr>
            <a:spLocks noChangeArrowheads="1"/>
          </p:cNvSpPr>
          <p:nvPr/>
        </p:nvSpPr>
        <p:spPr bwMode="auto">
          <a:xfrm>
            <a:off x="6781800" y="3352800"/>
            <a:ext cx="2133600" cy="609600"/>
          </a:xfrm>
          <a:prstGeom prst="flowChartTerminator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2400">
              <a:latin typeface="Arial" charset="0"/>
            </a:endParaRPr>
          </a:p>
        </p:txBody>
      </p:sp>
      <p:sp>
        <p:nvSpPr>
          <p:cNvPr id="13319" name="AutoShape 17"/>
          <p:cNvSpPr>
            <a:spLocks noChangeArrowheads="1"/>
          </p:cNvSpPr>
          <p:nvPr/>
        </p:nvSpPr>
        <p:spPr bwMode="auto">
          <a:xfrm>
            <a:off x="6701163" y="4854575"/>
            <a:ext cx="2286000" cy="533400"/>
          </a:xfrm>
          <a:prstGeom prst="flowChartTerminator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2400">
              <a:latin typeface="Arial" charset="0"/>
            </a:endParaRPr>
          </a:p>
        </p:txBody>
      </p:sp>
      <p:sp>
        <p:nvSpPr>
          <p:cNvPr id="13321" name="Text Box 19"/>
          <p:cNvSpPr txBox="1">
            <a:spLocks noChangeArrowheads="1"/>
          </p:cNvSpPr>
          <p:nvPr/>
        </p:nvSpPr>
        <p:spPr bwMode="auto">
          <a:xfrm>
            <a:off x="6781800" y="4908646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200" b="1" dirty="0"/>
              <a:t>моложе трудоспособного возраста - 6768 чел.  </a:t>
            </a:r>
            <a:r>
              <a:rPr lang="ru-RU" sz="1200" b="1" dirty="0" smtClean="0"/>
              <a:t>(38,6%)</a:t>
            </a:r>
            <a:endParaRPr lang="ru-RU" sz="1200" b="1" dirty="0"/>
          </a:p>
        </p:txBody>
      </p:sp>
      <p:sp>
        <p:nvSpPr>
          <p:cNvPr id="13322" name="Text Box 20"/>
          <p:cNvSpPr txBox="1">
            <a:spLocks noChangeArrowheads="1"/>
          </p:cNvSpPr>
          <p:nvPr/>
        </p:nvSpPr>
        <p:spPr bwMode="auto">
          <a:xfrm>
            <a:off x="6858000" y="3414967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200" b="1" dirty="0"/>
              <a:t>Старше трудоспособного возраста-6463 чел.  </a:t>
            </a:r>
            <a:r>
              <a:rPr lang="ru-RU" sz="1200" b="1" dirty="0" smtClean="0"/>
              <a:t>(36,9%)</a:t>
            </a:r>
            <a:endParaRPr lang="ru-RU" sz="1200" b="1" dirty="0"/>
          </a:p>
        </p:txBody>
      </p:sp>
      <p:sp>
        <p:nvSpPr>
          <p:cNvPr id="13324" name="Text Box 22"/>
          <p:cNvSpPr txBox="1">
            <a:spLocks noChangeArrowheads="1"/>
          </p:cNvSpPr>
          <p:nvPr/>
        </p:nvSpPr>
        <p:spPr bwMode="auto">
          <a:xfrm>
            <a:off x="2590800" y="381000"/>
            <a:ext cx="373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400" b="1" i="1">
                <a:solidFill>
                  <a:srgbClr val="0066FF"/>
                </a:solidFill>
              </a:rPr>
              <a:t>ТРУДОВЫЕ РЕСУРСЫ</a:t>
            </a:r>
            <a:r>
              <a:rPr lang="ru-RU" sz="2400" i="1">
                <a:solidFill>
                  <a:srgbClr val="0066FF"/>
                </a:solidFill>
              </a:rPr>
              <a:t> </a:t>
            </a:r>
          </a:p>
        </p:txBody>
      </p:sp>
      <p:pic>
        <p:nvPicPr>
          <p:cNvPr id="13325" name="Picture 5" descr="Фото Поездка Квашнина 0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664" y="3735483"/>
            <a:ext cx="190500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23" descr="ni_0f239654edda1fe4f1ef40e6d0c1b5a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664" y="5384800"/>
            <a:ext cx="1600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24" descr="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664" y="2279904"/>
            <a:ext cx="1828800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26" descr="image212856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384800"/>
            <a:ext cx="22098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Picture 27" descr="buro_perevodov_foto_people_social_network_worker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62400"/>
            <a:ext cx="21336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7"/>
          <p:cNvSpPr>
            <a:spLocks noChangeArrowheads="1"/>
          </p:cNvSpPr>
          <p:nvPr/>
        </p:nvSpPr>
        <p:spPr bwMode="auto">
          <a:xfrm>
            <a:off x="152400" y="0"/>
            <a:ext cx="8610600" cy="10668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pic>
        <p:nvPicPr>
          <p:cNvPr id="14339" name="Picture 57" descr="SAM_17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720975"/>
            <a:ext cx="25908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58"/>
          <p:cNvSpPr txBox="1">
            <a:spLocks noChangeArrowheads="1"/>
          </p:cNvSpPr>
          <p:nvPr/>
        </p:nvSpPr>
        <p:spPr bwMode="auto">
          <a:xfrm>
            <a:off x="2133600" y="152400"/>
            <a:ext cx="4572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400" b="1" i="1">
                <a:solidFill>
                  <a:schemeClr val="accent2"/>
                </a:solidFill>
              </a:rPr>
              <a:t>ФИНАНСОВО-КРЕДИТНЫЕ УЧРЕЖДЕНИЯ</a:t>
            </a:r>
          </a:p>
        </p:txBody>
      </p:sp>
      <p:pic>
        <p:nvPicPr>
          <p:cNvPr id="14341" name="Picture 59" descr="getImage (69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648200"/>
            <a:ext cx="22098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AutoShape 62"/>
          <p:cNvSpPr>
            <a:spLocks noChangeArrowheads="1"/>
          </p:cNvSpPr>
          <p:nvPr/>
        </p:nvSpPr>
        <p:spPr bwMode="auto">
          <a:xfrm>
            <a:off x="601663" y="4440238"/>
            <a:ext cx="2362200" cy="304800"/>
          </a:xfrm>
          <a:prstGeom prst="roundRect">
            <a:avLst>
              <a:gd name="adj" fmla="val 16667"/>
            </a:avLst>
          </a:prstGeom>
          <a:solidFill>
            <a:srgbClr val="EFF1A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sz="2400">
              <a:latin typeface="Arial" charset="0"/>
            </a:endParaRPr>
          </a:p>
        </p:txBody>
      </p:sp>
      <p:sp>
        <p:nvSpPr>
          <p:cNvPr id="14343" name="Text Box 64"/>
          <p:cNvSpPr txBox="1">
            <a:spLocks noChangeArrowheads="1"/>
          </p:cNvSpPr>
          <p:nvPr/>
        </p:nvSpPr>
        <p:spPr bwMode="auto">
          <a:xfrm>
            <a:off x="498475" y="4289425"/>
            <a:ext cx="2514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/>
              <a:t>   Страховые организации</a:t>
            </a:r>
            <a:r>
              <a:rPr lang="ru-RU" sz="2400">
                <a:latin typeface="Arial" charset="0"/>
              </a:rPr>
              <a:t> </a:t>
            </a:r>
          </a:p>
        </p:txBody>
      </p:sp>
      <p:pic>
        <p:nvPicPr>
          <p:cNvPr id="14344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5029200"/>
            <a:ext cx="14478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8" y="5692775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TextBox 19"/>
          <p:cNvSpPr txBox="1">
            <a:spLocks noChangeArrowheads="1"/>
          </p:cNvSpPr>
          <p:nvPr/>
        </p:nvSpPr>
        <p:spPr bwMode="auto">
          <a:xfrm>
            <a:off x="4648200" y="5791200"/>
            <a:ext cx="1905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>
                <a:latin typeface="Arial" charset="0"/>
              </a:rPr>
              <a:t>Фонд социального страхования </a:t>
            </a:r>
          </a:p>
        </p:txBody>
      </p:sp>
      <p:sp>
        <p:nvSpPr>
          <p:cNvPr id="14347" name="TextBox 20"/>
          <p:cNvSpPr txBox="1">
            <a:spLocks noChangeArrowheads="1"/>
          </p:cNvSpPr>
          <p:nvPr/>
        </p:nvSpPr>
        <p:spPr bwMode="auto">
          <a:xfrm>
            <a:off x="571500" y="6011863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>
                <a:latin typeface="Arial" charset="0"/>
              </a:rPr>
              <a:t>ООО «Росгосстрах</a:t>
            </a:r>
          </a:p>
        </p:txBody>
      </p:sp>
      <p:sp>
        <p:nvSpPr>
          <p:cNvPr id="14348" name="AutoShape 27" descr="2Q=="/>
          <p:cNvSpPr>
            <a:spLocks noChangeAspect="1" noChangeArrowheads="1"/>
          </p:cNvSpPr>
          <p:nvPr/>
        </p:nvSpPr>
        <p:spPr bwMode="auto">
          <a:xfrm>
            <a:off x="4057650" y="3167063"/>
            <a:ext cx="1028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latin typeface="Arial" charset="0"/>
            </a:endParaRPr>
          </a:p>
        </p:txBody>
      </p:sp>
      <p:sp>
        <p:nvSpPr>
          <p:cNvPr id="14349" name="AutoShape 29" descr="2Q=="/>
          <p:cNvSpPr>
            <a:spLocks noChangeAspect="1" noChangeArrowheads="1"/>
          </p:cNvSpPr>
          <p:nvPr/>
        </p:nvSpPr>
        <p:spPr bwMode="auto">
          <a:xfrm>
            <a:off x="0" y="0"/>
            <a:ext cx="1028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latin typeface="Arial" charset="0"/>
            </a:endParaRPr>
          </a:p>
        </p:txBody>
      </p:sp>
      <p:sp>
        <p:nvSpPr>
          <p:cNvPr id="14350" name="AutoShape 31" descr="2Q=="/>
          <p:cNvSpPr>
            <a:spLocks noChangeAspect="1" noChangeArrowheads="1"/>
          </p:cNvSpPr>
          <p:nvPr/>
        </p:nvSpPr>
        <p:spPr bwMode="auto">
          <a:xfrm>
            <a:off x="4057650" y="3167063"/>
            <a:ext cx="1028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latin typeface="Arial" charset="0"/>
            </a:endParaRPr>
          </a:p>
        </p:txBody>
      </p:sp>
      <p:pic>
        <p:nvPicPr>
          <p:cNvPr id="14351" name="Picture 33" descr="ANd9GcSZdyk47t7n4D5_vDfFxaRliDDJrtgZJ5nFzO9pmFDMFCz16Gu8l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003800"/>
            <a:ext cx="112871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2" name="AutoShape 35" descr="2Q=="/>
          <p:cNvSpPr>
            <a:spLocks noChangeAspect="1" noChangeArrowheads="1"/>
          </p:cNvSpPr>
          <p:nvPr/>
        </p:nvSpPr>
        <p:spPr bwMode="auto">
          <a:xfrm>
            <a:off x="0" y="0"/>
            <a:ext cx="1143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latin typeface="Arial" charset="0"/>
            </a:endParaRPr>
          </a:p>
        </p:txBody>
      </p:sp>
      <p:sp>
        <p:nvSpPr>
          <p:cNvPr id="14353" name="AutoShape 37" descr="9k="/>
          <p:cNvSpPr>
            <a:spLocks noChangeAspect="1" noChangeArrowheads="1"/>
          </p:cNvSpPr>
          <p:nvPr/>
        </p:nvSpPr>
        <p:spPr bwMode="auto">
          <a:xfrm>
            <a:off x="0" y="0"/>
            <a:ext cx="14763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latin typeface="Arial" charset="0"/>
            </a:endParaRPr>
          </a:p>
        </p:txBody>
      </p:sp>
      <p:sp>
        <p:nvSpPr>
          <p:cNvPr id="14354" name="AutoShape 39" descr="2Q=="/>
          <p:cNvSpPr>
            <a:spLocks noChangeAspect="1" noChangeArrowheads="1"/>
          </p:cNvSpPr>
          <p:nvPr/>
        </p:nvSpPr>
        <p:spPr bwMode="auto">
          <a:xfrm>
            <a:off x="3962400" y="3109913"/>
            <a:ext cx="12192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latin typeface="Arial" charset="0"/>
            </a:endParaRPr>
          </a:p>
        </p:txBody>
      </p:sp>
      <p:pic>
        <p:nvPicPr>
          <p:cNvPr id="14355" name="Picture 3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049838"/>
            <a:ext cx="114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" name="Таблица 29"/>
          <p:cNvGraphicFramePr>
            <a:graphicFrameLocks noGrp="1"/>
          </p:cNvGraphicFramePr>
          <p:nvPr/>
        </p:nvGraphicFramePr>
        <p:xfrm>
          <a:off x="228600" y="1371600"/>
          <a:ext cx="5334001" cy="2641602"/>
        </p:xfrm>
        <a:graphic>
          <a:graphicData uri="http://schemas.openxmlformats.org/drawingml/2006/table">
            <a:tbl>
              <a:tblPr/>
              <a:tblGrid>
                <a:gridCol w="1600514"/>
                <a:gridCol w="1944825"/>
                <a:gridCol w="1788662"/>
              </a:tblGrid>
              <a:tr h="2103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Логотип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Название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Адрес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7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latin typeface="Times New Roman"/>
                          <a:ea typeface="Calibri"/>
                          <a:cs typeface="Times New Roman"/>
                        </a:rPr>
                        <a:t>Борзинское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 ОСБ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ПАО 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«Сбербанк России»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Забайкальский край, ст. Ясная п. Оловянная, п. Ясногорск, п. Золотореченск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10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Дополнительный офис Читинского регионального филиала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ПАО 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1000" dirty="0" err="1">
                          <a:latin typeface="Times New Roman"/>
                          <a:ea typeface="Calibri"/>
                          <a:cs typeface="Times New Roman"/>
                        </a:rPr>
                        <a:t>РосСельхозБанк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Забайкальский край,  п.г.т. Оловянная,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62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  ПАО «Внешторг</a:t>
                      </a: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банк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24» Филиал №7511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Забайкальский край,  Оловяннинский район, п.г.т. Ясногорск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82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Сибирский филиал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ПАО 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КБ «Восточный»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Забайкальский край,  Оловяннинский район,  п.г.т. Оловянная, п.г.т. Ясногорск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4382" name="Рисунок 35" descr="500px-Sb_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15049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3" name="Рисунок 36" descr="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15049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4" name="Рисунок 37" descr="http://upload.wikimedia.org/wikipedia/ru/thumb/c/cc/VTB24_Logo.svg/382px-VTB24_Logo.svg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19400"/>
            <a:ext cx="15049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5" name="Рисунок 39" descr="express-bank-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29000"/>
            <a:ext cx="15430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6" name="Picture 55" descr="http://pbs.twimg.com/media/C_oGGFIXYAIJ21m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228725"/>
            <a:ext cx="2771775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58" name="Group 3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57337145"/>
              </p:ext>
            </p:extLst>
          </p:nvPr>
        </p:nvGraphicFramePr>
        <p:xfrm>
          <a:off x="4495800" y="5257800"/>
          <a:ext cx="4559300" cy="1227139"/>
        </p:xfrm>
        <a:graphic>
          <a:graphicData uri="http://schemas.openxmlformats.org/drawingml/2006/table">
            <a:tbl>
              <a:tblPr/>
              <a:tblGrid>
                <a:gridCol w="2895600"/>
                <a:gridCol w="838200"/>
                <a:gridCol w="825500"/>
              </a:tblGrid>
              <a:tr h="4347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            Наименование </a:t>
                      </a:r>
                    </a:p>
                  </a:txBody>
                  <a:tcPr marT="45697" marB="45697"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/>
                        </a:gs>
                        <a:gs pos="100000">
                          <a:srgbClr val="33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2021г.</a:t>
                      </a:r>
                    </a:p>
                  </a:txBody>
                  <a:tcPr marT="45697" marB="45697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/>
                        </a:gs>
                        <a:gs pos="100000">
                          <a:srgbClr val="33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2022г.</a:t>
                      </a:r>
                    </a:p>
                  </a:txBody>
                  <a:tcPr marT="45697" marB="45697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FFFF"/>
                        </a:gs>
                        <a:gs pos="100000">
                          <a:srgbClr val="66CCFF"/>
                        </a:gs>
                      </a:gsLst>
                      <a:lin ang="5400000" scaled="1"/>
                    </a:gradFill>
                  </a:tcPr>
                </a:tc>
              </a:tr>
              <a:tr h="4571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Доходы муниципального бюджета, млн. руб.</a:t>
                      </a:r>
                    </a:p>
                  </a:txBody>
                  <a:tcPr marT="45697" marB="45697"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/>
                        </a:gs>
                        <a:gs pos="100000">
                          <a:srgbClr val="33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1218,0</a:t>
                      </a:r>
                    </a:p>
                  </a:txBody>
                  <a:tcPr marT="45697" marB="45697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FFFF"/>
                        </a:gs>
                        <a:gs pos="100000">
                          <a:srgbClr val="66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/>
                        <a:t>1262,9</a:t>
                      </a:r>
                      <a:endParaRPr lang="ru-RU" sz="1600" b="0" dirty="0"/>
                    </a:p>
                  </a:txBody>
                  <a:tcPr marT="45697" marB="45697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FFFF"/>
                        </a:gs>
                        <a:gs pos="100000">
                          <a:srgbClr val="66CCFF"/>
                        </a:gs>
                      </a:gsLst>
                      <a:lin ang="5400000" scaled="1"/>
                    </a:gradFill>
                  </a:tcPr>
                </a:tc>
              </a:tr>
              <a:tr h="3352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Расходы бюджета, млн. руб.</a:t>
                      </a:r>
                    </a:p>
                  </a:txBody>
                  <a:tcPr marT="45697" marB="45697"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/>
                        </a:gs>
                        <a:gs pos="100000">
                          <a:srgbClr val="33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1216,9</a:t>
                      </a:r>
                    </a:p>
                  </a:txBody>
                  <a:tcPr marT="45697" marB="45697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FFFF"/>
                        </a:gs>
                        <a:gs pos="100000">
                          <a:srgbClr val="66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/>
                        <a:t>1260,0</a:t>
                      </a:r>
                      <a:endParaRPr lang="ru-RU" sz="1600" b="0" dirty="0"/>
                    </a:p>
                  </a:txBody>
                  <a:tcPr marT="45697" marB="45697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FFFF"/>
                        </a:gs>
                        <a:gs pos="100000">
                          <a:srgbClr val="66CCFF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sp>
        <p:nvSpPr>
          <p:cNvPr id="15380" name="Скругленный прямоугольник 5"/>
          <p:cNvSpPr>
            <a:spLocks noChangeArrowheads="1"/>
          </p:cNvSpPr>
          <p:nvPr/>
        </p:nvSpPr>
        <p:spPr bwMode="auto">
          <a:xfrm>
            <a:off x="338138" y="1295400"/>
            <a:ext cx="6443662" cy="914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66"/>
              </a:gs>
              <a:gs pos="100000">
                <a:srgbClr val="FFFFFF"/>
              </a:gs>
            </a:gsLst>
            <a:lin ang="2700000" scaled="1"/>
          </a:gra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b="1" dirty="0"/>
              <a:t>Доходная часть бюджета  в </a:t>
            </a:r>
            <a:r>
              <a:rPr lang="ru-RU" b="1" dirty="0" smtClean="0"/>
              <a:t>2022 </a:t>
            </a:r>
            <a:r>
              <a:rPr lang="ru-RU" b="1" dirty="0"/>
              <a:t>году исполнена  на 99, 5 % и в денежном  выражении   составила 1262,9</a:t>
            </a:r>
            <a:r>
              <a:rPr lang="ru-RU" b="1" dirty="0" smtClean="0"/>
              <a:t> </a:t>
            </a:r>
            <a:r>
              <a:rPr lang="ru-RU" b="1" dirty="0"/>
              <a:t>млн. руб. </a:t>
            </a:r>
          </a:p>
        </p:txBody>
      </p:sp>
      <p:sp>
        <p:nvSpPr>
          <p:cNvPr id="15381" name="Rectangle 2"/>
          <p:cNvSpPr>
            <a:spLocks noChangeArrowheads="1"/>
          </p:cNvSpPr>
          <p:nvPr/>
        </p:nvSpPr>
        <p:spPr bwMode="auto">
          <a:xfrm>
            <a:off x="152400" y="2514600"/>
            <a:ext cx="876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CC0066"/>
                </a:solidFill>
                <a:latin typeface="Arial" charset="0"/>
              </a:rPr>
              <a:t>Поступления  доходов в консолидированный бюджет (млн. руб.)</a:t>
            </a:r>
          </a:p>
        </p:txBody>
      </p:sp>
      <p:sp>
        <p:nvSpPr>
          <p:cNvPr id="15382" name="AutoShape 7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763000" cy="868363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ru-RU" sz="2400" b="1" i="1" smtClean="0">
                <a:solidFill>
                  <a:schemeClr val="tx1"/>
                </a:solidFill>
              </a:rPr>
              <a:t>Налоговый потенциал</a:t>
            </a:r>
          </a:p>
        </p:txBody>
      </p:sp>
      <p:pic>
        <p:nvPicPr>
          <p:cNvPr id="15383" name="Picture 35" descr="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581400"/>
            <a:ext cx="20002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4" name="Picture 37" descr="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124200"/>
            <a:ext cx="2209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5" name="Рисунок 17" descr="facturer-clien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334000"/>
            <a:ext cx="209073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6" name="Picture 3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295400"/>
            <a:ext cx="158115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88128388"/>
              </p:ext>
            </p:extLst>
          </p:nvPr>
        </p:nvGraphicFramePr>
        <p:xfrm>
          <a:off x="313754" y="2986532"/>
          <a:ext cx="3221831" cy="2347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7"/>
          <p:cNvSpPr>
            <a:spLocks noChangeArrowheads="1"/>
          </p:cNvSpPr>
          <p:nvPr/>
        </p:nvSpPr>
        <p:spPr bwMode="auto">
          <a:xfrm>
            <a:off x="304800" y="228600"/>
            <a:ext cx="8610600" cy="6858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0EEFA"/>
          </a:solidFill>
          <a:ln w="9525">
            <a:solidFill>
              <a:schemeClr val="tx1"/>
            </a:solidFill>
            <a:round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ru-RU" sz="2400" b="1" i="1" smtClean="0">
              <a:solidFill>
                <a:srgbClr val="0066FF"/>
              </a:solidFill>
            </a:endParaRP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822575" y="304800"/>
            <a:ext cx="358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 i="1">
                <a:solidFill>
                  <a:schemeClr val="accent2"/>
                </a:solidFill>
              </a:rPr>
              <a:t>ПРОМЫШЛЕННОСТЬ</a:t>
            </a:r>
            <a:r>
              <a:rPr lang="ru-RU" altLang="ru-RU" sz="2400" b="1" i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381000" y="1066800"/>
            <a:ext cx="45720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 b="1" dirty="0">
                <a:solidFill>
                  <a:srgbClr val="0066FF"/>
                </a:solidFill>
              </a:rPr>
              <a:t>        Хозяйственную деятельность осуществляют всего предприятий и организаций - </a:t>
            </a:r>
            <a:r>
              <a:rPr lang="ru-RU" altLang="ru-RU" sz="2000" b="1" dirty="0" smtClean="0">
                <a:solidFill>
                  <a:srgbClr val="0066FF"/>
                </a:solidFill>
              </a:rPr>
              <a:t>164. </a:t>
            </a:r>
            <a:endParaRPr lang="ru-RU" altLang="ru-RU" sz="2000" b="1" dirty="0">
              <a:solidFill>
                <a:srgbClr val="0066FF"/>
              </a:solidFill>
            </a:endParaRPr>
          </a:p>
          <a:p>
            <a:r>
              <a:rPr lang="ru-RU" altLang="ru-RU" sz="2000" b="1" dirty="0">
                <a:solidFill>
                  <a:srgbClr val="0066FF"/>
                </a:solidFill>
              </a:rPr>
              <a:t>        Основу промышленности муниципального района составляют предприятия электроэнергетики и</a:t>
            </a:r>
          </a:p>
          <a:p>
            <a:r>
              <a:rPr lang="ru-RU" altLang="ru-RU" sz="2000" b="1" dirty="0">
                <a:solidFill>
                  <a:srgbClr val="0066FF"/>
                </a:solidFill>
              </a:rPr>
              <a:t>обрабатывающего производства.</a:t>
            </a:r>
          </a:p>
        </p:txBody>
      </p:sp>
      <p:sp>
        <p:nvSpPr>
          <p:cNvPr id="16391" name="Text Box 305"/>
          <p:cNvSpPr txBox="1">
            <a:spLocks noChangeArrowheads="1"/>
          </p:cNvSpPr>
          <p:nvPr/>
        </p:nvSpPr>
        <p:spPr bwMode="auto">
          <a:xfrm>
            <a:off x="5178425" y="1066800"/>
            <a:ext cx="36576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000" b="1">
                <a:solidFill>
                  <a:srgbClr val="F2047B"/>
                </a:solidFill>
              </a:rPr>
              <a:t>По уровню промышленного производства                                                                         Оловяннинский район занимает в крае 4  место из 34 (7,7 % от общего объема промышленного производства по краю).</a:t>
            </a:r>
            <a:endParaRPr lang="ru-RU" altLang="ru-RU" sz="2000" b="1">
              <a:solidFill>
                <a:srgbClr val="A2A6FC"/>
              </a:solidFill>
            </a:endParaRPr>
          </a:p>
        </p:txBody>
      </p:sp>
      <p:sp>
        <p:nvSpPr>
          <p:cNvPr id="16392" name="TextBox 1"/>
          <p:cNvSpPr txBox="1">
            <a:spLocks noChangeArrowheads="1"/>
          </p:cNvSpPr>
          <p:nvPr/>
        </p:nvSpPr>
        <p:spPr bwMode="auto">
          <a:xfrm>
            <a:off x="2895600" y="3533775"/>
            <a:ext cx="3573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2000" b="1"/>
              <a:t>Структура промышленности</a:t>
            </a: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2521134"/>
              </p:ext>
            </p:extLst>
          </p:nvPr>
        </p:nvGraphicFramePr>
        <p:xfrm>
          <a:off x="2133600" y="3933855"/>
          <a:ext cx="533400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7"/>
          <p:cNvSpPr>
            <a:spLocks noChangeArrowheads="1"/>
          </p:cNvSpPr>
          <p:nvPr/>
        </p:nvSpPr>
        <p:spPr bwMode="auto">
          <a:xfrm>
            <a:off x="0" y="160338"/>
            <a:ext cx="9144000" cy="906462"/>
          </a:xfrm>
          <a:prstGeom prst="ribbon">
            <a:avLst>
              <a:gd name="adj1" fmla="val 26389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17411" name="TextBox 11"/>
          <p:cNvSpPr txBox="1">
            <a:spLocks noChangeArrowheads="1"/>
          </p:cNvSpPr>
          <p:nvPr/>
        </p:nvSpPr>
        <p:spPr bwMode="auto">
          <a:xfrm>
            <a:off x="228600" y="1108075"/>
            <a:ext cx="4953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600" b="1" dirty="0">
                <a:solidFill>
                  <a:srgbClr val="F2047B"/>
                </a:solidFill>
                <a:cs typeface="Times New Roman" pitchFamily="18" charset="0"/>
              </a:rPr>
              <a:t>Производство пищевых продуктов  (выпечка хлеба и х/булочных, кондитерских  изделий и полуфабрикатов  </a:t>
            </a:r>
            <a:r>
              <a:rPr lang="ru-RU" sz="1600" b="1" dirty="0" smtClean="0">
                <a:solidFill>
                  <a:srgbClr val="F2047B"/>
                </a:solidFill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F2047B"/>
                </a:solidFill>
                <a:cs typeface="Times New Roman" pitchFamily="18" charset="0"/>
              </a:rPr>
              <a:t>ИП </a:t>
            </a:r>
            <a:r>
              <a:rPr lang="ru-RU" sz="1600" b="1" dirty="0" err="1">
                <a:solidFill>
                  <a:srgbClr val="F2047B"/>
                </a:solidFill>
                <a:cs typeface="Times New Roman" pitchFamily="18" charset="0"/>
              </a:rPr>
              <a:t>ДашибалбароваР.Ц</a:t>
            </a:r>
            <a:r>
              <a:rPr lang="ru-RU" sz="1600" b="1" dirty="0">
                <a:solidFill>
                  <a:srgbClr val="F2047B"/>
                </a:solidFill>
                <a:cs typeface="Times New Roman" pitchFamily="18" charset="0"/>
              </a:rPr>
              <a:t>. ИП  Бахтина Н.Н. ИП Капралов </a:t>
            </a:r>
            <a:r>
              <a:rPr lang="ru-RU" sz="1600" b="1" dirty="0" err="1">
                <a:solidFill>
                  <a:srgbClr val="F2047B"/>
                </a:solidFill>
                <a:cs typeface="Times New Roman" pitchFamily="18" charset="0"/>
              </a:rPr>
              <a:t>В.Е.и</a:t>
            </a:r>
            <a:r>
              <a:rPr lang="ru-RU" sz="1600" b="1" dirty="0">
                <a:solidFill>
                  <a:srgbClr val="F2047B"/>
                </a:solidFill>
                <a:cs typeface="Times New Roman" pitchFamily="18" charset="0"/>
              </a:rPr>
              <a:t> др.)</a:t>
            </a:r>
          </a:p>
        </p:txBody>
      </p:sp>
      <p:graphicFrame>
        <p:nvGraphicFramePr>
          <p:cNvPr id="7222" name="Group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771951"/>
              </p:ext>
            </p:extLst>
          </p:nvPr>
        </p:nvGraphicFramePr>
        <p:xfrm>
          <a:off x="3733800" y="4098925"/>
          <a:ext cx="5257800" cy="2682877"/>
        </p:xfrm>
        <a:graphic>
          <a:graphicData uri="http://schemas.openxmlformats.org/drawingml/2006/table">
            <a:tbl>
              <a:tblPr/>
              <a:tblGrid>
                <a:gridCol w="3220404"/>
                <a:gridCol w="985836"/>
                <a:gridCol w="1051560"/>
              </a:tblGrid>
              <a:tr h="3048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Ед.изм. 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2022г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274387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Обрабатывающее производство, всего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62,7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2743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пр.году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102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274387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машин и оборудования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2743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пр.году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2743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пищевых продуктов 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62,7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2743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пр.году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102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4572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прочих неметаллических  минеральных продуктов (кирпич)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2743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пр.году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sp>
        <p:nvSpPr>
          <p:cNvPr id="17453" name="TextBox 17"/>
          <p:cNvSpPr txBox="1">
            <a:spLocks noChangeArrowheads="1"/>
          </p:cNvSpPr>
          <p:nvPr/>
        </p:nvSpPr>
        <p:spPr bwMode="auto">
          <a:xfrm>
            <a:off x="2438400" y="381000"/>
            <a:ext cx="4267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2000" b="1" i="1">
                <a:solidFill>
                  <a:schemeClr val="accent2"/>
                </a:solidFill>
                <a:cs typeface="Times New Roman" pitchFamily="18" charset="0"/>
              </a:rPr>
              <a:t>ОБРАБАТЫВАЮЩЕЕ      ПРОИЗВОДСТВО</a:t>
            </a:r>
          </a:p>
        </p:txBody>
      </p:sp>
      <p:pic>
        <p:nvPicPr>
          <p:cNvPr id="17454" name="Picture 57" descr="C:\Documents and Settings\Admin.LARISA2016\Рабочий стол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447800"/>
            <a:ext cx="367665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55" name="AutoShape 59" descr="C:\Documents and Settings\Admin.LARISA2016\%D0%A0%D0%B0%D0%B1%D0%BE%D1%87%D0%B8%D0%B9 %D1%81%D1%82%D0%BE%D0%BB\77.png"/>
          <p:cNvSpPr>
            <a:spLocks noChangeAspect="1" noChangeArrowheads="1"/>
          </p:cNvSpPr>
          <p:nvPr/>
        </p:nvSpPr>
        <p:spPr bwMode="auto">
          <a:xfrm>
            <a:off x="1365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56" name="AutoShape 61" descr="C:\Documents and Settings\Admin.LARISA2016\%D0%A0%D0%B0%D0%B1%D0%BE%D1%87%D0%B8%D0%B9 %D1%81%D1%82%D0%BE%D0%BB\77.png"/>
          <p:cNvSpPr>
            <a:spLocks noChangeAspect="1" noChangeArrowheads="1"/>
          </p:cNvSpPr>
          <p:nvPr/>
        </p:nvSpPr>
        <p:spPr bwMode="auto">
          <a:xfrm>
            <a:off x="28892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57" name="AutoShape 63" descr="C:\Documents and Settings\Admin.LARISA2016\%D0%A0%D0%B0%D0%B1%D0%BE%D1%87%D0%B8%D0%B9 %D1%81%D1%82%D0%BE%D0%BB\77.png"/>
          <p:cNvSpPr>
            <a:spLocks noChangeAspect="1" noChangeArrowheads="1"/>
          </p:cNvSpPr>
          <p:nvPr/>
        </p:nvSpPr>
        <p:spPr bwMode="auto">
          <a:xfrm>
            <a:off x="44132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58" name="AutoShape 65" descr="C:\Documents and Settings\Admin.LARISA2016\%D0%A0%D0%B0%D0%B1%D0%BE%D1%87%D0%B8%D0%B9 %D1%81%D1%82%D0%BE%D0%BB\77.png"/>
          <p:cNvSpPr>
            <a:spLocks noChangeAspect="1" noChangeArrowheads="1"/>
          </p:cNvSpPr>
          <p:nvPr/>
        </p:nvSpPr>
        <p:spPr bwMode="auto">
          <a:xfrm>
            <a:off x="59372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59" name="AutoShape 67" descr="C:\Documents and Settings\Admin.LARISA2016\%D0%A0%D0%B0%D0%B1%D0%BE%D1%87%D0%B8%D0%B9 %D1%81%D1%82%D0%BE%D0%BB\77.png"/>
          <p:cNvSpPr>
            <a:spLocks noChangeAspect="1" noChangeArrowheads="1"/>
          </p:cNvSpPr>
          <p:nvPr/>
        </p:nvSpPr>
        <p:spPr bwMode="auto">
          <a:xfrm>
            <a:off x="74612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60" name="AutoShape 70" descr="C:\Documents and Settings\Admin.LARISA2016\%D0%A0%D0%B0%D0%B1%D0%BE%D1%87%D0%B8%D0%B9 %D1%81%D1%82%D0%BE%D0%BB\77 (1).png"/>
          <p:cNvSpPr>
            <a:spLocks noChangeAspect="1" noChangeArrowheads="1"/>
          </p:cNvSpPr>
          <p:nvPr/>
        </p:nvSpPr>
        <p:spPr bwMode="auto">
          <a:xfrm>
            <a:off x="898525" y="617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7461" name="Picture 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2541588"/>
            <a:ext cx="22860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62" name="TextBox 7"/>
          <p:cNvSpPr txBox="1">
            <a:spLocks noChangeArrowheads="1"/>
          </p:cNvSpPr>
          <p:nvPr/>
        </p:nvSpPr>
        <p:spPr bwMode="auto">
          <a:xfrm>
            <a:off x="136525" y="4227513"/>
            <a:ext cx="35210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b="1">
                <a:solidFill>
                  <a:srgbClr val="7030A0"/>
                </a:solidFill>
              </a:rPr>
              <a:t>Производство прочих  неметаллических минеральных продуктов (кирпич) ООО «Энергостройремонт»</a:t>
            </a:r>
          </a:p>
        </p:txBody>
      </p:sp>
      <p:pic>
        <p:nvPicPr>
          <p:cNvPr id="17463" name="Picture 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5000625"/>
            <a:ext cx="220662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7"/>
          <p:cNvSpPr>
            <a:spLocks noChangeArrowheads="1"/>
          </p:cNvSpPr>
          <p:nvPr/>
        </p:nvSpPr>
        <p:spPr bwMode="auto">
          <a:xfrm>
            <a:off x="0" y="152400"/>
            <a:ext cx="9144000" cy="7620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2286000" y="152400"/>
            <a:ext cx="480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2400" b="1" i="1">
                <a:solidFill>
                  <a:schemeClr val="accent2"/>
                </a:solidFill>
                <a:cs typeface="Times New Roman" pitchFamily="18" charset="0"/>
              </a:rPr>
              <a:t>ДОБЫЧА ПОЛЕЗНЫХ ИСКОПАЕМЫХ</a:t>
            </a:r>
          </a:p>
        </p:txBody>
      </p:sp>
      <p:pic>
        <p:nvPicPr>
          <p:cNvPr id="18436" name="Picture 21" descr="petrovskay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56025"/>
            <a:ext cx="30480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7" descr="imgpreview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88" y="998538"/>
            <a:ext cx="2868612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20" descr="1291985336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86200"/>
            <a:ext cx="32766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Прямоугольник 9"/>
          <p:cNvSpPr>
            <a:spLocks noChangeArrowheads="1"/>
          </p:cNvSpPr>
          <p:nvPr/>
        </p:nvSpPr>
        <p:spPr bwMode="auto">
          <a:xfrm>
            <a:off x="152400" y="1219200"/>
            <a:ext cx="3708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0066FF"/>
                </a:solidFill>
              </a:rPr>
              <a:t>Добыча золота в Оловяннинском районе, кг</a:t>
            </a:r>
            <a:r>
              <a:rPr lang="ru-RU" b="1" i="1">
                <a:solidFill>
                  <a:srgbClr val="0066FF"/>
                </a:solidFill>
              </a:rPr>
              <a:t>.</a:t>
            </a:r>
            <a:endParaRPr lang="ru-RU">
              <a:latin typeface="Arial" charset="0"/>
            </a:endParaRPr>
          </a:p>
        </p:txBody>
      </p:sp>
      <p:sp>
        <p:nvSpPr>
          <p:cNvPr id="18440" name="TextBox 1"/>
          <p:cNvSpPr txBox="1">
            <a:spLocks noChangeArrowheads="1"/>
          </p:cNvSpPr>
          <p:nvPr/>
        </p:nvSpPr>
        <p:spPr bwMode="auto">
          <a:xfrm>
            <a:off x="244475" y="3048000"/>
            <a:ext cx="85023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2000" b="1" dirty="0"/>
              <a:t>В </a:t>
            </a:r>
            <a:r>
              <a:rPr lang="ru-RU" sz="2000" b="1" dirty="0" smtClean="0"/>
              <a:t>2022 </a:t>
            </a:r>
            <a:r>
              <a:rPr lang="ru-RU" sz="2000" b="1" dirty="0"/>
              <a:t>году ООО ГРК «Дархан» добыто золота </a:t>
            </a:r>
            <a:r>
              <a:rPr lang="ru-RU" sz="2000" b="1" dirty="0" smtClean="0"/>
              <a:t>324,9 кг</a:t>
            </a:r>
            <a:r>
              <a:rPr lang="ru-RU" sz="2000" b="1" dirty="0"/>
              <a:t>. 128,2  т. серебра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7"/>
          <p:cNvSpPr>
            <a:spLocks noChangeArrowheads="1"/>
          </p:cNvSpPr>
          <p:nvPr/>
        </p:nvSpPr>
        <p:spPr bwMode="auto">
          <a:xfrm>
            <a:off x="304800" y="152400"/>
            <a:ext cx="8610600" cy="9144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2438400" y="304800"/>
            <a:ext cx="4191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2400" b="1" i="1">
                <a:solidFill>
                  <a:schemeClr val="accent2"/>
                </a:solidFill>
                <a:cs typeface="Times New Roman" pitchFamily="18" charset="0"/>
              </a:rPr>
              <a:t>СИСТЕМООБРАЗУЮЩИЕ ПРЕДПРИЯТИЯ</a:t>
            </a:r>
          </a:p>
        </p:txBody>
      </p:sp>
      <p:graphicFrame>
        <p:nvGraphicFramePr>
          <p:cNvPr id="26647" name="Group 23"/>
          <p:cNvGraphicFramePr>
            <a:graphicFrameLocks noGrp="1"/>
          </p:cNvGraphicFramePr>
          <p:nvPr/>
        </p:nvGraphicFramePr>
        <p:xfrm>
          <a:off x="533400" y="1447800"/>
          <a:ext cx="8458200" cy="2194120"/>
        </p:xfrm>
        <a:graphic>
          <a:graphicData uri="http://schemas.openxmlformats.org/drawingml/2006/table">
            <a:tbl>
              <a:tblPr/>
              <a:tblGrid>
                <a:gridCol w="1721936"/>
                <a:gridCol w="3144002"/>
                <a:gridCol w="3592262"/>
              </a:tblGrid>
              <a:tr h="380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 предприятия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 выпускаемой продукции/оказываемые услуги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Контакты предприятия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6856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ОАО ОГК -3 «Харанорская ГРЭС»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Производство и распределение  электроэнергии, газа и воды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674520,Забайкальский  край, Оловяннинский  район, п. Ясногорск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Тел./факс(30253)62-3-51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kumimoji="0" 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rkv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_</a:t>
                      </a:r>
                      <a:r>
                        <a:rPr kumimoji="0" 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bua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@</a:t>
                      </a:r>
                      <a:r>
                        <a:rPr kumimoji="0" 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hgres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ru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4570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Филиал ОАО «РЖД»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Железнодорожные перевозки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674500,Забайкальский край, Оловяннинский район,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п.Оловянная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ул. Пионерская 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3351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Филиал ООО ГРК «Дархан»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Добыча полезных ископаемых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674500, Забайкальский край, Оловяннинский район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3351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Филиал АО «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Тепловодоканал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и распределение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теплоэнергии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674500, Забайкальский край, Оловяннинский район, Оловяннинский район, п. Оловянная,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Невская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pic>
        <p:nvPicPr>
          <p:cNvPr id="19486" name="Picture 13" descr="C:\Users\09\Desktop\Оловянная\SAM_1680 - коп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105400"/>
            <a:ext cx="1828800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7" name="Рисунок 5" descr="http://dg22.odnoklassniki.ru/getImage?photoId=290054665056&amp;photoType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0"/>
            <a:ext cx="2057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8" name="Picture 22" descr="H:\Оловянная\вид на железную дорогу\getImage (3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25780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9" name="Picture 23" descr="88044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181600"/>
            <a:ext cx="19812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7"/>
          <p:cNvSpPr>
            <a:spLocks noChangeArrowheads="1"/>
          </p:cNvSpPr>
          <p:nvPr/>
        </p:nvSpPr>
        <p:spPr bwMode="auto">
          <a:xfrm>
            <a:off x="228600" y="152400"/>
            <a:ext cx="8610600" cy="6858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20483" name="Rectangle 8"/>
          <p:cNvSpPr>
            <a:spLocks noChangeArrowheads="1"/>
          </p:cNvSpPr>
          <p:nvPr/>
        </p:nvSpPr>
        <p:spPr bwMode="auto">
          <a:xfrm>
            <a:off x="5105400" y="990600"/>
            <a:ext cx="3810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800" b="1">
                <a:solidFill>
                  <a:srgbClr val="7030A0"/>
                </a:solidFill>
                <a:cs typeface="Times New Roman" pitchFamily="18" charset="0"/>
              </a:rPr>
              <a:t>Структура сельскохозяйственного производства</a:t>
            </a:r>
          </a:p>
        </p:txBody>
      </p:sp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2438400" y="304800"/>
            <a:ext cx="464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2400" b="1" i="1">
                <a:solidFill>
                  <a:schemeClr val="accent2"/>
                </a:solidFill>
                <a:cs typeface="Times New Roman" pitchFamily="18" charset="0"/>
              </a:rPr>
              <a:t>СЕЛЬСКОЕ ХОЗЯЙСТВО</a:t>
            </a:r>
          </a:p>
        </p:txBody>
      </p:sp>
      <p:graphicFrame>
        <p:nvGraphicFramePr>
          <p:cNvPr id="9267" name="Group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8282222"/>
              </p:ext>
            </p:extLst>
          </p:nvPr>
        </p:nvGraphicFramePr>
        <p:xfrm>
          <a:off x="152400" y="914400"/>
          <a:ext cx="5181600" cy="2514599"/>
        </p:xfrm>
        <a:graphic>
          <a:graphicData uri="http://schemas.openxmlformats.org/drawingml/2006/table">
            <a:tbl>
              <a:tblPr/>
              <a:tblGrid>
                <a:gridCol w="3656892"/>
                <a:gridCol w="803655"/>
                <a:gridCol w="721053"/>
              </a:tblGrid>
              <a:tr h="30149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Индикаторы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2021г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2022г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</a:tr>
              <a:tr h="30810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Объем продукции сельского хозяйства, млн. руб. 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1161,4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1209,25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</a:tr>
              <a:tr h="301492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в т.ч. растениеводство 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220,9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233,95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</a:tr>
              <a:tr h="259090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          животноводство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940,5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975,3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</a:tr>
              <a:tr h="42673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Продукция сельского хозяйства по категориям   хозяйств: 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</a:tr>
              <a:tr h="301492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Сельскохозяйственные организации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23,23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24,17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</a:tr>
              <a:tr h="301492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КФХ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92,92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108,84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</a:tr>
              <a:tr h="314704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ЛПХ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1045,26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1076,24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pic>
        <p:nvPicPr>
          <p:cNvPr id="20523" name="Picture 5" descr="племенное хозяйств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4267200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4" name="Рисунок 10" descr="P103055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6675"/>
            <a:ext cx="2743200" cy="17113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5" name="Picture 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038600"/>
            <a:ext cx="4876800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6" name="Picture 4" descr="калмыцкая порода тело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181600"/>
            <a:ext cx="2895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7" name="Picture 13" descr="PICT009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883150"/>
            <a:ext cx="3505200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Блок-схема: перфолента 15"/>
          <p:cNvSpPr/>
          <p:nvPr/>
        </p:nvSpPr>
        <p:spPr>
          <a:xfrm>
            <a:off x="1524000" y="3581400"/>
            <a:ext cx="5486400" cy="2286000"/>
          </a:xfrm>
          <a:prstGeom prst="flowChartPunchedTap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</a:rPr>
              <a:t>Производством сельскохозяйственной продукции в районе занимаются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</a:rPr>
              <a:t>: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</a:rPr>
              <a:t>4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</a:rPr>
              <a:t>сельхозпредприятий; </a:t>
            </a:r>
            <a:r>
              <a:rPr lang="en-US" sz="1800" dirty="0">
                <a:solidFill>
                  <a:schemeClr val="tx1"/>
                </a:solidFill>
                <a:latin typeface="Times New Roman" pitchFamily="18" charset="0"/>
              </a:rPr>
              <a:t>2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</a:rPr>
              <a:t>подсобных хозяйства,      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</a:rPr>
              <a:t>26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</a:rPr>
              <a:t>КФХ;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</a:rPr>
              <a:t>2815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</a:rPr>
              <a:t>личных подсобных хозяйств </a:t>
            </a:r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/>
        </p:nvGraphicFramePr>
        <p:xfrm>
          <a:off x="5052060" y="1524000"/>
          <a:ext cx="3878580" cy="2183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304800"/>
            <a:ext cx="5181600" cy="6400800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ru-RU" sz="1600" b="1" dirty="0" smtClean="0">
                <a:latin typeface="Times New Roman" pitchFamily="18" charset="0"/>
              </a:rPr>
              <a:t>Уважаемые дамы и господа!</a:t>
            </a: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endParaRPr lang="ru-RU" sz="1600" b="1" dirty="0" smtClean="0">
              <a:latin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Times New Roman" pitchFamily="18" charset="0"/>
              </a:rPr>
              <a:t>         Представляем вам «Инвестиционный паспорт» 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Times New Roman" pitchFamily="18" charset="0"/>
              </a:rPr>
              <a:t>муниципального района  «</a:t>
            </a:r>
            <a:r>
              <a:rPr lang="ru-RU" sz="1400" b="1" dirty="0" err="1" smtClean="0">
                <a:latin typeface="Times New Roman" pitchFamily="18" charset="0"/>
              </a:rPr>
              <a:t>Оловяннинский</a:t>
            </a:r>
            <a:r>
              <a:rPr lang="ru-RU" sz="1400" b="1" dirty="0" smtClean="0">
                <a:latin typeface="Times New Roman" pitchFamily="18" charset="0"/>
              </a:rPr>
              <a:t>   район», в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Times New Roman" pitchFamily="18" charset="0"/>
              </a:rPr>
              <a:t>котором отражается состояние экономики  района, его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Times New Roman" pitchFamily="18" charset="0"/>
              </a:rPr>
              <a:t>промышленный, сельскохозяйственный, кадровый и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Times New Roman" pitchFamily="18" charset="0"/>
              </a:rPr>
              <a:t>природный потенциал.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Times New Roman" pitchFamily="18" charset="0"/>
              </a:rPr>
              <a:t>        В районе есть все необходимое для реализации самых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Times New Roman" pitchFamily="18" charset="0"/>
              </a:rPr>
              <a:t> смелых проектов</a:t>
            </a:r>
            <a:r>
              <a:rPr lang="ru-RU" sz="1400" b="1" dirty="0">
                <a:latin typeface="Times New Roman" pitchFamily="18" charset="0"/>
              </a:rPr>
              <a:t>:</a:t>
            </a:r>
            <a:r>
              <a:rPr lang="ru-RU" sz="1400" b="1" dirty="0" smtClean="0">
                <a:latin typeface="Times New Roman" pitchFamily="18" charset="0"/>
              </a:rPr>
              <a:t>  выгодное географическое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Times New Roman" pitchFamily="18" charset="0"/>
              </a:rPr>
              <a:t> положение, природные  и водные ресурсы, полезные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Times New Roman" pitchFamily="18" charset="0"/>
              </a:rPr>
              <a:t> ископаемые, энергетические мощности, развитая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Times New Roman" pitchFamily="18" charset="0"/>
              </a:rPr>
              <a:t> транспортная инфраструктура, наличие трудовых ресурсов и свободных производственных, торговых  и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Times New Roman" pitchFamily="18" charset="0"/>
              </a:rPr>
              <a:t> административных помещений. Район имеет хорошую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Times New Roman" pitchFamily="18" charset="0"/>
              </a:rPr>
              <a:t> основу для развития сельскохозяйственного производства.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Times New Roman" pitchFamily="18" charset="0"/>
              </a:rPr>
              <a:t>        Одно из направлений работы администрации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Times New Roman" pitchFamily="18" charset="0"/>
              </a:rPr>
              <a:t> </a:t>
            </a:r>
            <a:r>
              <a:rPr lang="ru-RU" sz="1400" b="1" dirty="0" err="1" smtClean="0">
                <a:latin typeface="Times New Roman" pitchFamily="18" charset="0"/>
              </a:rPr>
              <a:t>Оловяннинского</a:t>
            </a:r>
            <a:r>
              <a:rPr lang="ru-RU" sz="1400" b="1" dirty="0" smtClean="0">
                <a:latin typeface="Times New Roman" pitchFamily="18" charset="0"/>
              </a:rPr>
              <a:t> района – открытие новых и поддержка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Times New Roman" pitchFamily="18" charset="0"/>
              </a:rPr>
              <a:t> существующих производств, закрепление и развитие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Times New Roman" pitchFamily="18" charset="0"/>
              </a:rPr>
              <a:t> достигнутого.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Times New Roman" pitchFamily="18" charset="0"/>
              </a:rPr>
              <a:t>        </a:t>
            </a:r>
            <a:r>
              <a:rPr lang="ru-RU" sz="1400" b="1" dirty="0" err="1" smtClean="0">
                <a:latin typeface="Times New Roman" pitchFamily="18" charset="0"/>
              </a:rPr>
              <a:t>Оловяннинский</a:t>
            </a:r>
            <a:r>
              <a:rPr lang="ru-RU" sz="1400" b="1" dirty="0" smtClean="0">
                <a:latin typeface="Times New Roman" pitchFamily="18" charset="0"/>
              </a:rPr>
              <a:t>  район открыт для реализации новых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Times New Roman" pitchFamily="18" charset="0"/>
              </a:rPr>
              <a:t>серьезных проектов в различных сферах </a:t>
            </a:r>
            <a:r>
              <a:rPr lang="en-US" sz="1400" b="1" dirty="0">
                <a:latin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</a:rPr>
              <a:t>деятельности. Мы готовы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Times New Roman" pitchFamily="18" charset="0"/>
              </a:rPr>
              <a:t> рассмотреть различные варианты привлечения средств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Times New Roman" pitchFamily="18" charset="0"/>
              </a:rPr>
              <a:t> потенциальных инвесторов, обеспечим максимально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Times New Roman" pitchFamily="18" charset="0"/>
              </a:rPr>
              <a:t> комфортные условия для вашего бизнеса  и приглашаем к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Times New Roman" pitchFamily="18" charset="0"/>
              </a:rPr>
              <a:t> взаимовыгодному сотрудничеству.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Times New Roman" pitchFamily="18" charset="0"/>
              </a:rPr>
              <a:t>Ждём интересных предложений от надёжных партнёров.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Times New Roman" pitchFamily="18" charset="0"/>
              </a:rPr>
              <a:t>                                С надеждой на сотрудничество. </a:t>
            </a:r>
          </a:p>
        </p:txBody>
      </p:sp>
      <p:pic>
        <p:nvPicPr>
          <p:cNvPr id="3075" name="Picture 7" descr="SAM_02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2400"/>
            <a:ext cx="3733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8"/>
          <p:cNvSpPr txBox="1">
            <a:spLocks noChangeArrowheads="1"/>
          </p:cNvSpPr>
          <p:nvPr/>
        </p:nvSpPr>
        <p:spPr bwMode="auto">
          <a:xfrm>
            <a:off x="4800600" y="5943600"/>
            <a:ext cx="419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b="1"/>
              <a:t>Глава муниципального района «Оловяннинский район» </a:t>
            </a:r>
            <a:r>
              <a:rPr lang="en-US" b="1"/>
              <a:t>  </a:t>
            </a:r>
            <a:r>
              <a:rPr lang="ru-RU" b="1"/>
              <a:t> Антошкин Андрей Владимирович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AutoShape 7"/>
          <p:cNvSpPr>
            <a:spLocks noChangeArrowheads="1"/>
          </p:cNvSpPr>
          <p:nvPr/>
        </p:nvSpPr>
        <p:spPr bwMode="auto">
          <a:xfrm>
            <a:off x="0" y="228600"/>
            <a:ext cx="9144000" cy="9144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0EEFA"/>
          </a:solidFill>
          <a:ln w="9525">
            <a:solidFill>
              <a:schemeClr val="tx1"/>
            </a:solidFill>
            <a:round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ru-RU" sz="2400" b="1" i="1" smtClean="0">
              <a:solidFill>
                <a:srgbClr val="0066FF"/>
              </a:solidFill>
              <a:latin typeface="Arial" panose="020B0604020202020204" pitchFamily="34" charset="0"/>
            </a:endParaRPr>
          </a:p>
        </p:txBody>
      </p:sp>
      <p:sp>
        <p:nvSpPr>
          <p:cNvPr id="21509" name="TextBox 6"/>
          <p:cNvSpPr txBox="1">
            <a:spLocks noChangeArrowheads="1"/>
          </p:cNvSpPr>
          <p:nvPr/>
        </p:nvSpPr>
        <p:spPr bwMode="auto">
          <a:xfrm>
            <a:off x="2781300" y="347663"/>
            <a:ext cx="3581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2000" b="1" i="1">
                <a:solidFill>
                  <a:schemeClr val="accent2"/>
                </a:solidFill>
                <a:cs typeface="Times New Roman" pitchFamily="18" charset="0"/>
              </a:rPr>
              <a:t>ЖИВОТНОВОДСТВО  РАСТЕНИЕВОДСТВО</a:t>
            </a:r>
          </a:p>
        </p:txBody>
      </p:sp>
      <p:pic>
        <p:nvPicPr>
          <p:cNvPr id="16389" name="Picture 50" descr="IMG_9474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3962400" y="1711325"/>
            <a:ext cx="2032000" cy="1371600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7010400" y="1063625"/>
            <a:ext cx="1981200" cy="15049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pic>
        <p:nvPicPr>
          <p:cNvPr id="16391" name="Picture 10" descr="C:\Documents and Settings\Аюшиев Ч\Рабочий стол\Сельское хозяйство\imgpreview7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6172200" y="2286000"/>
            <a:ext cx="1897063" cy="14414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sp>
        <p:nvSpPr>
          <p:cNvPr id="21513" name="Прямоугольник 12"/>
          <p:cNvSpPr>
            <a:spLocks noChangeArrowheads="1"/>
          </p:cNvSpPr>
          <p:nvPr/>
        </p:nvSpPr>
        <p:spPr bwMode="auto">
          <a:xfrm>
            <a:off x="5410200" y="3733800"/>
            <a:ext cx="3733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800" b="1">
                <a:solidFill>
                  <a:srgbClr val="C00000"/>
                </a:solidFill>
                <a:cs typeface="Times New Roman" pitchFamily="18" charset="0"/>
              </a:rPr>
              <a:t>Валовой сбор зерновых культур</a:t>
            </a:r>
          </a:p>
        </p:txBody>
      </p:sp>
      <p:pic>
        <p:nvPicPr>
          <p:cNvPr id="3" name="Picture 6" descr="DSC02802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2383632" y="5318125"/>
            <a:ext cx="1981200" cy="15398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pic>
        <p:nvPicPr>
          <p:cNvPr id="15" name="Рисунок 14" descr="P100048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72494" y="3138339"/>
            <a:ext cx="3429000" cy="252109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6396" name="Picture 7" descr="DSC02803"/>
          <p:cNvPicPr>
            <a:picLocks noChangeAspect="1" noChangeArrowheads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 bwMode="auto">
          <a:xfrm>
            <a:off x="0" y="4114800"/>
            <a:ext cx="2209800" cy="15827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4501024"/>
              </p:ext>
            </p:extLst>
          </p:nvPr>
        </p:nvGraphicFramePr>
        <p:xfrm>
          <a:off x="152400" y="1574800"/>
          <a:ext cx="3855720" cy="2152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298328133"/>
              </p:ext>
            </p:extLst>
          </p:nvPr>
        </p:nvGraphicFramePr>
        <p:xfrm>
          <a:off x="5410200" y="4495801"/>
          <a:ext cx="327660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600" b="1" smtClean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22531" name="Document"/>
          <p:cNvSpPr>
            <a:spLocks noEditPoints="1" noChangeArrowheads="1"/>
          </p:cNvSpPr>
          <p:nvPr/>
        </p:nvSpPr>
        <p:spPr bwMode="auto">
          <a:xfrm>
            <a:off x="2555875" y="2349500"/>
            <a:ext cx="3744913" cy="22320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0 w 21600"/>
              <a:gd name="T11" fmla="*/ 0 h 21600"/>
              <a:gd name="T12" fmla="*/ 2147483647 w 21600"/>
              <a:gd name="T13" fmla="*/ 0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ru-RU" sz="2200" b="1" i="1">
                <a:latin typeface="Tahoma" pitchFamily="34" charset="0"/>
              </a:rPr>
              <a:t>Основные</a:t>
            </a:r>
          </a:p>
          <a:p>
            <a:pPr algn="ctr"/>
            <a:r>
              <a:rPr lang="ru-RU" sz="2200" b="1" i="1">
                <a:latin typeface="Tahoma" pitchFamily="34" charset="0"/>
              </a:rPr>
              <a:t>направления развития</a:t>
            </a:r>
          </a:p>
          <a:p>
            <a:pPr algn="ctr"/>
            <a:r>
              <a:rPr lang="ru-RU" sz="2200" b="1" i="1">
                <a:latin typeface="Tahoma" pitchFamily="34" charset="0"/>
              </a:rPr>
              <a:t>агропромышленного комплекса</a:t>
            </a:r>
          </a:p>
        </p:txBody>
      </p:sp>
      <p:sp>
        <p:nvSpPr>
          <p:cNvPr id="22532" name="AutoShape 7"/>
          <p:cNvSpPr>
            <a:spLocks noChangeArrowheads="1"/>
          </p:cNvSpPr>
          <p:nvPr/>
        </p:nvSpPr>
        <p:spPr bwMode="auto">
          <a:xfrm>
            <a:off x="6732588" y="5157788"/>
            <a:ext cx="2160587" cy="1368425"/>
          </a:xfrm>
          <a:prstGeom prst="wedgeRoundRectCallout">
            <a:avLst>
              <a:gd name="adj1" fmla="val -63958"/>
              <a:gd name="adj2" fmla="val -97796"/>
              <a:gd name="adj3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800" b="1">
                <a:latin typeface="Arial" charset="0"/>
              </a:rPr>
              <a:t>Развитие</a:t>
            </a:r>
          </a:p>
          <a:p>
            <a:pPr algn="ctr"/>
            <a:r>
              <a:rPr lang="ru-RU" sz="1800" b="1">
                <a:latin typeface="Arial" charset="0"/>
              </a:rPr>
              <a:t>табунного коневодства</a:t>
            </a:r>
          </a:p>
        </p:txBody>
      </p:sp>
      <p:sp>
        <p:nvSpPr>
          <p:cNvPr id="22533" name="AutoShape 13"/>
          <p:cNvSpPr>
            <a:spLocks noChangeArrowheads="1"/>
          </p:cNvSpPr>
          <p:nvPr/>
        </p:nvSpPr>
        <p:spPr bwMode="auto">
          <a:xfrm>
            <a:off x="3059113" y="5445125"/>
            <a:ext cx="3024187" cy="1079500"/>
          </a:xfrm>
          <a:prstGeom prst="wedgeRoundRectCallout">
            <a:avLst>
              <a:gd name="adj1" fmla="val -769"/>
              <a:gd name="adj2" fmla="val -117843"/>
              <a:gd name="adj3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800" b="1">
                <a:latin typeface="Arial" charset="0"/>
              </a:rPr>
              <a:t>Переработка сельскохозяйственной продукции</a:t>
            </a:r>
          </a:p>
        </p:txBody>
      </p:sp>
      <p:sp>
        <p:nvSpPr>
          <p:cNvPr id="22534" name="AutoShape 8"/>
          <p:cNvSpPr>
            <a:spLocks noChangeArrowheads="1"/>
          </p:cNvSpPr>
          <p:nvPr/>
        </p:nvSpPr>
        <p:spPr bwMode="auto">
          <a:xfrm>
            <a:off x="179388" y="5300663"/>
            <a:ext cx="2305050" cy="1368425"/>
          </a:xfrm>
          <a:prstGeom prst="wedgeRoundRectCallout">
            <a:avLst>
              <a:gd name="adj1" fmla="val 68801"/>
              <a:gd name="adj2" fmla="val -108583"/>
              <a:gd name="adj3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800" b="1">
                <a:latin typeface="Arial" charset="0"/>
              </a:rPr>
              <a:t>Развитие</a:t>
            </a:r>
          </a:p>
          <a:p>
            <a:pPr algn="ctr"/>
            <a:r>
              <a:rPr lang="ru-RU" sz="1800" b="1">
                <a:latin typeface="Arial" charset="0"/>
              </a:rPr>
              <a:t>молочного животноводства</a:t>
            </a:r>
          </a:p>
        </p:txBody>
      </p:sp>
      <p:sp>
        <p:nvSpPr>
          <p:cNvPr id="22535" name="AutoShape 10"/>
          <p:cNvSpPr>
            <a:spLocks noChangeArrowheads="1"/>
          </p:cNvSpPr>
          <p:nvPr/>
        </p:nvSpPr>
        <p:spPr bwMode="auto">
          <a:xfrm>
            <a:off x="6983413" y="2781300"/>
            <a:ext cx="2160587" cy="1368425"/>
          </a:xfrm>
          <a:prstGeom prst="wedgeRoundRectCallout">
            <a:avLst>
              <a:gd name="adj1" fmla="val -74542"/>
              <a:gd name="adj2" fmla="val 10324"/>
              <a:gd name="adj3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1800" b="1">
              <a:latin typeface="Arial" charset="0"/>
            </a:endParaRPr>
          </a:p>
          <a:p>
            <a:pPr algn="ctr"/>
            <a:r>
              <a:rPr lang="ru-RU" sz="1800" b="1">
                <a:latin typeface="Arial" charset="0"/>
              </a:rPr>
              <a:t>Развитие</a:t>
            </a:r>
          </a:p>
          <a:p>
            <a:pPr algn="ctr"/>
            <a:r>
              <a:rPr lang="ru-RU" sz="1800" b="1">
                <a:latin typeface="Arial" charset="0"/>
              </a:rPr>
              <a:t>овцеводства</a:t>
            </a:r>
          </a:p>
        </p:txBody>
      </p:sp>
      <p:sp>
        <p:nvSpPr>
          <p:cNvPr id="22536" name="AutoShape 5"/>
          <p:cNvSpPr>
            <a:spLocks noChangeArrowheads="1"/>
          </p:cNvSpPr>
          <p:nvPr/>
        </p:nvSpPr>
        <p:spPr bwMode="auto">
          <a:xfrm>
            <a:off x="179388" y="3284538"/>
            <a:ext cx="2160587" cy="1368425"/>
          </a:xfrm>
          <a:prstGeom prst="wedgeRoundRectCallout">
            <a:avLst>
              <a:gd name="adj1" fmla="val 67856"/>
              <a:gd name="adj2" fmla="val -46056"/>
              <a:gd name="adj3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800" b="1">
                <a:latin typeface="Arial" charset="0"/>
              </a:rPr>
              <a:t>Развитие</a:t>
            </a:r>
          </a:p>
          <a:p>
            <a:pPr algn="ctr"/>
            <a:r>
              <a:rPr lang="ru-RU" sz="1800" b="1">
                <a:latin typeface="Arial" charset="0"/>
              </a:rPr>
              <a:t>мясного</a:t>
            </a:r>
          </a:p>
          <a:p>
            <a:pPr algn="ctr"/>
            <a:r>
              <a:rPr lang="ru-RU" sz="1800" b="1">
                <a:latin typeface="Arial" charset="0"/>
              </a:rPr>
              <a:t>скотоводства</a:t>
            </a:r>
          </a:p>
        </p:txBody>
      </p:sp>
      <p:sp>
        <p:nvSpPr>
          <p:cNvPr id="22537" name="AutoShape 9"/>
          <p:cNvSpPr>
            <a:spLocks noChangeArrowheads="1"/>
          </p:cNvSpPr>
          <p:nvPr/>
        </p:nvSpPr>
        <p:spPr bwMode="auto">
          <a:xfrm>
            <a:off x="179388" y="1268413"/>
            <a:ext cx="2160587" cy="1368425"/>
          </a:xfrm>
          <a:prstGeom prst="wedgeRoundRectCallout">
            <a:avLst>
              <a:gd name="adj1" fmla="val 70060"/>
              <a:gd name="adj2" fmla="val 43389"/>
              <a:gd name="adj3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1800" b="1">
              <a:latin typeface="Arial" charset="0"/>
            </a:endParaRPr>
          </a:p>
          <a:p>
            <a:pPr algn="ctr"/>
            <a:r>
              <a:rPr lang="ru-RU" sz="1800" b="1">
                <a:latin typeface="Arial" charset="0"/>
              </a:rPr>
              <a:t>Развитие </a:t>
            </a:r>
          </a:p>
          <a:p>
            <a:pPr algn="ctr"/>
            <a:r>
              <a:rPr lang="ru-RU" sz="1800" b="1">
                <a:latin typeface="Arial" charset="0"/>
              </a:rPr>
              <a:t>свиноводства</a:t>
            </a:r>
          </a:p>
        </p:txBody>
      </p:sp>
      <p:sp>
        <p:nvSpPr>
          <p:cNvPr id="22538" name="AutoShape 13"/>
          <p:cNvSpPr>
            <a:spLocks noChangeArrowheads="1"/>
          </p:cNvSpPr>
          <p:nvPr/>
        </p:nvSpPr>
        <p:spPr bwMode="auto">
          <a:xfrm>
            <a:off x="3348038" y="476250"/>
            <a:ext cx="2665412" cy="1081088"/>
          </a:xfrm>
          <a:prstGeom prst="wedgeRoundRectCallout">
            <a:avLst>
              <a:gd name="adj1" fmla="val -18551"/>
              <a:gd name="adj2" fmla="val 110648"/>
              <a:gd name="adj3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800" b="1">
                <a:latin typeface="Arial" charset="0"/>
              </a:rPr>
              <a:t>Развитие растениеводства</a:t>
            </a:r>
          </a:p>
        </p:txBody>
      </p:sp>
      <p:sp>
        <p:nvSpPr>
          <p:cNvPr id="22539" name="AutoShape 6"/>
          <p:cNvSpPr>
            <a:spLocks noChangeArrowheads="1"/>
          </p:cNvSpPr>
          <p:nvPr/>
        </p:nvSpPr>
        <p:spPr bwMode="auto">
          <a:xfrm>
            <a:off x="6804025" y="1052513"/>
            <a:ext cx="2160588" cy="1368425"/>
          </a:xfrm>
          <a:prstGeom prst="wedgeRoundRectCallout">
            <a:avLst>
              <a:gd name="adj1" fmla="val -71014"/>
              <a:gd name="adj2" fmla="val 55801"/>
              <a:gd name="adj3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1800" b="1">
              <a:latin typeface="Arial" charset="0"/>
            </a:endParaRPr>
          </a:p>
          <a:p>
            <a:pPr algn="ctr"/>
            <a:r>
              <a:rPr lang="ru-RU" sz="1800" b="1">
                <a:latin typeface="Arial" charset="0"/>
              </a:rPr>
              <a:t>Развитие племенного дела</a:t>
            </a:r>
          </a:p>
          <a:p>
            <a:pPr algn="ctr"/>
            <a:endParaRPr lang="ru-RU" sz="1800" b="1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7"/>
          <p:cNvSpPr txBox="1">
            <a:spLocks noChangeArrowheads="1"/>
          </p:cNvSpPr>
          <p:nvPr/>
        </p:nvSpPr>
        <p:spPr bwMode="auto">
          <a:xfrm>
            <a:off x="152400" y="136525"/>
            <a:ext cx="8839200" cy="877888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0EEFA"/>
          </a:solidFill>
          <a:ln w="9525">
            <a:solidFill>
              <a:schemeClr val="tx1"/>
            </a:solidFill>
            <a:round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>
              <a:defRPr/>
            </a:pPr>
            <a:endParaRPr lang="ru-RU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436" name="AutoShape 24"/>
          <p:cNvSpPr>
            <a:spLocks noChangeArrowheads="1"/>
          </p:cNvSpPr>
          <p:nvPr/>
        </p:nvSpPr>
        <p:spPr bwMode="auto">
          <a:xfrm rot="10800000">
            <a:off x="180975" y="1752600"/>
            <a:ext cx="4648200" cy="1371600"/>
          </a:xfrm>
          <a:prstGeom prst="leftArrowCallout">
            <a:avLst>
              <a:gd name="adj1" fmla="val 25000"/>
              <a:gd name="adj2" fmla="val 25000"/>
              <a:gd name="adj3" fmla="val 56481"/>
              <a:gd name="adj4" fmla="val 66667"/>
            </a:avLst>
          </a:prstGeom>
          <a:solidFill>
            <a:srgbClr val="FFB3B3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rot="10800000" wrap="none" anchor="ctr"/>
          <a:lstStyle>
            <a:lvl1pPr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ru-RU" b="1" i="1" dirty="0" smtClean="0"/>
          </a:p>
          <a:p>
            <a:pPr algn="ctr" eaLnBrk="1" hangingPunct="1">
              <a:defRPr/>
            </a:pPr>
            <a:r>
              <a:rPr lang="ru-RU" b="1" i="1" dirty="0"/>
              <a:t>всего предприятий и организаций - 82, </a:t>
            </a:r>
            <a:endParaRPr lang="ru-RU" b="1" i="1" dirty="0" smtClean="0"/>
          </a:p>
          <a:p>
            <a:pPr algn="ctr" eaLnBrk="1" hangingPunct="1">
              <a:defRPr/>
            </a:pPr>
            <a:r>
              <a:rPr lang="ru-RU" b="1" i="1" dirty="0" smtClean="0"/>
              <a:t>из </a:t>
            </a:r>
            <a:r>
              <a:rPr lang="ru-RU" b="1" i="1" dirty="0"/>
              <a:t>них 6 малых предприятий, </a:t>
            </a:r>
            <a:endParaRPr lang="ru-RU" b="1" i="1" dirty="0" smtClean="0"/>
          </a:p>
          <a:p>
            <a:pPr algn="ctr" eaLnBrk="1" hangingPunct="1">
              <a:defRPr/>
            </a:pPr>
            <a:r>
              <a:rPr lang="ru-RU" b="1" i="1" dirty="0" smtClean="0"/>
              <a:t>3 </a:t>
            </a:r>
            <a:r>
              <a:rPr lang="ru-RU" b="1" i="1" dirty="0"/>
              <a:t>средних и 73 </a:t>
            </a:r>
            <a:r>
              <a:rPr lang="ru-RU" b="1" i="1" dirty="0" err="1"/>
              <a:t>микропредприятий</a:t>
            </a:r>
            <a:r>
              <a:rPr lang="ru-RU" b="1" i="1" dirty="0"/>
              <a:t>.</a:t>
            </a:r>
            <a:endParaRPr lang="ru-RU" sz="1600" b="1" i="1" dirty="0" smtClean="0">
              <a:latin typeface="Arial" panose="020B0604020202020204" pitchFamily="34" charset="0"/>
            </a:endParaRPr>
          </a:p>
        </p:txBody>
      </p:sp>
      <p:sp>
        <p:nvSpPr>
          <p:cNvPr id="23560" name="Text Box 67"/>
          <p:cNvSpPr txBox="1">
            <a:spLocks noChangeArrowheads="1"/>
          </p:cNvSpPr>
          <p:nvPr/>
        </p:nvSpPr>
        <p:spPr bwMode="auto">
          <a:xfrm>
            <a:off x="2743200" y="315913"/>
            <a:ext cx="3657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 i="1">
                <a:solidFill>
                  <a:schemeClr val="accent2"/>
                </a:solidFill>
              </a:rPr>
              <a:t>МАЛОЕ И СРЕДНЕЕ ПРЕДПРИНИМАТЕЛЬСТВО</a:t>
            </a:r>
          </a:p>
        </p:txBody>
      </p:sp>
      <p:sp>
        <p:nvSpPr>
          <p:cNvPr id="18438" name="AutoShape 69"/>
          <p:cNvSpPr>
            <a:spLocks noChangeArrowheads="1"/>
          </p:cNvSpPr>
          <p:nvPr/>
        </p:nvSpPr>
        <p:spPr bwMode="auto">
          <a:xfrm>
            <a:off x="1057275" y="3381375"/>
            <a:ext cx="2895600" cy="3352800"/>
          </a:xfrm>
          <a:prstGeom prst="triangle">
            <a:avLst>
              <a:gd name="adj" fmla="val 50000"/>
            </a:avLst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ru-RU" smtClean="0">
              <a:latin typeface="Arial" panose="020B0604020202020204" pitchFamily="34" charset="0"/>
            </a:endParaRPr>
          </a:p>
        </p:txBody>
      </p:sp>
      <p:sp>
        <p:nvSpPr>
          <p:cNvPr id="18439" name="AutoShape 71"/>
          <p:cNvSpPr>
            <a:spLocks noChangeArrowheads="1"/>
          </p:cNvSpPr>
          <p:nvPr/>
        </p:nvSpPr>
        <p:spPr bwMode="auto">
          <a:xfrm>
            <a:off x="4800600" y="1749425"/>
            <a:ext cx="3962400" cy="736599"/>
          </a:xfrm>
          <a:prstGeom prst="wedgeEllipseCallout">
            <a:avLst>
              <a:gd name="adj1" fmla="val -44218"/>
              <a:gd name="adj2" fmla="val 85833"/>
            </a:avLst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ru-RU" dirty="0" smtClean="0"/>
              <a:t>Добыча полезных ископаемых – 2476,1 млн. руб.</a:t>
            </a:r>
          </a:p>
        </p:txBody>
      </p:sp>
      <p:sp>
        <p:nvSpPr>
          <p:cNvPr id="18440" name="AutoShape 72"/>
          <p:cNvSpPr>
            <a:spLocks noChangeArrowheads="1"/>
          </p:cNvSpPr>
          <p:nvPr/>
        </p:nvSpPr>
        <p:spPr bwMode="auto">
          <a:xfrm>
            <a:off x="4495800" y="3537580"/>
            <a:ext cx="4267200" cy="638175"/>
          </a:xfrm>
          <a:prstGeom prst="wedgeEllipseCallout">
            <a:avLst>
              <a:gd name="adj1" fmla="val -50000"/>
              <a:gd name="adj2" fmla="val 73333"/>
            </a:avLst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dirty="0" smtClean="0"/>
              <a:t>Обрабатывающие производства – 62,7 млн. руб.</a:t>
            </a:r>
          </a:p>
        </p:txBody>
      </p:sp>
      <p:sp>
        <p:nvSpPr>
          <p:cNvPr id="2" name="AutoShape 73"/>
          <p:cNvSpPr>
            <a:spLocks noChangeArrowheads="1"/>
          </p:cNvSpPr>
          <p:nvPr/>
        </p:nvSpPr>
        <p:spPr bwMode="auto">
          <a:xfrm>
            <a:off x="4953000" y="5172806"/>
            <a:ext cx="3657600" cy="614362"/>
          </a:xfrm>
          <a:prstGeom prst="wedgeEllipseCallout">
            <a:avLst>
              <a:gd name="adj1" fmla="val -48829"/>
              <a:gd name="adj2" fmla="val 54861"/>
            </a:avLst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dirty="0" smtClean="0"/>
              <a:t>ЖКХ, водоснабжение– 55,2 млн. руб.</a:t>
            </a:r>
          </a:p>
        </p:txBody>
      </p:sp>
      <p:sp>
        <p:nvSpPr>
          <p:cNvPr id="23576" name="Text Box 76"/>
          <p:cNvSpPr txBox="1">
            <a:spLocks noChangeArrowheads="1"/>
          </p:cNvSpPr>
          <p:nvPr/>
        </p:nvSpPr>
        <p:spPr bwMode="auto">
          <a:xfrm>
            <a:off x="1438275" y="5100638"/>
            <a:ext cx="21336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1600" b="1" dirty="0"/>
              <a:t>Оборот 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1600" b="1" dirty="0"/>
              <a:t>Малых и средних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1600" b="1" dirty="0"/>
              <a:t>  предприятий –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1600" b="1" dirty="0"/>
              <a:t> </a:t>
            </a:r>
            <a:r>
              <a:rPr lang="ru-RU" altLang="ru-RU" sz="1600" b="1" dirty="0" smtClean="0"/>
              <a:t>600,0</a:t>
            </a:r>
            <a:r>
              <a:rPr lang="ru-RU" altLang="ru-RU" sz="1600" b="1" dirty="0" smtClean="0"/>
              <a:t> </a:t>
            </a:r>
            <a:r>
              <a:rPr lang="ru-RU" altLang="ru-RU" sz="1600" b="1" dirty="0" err="1"/>
              <a:t>млн.руб</a:t>
            </a:r>
            <a:r>
              <a:rPr lang="ru-RU" altLang="ru-RU" sz="1600" dirty="0">
                <a:latin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7"/>
          <p:cNvSpPr txBox="1">
            <a:spLocks noChangeArrowheads="1"/>
          </p:cNvSpPr>
          <p:nvPr/>
        </p:nvSpPr>
        <p:spPr bwMode="auto">
          <a:xfrm>
            <a:off x="304800" y="152400"/>
            <a:ext cx="8839200" cy="6096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0EEFA"/>
          </a:solidFill>
          <a:ln w="9525">
            <a:solidFill>
              <a:schemeClr val="tx1"/>
            </a:solidFill>
            <a:round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>
              <a:defRPr/>
            </a:pPr>
            <a:endParaRPr lang="ru-RU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2667000" y="295275"/>
            <a:ext cx="411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 i="1">
                <a:solidFill>
                  <a:schemeClr val="accent2"/>
                </a:solidFill>
              </a:rPr>
              <a:t>ПОТРЕБИТЕЛЬСКИЙ РЫНОК </a:t>
            </a:r>
          </a:p>
        </p:txBody>
      </p:sp>
      <p:sp>
        <p:nvSpPr>
          <p:cNvPr id="21508" name="AutoShape 13"/>
          <p:cNvSpPr>
            <a:spLocks noChangeArrowheads="1"/>
          </p:cNvSpPr>
          <p:nvPr/>
        </p:nvSpPr>
        <p:spPr bwMode="auto">
          <a:xfrm>
            <a:off x="152400" y="1259681"/>
            <a:ext cx="2952750" cy="1478360"/>
          </a:xfrm>
          <a:prstGeom prst="roundRect">
            <a:avLst>
              <a:gd name="adj" fmla="val 16667"/>
            </a:avLst>
          </a:prstGeom>
          <a:solidFill>
            <a:srgbClr val="66CCFF"/>
          </a:solidFill>
          <a:ln w="9525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1400" b="1" dirty="0" smtClean="0">
                <a:latin typeface="Times New Roman" panose="02020603050405020304" pitchFamily="18" charset="0"/>
              </a:rPr>
              <a:t>Объекты потребительского рынка</a:t>
            </a:r>
            <a:r>
              <a:rPr lang="ru-RU" sz="1400" dirty="0" smtClean="0">
                <a:solidFill>
                  <a:schemeClr val="hlink"/>
                </a:solidFill>
                <a:latin typeface="Times New Roman" panose="02020603050405020304" pitchFamily="18" charset="0"/>
              </a:rPr>
              <a:t>: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Розничная торговля – 244 ед.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Общественное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питание – 17 ед.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ru-RU" sz="1600" b="1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ru-RU" sz="1600" b="1" dirty="0" smtClean="0">
              <a:latin typeface="Times New Roman" panose="02020603050405020304" pitchFamily="18" charset="0"/>
            </a:endParaRPr>
          </a:p>
        </p:txBody>
      </p:sp>
      <p:sp>
        <p:nvSpPr>
          <p:cNvPr id="24585" name="Rectangle 15"/>
          <p:cNvSpPr>
            <a:spLocks noChangeArrowheads="1"/>
          </p:cNvSpPr>
          <p:nvPr/>
        </p:nvSpPr>
        <p:spPr bwMode="auto">
          <a:xfrm>
            <a:off x="228600" y="1219200"/>
            <a:ext cx="324167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24586" name="Rectangle 12"/>
          <p:cNvSpPr>
            <a:spLocks noChangeArrowheads="1"/>
          </p:cNvSpPr>
          <p:nvPr/>
        </p:nvSpPr>
        <p:spPr bwMode="auto">
          <a:xfrm>
            <a:off x="152400" y="2971800"/>
            <a:ext cx="3657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b="1" u="sng" dirty="0">
                <a:latin typeface="Arial" charset="0"/>
              </a:rPr>
              <a:t>Обеспеченность населения</a:t>
            </a:r>
          </a:p>
          <a:p>
            <a:r>
              <a:rPr lang="ru-RU" altLang="ru-RU" b="1" dirty="0">
                <a:latin typeface="Arial" charset="0"/>
              </a:rPr>
              <a:t>(на 1000 жителей)</a:t>
            </a:r>
          </a:p>
          <a:p>
            <a:r>
              <a:rPr lang="ru-RU" altLang="ru-RU" b="1" dirty="0">
                <a:latin typeface="Arial" charset="0"/>
              </a:rPr>
              <a:t>торговыми  площадями –  </a:t>
            </a:r>
            <a:r>
              <a:rPr lang="ru-RU" altLang="ru-RU" b="1" dirty="0" smtClean="0">
                <a:latin typeface="Arial" charset="0"/>
              </a:rPr>
              <a:t>710,0кв</a:t>
            </a:r>
            <a:r>
              <a:rPr lang="ru-RU" altLang="ru-RU" b="1" dirty="0">
                <a:latin typeface="Arial" charset="0"/>
              </a:rPr>
              <a:t>. м,</a:t>
            </a:r>
          </a:p>
          <a:p>
            <a:r>
              <a:rPr lang="ru-RU" altLang="ru-RU" b="1" dirty="0">
                <a:latin typeface="Arial" charset="0"/>
              </a:rPr>
              <a:t>посадочными местами –  </a:t>
            </a:r>
            <a:r>
              <a:rPr lang="ru-RU" altLang="ru-RU" b="1" dirty="0" smtClean="0">
                <a:latin typeface="Arial" charset="0"/>
              </a:rPr>
              <a:t>34,5 ед</a:t>
            </a:r>
            <a:r>
              <a:rPr lang="ru-RU" altLang="ru-RU" b="1" dirty="0">
                <a:latin typeface="Arial" charset="0"/>
              </a:rPr>
              <a:t>.</a:t>
            </a:r>
          </a:p>
        </p:txBody>
      </p:sp>
      <p:pic>
        <p:nvPicPr>
          <p:cNvPr id="21511" name="Picture 7" descr="DSCN6656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6781800" y="1614487"/>
            <a:ext cx="2124075" cy="135731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</p:pic>
      <p:pic>
        <p:nvPicPr>
          <p:cNvPr id="21512" name="Picture 5" descr="DSCN6677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3828288" y="1330325"/>
            <a:ext cx="2667000" cy="164147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</p:pic>
      <p:pic>
        <p:nvPicPr>
          <p:cNvPr id="2" name="Picture 15" descr="P1020946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3048000" y="4159647"/>
            <a:ext cx="2819400" cy="211455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</p:pic>
      <p:pic>
        <p:nvPicPr>
          <p:cNvPr id="3" name="Picture 16" descr="2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6635115" y="3735388"/>
            <a:ext cx="2209800" cy="154146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ocument"/>
          <p:cNvSpPr>
            <a:spLocks noEditPoints="1" noChangeArrowheads="1"/>
          </p:cNvSpPr>
          <p:nvPr/>
        </p:nvSpPr>
        <p:spPr bwMode="auto">
          <a:xfrm>
            <a:off x="0" y="1319213"/>
            <a:ext cx="3711575" cy="5411787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0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173038" y="1377950"/>
            <a:ext cx="3657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    Цель </a:t>
            </a:r>
          </a:p>
          <a:p>
            <a:pPr>
              <a:defRPr/>
            </a:pPr>
            <a:r>
              <a:rPr lang="ru-RU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инвестиционной политики</a:t>
            </a:r>
          </a:p>
          <a:p>
            <a:pPr>
              <a:defRPr/>
            </a:pPr>
            <a:endParaRPr lang="ru-RU" sz="1200" b="1" dirty="0"/>
          </a:p>
          <a:p>
            <a:pPr algn="ctr">
              <a:defRPr/>
            </a:pPr>
            <a:r>
              <a:rPr lang="ru-RU" sz="1600" b="1" dirty="0"/>
              <a:t>Стимулирование инвестиционной деятельности, рост инвестиций в экономику района, способствующих интенсивному развитию экономики и производственной сферы, модернизации производств, росту доходов населения и поступлений в бюджеты всех уровней.</a:t>
            </a:r>
          </a:p>
          <a:p>
            <a:pPr algn="ctr">
              <a:defRPr/>
            </a:pPr>
            <a:endParaRPr lang="ru-RU" sz="1600" b="1" dirty="0"/>
          </a:p>
          <a:p>
            <a:pPr algn="ctr">
              <a:defRPr/>
            </a:pPr>
            <a:r>
              <a:rPr lang="ru-RU" sz="1600" b="1" dirty="0"/>
              <a:t>Предоставление потенциальному инвестору необходимой информации об инвестиционном, экономическом потенциале, инвестиционном климате, требуемой для принятия решения о начале работы в  районе.</a:t>
            </a:r>
          </a:p>
          <a:p>
            <a:pPr algn="ctr">
              <a:defRPr/>
            </a:pPr>
            <a:endParaRPr lang="ru-RU" sz="1200" dirty="0">
              <a:solidFill>
                <a:srgbClr val="6699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4580" name="Picture 60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6465094" y="5257799"/>
            <a:ext cx="2706687" cy="173037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  <a:extLst/>
        </p:spPr>
      </p:pic>
      <p:sp>
        <p:nvSpPr>
          <p:cNvPr id="24581" name="AutoShape 7"/>
          <p:cNvSpPr>
            <a:spLocks noChangeArrowheads="1"/>
          </p:cNvSpPr>
          <p:nvPr/>
        </p:nvSpPr>
        <p:spPr bwMode="auto">
          <a:xfrm>
            <a:off x="0" y="152400"/>
            <a:ext cx="8991600" cy="8382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0EEFA"/>
          </a:solidFill>
          <a:ln w="9525">
            <a:solidFill>
              <a:schemeClr val="tx1"/>
            </a:solidFill>
            <a:round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ru-RU" sz="2400" b="1" i="1" smtClean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34" name="TextBox 12"/>
          <p:cNvSpPr txBox="1">
            <a:spLocks noChangeArrowheads="1"/>
          </p:cNvSpPr>
          <p:nvPr/>
        </p:nvSpPr>
        <p:spPr bwMode="auto">
          <a:xfrm>
            <a:off x="2667000" y="265113"/>
            <a:ext cx="3581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 i="1">
                <a:solidFill>
                  <a:schemeClr val="accent2"/>
                </a:solidFill>
              </a:rPr>
              <a:t>ИНВЕСТИЦИОННАЯ АКТИВНОСТЬ </a:t>
            </a:r>
          </a:p>
        </p:txBody>
      </p:sp>
      <p:sp>
        <p:nvSpPr>
          <p:cNvPr id="19" name="Прямоугольник с двумя скругленными соседними углами 18"/>
          <p:cNvSpPr/>
          <p:nvPr/>
        </p:nvSpPr>
        <p:spPr>
          <a:xfrm>
            <a:off x="4375150" y="1622425"/>
            <a:ext cx="4659313" cy="1909763"/>
          </a:xfrm>
          <a:prstGeom prst="round2SameRect">
            <a:avLst/>
          </a:prstGeom>
          <a:solidFill>
            <a:srgbClr val="66FF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6636" name="TextBox 27"/>
          <p:cNvSpPr txBox="1">
            <a:spLocks noChangeArrowheads="1"/>
          </p:cNvSpPr>
          <p:nvPr/>
        </p:nvSpPr>
        <p:spPr bwMode="auto">
          <a:xfrm>
            <a:off x="4210050" y="1585913"/>
            <a:ext cx="49339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2400" dirty="0"/>
              <a:t>В отчетном году </a:t>
            </a:r>
          </a:p>
          <a:p>
            <a:pPr algn="ctr" eaLnBrk="1" hangingPunct="1"/>
            <a:r>
              <a:rPr lang="ru-RU" altLang="ru-RU" sz="2400" dirty="0"/>
              <a:t>инвестиции  в основной</a:t>
            </a:r>
          </a:p>
          <a:p>
            <a:pPr algn="ctr" eaLnBrk="1" hangingPunct="1"/>
            <a:r>
              <a:rPr lang="ru-RU" altLang="ru-RU" sz="2400" dirty="0"/>
              <a:t> капитал составили </a:t>
            </a:r>
            <a:r>
              <a:rPr lang="ru-RU" altLang="ru-RU" sz="2400" dirty="0" smtClean="0"/>
              <a:t>606,1 </a:t>
            </a:r>
            <a:r>
              <a:rPr lang="ru-RU" altLang="ru-RU" sz="2400" dirty="0" err="1"/>
              <a:t>млн.руб</a:t>
            </a:r>
            <a:r>
              <a:rPr lang="ru-RU" altLang="ru-RU" sz="2400" dirty="0"/>
              <a:t>.</a:t>
            </a:r>
          </a:p>
          <a:p>
            <a:pPr algn="ctr" eaLnBrk="1" hangingPunct="1"/>
            <a:r>
              <a:rPr lang="ru-RU" altLang="ru-RU" sz="2400" dirty="0"/>
              <a:t>На душу населения  приходится </a:t>
            </a:r>
            <a:r>
              <a:rPr lang="ru-RU" altLang="ru-RU" sz="2400" dirty="0" smtClean="0"/>
              <a:t>19900 тыс. руб. </a:t>
            </a:r>
            <a:endParaRPr lang="ru-RU" altLang="ru-RU" sz="2400" dirty="0"/>
          </a:p>
        </p:txBody>
      </p:sp>
      <p:graphicFrame>
        <p:nvGraphicFramePr>
          <p:cNvPr id="3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6767264"/>
              </p:ext>
            </p:extLst>
          </p:nvPr>
        </p:nvGraphicFramePr>
        <p:xfrm>
          <a:off x="4084638" y="3702050"/>
          <a:ext cx="3733800" cy="1992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1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6172200" y="4495800"/>
            <a:ext cx="2878138" cy="2159000"/>
          </a:xfrm>
          <a:prstGeom prst="rect">
            <a:avLst/>
          </a:prstGeom>
          <a:noFill/>
          <a:ln>
            <a:noFill/>
          </a:ln>
          <a:scene3d>
            <a:camera prst="perspectiveLeft"/>
            <a:lightRig rig="threePt" dir="t"/>
          </a:scene3d>
          <a:sp3d>
            <a:bevelT prst="relaxedInset"/>
          </a:sp3d>
          <a:extLst/>
        </p:spPr>
      </p:pic>
      <p:sp>
        <p:nvSpPr>
          <p:cNvPr id="3" name="Лента лицом вниз 2"/>
          <p:cNvSpPr/>
          <p:nvPr/>
        </p:nvSpPr>
        <p:spPr>
          <a:xfrm>
            <a:off x="6350" y="61794"/>
            <a:ext cx="8915400" cy="903525"/>
          </a:xfrm>
          <a:prstGeom prst="ribbon">
            <a:avLst>
              <a:gd name="adj1" fmla="val 16667"/>
              <a:gd name="adj2" fmla="val 62489"/>
            </a:avLst>
          </a:prstGeom>
          <a:solidFill>
            <a:srgbClr val="00EEFA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866900" y="225425"/>
            <a:ext cx="5295900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chemeClr val="accent6"/>
                </a:solidFill>
              </a:rPr>
              <a:t>ПРИВЛЕЧЕНИЕ ИНВЕСТИЦИЙ НА ТЕРРИТОРИЮ РАЙОНА ЯВЛЯЕСЯ ОДНИМ ИЗ  ПРИОРИТЕТНЫХ НАПРАВЛЕНИЙ ДЕЯТЕЛЬНОСТИ АДМИНИСТРАЦИИ РАЙОНА </a:t>
            </a:r>
          </a:p>
        </p:txBody>
      </p:sp>
      <p:sp>
        <p:nvSpPr>
          <p:cNvPr id="27655" name="TextBox 4"/>
          <p:cNvSpPr txBox="1">
            <a:spLocks noChangeArrowheads="1"/>
          </p:cNvSpPr>
          <p:nvPr/>
        </p:nvSpPr>
        <p:spPr bwMode="auto">
          <a:xfrm>
            <a:off x="6881813" y="1524000"/>
            <a:ext cx="20399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rgbClr val="7030A0"/>
                </a:solidFill>
              </a:rPr>
              <a:t>ГРК ООО «ДАРХАН»</a:t>
            </a:r>
          </a:p>
        </p:txBody>
      </p:sp>
      <p:pic>
        <p:nvPicPr>
          <p:cNvPr id="6" name="Picture 2" descr="C:\Users\kovalevata\Desktop\озп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7413" y="4419600"/>
            <a:ext cx="2667000" cy="174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bliqueBottomLeft"/>
            <a:lightRig rig="threePt" dir="t"/>
          </a:scene3d>
          <a:sp3d>
            <a:bevelT prst="relaxedInset"/>
          </a:sp3d>
        </p:spPr>
      </p:pic>
      <p:pic>
        <p:nvPicPr>
          <p:cNvPr id="2" name="Picture 15" descr="C:\Documents and Settings\Admin.LARISA2016\Рабочий стол\Новая папка (2)\artticle_img_9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6172200" y="1941513"/>
            <a:ext cx="2905125" cy="2020887"/>
          </a:xfrm>
          <a:prstGeom prst="rect">
            <a:avLst/>
          </a:prstGeom>
          <a:noFill/>
          <a:ln>
            <a:noFill/>
          </a:ln>
          <a:scene3d>
            <a:camera prst="perspectiveLeft"/>
            <a:lightRig rig="threePt" dir="t"/>
          </a:scene3d>
          <a:sp3d>
            <a:bevelT prst="relaxedInset"/>
          </a:sp3d>
          <a:ex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7768" y="1524000"/>
            <a:ext cx="2674170" cy="2020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bliqueBottomLeft"/>
            <a:lightRig rig="threePt" dir="t"/>
          </a:scene3d>
          <a:sp3d>
            <a:bevelT prst="relaxedInset"/>
          </a:sp3d>
        </p:spPr>
      </p:pic>
      <p:sp>
        <p:nvSpPr>
          <p:cNvPr id="27659" name="TextBox 8"/>
          <p:cNvSpPr txBox="1">
            <a:spLocks noChangeArrowheads="1"/>
          </p:cNvSpPr>
          <p:nvPr/>
        </p:nvSpPr>
        <p:spPr bwMode="auto">
          <a:xfrm>
            <a:off x="177800" y="1076325"/>
            <a:ext cx="2868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7030A0"/>
                </a:solidFill>
              </a:rPr>
              <a:t>Подготовка к осенне-зимнему отопительному сезону</a:t>
            </a:r>
          </a:p>
        </p:txBody>
      </p:sp>
      <p:sp>
        <p:nvSpPr>
          <p:cNvPr id="27660" name="TextBox 9"/>
          <p:cNvSpPr txBox="1">
            <a:spLocks noChangeArrowheads="1"/>
          </p:cNvSpPr>
          <p:nvPr/>
        </p:nvSpPr>
        <p:spPr bwMode="auto">
          <a:xfrm>
            <a:off x="3302000" y="1490663"/>
            <a:ext cx="2868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7030A0"/>
                </a:solidFill>
              </a:rPr>
              <a:t>Модернизация объектов «Харанорской ГРЭС»</a:t>
            </a:r>
          </a:p>
        </p:txBody>
      </p:sp>
      <p:pic>
        <p:nvPicPr>
          <p:cNvPr id="5" name="Picture 2" descr="C:\Documents and Settings\Admin.LARISA2016\Рабочий стол\i (6).jpg"/>
          <p:cNvPicPr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161926" y="4222750"/>
            <a:ext cx="3232150" cy="2316163"/>
          </a:xfrm>
          <a:prstGeom prst="rect">
            <a:avLst/>
          </a:prstGeom>
          <a:noFill/>
          <a:ln>
            <a:noFill/>
          </a:ln>
          <a:scene3d>
            <a:camera prst="perspectiveRight"/>
            <a:lightRig rig="threePt" dir="t"/>
          </a:scene3d>
          <a:sp3d>
            <a:bevelT prst="relaxedInset"/>
          </a:sp3d>
          <a:extLst/>
        </p:spPr>
      </p:pic>
      <p:sp>
        <p:nvSpPr>
          <p:cNvPr id="27662" name="TextBox 11"/>
          <p:cNvSpPr txBox="1">
            <a:spLocks noChangeArrowheads="1"/>
          </p:cNvSpPr>
          <p:nvPr/>
        </p:nvSpPr>
        <p:spPr bwMode="auto">
          <a:xfrm>
            <a:off x="127000" y="3698875"/>
            <a:ext cx="3232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7030A0"/>
                </a:solidFill>
              </a:rPr>
              <a:t>Индивидуальное жилищное строительство </a:t>
            </a:r>
          </a:p>
        </p:txBody>
      </p:sp>
      <p:sp>
        <p:nvSpPr>
          <p:cNvPr id="27663" name="TextBox 13"/>
          <p:cNvSpPr txBox="1">
            <a:spLocks noChangeArrowheads="1"/>
          </p:cNvSpPr>
          <p:nvPr/>
        </p:nvSpPr>
        <p:spPr bwMode="auto">
          <a:xfrm>
            <a:off x="350838" y="2876550"/>
            <a:ext cx="30099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FFFF00"/>
                </a:solidFill>
              </a:rPr>
              <a:t>»</a:t>
            </a:r>
          </a:p>
        </p:txBody>
      </p:sp>
      <p:pic>
        <p:nvPicPr>
          <p:cNvPr id="25615" name="Рисунок 1"/>
          <p:cNvPicPr>
            <a:picLocks noChangeAspect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 bwMode="auto">
          <a:xfrm>
            <a:off x="3360738" y="2108199"/>
            <a:ext cx="2535237" cy="1687513"/>
          </a:xfrm>
          <a:prstGeom prst="rect">
            <a:avLst/>
          </a:prstGeom>
          <a:noFill/>
          <a:ln>
            <a:noFill/>
          </a:ln>
          <a:scene3d>
            <a:camera prst="obliqueBottomLeft"/>
            <a:lightRig rig="threePt" dir="t"/>
          </a:scene3d>
          <a:sp3d>
            <a:bevelT prst="relaxedInset"/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1371600" y="3898900"/>
            <a:ext cx="77724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tabLst>
                <a:tab pos="1381125" algn="l"/>
              </a:tabLst>
            </a:pPr>
            <a:r>
              <a:rPr lang="ru-RU" b="1" i="1">
                <a:latin typeface="Arial" charset="0"/>
              </a:rPr>
              <a:t>          </a:t>
            </a:r>
            <a:endParaRPr lang="ru-RU">
              <a:latin typeface="Arial" charset="0"/>
            </a:endParaRPr>
          </a:p>
        </p:txBody>
      </p:sp>
      <p:sp>
        <p:nvSpPr>
          <p:cNvPr id="28675" name="AutoShape 7"/>
          <p:cNvSpPr>
            <a:spLocks noChangeArrowheads="1"/>
          </p:cNvSpPr>
          <p:nvPr/>
        </p:nvSpPr>
        <p:spPr bwMode="auto">
          <a:xfrm>
            <a:off x="0" y="152400"/>
            <a:ext cx="8686800" cy="8382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ru-RU" sz="2400" b="1" i="1">
              <a:solidFill>
                <a:schemeClr val="tx2"/>
              </a:solidFill>
            </a:endParaRPr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1752600" y="228600"/>
            <a:ext cx="5181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000" b="1" i="1"/>
              <a:t>ПОДДЕРЖКА ИНВЕСТИЦИОННОЙ                  ДЕЯТЕЛЬНОСТИ</a:t>
            </a:r>
            <a:r>
              <a:rPr lang="ru-RU" sz="2400" b="1" i="1"/>
              <a:t> </a:t>
            </a:r>
          </a:p>
        </p:txBody>
      </p:sp>
      <p:sp>
        <p:nvSpPr>
          <p:cNvPr id="7" name="Вертикальный свиток 6"/>
          <p:cNvSpPr/>
          <p:nvPr/>
        </p:nvSpPr>
        <p:spPr>
          <a:xfrm>
            <a:off x="0" y="1066800"/>
            <a:ext cx="9144000" cy="5562600"/>
          </a:xfrm>
          <a:prstGeom prst="verticalScroll">
            <a:avLst/>
          </a:prstGeom>
          <a:solidFill>
            <a:srgbClr val="FFCCC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678" name="TextBox 7"/>
          <p:cNvSpPr txBox="1">
            <a:spLocks noChangeArrowheads="1"/>
          </p:cNvSpPr>
          <p:nvPr/>
        </p:nvSpPr>
        <p:spPr bwMode="auto">
          <a:xfrm>
            <a:off x="838200" y="1066800"/>
            <a:ext cx="7848600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1381125" algn="l"/>
              </a:tabLst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1381125" algn="l"/>
              </a:tabLst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1381125" algn="l"/>
              </a:tabLst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1381125" algn="l"/>
              </a:tabLst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1381125" algn="l"/>
              </a:tabLst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81125" algn="l"/>
              </a:tabLs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81125" algn="l"/>
              </a:tabLs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81125" algn="l"/>
              </a:tabLs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81125" algn="l"/>
              </a:tabLs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ru-RU" dirty="0" smtClean="0">
                <a:cs typeface="Times New Roman" pitchFamily="18" charset="0"/>
              </a:rPr>
              <a:t>         </a:t>
            </a:r>
            <a:r>
              <a:rPr lang="ru-RU" b="1" dirty="0" smtClean="0">
                <a:cs typeface="Times New Roman" pitchFamily="18" charset="0"/>
              </a:rPr>
              <a:t>На территории муниципального района «Оловяннинский район» действует Положение </a:t>
            </a:r>
          </a:p>
          <a:p>
            <a:pPr eaLnBrk="1" hangingPunct="1">
              <a:defRPr/>
            </a:pPr>
            <a:r>
              <a:rPr lang="ru-RU" b="1" dirty="0" smtClean="0">
                <a:cs typeface="Times New Roman" pitchFamily="18" charset="0"/>
              </a:rPr>
              <a:t>           о муниципальной поддержке инвестиционной деятельности в муниципальном районе  </a:t>
            </a:r>
          </a:p>
          <a:p>
            <a:pPr eaLnBrk="1" hangingPunct="1">
              <a:defRPr/>
            </a:pPr>
            <a:r>
              <a:rPr lang="ru-RU" b="1" dirty="0" smtClean="0">
                <a:cs typeface="Times New Roman" pitchFamily="18" charset="0"/>
              </a:rPr>
              <a:t>              «Оловяннинский район» (решение Совета от 26.02.2012 г. № 247). </a:t>
            </a:r>
          </a:p>
          <a:p>
            <a:pPr eaLnBrk="1" hangingPunct="1">
              <a:defRPr/>
            </a:pPr>
            <a:endParaRPr lang="ru-RU" dirty="0" smtClean="0"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sz="1800" dirty="0" smtClean="0">
                <a:cs typeface="Times New Roman" pitchFamily="18" charset="0"/>
              </a:rPr>
              <a:t>      Основными приоритетами инвестиционной поддержки  являются стимулирование инвестиционной активности; повышение конкурентоспособности приоритетных </a:t>
            </a:r>
          </a:p>
          <a:p>
            <a:pPr eaLnBrk="1" hangingPunct="1">
              <a:defRPr/>
            </a:pPr>
            <a:r>
              <a:rPr lang="ru-RU" sz="1800" dirty="0" smtClean="0">
                <a:cs typeface="Times New Roman" pitchFamily="18" charset="0"/>
              </a:rPr>
              <a:t>отраслей экономики; развитие инновационного потенциала; развитие малого и среднего предпринимательства; создание комфортной среды проживания и </a:t>
            </a:r>
          </a:p>
          <a:p>
            <a:pPr eaLnBrk="1" hangingPunct="1">
              <a:defRPr/>
            </a:pPr>
            <a:r>
              <a:rPr lang="ru-RU" sz="1800" dirty="0" smtClean="0">
                <a:cs typeface="Times New Roman" pitchFamily="18" charset="0"/>
              </a:rPr>
              <a:t>деятельности жителей района.</a:t>
            </a:r>
          </a:p>
          <a:p>
            <a:pPr eaLnBrk="1" hangingPunct="1">
              <a:defRPr/>
            </a:pPr>
            <a:r>
              <a:rPr lang="ru-RU" sz="1800" b="1" i="1" dirty="0" smtClean="0">
                <a:cs typeface="Times New Roman" pitchFamily="18" charset="0"/>
              </a:rPr>
              <a:t>   </a:t>
            </a:r>
            <a:r>
              <a:rPr lang="ru-RU" sz="1800" dirty="0" smtClean="0">
                <a:cs typeface="Times New Roman" pitchFamily="18" charset="0"/>
              </a:rPr>
              <a:t>Муниципальная поддержка инвесторов на территории муниципального района «Оловяннинский район»  осуществляется в следующих формах:</a:t>
            </a:r>
          </a:p>
          <a:p>
            <a:pPr marL="285750" indent="-285750" eaLnBrk="1" hangingPunct="1">
              <a:buFont typeface="Wingdings" pitchFamily="2" charset="2"/>
              <a:buChar char="§"/>
              <a:defRPr/>
            </a:pPr>
            <a:r>
              <a:rPr lang="ru-RU" sz="1800" dirty="0" smtClean="0">
                <a:cs typeface="Times New Roman" pitchFamily="18" charset="0"/>
              </a:rPr>
              <a:t>предоставление льгот по аренде имущества, являющегося муниципальной </a:t>
            </a:r>
          </a:p>
          <a:p>
            <a:pPr eaLnBrk="1" hangingPunct="1">
              <a:defRPr/>
            </a:pPr>
            <a:r>
              <a:rPr lang="ru-RU" sz="1800" dirty="0" smtClean="0">
                <a:cs typeface="Times New Roman" pitchFamily="18" charset="0"/>
              </a:rPr>
              <a:t>собственностью муниципального района «Оловяннинский район»;</a:t>
            </a:r>
          </a:p>
          <a:p>
            <a:pPr marL="285750" indent="-285750" eaLnBrk="1" hangingPunct="1">
              <a:buFont typeface="Wingdings" pitchFamily="2" charset="2"/>
              <a:buChar char="§"/>
              <a:defRPr/>
            </a:pPr>
            <a:r>
              <a:rPr lang="ru-RU" sz="1800" dirty="0" smtClean="0">
                <a:cs typeface="Times New Roman" pitchFamily="18" charset="0"/>
              </a:rPr>
              <a:t>предоставление инвесторам информационной и организационной поддержки;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7"/>
          <p:cNvSpPr>
            <a:spLocks noChangeArrowheads="1"/>
          </p:cNvSpPr>
          <p:nvPr/>
        </p:nvSpPr>
        <p:spPr bwMode="auto">
          <a:xfrm>
            <a:off x="152400" y="228600"/>
            <a:ext cx="8610600" cy="6858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graphicFrame>
        <p:nvGraphicFramePr>
          <p:cNvPr id="34867" name="Group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4704392"/>
              </p:ext>
            </p:extLst>
          </p:nvPr>
        </p:nvGraphicFramePr>
        <p:xfrm>
          <a:off x="228600" y="2133600"/>
          <a:ext cx="4724400" cy="1676400"/>
        </p:xfrm>
        <a:graphic>
          <a:graphicData uri="http://schemas.openxmlformats.org/drawingml/2006/table">
            <a:tbl>
              <a:tblPr/>
              <a:tblGrid>
                <a:gridCol w="3351213"/>
                <a:gridCol w="687387"/>
                <a:gridCol w="685800"/>
              </a:tblGrid>
              <a:tr h="3046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наименование</a:t>
                      </a:r>
                    </a:p>
                  </a:txBody>
                  <a:tcPr marT="45698" marB="45698"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/>
                        </a:gs>
                        <a:gs pos="100000">
                          <a:srgbClr val="33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2021г.</a:t>
                      </a: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/>
                        </a:gs>
                        <a:gs pos="100000">
                          <a:srgbClr val="33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2022г.</a:t>
                      </a: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2284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Численность учителей общеобразовательных школ, чел.</a:t>
                      </a:r>
                    </a:p>
                  </a:txBody>
                  <a:tcPr marT="45698" marB="45698"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/>
                        </a:gs>
                        <a:gs pos="100000">
                          <a:srgbClr val="33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281</a:t>
                      </a: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279</a:t>
                      </a: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3808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Численность детей в дошкольных образовательных учреждениях, чел.</a:t>
                      </a:r>
                    </a:p>
                  </a:txBody>
                  <a:tcPr marT="45698" marB="45698"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/>
                        </a:gs>
                        <a:gs pos="100000">
                          <a:srgbClr val="33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1074</a:t>
                      </a: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1037</a:t>
                      </a: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3352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Обеспеченность дошкольными образовательными учреждениями, мест на 1000 детей</a:t>
                      </a:r>
                    </a:p>
                  </a:txBody>
                  <a:tcPr marT="45698" marB="45698"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/>
                        </a:gs>
                        <a:gs pos="100000">
                          <a:srgbClr val="33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72</a:t>
                      </a: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61</a:t>
                      </a: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2133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Охват детей дошкольным образованием, %</a:t>
                      </a:r>
                    </a:p>
                  </a:txBody>
                  <a:tcPr marT="45698" marB="45698"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/>
                        </a:gs>
                        <a:gs pos="100000">
                          <a:srgbClr val="33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37,4</a:t>
                      </a: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41,7</a:t>
                      </a: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2139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Численность учащихся, чел.</a:t>
                      </a:r>
                    </a:p>
                  </a:txBody>
                  <a:tcPr marT="45698" marB="45698"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/>
                        </a:gs>
                        <a:gs pos="100000">
                          <a:srgbClr val="33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3668</a:t>
                      </a: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3550</a:t>
                      </a: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pic>
        <p:nvPicPr>
          <p:cNvPr id="29729" name="Picture 13" descr="C:\Users\09\Desktop\184936-2.web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246688"/>
            <a:ext cx="2268538" cy="16113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30" name="Picture 37" descr="79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267200"/>
            <a:ext cx="2376488" cy="1651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31" name="Picture 16" descr="C:\Users\09\Desktop\37062c348974e71f9404c4a217b4326a_big.web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25" y="3962400"/>
            <a:ext cx="2047875" cy="13716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32" name="Picture 8" descr="S30202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2336800" cy="1752600"/>
          </a:xfrm>
          <a:prstGeom prst="rect">
            <a:avLst/>
          </a:prstGeom>
          <a:noFill/>
          <a:ln w="38100" cmpd="dbl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33" name="Picture 17" descr="C:\Users\09\Desktop\pic_screen.web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029200"/>
            <a:ext cx="2438400" cy="1735138"/>
          </a:xfrm>
          <a:prstGeom prst="rect">
            <a:avLst/>
          </a:prstGeom>
          <a:noFill/>
          <a:ln w="38100" cmpd="dbl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34" name="Прямоугольник 9"/>
          <p:cNvSpPr>
            <a:spLocks noChangeArrowheads="1"/>
          </p:cNvSpPr>
          <p:nvPr/>
        </p:nvSpPr>
        <p:spPr bwMode="auto">
          <a:xfrm>
            <a:off x="152400" y="1219200"/>
            <a:ext cx="8763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cs typeface="Times New Roman" pitchFamily="18" charset="0"/>
              </a:rPr>
              <a:t>	Муниципальная образовательная сеть представлена 33 образовательными учреждениями: </a:t>
            </a:r>
            <a:r>
              <a:rPr lang="ru-RU" sz="1600" b="1" dirty="0" smtClean="0">
                <a:solidFill>
                  <a:srgbClr val="C00000"/>
                </a:solidFill>
                <a:cs typeface="Times New Roman" pitchFamily="18" charset="0"/>
              </a:rPr>
              <a:t>19 школ  </a:t>
            </a:r>
            <a:r>
              <a:rPr lang="ru-RU" sz="1600" b="1" dirty="0">
                <a:solidFill>
                  <a:srgbClr val="C00000"/>
                </a:solidFill>
                <a:cs typeface="Times New Roman" pitchFamily="18" charset="0"/>
              </a:rPr>
              <a:t>и </a:t>
            </a:r>
            <a:r>
              <a:rPr lang="ru-RU" sz="1600" b="1" dirty="0" smtClean="0">
                <a:solidFill>
                  <a:srgbClr val="C00000"/>
                </a:solidFill>
                <a:cs typeface="Times New Roman" pitchFamily="18" charset="0"/>
              </a:rPr>
              <a:t>7 </a:t>
            </a:r>
            <a:r>
              <a:rPr lang="ru-RU" sz="1600" b="1" dirty="0">
                <a:solidFill>
                  <a:srgbClr val="C00000"/>
                </a:solidFill>
                <a:cs typeface="Times New Roman" pitchFamily="18" charset="0"/>
              </a:rPr>
              <a:t>- дошкольных образовательных учреждений, 2 </a:t>
            </a:r>
            <a:r>
              <a:rPr lang="ru-RU" sz="1600" b="1" dirty="0" smtClean="0">
                <a:solidFill>
                  <a:srgbClr val="C00000"/>
                </a:solidFill>
                <a:cs typeface="Times New Roman" pitchFamily="18" charset="0"/>
              </a:rPr>
              <a:t>учреждения   </a:t>
            </a:r>
            <a:r>
              <a:rPr lang="ru-RU" sz="1600" b="1" dirty="0">
                <a:solidFill>
                  <a:srgbClr val="C00000"/>
                </a:solidFill>
                <a:cs typeface="Times New Roman" pitchFamily="18" charset="0"/>
              </a:rPr>
              <a:t>дополнительного образования</a:t>
            </a:r>
          </a:p>
        </p:txBody>
      </p:sp>
      <p:pic>
        <p:nvPicPr>
          <p:cNvPr id="29735" name="Picture 77" descr="shkol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05000"/>
            <a:ext cx="30305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36" name="TextBox 11"/>
          <p:cNvSpPr txBox="1">
            <a:spLocks noChangeArrowheads="1"/>
          </p:cNvSpPr>
          <p:nvPr/>
        </p:nvSpPr>
        <p:spPr bwMode="auto">
          <a:xfrm>
            <a:off x="2362200" y="304800"/>
            <a:ext cx="411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2800" b="1" i="1">
                <a:solidFill>
                  <a:schemeClr val="accent2"/>
                </a:solidFill>
                <a:cs typeface="Times New Roman" pitchFamily="18" charset="0"/>
              </a:rPr>
              <a:t>ОБРАЗОВАНИЕ</a:t>
            </a:r>
          </a:p>
        </p:txBody>
      </p:sp>
      <p:pic>
        <p:nvPicPr>
          <p:cNvPr id="29737" name="Picture 4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100965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22" name="Picture 14" descr="кар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88" y="1590675"/>
            <a:ext cx="5038725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4" name="AutoShape 16"/>
          <p:cNvSpPr>
            <a:spLocks noChangeArrowheads="1"/>
          </p:cNvSpPr>
          <p:nvPr/>
        </p:nvSpPr>
        <p:spPr bwMode="auto">
          <a:xfrm>
            <a:off x="0" y="642938"/>
            <a:ext cx="6119813" cy="1008062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ru-RU" altLang="ru-RU" sz="2000" b="1" i="1">
                <a:solidFill>
                  <a:schemeClr val="accent2"/>
                </a:solidFill>
                <a:latin typeface="Arial Black" pitchFamily="34" charset="0"/>
              </a:rPr>
              <a:t/>
            </a:r>
            <a:br>
              <a:rPr lang="ru-RU" altLang="ru-RU" sz="2000" b="1" i="1">
                <a:solidFill>
                  <a:schemeClr val="accent2"/>
                </a:solidFill>
                <a:latin typeface="Arial Black" pitchFamily="34" charset="0"/>
              </a:rPr>
            </a:br>
            <a:endParaRPr lang="ru-RU" altLang="ru-RU" sz="2000" b="1" i="1">
              <a:solidFill>
                <a:schemeClr val="accent2"/>
              </a:solidFill>
              <a:latin typeface="Arial Black" pitchFamily="34" charset="0"/>
            </a:endParaRPr>
          </a:p>
        </p:txBody>
      </p:sp>
      <p:pic>
        <p:nvPicPr>
          <p:cNvPr id="30724" name="Picture 17" descr="доу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" y="2573338"/>
            <a:ext cx="6175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18" descr="дд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" y="3294063"/>
            <a:ext cx="755650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19" descr="дюсш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8" y="4086225"/>
            <a:ext cx="563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20" descr="оу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88" y="1852613"/>
            <a:ext cx="558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Text Box 21"/>
          <p:cNvSpPr txBox="1">
            <a:spLocks noChangeArrowheads="1"/>
          </p:cNvSpPr>
          <p:nvPr/>
        </p:nvSpPr>
        <p:spPr bwMode="auto">
          <a:xfrm>
            <a:off x="1628775" y="1852613"/>
            <a:ext cx="2232025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ru-RU" altLang="ru-RU" b="1">
                <a:solidFill>
                  <a:srgbClr val="006600"/>
                </a:solidFill>
              </a:rPr>
              <a:t> </a:t>
            </a:r>
            <a:r>
              <a:rPr lang="ru-RU" altLang="ru-RU" b="1"/>
              <a:t>образовательное учреждение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endParaRPr lang="ru-RU" altLang="ru-RU" sz="800" b="1"/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ru-RU" altLang="ru-RU" b="1"/>
              <a:t> дошкольное образовательное учреждение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endParaRPr lang="ru-RU" altLang="ru-RU" sz="800" b="1"/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ru-RU" altLang="ru-RU" b="1"/>
              <a:t> дом детского творчества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endParaRPr lang="ru-RU" altLang="ru-RU" sz="800" b="1"/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ru-RU" altLang="ru-RU" b="1"/>
              <a:t> детская юношеско-спортивная школа</a:t>
            </a:r>
          </a:p>
        </p:txBody>
      </p:sp>
      <p:pic>
        <p:nvPicPr>
          <p:cNvPr id="30729" name="Picture 19" descr="дюсш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4071938"/>
            <a:ext cx="563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7" descr="доу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4143375"/>
            <a:ext cx="260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7" descr="доу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4143375"/>
            <a:ext cx="21590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4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1027113"/>
            <a:ext cx="100965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Лента лицом вниз 1"/>
          <p:cNvSpPr/>
          <p:nvPr/>
        </p:nvSpPr>
        <p:spPr>
          <a:xfrm>
            <a:off x="119063" y="25400"/>
            <a:ext cx="8872537" cy="1063625"/>
          </a:xfrm>
          <a:prstGeom prst="ribbon">
            <a:avLst>
              <a:gd name="adj1" fmla="val 16667"/>
              <a:gd name="adj2" fmla="val 58672"/>
            </a:avLst>
          </a:prstGeom>
          <a:solidFill>
            <a:srgbClr val="00EEFA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362200" y="319088"/>
            <a:ext cx="4419600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00" b="1" i="1" dirty="0">
                <a:solidFill>
                  <a:schemeClr val="accent6"/>
                </a:solidFill>
              </a:rPr>
              <a:t>ОБРАЗОВАТЕЛЬНЫЕ УЧРЕЖДЕНИЯ ОЛОВЯННИНСКОГО РАЙОНА</a:t>
            </a:r>
          </a:p>
        </p:txBody>
      </p:sp>
      <p:pic>
        <p:nvPicPr>
          <p:cNvPr id="30737" name="Рисунок 8" descr="рко-герб"/>
          <p:cNvPicPr>
            <a:picLocks noChangeAspect="1" noChangeArrowheads="1"/>
          </p:cNvPicPr>
          <p:nvPr/>
        </p:nvPicPr>
        <p:blipFill>
          <a:blip r:embed="rId10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33338"/>
            <a:ext cx="13620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7"/>
          <p:cNvSpPr>
            <a:spLocks noChangeArrowheads="1"/>
          </p:cNvSpPr>
          <p:nvPr/>
        </p:nvSpPr>
        <p:spPr bwMode="auto">
          <a:xfrm>
            <a:off x="152400" y="228600"/>
            <a:ext cx="8610600" cy="6096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2590800" y="304800"/>
            <a:ext cx="3733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2400" b="1" i="1">
                <a:solidFill>
                  <a:schemeClr val="accent2"/>
                </a:solidFill>
                <a:cs typeface="Times New Roman" pitchFamily="18" charset="0"/>
              </a:rPr>
              <a:t>ЗДРАВООХРАНЕНИЕ</a:t>
            </a: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4724400" y="457200"/>
            <a:ext cx="4419600" cy="365760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50000"/>
              </a:spcBef>
              <a:defRPr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5883" name="Group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9330213"/>
              </p:ext>
            </p:extLst>
          </p:nvPr>
        </p:nvGraphicFramePr>
        <p:xfrm>
          <a:off x="0" y="4876800"/>
          <a:ext cx="5486400" cy="1676400"/>
        </p:xfrm>
        <a:graphic>
          <a:graphicData uri="http://schemas.openxmlformats.org/drawingml/2006/table">
            <a:tbl>
              <a:tblPr/>
              <a:tblGrid>
                <a:gridCol w="4100513"/>
                <a:gridCol w="661987"/>
                <a:gridCol w="723900"/>
              </a:tblGrid>
              <a:tr h="152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2021г</a:t>
                      </a:r>
                    </a:p>
                  </a:txBody>
                  <a:tcPr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2022г</a:t>
                      </a:r>
                      <a:endParaRPr lang="ru-RU" sz="1400" b="1" dirty="0"/>
                    </a:p>
                  </a:txBody>
                  <a:tcPr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Обеспеченность больничными койками, на 10 тыс. населения</a:t>
                      </a:r>
                    </a:p>
                  </a:txBody>
                  <a:tcPr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43,2</a:t>
                      </a:r>
                      <a:endParaRPr lang="ru-RU" sz="1400" b="1" dirty="0"/>
                    </a:p>
                  </a:txBody>
                  <a:tcPr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43,2</a:t>
                      </a:r>
                      <a:endParaRPr lang="ru-RU" sz="1400" b="1" dirty="0"/>
                    </a:p>
                  </a:txBody>
                  <a:tcPr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</a:tr>
              <a:tr h="420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Обеспеченность врачами, чел. на 10 тыс. населения</a:t>
                      </a:r>
                    </a:p>
                  </a:txBody>
                  <a:tcPr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10,5</a:t>
                      </a:r>
                      <a:endParaRPr lang="ru-RU" sz="1400" b="1" dirty="0"/>
                    </a:p>
                  </a:txBody>
                  <a:tcPr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10,1</a:t>
                      </a:r>
                      <a:endParaRPr lang="ru-RU" sz="1400" b="1" dirty="0"/>
                    </a:p>
                  </a:txBody>
                  <a:tcPr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Обеспеченность средним медицинским персоналом, чел. на 10 тыс.населения</a:t>
                      </a:r>
                    </a:p>
                  </a:txBody>
                  <a:tcPr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60,1</a:t>
                      </a:r>
                      <a:endParaRPr lang="ru-RU" sz="1400" b="1" dirty="0"/>
                    </a:p>
                  </a:txBody>
                  <a:tcPr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56,3</a:t>
                      </a:r>
                      <a:endParaRPr lang="ru-RU" sz="1400" b="1" dirty="0"/>
                    </a:p>
                  </a:txBody>
                  <a:tcPr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</a:tr>
            </a:tbl>
          </a:graphicData>
        </a:graphic>
      </p:graphicFrame>
      <p:pic>
        <p:nvPicPr>
          <p:cNvPr id="31775" name="Picture 847" descr="DSC009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657600"/>
            <a:ext cx="1676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6" name="Picture 858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50" y="3886200"/>
            <a:ext cx="1962150" cy="1447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77" name="Picture 7" descr="В операционно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334000"/>
            <a:ext cx="1981200" cy="1349375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78" name="Picture 70" descr="C:\Users\09\Desktop\фото к слайдам\социальная сфера\МУЗ ЦРБ п. Ясногорск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7400"/>
            <a:ext cx="2362200" cy="1524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79" name="Picture 4" descr="P111025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276600"/>
            <a:ext cx="2133600" cy="12954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80" name="Picture 6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441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1" name="Picture 8" descr="PICT00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22860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2" name="Picture 6" descr="Изображение 014"/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2057400"/>
            <a:ext cx="2032000" cy="1371600"/>
          </a:xfrm>
        </p:spPr>
      </p:pic>
      <p:sp>
        <p:nvSpPr>
          <p:cNvPr id="31783" name="Прямоугольник 17"/>
          <p:cNvSpPr>
            <a:spLocks noChangeArrowheads="1"/>
          </p:cNvSpPr>
          <p:nvPr/>
        </p:nvSpPr>
        <p:spPr bwMode="auto">
          <a:xfrm>
            <a:off x="5181600" y="914400"/>
            <a:ext cx="39624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Структура больницы::</a:t>
            </a:r>
            <a:endParaRPr lang="ru-RU" i="1" dirty="0">
              <a:cs typeface="Times New Roman" pitchFamily="18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dirty="0">
                <a:cs typeface="Times New Roman" pitchFamily="18" charset="0"/>
              </a:rPr>
              <a:t> ГУЗ «</a:t>
            </a:r>
            <a:r>
              <a:rPr lang="ru-RU" dirty="0" err="1">
                <a:cs typeface="Times New Roman" pitchFamily="18" charset="0"/>
              </a:rPr>
              <a:t>Оловяннинская</a:t>
            </a:r>
            <a:r>
              <a:rPr lang="ru-RU" dirty="0">
                <a:cs typeface="Times New Roman" pitchFamily="18" charset="0"/>
              </a:rPr>
              <a:t> ЦРБ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dirty="0">
                <a:cs typeface="Times New Roman" pitchFamily="18" charset="0"/>
              </a:rPr>
              <a:t> </a:t>
            </a:r>
            <a:r>
              <a:rPr lang="ru-RU" dirty="0" err="1">
                <a:cs typeface="Times New Roman" pitchFamily="18" charset="0"/>
              </a:rPr>
              <a:t>Оловяннинская</a:t>
            </a:r>
            <a:r>
              <a:rPr lang="ru-RU" dirty="0">
                <a:cs typeface="Times New Roman" pitchFamily="18" charset="0"/>
              </a:rPr>
              <a:t> районная  больница;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dirty="0">
                <a:cs typeface="Times New Roman" pitchFamily="18" charset="0"/>
              </a:rPr>
              <a:t> 2 участковых больницы;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dirty="0">
                <a:cs typeface="Times New Roman" pitchFamily="18" charset="0"/>
              </a:rPr>
              <a:t> Врачебная амбулатория;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dirty="0" smtClean="0">
                <a:cs typeface="Times New Roman" pitchFamily="18" charset="0"/>
              </a:rPr>
              <a:t>20 </a:t>
            </a:r>
            <a:r>
              <a:rPr lang="ru-RU" dirty="0">
                <a:cs typeface="Times New Roman" pitchFamily="18" charset="0"/>
              </a:rPr>
              <a:t>фельдшерско-акушерских пунктов;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dirty="0">
                <a:cs typeface="Times New Roman" pitchFamily="18" charset="0"/>
              </a:rPr>
              <a:t>  5 поликлинических отделений </a:t>
            </a:r>
            <a:endParaRPr lang="ru-RU" dirty="0" smtClean="0">
              <a:cs typeface="Times New Roman" pitchFamily="18" charset="0"/>
            </a:endParaRPr>
          </a:p>
        </p:txBody>
      </p:sp>
      <p:pic>
        <p:nvPicPr>
          <p:cNvPr id="31784" name="Picture 3" descr="D:\Мои документы\ОТЧЕТ ЗА 4 ГОДА\фотоотчет\црб\Новая папка\нацпроект\санитарный автомобиль нац провет Здоровье в действии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562600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8991600" cy="6019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1000" b="1" smtClean="0">
                <a:latin typeface="Times New Roman" pitchFamily="18" charset="0"/>
              </a:rPr>
              <a:t>	</a:t>
            </a:r>
            <a:r>
              <a:rPr lang="ru-RU" sz="1400" b="1" smtClean="0">
                <a:latin typeface="Times New Roman" pitchFamily="18" charset="0"/>
              </a:rPr>
              <a:t>У каждого района  свой облик и своя история. Историю освоения долины реки Онон, возникновения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поселений района надо искать в  истории освоения  нерчинскими казаками и монахами Нерчинского 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Успенского монастыря   месторождений полезных ископаемых, путей-сообщений для торговли с Китаем  и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Монголией, и выделения  казакам за службу Отечеству земельных наделов в вечное пользование.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      В 1811 году началась разработка оловянных рудников, недалеко от нынешнего поселка было  добыто 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первое промышленное олово России. В начале 20 века на  территории района  действовали вольфрамовые 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рудники Букука, Белуха, Антонова  гора.  Калангуйское  месторождение флюорита разведано   в 1919 году. 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       Свою историю поселок ведет с 1897 года, когда был заложен разъезд Соцол в устье одноименной речки.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Разъезд предназначался для строительства железнодорожного моста через Онон. Место возникновения 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станции было названо "Онон-Китайский", а затем Оловянной – по имени Оловорудника, расположенного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поблизости.  В середине лета  1900 года  началась   эксплуатация   железнодорожного моста. 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        В годы гражданской войны Оловянная оказалась в центре различных боевых действий. В 1918 году в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боевых действиях участвовал командующий Забайкальским фронтом Сергей Лазо, именем которого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названа одна из улиц поселка. С 1901 года  станция  стала отделением   Забайкальской железной дороги  и в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ней были построены почтово-телеграфная  контора, больница, церковь и школа. Сданы в эксплуатацию 2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 корпуса паровозного депо. 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	4 января 1926 года Оловянная становится районным центром. В  1929 году Оловянной присвоен 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статус  поселка городского типа. </a:t>
            </a: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Дважды в истории района происходила реорганизация. С 1966 года и по 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настоящее время Оловяннинский район является самостоятельным субъектом.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400" b="1" smtClean="0">
                <a:latin typeface="Times New Roman" pitchFamily="18" charset="0"/>
              </a:rPr>
              <a:t>В 2011году  Оловяннинский район отметил своё 85-летие.</a:t>
            </a:r>
            <a:endParaRPr lang="ru-RU" sz="1400" b="1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	В годы Великой Отечественной войны   из Оловяннинского района было призвано   14654 человека,  из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 них не вернулись к родным 2861 человек. За годы Великой Отечественной войны  более 100  человек – 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Оловяннинцев были награждены орденами Красного знамени, Красной  Звезды, а позже орденом 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Отечественной  войны. </a:t>
            </a:r>
          </a:p>
          <a:p>
            <a:pPr eaLnBrk="1" hangingPunct="1">
              <a:buFontTx/>
              <a:buNone/>
            </a:pPr>
            <a:endParaRPr lang="ru-RU" sz="1400" b="1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1400" b="1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400" b="1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400" b="1" smtClean="0">
                <a:latin typeface="Times New Roman" pitchFamily="18" charset="0"/>
              </a:rPr>
              <a:t> </a:t>
            </a:r>
          </a:p>
        </p:txBody>
      </p:sp>
      <p:sp>
        <p:nvSpPr>
          <p:cNvPr id="4099" name="AutoShape 12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4100" name="Rectangle 13"/>
          <p:cNvSpPr>
            <a:spLocks noGrp="1" noChangeArrowheads="1"/>
          </p:cNvSpPr>
          <p:nvPr>
            <p:ph type="title"/>
          </p:nvPr>
        </p:nvSpPr>
        <p:spPr>
          <a:xfrm>
            <a:off x="3124200" y="0"/>
            <a:ext cx="3048000" cy="533400"/>
          </a:xfrm>
        </p:spPr>
        <p:txBody>
          <a:bodyPr/>
          <a:lstStyle/>
          <a:p>
            <a:pPr eaLnBrk="1" hangingPunct="1"/>
            <a:r>
              <a:rPr lang="ru-RU" sz="2800" b="1" i="1" smtClean="0">
                <a:solidFill>
                  <a:schemeClr val="accent2"/>
                </a:solidFill>
                <a:latin typeface="Times New Roman" pitchFamily="18" charset="0"/>
              </a:rPr>
              <a:t>И С Т О Р И Я</a:t>
            </a:r>
            <a:r>
              <a:rPr lang="ru-RU" smtClean="0">
                <a:solidFill>
                  <a:schemeClr val="accent2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7"/>
          <p:cNvSpPr txBox="1">
            <a:spLocks noChangeArrowheads="1"/>
          </p:cNvSpPr>
          <p:nvPr/>
        </p:nvSpPr>
        <p:spPr bwMode="auto">
          <a:xfrm>
            <a:off x="457200" y="0"/>
            <a:ext cx="8229600" cy="8382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0EEFA"/>
          </a:solidFill>
          <a:ln w="9525">
            <a:solidFill>
              <a:schemeClr val="tx1"/>
            </a:solidFill>
            <a:round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>
              <a:defRPr/>
            </a:pPr>
            <a:endParaRPr lang="ru-RU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2773" name="TextBox 5"/>
          <p:cNvSpPr txBox="1">
            <a:spLocks noChangeArrowheads="1"/>
          </p:cNvSpPr>
          <p:nvPr/>
        </p:nvSpPr>
        <p:spPr bwMode="auto">
          <a:xfrm>
            <a:off x="2514600" y="304800"/>
            <a:ext cx="403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2800" b="1" i="1">
                <a:solidFill>
                  <a:schemeClr val="accent2"/>
                </a:solidFill>
                <a:cs typeface="Times New Roman" pitchFamily="18" charset="0"/>
              </a:rPr>
              <a:t>КУЛЬТУРА И СПОРТ</a:t>
            </a:r>
          </a:p>
        </p:txBody>
      </p:sp>
      <p:sp>
        <p:nvSpPr>
          <p:cNvPr id="53252" name="Прямоугольник с двумя вырезанными противолежащими углами 14"/>
          <p:cNvSpPr>
            <a:spLocks noChangeArrowheads="1"/>
          </p:cNvSpPr>
          <p:nvPr/>
        </p:nvSpPr>
        <p:spPr bwMode="auto">
          <a:xfrm>
            <a:off x="190500" y="1295400"/>
            <a:ext cx="4648200" cy="2743200"/>
          </a:xfrm>
          <a:custGeom>
            <a:avLst/>
            <a:gdLst>
              <a:gd name="T0" fmla="*/ 2 w 5929354"/>
              <a:gd name="T1" fmla="*/ 1 h 3214710"/>
              <a:gd name="T2" fmla="*/ 2 w 5929354"/>
              <a:gd name="T3" fmla="*/ 1 h 3214710"/>
              <a:gd name="T4" fmla="*/ 0 w 5929354"/>
              <a:gd name="T5" fmla="*/ 1 h 3214710"/>
              <a:gd name="T6" fmla="*/ 2 w 5929354"/>
              <a:gd name="T7" fmla="*/ 0 h 321471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267898 w 5929354"/>
              <a:gd name="T13" fmla="*/ 267901 h 3214710"/>
              <a:gd name="T14" fmla="*/ 5661458 w 5929354"/>
              <a:gd name="T15" fmla="*/ 2946809 h 321471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29354" h="3214710">
                <a:moveTo>
                  <a:pt x="0" y="0"/>
                </a:moveTo>
                <a:lnTo>
                  <a:pt x="5393558" y="0"/>
                </a:lnTo>
                <a:lnTo>
                  <a:pt x="5929354" y="535796"/>
                </a:lnTo>
                <a:lnTo>
                  <a:pt x="5929354" y="3214710"/>
                </a:lnTo>
                <a:lnTo>
                  <a:pt x="535796" y="3214710"/>
                </a:lnTo>
                <a:lnTo>
                  <a:pt x="0" y="2678914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FFFF99"/>
              </a:gs>
              <a:gs pos="100000">
                <a:srgbClr val="FF9999"/>
              </a:gs>
            </a:gsLst>
            <a:lin ang="2700000" scaled="1"/>
          </a:gradFill>
          <a:ln w="25400" algn="ctr">
            <a:solidFill>
              <a:srgbClr val="89A4A7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ru-RU" sz="1600" u="sng" dirty="0" smtClean="0">
                <a:solidFill>
                  <a:srgbClr val="6600FF"/>
                </a:solidFill>
                <a:latin typeface="Tahoma" panose="020B0604030504040204" pitchFamily="34" charset="0"/>
              </a:rPr>
              <a:t>Население района обслуживают:</a:t>
            </a:r>
            <a:r>
              <a:rPr lang="ru-RU" sz="1600" dirty="0" smtClean="0">
                <a:solidFill>
                  <a:srgbClr val="6600FF"/>
                </a:solidFill>
                <a:latin typeface="Tahoma" panose="020B0604030504040204" pitchFamily="34" charset="0"/>
              </a:rPr>
              <a:t> 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ru-RU" sz="1600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24 библиотеки, в </a:t>
            </a:r>
            <a:r>
              <a:rPr lang="ru-RU" sz="1600" dirty="0" err="1" smtClean="0">
                <a:solidFill>
                  <a:srgbClr val="6600FF"/>
                </a:solidFill>
                <a:latin typeface="Times New Roman" panose="02020603050405020304" pitchFamily="18" charset="0"/>
              </a:rPr>
              <a:t>т.ч</a:t>
            </a:r>
            <a:r>
              <a:rPr lang="ru-RU" sz="1600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. 20 сельских, 4 городских, с книжным фондом 166,6 тыс. экз.; 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ru-RU" sz="1600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 2 краеведческих музея;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ru-RU" sz="1600" dirty="0" smtClean="0">
                <a:solidFill>
                  <a:srgbClr val="6600FF"/>
                </a:solidFill>
                <a:latin typeface="Tahoma" panose="020B0604030504040204" pitchFamily="34" charset="0"/>
              </a:rPr>
              <a:t> </a:t>
            </a:r>
            <a:r>
              <a:rPr lang="ru-RU" sz="1600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18 культурно-досуговых учреждения;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ru-RU" sz="1600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2 музыкальные школы;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ru-RU" sz="1600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1 школа искусств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1 МАУ «Оловяннинский центр культуры»</a:t>
            </a:r>
          </a:p>
        </p:txBody>
      </p:sp>
      <p:graphicFrame>
        <p:nvGraphicFramePr>
          <p:cNvPr id="36905" name="Group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7095954"/>
              </p:ext>
            </p:extLst>
          </p:nvPr>
        </p:nvGraphicFramePr>
        <p:xfrm>
          <a:off x="304800" y="4191000"/>
          <a:ext cx="4800600" cy="1491170"/>
        </p:xfrm>
        <a:graphic>
          <a:graphicData uri="http://schemas.openxmlformats.org/drawingml/2006/table">
            <a:tbl>
              <a:tblPr/>
              <a:tblGrid>
                <a:gridCol w="3581400"/>
                <a:gridCol w="609600"/>
                <a:gridCol w="609600"/>
              </a:tblGrid>
              <a:tr h="27412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Индикатор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2021г</a:t>
                      </a:r>
                    </a:p>
                  </a:txBody>
                  <a:tcPr marT="45620" marB="456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2022г</a:t>
                      </a:r>
                    </a:p>
                  </a:txBody>
                  <a:tcPr marT="45620" marB="456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4858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Обеспеченность населения культурно-досуговыми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учреждениями,  на 100 тыс. нас.</a:t>
                      </a: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53</a:t>
                      </a: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58,5</a:t>
                      </a:r>
                      <a:endParaRPr lang="ru-RU" sz="1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4570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Обеспеченность населения  библиотечными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учреждениями,  на 100 тыс. нас.</a:t>
                      </a: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68</a:t>
                      </a: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1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27412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Библиотечный фонд, тыс. экземпляров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169,1</a:t>
                      </a: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166,6</a:t>
                      </a:r>
                      <a:endParaRPr lang="ru-RU" sz="1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pic>
        <p:nvPicPr>
          <p:cNvPr id="32803" name="Picture 2" descr="F:\Documents and Settings\Админ\Рабочий стол\юбилей района\Оловяннинский район\Виды\2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633788"/>
            <a:ext cx="3429000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04" name="Picture 39" descr="https://im0-tub-ru.yandex.net/i?id=e1246b40e584831f99faeccd330e0c35&amp;n=33&amp;h=215&amp;w=2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027113"/>
            <a:ext cx="330517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7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763000" cy="6096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0E6F2"/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ru-RU" sz="2000" b="1" i="1" smtClean="0">
                <a:solidFill>
                  <a:srgbClr val="0033CC"/>
                </a:solidFill>
                <a:latin typeface="Times New Roman" pitchFamily="18" charset="0"/>
              </a:rPr>
              <a:t>ТРАНСПОРТНАЯ ИНФРАСТРУКТУРА</a:t>
            </a:r>
          </a:p>
        </p:txBody>
      </p:sp>
      <p:sp>
        <p:nvSpPr>
          <p:cNvPr id="17" name="Прямоугольник с двумя вырезанными противолежащими углами 16"/>
          <p:cNvSpPr/>
          <p:nvPr/>
        </p:nvSpPr>
        <p:spPr>
          <a:xfrm>
            <a:off x="0" y="990600"/>
            <a:ext cx="9144000" cy="609600"/>
          </a:xfrm>
          <a:prstGeom prst="snip2DiagRect">
            <a:avLst/>
          </a:prstGeom>
          <a:solidFill>
            <a:srgbClr val="FFB3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 По  территории  6 поселений   района  проходит  участок федеральной  автомагистрали Чита-Забайкальск (102,3 км.). Сообщение между селами и поселками осуществляется  по автомобильной  и железнодорожной  дороге.  </a:t>
            </a:r>
          </a:p>
          <a:p>
            <a:pPr>
              <a:buFont typeface="Arial" charset="0"/>
              <a:buNone/>
              <a:defRPr/>
            </a:pPr>
            <a:endParaRPr lang="ru-RU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" name="Прямоугольник с двумя вырезанными соседними углами 17"/>
          <p:cNvSpPr/>
          <p:nvPr/>
        </p:nvSpPr>
        <p:spPr>
          <a:xfrm>
            <a:off x="38100" y="1828800"/>
            <a:ext cx="6324600" cy="914400"/>
          </a:xfrm>
          <a:prstGeom prst="snip2SameRect">
            <a:avLst/>
          </a:prstGeom>
          <a:solidFill>
            <a:schemeClr val="accent5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tx1"/>
                </a:solidFill>
                <a:latin typeface="Times New Roman" pitchFamily="18" charset="0"/>
              </a:rPr>
              <a:t> 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3797" name="Picture 13" descr="H:\Оловянная\фото автомобильной дороги,моста\Рисунок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676400"/>
            <a:ext cx="2362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Содержимое 5"/>
          <p:cNvSpPr>
            <a:spLocks noGrp="1"/>
          </p:cNvSpPr>
          <p:nvPr>
            <p:ph idx="1"/>
          </p:nvPr>
        </p:nvSpPr>
        <p:spPr>
          <a:xfrm>
            <a:off x="-11113" y="1828800"/>
            <a:ext cx="6400801" cy="990600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         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       	</a:t>
            </a:r>
            <a:r>
              <a:rPr lang="ru-RU" sz="1600" b="1" smtClean="0">
                <a:latin typeface="Times New Roman" pitchFamily="18" charset="0"/>
              </a:rPr>
              <a:t>Общая протяженность дорог 733,78км, в том числе дорог 128 км  дорог федерального значения, 395,36 км местного значения.   </a:t>
            </a:r>
            <a:r>
              <a:rPr lang="ru-RU" sz="1400" b="1" smtClean="0">
                <a:latin typeface="Times New Roman" pitchFamily="18" charset="0"/>
              </a:rPr>
              <a:t> 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 </a:t>
            </a:r>
          </a:p>
        </p:txBody>
      </p:sp>
      <p:sp>
        <p:nvSpPr>
          <p:cNvPr id="8" name="Блок-схема: знак завершения 7"/>
          <p:cNvSpPr/>
          <p:nvPr/>
        </p:nvSpPr>
        <p:spPr>
          <a:xfrm>
            <a:off x="4648200" y="5105400"/>
            <a:ext cx="4191000" cy="1752600"/>
          </a:xfrm>
          <a:prstGeom prst="flowChartTerminator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sp>
        <p:nvSpPr>
          <p:cNvPr id="33800" name="Text Box 18"/>
          <p:cNvSpPr txBox="1">
            <a:spLocks noChangeArrowheads="1"/>
          </p:cNvSpPr>
          <p:nvPr/>
        </p:nvSpPr>
        <p:spPr bwMode="auto">
          <a:xfrm>
            <a:off x="4876800" y="5170488"/>
            <a:ext cx="35052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b="1">
                <a:solidFill>
                  <a:schemeClr val="accent2"/>
                </a:solidFill>
              </a:rPr>
              <a:t>    По территории района проходит     Забайкальская железная дорога, протяженностью  121 км.  Проведена  электрификация    участков:</a:t>
            </a:r>
          </a:p>
          <a:p>
            <a:pPr eaLnBrk="1" hangingPunct="1"/>
            <a:r>
              <a:rPr lang="ru-RU" b="1">
                <a:solidFill>
                  <a:schemeClr val="accent2"/>
                </a:solidFill>
              </a:rPr>
              <a:t>-   2011г Карымская – Оловянная (148,4 км). </a:t>
            </a:r>
          </a:p>
          <a:p>
            <a:pPr eaLnBrk="1" hangingPunct="1"/>
            <a:r>
              <a:rPr lang="ru-RU" b="1">
                <a:solidFill>
                  <a:schemeClr val="accent2"/>
                </a:solidFill>
              </a:rPr>
              <a:t>-  2012г Оловянная-Борзя.</a:t>
            </a:r>
          </a:p>
          <a:p>
            <a:pPr eaLnBrk="1" hangingPunct="1">
              <a:spcBef>
                <a:spcPct val="50000"/>
              </a:spcBef>
            </a:pPr>
            <a:endParaRPr lang="ru-RU"/>
          </a:p>
        </p:txBody>
      </p:sp>
      <p:pic>
        <p:nvPicPr>
          <p:cNvPr id="33801" name="Рисунок 12" descr="http://dg22.odnoklassniki.ru/getImage?photoId=401434202976&amp;photoType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200400"/>
            <a:ext cx="2438400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8" descr="H:\Оловянная\вид на железную дорогу\getImage (87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0040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7" descr="H:\Оловянная\вид на железную дорогу\getImage (25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38" y="5075238"/>
            <a:ext cx="3046412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14" descr="H:\Оловянная\фото автомобильной дороги,моста\Рисунок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352800"/>
            <a:ext cx="26670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ChangeArrowheads="1"/>
          </p:cNvSpPr>
          <p:nvPr/>
        </p:nvSpPr>
        <p:spPr bwMode="auto">
          <a:xfrm>
            <a:off x="152400" y="3860800"/>
            <a:ext cx="2362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ru-RU">
                <a:latin typeface="Arial" charset="0"/>
              </a:rPr>
              <a:t> </a:t>
            </a:r>
          </a:p>
        </p:txBody>
      </p:sp>
      <p:pic>
        <p:nvPicPr>
          <p:cNvPr id="3481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667000"/>
            <a:ext cx="182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9" descr="C:\Users\09\Desktop\Оловянная\SAM_1685 - коп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76600"/>
            <a:ext cx="3048000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181600"/>
            <a:ext cx="27432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Овал 17"/>
          <p:cNvSpPr/>
          <p:nvPr/>
        </p:nvSpPr>
        <p:spPr>
          <a:xfrm>
            <a:off x="2438400" y="990600"/>
            <a:ext cx="4572000" cy="2514600"/>
          </a:xfrm>
          <a:prstGeom prst="ellipse">
            <a:avLst/>
          </a:prstGeom>
          <a:solidFill>
            <a:srgbClr val="CCFF66"/>
          </a:solidFill>
          <a:ln>
            <a:solidFill>
              <a:srgbClr val="CC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accent2"/>
              </a:solidFill>
            </a:endParaRPr>
          </a:p>
          <a:p>
            <a:pPr algn="ctr">
              <a:defRPr/>
            </a:pP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4823" name="TextBox 18"/>
          <p:cNvSpPr txBox="1">
            <a:spLocks noChangeArrowheads="1"/>
          </p:cNvSpPr>
          <p:nvPr/>
        </p:nvSpPr>
        <p:spPr bwMode="auto">
          <a:xfrm>
            <a:off x="2514600" y="990600"/>
            <a:ext cx="45720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>
                <a:solidFill>
                  <a:schemeClr val="accent2"/>
                </a:solidFill>
                <a:latin typeface="Arial" charset="0"/>
              </a:rPr>
              <a:t>                               </a:t>
            </a:r>
            <a:r>
              <a:rPr lang="ru-RU" b="1">
                <a:solidFill>
                  <a:schemeClr val="accent2"/>
                </a:solidFill>
                <a:cs typeface="Times New Roman" pitchFamily="18" charset="0"/>
              </a:rPr>
              <a:t>Связь в районе </a:t>
            </a:r>
          </a:p>
          <a:p>
            <a:pPr eaLnBrk="1" hangingPunct="1"/>
            <a:r>
              <a:rPr lang="ru-RU" b="1">
                <a:solidFill>
                  <a:schemeClr val="accent2"/>
                </a:solidFill>
                <a:cs typeface="Times New Roman" pitchFamily="18" charset="0"/>
              </a:rPr>
              <a:t>               обеспечивает Забайкальский филиал </a:t>
            </a:r>
          </a:p>
          <a:p>
            <a:pPr eaLnBrk="1" hangingPunct="1"/>
            <a:r>
              <a:rPr lang="ru-RU" b="1">
                <a:solidFill>
                  <a:schemeClr val="accent2"/>
                </a:solidFill>
                <a:cs typeface="Times New Roman" pitchFamily="18" charset="0"/>
              </a:rPr>
              <a:t>      ПАО«Ростелеком»,  АО «Транстелеком».  </a:t>
            </a:r>
          </a:p>
          <a:p>
            <a:pPr eaLnBrk="1" hangingPunct="1"/>
            <a:r>
              <a:rPr lang="ru-RU" b="1">
                <a:solidFill>
                  <a:schemeClr val="accent2"/>
                </a:solidFill>
                <a:cs typeface="Times New Roman" pitchFamily="18" charset="0"/>
              </a:rPr>
              <a:t>       Сотовая связь – в 20 населенных пунктах, включая районный центр. </a:t>
            </a:r>
          </a:p>
          <a:p>
            <a:pPr eaLnBrk="1" hangingPunct="1"/>
            <a:r>
              <a:rPr lang="ru-RU" b="1">
                <a:solidFill>
                  <a:schemeClr val="accent2"/>
                </a:solidFill>
                <a:cs typeface="Times New Roman" pitchFamily="18" charset="0"/>
              </a:rPr>
              <a:t>       Услуги почтовой связи в районе  оказывают 20 отделения УФПС Забайкальского края – филиала </a:t>
            </a:r>
          </a:p>
          <a:p>
            <a:pPr eaLnBrk="1" hangingPunct="1"/>
            <a:r>
              <a:rPr lang="ru-RU" b="1">
                <a:solidFill>
                  <a:schemeClr val="accent2"/>
                </a:solidFill>
                <a:cs typeface="Times New Roman" pitchFamily="18" charset="0"/>
              </a:rPr>
              <a:t>   ФГУП «Почта России».   На территории района  в</a:t>
            </a:r>
          </a:p>
          <a:p>
            <a:pPr eaLnBrk="1" hangingPunct="1"/>
            <a:r>
              <a:rPr lang="ru-RU" b="1">
                <a:solidFill>
                  <a:schemeClr val="accent2"/>
                </a:solidFill>
                <a:cs typeface="Times New Roman" pitchFamily="18" charset="0"/>
              </a:rPr>
              <a:t>        поселениях обеспечен доступ в Интернет,</a:t>
            </a:r>
          </a:p>
          <a:p>
            <a:pPr eaLnBrk="1" hangingPunct="1"/>
            <a:r>
              <a:rPr lang="ru-RU" b="1">
                <a:solidFill>
                  <a:schemeClr val="accent2"/>
                </a:solidFill>
                <a:cs typeface="Times New Roman" pitchFamily="18" charset="0"/>
              </a:rPr>
              <a:t>            установлено 9 таксофонов,</a:t>
            </a:r>
          </a:p>
        </p:txBody>
      </p:sp>
      <p:pic>
        <p:nvPicPr>
          <p:cNvPr id="34824" name="Рисунок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105400"/>
            <a:ext cx="22860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5" descr="C:\Users\лариса\Desktop\pic11175013x8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6" descr="C:\Users\лариса\Desktop\9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14400"/>
            <a:ext cx="8382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7" descr="C:\Users\лариса\Desktop\0be96d280bac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762000"/>
            <a:ext cx="914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18" descr="C:\Users\лариса\Desktop\90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838200"/>
            <a:ext cx="83820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9" name="AutoShape 7"/>
          <p:cNvSpPr>
            <a:spLocks noChangeArrowheads="1"/>
          </p:cNvSpPr>
          <p:nvPr/>
        </p:nvSpPr>
        <p:spPr bwMode="auto">
          <a:xfrm>
            <a:off x="533400" y="152400"/>
            <a:ext cx="8229600" cy="6096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0EEF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400" b="1" i="1">
                <a:solidFill>
                  <a:srgbClr val="0033CC"/>
                </a:solidFill>
              </a:rPr>
              <a:t>СВЯЗЬ</a:t>
            </a:r>
          </a:p>
        </p:txBody>
      </p:sp>
      <p:pic>
        <p:nvPicPr>
          <p:cNvPr id="34830" name="Picture 15" descr="&amp;Lcy;&amp;ocy;&amp;gcy;&amp;ocy;&amp;tcy;&amp;icy;&amp;pcy; Yota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606800"/>
            <a:ext cx="9906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2" descr="C:\Users\09\Desktop\Оловянная\SAM_1732 - копия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82550" y="1143000"/>
            <a:ext cx="2500313" cy="185261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  <a:extLst/>
        </p:spPr>
      </p:pic>
      <p:pic>
        <p:nvPicPr>
          <p:cNvPr id="35843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1588" y="1181100"/>
            <a:ext cx="2667000" cy="1806575"/>
          </a:xfrm>
        </p:spPr>
      </p:pic>
      <p:sp>
        <p:nvSpPr>
          <p:cNvPr id="62468" name="AutoShape 64"/>
          <p:cNvSpPr>
            <a:spLocks noChangeArrowheads="1"/>
          </p:cNvSpPr>
          <p:nvPr/>
        </p:nvSpPr>
        <p:spPr bwMode="auto">
          <a:xfrm rot="150927">
            <a:off x="2798763" y="2868613"/>
            <a:ext cx="4897437" cy="2587625"/>
          </a:xfrm>
          <a:prstGeom prst="doubleWave">
            <a:avLst>
              <a:gd name="adj1" fmla="val 6500"/>
              <a:gd name="adj2" fmla="val 1181"/>
            </a:avLst>
          </a:prstGeom>
          <a:solidFill>
            <a:srgbClr val="ECB1ED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ru-RU" sz="1400" smtClean="0"/>
          </a:p>
        </p:txBody>
      </p:sp>
      <p:sp>
        <p:nvSpPr>
          <p:cNvPr id="35847" name="Rectangle 65"/>
          <p:cNvSpPr>
            <a:spLocks noChangeArrowheads="1"/>
          </p:cNvSpPr>
          <p:nvPr/>
        </p:nvSpPr>
        <p:spPr bwMode="auto">
          <a:xfrm>
            <a:off x="2971800" y="3423762"/>
            <a:ext cx="44196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altLang="ru-RU" sz="1800" dirty="0">
                <a:cs typeface="Times New Roman" pitchFamily="18" charset="0"/>
              </a:rPr>
              <a:t>Сфера жилищно-коммунального хозяйства  в </a:t>
            </a:r>
            <a:r>
              <a:rPr lang="ru-RU" altLang="ru-RU" sz="1800" dirty="0" err="1">
                <a:cs typeface="Times New Roman" pitchFamily="18" charset="0"/>
              </a:rPr>
              <a:t>Оловяннинском</a:t>
            </a:r>
            <a:r>
              <a:rPr lang="ru-RU" altLang="ru-RU" sz="1800" dirty="0">
                <a:cs typeface="Times New Roman" pitchFamily="18" charset="0"/>
              </a:rPr>
              <a:t> районе представлена                   </a:t>
            </a:r>
            <a:r>
              <a:rPr lang="ru-RU" altLang="ru-RU" sz="1800" dirty="0" smtClean="0">
                <a:cs typeface="Times New Roman" pitchFamily="18" charset="0"/>
              </a:rPr>
              <a:t>7  </a:t>
            </a:r>
            <a:r>
              <a:rPr lang="ru-RU" altLang="ru-RU" sz="1800" dirty="0">
                <a:cs typeface="Times New Roman" pitchFamily="18" charset="0"/>
              </a:rPr>
              <a:t>предприятиями, </a:t>
            </a:r>
            <a:r>
              <a:rPr lang="ru-RU" sz="1800" dirty="0"/>
              <a:t>в том числе 3 акционерных общества, 4 обществ с ограниченной ответственностью, 1 ИП</a:t>
            </a:r>
            <a:endParaRPr lang="ru-RU" altLang="ru-RU" sz="1800" dirty="0">
              <a:latin typeface="Arial" charset="0"/>
            </a:endParaRPr>
          </a:p>
        </p:txBody>
      </p:sp>
      <p:sp>
        <p:nvSpPr>
          <p:cNvPr id="14" name="AutoShape 7"/>
          <p:cNvSpPr txBox="1">
            <a:spLocks noChangeArrowheads="1"/>
          </p:cNvSpPr>
          <p:nvPr/>
        </p:nvSpPr>
        <p:spPr bwMode="auto">
          <a:xfrm>
            <a:off x="307974" y="0"/>
            <a:ext cx="8836025" cy="8382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0EEFA"/>
          </a:solidFill>
          <a:ln w="9525">
            <a:solidFill>
              <a:schemeClr val="tx1"/>
            </a:solidFill>
            <a:round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>
              <a:defRPr/>
            </a:pPr>
            <a:endParaRPr lang="ru-RU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5851" name="TextBox 14"/>
          <p:cNvSpPr txBox="1">
            <a:spLocks noChangeArrowheads="1"/>
          </p:cNvSpPr>
          <p:nvPr/>
        </p:nvSpPr>
        <p:spPr bwMode="auto">
          <a:xfrm>
            <a:off x="2514600" y="185738"/>
            <a:ext cx="44291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2400" b="1" i="1">
                <a:solidFill>
                  <a:schemeClr val="accent2"/>
                </a:solidFill>
                <a:cs typeface="Times New Roman" pitchFamily="18" charset="0"/>
              </a:rPr>
              <a:t>  </a:t>
            </a:r>
            <a:r>
              <a:rPr lang="ru-RU" altLang="ru-RU" sz="1800" b="1" i="1">
                <a:solidFill>
                  <a:schemeClr val="accent2"/>
                </a:solidFill>
                <a:cs typeface="Times New Roman" pitchFamily="18" charset="0"/>
              </a:rPr>
              <a:t>ЖИЛИЩНО  -   КОММУНАЛЬНОЕ ХОЗЯЙСТВО</a:t>
            </a:r>
          </a:p>
        </p:txBody>
      </p:sp>
      <p:pic>
        <p:nvPicPr>
          <p:cNvPr id="62472" name="Picture 6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92075" y="5360988"/>
            <a:ext cx="2112963" cy="1524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  <a:extLst/>
        </p:spPr>
      </p:pic>
      <p:pic>
        <p:nvPicPr>
          <p:cNvPr id="35853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192463"/>
            <a:ext cx="2274888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4" name="Picture 42" descr="C:\Users\лариса\Desktop\591421.jpg"/>
          <p:cNvPicPr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3271838" y="1333500"/>
            <a:ext cx="2390775" cy="147002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  <a:extLst/>
        </p:spPr>
      </p:pic>
      <p:pic>
        <p:nvPicPr>
          <p:cNvPr id="62475" name="Picture 12" descr="жкх"/>
          <p:cNvPicPr>
            <a:picLocks noChangeAspect="1" noChangeArrowheads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 bwMode="auto">
          <a:xfrm>
            <a:off x="6796088" y="5334000"/>
            <a:ext cx="2347912" cy="1524000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prst="cross"/>
          </a:sp3d>
          <a:extLst/>
        </p:spPr>
      </p:pic>
      <p:sp>
        <p:nvSpPr>
          <p:cNvPr id="18" name="Блок-схема: решение 17"/>
          <p:cNvSpPr/>
          <p:nvPr/>
        </p:nvSpPr>
        <p:spPr>
          <a:xfrm>
            <a:off x="2409825" y="5548313"/>
            <a:ext cx="4114800" cy="1219200"/>
          </a:xfrm>
          <a:prstGeom prst="flowChartDecision">
            <a:avLst/>
          </a:prstGeom>
          <a:solidFill>
            <a:srgbClr val="CCFF33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5859" name="TextBox 18"/>
          <p:cNvSpPr txBox="1">
            <a:spLocks noChangeArrowheads="1"/>
          </p:cNvSpPr>
          <p:nvPr/>
        </p:nvSpPr>
        <p:spPr bwMode="auto">
          <a:xfrm>
            <a:off x="3124200" y="5726113"/>
            <a:ext cx="31242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dirty="0">
                <a:latin typeface="Arial" charset="0"/>
              </a:rPr>
              <a:t>             </a:t>
            </a:r>
            <a:r>
              <a:rPr lang="ru-RU" altLang="ru-RU" b="1" dirty="0">
                <a:cs typeface="Times New Roman" pitchFamily="18" charset="0"/>
              </a:rPr>
              <a:t>Протяженность:</a:t>
            </a:r>
          </a:p>
          <a:p>
            <a:pPr eaLnBrk="1" hangingPunct="1"/>
            <a:r>
              <a:rPr lang="ru-RU" altLang="ru-RU" b="1" dirty="0">
                <a:cs typeface="Times New Roman" pitchFamily="18" charset="0"/>
              </a:rPr>
              <a:t>Тепловых сетей -154,91км;</a:t>
            </a:r>
          </a:p>
          <a:p>
            <a:pPr eaLnBrk="1" hangingPunct="1"/>
            <a:r>
              <a:rPr lang="ru-RU" altLang="ru-RU" b="1" dirty="0">
                <a:cs typeface="Times New Roman" pitchFamily="18" charset="0"/>
              </a:rPr>
              <a:t>Водопроводных сетей  - </a:t>
            </a:r>
            <a:r>
              <a:rPr lang="ru-RU" altLang="ru-RU" b="1" dirty="0" smtClean="0">
                <a:cs typeface="Times New Roman" pitchFamily="18" charset="0"/>
              </a:rPr>
              <a:t>61,2км</a:t>
            </a:r>
            <a:endParaRPr lang="ru-RU" altLang="ru-RU" b="1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545124"/>
              </p:ext>
            </p:extLst>
          </p:nvPr>
        </p:nvGraphicFramePr>
        <p:xfrm>
          <a:off x="1049337" y="4419600"/>
          <a:ext cx="6969125" cy="1595389"/>
        </p:xfrm>
        <a:graphic>
          <a:graphicData uri="http://schemas.openxmlformats.org/drawingml/2006/table">
            <a:tbl>
              <a:tblPr/>
              <a:tblGrid>
                <a:gridCol w="3181350"/>
                <a:gridCol w="1865313"/>
                <a:gridCol w="1922462"/>
              </a:tblGrid>
              <a:tr h="43186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Индикаторы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53" marB="4575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839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2021г</a:t>
                      </a:r>
                    </a:p>
                  </a:txBody>
                  <a:tcPr marT="45753" marB="45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2022г</a:t>
                      </a:r>
                    </a:p>
                  </a:txBody>
                  <a:tcPr marT="45753" marB="45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642444">
                <a:tc>
                  <a:txBody>
                    <a:bodyPr/>
                    <a:lstStyle/>
                    <a:p>
                      <a:pPr marL="88900" marR="0" lvl="0" indent="-8890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жилищного фонда, кв. м.</a:t>
                      </a:r>
                    </a:p>
                  </a:txBody>
                  <a:tcPr marT="45753" marB="4575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691,29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35" marB="468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648,77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35" marB="468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521080">
                <a:tc>
                  <a:txBody>
                    <a:bodyPr/>
                    <a:lstStyle/>
                    <a:p>
                      <a:pPr marL="88900" marR="0" lvl="0" indent="-8890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обеспеченности общей площадью на 1 человека, кв. м.</a:t>
                      </a:r>
                    </a:p>
                  </a:txBody>
                  <a:tcPr marT="45753" marB="4575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35" marB="468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22,5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35" marB="468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</a:tbl>
          </a:graphicData>
        </a:graphic>
      </p:graphicFrame>
      <p:sp>
        <p:nvSpPr>
          <p:cNvPr id="2" name="Лента лицом вниз 1"/>
          <p:cNvSpPr/>
          <p:nvPr/>
        </p:nvSpPr>
        <p:spPr>
          <a:xfrm>
            <a:off x="304800" y="152400"/>
            <a:ext cx="8458200" cy="838200"/>
          </a:xfrm>
          <a:prstGeom prst="ribbon">
            <a:avLst/>
          </a:prstGeom>
          <a:solidFill>
            <a:srgbClr val="00EEFA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891" name="TextBox 2"/>
          <p:cNvSpPr txBox="1">
            <a:spLocks noChangeArrowheads="1"/>
          </p:cNvSpPr>
          <p:nvPr/>
        </p:nvSpPr>
        <p:spPr bwMode="auto">
          <a:xfrm>
            <a:off x="2552700" y="344488"/>
            <a:ext cx="3962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800" b="1" i="1">
                <a:solidFill>
                  <a:schemeClr val="accent2"/>
                </a:solidFill>
              </a:rPr>
              <a:t>ЖИЛИЩНО-КОММУНАЛЬНОЕ ХОЗЯЙСТВО</a:t>
            </a:r>
          </a:p>
        </p:txBody>
      </p:sp>
      <p:pic>
        <p:nvPicPr>
          <p:cNvPr id="64542" name="Рисунок 9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304800" y="1676400"/>
            <a:ext cx="3868738" cy="217646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  <a:extLst/>
        </p:spPr>
      </p:pic>
      <p:pic>
        <p:nvPicPr>
          <p:cNvPr id="64545" name="Picture 6" descr="C:\Documents and Settings\Admin.LARISA2016\Рабочий стол\Новая папка (3)\i (3)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5105400" y="1712259"/>
            <a:ext cx="3200400" cy="233838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Прямоугольник 4"/>
          <p:cNvSpPr>
            <a:spLocks noChangeArrowheads="1"/>
          </p:cNvSpPr>
          <p:nvPr/>
        </p:nvSpPr>
        <p:spPr bwMode="auto">
          <a:xfrm>
            <a:off x="9525" y="1298575"/>
            <a:ext cx="4572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800" b="1"/>
              <a:t>Инициатор проекта:</a:t>
            </a:r>
          </a:p>
          <a:p>
            <a:pPr>
              <a:spcBef>
                <a:spcPct val="50000"/>
              </a:spcBef>
            </a:pPr>
            <a:r>
              <a:rPr lang="ru-RU" b="1">
                <a:solidFill>
                  <a:srgbClr val="FF0000"/>
                </a:solidFill>
                <a:cs typeface="Times New Roman" pitchFamily="18" charset="0"/>
              </a:rPr>
              <a:t>Правительство Забайкальского края</a:t>
            </a:r>
          </a:p>
        </p:txBody>
      </p:sp>
      <p:sp>
        <p:nvSpPr>
          <p:cNvPr id="37891" name="Прямоугольник 5"/>
          <p:cNvSpPr>
            <a:spLocks noChangeArrowheads="1"/>
          </p:cNvSpPr>
          <p:nvPr/>
        </p:nvSpPr>
        <p:spPr bwMode="auto">
          <a:xfrm>
            <a:off x="85725" y="3027363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800" b="1"/>
              <a:t>Объем  инвестиций:    </a:t>
            </a:r>
            <a:r>
              <a:rPr lang="ru-RU" sz="1800" b="1">
                <a:solidFill>
                  <a:srgbClr val="FF0000"/>
                </a:solidFill>
              </a:rPr>
              <a:t>91,7 млрд.руб.</a:t>
            </a:r>
          </a:p>
        </p:txBody>
      </p:sp>
      <p:sp>
        <p:nvSpPr>
          <p:cNvPr id="37892" name="Прямоугольник 10"/>
          <p:cNvSpPr>
            <a:spLocks noChangeArrowheads="1"/>
          </p:cNvSpPr>
          <p:nvPr/>
        </p:nvSpPr>
        <p:spPr bwMode="auto">
          <a:xfrm>
            <a:off x="66675" y="3519488"/>
            <a:ext cx="45720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800" b="1"/>
              <a:t>Сроки и этапы реализации:</a:t>
            </a:r>
          </a:p>
          <a:p>
            <a:pPr>
              <a:spcBef>
                <a:spcPct val="50000"/>
              </a:spcBef>
            </a:pPr>
            <a:r>
              <a:rPr lang="ru-RU" sz="1800" b="1">
                <a:solidFill>
                  <a:srgbClr val="CC0000"/>
                </a:solidFill>
              </a:rPr>
              <a:t>2012-2037г</a:t>
            </a:r>
          </a:p>
        </p:txBody>
      </p:sp>
      <p:pic>
        <p:nvPicPr>
          <p:cNvPr id="3789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3821113"/>
            <a:ext cx="2101850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8588"/>
            <a:ext cx="1957388" cy="161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9" descr="C:\Documents and Settings\Admin.LARISA2016\Рабочий стол\Новая папка (2)\metallconst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13" y="2447925"/>
            <a:ext cx="18923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10" descr="C:\Documents and Settings\Admin.LARISA2016\Рабочий стол\Новая папка (2)\metal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3" y="1108075"/>
            <a:ext cx="167957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12" descr="C:\Documents and Settings\Admin.LARISA2016\Рабочий стол\Новая папка (2)\1 hello_html_1de7bab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1655763"/>
            <a:ext cx="19954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3" descr="C:\Documents and Settings\Admin.LARISA2016\Рабочий стол\Новая папка (2)\30251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50" y="5283200"/>
            <a:ext cx="2303463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4" descr="C:\Documents and Settings\Admin.LARISA2016\Рабочий стол\Новая папка (2)\1380698166_1295141009_g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3671888"/>
            <a:ext cx="2154237" cy="161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5" descr="C:\Documents and Settings\Admin.LARISA2016\Рабочий стол\Новая папка (2)\artticle_img_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3" y="5338763"/>
            <a:ext cx="2674937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16" descr="C:\Documents and Settings\Admin.LARISA2016\Рабочий стол\Новая папка (2)\vakansii-ooo-uryumkan-728x416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3821113"/>
            <a:ext cx="2427288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Picture 18" descr="C:\Documents and Settings\Admin.LARISA2016\Рабочий стол\Новая папка (2)\zoloto_gold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1298575"/>
            <a:ext cx="12954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3" name="TextBox 1"/>
          <p:cNvSpPr txBox="1">
            <a:spLocks noChangeArrowheads="1"/>
          </p:cNvSpPr>
          <p:nvPr/>
        </p:nvSpPr>
        <p:spPr bwMode="auto">
          <a:xfrm>
            <a:off x="47625" y="1963738"/>
            <a:ext cx="28479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600" b="1"/>
              <a:t>Недропользователь: горнорудная</a:t>
            </a:r>
            <a:r>
              <a:rPr lang="ru-RU" b="1">
                <a:solidFill>
                  <a:srgbClr val="FF0000"/>
                </a:solidFill>
              </a:rPr>
              <a:t> </a:t>
            </a:r>
            <a:r>
              <a:rPr lang="ru-RU" sz="1600" b="1"/>
              <a:t>компания   «Дархан»</a:t>
            </a:r>
          </a:p>
        </p:txBody>
      </p:sp>
      <p:sp>
        <p:nvSpPr>
          <p:cNvPr id="37904" name="AutoShape 7"/>
          <p:cNvSpPr>
            <a:spLocks noChangeArrowheads="1"/>
          </p:cNvSpPr>
          <p:nvPr/>
        </p:nvSpPr>
        <p:spPr bwMode="auto">
          <a:xfrm>
            <a:off x="152400" y="152400"/>
            <a:ext cx="9144000" cy="12192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 i="1">
                <a:solidFill>
                  <a:srgbClr val="0066FF"/>
                </a:solidFill>
                <a:latin typeface="Arial" charset="0"/>
              </a:rPr>
              <a:t>Изучение, разведка  и добыча</a:t>
            </a:r>
          </a:p>
          <a:p>
            <a:pPr algn="ctr"/>
            <a:r>
              <a:rPr lang="ru-RU" sz="2000" b="1" i="1">
                <a:solidFill>
                  <a:srgbClr val="0066FF"/>
                </a:solidFill>
                <a:latin typeface="Arial" charset="0"/>
              </a:rPr>
              <a:t>рудного золота и серебра на</a:t>
            </a:r>
          </a:p>
          <a:p>
            <a:pPr algn="ctr"/>
            <a:r>
              <a:rPr lang="ru-RU" sz="2000" b="1" i="1">
                <a:solidFill>
                  <a:srgbClr val="0066FF"/>
                </a:solidFill>
                <a:latin typeface="Arial" charset="0"/>
              </a:rPr>
              <a:t>Кирченовском месторождении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2"/>
          <p:cNvSpPr>
            <a:spLocks noChangeArrowheads="1"/>
          </p:cNvSpPr>
          <p:nvPr/>
        </p:nvSpPr>
        <p:spPr bwMode="auto">
          <a:xfrm>
            <a:off x="0" y="-762000"/>
            <a:ext cx="9144000" cy="76200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33CCFF"/>
              </a:gs>
              <a:gs pos="100000">
                <a:srgbClr val="97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graphicFrame>
        <p:nvGraphicFramePr>
          <p:cNvPr id="62508" name="Group 44"/>
          <p:cNvGraphicFramePr>
            <a:graphicFrameLocks noGrp="1"/>
          </p:cNvGraphicFramePr>
          <p:nvPr/>
        </p:nvGraphicFramePr>
        <p:xfrm>
          <a:off x="38100" y="-685800"/>
          <a:ext cx="8953500" cy="6329340"/>
        </p:xfrm>
        <a:graphic>
          <a:graphicData uri="http://schemas.openxmlformats.org/drawingml/2006/table">
            <a:tbl>
              <a:tblPr/>
              <a:tblGrid>
                <a:gridCol w="3101975"/>
                <a:gridCol w="5851525"/>
              </a:tblGrid>
              <a:tr h="71278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Горноперерабатывающий комплекс по переработке золото-серебряных руд   (Кирченовское месторождение).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Отрасль, вид экономической деятельности 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Добыча полезных ископаемых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Отраслевое направление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Минерально-сырьевой, топливно-энергетический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Место реализации проекта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6 км северо-восточнее пос. Калангуй Оловяннинского района Забайкальского края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Почтовый адрес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672001 Забайкальский край, г. Чита, ул. Журавлева, д.104, пом. 5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(3022) 31-81-03, 31-81-04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Инициатор проекта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ООО  ГРК«Дархан» (недропользователь)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Генеральный директор Койдан Виталий Олегович).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Цель реализуемого проекта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Горноперерабатывающий комплекс по переработке золото-серебряных руд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9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Краткое содержание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проекта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Начало разведочных работ 25.08.2017 г.;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 в эксплуатацию горно-добывающего предприятия 25.08.2022 г;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Выход на проектную мощность в соответствии с техническим проектом. 25.08.2023 г.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Объем инвестиций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350400 тыс. руб.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Способ привлечения инвестиций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Собственные и заемные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2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Ожидаемая эффективность  реализации проекта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Трудоустройство 130 чел.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59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Планируемые налоговые поступления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 Забайкальского края -551 173 тыс. руб., доход Оловяннинского района 177 050 тыс. руб.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2"/>
          <p:cNvSpPr>
            <a:spLocks noChangeArrowheads="1"/>
          </p:cNvSpPr>
          <p:nvPr/>
        </p:nvSpPr>
        <p:spPr bwMode="auto">
          <a:xfrm>
            <a:off x="28575" y="76200"/>
            <a:ext cx="9144000" cy="68580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33CCFF"/>
              </a:gs>
              <a:gs pos="100000">
                <a:srgbClr val="97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graphicFrame>
        <p:nvGraphicFramePr>
          <p:cNvPr id="60452" name="Group 36"/>
          <p:cNvGraphicFramePr>
            <a:graphicFrameLocks noGrp="1"/>
          </p:cNvGraphicFramePr>
          <p:nvPr/>
        </p:nvGraphicFramePr>
        <p:xfrm>
          <a:off x="304800" y="609600"/>
          <a:ext cx="8534400" cy="3356294"/>
        </p:xfrm>
        <a:graphic>
          <a:graphicData uri="http://schemas.openxmlformats.org/drawingml/2006/table">
            <a:tbl>
              <a:tblPr/>
              <a:tblGrid>
                <a:gridCol w="2955925"/>
                <a:gridCol w="5578475"/>
              </a:tblGrid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Срок  реализации  проекта </a:t>
                      </a: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2017-2022гг.   </a:t>
                      </a: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по видам ОКПД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CB. Металлические руды и прочая продукция горнодобывающих производств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Планируемый объем произведенной   продукции по годам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Запасы руды  1658 тыс. тонн.,  годовая производительность обогатительной фабрики -340 тыс. тонн.,  планируемый объем выпуска золота – 0,4 тонн.,  серебра 24,2 тонн.,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4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Наличие  /необходимость земельного участка (при наличии указать площадь участка, кадастровый номер.)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участка 111 0000 кв. м; кадастровый номер 756146400303:250 в границах муниципального образования  с/п « Тургинское».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Дополнительная информация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Получена Лицензия на пользование недрами серия ЧИТ № 02289, вид лицензии БР; выдана 24 февраля 2012 года, дата окончания действия лицензии 25 февраля 2037 года.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"/>
          <p:cNvSpPr>
            <a:spLocks noChangeArrowheads="1"/>
          </p:cNvSpPr>
          <p:nvPr/>
        </p:nvSpPr>
        <p:spPr bwMode="auto">
          <a:xfrm>
            <a:off x="19050" y="76200"/>
            <a:ext cx="9144000" cy="67818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33CCFF"/>
              </a:gs>
              <a:gs pos="100000">
                <a:srgbClr val="97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62508" name="Group 44"/>
          <p:cNvGraphicFramePr>
            <a:graphicFrameLocks noGrp="1"/>
          </p:cNvGraphicFramePr>
          <p:nvPr/>
        </p:nvGraphicFramePr>
        <p:xfrm>
          <a:off x="57150" y="104775"/>
          <a:ext cx="9067800" cy="5778498"/>
        </p:xfrm>
        <a:graphic>
          <a:graphicData uri="http://schemas.openxmlformats.org/drawingml/2006/table">
            <a:tbl>
              <a:tblPr/>
              <a:tblGrid>
                <a:gridCol w="3141663"/>
                <a:gridCol w="5926137"/>
              </a:tblGrid>
              <a:tr h="2743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№2 Модернизация  Кирпичного завода  ООО «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Энергостройремонт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Производство стройматериалов. Выпуск кирпича  керамического ( рядовой,  полнотелый). Код О К 005 ( ОКП) 574100 полнотелый 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 / адрес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Забайкальский край ,Оловяннинский район ст. Мирная, ул.Кирпичная, 45 «А»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7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Инициатор проекта 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ООО Энергостройремонт. Генеральный директор  Бахтин  Н.Н.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 телефон, факс, e-mail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674520,Забайкальский край, Оловяннинский район, п.Ясногорск, ул.Ононская 15., тел./факс  8(30253) 52-3-54, 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esr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.00@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yandex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ru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Увеличение выпуска  кирпича  керамического ( рядовой,  полнотелый), создание рабочих мест.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1.Модернизация  оборудования кирпичного завода;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Приобретение техники  для разработки карьера: Экскаватор;  Самосвал – 2 шт. 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проектной документации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подготовка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экспертизы проекта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разработке 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всего , в т. ч. по годам 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Всего 12000 000 млн. руб.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 – 8000 000   руб., в том числе собственные средства  3 000 000 руб.,)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год- 4 000 000 руб., в том числе собственные средства 4  000 000. руб.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год -4 млн. руб.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201412 000 000 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привлечения инвестиций (источники инвестиций) (собственные или заемные)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Собственные – 7 000 000. руб.,  заемные – 5 000 000. руб..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6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года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 по годам реализации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Всего: 50 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 ( годы)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2019-2021  год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Планируемый объем   произведенной   продукции по годам ( штук)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 –   Модернизация оборудования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год-–  5 мл. штук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  –  5 мл. штук 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2"/>
          <p:cNvSpPr>
            <a:spLocks noChangeArrowheads="1"/>
          </p:cNvSpPr>
          <p:nvPr/>
        </p:nvSpPr>
        <p:spPr bwMode="auto">
          <a:xfrm>
            <a:off x="66675" y="0"/>
            <a:ext cx="9001125" cy="67818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33CCFF"/>
              </a:gs>
              <a:gs pos="100000">
                <a:srgbClr val="97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62508" name="Group 44"/>
          <p:cNvGraphicFramePr>
            <a:graphicFrameLocks noGrp="1"/>
          </p:cNvGraphicFramePr>
          <p:nvPr/>
        </p:nvGraphicFramePr>
        <p:xfrm>
          <a:off x="533400" y="228600"/>
          <a:ext cx="8458200" cy="4033837"/>
        </p:xfrm>
        <a:graphic>
          <a:graphicData uri="http://schemas.openxmlformats.org/drawingml/2006/table">
            <a:tbl>
              <a:tblPr/>
              <a:tblGrid>
                <a:gridCol w="2970213"/>
                <a:gridCol w="5487987"/>
              </a:tblGrid>
              <a:tr h="7335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Планируемые налоговые поступления всего, в том числе по годам  от реализации проекта  по годам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Всего: 5,1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 9 год –   модернизация  завода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 год-–   1,7 млн. руб.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 год  -   2,1 млн. руб.  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7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земельного участка (при наличии указать площадь участка, кадастровый номер)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Договор аренды земельного участка №30/12-1  площадью 30000 кв.м. Кадастровый номер земельного участка 75:14:300102:36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003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инженерной инфраструктуры или наличие возможностей подключения к сетям водо-, энерго- и теплоснабжения; наличие подъездных путей, наличие технической возможности подключения к телефонной связи и т.д.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Энергоснабжение имеется, телефонная связь  имеется, мобильная (  МТС; Мегафон);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Водоснабжение  - водокачка ( аренда) производительностью 10м3/час.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12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Дополнительная информация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1.До федеральной  автомобильной дороги  Чита – Забайкальск -800 м;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2. Имеется железнодорожное сообщение;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3. Подъездные пути  - автодорога 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IV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категории с щебеночным покрытием, шириной  11  м, длиной 1400 м, с откосами, высотой насыпи 0.7м.;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4.  Общежитие на 44 спальных места . фундамент здания  выполнен из сборных ж/б блоков. Стены кирпичные толщ 640 мм, перекрытия ж/б плиты, кровля стропильная, двухскатная из профлиста. Окна пластиковые, двухкамерные, дверные блоки деревянные, полы бетонныые..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371600"/>
            <a:ext cx="929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7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229600" cy="11430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eaLnBrk="1" hangingPunct="1"/>
            <a:r>
              <a:rPr lang="ru-RU" sz="2400" b="1" i="1" smtClean="0">
                <a:solidFill>
                  <a:srgbClr val="0066FF"/>
                </a:solidFill>
              </a:rPr>
              <a:t>ГЕОГРАФИЧЕСКОЕ</a:t>
            </a:r>
            <a:br>
              <a:rPr lang="ru-RU" sz="2400" b="1" i="1" smtClean="0">
                <a:solidFill>
                  <a:srgbClr val="0066FF"/>
                </a:solidFill>
              </a:rPr>
            </a:br>
            <a:r>
              <a:rPr lang="ru-RU" sz="2400" b="1" i="1" smtClean="0">
                <a:solidFill>
                  <a:srgbClr val="0066FF"/>
                </a:solidFill>
              </a:rPr>
              <a:t> ПОЛОЖЕНИЕ</a:t>
            </a:r>
          </a:p>
        </p:txBody>
      </p:sp>
      <p:sp>
        <p:nvSpPr>
          <p:cNvPr id="5124" name="Прямоугольник 7"/>
          <p:cNvSpPr>
            <a:spLocks noChangeArrowheads="1"/>
          </p:cNvSpPr>
          <p:nvPr/>
        </p:nvSpPr>
        <p:spPr bwMode="auto">
          <a:xfrm>
            <a:off x="5486400" y="2667000"/>
            <a:ext cx="3657600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800" b="1"/>
              <a:t>Оловяннинский район расположен в юго-восточной части Забайкальского края и удален от  центра на 250 км. На юге граничит с Ононским и Борзинским районами, на западе с Могойтуйским районом, на севере с Балейским и Шилкинским районами. </a:t>
            </a:r>
            <a:endParaRPr lang="ru-RU" sz="18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AutoShape 2"/>
          <p:cNvSpPr>
            <a:spLocks noChangeArrowheads="1"/>
          </p:cNvSpPr>
          <p:nvPr/>
        </p:nvSpPr>
        <p:spPr bwMode="auto">
          <a:xfrm>
            <a:off x="19050" y="76200"/>
            <a:ext cx="9144000" cy="67818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33CCFF"/>
              </a:gs>
              <a:gs pos="100000">
                <a:srgbClr val="97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62508" name="Group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096146"/>
              </p:ext>
            </p:extLst>
          </p:nvPr>
        </p:nvGraphicFramePr>
        <p:xfrm>
          <a:off x="152400" y="152400"/>
          <a:ext cx="8839200" cy="6477000"/>
        </p:xfrm>
        <a:graphic>
          <a:graphicData uri="http://schemas.openxmlformats.org/drawingml/2006/table">
            <a:tbl>
              <a:tblPr/>
              <a:tblGrid>
                <a:gridCol w="3062288"/>
                <a:gridCol w="5776912"/>
              </a:tblGrid>
              <a:tr h="27434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№ 3.Развитие СПКК «Деметра»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57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Смешанное сельское хозяйство, производство и переработка  сельскохозяйственной продукции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 адрес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п.с.т. Степь, Оловяннинский район.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Инициатор проекта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СПКК»Деметра»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 телефон, факс, e-mail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674511, забайкальский край, Оовяннинский район, п.с..т. Степь 237 км а/д Чита - Забайкальск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79388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Выращивание и  переработка  и реализация  населению овощей, ягод, мяса.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42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овощехранилища, убойного цеха, цеха полуфабрикатов, оранжереи, торгового комплекса, цеха консервации.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проектной документации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экспертизы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проект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всего , в т. ч. по годам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50 000 000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привлечения инвестиций (источники инвестиций) (собственные или заемные)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заемные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лет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 по годам реализации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6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 ( годы)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года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6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земельного участка (при наличии указать площадь участка, кадастровый номер)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Производится  межевание  и оформление в долгосрочную аренду ( 800 м2;1000 м2)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973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инженерной инфраструктуры или наличие возможностей подключения к сетям водо-, энерго- и теплоснабжения; наличие подъездных путей, наличие технической возможности подключения к телефонной связи и т.д.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Отсутствует  инженерная инфраструктура  по подключению к водоснабжению, теплоснабжению, телефонной связи.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Дополнительная информаци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19050" y="76200"/>
            <a:ext cx="9144000" cy="67818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33CCFF"/>
              </a:gs>
              <a:gs pos="100000">
                <a:srgbClr val="97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62508" name="Group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911167"/>
              </p:ext>
            </p:extLst>
          </p:nvPr>
        </p:nvGraphicFramePr>
        <p:xfrm>
          <a:off x="152400" y="152400"/>
          <a:ext cx="8839200" cy="6629404"/>
        </p:xfrm>
        <a:graphic>
          <a:graphicData uri="http://schemas.openxmlformats.org/drawingml/2006/table">
            <a:tbl>
              <a:tblPr/>
              <a:tblGrid>
                <a:gridCol w="3062288"/>
                <a:gridCol w="5776912"/>
              </a:tblGrid>
              <a:tr h="27432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№ 4. Модернизация      хлебопекарни.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 хлеба и хлебобулочных изделий.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проекта/адрес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 Ясногорск, Оловяннинский район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7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 проекта/инициатор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ИП Бахтина Наталья Николаевна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2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адрес,телефон,факс,е-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674520 Забайкальский край, Оловяннинский район, ул.  Пионерская 8 . 89143668719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8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Модернизация хлебозавода.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0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  <a:tab pos="1619250" algn="l"/>
                          <a:tab pos="1979613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Покупка новых современных печей, тестомесов, мукасей, миксеров. Спец техники для перевозки продукции.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проектной документации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экспертизы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77863" algn="l"/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5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разработке.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5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(тыс. руб.)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5000000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5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привлечений инвестиций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Заемные средства.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5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года.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47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года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5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Инвестор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0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адрес,телефон,факс,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674520 Забайкальский край, Оловяннинский район, ул.  Пионерская 8 . 89143668719 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nata bakhtina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.1970@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ru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0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земельного участка (при наличии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указать площадь участка,кадастровый номер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800 м2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3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инженерной инфраструктуры или наличие возможности подключения  к сетям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водо-,энерго-и теплоснабжения: наличие технической возможности подключения к телефонной связи и т.д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имеется.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0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Поддержка органами местного самоуправления реализации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0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Слайды или  видеосопровождение,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фотографии (если есть-приложить)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 разработке.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2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Дополнительная информация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------------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411163"/>
          </a:xfrm>
        </p:spPr>
        <p:txBody>
          <a:bodyPr/>
          <a:lstStyle/>
          <a:p>
            <a:pPr>
              <a:defRPr/>
            </a:pPr>
            <a:r>
              <a:rPr lang="ru-RU" sz="1600" b="1" kern="1200" dirty="0">
                <a:solidFill>
                  <a:schemeClr val="tx1"/>
                </a:solidFill>
              </a:rPr>
              <a:t>№ 5</a:t>
            </a:r>
            <a:r>
              <a:rPr lang="ru-RU" sz="1600" b="1" kern="1200" dirty="0" smtClean="0">
                <a:solidFill>
                  <a:schemeClr val="tx1"/>
                </a:solidFill>
              </a:rPr>
              <a:t> Приобретение мельницы.</a:t>
            </a:r>
            <a:endParaRPr lang="ru-RU" sz="11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304800" y="914400"/>
          <a:ext cx="8763000" cy="5565779"/>
        </p:xfrm>
        <a:graphic>
          <a:graphicData uri="http://schemas.openxmlformats.org/drawingml/2006/table">
            <a:tbl>
              <a:tblPr/>
              <a:tblGrid>
                <a:gridCol w="3035300"/>
                <a:gridCol w="5727700"/>
              </a:tblGrid>
              <a:tr h="1714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хлеба и хлебобулочных изделий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8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проекта/адрес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Оловяннинский район, п. Оловянная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Организатор/инициатор/адрес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ИП Дашибалбарова Рита Цыренжаповна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 телефон, факс, 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674500, Забайкальский край, Оловяннинский район, п. Оловянная, ул. Линейная 56, тел. 8914 513 0077, 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drusbamag2012@mail.ru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и запуск в производство мельницы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мельницы и запуск с производительностью в час – 700 кг. зерна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проектной документации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экспертизы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(руб.)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6000,0  тыс. руб.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привлечения инвестиций (источники инвестиций)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Заемные средства – 4000,0 тыс. руб., собственные средства – 2000,0 тыс. руб.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лет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Инвестор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земельного участка (при наличии указать площадь участка, кадастровый №)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8155 м2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3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инженерной инфраструктуры или наличие возможностей подключения к сетям водо-, энерго- и теплоснабжения; наличие подъездных путей, наличие технической возможности подключения к телефонной связи и т.д.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имеется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Поддержка органами местного самоуправления реализации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Слайды или видеосопровождение, фотографии (если есть – приложить)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Дополнительная информация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/>
          <a:lstStyle/>
          <a:p>
            <a:pPr>
              <a:defRPr/>
            </a:pPr>
            <a:r>
              <a:rPr lang="ru-RU" sz="1600" b="1" kern="1200" dirty="0" smtClean="0">
                <a:solidFill>
                  <a:schemeClr val="tx1"/>
                </a:solidFill>
              </a:rPr>
              <a:t>№ 6</a:t>
            </a:r>
            <a:r>
              <a:rPr lang="en-US" sz="1600" b="1" kern="1200" dirty="0" smtClean="0">
                <a:solidFill>
                  <a:schemeClr val="tx1"/>
                </a:solidFill>
              </a:rPr>
              <a:t> </a:t>
            </a:r>
            <a:r>
              <a:rPr lang="ru-RU" sz="1600" b="1" kern="1200" dirty="0" smtClean="0">
                <a:solidFill>
                  <a:schemeClr val="tx1"/>
                </a:solidFill>
              </a:rPr>
              <a:t>Строительство убойного цеха.</a:t>
            </a:r>
            <a:endParaRPr lang="ru-RU" sz="16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457200" y="609600"/>
          <a:ext cx="8458200" cy="5946778"/>
        </p:xfrm>
        <a:graphic>
          <a:graphicData uri="http://schemas.openxmlformats.org/drawingml/2006/table">
            <a:tbl>
              <a:tblPr/>
              <a:tblGrid>
                <a:gridCol w="2930525"/>
                <a:gridCol w="5527675"/>
              </a:tblGrid>
              <a:tr h="1841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и переработка  мясной продукции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проекта/адрес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Оловяннинский район, с. Ононск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Организатор/инициатор/адрес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ИП Карташев Владимир Владимирович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 телефон, факс, 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674500, Забайкальский край, Оловяннинский район, с. Ононск, ул. Молодежная 4, тел. 8914 460 5678, 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kartascheva55@mail.ru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и переработка  мясной продукции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Мощность голов в смену не менее 20 голов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проектной документации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экспертизы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(руб.)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17249,0  тыс. руб.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привлечения инвестиций (источники инвестиций)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Заемные средства, собственные средства, средства гранта.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год (после постройки цеха)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лет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Инвестор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земельного участка (при наличии указать площадь участка, кадастровый №)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 м2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01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инженерной инфраструктуры или наличие возможностей подключения к сетям водо-, энерго- и теплоснабжения; наличие подъездных путей, наличие технической возможности подключения к телефонной связи и т.д.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имеется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Поддержка органами местного самоуправления реализации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Слайды или видеосопровождение, фотографии (если есть – приложить)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Дополнительная информация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152400" y="1371600"/>
          <a:ext cx="8143932" cy="5072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0179" name="TextBox 2"/>
          <p:cNvSpPr txBox="1">
            <a:spLocks noChangeArrowheads="1"/>
          </p:cNvSpPr>
          <p:nvPr/>
        </p:nvSpPr>
        <p:spPr bwMode="auto">
          <a:xfrm>
            <a:off x="914400" y="1524000"/>
            <a:ext cx="7010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2800"/>
              <a:t> Продолжить строительство нового жилья  </a:t>
            </a:r>
          </a:p>
        </p:txBody>
      </p:sp>
      <p:sp>
        <p:nvSpPr>
          <p:cNvPr id="5" name="Лента лицом вниз 4"/>
          <p:cNvSpPr/>
          <p:nvPr/>
        </p:nvSpPr>
        <p:spPr>
          <a:xfrm>
            <a:off x="155574" y="152400"/>
            <a:ext cx="8759825" cy="765175"/>
          </a:xfrm>
          <a:prstGeom prst="ribbon">
            <a:avLst>
              <a:gd name="adj1" fmla="val 16667"/>
              <a:gd name="adj2" fmla="val 65094"/>
            </a:avLst>
          </a:prstGeom>
          <a:solidFill>
            <a:srgbClr val="00EEFA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0183" name="TextBox 6"/>
          <p:cNvSpPr txBox="1">
            <a:spLocks noChangeArrowheads="1"/>
          </p:cNvSpPr>
          <p:nvPr/>
        </p:nvSpPr>
        <p:spPr bwMode="auto">
          <a:xfrm>
            <a:off x="1906588" y="304800"/>
            <a:ext cx="5257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800" b="1" i="1" dirty="0">
                <a:solidFill>
                  <a:srgbClr val="0070C0"/>
                </a:solidFill>
              </a:rPr>
              <a:t>ЗАДАЧИ СОЦИАЛЬНО-ЭКОНОМИЧЕСКОГО РАЗВИТИЯ РАЙОНА НА </a:t>
            </a:r>
            <a:r>
              <a:rPr lang="ru-RU" altLang="ru-RU" sz="1800" b="1" i="1" dirty="0" smtClean="0">
                <a:solidFill>
                  <a:srgbClr val="0070C0"/>
                </a:solidFill>
              </a:rPr>
              <a:t>2022 </a:t>
            </a:r>
            <a:r>
              <a:rPr lang="ru-RU" altLang="ru-RU" sz="1800" b="1" i="1" dirty="0">
                <a:solidFill>
                  <a:srgbClr val="0070C0"/>
                </a:solidFill>
              </a:rPr>
              <a:t>ГОД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7"/>
          <p:cNvSpPr>
            <a:spLocks noChangeArrowheads="1"/>
          </p:cNvSpPr>
          <p:nvPr/>
        </p:nvSpPr>
        <p:spPr bwMode="auto">
          <a:xfrm>
            <a:off x="19050" y="38100"/>
            <a:ext cx="9144000" cy="14097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sz="1800" b="1" i="1">
                <a:solidFill>
                  <a:srgbClr val="0066FF"/>
                </a:solidFill>
                <a:cs typeface="Times New Roman" pitchFamily="18" charset="0"/>
              </a:rPr>
              <a:t>ПЕРЕЧЕНЬ ОСНОВНЫХ ПОКАЗАТЕЛЕЙ </a:t>
            </a:r>
            <a:endParaRPr lang="en-US" sz="1800" b="1" i="1">
              <a:solidFill>
                <a:srgbClr val="0066FF"/>
              </a:solidFill>
              <a:cs typeface="Times New Roman" pitchFamily="18" charset="0"/>
            </a:endParaRPr>
          </a:p>
          <a:p>
            <a:r>
              <a:rPr lang="ru-RU" sz="1800" b="1" i="1">
                <a:solidFill>
                  <a:srgbClr val="0066FF"/>
                </a:solidFill>
                <a:cs typeface="Times New Roman" pitchFamily="18" charset="0"/>
              </a:rPr>
              <a:t>СОЦИАЛЬНО-ЭКОНОМИЧЕСКОГО </a:t>
            </a:r>
            <a:endParaRPr lang="en-US" sz="1800" b="1" i="1">
              <a:solidFill>
                <a:srgbClr val="0066FF"/>
              </a:solidFill>
              <a:cs typeface="Times New Roman" pitchFamily="18" charset="0"/>
            </a:endParaRPr>
          </a:p>
          <a:p>
            <a:r>
              <a:rPr lang="ru-RU" sz="1800" b="1" i="1">
                <a:solidFill>
                  <a:srgbClr val="0066FF"/>
                </a:solidFill>
                <a:cs typeface="Times New Roman" pitchFamily="18" charset="0"/>
              </a:rPr>
              <a:t>РАЗВИТИЯ МУНИЦИПАЛЬНОГО </a:t>
            </a:r>
            <a:endParaRPr lang="en-US" sz="1800" b="1" i="1">
              <a:solidFill>
                <a:srgbClr val="0066FF"/>
              </a:solidFill>
              <a:cs typeface="Times New Roman" pitchFamily="18" charset="0"/>
            </a:endParaRPr>
          </a:p>
          <a:p>
            <a:r>
              <a:rPr lang="ru-RU" sz="1800" b="1" i="1">
                <a:solidFill>
                  <a:srgbClr val="0066FF"/>
                </a:solidFill>
                <a:cs typeface="Times New Roman" pitchFamily="18" charset="0"/>
              </a:rPr>
              <a:t>РАЙОНА «ОЛОВЯННИНСКИЙ РАЙОН»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97355"/>
              </p:ext>
            </p:extLst>
          </p:nvPr>
        </p:nvGraphicFramePr>
        <p:xfrm>
          <a:off x="457200" y="1600200"/>
          <a:ext cx="7924800" cy="4889501"/>
        </p:xfrm>
        <a:graphic>
          <a:graphicData uri="http://schemas.openxmlformats.org/drawingml/2006/table">
            <a:tbl>
              <a:tblPr/>
              <a:tblGrid>
                <a:gridCol w="425450"/>
                <a:gridCol w="3308350"/>
                <a:gridCol w="990600"/>
                <a:gridCol w="685800"/>
                <a:gridCol w="609600"/>
                <a:gridCol w="609600"/>
                <a:gridCol w="609600"/>
                <a:gridCol w="685800"/>
              </a:tblGrid>
              <a:tr h="507915"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измерения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Индикаторы социально-экономического развития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25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59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среднегодовая)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чел.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36,195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35,575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34,971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34,256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30,768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09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Индекс промышленного производства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пред.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104,5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101,3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100,5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100,5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104,6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6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произведенной продукции промышленного производства на душу населения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рублей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341,2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343,8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380,4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389,196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463,516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9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Индекс продукции сельского хозяйства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101,6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97,1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934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произведенной продукции сельского хозяйства на душу населения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рублей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28,73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29,7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31,3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33,9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39,3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1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собственных доходов бюджета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15,1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18,4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17,9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18,1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18,1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94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 объема инвестиций в основной капитал за счет всех источников финансирования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соп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ценах в % к пред. г.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96,5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154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79,8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163,3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73,5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6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в основной капитал за счет всех источников финансирования на душу населения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рублей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10,5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14,5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24,1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19,7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042035"/>
              </p:ext>
            </p:extLst>
          </p:nvPr>
        </p:nvGraphicFramePr>
        <p:xfrm>
          <a:off x="457200" y="228600"/>
          <a:ext cx="7924800" cy="6354784"/>
        </p:xfrm>
        <a:graphic>
          <a:graphicData uri="http://schemas.openxmlformats.org/drawingml/2006/table">
            <a:tbl>
              <a:tblPr/>
              <a:tblGrid>
                <a:gridCol w="400050"/>
                <a:gridCol w="3257550"/>
                <a:gridCol w="990600"/>
                <a:gridCol w="609600"/>
                <a:gridCol w="609600"/>
                <a:gridCol w="685800"/>
                <a:gridCol w="609600"/>
                <a:gridCol w="762000"/>
              </a:tblGrid>
              <a:tr h="6856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 объема работ, выполненных по виду деятельности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соп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ценах в % к пред. г.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105,7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104,9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104,7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73,1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занятых в экономике (в среднем за год)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человек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10,47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8,9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8,8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8,5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8,1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8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занятых в малом бизнесе от занятых в экономике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256,3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34,2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32,7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16,6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6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субъектов малого предпринимательства в расчете на 10000 человек населения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6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Общая площадь жилых помещений, приходящихся в среднем на одного жителя, всего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 м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19,1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19,6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19,8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20,2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22,5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введенная в действие за год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 м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1,7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0,05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 благоустроенная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 м на чел.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созданных рабочих мест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плата одного работника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36161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38473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40089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47980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51548,4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Среднедушевые денежные доходы населения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17543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розничной торговли на душу населения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49720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52420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56090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 населению на душу населения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официально зарегистрированной безработицы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8,04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6"/>
          <p:cNvSpPr>
            <a:spLocks noChangeArrowheads="1"/>
          </p:cNvSpPr>
          <p:nvPr/>
        </p:nvSpPr>
        <p:spPr bwMode="auto">
          <a:xfrm>
            <a:off x="381000" y="152400"/>
            <a:ext cx="8458200" cy="1371600"/>
          </a:xfrm>
          <a:prstGeom prst="flowChartPunchedTape">
            <a:avLst/>
          </a:prstGeom>
          <a:solidFill>
            <a:srgbClr val="E3BAE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3251" name="Text Box 5"/>
          <p:cNvSpPr txBox="1">
            <a:spLocks noChangeArrowheads="1"/>
          </p:cNvSpPr>
          <p:nvPr/>
        </p:nvSpPr>
        <p:spPr bwMode="auto">
          <a:xfrm>
            <a:off x="304800" y="304800"/>
            <a:ext cx="8534400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600" b="1">
                <a:solidFill>
                  <a:srgbClr val="1D27E7"/>
                </a:solidFill>
              </a:rPr>
              <a:t>В</a:t>
            </a:r>
            <a:r>
              <a:rPr lang="ru-RU" sz="1200" b="1" i="1">
                <a:solidFill>
                  <a:srgbClr val="1D27E7"/>
                </a:solidFill>
              </a:rPr>
              <a:t> </a:t>
            </a:r>
            <a:r>
              <a:rPr lang="ru-RU" b="1">
                <a:solidFill>
                  <a:srgbClr val="1D27E7"/>
                </a:solidFill>
              </a:rPr>
              <a:t>настоящей презентации представлена только часть реализуемых  инвестиционных проектов   муниципального района  «Оловяннинский район» в различных сферах экономической деятельности.</a:t>
            </a:r>
          </a:p>
          <a:p>
            <a:pPr algn="ctr" eaLnBrk="1" hangingPunct="1"/>
            <a:r>
              <a:rPr lang="ru-RU" b="1">
                <a:solidFill>
                  <a:srgbClr val="1D27E7"/>
                </a:solidFill>
              </a:rPr>
              <a:t>Для получения более полной  информации  по представленным предложениям и о новых инвестиционных проектах  необходимо обращаться в администрацию  района.</a:t>
            </a:r>
          </a:p>
          <a:p>
            <a:pPr eaLnBrk="1" hangingPunct="1">
              <a:spcBef>
                <a:spcPct val="50000"/>
              </a:spcBef>
            </a:pPr>
            <a:endParaRPr lang="ru-RU" b="1">
              <a:solidFill>
                <a:srgbClr val="1D27E7"/>
              </a:solidFill>
            </a:endParaRPr>
          </a:p>
        </p:txBody>
      </p:sp>
      <p:sp>
        <p:nvSpPr>
          <p:cNvPr id="53252" name="Rectangle 12"/>
          <p:cNvSpPr>
            <a:spLocks noChangeArrowheads="1"/>
          </p:cNvSpPr>
          <p:nvPr/>
        </p:nvSpPr>
        <p:spPr bwMode="auto">
          <a:xfrm>
            <a:off x="152400" y="1600200"/>
            <a:ext cx="8839200" cy="5257800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3253" name="Text Box 14"/>
          <p:cNvSpPr txBox="1">
            <a:spLocks noChangeArrowheads="1"/>
          </p:cNvSpPr>
          <p:nvPr/>
        </p:nvSpPr>
        <p:spPr bwMode="auto">
          <a:xfrm>
            <a:off x="304800" y="1676400"/>
            <a:ext cx="8534400" cy="5678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2000" b="1" dirty="0"/>
              <a:t>Администрация муниципального района  «Оловяннинский район»</a:t>
            </a:r>
          </a:p>
          <a:p>
            <a:pPr algn="ctr" eaLnBrk="1" hangingPunct="1"/>
            <a:endParaRPr lang="ru-RU" b="1" dirty="0"/>
          </a:p>
          <a:p>
            <a:pPr algn="ctr" eaLnBrk="1" hangingPunct="1"/>
            <a:r>
              <a:rPr lang="ru-RU" b="1" dirty="0"/>
              <a:t>Адрес: 674500, Забайкальский край, </a:t>
            </a:r>
          </a:p>
          <a:p>
            <a:pPr algn="ctr" eaLnBrk="1" hangingPunct="1"/>
            <a:r>
              <a:rPr lang="ru-RU" b="1" dirty="0"/>
              <a:t>Оловяннинский район, п. Оловянная, ул. Московская, 36</a:t>
            </a:r>
          </a:p>
          <a:p>
            <a:pPr algn="ctr" eaLnBrk="1" hangingPunct="1"/>
            <a:r>
              <a:rPr lang="ru-RU" b="1" dirty="0"/>
              <a:t>Контактное лицо: Телефон: (302 53) 45-1-42</a:t>
            </a:r>
          </a:p>
          <a:p>
            <a:pPr algn="ctr" eaLnBrk="1" hangingPunct="1"/>
            <a:r>
              <a:rPr lang="ru-RU" b="1" dirty="0"/>
              <a:t>Факс</a:t>
            </a:r>
            <a:r>
              <a:rPr lang="en-US" b="1" dirty="0"/>
              <a:t>: (302 53) 45-1-42</a:t>
            </a:r>
            <a:r>
              <a:rPr lang="ru-RU" b="1" dirty="0"/>
              <a:t>   </a:t>
            </a:r>
            <a:r>
              <a:rPr lang="en-US" b="1" dirty="0"/>
              <a:t>E-mail: </a:t>
            </a:r>
            <a:r>
              <a:rPr lang="en-US" b="1" dirty="0">
                <a:hlinkClick r:id="rId2"/>
              </a:rPr>
              <a:t>admolovayannaya@mail.ru</a:t>
            </a:r>
            <a:endParaRPr lang="ru-RU" dirty="0"/>
          </a:p>
          <a:p>
            <a:pPr eaLnBrk="1" hangingPunct="1"/>
            <a:endParaRPr lang="ru-RU" dirty="0"/>
          </a:p>
          <a:p>
            <a:pPr eaLnBrk="1" hangingPunct="1"/>
            <a:r>
              <a:rPr lang="ru-RU" dirty="0"/>
              <a:t>Глава муниципального района «Оловяннинский район» - Антошкин Андрей Владимирович.(8-30-253-46-3-41)</a:t>
            </a:r>
          </a:p>
          <a:p>
            <a:pPr eaLnBrk="1" hangingPunct="1"/>
            <a:r>
              <a:rPr lang="ru-RU" dirty="0"/>
              <a:t>Заместитель </a:t>
            </a:r>
            <a:r>
              <a:rPr lang="ru-RU" dirty="0" smtClean="0"/>
              <a:t>главы </a:t>
            </a:r>
            <a:r>
              <a:rPr lang="ru-RU" dirty="0"/>
              <a:t>муниципального района «Оловяннинский район</a:t>
            </a:r>
            <a:r>
              <a:rPr lang="ru-RU" dirty="0" smtClean="0"/>
              <a:t>» по финансам  и экономике  </a:t>
            </a:r>
            <a:r>
              <a:rPr lang="ru-RU" dirty="0"/>
              <a:t>–  </a:t>
            </a:r>
            <a:r>
              <a:rPr lang="ru-RU" dirty="0" err="1" smtClean="0"/>
              <a:t>Пляскина</a:t>
            </a:r>
            <a:r>
              <a:rPr lang="ru-RU" dirty="0" smtClean="0"/>
              <a:t> Елена Владимировна  </a:t>
            </a:r>
            <a:r>
              <a:rPr lang="ru-RU" dirty="0"/>
              <a:t>(</a:t>
            </a:r>
            <a:r>
              <a:rPr lang="ru-RU" dirty="0" smtClean="0"/>
              <a:t>8-30-253-45 – 3 -05)</a:t>
            </a:r>
            <a:endParaRPr lang="ru-RU" dirty="0"/>
          </a:p>
          <a:p>
            <a:pPr eaLnBrk="1" hangingPunct="1"/>
            <a:r>
              <a:rPr lang="ru-RU" dirty="0"/>
              <a:t>Заместитель главы муниципального района «Оловяннинский район</a:t>
            </a:r>
            <a:r>
              <a:rPr lang="ru-RU" dirty="0" smtClean="0"/>
              <a:t>» по социальному развитию </a:t>
            </a:r>
            <a:r>
              <a:rPr lang="ru-RU" dirty="0"/>
              <a:t>– </a:t>
            </a:r>
            <a:r>
              <a:rPr lang="ru-RU" dirty="0" smtClean="0"/>
              <a:t>Коновалова Людмила Викторовна </a:t>
            </a:r>
            <a:r>
              <a:rPr lang="ru-RU" dirty="0"/>
              <a:t>(8-30-253-45-9-56)</a:t>
            </a:r>
          </a:p>
          <a:p>
            <a:pPr eaLnBrk="1" hangingPunct="1"/>
            <a:r>
              <a:rPr lang="ru-RU" dirty="0"/>
              <a:t>Начальник отдела по общим вопросам администрации муниципального района «Оловяннинский район» - </a:t>
            </a:r>
            <a:r>
              <a:rPr lang="ru-RU" dirty="0" smtClean="0"/>
              <a:t>Калинина Елена Юрьевна. </a:t>
            </a:r>
            <a:r>
              <a:rPr lang="ru-RU" dirty="0"/>
              <a:t>(8-30-253-45-6-78)</a:t>
            </a:r>
          </a:p>
          <a:p>
            <a:pPr eaLnBrk="1" hangingPunct="1"/>
            <a:r>
              <a:rPr lang="ru-RU" dirty="0"/>
              <a:t>Представительный орган муниципального образования «Оловяннинский район» Забайкальского края – Совет муниципального района «Оловяннинский район» - председатель 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Пешков Александр </a:t>
            </a:r>
            <a:r>
              <a:rPr lang="ru-RU" dirty="0" err="1" smtClean="0">
                <a:solidFill>
                  <a:srgbClr val="FF0000"/>
                </a:solidFill>
              </a:rPr>
              <a:t>александрович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 </a:t>
            </a:r>
            <a:r>
              <a:rPr lang="ru-RU" dirty="0"/>
              <a:t>(8-30-253-45-9-39)</a:t>
            </a:r>
          </a:p>
          <a:p>
            <a:pPr eaLnBrk="1" hangingPunct="1"/>
            <a:r>
              <a:rPr lang="ru-RU" dirty="0"/>
              <a:t>Исполнительный распорядительный орган – Администрация муниципального района «Оловяннинский район».</a:t>
            </a:r>
          </a:p>
          <a:p>
            <a:pPr eaLnBrk="1" hangingPunct="1"/>
            <a:r>
              <a:rPr lang="ru-RU" dirty="0"/>
              <a:t>Организация выполняющая контрольно-разрешительные функции – контрольно-счетная палата муниципального района «Оловяннинский район» Куцых Раиса Анатольевна. (8-30-253-45-6-42)</a:t>
            </a:r>
          </a:p>
          <a:p>
            <a:pPr eaLnBrk="1" hangingPunct="1"/>
            <a:endParaRPr lang="ru-RU" dirty="0"/>
          </a:p>
          <a:p>
            <a:pPr eaLnBrk="1" hangingPunct="1"/>
            <a:endParaRPr lang="ru-RU" dirty="0"/>
          </a:p>
          <a:p>
            <a:pPr eaLnBrk="1" hangingPunct="1">
              <a:spcBef>
                <a:spcPct val="50000"/>
              </a:spcBef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0" descr="Image000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066800"/>
            <a:ext cx="3505200" cy="4572000"/>
          </a:xfrm>
        </p:spPr>
      </p:pic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4572000" y="1066800"/>
            <a:ext cx="434340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600" b="1"/>
              <a:t>Год образования района  - 1926 год</a:t>
            </a:r>
          </a:p>
          <a:p>
            <a:endParaRPr lang="ru-RU" sz="1600" b="1"/>
          </a:p>
          <a:p>
            <a:r>
              <a:rPr lang="ru-RU" sz="1600" b="1"/>
              <a:t>Площадь территории – 6,1 тыс.кв.м.</a:t>
            </a:r>
          </a:p>
          <a:p>
            <a:endParaRPr lang="ru-RU" sz="1600" b="1"/>
          </a:p>
          <a:p>
            <a:r>
              <a:rPr lang="ru-RU" sz="1600" b="1"/>
              <a:t>Общая протяженность границ района  составляет  460 км.</a:t>
            </a:r>
          </a:p>
          <a:p>
            <a:endParaRPr lang="ru-RU" sz="1600" b="1"/>
          </a:p>
          <a:p>
            <a:r>
              <a:rPr lang="ru-RU" sz="1600" b="1"/>
              <a:t>Общая протяженность  дорог 733,78 км, в т.ч. дорог с твердым покрытием 371,2 км</a:t>
            </a:r>
          </a:p>
        </p:txBody>
      </p:sp>
      <p:sp>
        <p:nvSpPr>
          <p:cNvPr id="6148" name="AutoShape 7"/>
          <p:cNvSpPr>
            <a:spLocks noChangeArrowheads="1"/>
          </p:cNvSpPr>
          <p:nvPr/>
        </p:nvSpPr>
        <p:spPr bwMode="auto">
          <a:xfrm>
            <a:off x="152400" y="228600"/>
            <a:ext cx="8610600" cy="6858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i="1">
                <a:solidFill>
                  <a:srgbClr val="0066FF"/>
                </a:solidFill>
                <a:latin typeface="Arial" charset="0"/>
              </a:rPr>
              <a:t>ТЕРРИТОРИЯ И КЛИМАТ</a:t>
            </a:r>
          </a:p>
        </p:txBody>
      </p:sp>
      <p:sp>
        <p:nvSpPr>
          <p:cNvPr id="6149" name="Text Box 8"/>
          <p:cNvSpPr txBox="1">
            <a:spLocks noChangeArrowheads="1"/>
          </p:cNvSpPr>
          <p:nvPr/>
        </p:nvSpPr>
        <p:spPr bwMode="auto">
          <a:xfrm>
            <a:off x="152400" y="5638800"/>
            <a:ext cx="5486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b="1"/>
              <a:t> Климат резко континентальный. Средняя температура в январе -26;-28; (абс. минимум -47С), в июле +18;+20С. Очень сухо весной и в начале лета. Высота снежного покрова около 8 см. Вегетационный период 130-150 дней.</a:t>
            </a:r>
            <a:r>
              <a:rPr lang="ru-RU"/>
              <a:t> </a:t>
            </a:r>
          </a:p>
        </p:txBody>
      </p:sp>
      <p:sp>
        <p:nvSpPr>
          <p:cNvPr id="615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sz="2000">
              <a:latin typeface="Arial" charset="0"/>
            </a:endParaRPr>
          </a:p>
        </p:txBody>
      </p:sp>
      <p:pic>
        <p:nvPicPr>
          <p:cNvPr id="6151" name="Picture 9" descr="горячий зим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429000"/>
            <a:ext cx="20574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5141913"/>
            <a:ext cx="2287587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Рисунок 5" descr="image1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038600"/>
            <a:ext cx="2052638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7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ibbon">
            <a:avLst>
              <a:gd name="adj1" fmla="val 7144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2286000" y="0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2400" b="1" i="1">
                <a:solidFill>
                  <a:schemeClr val="accent2"/>
                </a:solidFill>
                <a:cs typeface="Times New Roman" pitchFamily="18" charset="0"/>
              </a:rPr>
              <a:t>АДМИНИСТРАТИВНО-ТЕРРИТОРИАЛЬНОЕ ДЕЛЕНИЕ </a:t>
            </a:r>
          </a:p>
        </p:txBody>
      </p:sp>
      <p:sp>
        <p:nvSpPr>
          <p:cNvPr id="6" name="Блок-схема: сохраненные данные 5"/>
          <p:cNvSpPr>
            <a:spLocks noChangeArrowheads="1"/>
          </p:cNvSpPr>
          <p:nvPr/>
        </p:nvSpPr>
        <p:spPr bwMode="auto">
          <a:xfrm>
            <a:off x="228600" y="2743200"/>
            <a:ext cx="2895600" cy="3733800"/>
          </a:xfrm>
          <a:prstGeom prst="flowChartOnlineStorage">
            <a:avLst/>
          </a:prstGeom>
          <a:solidFill>
            <a:srgbClr val="CCCCFF"/>
          </a:solidFill>
          <a:ln w="25400" algn="ctr">
            <a:solidFill>
              <a:srgbClr val="FF00FF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sz="20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173" name="Oval 10"/>
          <p:cNvSpPr>
            <a:spLocks noChangeArrowheads="1"/>
          </p:cNvSpPr>
          <p:nvPr/>
        </p:nvSpPr>
        <p:spPr bwMode="auto">
          <a:xfrm>
            <a:off x="1143000" y="1295400"/>
            <a:ext cx="6934200" cy="1066800"/>
          </a:xfrm>
          <a:prstGeom prst="ellipse">
            <a:avLst/>
          </a:prstGeom>
          <a:solidFill>
            <a:srgbClr val="E0B8E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74" name="Text Box 15"/>
          <p:cNvSpPr txBox="1">
            <a:spLocks noChangeArrowheads="1"/>
          </p:cNvSpPr>
          <p:nvPr/>
        </p:nvSpPr>
        <p:spPr bwMode="auto">
          <a:xfrm>
            <a:off x="533400" y="1371600"/>
            <a:ext cx="8153400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/>
              <a:t>                                  Муниципальное образование - Оловяннинский    район является </a:t>
            </a:r>
          </a:p>
          <a:p>
            <a:pPr eaLnBrk="1" hangingPunct="1"/>
            <a:r>
              <a:rPr lang="ru-RU"/>
              <a:t>                     самостоятельным муниципальным   образованием в составе Забайкальского края.</a:t>
            </a:r>
          </a:p>
          <a:p>
            <a:pPr eaLnBrk="1" hangingPunct="1"/>
            <a:r>
              <a:rPr lang="ru-RU"/>
              <a:t>                    Устав Оловяннинского района принят решением Совета муниципального района      </a:t>
            </a:r>
          </a:p>
          <a:p>
            <a:pPr eaLnBrk="1" hangingPunct="1"/>
            <a:r>
              <a:rPr lang="ru-RU"/>
              <a:t>                                   «Оловяннинский  район» в  29 апреля 2009 года №49. </a:t>
            </a:r>
          </a:p>
          <a:p>
            <a:pPr eaLnBrk="1" hangingPunct="1">
              <a:spcBef>
                <a:spcPct val="50000"/>
              </a:spcBef>
            </a:pPr>
            <a:endParaRPr lang="ru-RU"/>
          </a:p>
        </p:txBody>
      </p:sp>
      <p:sp>
        <p:nvSpPr>
          <p:cNvPr id="2" name="Блок-схема: сохраненные данные 5"/>
          <p:cNvSpPr>
            <a:spLocks noChangeArrowheads="1"/>
          </p:cNvSpPr>
          <p:nvPr/>
        </p:nvSpPr>
        <p:spPr bwMode="auto">
          <a:xfrm>
            <a:off x="6248400" y="2438400"/>
            <a:ext cx="2895600" cy="4267200"/>
          </a:xfrm>
          <a:prstGeom prst="flowChartOnlineStorage">
            <a:avLst/>
          </a:prstGeom>
          <a:solidFill>
            <a:srgbClr val="CCCCFF"/>
          </a:solidFill>
          <a:ln w="25400" algn="ctr">
            <a:solidFill>
              <a:srgbClr val="FF00FF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sz="20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176" name="Text Box 17"/>
          <p:cNvSpPr txBox="1">
            <a:spLocks noChangeArrowheads="1"/>
          </p:cNvSpPr>
          <p:nvPr/>
        </p:nvSpPr>
        <p:spPr bwMode="auto">
          <a:xfrm>
            <a:off x="609600" y="3276600"/>
            <a:ext cx="19050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2000"/>
              <a:t>Количество поселений - 19</a:t>
            </a:r>
          </a:p>
          <a:p>
            <a:pPr eaLnBrk="1" hangingPunct="1"/>
            <a:r>
              <a:rPr lang="ru-RU" sz="2000"/>
              <a:t>    городских - 4</a:t>
            </a:r>
          </a:p>
          <a:p>
            <a:pPr eaLnBrk="1" hangingPunct="1"/>
            <a:r>
              <a:rPr lang="ru-RU" sz="2000"/>
              <a:t>    сельских -15, объединяющих 34 населенных пункта</a:t>
            </a:r>
          </a:p>
        </p:txBody>
      </p:sp>
      <p:sp>
        <p:nvSpPr>
          <p:cNvPr id="7177" name="Text Box 18"/>
          <p:cNvSpPr txBox="1">
            <a:spLocks noChangeArrowheads="1"/>
          </p:cNvSpPr>
          <p:nvPr/>
        </p:nvSpPr>
        <p:spPr bwMode="auto">
          <a:xfrm>
            <a:off x="6629400" y="2362200"/>
            <a:ext cx="2057400" cy="418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/>
              <a:t>ГП «Оловяннинское»</a:t>
            </a:r>
          </a:p>
          <a:p>
            <a:pPr eaLnBrk="1" hangingPunct="1"/>
            <a:r>
              <a:rPr lang="ru-RU"/>
              <a:t>ГП«Ясногорское»</a:t>
            </a:r>
          </a:p>
          <a:p>
            <a:pPr eaLnBrk="1" hangingPunct="1"/>
            <a:r>
              <a:rPr lang="ru-RU"/>
              <a:t>ГП«Калангуйское»</a:t>
            </a:r>
          </a:p>
          <a:p>
            <a:pPr eaLnBrk="1" hangingPunct="1"/>
            <a:r>
              <a:rPr lang="ru-RU"/>
              <a:t>ГП«Золотореченское»</a:t>
            </a:r>
          </a:p>
          <a:p>
            <a:pPr eaLnBrk="1" hangingPunct="1"/>
            <a:r>
              <a:rPr lang="ru-RU"/>
              <a:t>СП«Безречнинское»</a:t>
            </a:r>
          </a:p>
          <a:p>
            <a:pPr eaLnBrk="1" hangingPunct="1"/>
            <a:r>
              <a:rPr lang="ru-RU"/>
              <a:t>СП«Булумское»</a:t>
            </a:r>
          </a:p>
          <a:p>
            <a:pPr eaLnBrk="1" hangingPunct="1"/>
            <a:r>
              <a:rPr lang="ru-RU"/>
              <a:t>СП«Бурулятуйское»</a:t>
            </a:r>
          </a:p>
          <a:p>
            <a:pPr eaLnBrk="1" hangingPunct="1"/>
            <a:r>
              <a:rPr lang="ru-RU"/>
              <a:t>СП«Долгокыченское»</a:t>
            </a:r>
          </a:p>
          <a:p>
            <a:pPr eaLnBrk="1" hangingPunct="1"/>
            <a:r>
              <a:rPr lang="ru-RU"/>
              <a:t>СП«Единенское»</a:t>
            </a:r>
          </a:p>
          <a:p>
            <a:pPr eaLnBrk="1" hangingPunct="1"/>
            <a:r>
              <a:rPr lang="ru-RU"/>
              <a:t>СП«Мирнинское»</a:t>
            </a:r>
          </a:p>
          <a:p>
            <a:pPr eaLnBrk="1" hangingPunct="1"/>
            <a:r>
              <a:rPr lang="ru-RU"/>
              <a:t>СП«Ононское»</a:t>
            </a:r>
          </a:p>
          <a:p>
            <a:pPr eaLnBrk="1" hangingPunct="1"/>
            <a:r>
              <a:rPr lang="ru-RU"/>
              <a:t>СП«Степнинское»</a:t>
            </a:r>
          </a:p>
          <a:p>
            <a:pPr eaLnBrk="1" hangingPunct="1"/>
            <a:r>
              <a:rPr lang="ru-RU"/>
              <a:t>СП«Тургинское»</a:t>
            </a:r>
          </a:p>
          <a:p>
            <a:pPr eaLnBrk="1" hangingPunct="1"/>
            <a:r>
              <a:rPr lang="ru-RU"/>
              <a:t>СП«Улан-Цацыкское»</a:t>
            </a:r>
          </a:p>
          <a:p>
            <a:pPr eaLnBrk="1" hangingPunct="1"/>
            <a:r>
              <a:rPr lang="ru-RU"/>
              <a:t>СП«Улятуйское»</a:t>
            </a:r>
          </a:p>
          <a:p>
            <a:pPr eaLnBrk="1" hangingPunct="1"/>
            <a:r>
              <a:rPr lang="ru-RU"/>
              <a:t>СП«Уртуйское»</a:t>
            </a:r>
          </a:p>
          <a:p>
            <a:pPr eaLnBrk="1" hangingPunct="1"/>
            <a:r>
              <a:rPr lang="ru-RU"/>
              <a:t>СП«Хада-Булакское»</a:t>
            </a:r>
          </a:p>
          <a:p>
            <a:pPr eaLnBrk="1" hangingPunct="1"/>
            <a:r>
              <a:rPr lang="ru-RU"/>
              <a:t>СП«Хара-Быркинское»</a:t>
            </a:r>
          </a:p>
          <a:p>
            <a:pPr eaLnBrk="1" hangingPunct="1"/>
            <a:r>
              <a:rPr lang="ru-RU"/>
              <a:t>СП«Яснинское»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3"/>
          <p:cNvSpPr txBox="1">
            <a:spLocks noChangeArrowheads="1"/>
          </p:cNvSpPr>
          <p:nvPr/>
        </p:nvSpPr>
        <p:spPr bwMode="auto">
          <a:xfrm>
            <a:off x="304800" y="228600"/>
            <a:ext cx="8763000" cy="44624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ru-RU" sz="1600" b="1" dirty="0" smtClean="0">
                <a:cs typeface="Times New Roman" pitchFamily="18" charset="0"/>
              </a:rPr>
              <a:t>На территории района   активно действуют  следующие общественные организации: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cs typeface="Times New Roman" pitchFamily="18" charset="0"/>
              </a:rPr>
              <a:t>Районный Совет ветеранов  (председатель Селина Н.П);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err="1" smtClean="0">
                <a:cs typeface="Times New Roman" pitchFamily="18" charset="0"/>
              </a:rPr>
              <a:t>Оловяннинская</a:t>
            </a:r>
            <a:r>
              <a:rPr lang="ru-RU" sz="1200" b="1" dirty="0" smtClean="0">
                <a:cs typeface="Times New Roman" pitchFamily="18" charset="0"/>
              </a:rPr>
              <a:t>   районная организация  Профсоюза работников народного образования и науки РФ  (Кравцова Л.И);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cs typeface="Times New Roman" pitchFamily="18" charset="0"/>
              </a:rPr>
              <a:t>Первичная профсоюзная организация ОАО ОГК-3 «</a:t>
            </a:r>
            <a:r>
              <a:rPr lang="ru-RU" sz="1200" b="1" dirty="0" err="1" smtClean="0">
                <a:cs typeface="Times New Roman" pitchFamily="18" charset="0"/>
              </a:rPr>
              <a:t>Харанорская</a:t>
            </a:r>
            <a:r>
              <a:rPr lang="ru-RU" sz="1200" b="1" dirty="0" smtClean="0">
                <a:cs typeface="Times New Roman" pitchFamily="18" charset="0"/>
              </a:rPr>
              <a:t> ГРЭС» Забайкальской краевой организации  Общественной организации  «Всероссийский </a:t>
            </a:r>
            <a:r>
              <a:rPr lang="ru-RU" sz="1200" b="1" dirty="0" err="1" smtClean="0">
                <a:cs typeface="Times New Roman" pitchFamily="18" charset="0"/>
              </a:rPr>
              <a:t>Электропрофсоюз</a:t>
            </a:r>
            <a:r>
              <a:rPr lang="ru-RU" sz="1200" b="1" dirty="0" smtClean="0">
                <a:cs typeface="Times New Roman" pitchFamily="18" charset="0"/>
              </a:rPr>
              <a:t>»  (</a:t>
            </a:r>
            <a:r>
              <a:rPr lang="ru-RU" sz="1200" b="1" dirty="0" err="1" smtClean="0">
                <a:cs typeface="Times New Roman" pitchFamily="18" charset="0"/>
              </a:rPr>
              <a:t>Камардина</a:t>
            </a:r>
            <a:r>
              <a:rPr lang="ru-RU" sz="1200" b="1" dirty="0" smtClean="0">
                <a:cs typeface="Times New Roman" pitchFamily="18" charset="0"/>
              </a:rPr>
              <a:t> Т.А.);  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cs typeface="Times New Roman" pitchFamily="18" charset="0"/>
              </a:rPr>
              <a:t>Станичное казачье  общество  «Ясногорская станица»(Космачев В.Н.);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cs typeface="Times New Roman" pitchFamily="18" charset="0"/>
              </a:rPr>
              <a:t>Профессионально-образовательное учреждение «</a:t>
            </a:r>
            <a:r>
              <a:rPr lang="ru-RU" sz="1200" b="1" dirty="0" err="1" smtClean="0">
                <a:cs typeface="Times New Roman" pitchFamily="18" charset="0"/>
              </a:rPr>
              <a:t>Яснинская</a:t>
            </a:r>
            <a:r>
              <a:rPr lang="ru-RU" sz="1200" b="1" dirty="0" smtClean="0">
                <a:cs typeface="Times New Roman" pitchFamily="18" charset="0"/>
              </a:rPr>
              <a:t> автомобильная школа Регионального отделения Общероссийской общественно-государственной организации «Добровольное общество содействия армии, авиации и флоту России» (Грудина Ф.А.);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cs typeface="Times New Roman" pitchFamily="18" charset="0"/>
              </a:rPr>
              <a:t>Хуторское казачье общество  «</a:t>
            </a:r>
            <a:r>
              <a:rPr lang="ru-RU" sz="1200" b="1" dirty="0" err="1" smtClean="0">
                <a:cs typeface="Times New Roman" pitchFamily="18" charset="0"/>
              </a:rPr>
              <a:t>Яснинский</a:t>
            </a:r>
            <a:r>
              <a:rPr lang="ru-RU" sz="1200" b="1" dirty="0" smtClean="0">
                <a:cs typeface="Times New Roman" pitchFamily="18" charset="0"/>
              </a:rPr>
              <a:t> </a:t>
            </a:r>
            <a:r>
              <a:rPr lang="ru-RU" sz="1200" b="1" dirty="0" err="1" smtClean="0">
                <a:cs typeface="Times New Roman" pitchFamily="18" charset="0"/>
              </a:rPr>
              <a:t>карул</a:t>
            </a:r>
            <a:r>
              <a:rPr lang="ru-RU" sz="1200" b="1" dirty="0" smtClean="0">
                <a:cs typeface="Times New Roman" pitchFamily="18" charset="0"/>
              </a:rPr>
              <a:t>» (</a:t>
            </a:r>
            <a:r>
              <a:rPr lang="ru-RU" sz="1200" b="1" dirty="0" err="1" smtClean="0">
                <a:cs typeface="Times New Roman" pitchFamily="18" charset="0"/>
              </a:rPr>
              <a:t>Гурулев</a:t>
            </a:r>
            <a:r>
              <a:rPr lang="ru-RU" sz="1200" b="1" dirty="0" smtClean="0">
                <a:cs typeface="Times New Roman" pitchFamily="18" charset="0"/>
              </a:rPr>
              <a:t> Р.А.);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cs typeface="Times New Roman" pitchFamily="18" charset="0"/>
              </a:rPr>
              <a:t>Хуторское казачье общество «Казачий рубеж» </a:t>
            </a:r>
            <a:r>
              <a:rPr lang="ru-RU" sz="1200" b="1" dirty="0" err="1" smtClean="0">
                <a:cs typeface="Times New Roman" pitchFamily="18" charset="0"/>
              </a:rPr>
              <a:t>ст.Ясная</a:t>
            </a:r>
            <a:r>
              <a:rPr lang="ru-RU" sz="1200" b="1" dirty="0" smtClean="0">
                <a:cs typeface="Times New Roman" pitchFamily="18" charset="0"/>
              </a:rPr>
              <a:t> (</a:t>
            </a:r>
            <a:r>
              <a:rPr lang="ru-RU" sz="1200" b="1" dirty="0" err="1" smtClean="0">
                <a:cs typeface="Times New Roman" pitchFamily="18" charset="0"/>
              </a:rPr>
              <a:t>Тараданов</a:t>
            </a:r>
            <a:r>
              <a:rPr lang="ru-RU" sz="1200" b="1" dirty="0" smtClean="0">
                <a:cs typeface="Times New Roman" pitchFamily="18" charset="0"/>
              </a:rPr>
              <a:t> А.А.);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cs typeface="Times New Roman" pitchFamily="18" charset="0"/>
              </a:rPr>
              <a:t>Станичное казачье общество «</a:t>
            </a:r>
            <a:r>
              <a:rPr lang="ru-RU" sz="1200" b="1" dirty="0" err="1" smtClean="0">
                <a:cs typeface="Times New Roman" pitchFamily="18" charset="0"/>
              </a:rPr>
              <a:t>Улятуйская</a:t>
            </a:r>
            <a:r>
              <a:rPr lang="ru-RU" sz="1200" b="1" dirty="0" smtClean="0">
                <a:cs typeface="Times New Roman" pitchFamily="18" charset="0"/>
              </a:rPr>
              <a:t> станица» (Филиппов В.А.)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cs typeface="Times New Roman" pitchFamily="18" charset="0"/>
              </a:rPr>
              <a:t>Краевая благотворительная общественная организация «Помощь детям Забайкалья» (</a:t>
            </a:r>
            <a:r>
              <a:rPr lang="ru-RU" sz="1200" b="1" dirty="0" err="1" smtClean="0">
                <a:cs typeface="Times New Roman" pitchFamily="18" charset="0"/>
              </a:rPr>
              <a:t>Сикора</a:t>
            </a:r>
            <a:r>
              <a:rPr lang="ru-RU" sz="1200" b="1" dirty="0" smtClean="0">
                <a:cs typeface="Times New Roman" pitchFamily="18" charset="0"/>
              </a:rPr>
              <a:t> В.В.)</a:t>
            </a:r>
          </a:p>
          <a:p>
            <a:pPr eaLnBrk="1" hangingPunct="1">
              <a:defRPr/>
            </a:pPr>
            <a:r>
              <a:rPr lang="ru-RU" b="1" dirty="0" smtClean="0">
                <a:cs typeface="Times New Roman" pitchFamily="18" charset="0"/>
              </a:rPr>
              <a:t>              </a:t>
            </a:r>
            <a:r>
              <a:rPr lang="ru-RU" dirty="0" smtClean="0"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accent2"/>
                </a:solidFill>
                <a:cs typeface="Times New Roman" pitchFamily="18" charset="0"/>
              </a:rPr>
              <a:t>На территории района    активно действуют   следующие религиозные организации: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solidFill>
                  <a:schemeClr val="accent2"/>
                </a:solidFill>
              </a:rPr>
              <a:t>Местная религиозная организация   православный Приход храма   мученика благоверного царевича Димитрия  </a:t>
            </a:r>
            <a:r>
              <a:rPr lang="ru-RU" sz="1200" b="1" dirty="0" err="1" smtClean="0">
                <a:solidFill>
                  <a:schemeClr val="accent2"/>
                </a:solidFill>
              </a:rPr>
              <a:t>Угличского</a:t>
            </a:r>
            <a:r>
              <a:rPr lang="ru-RU" sz="1200" b="1" dirty="0" smtClean="0">
                <a:solidFill>
                  <a:schemeClr val="accent2"/>
                </a:solidFill>
              </a:rPr>
              <a:t> и Московского п. Ясногорск Забайкальского  края  Нерчинской  Епархии Русской  Православной Церкви (Московский   Патриархат)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solidFill>
                  <a:schemeClr val="accent2"/>
                </a:solidFill>
                <a:cs typeface="Times New Roman" pitchFamily="18" charset="0"/>
              </a:rPr>
              <a:t>Местная религиозная  организация православный Приход храма Казанской иконы Божией Матери села </a:t>
            </a:r>
            <a:r>
              <a:rPr lang="ru-RU" sz="1200" b="1" dirty="0" err="1" smtClean="0">
                <a:solidFill>
                  <a:schemeClr val="accent2"/>
                </a:solidFill>
                <a:cs typeface="Times New Roman" pitchFamily="18" charset="0"/>
              </a:rPr>
              <a:t>Улятуй</a:t>
            </a:r>
            <a:r>
              <a:rPr lang="ru-RU" sz="1200" b="1" dirty="0" smtClean="0">
                <a:solidFill>
                  <a:schemeClr val="accent2"/>
                </a:solidFill>
                <a:cs typeface="Times New Roman" pitchFamily="18" charset="0"/>
              </a:rPr>
              <a:t> Забайкальского края Нерчинской Епархии Русской Православной Церкви (московский Патриархат);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solidFill>
                  <a:schemeClr val="accent2"/>
                </a:solidFill>
                <a:cs typeface="Times New Roman" pitchFamily="18" charset="0"/>
              </a:rPr>
              <a:t>Местная религиозная организация Евангелическо-Лютеранская Церковь Преображения Господня с. Единение;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solidFill>
                  <a:schemeClr val="accent2"/>
                </a:solidFill>
                <a:cs typeface="Times New Roman" pitchFamily="18" charset="0"/>
              </a:rPr>
              <a:t>Местная  религиозная организация православный Приход храма святых Сорока </a:t>
            </a:r>
            <a:r>
              <a:rPr lang="ru-RU" sz="1200" b="1" dirty="0" err="1" smtClean="0">
                <a:solidFill>
                  <a:schemeClr val="accent2"/>
                </a:solidFill>
                <a:cs typeface="Times New Roman" pitchFamily="18" charset="0"/>
              </a:rPr>
              <a:t>Севастийских</a:t>
            </a:r>
            <a:r>
              <a:rPr lang="ru-RU" sz="1200" b="1" dirty="0" smtClean="0">
                <a:solidFill>
                  <a:schemeClr val="accent2"/>
                </a:solidFill>
                <a:cs typeface="Times New Roman" pitchFamily="18" charset="0"/>
              </a:rPr>
              <a:t> мучеников п. Оловянная; 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solidFill>
                  <a:schemeClr val="accent2"/>
                </a:solidFill>
              </a:rPr>
              <a:t>Местная  религиозная организация православный Приход храма </a:t>
            </a:r>
            <a:r>
              <a:rPr lang="ru-RU" sz="1200" b="1" dirty="0" err="1" smtClean="0">
                <a:solidFill>
                  <a:schemeClr val="accent2"/>
                </a:solidFill>
              </a:rPr>
              <a:t>великомученника</a:t>
            </a:r>
            <a:r>
              <a:rPr lang="ru-RU" sz="1200" b="1" dirty="0" smtClean="0">
                <a:solidFill>
                  <a:schemeClr val="accent2"/>
                </a:solidFill>
              </a:rPr>
              <a:t> и целителя Пантелеймона </a:t>
            </a:r>
            <a:r>
              <a:rPr lang="ru-RU" sz="1200" b="1" dirty="0" err="1" smtClean="0">
                <a:solidFill>
                  <a:schemeClr val="accent2"/>
                </a:solidFill>
              </a:rPr>
              <a:t>п.Ясная</a:t>
            </a:r>
            <a:r>
              <a:rPr lang="ru-RU" sz="1200" b="1" dirty="0" smtClean="0">
                <a:solidFill>
                  <a:schemeClr val="accent2"/>
                </a:solidFill>
              </a:rPr>
              <a:t>; </a:t>
            </a:r>
          </a:p>
        </p:txBody>
      </p:sp>
      <p:pic>
        <p:nvPicPr>
          <p:cNvPr id="8195" name="Picture 6" descr="getImage (6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95300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7" descr="Шаранайская Николаевская  церков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960938"/>
            <a:ext cx="1981200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7"/>
          <p:cNvSpPr>
            <a:spLocks noChangeArrowheads="1"/>
          </p:cNvSpPr>
          <p:nvPr/>
        </p:nvSpPr>
        <p:spPr bwMode="auto">
          <a:xfrm>
            <a:off x="152400" y="228600"/>
            <a:ext cx="8610600" cy="6858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graphicFrame>
        <p:nvGraphicFramePr>
          <p:cNvPr id="4" name="Object 329"/>
          <p:cNvGraphicFramePr>
            <a:graphicFrameLocks noChangeAspect="1"/>
          </p:cNvGraphicFramePr>
          <p:nvPr/>
        </p:nvGraphicFramePr>
        <p:xfrm>
          <a:off x="736600" y="1270000"/>
          <a:ext cx="5994400" cy="3965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220" name="Oval 13"/>
          <p:cNvSpPr>
            <a:spLocks noChangeArrowheads="1"/>
          </p:cNvSpPr>
          <p:nvPr/>
        </p:nvSpPr>
        <p:spPr bwMode="auto">
          <a:xfrm>
            <a:off x="4038600" y="5181600"/>
            <a:ext cx="1584325" cy="1511300"/>
          </a:xfrm>
          <a:prstGeom prst="ellipse">
            <a:avLst/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800">
                <a:latin typeface="Arial" charset="0"/>
              </a:rPr>
              <a:t>376,9</a:t>
            </a:r>
          </a:p>
        </p:txBody>
      </p:sp>
      <p:sp>
        <p:nvSpPr>
          <p:cNvPr id="9221" name="Oval 12"/>
          <p:cNvSpPr>
            <a:spLocks noChangeArrowheads="1"/>
          </p:cNvSpPr>
          <p:nvPr/>
        </p:nvSpPr>
        <p:spPr bwMode="auto">
          <a:xfrm>
            <a:off x="5486400" y="5105400"/>
            <a:ext cx="649288" cy="576263"/>
          </a:xfrm>
          <a:prstGeom prst="ellipse">
            <a:avLst/>
          </a:prstGeom>
          <a:solidFill>
            <a:srgbClr val="FF5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800">
                <a:latin typeface="Arial" charset="0"/>
              </a:rPr>
              <a:t>3,7</a:t>
            </a:r>
          </a:p>
        </p:txBody>
      </p:sp>
      <p:sp>
        <p:nvSpPr>
          <p:cNvPr id="9222" name="Oval 14"/>
          <p:cNvSpPr>
            <a:spLocks noChangeArrowheads="1"/>
          </p:cNvSpPr>
          <p:nvPr/>
        </p:nvSpPr>
        <p:spPr bwMode="auto">
          <a:xfrm>
            <a:off x="5638800" y="5638800"/>
            <a:ext cx="1079500" cy="100965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800">
                <a:latin typeface="Arial" charset="0"/>
              </a:rPr>
              <a:t>88,9</a:t>
            </a:r>
          </a:p>
        </p:txBody>
      </p:sp>
      <p:sp>
        <p:nvSpPr>
          <p:cNvPr id="9223" name="Text Box 16"/>
          <p:cNvSpPr txBox="1">
            <a:spLocks noChangeArrowheads="1"/>
          </p:cNvSpPr>
          <p:nvPr/>
        </p:nvSpPr>
        <p:spPr bwMode="auto">
          <a:xfrm>
            <a:off x="6705600" y="5105400"/>
            <a:ext cx="2160588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 b="1">
                <a:solidFill>
                  <a:srgbClr val="FF33CC"/>
                </a:solidFill>
                <a:latin typeface="Arial" charset="0"/>
              </a:rPr>
              <a:t>сельхозугодья</a:t>
            </a:r>
          </a:p>
          <a:p>
            <a:pPr eaLnBrk="1" hangingPunct="1">
              <a:spcBef>
                <a:spcPct val="50000"/>
              </a:spcBef>
            </a:pPr>
            <a:r>
              <a:rPr lang="ru-RU" sz="1600" b="1">
                <a:solidFill>
                  <a:schemeClr val="hlink"/>
                </a:solidFill>
                <a:latin typeface="Arial" charset="0"/>
              </a:rPr>
              <a:t>пашня</a:t>
            </a:r>
          </a:p>
          <a:p>
            <a:pPr eaLnBrk="1" hangingPunct="1">
              <a:spcBef>
                <a:spcPct val="50000"/>
              </a:spcBef>
            </a:pPr>
            <a:r>
              <a:rPr lang="ru-RU" sz="1600" b="1">
                <a:solidFill>
                  <a:srgbClr val="FF5050"/>
                </a:solidFill>
                <a:latin typeface="Arial" charset="0"/>
              </a:rPr>
              <a:t>залежь</a:t>
            </a:r>
          </a:p>
          <a:p>
            <a:pPr eaLnBrk="1" hangingPunct="1">
              <a:spcBef>
                <a:spcPct val="50000"/>
              </a:spcBef>
            </a:pPr>
            <a:endParaRPr lang="ru-RU" sz="1600">
              <a:latin typeface="Arial" charset="0"/>
            </a:endParaRPr>
          </a:p>
        </p:txBody>
      </p:sp>
      <p:graphicFrame>
        <p:nvGraphicFramePr>
          <p:cNvPr id="5" name="Object 9"/>
          <p:cNvGraphicFramePr>
            <a:graphicFrameLocks noChangeAspect="1"/>
          </p:cNvGraphicFramePr>
          <p:nvPr/>
        </p:nvGraphicFramePr>
        <p:xfrm>
          <a:off x="50800" y="4470400"/>
          <a:ext cx="4351338" cy="309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225" name="Text Box 12"/>
          <p:cNvSpPr txBox="1">
            <a:spLocks noChangeArrowheads="1"/>
          </p:cNvSpPr>
          <p:nvPr/>
        </p:nvSpPr>
        <p:spPr bwMode="auto">
          <a:xfrm>
            <a:off x="228600" y="4038600"/>
            <a:ext cx="56165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800" b="1">
                <a:latin typeface="Arial" charset="0"/>
              </a:rPr>
              <a:t>Структура земельных ресурсов, тыс. га</a:t>
            </a:r>
          </a:p>
        </p:txBody>
      </p:sp>
      <p:sp>
        <p:nvSpPr>
          <p:cNvPr id="9226" name="AutoShape 336"/>
          <p:cNvSpPr>
            <a:spLocks noChangeArrowheads="1"/>
          </p:cNvSpPr>
          <p:nvPr/>
        </p:nvSpPr>
        <p:spPr bwMode="auto">
          <a:xfrm>
            <a:off x="152400" y="914400"/>
            <a:ext cx="3048000" cy="3048000"/>
          </a:xfrm>
          <a:prstGeom prst="triangle">
            <a:avLst>
              <a:gd name="adj" fmla="val 50657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2400">
              <a:latin typeface="Arial" charset="0"/>
            </a:endParaRPr>
          </a:p>
        </p:txBody>
      </p:sp>
      <p:sp>
        <p:nvSpPr>
          <p:cNvPr id="9227" name="Text Box 343"/>
          <p:cNvSpPr txBox="1">
            <a:spLocks noChangeArrowheads="1"/>
          </p:cNvSpPr>
          <p:nvPr/>
        </p:nvSpPr>
        <p:spPr bwMode="auto">
          <a:xfrm>
            <a:off x="228600" y="3276600"/>
            <a:ext cx="1828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600" b="1" i="1"/>
              <a:t>Общая площадь 608,7 тыс. га</a:t>
            </a:r>
          </a:p>
        </p:txBody>
      </p:sp>
      <p:sp>
        <p:nvSpPr>
          <p:cNvPr id="9228" name="WordArt 344"/>
          <p:cNvSpPr>
            <a:spLocks noChangeArrowheads="1" noChangeShapeType="1" noTextEdit="1"/>
          </p:cNvSpPr>
          <p:nvPr/>
        </p:nvSpPr>
        <p:spPr bwMode="auto">
          <a:xfrm>
            <a:off x="228600" y="2438400"/>
            <a:ext cx="1533525" cy="6096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ЗЕМЛЯ</a:t>
            </a:r>
          </a:p>
        </p:txBody>
      </p:sp>
      <p:sp>
        <p:nvSpPr>
          <p:cNvPr id="9229" name="AutoShape 351"/>
          <p:cNvSpPr>
            <a:spLocks noChangeArrowheads="1"/>
          </p:cNvSpPr>
          <p:nvPr/>
        </p:nvSpPr>
        <p:spPr bwMode="auto">
          <a:xfrm>
            <a:off x="1752600" y="1295400"/>
            <a:ext cx="3810000" cy="304800"/>
          </a:xfrm>
          <a:prstGeom prst="wedgeRoundRectCallout">
            <a:avLst>
              <a:gd name="adj1" fmla="val -46000"/>
              <a:gd name="adj2" fmla="val 75000"/>
              <a:gd name="adj3" fmla="val 16667"/>
            </a:avLst>
          </a:prstGeom>
          <a:solidFill>
            <a:srgbClr val="F3FBA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2000">
              <a:latin typeface="Arial" charset="0"/>
            </a:endParaRPr>
          </a:p>
        </p:txBody>
      </p:sp>
      <p:sp>
        <p:nvSpPr>
          <p:cNvPr id="9230" name="Text Box 352"/>
          <p:cNvSpPr txBox="1">
            <a:spLocks noChangeArrowheads="1"/>
          </p:cNvSpPr>
          <p:nvPr/>
        </p:nvSpPr>
        <p:spPr bwMode="auto">
          <a:xfrm>
            <a:off x="1752600" y="1295400"/>
            <a:ext cx="36909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200" b="1"/>
              <a:t>Сельскохозяйственного назначения – 431,7 тыс. га</a:t>
            </a:r>
          </a:p>
        </p:txBody>
      </p:sp>
      <p:sp>
        <p:nvSpPr>
          <p:cNvPr id="9231" name="AutoShape 355"/>
          <p:cNvSpPr>
            <a:spLocks noChangeArrowheads="1"/>
          </p:cNvSpPr>
          <p:nvPr/>
        </p:nvSpPr>
        <p:spPr bwMode="auto">
          <a:xfrm>
            <a:off x="1981200" y="2209800"/>
            <a:ext cx="2133600" cy="3048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rgbClr val="F3FBA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2000">
              <a:latin typeface="Arial" charset="0"/>
            </a:endParaRPr>
          </a:p>
        </p:txBody>
      </p:sp>
      <p:sp>
        <p:nvSpPr>
          <p:cNvPr id="9232" name="Text Box 356"/>
          <p:cNvSpPr txBox="1">
            <a:spLocks noChangeArrowheads="1"/>
          </p:cNvSpPr>
          <p:nvPr/>
        </p:nvSpPr>
        <p:spPr bwMode="auto">
          <a:xfrm rot="10800000" flipV="1">
            <a:off x="1979613" y="2208213"/>
            <a:ext cx="1858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200" b="1"/>
              <a:t>Поселений – 4,7 тыс. га</a:t>
            </a:r>
          </a:p>
          <a:p>
            <a:pPr eaLnBrk="1" hangingPunct="1"/>
            <a:endParaRPr lang="ru-RU" sz="1200"/>
          </a:p>
        </p:txBody>
      </p:sp>
      <p:sp>
        <p:nvSpPr>
          <p:cNvPr id="9233" name="AutoShape 357"/>
          <p:cNvSpPr>
            <a:spLocks noChangeArrowheads="1"/>
          </p:cNvSpPr>
          <p:nvPr/>
        </p:nvSpPr>
        <p:spPr bwMode="auto">
          <a:xfrm>
            <a:off x="1752600" y="1752600"/>
            <a:ext cx="3962400" cy="304800"/>
          </a:xfrm>
          <a:prstGeom prst="wedgeRoundRectCallout">
            <a:avLst>
              <a:gd name="adj1" fmla="val -44231"/>
              <a:gd name="adj2" fmla="val 69792"/>
              <a:gd name="adj3" fmla="val 16667"/>
            </a:avLst>
          </a:prstGeom>
          <a:solidFill>
            <a:srgbClr val="F3FBA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2000">
              <a:latin typeface="Arial" charset="0"/>
            </a:endParaRPr>
          </a:p>
        </p:txBody>
      </p:sp>
      <p:sp>
        <p:nvSpPr>
          <p:cNvPr id="9234" name="Text Box 358"/>
          <p:cNvSpPr txBox="1">
            <a:spLocks noChangeArrowheads="1"/>
          </p:cNvSpPr>
          <p:nvPr/>
        </p:nvSpPr>
        <p:spPr bwMode="auto">
          <a:xfrm>
            <a:off x="1752600" y="1752600"/>
            <a:ext cx="3802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200" b="1"/>
              <a:t>Промышленности, транспорта и связи – 31,8 тыс. га</a:t>
            </a:r>
          </a:p>
          <a:p>
            <a:pPr eaLnBrk="1" hangingPunct="1"/>
            <a:endParaRPr lang="ru-RU" sz="1200"/>
          </a:p>
        </p:txBody>
      </p:sp>
      <p:sp>
        <p:nvSpPr>
          <p:cNvPr id="9235" name="AutoShape 359"/>
          <p:cNvSpPr>
            <a:spLocks noChangeArrowheads="1"/>
          </p:cNvSpPr>
          <p:nvPr/>
        </p:nvSpPr>
        <p:spPr bwMode="auto">
          <a:xfrm>
            <a:off x="1981200" y="2667000"/>
            <a:ext cx="2209800" cy="3048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rgbClr val="F3FBA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2000">
              <a:latin typeface="Arial" charset="0"/>
            </a:endParaRPr>
          </a:p>
        </p:txBody>
      </p:sp>
      <p:sp>
        <p:nvSpPr>
          <p:cNvPr id="9236" name="Text Box 360"/>
          <p:cNvSpPr txBox="1">
            <a:spLocks noChangeArrowheads="1"/>
          </p:cNvSpPr>
          <p:nvPr/>
        </p:nvSpPr>
        <p:spPr bwMode="auto">
          <a:xfrm>
            <a:off x="1981200" y="26670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200" b="1"/>
              <a:t>Лесного фонда – 135,2 тыс. га</a:t>
            </a:r>
          </a:p>
          <a:p>
            <a:pPr eaLnBrk="1" hangingPunct="1"/>
            <a:endParaRPr lang="ru-RU" sz="1200"/>
          </a:p>
        </p:txBody>
      </p:sp>
      <p:sp>
        <p:nvSpPr>
          <p:cNvPr id="9237" name="AutoShape 361"/>
          <p:cNvSpPr>
            <a:spLocks noChangeArrowheads="1"/>
          </p:cNvSpPr>
          <p:nvPr/>
        </p:nvSpPr>
        <p:spPr bwMode="auto">
          <a:xfrm>
            <a:off x="1981200" y="3124200"/>
            <a:ext cx="2057400" cy="3048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rgbClr val="F3FBA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2000">
              <a:latin typeface="Arial" charset="0"/>
            </a:endParaRPr>
          </a:p>
        </p:txBody>
      </p:sp>
      <p:sp>
        <p:nvSpPr>
          <p:cNvPr id="9238" name="Text Box 362"/>
          <p:cNvSpPr txBox="1">
            <a:spLocks noChangeArrowheads="1"/>
          </p:cNvSpPr>
          <p:nvPr/>
        </p:nvSpPr>
        <p:spPr bwMode="auto">
          <a:xfrm>
            <a:off x="1981200" y="3124200"/>
            <a:ext cx="2209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200" b="1"/>
              <a:t>Водного фонда – 0,7 тыс. га</a:t>
            </a:r>
          </a:p>
          <a:p>
            <a:pPr eaLnBrk="1" hangingPunct="1"/>
            <a:endParaRPr lang="ru-RU" sz="1200"/>
          </a:p>
        </p:txBody>
      </p:sp>
      <p:sp>
        <p:nvSpPr>
          <p:cNvPr id="9239" name="AutoShape 363"/>
          <p:cNvSpPr>
            <a:spLocks noChangeArrowheads="1"/>
          </p:cNvSpPr>
          <p:nvPr/>
        </p:nvSpPr>
        <p:spPr bwMode="auto">
          <a:xfrm>
            <a:off x="1981200" y="3581400"/>
            <a:ext cx="2057400" cy="3048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rgbClr val="F3FBA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2000">
              <a:latin typeface="Arial" charset="0"/>
            </a:endParaRPr>
          </a:p>
        </p:txBody>
      </p:sp>
      <p:sp>
        <p:nvSpPr>
          <p:cNvPr id="9240" name="Text Box 364"/>
          <p:cNvSpPr txBox="1">
            <a:spLocks noChangeArrowheads="1"/>
          </p:cNvSpPr>
          <p:nvPr/>
        </p:nvSpPr>
        <p:spPr bwMode="auto">
          <a:xfrm>
            <a:off x="1828800" y="3581400"/>
            <a:ext cx="2286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200" b="1"/>
              <a:t>    Земли запаса – 4,7 тыс. га</a:t>
            </a:r>
          </a:p>
          <a:p>
            <a:pPr eaLnBrk="1" hangingPunct="1"/>
            <a:endParaRPr lang="ru-RU" sz="1200"/>
          </a:p>
        </p:txBody>
      </p:sp>
      <p:pic>
        <p:nvPicPr>
          <p:cNvPr id="9241" name="Picture 6" descr="C:\Documents and Settings\Аюшиев Ч\Рабочий стол\Новая папка (2)\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838200"/>
            <a:ext cx="1447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2" name="Picture 54" descr="P70300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914400"/>
            <a:ext cx="1752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3" name="Text Box 367"/>
          <p:cNvSpPr txBox="1">
            <a:spLocks noChangeArrowheads="1"/>
          </p:cNvSpPr>
          <p:nvPr/>
        </p:nvSpPr>
        <p:spPr bwMode="auto">
          <a:xfrm>
            <a:off x="2590800" y="3810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400" b="1" i="1">
                <a:solidFill>
                  <a:schemeClr val="accent2"/>
                </a:solidFill>
              </a:rPr>
              <a:t>ЗЕМЕЛЬНЫЕ  РЕСУРСЫ </a:t>
            </a:r>
          </a:p>
        </p:txBody>
      </p:sp>
      <p:pic>
        <p:nvPicPr>
          <p:cNvPr id="9244" name="Picture 3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371600"/>
            <a:ext cx="1676400" cy="914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03" name="Group 355"/>
          <p:cNvGraphicFramePr>
            <a:graphicFrameLocks noGrp="1"/>
          </p:cNvGraphicFramePr>
          <p:nvPr/>
        </p:nvGraphicFramePr>
        <p:xfrm>
          <a:off x="4953000" y="2362200"/>
          <a:ext cx="4038600" cy="2514600"/>
        </p:xfrm>
        <a:graphic>
          <a:graphicData uri="http://schemas.openxmlformats.org/drawingml/2006/table">
            <a:tbl>
              <a:tblPr/>
              <a:tblGrid>
                <a:gridCol w="1828800"/>
                <a:gridCol w="685800"/>
                <a:gridCol w="533400"/>
                <a:gridCol w="990600"/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Категория земли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Площадьтыс. га.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Доля,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Свободные земли тыс., га.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Всего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608,7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Земли сельскохозяйственного назначения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431,7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70,9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82,8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Земли поселений, в том числе: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Земли промышленности и транспорта, связи  и иного несельско-хозяйственного назначения.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31,7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</a:tr>
              <a:tr h="2047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Земли лесного фонда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135,2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135,2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</a:tr>
              <a:tr h="2047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Земли водного фонда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Земли запаса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7"/>
          <p:cNvSpPr>
            <a:spLocks noChangeArrowheads="1"/>
          </p:cNvSpPr>
          <p:nvPr/>
        </p:nvSpPr>
        <p:spPr bwMode="auto">
          <a:xfrm>
            <a:off x="0" y="152400"/>
            <a:ext cx="8610600" cy="9144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304800"/>
            <a:ext cx="48768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dirty="0">
                <a:solidFill>
                  <a:schemeClr val="accent6"/>
                </a:solidFill>
                <a:cs typeface="Times New Roman" pitchFamily="18" charset="0"/>
              </a:rPr>
              <a:t>МИНЕРАЛЬНО-СЫРЬЕВЫЕ </a:t>
            </a:r>
          </a:p>
          <a:p>
            <a:pPr algn="ctr">
              <a:defRPr/>
            </a:pPr>
            <a:r>
              <a:rPr lang="ru-RU" sz="2400" b="1" i="1" dirty="0">
                <a:solidFill>
                  <a:schemeClr val="accent6"/>
                </a:solidFill>
                <a:cs typeface="Times New Roman" pitchFamily="18" charset="0"/>
              </a:rPr>
              <a:t>РЕСУРСЫ</a:t>
            </a:r>
          </a:p>
        </p:txBody>
      </p:sp>
      <p:pic>
        <p:nvPicPr>
          <p:cNvPr id="10244" name="Picture 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19200"/>
            <a:ext cx="266700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 descr="C:\Documents and Settings\Аюшиев Ч\Рабочий стол\Новая папка\imgprevi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143000"/>
            <a:ext cx="14636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1" descr="C:\Documents and Settings\Аюшиев Ч\Рабочий стол\Новая папка\песо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514600"/>
            <a:ext cx="251460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9" descr="ЛОТО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505200"/>
            <a:ext cx="1752600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0" descr="C:\Documents and Settings\Аюшиев Ч\Рабочий стол\Новая папка\p-2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00400"/>
            <a:ext cx="1981200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4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5" y="4495800"/>
            <a:ext cx="29527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713" name="Group 41"/>
          <p:cNvGraphicFramePr>
            <a:graphicFrameLocks noGrp="1"/>
          </p:cNvGraphicFramePr>
          <p:nvPr/>
        </p:nvGraphicFramePr>
        <p:xfrm>
          <a:off x="152400" y="1219200"/>
          <a:ext cx="4038600" cy="2835274"/>
        </p:xfrm>
        <a:graphic>
          <a:graphicData uri="http://schemas.openxmlformats.org/drawingml/2006/table">
            <a:tbl>
              <a:tblPr/>
              <a:tblGrid>
                <a:gridCol w="2209800"/>
                <a:gridCol w="1828800"/>
              </a:tblGrid>
              <a:tr h="3048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месторождение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048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Флюорит 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Калангуйское 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048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Тантал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Мало-кулиндинское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048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Олово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Ононское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5182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Вольфрам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Букукинское, Белухинское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7316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Строительные материалы (песок, глина, гравий, известь, камень)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Мирнинское, Шаранайское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658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  <p:pic>
        <p:nvPicPr>
          <p:cNvPr id="10276" name="Picture 13" descr="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00600"/>
            <a:ext cx="19669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7" name="TextBox 11"/>
          <p:cNvSpPr txBox="1">
            <a:spLocks noChangeArrowheads="1"/>
          </p:cNvSpPr>
          <p:nvPr/>
        </p:nvSpPr>
        <p:spPr bwMode="auto">
          <a:xfrm>
            <a:off x="152400" y="63246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>
                <a:latin typeface="Arial" charset="0"/>
              </a:rPr>
              <a:t>Месторождение известняка</a:t>
            </a:r>
          </a:p>
        </p:txBody>
      </p:sp>
      <p:pic>
        <p:nvPicPr>
          <p:cNvPr id="10278" name="Picture 10" descr="Picture3 cop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800600"/>
            <a:ext cx="21336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9" name="TextBox 14"/>
          <p:cNvSpPr txBox="1">
            <a:spLocks noChangeArrowheads="1"/>
          </p:cNvSpPr>
          <p:nvPr/>
        </p:nvSpPr>
        <p:spPr bwMode="auto">
          <a:xfrm>
            <a:off x="3810000" y="6400800"/>
            <a:ext cx="2743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>
                <a:latin typeface="Arial" charset="0"/>
              </a:rPr>
              <a:t>Месторождение  глин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17454</TotalTime>
  <Words>4622</Words>
  <Application>Microsoft Office PowerPoint</Application>
  <PresentationFormat>Экран (4:3)</PresentationFormat>
  <Paragraphs>989</Paragraphs>
  <Slides>47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4" baseType="lpstr">
      <vt:lpstr>Arial</vt:lpstr>
      <vt:lpstr>Arial Black</vt:lpstr>
      <vt:lpstr>Calibri</vt:lpstr>
      <vt:lpstr>Tahoma</vt:lpstr>
      <vt:lpstr>Times New Roman</vt:lpstr>
      <vt:lpstr>Wingdings</vt:lpstr>
      <vt:lpstr>Оформление по умолчанию</vt:lpstr>
      <vt:lpstr>Презентация PowerPoint</vt:lpstr>
      <vt:lpstr>Презентация PowerPoint</vt:lpstr>
      <vt:lpstr>И С Т О Р И Я </vt:lpstr>
      <vt:lpstr>ГЕОГРАФИЧЕСКОЕ  ПОЛОЖЕНИЕ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Налоговый потенциал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ТРАНСПОРТНАЯ ИНФРАСТРУКТУРА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№ 5 Приобретение мельницы.</vt:lpstr>
      <vt:lpstr>№ 6 Строительство убойного цеха.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лариса</dc:creator>
  <cp:lastModifiedBy>Юля Старчак</cp:lastModifiedBy>
  <cp:revision>714</cp:revision>
  <cp:lastPrinted>1601-01-01T00:00:00Z</cp:lastPrinted>
  <dcterms:created xsi:type="dcterms:W3CDTF">1601-01-01T00:00:00Z</dcterms:created>
  <dcterms:modified xsi:type="dcterms:W3CDTF">2023-10-02T04:05:54Z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