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5" r:id="rId46"/>
    <p:sldId id="301" r:id="rId47"/>
    <p:sldId id="302" r:id="rId48"/>
    <p:sldId id="303" r:id="rId49"/>
    <p:sldId id="304" r:id="rId50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A9B8ADD8-D534-4F18-8C2B-05289B015817}">
  <a:tblStyle styleId="{A9B8ADD8-D534-4F18-8C2B-05289B0158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4875" y="739775"/>
            <a:ext cx="4926013" cy="36957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09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2151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3DA6962-49C5-4F1B-A1DE-858288BA8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41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32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1986" name="Google Shape;233;p1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43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4034" name="Google Shape;244;p1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56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6082" name="Google Shape;257;p1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6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8130" name="Google Shape;267;p1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77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01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88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2226" name="Google Shape;289;p1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300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4274" name="Google Shape;301;p1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314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6322" name="Google Shape;315;p1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325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8370" name="Google Shape;326;p1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338;p1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0418" name="Google Shape;339;p1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8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49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351;p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2466" name="Google Shape;352;p2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363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4514" name="Google Shape;364;p2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375;p2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6562" name="Google Shape;376;p2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Google Shape;387;p2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8610" name="Google Shape;388;p2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3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0658" name="Google Shape;398;p2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405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27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411;p2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4754" name="Google Shape;412;p2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Google Shape;416;p2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6802" name="Google Shape;417;p2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421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8850" name="Google Shape;422;p2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434;p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0898" name="Google Shape;435;p2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159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448;p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946" name="Google Shape;449;p3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Google Shape;459;p3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4994" name="Google Shape;460;p3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Google Shape;477;p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7042" name="Google Shape;478;p3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4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9090" name="Google Shape;493;p3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502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1138" name="Google Shape;503;p3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Google Shape;513;p3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3186" name="Google Shape;514;p3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Google Shape;528;p3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5234" name="Google Shape;529;p3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Google Shape;553;p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7282" name="Google Shape;554;p3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Google Shape;559;p3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9330" name="Google Shape;560;p3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580;p4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3426" name="Google Shape;581;p4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7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168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589;p4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5474" name="Google Shape;590;p4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601;p4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7522" name="Google Shape;602;p4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Google Shape;609;p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9570" name="Google Shape;610;p4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Google Shape;620;p4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1618" name="Google Shape;621;p4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628;p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3666" name="Google Shape;629;p4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Google Shape;635;p4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5714" name="Google Shape;636;p4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Google Shape;642;p4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7762" name="Google Shape;643;p4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Google Shape;648;p4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9810" name="Google Shape;649;p4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Google Shape;654;p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21858" name="Google Shape;655;p4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7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6" name="Google Shape;178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3794" name="Google Shape;18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9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5842" name="Google Shape;200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8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7890" name="Google Shape;20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9938" name="Google Shape;219;p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C75C-DDDB-46FB-83E4-143ECAC33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60340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608BD-862E-4DCD-83D9-57CF602D6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два объекта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56E3-A0F1-455D-B799-72DCCE03C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1920"/>
              <a:buNone/>
              <a:defRPr/>
            </a:lvl2pPr>
            <a:lvl3pPr lvl="2" algn="ctr">
              <a:spcBef>
                <a:spcPts val="440"/>
              </a:spcBef>
              <a:spcAft>
                <a:spcPts val="0"/>
              </a:spcAft>
              <a:buSzPts val="209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38891-E8CB-42B2-8C10-4087632DF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ABBF-2369-456A-8388-3262C7AF7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7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0AAB-A9B5-4B51-9B2B-2825D17D0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⬜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◼"/>
              <a:defRPr sz="2800"/>
            </a:lvl2pPr>
            <a:lvl3pPr marL="1371600" lvl="2" indent="-373380" algn="l">
              <a:spcBef>
                <a:spcPts val="480"/>
              </a:spcBef>
              <a:spcAft>
                <a:spcPts val="0"/>
              </a:spcAft>
              <a:buSzPts val="2280"/>
              <a:buChar char="▫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28FEB-36ED-43C6-8324-2522F0031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8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68DD-AAA4-4113-87CE-C249A82F9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8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AE7D-5A19-4DCC-8D7A-6777FFF1B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 rot="5400000">
            <a:off x="4641057" y="2262981"/>
            <a:ext cx="6034087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 rot="5400000">
            <a:off x="450057" y="281782"/>
            <a:ext cx="6034087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FA03-0C7C-48A3-A3E1-07BD04F29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3CBC-22BE-45BB-B777-C77C5FCFA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FEFB-4716-47FA-B253-D82D5682D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5681-3C12-4BB6-B0E0-8825D3483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4CE5-B5A6-4128-9A63-92C838E13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картинка" type="txAndClipArt">
  <p:cSld name="TEXT_AND_CLIPAR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636BE-18A8-47A8-9789-9552BAF3B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321B-6AF6-484E-8E7E-18768CF47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над текстом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B59F4-7D55-4D62-AB2E-3AB0A1FE6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F6A7D-2144-4E30-A58C-005C00FD9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над объектом" type="txOverObj">
  <p:cSld name="TEXT_OVER_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1E15-5FD7-480D-823E-1DCADDA47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D7A6190E-0DC4-4F38-96BA-98EE13F1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43;p21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18487" cy="7254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паспорт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муниципального района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Google Shape;144;p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295275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Google Shape;145;p21"/>
          <p:cNvSpPr>
            <a:spLocks noChangeArrowheads="1"/>
          </p:cNvSpPr>
          <p:nvPr/>
        </p:nvSpPr>
        <p:spPr bwMode="auto">
          <a:xfrm>
            <a:off x="2786063" y="5786438"/>
            <a:ext cx="3857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>
                <a:solidFill>
                  <a:srgbClr val="FFFFFF"/>
                </a:solidFill>
              </a:rPr>
              <a:t> </a:t>
            </a:r>
            <a:r>
              <a:rPr lang="ru-RU" sz="2200" dirty="0">
                <a:solidFill>
                  <a:srgbClr val="FFFFFF"/>
                </a:solidFill>
              </a:rPr>
              <a:t>Могойтуй, </a:t>
            </a:r>
            <a:r>
              <a:rPr lang="ru-RU" sz="2200" dirty="0" smtClean="0">
                <a:solidFill>
                  <a:srgbClr val="FFFFFF"/>
                </a:solidFill>
              </a:rPr>
              <a:t>2022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22532" name="Google Shape;146;p21" descr="P921000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92375"/>
            <a:ext cx="6497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235;p30"/>
          <p:cNvSpPr>
            <a:spLocks noChangeArrowheads="1"/>
          </p:cNvSpPr>
          <p:nvPr/>
        </p:nvSpPr>
        <p:spPr bwMode="auto">
          <a:xfrm>
            <a:off x="539750" y="1535113"/>
            <a:ext cx="360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 Леса занимают площадь 6929,6 тыс.га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(11,1 % территории района)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r>
              <a:rPr lang="ru-RU" sz="1800">
                <a:solidFill>
                  <a:srgbClr val="FFFFFF"/>
                </a:solidFill>
              </a:rPr>
              <a:t>Основные лесообразующие породы  – мягколиственные породы (в основном, береза) занимают 61,13%, хвойными лесами (лиственницей) покрыто 38,87% территории.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     Общий запас насаждений по Агинскому лесхозу составляет около 15,7 тыс. куб. м. Заготовка деловой древесины составляет 16,1 тыс. куб.м.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0962" name="Google Shape;236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Лесной фонд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Google Shape;237;p3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6400682-2314-40E5-AD5B-DD264B83580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0964" name="Google Shape;238;p3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40965" name="Google Shape;239;p3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0966" name="Google Shape;240;p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40052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41;p3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3242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 rot="10800000">
            <a:off x="3179763" y="1023938"/>
            <a:ext cx="6000750" cy="5429250"/>
          </a:xfrm>
          <a:prstGeom prst="verticalScroll">
            <a:avLst>
              <a:gd name="adj" fmla="val 7671"/>
            </a:avLst>
          </a:prstGeom>
          <a:gradFill>
            <a:gsLst>
              <a:gs pos="0">
                <a:srgbClr val="BFBFBF"/>
              </a:gs>
              <a:gs pos="50000">
                <a:srgbClr val="F2F2F2"/>
              </a:gs>
              <a:gs pos="100000">
                <a:srgbClr val="BFBFBF"/>
              </a:gs>
            </a:gsLst>
            <a:lin ang="5400000" scaled="0"/>
          </a:grad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0" name="Google Shape;247;p31"/>
          <p:cNvSpPr txBox="1">
            <a:spLocks noChangeArrowheads="1"/>
          </p:cNvSpPr>
          <p:nvPr/>
        </p:nvSpPr>
        <p:spPr bwMode="auto">
          <a:xfrm>
            <a:off x="3595688" y="1231900"/>
            <a:ext cx="51689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3011" name="Google Shape;248;p3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Рекреационные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Google Shape;249;p3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1C250B6-FDAD-419D-BCDB-F9173C041090}" type="slidenum">
              <a:rPr lang="ru-RU" smtClean="0"/>
              <a:pPr/>
              <a:t>11</a:t>
            </a:fld>
            <a:endParaRPr lang="ru-RU" smtClean="0"/>
          </a:p>
        </p:txBody>
      </p:sp>
      <p:cxnSp>
        <p:nvCxnSpPr>
          <p:cNvPr id="43013" name="Google Shape;250;p31"/>
          <p:cNvCxnSpPr>
            <a:cxnSpLocks noChangeShapeType="1"/>
          </p:cNvCxnSpPr>
          <p:nvPr/>
        </p:nvCxnSpPr>
        <p:spPr bwMode="auto">
          <a:xfrm>
            <a:off x="0" y="357188"/>
            <a:ext cx="8572500" cy="1587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3014" name="Google Shape;251;p31"/>
          <p:cNvSpPr txBox="1">
            <a:spLocks noChangeArrowheads="1"/>
          </p:cNvSpPr>
          <p:nvPr/>
        </p:nvSpPr>
        <p:spPr bwMode="auto">
          <a:xfrm>
            <a:off x="0" y="0"/>
            <a:ext cx="778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sp>
        <p:nvSpPr>
          <p:cNvPr id="43015" name="Google Shape;252;p31"/>
          <p:cNvSpPr>
            <a:spLocks noChangeArrowheads="1"/>
          </p:cNvSpPr>
          <p:nvPr/>
        </p:nvSpPr>
        <p:spPr bwMode="auto">
          <a:xfrm flipH="1">
            <a:off x="3784600" y="1006475"/>
            <a:ext cx="47910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 u="sng">
                <a:solidFill>
                  <a:srgbClr val="404040"/>
                </a:solidFill>
              </a:rPr>
              <a:t>Профилакторий «Зымка»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Расположен в 12 км. к северо-западу от с. Ушарбай Могойтуйского района и в 3 км. к северу от ст. Бурятская Забайкальской железной дороги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Минеральные воды Зымка-аршана по своему химическому составу практически адекватны таким широко известным углекислым водам Забайкалья как «Дарасун», «Кука», «Шиванда» и по своим гидрохимическим показателям позволяют отнести к числу весьма ценных лечебно-питьевых вод, которые можно успешно использовать для промышленного розлива и бальнеопроцедур.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 u="sng"/>
              <a:t>Показания к применению:</a:t>
            </a:r>
            <a:r>
              <a:rPr lang="ru-RU" sz="1600" b="1"/>
              <a:t> заболевания сердечно-сосудистой системы, пищевари-тельной системы, мочевыделительной и мочеполовой систем, дыхательной, костно-суставной и эндокринной систем, анемии. Большую популярность источник получил у женщин, страдающих бесплодием</a:t>
            </a:r>
            <a:endParaRPr lang="ru-RU"/>
          </a:p>
        </p:txBody>
      </p:sp>
      <p:pic>
        <p:nvPicPr>
          <p:cNvPr id="43016" name="Google Shape;253;p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0956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Google Shape;254;p3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3168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Google Shape;259;p32"/>
          <p:cNvSpPr txBox="1">
            <a:spLocks noGrp="1"/>
          </p:cNvSpPr>
          <p:nvPr>
            <p:ph type="title"/>
          </p:nvPr>
        </p:nvSpPr>
        <p:spPr>
          <a:xfrm>
            <a:off x="457200" y="6048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Цугольский дацан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(Даши Чойпэллинг)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1801 год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79388" y="1871663"/>
            <a:ext cx="8856662" cy="2278062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Уникальный памятник буддийской архитектуры,  отметивший в 2011 году свое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210-летие. Единственный храм в стране, где на главном алтаре установлена статуя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Богдо Зонхово, жившего в середине IV века монаха, основателя школы Гелуппа,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автора нового направления в буддизме, от которого пошло понятие ламаизма.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	Изумительная энергетика Цугольского дацана стала местом духовного отдыха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и кармического очищения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5059" name="Google Shape;261;p32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887788"/>
            <a:ext cx="3036887" cy="2278062"/>
          </a:xfrm>
        </p:spPr>
      </p:pic>
      <p:pic>
        <p:nvPicPr>
          <p:cNvPr id="45060" name="Google Shape;262;p32" descr="Изображение 1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06838"/>
            <a:ext cx="33845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Google Shape;263;p3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5062" name="Google Shape;264;p32"/>
          <p:cNvSpPr txBox="1">
            <a:spLocks noChangeArrowheads="1"/>
          </p:cNvSpPr>
          <p:nvPr/>
        </p:nvSpPr>
        <p:spPr bwMode="auto">
          <a:xfrm>
            <a:off x="0" y="-14288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269;p33"/>
          <p:cNvSpPr txBox="1">
            <a:spLocks noGrp="1"/>
          </p:cNvSpPr>
          <p:nvPr>
            <p:ph type="title"/>
          </p:nvPr>
        </p:nvSpPr>
        <p:spPr>
          <a:xfrm>
            <a:off x="457200" y="3889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Особо охраняемые природные территории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6" name="Google Shape;270;p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Памятники природы,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охраняемые государством: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Боржигантайская воронка;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гора «Хан-Уула»;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пещера Хээтэй;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у села Нуринск – уникальные палеонтологические морские остатки древнего моря, памятники «Бурхатуйской культуры»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Много уникальных источников лечебного направления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lang="ru-RU" sz="2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107" name="Google Shape;271;p3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7108" name="Google Shape;272;p3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47109" name="Google Shape;273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14843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74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800600"/>
            <a:ext cx="29416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oogle Shape;275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1416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280;p34"/>
          <p:cNvSpPr>
            <a:spLocks noChangeArrowheads="1"/>
          </p:cNvSpPr>
          <p:nvPr/>
        </p:nvSpPr>
        <p:spPr bwMode="auto">
          <a:xfrm>
            <a:off x="4356100" y="1000125"/>
            <a:ext cx="450215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5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По территории района проходит ветка Транссибирской железнодорожной магистрали, соединяющая центр России со странами юго-восточной Азии: Китаем, Монголией.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С завершением строительства и электрификации Южного хода открываются новые перспективы развития экономики района, прежде всего, создание промышленной зоны и таможенного терминала в п. Могойтуй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FFFFFF"/>
                </a:solidFill>
              </a:rPr>
              <a:t> </a:t>
            </a:r>
            <a:endParaRPr lang="ru-RU" sz="16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49154" name="Google Shape;281;p34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Железнодорожный транспорт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Google Shape;282;p3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5F614C8-CB3B-4545-A8D5-467D275B786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9156" name="Google Shape;283;p3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49157" name="Google Shape;284;p3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9158" name="Google Shape;285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554163"/>
            <a:ext cx="3733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Google Shape;286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508500"/>
            <a:ext cx="3670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Google Shape;291;p35"/>
          <p:cNvSpPr>
            <a:spLocks noChangeArrowheads="1"/>
          </p:cNvSpPr>
          <p:nvPr/>
        </p:nvSpPr>
        <p:spPr bwMode="auto">
          <a:xfrm>
            <a:off x="-107950" y="1196975"/>
            <a:ext cx="68405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По территории Могойтуйского района проходят: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Федеральная автомобильная дорога: А-166 Чита-Забайкальск </a:t>
            </a: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до границы с Китаем;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Региональные автомобильные дороги: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Могойтуй-Шилка-Нерчинск,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Могойтуй-Первомайск;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Могойтуй-Сретенск-Олочи</a:t>
            </a:r>
            <a:endParaRPr lang="ru-RU"/>
          </a:p>
          <a:p>
            <a:pPr indent="449263" algn="ctr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FFFFFF"/>
                </a:solidFill>
              </a:rPr>
              <a:t> </a:t>
            </a: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02" name="Google Shape;292;p35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962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Транспорт и связь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Google Shape;293;p3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0C5D152-2DAE-4BED-B58C-2F7ECEA1621C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1204" name="Google Shape;294;p3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51205" name="Google Shape;295;p3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1206" name="Google Shape;296;p35" descr="дорог росси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989513"/>
            <a:ext cx="56213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Google Shape;297;p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3094038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Google Shape;298;p35"/>
          <p:cNvSpPr>
            <a:spLocks noChangeArrowheads="1"/>
          </p:cNvSpPr>
          <p:nvPr/>
        </p:nvSpPr>
        <p:spPr bwMode="auto">
          <a:xfrm>
            <a:off x="4356100" y="2741613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Сотовая связь</a:t>
            </a:r>
            <a:r>
              <a:rPr lang="ru-RU" b="1">
                <a:solidFill>
                  <a:srgbClr val="FFFFFF"/>
                </a:solidFill>
              </a:rPr>
              <a:t> – в 15 населенных пунктах,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включая районный центр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Услуги почтовой связи</a:t>
            </a:r>
            <a:r>
              <a:rPr lang="ru-RU" b="1">
                <a:solidFill>
                  <a:srgbClr val="FFFFFF"/>
                </a:solidFill>
              </a:rPr>
              <a:t> оказывают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15 стационарных отделений связи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УФПС Забайкальского края –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филиала ФГУП «Почта России»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 u="sng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Доступ в сеть Интернет</a:t>
            </a:r>
            <a:r>
              <a:rPr lang="ru-RU" b="1">
                <a:solidFill>
                  <a:srgbClr val="FFFFFF"/>
                </a:solidFill>
              </a:rPr>
              <a:t> во всех населенных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пунктах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Google Shape;303;p36"/>
          <p:cNvSpPr txBox="1">
            <a:spLocks noChangeArrowheads="1"/>
          </p:cNvSpPr>
          <p:nvPr/>
        </p:nvSpPr>
        <p:spPr bwMode="auto">
          <a:xfrm>
            <a:off x="539750" y="981075"/>
            <a:ext cx="7920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93725" indent="-457200" algn="ctr">
              <a:lnSpc>
                <a:spcPct val="105000"/>
              </a:lnSpc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rgbClr val="FFFFFF"/>
                </a:solidFill>
              </a:rPr>
              <a:t>На территории района находятся 17 школ, 21 детских садов, 3 учреждения дополнительного образования, 1 </a:t>
            </a:r>
            <a:r>
              <a:rPr lang="ru-RU" dirty="0" err="1">
                <a:solidFill>
                  <a:srgbClr val="FFFFFF"/>
                </a:solidFill>
              </a:rPr>
              <a:t>средне-техническое</a:t>
            </a:r>
            <a:r>
              <a:rPr lang="ru-RU" dirty="0">
                <a:solidFill>
                  <a:srgbClr val="FFFFFF"/>
                </a:solidFill>
              </a:rPr>
              <a:t> учебное заведение 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spcBef>
                <a:spcPts val="1200"/>
              </a:spcBef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3 общеобразовательных организаций и управление образования и молодежной политики администрации МР «Могойтуйский район» имеют статус базовых опорных площадок Забайкальского края;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5 общеобразовательных и 9 дошкольных учреждений района имеют статус краевой инновационной площадки;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1 дошкольная образовательная организация является федеральной инновационной площадкой;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1 дошкольная образовательная организация является региональной </a:t>
            </a:r>
            <a:r>
              <a:rPr lang="ru-RU" sz="1200" dirty="0" err="1">
                <a:solidFill>
                  <a:srgbClr val="FFFFFF"/>
                </a:solidFill>
              </a:rPr>
              <a:t>пилотной</a:t>
            </a:r>
            <a:r>
              <a:rPr lang="ru-RU" sz="1200" dirty="0">
                <a:solidFill>
                  <a:srgbClr val="FFFFFF"/>
                </a:solidFill>
              </a:rPr>
              <a:t> площадкой по введению ФГОС.</a:t>
            </a:r>
            <a:endParaRPr lang="ru-RU" dirty="0"/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9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53250" name="Google Shape;304;p3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Образование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3318" name="Group 70"/>
          <p:cNvGraphicFramePr>
            <a:graphicFrameLocks noGrp="1"/>
          </p:cNvGraphicFramePr>
          <p:nvPr/>
        </p:nvGraphicFramePr>
        <p:xfrm>
          <a:off x="242888" y="4533900"/>
          <a:ext cx="8875712" cy="2256156"/>
        </p:xfrm>
        <a:graphic>
          <a:graphicData uri="http://schemas.openxmlformats.org/drawingml/2006/table">
            <a:tbl>
              <a:tblPr/>
              <a:tblGrid>
                <a:gridCol w="4738687"/>
                <a:gridCol w="855663"/>
                <a:gridCol w="855662"/>
                <a:gridCol w="855663"/>
                <a:gridCol w="855662"/>
                <a:gridCol w="714375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мест в дошкольных учреждениях, мест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детей, посещающих дошкольные учреждения,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1969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педагогических работников дошкольных учреждений, человек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учащихся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учителей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Доля лиц, сдавших единый государственный экзамен по русскому языку и математике,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309" name="Google Shape;307;p3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3310" name="Google Shape;308;p3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3311" name="Google Shape;309;p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2131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2" name="Google Shape;310;p3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213100"/>
            <a:ext cx="1944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3" name="Google Shape;311;p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13100"/>
            <a:ext cx="1798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14" name="Google Shape;312;p36"/>
          <p:cNvSpPr>
            <a:spLocks noChangeArrowheads="1"/>
          </p:cNvSpPr>
          <p:nvPr/>
        </p:nvSpPr>
        <p:spPr bwMode="auto">
          <a:xfrm>
            <a:off x="2124075" y="3213100"/>
            <a:ext cx="3221038" cy="1320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За последние три года в районе по МЦП «Модернизация развития системы дошкольного образования» создано более 600 дополнительных мест в дошкольных образовательных учреждениях.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297" name="Google Shape;317;p3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graphicFrame>
        <p:nvGraphicFramePr>
          <p:cNvPr id="55354" name="Group 58"/>
          <p:cNvGraphicFramePr>
            <a:graphicFrameLocks noGrp="1"/>
          </p:cNvGraphicFramePr>
          <p:nvPr/>
        </p:nvGraphicFramePr>
        <p:xfrm>
          <a:off x="320675" y="4014788"/>
          <a:ext cx="8323263" cy="2736026"/>
        </p:xfrm>
        <a:graphic>
          <a:graphicData uri="http://schemas.openxmlformats.org/drawingml/2006/table">
            <a:tbl>
              <a:tblPr/>
              <a:tblGrid>
                <a:gridCol w="4367213"/>
                <a:gridCol w="989012"/>
                <a:gridCol w="989013"/>
                <a:gridCol w="989012"/>
                <a:gridCol w="989013"/>
              </a:tblGrid>
              <a:tr h="2809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больничных коек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врачей,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из них участковых врачей и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среднего медицинского персонала,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из них медицинских сестер участковых врачей и медицинских сестер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Мощность врачебных амбулаторно-поликлинических учреждений, посещений в смену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8" name="Google Shape;319;p37"/>
          <p:cNvSpPr txBox="1">
            <a:spLocks noChangeArrowheads="1"/>
          </p:cNvSpPr>
          <p:nvPr/>
        </p:nvSpPr>
        <p:spPr bwMode="auto">
          <a:xfrm>
            <a:off x="320675" y="989013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u="sng" dirty="0">
                <a:solidFill>
                  <a:srgbClr val="FFFFFF"/>
                </a:solidFill>
              </a:rPr>
              <a:t>Основные учреждения здравоохранения на территории района</a:t>
            </a:r>
            <a:r>
              <a:rPr lang="ru-RU" sz="1600" dirty="0">
                <a:solidFill>
                  <a:srgbClr val="FFFFFF"/>
                </a:solidFill>
              </a:rPr>
              <a:t>: </a:t>
            </a:r>
            <a:endParaRPr lang="ru-RU" dirty="0"/>
          </a:p>
          <a:p>
            <a:pPr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ГУЗ «</a:t>
            </a:r>
            <a:r>
              <a:rPr lang="ru-RU" sz="1600" dirty="0" err="1">
                <a:solidFill>
                  <a:srgbClr val="FFFFFF"/>
                </a:solidFill>
              </a:rPr>
              <a:t>Могойтуйская</a:t>
            </a:r>
            <a:r>
              <a:rPr lang="ru-RU" sz="1600" dirty="0">
                <a:solidFill>
                  <a:srgbClr val="FFFFFF"/>
                </a:solidFill>
              </a:rPr>
              <a:t> ЦРБ»;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3 </a:t>
            </a:r>
            <a:r>
              <a:rPr lang="ru-RU" sz="1600" dirty="0">
                <a:solidFill>
                  <a:srgbClr val="FFFFFF"/>
                </a:solidFill>
              </a:rPr>
              <a:t>сельских врачебных амбулаторий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11 </a:t>
            </a:r>
            <a:r>
              <a:rPr lang="ru-RU" sz="1600" dirty="0">
                <a:solidFill>
                  <a:srgbClr val="FFFFFF"/>
                </a:solidFill>
              </a:rPr>
              <a:t>фельдшерско-акушерских пунктов,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в том числе новый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ФАП с. </a:t>
            </a:r>
            <a:r>
              <a:rPr lang="ru-RU" sz="1600" dirty="0" err="1">
                <a:solidFill>
                  <a:srgbClr val="FFFFFF"/>
                </a:solidFill>
              </a:rPr>
              <a:t>Ушарбай</a:t>
            </a:r>
            <a:r>
              <a:rPr lang="ru-RU" sz="1600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(2019г.)</a:t>
            </a:r>
            <a:endParaRPr lang="ru-RU" dirty="0"/>
          </a:p>
          <a:p>
            <a:pPr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55349" name="Google Shape;320;p3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Здравоохранение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5350" name="Google Shape;322;p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173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51" name="Google Shape;323;p3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pic>
        <p:nvPicPr>
          <p:cNvPr id="55352" name="Picture 58" descr="2endskopistvr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138" y="2352675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328;p3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Культура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346" name="Google Shape;329;p3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3244EC9-38AF-4710-8437-0EA671F20231}" type="slidenum">
              <a:rPr lang="ru-RU" smtClean="0"/>
              <a:pPr/>
              <a:t>18</a:t>
            </a:fld>
            <a:endParaRPr lang="ru-RU" smtClean="0"/>
          </a:p>
        </p:txBody>
      </p:sp>
      <p:cxnSp>
        <p:nvCxnSpPr>
          <p:cNvPr id="57347" name="Google Shape;330;p3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7348" name="Google Shape;331;p38"/>
          <p:cNvSpPr txBox="1">
            <a:spLocks noChangeArrowheads="1"/>
          </p:cNvSpPr>
          <p:nvPr/>
        </p:nvSpPr>
        <p:spPr bwMode="auto">
          <a:xfrm>
            <a:off x="0" y="22225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graphicFrame>
        <p:nvGraphicFramePr>
          <p:cNvPr id="57458" name="Group 114"/>
          <p:cNvGraphicFramePr>
            <a:graphicFrameLocks noGrp="1"/>
          </p:cNvGraphicFramePr>
          <p:nvPr/>
        </p:nvGraphicFramePr>
        <p:xfrm>
          <a:off x="438150" y="4259263"/>
          <a:ext cx="8483600" cy="2432053"/>
        </p:xfrm>
        <a:graphic>
          <a:graphicData uri="http://schemas.openxmlformats.org/drawingml/2006/table">
            <a:tbl>
              <a:tblPr/>
              <a:tblGrid>
                <a:gridCol w="4138613"/>
                <a:gridCol w="877887"/>
                <a:gridCol w="866775"/>
                <a:gridCol w="866775"/>
                <a:gridCol w="866775"/>
                <a:gridCol w="866775"/>
              </a:tblGrid>
              <a:tr h="3937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мест в учреждениях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Фонд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тыс.экз.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158,,6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пользователей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12373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12757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Музыкальные и художественные школы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учащихся в них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407" name="Google Shape;333;p38"/>
          <p:cNvSpPr>
            <a:spLocks noChangeArrowheads="1"/>
          </p:cNvSpPr>
          <p:nvPr/>
        </p:nvSpPr>
        <p:spPr bwMode="auto">
          <a:xfrm>
            <a:off x="179388" y="1196975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buClr>
                <a:srgbClr val="000000"/>
              </a:buClr>
              <a:buFont typeface="Arial" charset="0"/>
              <a:buNone/>
            </a:pPr>
            <a:r>
              <a:rPr lang="ru-RU" sz="1600" b="1" i="1">
                <a:solidFill>
                  <a:srgbClr val="FFFFFF"/>
                </a:solidFill>
              </a:rPr>
              <a:t>В районе функционируют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Межпоселенческий центр досуга;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14 учреждений культурно-досугового типа;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9 музеев в сельских поселениях;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 межпоселенческая центральная библиотека;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15 библиотечных учреждений в сельских поселениях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None/>
            </a:pPr>
            <a:endParaRPr lang="ru-RU" sz="1600" b="1" i="1">
              <a:solidFill>
                <a:srgbClr val="FFFFFF"/>
              </a:solidFill>
            </a:endParaRPr>
          </a:p>
        </p:txBody>
      </p:sp>
      <p:sp>
        <p:nvSpPr>
          <p:cNvPr id="57408" name="Google Shape;335;p38"/>
          <p:cNvSpPr>
            <a:spLocks noChangeArrowheads="1"/>
          </p:cNvSpPr>
          <p:nvPr/>
        </p:nvSpPr>
        <p:spPr bwMode="auto">
          <a:xfrm>
            <a:off x="3570288" y="3484563"/>
            <a:ext cx="5292725" cy="6477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 dirty="0">
                <a:solidFill>
                  <a:srgbClr val="FFFFFF"/>
                </a:solidFill>
              </a:rPr>
              <a:t>В </a:t>
            </a:r>
            <a:r>
              <a:rPr lang="ru-RU" sz="1300" dirty="0" smtClean="0">
                <a:solidFill>
                  <a:srgbClr val="FFFFFF"/>
                </a:solidFill>
              </a:rPr>
              <a:t>2022 году  завершен капитальный ремонт Дома культуры </a:t>
            </a:r>
            <a:r>
              <a:rPr lang="ru-RU" sz="1300" dirty="0">
                <a:solidFill>
                  <a:srgbClr val="FFFFFF"/>
                </a:solidFill>
              </a:rPr>
              <a:t>селе </a:t>
            </a:r>
            <a:r>
              <a:rPr lang="ru-RU" sz="1300" dirty="0" err="1" smtClean="0">
                <a:solidFill>
                  <a:srgbClr val="FFFFFF"/>
                </a:solidFill>
              </a:rPr>
              <a:t>Цаган-Ола</a:t>
            </a:r>
            <a:r>
              <a:rPr lang="ru-RU" sz="1300" dirty="0" smtClean="0">
                <a:solidFill>
                  <a:srgbClr val="FFFFFF"/>
                </a:solidFill>
              </a:rPr>
              <a:t> Могойтуйского </a:t>
            </a:r>
            <a:r>
              <a:rPr lang="ru-RU" sz="1300" dirty="0">
                <a:solidFill>
                  <a:srgbClr val="FFFFFF"/>
                </a:solidFill>
              </a:rPr>
              <a:t>района</a:t>
            </a:r>
            <a:endParaRPr lang="ru-RU" dirty="0"/>
          </a:p>
        </p:txBody>
      </p:sp>
      <p:pic>
        <p:nvPicPr>
          <p:cNvPr id="2050" name="Picture 2" descr="D:\Мяханов\фото для доклада\ДК ЦАГАН-челута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50" y="1130300"/>
            <a:ext cx="36528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341;p39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Физическая культура и спорт</a:t>
            </a:r>
            <a:endParaRPr lang="ru-RU" sz="4100" b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281354" y="3953021"/>
          <a:ext cx="8486409" cy="2750185"/>
        </p:xfrm>
        <a:graphic>
          <a:graphicData uri="http://schemas.openxmlformats.org/drawingml/2006/table">
            <a:tbl>
              <a:tblPr/>
              <a:tblGrid>
                <a:gridCol w="4676409"/>
                <a:gridCol w="1270000"/>
                <a:gridCol w="1270000"/>
                <a:gridCol w="1270000"/>
              </a:tblGrid>
              <a:tr h="24115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спортивных сооружений,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спортивных залов,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дополнительного образования детей,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занимающихся физкультурой и спортом,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12027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из них в учреждениях дополнительного образования детей,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1358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штатных физкультурных работников,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6" name="Google Shape;343;p3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9437" name="Google Shape;344;p3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9438" name="Google Shape;348;p39"/>
          <p:cNvSpPr>
            <a:spLocks noChangeArrowheads="1"/>
          </p:cNvSpPr>
          <p:nvPr/>
        </p:nvSpPr>
        <p:spPr bwMode="auto">
          <a:xfrm>
            <a:off x="2420938" y="3086100"/>
            <a:ext cx="2879725" cy="7762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Туяна Будажапова -  «Серебряный» призер Первенства Мира – 2019 года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по стрельбе из лука </a:t>
            </a:r>
            <a:r>
              <a:rPr lang="ru-RU">
                <a:solidFill>
                  <a:srgbClr val="FFFFFF"/>
                </a:solidFill>
              </a:rPr>
              <a:t>в Испании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 l="6285" t="4839" r="6978" b="11290"/>
          <a:stretch>
            <a:fillRect/>
          </a:stretch>
        </p:blipFill>
        <p:spPr bwMode="auto">
          <a:xfrm>
            <a:off x="6408274" y="1065432"/>
            <a:ext cx="2517193" cy="18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40" name="Picture 53" descr="imgpre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025525"/>
            <a:ext cx="208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1" name="Google Shape;348;p39"/>
          <p:cNvSpPr>
            <a:spLocks noChangeArrowheads="1"/>
          </p:cNvSpPr>
          <p:nvPr/>
        </p:nvSpPr>
        <p:spPr bwMode="auto">
          <a:xfrm>
            <a:off x="6015038" y="2979738"/>
            <a:ext cx="2879725" cy="81915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Универсальная спортивная площадка в с.Цаган-Челутай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59442" name="Picture 87" descr="4zhammak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0" y="1092200"/>
            <a:ext cx="3524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1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8BC8D7-A4C9-43C5-8829-600DBF101274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8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179388" y="642938"/>
            <a:ext cx="4518025" cy="6215062"/>
          </a:xfrm>
        </p:spPr>
        <p:txBody>
          <a:bodyPr/>
          <a:lstStyle/>
          <a:p>
            <a:pPr marL="0" indent="0" algn="ctr" eaLnBrk="1" hangingPunct="1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z="15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                     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Приветствую Вас от имени администрации муниципального района «Могойтуйский район» и представляю Вашему вниманию инвестиционный паспорт Могойтуйского района,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Наш район расположен в центральной части Забайкальского края и занимает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территорию 6,3 тыс. кв.км.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Выгодное  геополитическое положение, красивая природа, благоприятный климат и трудолюбивые люди – все это помогает нам на протяжении многих лет сохранять статус инвестиционно привлекательного района.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Этому способствует и сложившаяся в районе политическая и социальная стабильность.  Ведущее место в экономике района занимает сельское хозяйство. Также экономика района представлена предприятиями  обрабатывающей промышленности, инфраструктуры, малого и среднего бизнеса. </a:t>
            </a:r>
            <a:endParaRPr lang="ru-RU" sz="1500" b="1" smtClean="0">
              <a:latin typeface="Arial" charset="0"/>
              <a:cs typeface="Arial" charset="0"/>
            </a:endParaRPr>
          </a:p>
        </p:txBody>
      </p:sp>
      <p:sp>
        <p:nvSpPr>
          <p:cNvPr id="24579" name="Google Shape;153;p22"/>
          <p:cNvSpPr>
            <a:spLocks noChangeArrowheads="1"/>
          </p:cNvSpPr>
          <p:nvPr/>
        </p:nvSpPr>
        <p:spPr bwMode="auto">
          <a:xfrm>
            <a:off x="5400675" y="5711825"/>
            <a:ext cx="42116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EEECE1"/>
                </a:solidFill>
              </a:rPr>
              <a:t>     </a:t>
            </a:r>
            <a:r>
              <a:rPr lang="ru-RU" sz="1500" b="1">
                <a:solidFill>
                  <a:srgbClr val="FFFFFF"/>
                </a:solidFill>
              </a:rPr>
              <a:t>Б.Ц.Нимбуев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Глава муниципального района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«Могойтуйский район»</a:t>
            </a:r>
            <a:br>
              <a:rPr lang="ru-RU" sz="1500" b="1">
                <a:solidFill>
                  <a:srgbClr val="FFFFFF"/>
                </a:solidFill>
              </a:rPr>
            </a:br>
            <a:endParaRPr lang="ru-RU" sz="1500" b="1">
              <a:solidFill>
                <a:srgbClr val="FFFFFF"/>
              </a:solidFill>
            </a:endParaRPr>
          </a:p>
        </p:txBody>
      </p:sp>
      <p:sp>
        <p:nvSpPr>
          <p:cNvPr id="24580" name="Google Shape;154;p22"/>
          <p:cNvSpPr>
            <a:spLocks noChangeArrowheads="1"/>
          </p:cNvSpPr>
          <p:nvPr/>
        </p:nvSpPr>
        <p:spPr bwMode="auto">
          <a:xfrm>
            <a:off x="5219700" y="4868863"/>
            <a:ext cx="414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Приглашаем Вас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к взаимовыгодному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и долгосрочному сотрудничеству</a:t>
            </a:r>
            <a:r>
              <a:rPr lang="ru-RU" sz="1600" b="1">
                <a:solidFill>
                  <a:srgbClr val="FFFFFF"/>
                </a:solidFill>
              </a:rPr>
              <a:t>!</a:t>
            </a:r>
            <a:endParaRPr lang="ru-RU"/>
          </a:p>
        </p:txBody>
      </p:sp>
      <p:sp>
        <p:nvSpPr>
          <p:cNvPr id="24581" name="Google Shape;155;p22"/>
          <p:cNvSpPr>
            <a:spLocks noChangeArrowheads="1"/>
          </p:cNvSpPr>
          <p:nvPr/>
        </p:nvSpPr>
        <p:spPr bwMode="auto">
          <a:xfrm>
            <a:off x="179388" y="47625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500" b="1">
                <a:solidFill>
                  <a:srgbClr val="EEECE1"/>
                </a:solidFill>
              </a:rPr>
              <a:t>Уважаемые друзья!</a:t>
            </a:r>
            <a:endParaRPr lang="ru-RU"/>
          </a:p>
        </p:txBody>
      </p:sp>
      <p:pic>
        <p:nvPicPr>
          <p:cNvPr id="24582" name="Google Shape;156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82600"/>
            <a:ext cx="29305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354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Демография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42" name="Google Shape;355;p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103688"/>
            <a:ext cx="39846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Google Shape;356;p4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1444" name="Google Shape;357;p4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1445" name="Google Shape;358;p40"/>
          <p:cNvSpPr>
            <a:spLocks noChangeArrowheads="1"/>
          </p:cNvSpPr>
          <p:nvPr/>
        </p:nvSpPr>
        <p:spPr bwMode="auto">
          <a:xfrm>
            <a:off x="4787900" y="3070225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Численность мужчин и женщин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(по данным переписей, тыс. чел.)</a:t>
            </a:r>
            <a:endParaRPr lang="ru-RU"/>
          </a:p>
        </p:txBody>
      </p:sp>
      <p:sp>
        <p:nvSpPr>
          <p:cNvPr id="61446" name="Google Shape;359;p40"/>
          <p:cNvSpPr>
            <a:spLocks noChangeArrowheads="1"/>
          </p:cNvSpPr>
          <p:nvPr/>
        </p:nvSpPr>
        <p:spPr bwMode="auto">
          <a:xfrm>
            <a:off x="252413" y="3070225"/>
            <a:ext cx="36718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Рождаемость,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естественный прирост населения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(человек)</a:t>
            </a:r>
            <a:endParaRPr lang="ru-RU"/>
          </a:p>
        </p:txBody>
      </p:sp>
      <p:sp>
        <p:nvSpPr>
          <p:cNvPr id="61447" name="Google Shape;360;p40"/>
          <p:cNvSpPr>
            <a:spLocks noChangeArrowheads="1"/>
          </p:cNvSpPr>
          <p:nvPr/>
        </p:nvSpPr>
        <p:spPr bwMode="auto">
          <a:xfrm>
            <a:off x="503238" y="1412875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           </a:t>
            </a:r>
            <a:r>
              <a:rPr lang="ru-RU" sz="1500">
                <a:solidFill>
                  <a:srgbClr val="FFFFFF"/>
                </a:solidFill>
              </a:rPr>
              <a:t>По данным Всероссийской переписи населения 2010 г. коренное население района -буряты. Доля их в национальном составе составляет 63%. Также проживают русские – 34,1% и представители других национальностей (украинцы, татары, эвенки, башкиры и др.) - 2,9%</a:t>
            </a:r>
            <a:endParaRPr lang="ru-RU"/>
          </a:p>
        </p:txBody>
      </p:sp>
      <p:pic>
        <p:nvPicPr>
          <p:cNvPr id="61448" name="Google Shape;361;p4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5" y="4019331"/>
            <a:ext cx="41862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366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Трудовые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3490" name="Google Shape;367;p4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976438"/>
            <a:ext cx="39989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Google Shape;368;p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087438"/>
            <a:ext cx="41402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Google Shape;369;p41"/>
          <p:cNvSpPr txBox="1">
            <a:spLocks noGrp="1"/>
          </p:cNvSpPr>
          <p:nvPr>
            <p:ph type="body" idx="4294967295"/>
          </p:nvPr>
        </p:nvSpPr>
        <p:spPr>
          <a:xfrm>
            <a:off x="0" y="1357313"/>
            <a:ext cx="8786813" cy="428625"/>
          </a:xfrm>
        </p:spPr>
        <p:txBody>
          <a:bodyPr/>
          <a:lstStyle/>
          <a:p>
            <a:pPr marL="547688" indent="-411163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С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реднегодовая численность постоянного населения района  – 24 646 чел.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63493" name="Google Shape;370;p41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94DAC6D8-578B-4253-B3B2-5FB7D8D2B91F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21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3494" name="Google Shape;371;p41"/>
          <p:cNvSpPr txBox="1">
            <a:spLocks noChangeArrowheads="1"/>
          </p:cNvSpPr>
          <p:nvPr/>
        </p:nvSpPr>
        <p:spPr bwMode="auto">
          <a:xfrm>
            <a:off x="1905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3495" name="Google Shape;372;p4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3496" name="Google Shape;373;p41"/>
          <p:cNvSpPr txBox="1">
            <a:spLocks noChangeArrowheads="1"/>
          </p:cNvSpPr>
          <p:nvPr/>
        </p:nvSpPr>
        <p:spPr bwMode="auto">
          <a:xfrm>
            <a:off x="468313" y="6237288"/>
            <a:ext cx="87868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dirty="0">
                <a:solidFill>
                  <a:srgbClr val="FFFFFF"/>
                </a:solidFill>
              </a:rPr>
              <a:t>Среднесписочная численность работников крупных и средних организаций : </a:t>
            </a:r>
            <a:r>
              <a:rPr lang="ru-RU" sz="1500" b="1" dirty="0" smtClean="0">
                <a:solidFill>
                  <a:srgbClr val="FFFFFF"/>
                </a:solidFill>
              </a:rPr>
              <a:t>3939 </a:t>
            </a:r>
            <a:r>
              <a:rPr lang="ru-RU" sz="1500" b="1" dirty="0">
                <a:solidFill>
                  <a:srgbClr val="FFFFFF"/>
                </a:solidFill>
              </a:rPr>
              <a:t>чел.  </a:t>
            </a:r>
            <a:endParaRPr lang="ru-RU" dirty="0"/>
          </a:p>
          <a:p>
            <a:pPr marL="547688" indent="-411163" algn="ctr">
              <a:spcBef>
                <a:spcPts val="300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500" b="1" dirty="0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Google Shape;378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 и занятость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538" name="Google Shape;379;p4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2745029-DCB6-4DF9-90CE-E6D85EE79BCF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Google Shape;380;p4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5540" name="Google Shape;381;p4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65541" name="Google Shape;382;p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247775"/>
            <a:ext cx="81089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7" name="Group 81"/>
          <p:cNvGraphicFramePr>
            <a:graphicFrameLocks noGrp="1"/>
          </p:cNvGraphicFramePr>
          <p:nvPr/>
        </p:nvGraphicFramePr>
        <p:xfrm>
          <a:off x="250825" y="4941888"/>
          <a:ext cx="8085138" cy="1504633"/>
        </p:xfrm>
        <a:graphic>
          <a:graphicData uri="http://schemas.openxmlformats.org/drawingml/2006/table">
            <a:tbl>
              <a:tblPr/>
              <a:tblGrid>
                <a:gridCol w="4608513"/>
                <a:gridCol w="695325"/>
                <a:gridCol w="695325"/>
                <a:gridCol w="695325"/>
                <a:gridCol w="695325"/>
                <a:gridCol w="695325"/>
              </a:tblGrid>
              <a:tr h="361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заявленных вакансий, единиц</a:t>
                      </a: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670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797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1244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Трудоустроено,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256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475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зарегистрированной безработицы,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1,18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</a:tbl>
          </a:graphicData>
        </a:graphic>
      </p:graphicFrame>
      <p:pic>
        <p:nvPicPr>
          <p:cNvPr id="65579" name="Google Shape;384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9450" y="3638550"/>
            <a:ext cx="19446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Google Shape;385;p4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38550"/>
            <a:ext cx="1982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390;p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Финансово-кредитные учреждения, налоговый потенциал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586" name="Google Shape;391;p43"/>
          <p:cNvSpPr txBox="1">
            <a:spLocks noGrp="1"/>
          </p:cNvSpPr>
          <p:nvPr>
            <p:ph type="body" idx="1"/>
          </p:nvPr>
        </p:nvSpPr>
        <p:spPr>
          <a:xfrm>
            <a:off x="179388" y="1744663"/>
            <a:ext cx="4038600" cy="4708525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- Дополнительный офис Сбербанка России;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Дополнительный офис Россельхозбанка;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Фонд поддержки малого предпринимательства;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- 9 сельскохозяйственных кредитных кооператива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7587" name="Google Shape;392;p43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1916113"/>
            <a:ext cx="4249738" cy="3187700"/>
          </a:xfrm>
        </p:spPr>
      </p:pic>
      <p:sp>
        <p:nvSpPr>
          <p:cNvPr id="67588" name="Google Shape;393;p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C744F12-A7D2-4AB6-93E9-8D74BFD5769D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9" name="Google Shape;394;p4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Финансовые ресурсы</a:t>
            </a:r>
            <a:endParaRPr lang="ru-RU"/>
          </a:p>
        </p:txBody>
      </p:sp>
      <p:cxnSp>
        <p:nvCxnSpPr>
          <p:cNvPr id="67590" name="Google Shape;395;p4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Google Shape;400;p44"/>
          <p:cNvSpPr txBox="1"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Консолидированный бюджет </a:t>
            </a:r>
            <a:b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9757" name="Group 125"/>
          <p:cNvGraphicFramePr>
            <a:graphicFrameLocks noGrp="1"/>
          </p:cNvGraphicFramePr>
          <p:nvPr/>
        </p:nvGraphicFramePr>
        <p:xfrm>
          <a:off x="498475" y="1341438"/>
          <a:ext cx="8205788" cy="2545130"/>
        </p:xfrm>
        <a:graphic>
          <a:graphicData uri="http://schemas.openxmlformats.org/drawingml/2006/table">
            <a:tbl>
              <a:tblPr/>
              <a:tblGrid>
                <a:gridCol w="2590800"/>
                <a:gridCol w="901700"/>
                <a:gridCol w="901700"/>
                <a:gridCol w="901700"/>
                <a:gridCol w="901700"/>
                <a:gridCol w="1084263"/>
                <a:gridCol w="9239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Доходы, всего: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1230923,7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1293344,3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1340231,7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в т.ч. налоговые и неналоговые доходы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256442,8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20,84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277703,4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21,48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276772,6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20,65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безвозмездные перечисления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974480,9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79,16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1015640,9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78,52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1063459,1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79,35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2" name="Google Shape;402;p44"/>
          <p:cNvSpPr txBox="1">
            <a:spLocks noGrp="1"/>
          </p:cNvSpPr>
          <p:nvPr>
            <p:ph type="body" idx="1"/>
          </p:nvPr>
        </p:nvSpPr>
        <p:spPr>
          <a:xfrm>
            <a:off x="1908175" y="3573463"/>
            <a:ext cx="8301038" cy="503237"/>
          </a:xfrm>
        </p:spPr>
        <p:txBody>
          <a:bodyPr anchor="ctr"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b="1" dirty="0" smtClean="0">
                <a:solidFill>
                  <a:srgbClr val="701E1A"/>
                </a:solidFill>
                <a:latin typeface="Arial" charset="0"/>
                <a:cs typeface="Arial" charset="0"/>
              </a:rPr>
              <a:t>Структура собственных доходов, %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9684" name="Google Shape;403;p4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4056063"/>
            <a:ext cx="76422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40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Системообразующие предприятия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" name="Google Shape;409;p45"/>
          <p:cNvGraphicFramePr>
            <a:graphicFrameLocks noGrp="1"/>
          </p:cNvGraphicFramePr>
          <p:nvPr/>
        </p:nvGraphicFramePr>
        <p:xfrm>
          <a:off x="457200" y="1600200"/>
          <a:ext cx="8229600" cy="3740915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/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- плюс»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ул.Железнодорожная, 1-а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 2-11-59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«Могойтуйский мясокомбинат»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Первичная переработка животных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Хила, ул.Луговая,7, тел (30255)4-11-68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«Престиж»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пластиковых окон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ул.Фабричная, тел. (30255)2-19-60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«Керамика»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строительных материалов (кирпич)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п.Могойтуй, ул. Фабричная, 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46"/>
          <p:cNvGraphicFramePr>
            <a:graphicFrameLocks noGrp="1"/>
          </p:cNvGraphicFramePr>
          <p:nvPr/>
        </p:nvGraphicFramePr>
        <p:xfrm>
          <a:off x="457200" y="549275"/>
          <a:ext cx="8229600" cy="5727643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«Агавнешторг»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Поставка с/х техники от завода-изготовителя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Гагарина, 11а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«Победа»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Ага-Хангил, тел (30255)4-51-10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«Догой»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Догой,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(30255)4-41-22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агрофирма им. Ленина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Зугалай, тел. (30255)4-61-41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«Улан-Одон»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Ортуй, тел (30255)3-21-22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СХК-племзавод «Ушарбай»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Ушарбай, тел (30255)4-21-22, 4-21-25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«Кирова»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Хара-Шибирь, тел (30255)4-81-58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47"/>
          <p:cNvGraphicFramePr>
            <a:graphicFrameLocks noGrp="1"/>
          </p:cNvGraphicFramePr>
          <p:nvPr/>
        </p:nvGraphicFramePr>
        <p:xfrm>
          <a:off x="457200" y="622300"/>
          <a:ext cx="8229600" cy="5786756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79438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Племхозяйство «Могойтуйский»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с.Хила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(30255)4-11-18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«Сагаа-Уула»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Цага-Ола, тел. (30255)4-31-22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«Дружба»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Цаган-Челутай, тел (30255)4-71-22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«Кусочи»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Кусоча, тел (30255)4-01-22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«Могойтуйская МСО»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Первомайская,33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(30255)2-17-65, 2-13-45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«Тубаир»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Молодежная,18 тел. (30255) 2-15-64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«Могойтуйские теплосети»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Производство, передача и распределение пара и горячей воды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Саянская, б/н тел. (30255) 2-16-66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424;p4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Промышленное производство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Google Shape;425;p4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C219442-BF5F-4BD6-BE94-98EBCB9FF172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7827" name="Google Shape;426;p4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7828" name="Google Shape;427;p4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7829" name="Google Shape;428;p48"/>
          <p:cNvSpPr txBox="1">
            <a:spLocks noChangeArrowheads="1"/>
          </p:cNvSpPr>
          <p:nvPr/>
        </p:nvSpPr>
        <p:spPr bwMode="auto">
          <a:xfrm>
            <a:off x="2071688" y="1214438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В структуре промышленности доля обрабатывающей промышленности составляет 48,8%, производство и распределение э/э, газа и воды – 51,2%.</a:t>
            </a:r>
            <a:endParaRPr lang="ru-RU"/>
          </a:p>
        </p:txBody>
      </p:sp>
      <p:sp>
        <p:nvSpPr>
          <p:cNvPr id="77830" name="Google Shape;429;p48"/>
          <p:cNvSpPr txBox="1">
            <a:spLocks noChangeArrowheads="1"/>
          </p:cNvSpPr>
          <p:nvPr/>
        </p:nvSpPr>
        <p:spPr bwMode="auto">
          <a:xfrm>
            <a:off x="2928938" y="2357438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Структура промышленного производства</a:t>
            </a:r>
            <a:endParaRPr lang="ru-RU"/>
          </a:p>
        </p:txBody>
      </p:sp>
      <p:pic>
        <p:nvPicPr>
          <p:cNvPr id="77831" name="Google Shape;430;p4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924175"/>
            <a:ext cx="618648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Google Shape;431;p4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2205038"/>
            <a:ext cx="21066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Google Shape;432;p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292600"/>
            <a:ext cx="2125662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Google Shape;437;p49"/>
          <p:cNvSpPr>
            <a:spLocks noChangeArrowheads="1"/>
          </p:cNvSpPr>
          <p:nvPr/>
        </p:nvSpPr>
        <p:spPr bwMode="auto">
          <a:xfrm>
            <a:off x="2370138" y="1152525"/>
            <a:ext cx="4775200" cy="146208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9874" name="Google Shape;438;p4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3D30221-FDEE-4441-A0F8-9E8CC536DDF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9875" name="Google Shape;439;p4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9876" name="Google Shape;440;p4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9877" name="Google Shape;441;p49"/>
          <p:cNvSpPr txBox="1">
            <a:spLocks noChangeArrowheads="1"/>
          </p:cNvSpPr>
          <p:nvPr/>
        </p:nvSpPr>
        <p:spPr bwMode="auto">
          <a:xfrm>
            <a:off x="642938" y="2786063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 dirty="0">
                <a:solidFill>
                  <a:srgbClr val="FFFFFF"/>
                </a:solidFill>
              </a:rPr>
              <a:t>Произведено в хозяйствах всех категорий:</a:t>
            </a:r>
            <a:endParaRPr lang="ru-RU" dirty="0"/>
          </a:p>
        </p:txBody>
      </p:sp>
      <p:graphicFrame>
        <p:nvGraphicFramePr>
          <p:cNvPr id="79935" name="Group 63"/>
          <p:cNvGraphicFramePr>
            <a:graphicFrameLocks noGrp="1"/>
          </p:cNvGraphicFramePr>
          <p:nvPr/>
        </p:nvGraphicFramePr>
        <p:xfrm>
          <a:off x="357188" y="3214688"/>
          <a:ext cx="8358187" cy="1565640"/>
        </p:xfrm>
        <a:graphic>
          <a:graphicData uri="http://schemas.openxmlformats.org/drawingml/2006/table">
            <a:tbl>
              <a:tblPr/>
              <a:tblGrid>
                <a:gridCol w="3343275"/>
                <a:gridCol w="1454150"/>
                <a:gridCol w="3560762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01.12.2022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Скота и птицы на убой в живом весе, тонн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Молока,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Яиц, тыс. шт.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00" name="Google Shape;443;p49"/>
          <p:cNvSpPr txBox="1">
            <a:spLocks noChangeArrowheads="1"/>
          </p:cNvSpPr>
          <p:nvPr/>
        </p:nvSpPr>
        <p:spPr bwMode="auto">
          <a:xfrm>
            <a:off x="642938" y="44291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 dirty="0">
                <a:solidFill>
                  <a:srgbClr val="FFFFFF"/>
                </a:solidFill>
              </a:rPr>
              <a:t>В хозяйствах всех категорий насчитывается:</a:t>
            </a:r>
            <a:endParaRPr lang="ru-RU" dirty="0"/>
          </a:p>
        </p:txBody>
      </p:sp>
      <p:graphicFrame>
        <p:nvGraphicFramePr>
          <p:cNvPr id="79936" name="Group 64"/>
          <p:cNvGraphicFramePr>
            <a:graphicFrameLocks noGrp="1"/>
          </p:cNvGraphicFramePr>
          <p:nvPr/>
        </p:nvGraphicFramePr>
        <p:xfrm>
          <a:off x="357188" y="4929188"/>
          <a:ext cx="8429625" cy="2114600"/>
        </p:xfrm>
        <a:graphic>
          <a:graphicData uri="http://schemas.openxmlformats.org/drawingml/2006/table">
            <a:tbl>
              <a:tblPr/>
              <a:tblGrid>
                <a:gridCol w="3414712"/>
                <a:gridCol w="1443038"/>
                <a:gridCol w="357187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01.12.2022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Крупного рогатого скота,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            в том числе коров,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Свиней,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Овец и коз,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Птицы,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31" name="Google Shape;445;p49"/>
          <p:cNvSpPr>
            <a:spLocks noChangeArrowheads="1"/>
          </p:cNvSpPr>
          <p:nvPr/>
        </p:nvSpPr>
        <p:spPr bwMode="auto">
          <a:xfrm>
            <a:off x="2341074" y="1227797"/>
            <a:ext cx="4681537" cy="67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73025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u="sng" dirty="0" smtClean="0">
                <a:solidFill>
                  <a:srgbClr val="10253F"/>
                </a:solidFill>
              </a:rPr>
              <a:t>15 </a:t>
            </a:r>
            <a:r>
              <a:rPr lang="ru-RU" sz="1300" b="1" u="sng" dirty="0">
                <a:solidFill>
                  <a:srgbClr val="10253F"/>
                </a:solidFill>
              </a:rPr>
              <a:t>сельскохозяйственных предприятий</a:t>
            </a:r>
            <a:r>
              <a:rPr lang="ru-RU" sz="1300" b="1" dirty="0">
                <a:solidFill>
                  <a:srgbClr val="10253F"/>
                </a:solidFill>
              </a:rPr>
              <a:t>: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>
                <a:solidFill>
                  <a:srgbClr val="10253F"/>
                </a:solidFill>
              </a:rPr>
              <a:t>в том числе </a:t>
            </a:r>
            <a:r>
              <a:rPr lang="ru-RU" sz="1300" b="1" dirty="0" smtClean="0">
                <a:solidFill>
                  <a:srgbClr val="10253F"/>
                </a:solidFill>
              </a:rPr>
              <a:t>6 </a:t>
            </a:r>
            <a:r>
              <a:rPr lang="ru-RU" sz="1300" b="1" dirty="0">
                <a:solidFill>
                  <a:srgbClr val="10253F"/>
                </a:solidFill>
              </a:rPr>
              <a:t>племенных хозяйств</a:t>
            </a:r>
            <a:r>
              <a:rPr lang="ru-RU" sz="1300" b="1" dirty="0" smtClean="0">
                <a:solidFill>
                  <a:srgbClr val="10253F"/>
                </a:solidFill>
              </a:rPr>
              <a:t>,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 smtClean="0">
                <a:solidFill>
                  <a:srgbClr val="10253F"/>
                </a:solidFill>
              </a:rPr>
              <a:t>56 </a:t>
            </a:r>
            <a:r>
              <a:rPr lang="ru-RU" sz="1300" b="1" dirty="0" err="1">
                <a:solidFill>
                  <a:srgbClr val="10253F"/>
                </a:solidFill>
              </a:rPr>
              <a:t>крестьянских-фермерских</a:t>
            </a:r>
            <a:r>
              <a:rPr lang="ru-RU" sz="1300" b="1" dirty="0">
                <a:solidFill>
                  <a:srgbClr val="10253F"/>
                </a:solidFill>
              </a:rPr>
              <a:t> </a:t>
            </a:r>
            <a:r>
              <a:rPr lang="ru-RU" sz="1300" b="1" dirty="0" smtClean="0">
                <a:solidFill>
                  <a:srgbClr val="10253F"/>
                </a:solidFill>
              </a:rPr>
              <a:t>хозяйств</a:t>
            </a:r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sz="1300" b="1" dirty="0">
              <a:solidFill>
                <a:srgbClr val="10253F"/>
              </a:solidFill>
            </a:endParaRPr>
          </a:p>
        </p:txBody>
      </p:sp>
      <p:sp>
        <p:nvSpPr>
          <p:cNvPr id="79932" name="Google Shape;446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Сельское хозяйство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6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Административно-территориальное деление муниципального района «Могойтуйский район»</a:t>
            </a:r>
            <a: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endParaRPr lang="ru-RU" sz="2200" b="1" smtClean="0">
              <a:solidFill>
                <a:srgbClr val="00FF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690" name="Group 66"/>
          <p:cNvGraphicFramePr>
            <a:graphicFrameLocks noGrp="1"/>
          </p:cNvGraphicFramePr>
          <p:nvPr/>
        </p:nvGraphicFramePr>
        <p:xfrm>
          <a:off x="4932363" y="2565400"/>
          <a:ext cx="3754437" cy="3797035"/>
        </p:xfrm>
        <a:graphic>
          <a:graphicData uri="http://schemas.openxmlformats.org/drawingml/2006/table">
            <a:tbl>
              <a:tblPr/>
              <a:tblGrid>
                <a:gridCol w="2290762"/>
                <a:gridCol w="14636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Муниципальное образование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Численность, чел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ГП «Могойтуй»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10631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«Ага-Хангил»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947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0556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«Догой»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«Ушарбай»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1061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«Зугалай»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1160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«Хара-Шибирь»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1380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«Цаган-Ола»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1086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«Усть-Нарин»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«Боржигантай»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«Нуринск»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«Цугол»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796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«Ортуй»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809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«Кусоча»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874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«Цаган-Челутай»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1483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«Хила»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1613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6679" name="Google Shape;163;p23"/>
          <p:cNvSpPr txBox="1">
            <a:spLocks noGrp="1"/>
          </p:cNvSpPr>
          <p:nvPr>
            <p:ph type="body" idx="4294967295"/>
          </p:nvPr>
        </p:nvSpPr>
        <p:spPr>
          <a:xfrm>
            <a:off x="4894263" y="1079500"/>
            <a:ext cx="4249737" cy="1341438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9F9F9"/>
              </a:buClr>
              <a:buSzPts val="1700"/>
              <a:buFont typeface="Noto Sans Symbols"/>
              <a:buNone/>
            </a:pPr>
            <a:r>
              <a:rPr lang="ru-RU" sz="2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МР «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состоит из 14 сельских и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1 городского поселения, объединяющих 39 населенных пунктов: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6680" name="Google Shape;164;p23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7660320E-B83E-4727-92E1-A2C199172CDC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3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81" name="Google Shape;165;p23" descr="Карта Кра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84313"/>
            <a:ext cx="377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Google Shape;451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Мясное скотоводство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Google Shape;452;p50"/>
          <p:cNvSpPr txBox="1">
            <a:spLocks noGrp="1"/>
          </p:cNvSpPr>
          <p:nvPr>
            <p:ph type="body" idx="4294967295"/>
          </p:nvPr>
        </p:nvSpPr>
        <p:spPr>
          <a:xfrm>
            <a:off x="287338" y="1196975"/>
            <a:ext cx="8856662" cy="3455988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разведение казахской белоголовой породы КРС: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500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3 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племрепродуктора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СПК «Победа»,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ПК «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Догой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», АКФ им. Ленина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9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Численность поголовья – 1130 гол.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 т.ч. коров – 679 гол.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1923" name="Google Shape;453;p50"/>
          <p:cNvPicPr preferRelativeResize="0"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275138"/>
            <a:ext cx="5399088" cy="2466975"/>
          </a:xfrm>
        </p:spPr>
      </p:pic>
      <p:pic>
        <p:nvPicPr>
          <p:cNvPr id="81924" name="Google Shape;454;p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308475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Google Shape;455;p5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44663"/>
            <a:ext cx="32400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Google Shape;456;p5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1927" name="Google Shape;457;p5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462;p51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Овцеводство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Google Shape;463;p51"/>
          <p:cNvSpPr txBox="1">
            <a:spLocks noGrp="1"/>
          </p:cNvSpPr>
          <p:nvPr>
            <p:ph type="body" idx="4294967295"/>
          </p:nvPr>
        </p:nvSpPr>
        <p:spPr>
          <a:xfrm>
            <a:off x="0" y="1052513"/>
            <a:ext cx="8569325" cy="1081087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забайкальская тонкорунная порода овец: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2 племзавода – ПК «Догой», СПК-ПЗ «Ушарбай»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     3 племрепродуктора – СПК им. Кирова, АК Кусоча, АПК «Боржигантай»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3971" name="Google Shape;464;p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Google Shape;465;p51"/>
          <p:cNvSpPr>
            <a:spLocks noChangeArrowheads="1"/>
          </p:cNvSpPr>
          <p:nvPr/>
        </p:nvSpPr>
        <p:spPr bwMode="auto">
          <a:xfrm>
            <a:off x="900113" y="5516563"/>
            <a:ext cx="26987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973" name="Google Shape;466;p51"/>
          <p:cNvSpPr>
            <a:spLocks noChangeArrowheads="1"/>
          </p:cNvSpPr>
          <p:nvPr/>
        </p:nvSpPr>
        <p:spPr bwMode="auto">
          <a:xfrm>
            <a:off x="1547813" y="5805488"/>
            <a:ext cx="18716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овцематки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11940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pic>
        <p:nvPicPr>
          <p:cNvPr id="83974" name="Google Shape;467;p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052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5" name="Google Shape;468;p51"/>
          <p:cNvCxnSpPr>
            <a:cxnSpLocks noChangeShapeType="1"/>
          </p:cNvCxnSpPr>
          <p:nvPr/>
        </p:nvCxnSpPr>
        <p:spPr bwMode="auto">
          <a:xfrm>
            <a:off x="0" y="295275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3976" name="Google Shape;469;p5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3977" name="Google Shape;470;p51"/>
          <p:cNvSpPr>
            <a:spLocks noChangeArrowheads="1"/>
          </p:cNvSpPr>
          <p:nvPr/>
        </p:nvSpPr>
        <p:spPr bwMode="auto">
          <a:xfrm>
            <a:off x="250825" y="4292600"/>
            <a:ext cx="15128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</a:t>
            </a:r>
            <a:endParaRPr lang="ru-RU" dirty="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 smtClean="0">
                <a:solidFill>
                  <a:srgbClr val="FFFFFF"/>
                </a:solidFill>
              </a:rPr>
              <a:t>16751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sp>
        <p:nvSpPr>
          <p:cNvPr id="83978" name="Google Shape;471;p51"/>
          <p:cNvSpPr>
            <a:spLocks noChangeArrowheads="1"/>
          </p:cNvSpPr>
          <p:nvPr/>
        </p:nvSpPr>
        <p:spPr bwMode="auto">
          <a:xfrm>
            <a:off x="2905125" y="2636838"/>
            <a:ext cx="6707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2000" b="1">
                <a:solidFill>
                  <a:srgbClr val="EEECE1"/>
                </a:solidFill>
              </a:rPr>
              <a:t>агинская порода овец:</a:t>
            </a:r>
            <a:endParaRPr lang="ru-RU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2 племрепродуктора – АКФ им. Ленина, ООО «Гэрэл»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</a:endParaRPr>
          </a:p>
        </p:txBody>
      </p:sp>
      <p:pic>
        <p:nvPicPr>
          <p:cNvPr id="83979" name="Google Shape;472;p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7563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Google Shape;473;p5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4684713"/>
            <a:ext cx="24844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Google Shape;474;p51"/>
          <p:cNvSpPr>
            <a:spLocks noChangeArrowheads="1"/>
          </p:cNvSpPr>
          <p:nvPr/>
        </p:nvSpPr>
        <p:spPr bwMode="auto">
          <a:xfrm>
            <a:off x="4140200" y="5516563"/>
            <a:ext cx="2376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8267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sp>
        <p:nvSpPr>
          <p:cNvPr id="83982" name="Google Shape;475;p51"/>
          <p:cNvSpPr>
            <a:spLocks noChangeArrowheads="1"/>
          </p:cNvSpPr>
          <p:nvPr/>
        </p:nvSpPr>
        <p:spPr bwMode="auto">
          <a:xfrm>
            <a:off x="7308850" y="3860800"/>
            <a:ext cx="1512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овцематки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5931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480;p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Табунное коневодство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Google Shape;481;p52"/>
          <p:cNvSpPr txBox="1">
            <a:spLocks noGrp="1"/>
          </p:cNvSpPr>
          <p:nvPr>
            <p:ph type="body" idx="4294967295"/>
          </p:nvPr>
        </p:nvSpPr>
        <p:spPr>
          <a:xfrm>
            <a:off x="0" y="1125538"/>
            <a:ext cx="6265863" cy="790575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</a:t>
            </a:r>
            <a:r>
              <a:rPr lang="ru-RU" sz="2000" smtClean="0">
                <a:solidFill>
                  <a:srgbClr val="EEECE1"/>
                </a:solidFill>
                <a:latin typeface="Arial" charset="0"/>
                <a:cs typeface="Arial" charset="0"/>
              </a:rPr>
              <a:t>лошади буденовской породы: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400"/>
              </a:spcBef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племрепродуктор  – СПК «Победа»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6019" name="Google Shape;482;p52"/>
          <p:cNvSpPr>
            <a:spLocks noChangeArrowheads="1"/>
          </p:cNvSpPr>
          <p:nvPr/>
        </p:nvSpPr>
        <p:spPr bwMode="auto">
          <a:xfrm>
            <a:off x="3130550" y="2346325"/>
            <a:ext cx="32416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dirty="0" smtClean="0">
                <a:solidFill>
                  <a:srgbClr val="FFFFFF"/>
                </a:solidFill>
              </a:rPr>
              <a:t>124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в т.ч. кобыл – </a:t>
            </a:r>
            <a:r>
              <a:rPr lang="ru-RU" dirty="0" smtClean="0">
                <a:solidFill>
                  <a:srgbClr val="FFFFFF"/>
                </a:solidFill>
              </a:rPr>
              <a:t>37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cxnSp>
        <p:nvCxnSpPr>
          <p:cNvPr id="86020" name="Google Shape;483;p5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6021" name="Google Shape;484;p5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6022" name="Google Shape;486;p52"/>
          <p:cNvSpPr>
            <a:spLocks noChangeArrowheads="1"/>
          </p:cNvSpPr>
          <p:nvPr/>
        </p:nvSpPr>
        <p:spPr bwMode="auto">
          <a:xfrm>
            <a:off x="1547813" y="4005263"/>
            <a:ext cx="61198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>
                <a:solidFill>
                  <a:srgbClr val="EEECE1"/>
                </a:solidFill>
              </a:rPr>
              <a:t>лошади забайкальской породы: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       2 племрепродуктора:    ПК «Догой»,  АКФ им. Ленина</a:t>
            </a:r>
            <a:endParaRPr lang="ru-RU"/>
          </a:p>
        </p:txBody>
      </p:sp>
      <p:pic>
        <p:nvPicPr>
          <p:cNvPr id="86023" name="Google Shape;487;p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868863"/>
            <a:ext cx="230346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Google Shape;488;p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941888"/>
            <a:ext cx="223202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Google Shape;489;p52"/>
          <p:cNvSpPr>
            <a:spLocks noChangeArrowheads="1"/>
          </p:cNvSpPr>
          <p:nvPr/>
        </p:nvSpPr>
        <p:spPr bwMode="auto">
          <a:xfrm>
            <a:off x="2987675" y="5230813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dirty="0" smtClean="0">
                <a:solidFill>
                  <a:srgbClr val="FFFFFF"/>
                </a:solidFill>
              </a:rPr>
              <a:t>744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в т.ч. кобыл – </a:t>
            </a:r>
            <a:r>
              <a:rPr lang="ru-RU" dirty="0" smtClean="0">
                <a:solidFill>
                  <a:srgbClr val="FFFFFF"/>
                </a:solidFill>
              </a:rPr>
              <a:t>400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pic>
        <p:nvPicPr>
          <p:cNvPr id="86026" name="Google Shape;490;p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133600"/>
            <a:ext cx="2160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7" descr="IMG_24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2230438"/>
            <a:ext cx="24844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79388" y="333375"/>
            <a:ext cx="8856662" cy="2303463"/>
          </a:xfrm>
        </p:spPr>
        <p:txBody>
          <a:bodyPr/>
          <a:lstStyle/>
          <a:p>
            <a:pPr marL="547688" indent="-411163"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500" smtClean="0">
                <a:solidFill>
                  <a:srgbClr val="EEECE1"/>
                </a:solidFill>
                <a:latin typeface="Arial" charset="0"/>
                <a:cs typeface="Arial" charset="0"/>
              </a:rPr>
              <a:t>Верблюдоводство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верблюды монгольской породы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1 племрепродуктор–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АК «Сагаан-Уула»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8066" name="Google Shape;496;p53"/>
          <p:cNvSpPr>
            <a:spLocks noChangeArrowheads="1"/>
          </p:cNvSpPr>
          <p:nvPr/>
        </p:nvSpPr>
        <p:spPr bwMode="auto">
          <a:xfrm>
            <a:off x="468313" y="2492375"/>
            <a:ext cx="4679950" cy="7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Численность поголовья – 41 гол.</a:t>
            </a:r>
            <a:endParaRPr lang="ru-RU" dirty="0"/>
          </a:p>
          <a:p>
            <a:pPr marL="547688" indent="-411163"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  в том числе </a:t>
            </a:r>
            <a:r>
              <a:rPr lang="ru-RU" sz="1800" dirty="0" err="1">
                <a:solidFill>
                  <a:srgbClr val="FFFFFF"/>
                </a:solidFill>
              </a:rPr>
              <a:t>верблюдоматки</a:t>
            </a:r>
            <a:r>
              <a:rPr lang="ru-RU" sz="1800" dirty="0">
                <a:solidFill>
                  <a:srgbClr val="FFFFFF"/>
                </a:solidFill>
              </a:rPr>
              <a:t> – </a:t>
            </a:r>
            <a:r>
              <a:rPr lang="ru-RU" sz="1800" dirty="0" smtClean="0">
                <a:solidFill>
                  <a:srgbClr val="FFFFFF"/>
                </a:solidFill>
              </a:rPr>
              <a:t>25 </a:t>
            </a:r>
            <a:r>
              <a:rPr lang="ru-RU" sz="1800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cxnSp>
        <p:nvCxnSpPr>
          <p:cNvPr id="88067" name="Google Shape;497;p5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8068" name="Google Shape;498;p5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88069" name="Google Shape;499;p5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16213"/>
            <a:ext cx="35639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Google Shape;500;p5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3627438"/>
            <a:ext cx="40370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505;p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Растениеводство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0114" name="Google Shape;506;p54"/>
          <p:cNvSpPr txBox="1">
            <a:spLocks noGrp="1"/>
          </p:cNvSpPr>
          <p:nvPr>
            <p:ph type="body" idx="1"/>
          </p:nvPr>
        </p:nvSpPr>
        <p:spPr>
          <a:xfrm>
            <a:off x="468313" y="1485900"/>
            <a:ext cx="4038600" cy="1727200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с/х угодий – 413,9 тыс. га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в том числе: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пашни – 35,8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сенокосные угодья – 29,7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пастбища – 347,3 тыс. га.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0115" name="Google Shape;507;p54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56375" y="1196975"/>
            <a:ext cx="2460625" cy="1846263"/>
          </a:xfrm>
        </p:spPr>
      </p:pic>
      <p:graphicFrame>
        <p:nvGraphicFramePr>
          <p:cNvPr id="508" name="Google Shape;508;p54"/>
          <p:cNvGraphicFramePr>
            <a:graphicFrameLocks noGrp="1"/>
          </p:cNvGraphicFramePr>
          <p:nvPr/>
        </p:nvGraphicFramePr>
        <p:xfrm>
          <a:off x="323850" y="4076700"/>
          <a:ext cx="8424863" cy="2540280"/>
        </p:xfrm>
        <a:graphic>
          <a:graphicData uri="http://schemas.openxmlformats.org/drawingml/2006/table">
            <a:tbl>
              <a:tblPr/>
              <a:tblGrid>
                <a:gridCol w="1193800"/>
                <a:gridCol w="1809750"/>
                <a:gridCol w="1824038"/>
                <a:gridCol w="1749425"/>
                <a:gridCol w="1847850"/>
              </a:tblGrid>
              <a:tr h="33496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и урожайность основных сельскохозяйственных культур</a:t>
                      </a: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(в сельскохозяйственных организациях)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(в весе после доработки) - тонн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Средний сбор с одного гектара - центнеров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10819,0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6,3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2381,0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8,7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6,1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2543,0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7,2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0165" name="Google Shape;510;p5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0166" name="Google Shape;511;p5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90168" name="Picture 56" descr="изображение_viber_2019-09-25_16-57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550" y="2395538"/>
            <a:ext cx="2921000" cy="16430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516;p55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Google Shape;517;p5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B75A50-B5D2-4B67-A20F-3F798243FD97}" type="slidenum">
              <a:rPr lang="ru-RU" smtClean="0"/>
              <a:pPr/>
              <a:t>35</a:t>
            </a:fld>
            <a:endParaRPr lang="ru-RU" smtClean="0"/>
          </a:p>
        </p:txBody>
      </p:sp>
      <p:cxnSp>
        <p:nvCxnSpPr>
          <p:cNvPr id="92163" name="Google Shape;518;p5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2164" name="Google Shape;519;p5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2165" name="Google Shape;520;p55"/>
          <p:cNvSpPr txBox="1">
            <a:spLocks noChangeArrowheads="1"/>
          </p:cNvSpPr>
          <p:nvPr/>
        </p:nvSpPr>
        <p:spPr bwMode="auto">
          <a:xfrm>
            <a:off x="500063" y="1158875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b="1" dirty="0">
                <a:solidFill>
                  <a:srgbClr val="FFFFFF"/>
                </a:solidFill>
              </a:rPr>
              <a:t>Основными предприятиями, осуществляющим строительные и ремонтные работы на территории муниципального района «</a:t>
            </a:r>
            <a:r>
              <a:rPr lang="ru-RU" b="1" dirty="0" err="1">
                <a:solidFill>
                  <a:srgbClr val="FFFFFF"/>
                </a:solidFill>
              </a:rPr>
              <a:t>Могойтуйский</a:t>
            </a:r>
            <a:r>
              <a:rPr lang="ru-RU" b="1" dirty="0">
                <a:solidFill>
                  <a:srgbClr val="FFFFFF"/>
                </a:solidFill>
              </a:rPr>
              <a:t>» район»,  являются ООО «</a:t>
            </a:r>
            <a:r>
              <a:rPr lang="ru-RU" b="1" dirty="0" err="1">
                <a:solidFill>
                  <a:srgbClr val="FFFFFF"/>
                </a:solidFill>
              </a:rPr>
              <a:t>Тубаир</a:t>
            </a:r>
            <a:r>
              <a:rPr lang="ru-RU" b="1" dirty="0">
                <a:solidFill>
                  <a:srgbClr val="FFFFFF"/>
                </a:solidFill>
              </a:rPr>
              <a:t>», ООО «ТЭС», ООО «</a:t>
            </a:r>
            <a:r>
              <a:rPr lang="ru-RU" b="1" dirty="0" err="1">
                <a:solidFill>
                  <a:srgbClr val="FFFFFF"/>
                </a:solidFill>
              </a:rPr>
              <a:t>Могойтуйская</a:t>
            </a:r>
            <a:r>
              <a:rPr lang="ru-RU" b="1" dirty="0">
                <a:solidFill>
                  <a:srgbClr val="FFFFFF"/>
                </a:solidFill>
              </a:rPr>
              <a:t> строительная компания» и т.д.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92186" name="Group 26"/>
          <p:cNvGraphicFramePr>
            <a:graphicFrameLocks noGrp="1"/>
          </p:cNvGraphicFramePr>
          <p:nvPr/>
        </p:nvGraphicFramePr>
        <p:xfrm>
          <a:off x="395288" y="2378075"/>
          <a:ext cx="8429625" cy="1235720"/>
        </p:xfrm>
        <a:graphic>
          <a:graphicData uri="http://schemas.openxmlformats.org/drawingml/2006/table">
            <a:tbl>
              <a:tblPr/>
              <a:tblGrid>
                <a:gridCol w="6378575"/>
                <a:gridCol w="20510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Объем работ, выполненных по договорам строительного подряда – всего, млн.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руб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Ввод в действие жилых домов,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в том числе населением за свой счет и с помощью кредитов,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80" name="Google Shape;522;p55"/>
          <p:cNvSpPr txBox="1">
            <a:spLocks noChangeArrowheads="1"/>
          </p:cNvSpPr>
          <p:nvPr/>
        </p:nvSpPr>
        <p:spPr bwMode="auto">
          <a:xfrm>
            <a:off x="1093788" y="198913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 dirty="0">
                <a:solidFill>
                  <a:srgbClr val="FFFFFF"/>
                </a:solidFill>
              </a:rPr>
              <a:t>Объемы строительства (за </a:t>
            </a:r>
            <a:r>
              <a:rPr lang="ru-RU" sz="1600" b="1" dirty="0" smtClean="0">
                <a:solidFill>
                  <a:srgbClr val="FFFFFF"/>
                </a:solidFill>
              </a:rPr>
              <a:t>2022 </a:t>
            </a:r>
            <a:r>
              <a:rPr lang="ru-RU" sz="1600" b="1" dirty="0">
                <a:solidFill>
                  <a:srgbClr val="FFFFFF"/>
                </a:solidFill>
              </a:rPr>
              <a:t>год), кв. м</a:t>
            </a:r>
            <a:endParaRPr lang="ru-RU" dirty="0"/>
          </a:p>
        </p:txBody>
      </p:sp>
      <p:pic>
        <p:nvPicPr>
          <p:cNvPr id="92181" name="Picture 28" descr="стоянк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741738"/>
            <a:ext cx="4270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9" descr="овчар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752850"/>
            <a:ext cx="406558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Google Shape;531;p5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Жилищные программы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0" name="Google Shape;532;p5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050BA30-78F1-4EFC-8C15-6C9EAC33419D}" type="slidenum">
              <a:rPr lang="ru-RU" smtClean="0"/>
              <a:pPr/>
              <a:t>36</a:t>
            </a:fld>
            <a:endParaRPr lang="ru-RU" smtClean="0"/>
          </a:p>
        </p:txBody>
      </p:sp>
      <p:cxnSp>
        <p:nvCxnSpPr>
          <p:cNvPr id="94211" name="Google Shape;533;p5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4212" name="Google Shape;534;p5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4213" name="Google Shape;535;p56"/>
          <p:cNvSpPr>
            <a:spLocks noChangeArrowheads="1"/>
          </p:cNvSpPr>
          <p:nvPr/>
        </p:nvSpPr>
        <p:spPr bwMode="auto">
          <a:xfrm>
            <a:off x="6300788" y="1196975"/>
            <a:ext cx="2159000" cy="10795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2700000"/>
          </a:gradFill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Построено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– 15 жилых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домов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</p:txBody>
      </p:sp>
      <p:cxnSp>
        <p:nvCxnSpPr>
          <p:cNvPr id="94214" name="Google Shape;536;p56"/>
          <p:cNvCxnSpPr>
            <a:cxnSpLocks noChangeShapeType="1"/>
          </p:cNvCxnSpPr>
          <p:nvPr/>
        </p:nvCxnSpPr>
        <p:spPr bwMode="auto">
          <a:xfrm>
            <a:off x="7451725" y="2276475"/>
            <a:ext cx="0" cy="244475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sp>
        <p:nvSpPr>
          <p:cNvPr id="94215" name="Google Shape;537;p56"/>
          <p:cNvSpPr>
            <a:spLocks noChangeArrowheads="1"/>
          </p:cNvSpPr>
          <p:nvPr/>
        </p:nvSpPr>
        <p:spPr bwMode="auto">
          <a:xfrm>
            <a:off x="6481763" y="2520950"/>
            <a:ext cx="2090737" cy="1123950"/>
          </a:xfrm>
          <a:prstGeom prst="ellipse">
            <a:avLst/>
          </a:prstGeom>
          <a:gradFill rotWithShape="0">
            <a:gsLst>
              <a:gs pos="0">
                <a:srgbClr val="3A9964"/>
              </a:gs>
              <a:gs pos="50000">
                <a:srgbClr val="56DD91"/>
              </a:gs>
              <a:gs pos="100000">
                <a:srgbClr val="67FFAE"/>
              </a:gs>
            </a:gsLst>
            <a:lin ang="108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>
                <a:solidFill>
                  <a:srgbClr val="17365D"/>
                </a:solidFill>
              </a:rPr>
              <a:t>11,0543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6" name="Google Shape;538;p56"/>
          <p:cNvSpPr>
            <a:spLocks noChangeArrowheads="1"/>
          </p:cNvSpPr>
          <p:nvPr/>
        </p:nvSpPr>
        <p:spPr bwMode="auto">
          <a:xfrm>
            <a:off x="5075238" y="3860800"/>
            <a:ext cx="1512887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ФБ – 4,05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7" name="Google Shape;539;p56"/>
          <p:cNvSpPr>
            <a:spLocks noChangeArrowheads="1"/>
          </p:cNvSpPr>
          <p:nvPr/>
        </p:nvSpPr>
        <p:spPr bwMode="auto">
          <a:xfrm>
            <a:off x="5508625" y="4652963"/>
            <a:ext cx="1584325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КБ – 2,33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8" name="Google Shape;540;p56"/>
          <p:cNvSpPr>
            <a:spLocks noChangeArrowheads="1"/>
          </p:cNvSpPr>
          <p:nvPr/>
        </p:nvSpPr>
        <p:spPr bwMode="auto">
          <a:xfrm>
            <a:off x="6588125" y="5192713"/>
            <a:ext cx="2293938" cy="1189037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Средства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застройщиков </a:t>
            </a:r>
            <a:r>
              <a:rPr lang="ru-RU" sz="2000">
                <a:solidFill>
                  <a:srgbClr val="17365D"/>
                </a:solidFill>
              </a:rPr>
              <a:t>– 4,7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9" name="Google Shape;541;p56"/>
          <p:cNvSpPr>
            <a:spLocks noChangeArrowheads="1"/>
          </p:cNvSpPr>
          <p:nvPr/>
        </p:nvSpPr>
        <p:spPr bwMode="auto">
          <a:xfrm>
            <a:off x="7380288" y="3933825"/>
            <a:ext cx="1501775" cy="79057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МБ – 0,71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 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17365D"/>
              </a:solidFill>
            </a:endParaRPr>
          </a:p>
        </p:txBody>
      </p:sp>
      <p:cxnSp>
        <p:nvCxnSpPr>
          <p:cNvPr id="94220" name="Google Shape;542;p56"/>
          <p:cNvCxnSpPr>
            <a:cxnSpLocks noChangeShapeType="1"/>
          </p:cNvCxnSpPr>
          <p:nvPr/>
        </p:nvCxnSpPr>
        <p:spPr bwMode="auto">
          <a:xfrm flipH="1">
            <a:off x="6156325" y="3357563"/>
            <a:ext cx="431800" cy="503237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1" name="Google Shape;543;p56"/>
          <p:cNvCxnSpPr>
            <a:cxnSpLocks noChangeShapeType="1"/>
          </p:cNvCxnSpPr>
          <p:nvPr/>
        </p:nvCxnSpPr>
        <p:spPr bwMode="auto">
          <a:xfrm flipH="1">
            <a:off x="6481763" y="3573463"/>
            <a:ext cx="466725" cy="107950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2" name="Google Shape;544;p56"/>
          <p:cNvCxnSpPr>
            <a:cxnSpLocks noChangeShapeType="1"/>
          </p:cNvCxnSpPr>
          <p:nvPr/>
        </p:nvCxnSpPr>
        <p:spPr bwMode="auto">
          <a:xfrm>
            <a:off x="7308850" y="3649663"/>
            <a:ext cx="0" cy="154305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3" name="Google Shape;545;p56"/>
          <p:cNvCxnSpPr>
            <a:cxnSpLocks noChangeShapeType="1"/>
          </p:cNvCxnSpPr>
          <p:nvPr/>
        </p:nvCxnSpPr>
        <p:spPr bwMode="auto">
          <a:xfrm>
            <a:off x="7956550" y="3579813"/>
            <a:ext cx="71438" cy="354012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grpSp>
        <p:nvGrpSpPr>
          <p:cNvPr id="546" name="Google Shape;546;p56"/>
          <p:cNvGrpSpPr>
            <a:grpSpLocks/>
          </p:cNvGrpSpPr>
          <p:nvPr/>
        </p:nvGrpSpPr>
        <p:grpSpPr bwMode="auto">
          <a:xfrm>
            <a:off x="395288" y="4652963"/>
            <a:ext cx="4679950" cy="2016125"/>
            <a:chOff x="385" y="3158"/>
            <a:chExt cx="2676" cy="1043"/>
          </a:xfrm>
        </p:grpSpPr>
        <p:sp>
          <p:nvSpPr>
            <p:cNvPr id="94227" name="Google Shape;547;p56"/>
            <p:cNvSpPr>
              <a:spLocks noChangeArrowheads="1"/>
            </p:cNvSpPr>
            <p:nvPr/>
          </p:nvSpPr>
          <p:spPr bwMode="auto">
            <a:xfrm>
              <a:off x="385" y="3158"/>
              <a:ext cx="2676" cy="1043"/>
            </a:xfrm>
            <a:prstGeom prst="flowChartAlternateProcess">
              <a:avLst/>
            </a:prstGeom>
            <a:solidFill>
              <a:srgbClr val="F2D995"/>
            </a:solidFill>
            <a:ln w="9525">
              <a:solidFill>
                <a:srgbClr val="701E1A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pic>
          <p:nvPicPr>
            <p:cNvPr id="94228" name="Google Shape;548;p56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9" name="Google Shape;549;p5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0" name="Google Shape;550;p5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271463"/>
            <a:ext cx="60118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26" name="Google Shape;551;p56"/>
          <p:cNvCxnSpPr>
            <a:cxnSpLocks noChangeShapeType="1"/>
          </p:cNvCxnSpPr>
          <p:nvPr/>
        </p:nvCxnSpPr>
        <p:spPr bwMode="auto">
          <a:xfrm flipH="1">
            <a:off x="1476375" y="3500438"/>
            <a:ext cx="431800" cy="257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Google Shape;556;p57"/>
          <p:cNvSpPr txBox="1"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Реализация Указа Президента РФ</a:t>
            </a:r>
            <a:b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по обеспечению земельными участками льготных категорий граждан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57" name="Google Shape;557;p57"/>
          <p:cNvGraphicFramePr>
            <a:graphicFrameLocks noGrp="1"/>
          </p:cNvGraphicFramePr>
          <p:nvPr/>
        </p:nvGraphicFramePr>
        <p:xfrm>
          <a:off x="611188" y="2060575"/>
          <a:ext cx="7993062" cy="4178301"/>
        </p:xfrm>
        <a:graphic>
          <a:graphicData uri="http://schemas.openxmlformats.org/drawingml/2006/table">
            <a:tbl>
              <a:tblPr/>
              <a:tblGrid>
                <a:gridCol w="4924425"/>
                <a:gridCol w="998537"/>
                <a:gridCol w="1071563"/>
                <a:gridCol w="998537"/>
              </a:tblGrid>
              <a:tr h="7397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Льготные категории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Предоставлено земельных участков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имеющий 3 и более детей в возрасте до 18 лет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Молодые семьи, признанные нуждающимися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признанный нуждающимся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Дети-инвалиды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Итого: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Google Shape;562;p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Малый и средний бизнес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8306" name="Google Shape;563;p5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2347913"/>
            <a:ext cx="80041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Google Shape;564;p5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6421DB0-9D6D-48AC-8119-166AFEF38B7A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98308" name="Google Shape;565;p5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98309" name="Google Shape;566;p5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8310" name="Google Shape;567;p58"/>
          <p:cNvSpPr txBox="1">
            <a:spLocks noChangeArrowheads="1"/>
          </p:cNvSpPr>
          <p:nvPr/>
        </p:nvSpPr>
        <p:spPr bwMode="auto">
          <a:xfrm>
            <a:off x="1428750" y="1263650"/>
            <a:ext cx="6143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Структура видов экономической деятельности субъектов малого предпринимательства</a:t>
            </a:r>
            <a:endParaRPr lang="ru-RU"/>
          </a:p>
        </p:txBody>
      </p:sp>
      <p:sp>
        <p:nvSpPr>
          <p:cNvPr id="98311" name="Google Shape;568;p58"/>
          <p:cNvSpPr txBox="1">
            <a:spLocks noChangeArrowheads="1"/>
          </p:cNvSpPr>
          <p:nvPr/>
        </p:nvSpPr>
        <p:spPr bwMode="auto">
          <a:xfrm>
            <a:off x="352425" y="5805488"/>
            <a:ext cx="854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Доминирующей сферой деятельности субъектов малого предпринимательства в районе остается торговля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583;p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Поддержка малого предпринимательства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02" name="Google Shape;584;p6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3214F96A-0116-45E9-BB2A-4D83E311E9B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02403" name="Google Shape;585;p60"/>
          <p:cNvSpPr txBox="1">
            <a:spLocks noGrp="1"/>
          </p:cNvSpPr>
          <p:nvPr>
            <p:ph type="body" idx="4294967295"/>
          </p:nvPr>
        </p:nvSpPr>
        <p:spPr>
          <a:xfrm>
            <a:off x="346075" y="1628775"/>
            <a:ext cx="8329613" cy="4679950"/>
          </a:xfrm>
        </p:spPr>
        <p:txBody>
          <a:bodyPr/>
          <a:lstStyle/>
          <a:p>
            <a:pPr marL="73025" indent="0" algn="just" eaLnBrk="1" hangingPunct="1">
              <a:lnSpc>
                <a:spcPct val="80000"/>
              </a:lnSpc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 территории муниципального района «Могойтуйский район» действует </a:t>
            </a:r>
            <a:r>
              <a:rPr lang="ru-RU" sz="1600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муниципальная программа «Поддержка и развитие малого предпринимательства в муниципальном районе «Могойтуйский район» на 2023 -2025 гг.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Инфраструктура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муниципального района «</a:t>
            </a:r>
            <a:r>
              <a:rPr lang="ru-RU" sz="1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Могойтуйский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городского поселения «Могойтуй»;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филиал ООО «Региональная лизинговая компания «Агинский центр делового развития»;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- 15 сельскохозяйственных потребительских кредитных кооперативов.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методической, информационной, консультационной и организационной поддержки субъектам малого и среднего предпринимательства;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осуществление мероприятий по поддержке приоритетных направлений развития малого бизнеса;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консалтинговых и лизинговых услуг;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обеспечение поддержки малых предпринимателей.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02404" name="Google Shape;586;p6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2405" name="Google Shape;587;p6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70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История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Google Shape;171;p24"/>
          <p:cNvPicPr preferRelativeResize="0"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4213" y="1354138"/>
            <a:ext cx="3822700" cy="2867025"/>
          </a:xfrm>
        </p:spPr>
      </p:pic>
      <p:pic>
        <p:nvPicPr>
          <p:cNvPr id="28675" name="Google Shape;172;p2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360045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Google Shape;173;p2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28677" name="Google Shape;174;p2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sp>
        <p:nvSpPr>
          <p:cNvPr id="28678" name="Google Shape;175;p24"/>
          <p:cNvSpPr>
            <a:spLocks noChangeArrowheads="1"/>
          </p:cNvSpPr>
          <p:nvPr/>
        </p:nvSpPr>
        <p:spPr bwMode="auto">
          <a:xfrm>
            <a:off x="395288" y="1557338"/>
            <a:ext cx="38846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Могойтуйский район как административно-территориальная единица с центром в п. Могойтуй был образован 8 декабря 1942 г. Указом Президиума Верховного Совета РСФСР, для более эффективного управления хозяйствами в условиях военного времени. В 1948-1963 годах ликвидировался и вновь образовывался в 1951 и 1965 годах.</a:t>
            </a:r>
            <a:endParaRPr lang="ru-RU"/>
          </a:p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На тот период в состав района входило 7 сельских Советов</a:t>
            </a:r>
            <a:r>
              <a:rPr lang="ru-RU" sz="1800" b="1">
                <a:solidFill>
                  <a:srgbClr val="FFFFFF"/>
                </a:solidFill>
              </a:rPr>
              <a:t> </a:t>
            </a:r>
            <a:endParaRPr lang="ru-RU"/>
          </a:p>
          <a:p>
            <a:pPr algn="ctr"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592;p61"/>
          <p:cNvSpPr>
            <a:spLocks noChangeArrowheads="1"/>
          </p:cNvSpPr>
          <p:nvPr/>
        </p:nvSpPr>
        <p:spPr bwMode="auto">
          <a:xfrm>
            <a:off x="323850" y="3590925"/>
            <a:ext cx="3357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Объем инвестиций:  </a:t>
            </a:r>
            <a:endParaRPr lang="ru-RU"/>
          </a:p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15,947 млн. руб.</a:t>
            </a:r>
            <a:endParaRPr lang="ru-RU"/>
          </a:p>
        </p:txBody>
      </p:sp>
      <p:sp>
        <p:nvSpPr>
          <p:cNvPr id="104450" name="Google Shape;593;p61"/>
          <p:cNvSpPr>
            <a:spLocks noChangeArrowheads="1"/>
          </p:cNvSpPr>
          <p:nvPr/>
        </p:nvSpPr>
        <p:spPr bwMode="auto">
          <a:xfrm>
            <a:off x="712788" y="2079625"/>
            <a:ext cx="3507520" cy="80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 dirty="0"/>
              <a:t>Инициатор проекта: </a:t>
            </a:r>
            <a:endParaRPr lang="ru-RU" dirty="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200" b="1" dirty="0">
                <a:solidFill>
                  <a:srgbClr val="FFFFFF"/>
                </a:solidFill>
              </a:rPr>
              <a:t>ООО «</a:t>
            </a:r>
            <a:r>
              <a:rPr lang="ru-RU" sz="2200" b="1" dirty="0" err="1" smtClean="0">
                <a:solidFill>
                  <a:srgbClr val="FFFFFF"/>
                </a:solidFill>
              </a:rPr>
              <a:t>Агроэликс-плюс</a:t>
            </a:r>
            <a:r>
              <a:rPr lang="ru-RU" sz="2200" b="1" dirty="0" smtClean="0">
                <a:solidFill>
                  <a:srgbClr val="FFFFFF"/>
                </a:solidFill>
              </a:rPr>
              <a:t>»</a:t>
            </a:r>
            <a:endParaRPr lang="ru-RU" dirty="0"/>
          </a:p>
        </p:txBody>
      </p:sp>
      <p:sp>
        <p:nvSpPr>
          <p:cNvPr id="104451" name="Google Shape;594;p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проект «Модернизация производства комбикормов на ООО «Агроэликс»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Google Shape;595;p6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E385C9F-9A04-4821-BB10-B5ADD81B459B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04453" name="Google Shape;596;p6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4454" name="Google Shape;597;p6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4455" name="Google Shape;598;p6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97050"/>
            <a:ext cx="381793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Google Shape;599;p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21175"/>
            <a:ext cx="381793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62"/>
          <p:cNvGraphicFramePr>
            <a:graphicFrameLocks noGrp="1"/>
          </p:cNvGraphicFramePr>
          <p:nvPr/>
        </p:nvGraphicFramePr>
        <p:xfrm>
          <a:off x="214313" y="620713"/>
          <a:ext cx="8715375" cy="6246816"/>
        </p:xfrm>
        <a:graphic>
          <a:graphicData uri="http://schemas.openxmlformats.org/drawingml/2006/table">
            <a:tbl>
              <a:tblPr/>
              <a:tblGrid>
                <a:gridCol w="4071937"/>
                <a:gridCol w="4643438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комбикормов на ООО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плюс»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 из зерновых и растительных культур и готовых мучных смесей и теста для выпечки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проекта/адрес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пгт Могойтуй,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Организатор/инициатор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- плюс».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687420, Забайкальский края, пгт. Могойтуй, ул. Железнодорожная, 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муки всех сортов и полнорационных комбикормов для всех видов сельскохозяйственных животных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Проект подразумевает приобретение дополнительного оборудования в целях развития и модернизации производства муки всех сортов, полнорационных комбикормов для всех видов сельскохозяйственных животных.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Предусматривает увеличение емкости хранения в силосах до 300 тыс. тонн единовременного хранения, установку оборудования по сушке зерна мощностью 10 тонн зерна в час и прием зерна на автомобильных весах. (в данное время предприятие арендует весы до 2015 г. с максимальным пределом взвешивания весов – до 60 тонн).  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экспертизы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15,947 млн.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Собственные и заемные средства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 года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реализации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 лет.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6543" name="Google Shape;605;p6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720CE79-C9E5-4E51-A4B4-2E7A80DA467C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06544" name="Google Shape;606;p6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6545" name="Google Shape;607;p6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 и ввод в эксплуатацию паромной переправы через р. Онон в с. Кусоча Могойтуйского района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546" name="Google Shape;613;p6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9B02FFF-CEC9-47FD-B5A2-A61323D21058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08547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0" y="2420938"/>
            <a:ext cx="4572000" cy="2232025"/>
          </a:xfrm>
        </p:spPr>
        <p:txBody>
          <a:bodyPr/>
          <a:lstStyle/>
          <a:p>
            <a:pPr marL="73025" indent="0" eaLnBrk="1" hangingPunct="1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Инициатор проекта: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СП «Кусоча»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Объем инвестиций: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6923,8 тыс. руб. </a:t>
            </a:r>
          </a:p>
        </p:txBody>
      </p:sp>
      <p:sp>
        <p:nvSpPr>
          <p:cNvPr id="108548" name="Google Shape;615;p63"/>
          <p:cNvSpPr>
            <a:spLocks noChangeArrowheads="1"/>
          </p:cNvSpPr>
          <p:nvPr/>
        </p:nvSpPr>
        <p:spPr bwMode="auto">
          <a:xfrm>
            <a:off x="539750" y="4643438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/>
              <a:t>Срок окупаемости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1 год</a:t>
            </a:r>
            <a:endParaRPr lang="ru-RU"/>
          </a:p>
        </p:txBody>
      </p:sp>
      <p:sp>
        <p:nvSpPr>
          <p:cNvPr id="108549" name="Google Shape;616;p6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8550" name="Google Shape;617;p6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8551" name="Google Shape;618;p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64"/>
          <p:cNvGraphicFramePr>
            <a:graphicFrameLocks noGrp="1"/>
          </p:cNvGraphicFramePr>
          <p:nvPr/>
        </p:nvGraphicFramePr>
        <p:xfrm>
          <a:off x="142875" y="500063"/>
          <a:ext cx="8786813" cy="6069650"/>
        </p:xfrm>
        <a:graphic>
          <a:graphicData uri="http://schemas.openxmlformats.org/drawingml/2006/table">
            <a:tbl>
              <a:tblPr/>
              <a:tblGrid>
                <a:gridCol w="3795713"/>
                <a:gridCol w="4991100"/>
              </a:tblGrid>
              <a:tr h="3444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и ввод в эксплуатацию паромной переправы через р. Онон в с. Кусоча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Муниципальное управление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 /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С. Кусоча Могойтуйского района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 / 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Администрация СП «Кусоча»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адрес, телефон, факс, e-mail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673315 Забайкальский край, Могойтуйский р-н, с. Кусоча,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пер. Молодежный, 10.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паромной переправы и дальнейшее социально-экономическое развитие территории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59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1.для базового хозяйства с/х предприятия АК «Кусочи»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использовать естественные пастбища для летнего нагула скота, снизить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себестоимость сена естественных трав.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2.нахождение за р.Онон уникальных пещер Хээтэй в 12 км. от с.Кусоча.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Планируется создание туристического маршрута через паромную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переправу.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3.за р.Онон расположены многие обрядовые места, паром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 маршруты паломничества для жителей не только села, но 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других районов.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4. также строительство парома значительно сократит расстояние  до ж/д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дороги (сейчас 36 км через Оловянную, будет 14 км через Ясную),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сократиться расстояние и до федеральной трассы с 40 км до 16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Степень готовности проектной документации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ПСД 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6923,8 тыс. руб.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Льготное кредитование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0636" name="Google Shape;624;p6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AD5DB07-CA74-4801-A7F8-8B8716CB512C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10637" name="Google Shape;625;p6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10638" name="Google Shape;626;p6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631;p6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D83F171E-31FB-48CC-A403-AF177B421C6D}" type="slidenum">
              <a:rPr lang="ru-RU" smtClean="0"/>
              <a:pPr/>
              <a:t>44</a:t>
            </a:fld>
            <a:endParaRPr lang="ru-RU" smtClean="0"/>
          </a:p>
        </p:txBody>
      </p:sp>
      <p:graphicFrame>
        <p:nvGraphicFramePr>
          <p:cNvPr id="632" name="Google Shape;632;p65"/>
          <p:cNvGraphicFramePr>
            <a:graphicFrameLocks noGrp="1"/>
          </p:cNvGraphicFramePr>
          <p:nvPr/>
        </p:nvGraphicFramePr>
        <p:xfrm>
          <a:off x="755650" y="1700213"/>
          <a:ext cx="7632700" cy="4980940"/>
        </p:xfrm>
        <a:graphic>
          <a:graphicData uri="http://schemas.openxmlformats.org/drawingml/2006/table">
            <a:tbl>
              <a:tblPr/>
              <a:tblGrid>
                <a:gridCol w="7632700"/>
              </a:tblGrid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«Безопасность дорожного движения в муниципальном районе «Могойтуйский район»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«Профилактика правонарушений  и преступлений на территории «Могойтуйского района»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малого предпринимательства в муниципальном районе «Могойтуйский район»  на 2020-2022 годы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территориального общественного самоуправления на территории муниципального района «Могойтуйский район» на 2020 – 2022 годы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 Обеспечение пожарной безопасности и безопасности людей на водных объектах на территории муниципального района «Могойтуйский район»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отдыха, оздоровление и временной трудовой занятости детей и подростков в муниципальном районе «Могойтуйский район» на 2020-2022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и развитие агропромышленного комплекса муниципального района «Могойтуйский район» на 2021-2025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Развитие молодежной политики в муниципальном районе «Могойтуйский район» на 2019 – 2021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ветеранов и ветеранского движения в муниципальном районе  «Могойтуйский район»  на 2020 – 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общественных работ и временного трудоустройства безработных граждан в муниципальном районе «Могойтуйский район» на 2020-2022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«Комплексное развитие системы коммунальной инфраструктуры на территории Могойтуйского района на 2019 – 2021 годы»;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68" name="Google Shape;633;p65"/>
          <p:cNvSpPr txBox="1">
            <a:spLocks noChangeArrowheads="1"/>
          </p:cNvSpPr>
          <p:nvPr/>
        </p:nvSpPr>
        <p:spPr bwMode="auto">
          <a:xfrm>
            <a:off x="827088" y="476250"/>
            <a:ext cx="73453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Перечень муниципальных программ, реализуемых на территории муниципального района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«Могойтуйский район»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F8B8FEFB-4716-47FA-B253-D82D5682D24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3" name="Google Shape;632;p65"/>
          <p:cNvGraphicFramePr>
            <a:graphicFrameLocks noGrp="1"/>
          </p:cNvGraphicFramePr>
          <p:nvPr/>
        </p:nvGraphicFramePr>
        <p:xfrm>
          <a:off x="562708" y="645136"/>
          <a:ext cx="7741237" cy="3844442"/>
        </p:xfrm>
        <a:graphic>
          <a:graphicData uri="http://schemas.openxmlformats.org/drawingml/2006/table">
            <a:tbl>
              <a:tblPr/>
              <a:tblGrid>
                <a:gridCol w="7741237"/>
              </a:tblGrid>
              <a:tr h="29634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Энергосбережение и повышение энергетической эффективности в муниципальном районе «Могойтуйский район» на 2018-2024 годы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 и спорта в муниципальном районе «Могойтуйский район»  на 2020-2022 годы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1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местной общественной организации инвалидов муниципального района «Могойтуйский район» Забайкальской региональной организации общероссийского общественной организации «Всероссийское общество инвалидов» на 2019-2021 г»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Развитие земельных отношений в муниципальном районе «Могойтуйский район» на 2021 – 2023 годы»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единства и этнокультурное развитие жителей муниципального района «Могойтуйский район» на 2020-2022»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Комплексное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развитие сельских территорий муниципального района  «Могойтуйский район» на 2020-2025 годы»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" name="Google Shape;638;p66"/>
          <p:cNvGraphicFramePr>
            <a:graphicFrameLocks noGrp="1"/>
          </p:cNvGraphicFramePr>
          <p:nvPr/>
        </p:nvGraphicFramePr>
        <p:xfrm>
          <a:off x="357188" y="900113"/>
          <a:ext cx="8572500" cy="5844890"/>
        </p:xfrm>
        <a:graphic>
          <a:graphicData uri="http://schemas.openxmlformats.org/drawingml/2006/table">
            <a:tbl>
              <a:tblPr/>
              <a:tblGrid>
                <a:gridCol w="428625"/>
                <a:gridCol w="2714625"/>
                <a:gridCol w="1428750"/>
                <a:gridCol w="714375"/>
                <a:gridCol w="714375"/>
                <a:gridCol w="642937"/>
                <a:gridCol w="642938"/>
                <a:gridCol w="642937"/>
                <a:gridCol w="642938"/>
              </a:tblGrid>
              <a:tr h="517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промышленного производства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 к предыдущему году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145,6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59,7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6,7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продукции сельского хозяйства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107,3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97,3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98,3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98,3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99,6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64,8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71,9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75,58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75,58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75,27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собственных доходов бюджета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39,5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52,2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16,57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4786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Перечень основных показателей социально-экономического развития МР «Могойтуйский район»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4787" name="Google Shape;640;p6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43F306B-E562-4716-8715-306CB5BD2B0D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" name="Google Shape;645;p67"/>
          <p:cNvGraphicFramePr>
            <a:graphicFrameLocks noGrp="1"/>
          </p:cNvGraphicFramePr>
          <p:nvPr/>
        </p:nvGraphicFramePr>
        <p:xfrm>
          <a:off x="214313" y="142875"/>
          <a:ext cx="8643937" cy="6599318"/>
        </p:xfrm>
        <a:graphic>
          <a:graphicData uri="http://schemas.openxmlformats.org/drawingml/2006/table">
            <a:tbl>
              <a:tblPr/>
              <a:tblGrid>
                <a:gridCol w="376530"/>
                <a:gridCol w="2695282"/>
                <a:gridCol w="1357313"/>
                <a:gridCol w="785812"/>
                <a:gridCol w="714375"/>
                <a:gridCol w="642938"/>
                <a:gridCol w="774700"/>
                <a:gridCol w="649287"/>
                <a:gridCol w="647700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20189год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5,8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работ, выполненных по виду деятельности «строительство»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146,0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занятых в экономике (в среднем за год)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занятых в малом бизнесе от занятых в экономике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14,6</a:t>
                      </a:r>
                      <a:endParaRPr lang="ru-RU" dirty="0"/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209,0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209,0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207,0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введенная в действие за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6841" name="Google Shape;646;p67"/>
          <p:cNvSpPr>
            <a:spLocks noGrp="1"/>
          </p:cNvSpPr>
          <p:nvPr>
            <p:ph type="sldNum" sz="quarter" idx="13"/>
          </p:nvPr>
        </p:nvSpPr>
        <p:spPr>
          <a:xfrm>
            <a:off x="8271802" y="6274191"/>
            <a:ext cx="414997" cy="407963"/>
          </a:xfrm>
          <a:noFill/>
        </p:spPr>
        <p:txBody>
          <a:bodyPr/>
          <a:lstStyle/>
          <a:p>
            <a:fld id="{0306EE37-6D0C-4B34-BA16-B37282244DA2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" name="Google Shape;651;p68"/>
          <p:cNvGraphicFramePr>
            <a:graphicFrameLocks noGrp="1"/>
          </p:cNvGraphicFramePr>
          <p:nvPr/>
        </p:nvGraphicFramePr>
        <p:xfrm>
          <a:off x="142875" y="142875"/>
          <a:ext cx="8786813" cy="5945865"/>
        </p:xfrm>
        <a:graphic>
          <a:graphicData uri="http://schemas.openxmlformats.org/drawingml/2006/table">
            <a:tbl>
              <a:tblPr/>
              <a:tblGrid>
                <a:gridCol w="439738"/>
                <a:gridCol w="2274887"/>
                <a:gridCol w="1285875"/>
                <a:gridCol w="857250"/>
                <a:gridCol w="785813"/>
                <a:gridCol w="785812"/>
                <a:gridCol w="785813"/>
                <a:gridCol w="785812"/>
                <a:gridCol w="785813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благоустроенная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 на человека          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0,2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созданных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шт.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Среднемесячная заработная плата одного работника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19340,7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37384,0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40767,2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Оборот розничной торговли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39521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14836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15759,0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платных услуг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4162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4162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4162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официально зарегистрированной безработицы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1,18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незанятого населения в трудоспособном возрасте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8882" name="Google Shape;652;p6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8B1C617-8D27-46A3-840B-3C30C179BFB2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657;p69"/>
          <p:cNvSpPr txBox="1"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693738"/>
          </a:xfrm>
        </p:spPr>
        <p:txBody>
          <a:bodyPr/>
          <a:lstStyle/>
          <a:p>
            <a:pPr algn="ctr" eaLnBrk="1" hangingPunct="1">
              <a:buSzPts val="1400"/>
            </a:pPr>
            <a:r>
              <a:rPr lang="ru-RU" sz="3000" i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Контактная информация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Google Shape;658;p69"/>
          <p:cNvSpPr txBox="1">
            <a:spLocks noGrp="1"/>
          </p:cNvSpPr>
          <p:nvPr>
            <p:ph type="body" idx="4294967295"/>
          </p:nvPr>
        </p:nvSpPr>
        <p:spPr>
          <a:xfrm>
            <a:off x="428625" y="1484313"/>
            <a:ext cx="8715375" cy="51133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муниципального района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Адрес: 687420 Забайкальский край,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Могойтуй,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ул. Гагарина, д. 19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e-mail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adminmog@mail.ru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i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Нимбуев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Булат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Цыренович</a:t>
            </a:r>
            <a:r>
              <a:rPr lang="ru-RU" sz="18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– Глава муниципального района   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Мяханов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Игорь Олегович – начальник управления экономического развития, прогнозирования и имущества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8-30255-2-20-77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Чимитов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Ойдоп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Владимирович – управляющий делами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8-30-255-2-11-44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Приемная администрации: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Жигмитова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Сэсэгма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Николаевна - секретарь руководителя </a:t>
            </a: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тел.(факс) 8-3055-2-16-60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i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80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Географическое положение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494213" y="1557338"/>
            <a:ext cx="4038600" cy="4824412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 район расположен в  центральной части Забайкальского  края.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территории – 6,3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тыс.кв.км. и представляет собой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равнины и плоскогорья,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12% из них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покрыто лесами и кустарниками.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Граничит на севере - с Карымским и Шилкинским районами, с запада – с Агинским, с юга – Ононским,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 востока - с Оловяннинским районами.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Плотность населения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4,4 человека на 1 кв.м.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Расстояние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до краевого центра – 203 км.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Административный центр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пгт. Могойтуй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723" name="Google Shape;182;p2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0724" name="Google Shape;183;p2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0725" name="Google Shape;184;p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844675"/>
            <a:ext cx="4000500" cy="4392613"/>
          </a:xfrm>
          <a:prstGeom prst="rect">
            <a:avLst/>
          </a:prstGeom>
          <a:solidFill>
            <a:srgbClr val="F0F01C"/>
          </a:solidFill>
          <a:ln w="9525">
            <a:noFill/>
            <a:miter lim="800000"/>
            <a:headEnd/>
            <a:tailEnd/>
          </a:ln>
        </p:spPr>
      </p:pic>
      <p:cxnSp>
        <p:nvCxnSpPr>
          <p:cNvPr id="185" name="Google Shape;185;p25"/>
          <p:cNvCxnSpPr/>
          <p:nvPr/>
        </p:nvCxnSpPr>
        <p:spPr>
          <a:xfrm rot="-5400000" flipH="1">
            <a:off x="1770063" y="4300538"/>
            <a:ext cx="1143000" cy="57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27" name="Google Shape;186;p25"/>
          <p:cNvSpPr>
            <a:spLocks noChangeArrowheads="1"/>
          </p:cNvSpPr>
          <p:nvPr/>
        </p:nvSpPr>
        <p:spPr bwMode="auto">
          <a:xfrm>
            <a:off x="539750" y="3284538"/>
            <a:ext cx="2376488" cy="792162"/>
          </a:xfrm>
          <a:prstGeom prst="ellipse">
            <a:avLst/>
          </a:prstGeom>
          <a:solidFill>
            <a:srgbClr val="FFFF00">
              <a:alpha val="98430"/>
            </a:srgbClr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/>
              <a:t>Могойтуйский район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91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Климатические условия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Google Shape;192;p26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4465638" cy="4708525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Климат: резко континентальный 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Безморозный период: 80-100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дней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Средняя температура июля: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+18 - +20 градусов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максимум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температур: +36 - +38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минимум: -47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Вегетационный период: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150 дней и более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771" name="Google Shape;193;p2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2772" name="Google Shape;194;p2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2773" name="Google Shape;195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416425"/>
            <a:ext cx="31337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Google Shape;196;p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196975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Google Shape;197;p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2852738"/>
            <a:ext cx="30495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02;p27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56198FD-F3CF-44CD-815F-D25E786A3D2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4818" name="Google Shape;203;p2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4819" name="Google Shape;204;p2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4820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Полезные ископаемые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6" name="Google Shape;206;p27"/>
          <p:cNvGraphicFramePr>
            <a:graphicFrameLocks noGrp="1"/>
          </p:cNvGraphicFramePr>
          <p:nvPr/>
        </p:nvGraphicFramePr>
        <p:xfrm>
          <a:off x="457200" y="1196975"/>
          <a:ext cx="8229600" cy="5039192"/>
        </p:xfrm>
        <a:graphic>
          <a:graphicData uri="http://schemas.openxmlformats.org/drawingml/2006/table">
            <a:tbl>
              <a:tblPr/>
              <a:tblGrid>
                <a:gridCol w="2314575"/>
                <a:gridCol w="2520950"/>
                <a:gridCol w="1727200"/>
                <a:gridCol w="1666875"/>
              </a:tblGrid>
              <a:tr h="4714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месторождения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Тип полезного ископаемого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 Запасы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(тыс. тонн)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Степень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освоенности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Жипхошинское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рудопроявление сурьмы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Сурьмяная руда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68,0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сурьмяное поле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молибден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Нет данных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Усть-Борзинское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300,0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ОАО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«Приаргунское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ППГХО»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Могойтуйское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(кирпично-черепичное сырье)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Песчано-гравийная смесь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 1927,0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239,0 тыс.куб.м.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111601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Уронайское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Висмут, медь, золото, серебро, вольфрам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 – в 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медь  – 18,5тыс.т.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серебро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209,3 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Хухошинское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386,8 тыс.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ИП Тумутов Б.Д.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Барун-Шивеинское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Вольфрам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7,863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11;p28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A0E08A6F-B38C-47DF-926C-127B2A58FF4F}" type="slidenum">
              <a:rPr lang="ru-RU" sz="12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ru-RU" sz="1200">
              <a:solidFill>
                <a:srgbClr val="FFFF66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6866" name="Google Shape;212;p28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Земельные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6867" name="Google Shape;213;p2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6868" name="Google Shape;214;p2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36869" name="Google Shape;215;p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69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" name="Google Shape;216;p28"/>
          <p:cNvGraphicFramePr>
            <a:graphicFrameLocks noGrp="1"/>
          </p:cNvGraphicFramePr>
          <p:nvPr/>
        </p:nvGraphicFramePr>
        <p:xfrm>
          <a:off x="395288" y="1089025"/>
          <a:ext cx="8497887" cy="5672149"/>
        </p:xfrm>
        <a:graphic>
          <a:graphicData uri="http://schemas.openxmlformats.org/drawingml/2006/table">
            <a:tbl>
              <a:tblPr/>
              <a:tblGrid>
                <a:gridCol w="2665412"/>
                <a:gridCol w="1223963"/>
                <a:gridCol w="1009650"/>
                <a:gridCol w="1509712"/>
                <a:gridCol w="809625"/>
                <a:gridCol w="12795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Категория земли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площадь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Сельскохозяйственные угодья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Свободные земли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Всего земель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626946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455068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числе: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сельскохозяйственного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Назначения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493538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413850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90,94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лесного фонда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69296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2757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0,60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поселений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5317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0,77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транспорта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водного фонда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3164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промышленности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энергетики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связи, радиовещания,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телевидения, информатики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обороны и безопасности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51685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8,24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34144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особо охраняемых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природных территорий 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объектов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509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221;p29"/>
          <p:cNvSpPr>
            <a:spLocks noChangeArrowheads="1"/>
          </p:cNvSpPr>
          <p:nvPr/>
        </p:nvSpPr>
        <p:spPr bwMode="auto">
          <a:xfrm>
            <a:off x="357188" y="2338388"/>
            <a:ext cx="8429625" cy="1865312"/>
          </a:xfrm>
          <a:prstGeom prst="rect">
            <a:avLst/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914" name="Google Shape;222;p29"/>
          <p:cNvSpPr txBox="1">
            <a:spLocks noGrp="1"/>
          </p:cNvSpPr>
          <p:nvPr>
            <p:ph type="title"/>
          </p:nvPr>
        </p:nvSpPr>
        <p:spPr>
          <a:xfrm>
            <a:off x="457200" y="404813"/>
            <a:ext cx="82296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9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Водные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57200" y="1168400"/>
            <a:ext cx="8229600" cy="4708525"/>
          </a:xfrm>
        </p:spPr>
        <p:txBody>
          <a:bodyPr/>
          <a:lstStyle/>
          <a:p>
            <a:pPr marL="73025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Водные ресурсы представлены сетью крупных и  мелких рек и ручьев, многочисленными озерами, минеральными источниками. Главной речной артерией является р. Онон. На территории района расположено 15 озер, 7 минеральных источников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Google Shape;224;p29" descr="C:\Documents and Settings\Аюшиев Ч\Рабочий стол\КАРЫМСКОЕ\bydtcn\DSC_0160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4525963"/>
            <a:ext cx="41386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oogle Shape;225;p29" descr="C:\Documents and Settings\Аюшиев Ч\Рабочий стол\КАРЫМСКОЕ\bydtcn\DSC_0161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4540250"/>
            <a:ext cx="38830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" name="Google Shape;226;p29"/>
          <p:cNvGraphicFramePr>
            <a:graphicFrameLocks noGrp="1"/>
          </p:cNvGraphicFramePr>
          <p:nvPr/>
        </p:nvGraphicFramePr>
        <p:xfrm>
          <a:off x="357188" y="2289175"/>
          <a:ext cx="8429625" cy="1859281"/>
        </p:xfrm>
        <a:graphic>
          <a:graphicData uri="http://schemas.openxmlformats.org/drawingml/2006/table">
            <a:tbl>
              <a:tblPr/>
              <a:tblGrid>
                <a:gridCol w="2108200"/>
                <a:gridCol w="2108200"/>
                <a:gridCol w="2105025"/>
                <a:gridCol w="210820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Куда впадает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Протяженность, км.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Площадь бассейна, тыс.кв.км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Шилка (пр)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Могойтуй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Зугалай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Хара-Шибирь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956" name="Google Shape;227;p2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C7EA76E-A8E3-4B6C-B75F-C49301CC4EB9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8957" name="Google Shape;228;p2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8958" name="Google Shape;229;p2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38959" name="Google Shape;230;p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468813"/>
            <a:ext cx="33734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00B050"/>
      </a:accent2>
      <a:accent3>
        <a:srgbClr val="AAAAAA"/>
      </a:accent3>
      <a:accent4>
        <a:srgbClr val="DADADA"/>
      </a:accent4>
      <a:accent5>
        <a:srgbClr val="B2C1DB"/>
      </a:accent5>
      <a:accent6>
        <a:srgbClr val="009F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5329</TotalTime>
  <Words>4442</Words>
  <PresentationFormat>Экран (4:3)</PresentationFormat>
  <Paragraphs>1198</Paragraphs>
  <Slides>49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Апекс</vt:lpstr>
      <vt:lpstr> Инвестиционный паспорт муниципального района «Могойтуйский район»</vt:lpstr>
      <vt:lpstr>Слайд 2</vt:lpstr>
      <vt:lpstr>Административно-территориальное деление муниципального района «Могойтуйский район» </vt:lpstr>
      <vt:lpstr>История МР «Могойтуйский район»</vt:lpstr>
      <vt:lpstr>Географическое положение</vt:lpstr>
      <vt:lpstr>Климатические условия</vt:lpstr>
      <vt:lpstr>Полезные ископаемые</vt:lpstr>
      <vt:lpstr>Земельные ресурсы</vt:lpstr>
      <vt:lpstr>Водные ресурсы</vt:lpstr>
      <vt:lpstr>Лесной фонд</vt:lpstr>
      <vt:lpstr>Рекреационные ресурсы</vt:lpstr>
      <vt:lpstr>Цугольский дацан  (Даши Чойпэллинг)  1801 год</vt:lpstr>
      <vt:lpstr>Особо охраняемые природные территории</vt:lpstr>
      <vt:lpstr>Железнодорожный транспорт</vt:lpstr>
      <vt:lpstr>Транспорт и связь</vt:lpstr>
      <vt:lpstr>Образование</vt:lpstr>
      <vt:lpstr>Здравоохранение</vt:lpstr>
      <vt:lpstr>Культура</vt:lpstr>
      <vt:lpstr>Физическая культура и спорт</vt:lpstr>
      <vt:lpstr>Демография</vt:lpstr>
      <vt:lpstr>Трудовые ресурсы</vt:lpstr>
      <vt:lpstr>Труд и занятость</vt:lpstr>
      <vt:lpstr>Финансово-кредитные учреждения, налоговый потенциал</vt:lpstr>
      <vt:lpstr>Консолидированный бюджет  МР «Могойтуйский район»</vt:lpstr>
      <vt:lpstr>Системообразующие предприятия</vt:lpstr>
      <vt:lpstr>Слайд 26</vt:lpstr>
      <vt:lpstr>Слайд 27</vt:lpstr>
      <vt:lpstr>Промышленное производство</vt:lpstr>
      <vt:lpstr>Сельское хозяйство</vt:lpstr>
      <vt:lpstr>Мясное скотоводство</vt:lpstr>
      <vt:lpstr>Овцеводство</vt:lpstr>
      <vt:lpstr>Табунное коневодство</vt:lpstr>
      <vt:lpstr>Слайд 33</vt:lpstr>
      <vt:lpstr>Растениеводство</vt:lpstr>
      <vt:lpstr>Строительство</vt:lpstr>
      <vt:lpstr>Жилищные программы</vt:lpstr>
      <vt:lpstr>Реализация Указа Президента РФ по обеспечению земельными участками льготных категорий граждан</vt:lpstr>
      <vt:lpstr>Малый и средний бизнес</vt:lpstr>
      <vt:lpstr>Поддержка малого предпринимательства</vt:lpstr>
      <vt:lpstr> Инвестиционный проект «Модернизация производства комбикормов на ООО «Агроэликс»</vt:lpstr>
      <vt:lpstr>Слайд 41</vt:lpstr>
      <vt:lpstr>Строительство и ввод в эксплуатацию паромной переправы через р. Онон в с. Кусоча Могойтуйского района</vt:lpstr>
      <vt:lpstr>Слайд 43</vt:lpstr>
      <vt:lpstr>Слайд 44</vt:lpstr>
      <vt:lpstr>Слайд 45</vt:lpstr>
      <vt:lpstr>Перечень основных показателей социально-экономического развития МР «Могойтуйский район»</vt:lpstr>
      <vt:lpstr>Слайд 47</vt:lpstr>
      <vt:lpstr>Слайд 48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Инвестиционный паспорт муниципального района «Могойтуйский район»</dc:title>
  <cp:lastModifiedBy>Землеустроитель</cp:lastModifiedBy>
  <cp:revision>199</cp:revision>
  <dcterms:modified xsi:type="dcterms:W3CDTF">2023-03-24T01:09:51Z</dcterms:modified>
</cp:coreProperties>
</file>