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9"/>
  </p:notesMasterIdLst>
  <p:sldIdLst>
    <p:sldId id="308" r:id="rId2"/>
    <p:sldId id="257" r:id="rId3"/>
    <p:sldId id="258" r:id="rId4"/>
    <p:sldId id="259" r:id="rId5"/>
    <p:sldId id="260" r:id="rId6"/>
    <p:sldId id="304" r:id="rId7"/>
    <p:sldId id="30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305" r:id="rId21"/>
    <p:sldId id="275" r:id="rId22"/>
    <p:sldId id="276" r:id="rId23"/>
    <p:sldId id="278" r:id="rId24"/>
    <p:sldId id="309" r:id="rId25"/>
    <p:sldId id="311" r:id="rId26"/>
    <p:sldId id="281" r:id="rId27"/>
    <p:sldId id="284" r:id="rId28"/>
    <p:sldId id="303" r:id="rId29"/>
    <p:sldId id="285" r:id="rId30"/>
    <p:sldId id="286" r:id="rId31"/>
    <p:sldId id="301" r:id="rId32"/>
    <p:sldId id="288" r:id="rId33"/>
    <p:sldId id="290" r:id="rId34"/>
    <p:sldId id="294" r:id="rId35"/>
    <p:sldId id="296" r:id="rId36"/>
    <p:sldId id="297" r:id="rId37"/>
    <p:sldId id="299" r:id="rId38"/>
  </p:sldIdLst>
  <p:sldSz cx="9144000" cy="6858000" type="screen4x3"/>
  <p:notesSz cx="6742113" cy="98726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 autoAdjust="0"/>
    <p:restoredTop sz="89767" autoAdjust="0"/>
  </p:normalViewPr>
  <p:slideViewPr>
    <p:cSldViewPr snapToGrid="0">
      <p:cViewPr>
        <p:scale>
          <a:sx n="110" d="100"/>
          <a:sy n="110" d="100"/>
        </p:scale>
        <p:origin x="-164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9525" y="0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3287" y="739775"/>
            <a:ext cx="4935537" cy="3703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7362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9525" y="9377362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77" name="Google Shape;377;p29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9:notes"/>
          <p:cNvSpPr txBox="1"/>
          <p:nvPr/>
        </p:nvSpPr>
        <p:spPr>
          <a:xfrm>
            <a:off x="3819525" y="9377362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27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8" name="Google Shape;3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3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5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9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2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>
            <a:spLocks noGrp="1"/>
          </p:cNvSpPr>
          <p:nvPr>
            <p:ph type="body" idx="1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Times New Roman"/>
              <a:buNone/>
              <a:defRPr sz="5600" b="1">
                <a:solidFill>
                  <a:srgbClr val="4CE0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45720" lvl="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mes New Roman"/>
              <a:buNone/>
              <a:defRPr sz="2600" b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97510" algn="l">
              <a:spcBef>
                <a:spcPts val="560"/>
              </a:spcBef>
              <a:spcAft>
                <a:spcPts val="0"/>
              </a:spcAft>
              <a:buSzPts val="2660"/>
              <a:buChar char="●"/>
              <a:defRPr sz="2800"/>
            </a:lvl1pPr>
            <a:lvl2pPr marL="914400" lvl="1" indent="-368935" algn="l">
              <a:spcBef>
                <a:spcPts val="520"/>
              </a:spcBef>
              <a:spcAft>
                <a:spcPts val="0"/>
              </a:spcAft>
              <a:buSzPts val="2210"/>
              <a:buChar char="●"/>
              <a:defRPr sz="26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●"/>
              <a:defRPr sz="2400"/>
            </a:lvl3pPr>
            <a:lvl4pPr marL="1828800" lvl="3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 rot="5400000">
            <a:off x="2377281" y="15080"/>
            <a:ext cx="4389437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Times New Roman"/>
              <a:buNone/>
              <a:defRPr sz="5000" b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2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61315" algn="l">
              <a:spcBef>
                <a:spcPts val="440"/>
              </a:spcBef>
              <a:spcAft>
                <a:spcPts val="0"/>
              </a:spcAft>
              <a:buSzPts val="2090"/>
              <a:buChar char="●"/>
              <a:defRPr sz="2200"/>
            </a:lvl1pPr>
            <a:lvl2pPr marL="914400" lvl="1" indent="-336550" algn="l">
              <a:spcBef>
                <a:spcPts val="400"/>
              </a:spcBef>
              <a:spcAft>
                <a:spcPts val="0"/>
              </a:spcAft>
              <a:buSzPts val="1700"/>
              <a:buChar char="●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61315" algn="l">
              <a:spcBef>
                <a:spcPts val="440"/>
              </a:spcBef>
              <a:spcAft>
                <a:spcPts val="0"/>
              </a:spcAft>
              <a:buSzPts val="2090"/>
              <a:buChar char="●"/>
              <a:defRPr sz="2200"/>
            </a:lvl1pPr>
            <a:lvl2pPr marL="914400" lvl="1" indent="-336550" algn="l">
              <a:spcBef>
                <a:spcPts val="400"/>
              </a:spcBef>
              <a:spcAft>
                <a:spcPts val="0"/>
              </a:spcAft>
              <a:buSzPts val="1700"/>
              <a:buChar char="●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 sz="1800"/>
            </a:lvl3pPr>
            <a:lvl4pPr marL="1828800" lvl="3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●"/>
              <a:defRPr sz="2600"/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●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445" algn="l">
              <a:spcBef>
                <a:spcPts val="520"/>
              </a:spcBef>
              <a:spcAft>
                <a:spcPts val="0"/>
              </a:spcAft>
              <a:buSzPts val="2470"/>
              <a:buChar char="●"/>
              <a:defRPr sz="2600"/>
            </a:lvl1pPr>
            <a:lvl2pPr marL="914400" lvl="1" indent="-358140" algn="l">
              <a:spcBef>
                <a:spcPts val="480"/>
              </a:spcBef>
              <a:spcAft>
                <a:spcPts val="0"/>
              </a:spcAft>
              <a:buSzPts val="2040"/>
              <a:buChar char="●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2000"/>
            </a:lvl3pPr>
            <a:lvl4pPr marL="1828800" lvl="3" indent="-30289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Times New Roman"/>
              <a:buNone/>
              <a:defRPr sz="5600" b="1" cap="none">
                <a:solidFill>
                  <a:srgbClr val="4AE3A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90"/>
              <a:buNone/>
              <a:defRPr sz="22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9525" y="-7937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F">
                  <a:alpha val="44705"/>
                </a:srgbClr>
              </a:gs>
              <a:gs pos="100000">
                <a:srgbClr val="00EBF8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381500" y="-7937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DB6"/>
              </a:gs>
              <a:gs pos="80000">
                <a:srgbClr val="009BE5"/>
              </a:gs>
              <a:gs pos="100000">
                <a:srgbClr val="009BE5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sz="1200" b="0" i="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oogle Shape;17;p1"/>
          <p:cNvGrpSpPr/>
          <p:nvPr/>
        </p:nvGrpSpPr>
        <p:grpSpPr>
          <a:xfrm>
            <a:off x="-29291" y="-24384"/>
            <a:ext cx="9179386" cy="1048512"/>
            <a:chOff x="0" y="0"/>
            <a:chExt cx="2147483646" cy="2147483647"/>
          </a:xfrm>
        </p:grpSpPr>
        <p:grpSp>
          <p:nvGrpSpPr>
            <p:cNvPr id="18" name="Google Shape;18;p1"/>
            <p:cNvGrpSpPr/>
            <p:nvPr/>
          </p:nvGrpSpPr>
          <p:grpSpPr>
            <a:xfrm>
              <a:off x="0" y="0"/>
              <a:ext cx="2143205237" cy="2147483647"/>
              <a:chOff x="0" y="0"/>
              <a:chExt cx="2147483647" cy="2147483647"/>
            </a:xfrm>
          </p:grpSpPr>
          <p:pic>
            <p:nvPicPr>
              <p:cNvPr id="19" name="Google Shape;19;p1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5437216" y="0"/>
                <a:ext cx="2142046429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20;p1"/>
              <p:cNvSpPr txBox="1"/>
              <p:nvPr/>
            </p:nvSpPr>
            <p:spPr>
              <a:xfrm>
                <a:off x="0" y="91519443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1"/>
            <p:cNvGrpSpPr/>
            <p:nvPr/>
          </p:nvGrpSpPr>
          <p:grpSpPr>
            <a:xfrm>
              <a:off x="1772611" y="149824203"/>
              <a:ext cx="2145711035" cy="1860319914"/>
              <a:chOff x="0" y="0"/>
              <a:chExt cx="2147483647" cy="2147483647"/>
            </a:xfrm>
          </p:grpSpPr>
          <p:pic>
            <p:nvPicPr>
              <p:cNvPr id="22" name="Google Shape;22;p1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3656791" y="0"/>
                <a:ext cx="2143826855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23;p1"/>
              <p:cNvSpPr txBox="1"/>
              <p:nvPr/>
            </p:nvSpPr>
            <p:spPr>
              <a:xfrm>
                <a:off x="0" y="105733134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6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ZykovaOA\Downloads\1643117313_7-vsegda-pomnim-com-p-tserkov-krasnokamensk-foto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898398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>
                <a:srgbClr val="210CA0"/>
              </a:buClr>
              <a:buSzPts val="3600"/>
            </a:pPr>
            <a:r>
              <a:rPr lang="ru-RU" sz="2800" b="1" i="1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ПАСПОРТ </a:t>
            </a:r>
            <a:endParaRPr lang="ru-RU" sz="2800" b="1" i="1" dirty="0" smtClean="0"/>
          </a:p>
          <a:p>
            <a:pPr lvl="0" algn="ctr">
              <a:lnSpc>
                <a:spcPct val="150000"/>
              </a:lnSpc>
              <a:buClr>
                <a:srgbClr val="210CA0"/>
              </a:buClr>
              <a:buSzPts val="2000"/>
            </a:pPr>
            <a:r>
              <a:rPr lang="ru-RU" b="1" i="1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 РАЙОНА </a:t>
            </a:r>
            <a:endParaRPr lang="ru-RU" b="1" i="1" dirty="0" smtClean="0"/>
          </a:p>
          <a:p>
            <a:pPr lvl="0" algn="ctr">
              <a:lnSpc>
                <a:spcPct val="150000"/>
              </a:lnSpc>
              <a:buClr>
                <a:srgbClr val="210CA0"/>
              </a:buClr>
              <a:buSzPts val="2000"/>
            </a:pPr>
            <a:r>
              <a:rPr lang="ru-RU" b="1" i="1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«ГОРОД КРАСНОКАМЕНСК И КРАСНОКАМЕНСКИЙ РАЙОН»</a:t>
            </a:r>
            <a:endParaRPr lang="ru-RU" b="1" i="1" dirty="0" smtClean="0"/>
          </a:p>
          <a:p>
            <a:pPr lvl="0" algn="ctr">
              <a:lnSpc>
                <a:spcPct val="150000"/>
              </a:lnSpc>
              <a:buClr>
                <a:srgbClr val="210CA0"/>
              </a:buClr>
              <a:buSzPts val="2000"/>
            </a:pPr>
            <a:r>
              <a:rPr lang="ru-RU" b="1" i="1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ЗАБАЙКАЛЬСКОГО КРАЯ</a:t>
            </a:r>
            <a:endParaRPr lang="ru-RU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186737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ВОДНЫЕ РЕСУРСЫ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500062" y="642937"/>
            <a:ext cx="4714875" cy="193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2000"/>
            </a:pPr>
            <a:endParaRPr lang="ru-RU" sz="1500" i="0" u="none" dirty="0" smtClean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lvl="0" algn="ctr">
              <a:buClr>
                <a:schemeClr val="dk1"/>
              </a:buClr>
              <a:buSzPts val="2000"/>
            </a:pPr>
            <a:r>
              <a:rPr lang="en-US" i="0" u="none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Внутренние</a:t>
            </a:r>
            <a:r>
              <a:rPr lang="en-US" i="0" u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воды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района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представлены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как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поверхностными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так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и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подземными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их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видами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и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подразделяются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на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реки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(и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временные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водотоки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),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озера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и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болота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а </a:t>
            </a:r>
            <a:r>
              <a:rPr lang="en-US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также</a:t>
            </a:r>
            <a:r>
              <a:rPr lang="en-US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открытые водоёмы (резервное водохранилище, ПГС-1, ПГС-2). В долинах рек степные участки сменяются лугами, особенно это касается пойменной долины крупнейшей реки района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Аргуни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 которой проходит российско-китайская граница. Приток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Аргуни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Урулюнгуй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вторая по полноводности река района, относится к бассейну стока р. Амур и, значит, Тихого океана. На равнинных участках встречаются небольшие озёра. Крупное озеро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Умыкий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4214812" y="5269230"/>
            <a:ext cx="4572000" cy="138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водоснабжение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населенных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пунктов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осуществляется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счет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добычи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подземных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западного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восточного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Урулюнгуйского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артезианского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бассейна</a:t>
            </a:r>
            <a:endParaRPr sz="1500" dirty="0"/>
          </a:p>
        </p:txBody>
      </p:sp>
      <p:pic>
        <p:nvPicPr>
          <p:cNvPr id="171" name="Google Shape;171;p21" descr="F:\вода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50" y="4621212"/>
            <a:ext cx="325437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1920" y="3909060"/>
            <a:ext cx="4819967" cy="132588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/>
        </p:nvSpPr>
        <p:spPr>
          <a:xfrm>
            <a:off x="3943350" y="3429000"/>
            <a:ext cx="4937760" cy="46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территории</a:t>
            </a:r>
            <a:r>
              <a:rPr lang="en-US" sz="2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2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протекает</a:t>
            </a:r>
            <a:r>
              <a:rPr lang="en-US" sz="2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pic>
        <p:nvPicPr>
          <p:cNvPr id="2050" name="Picture 2" descr="C:\Users\ZykovaOA\Downloads\1647061660_14-vsegda-pomnim-com-p-reka-argun-foto-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5253" y="776177"/>
            <a:ext cx="3189769" cy="1850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500062" y="357187"/>
            <a:ext cx="8186737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ЗЕМЕЛЬНЫЕ РЕСУРСЫ</a:t>
            </a:r>
            <a:endParaRPr sz="2200" i="1" dirty="0">
              <a:solidFill>
                <a:schemeClr val="accent1"/>
              </a:solidFill>
            </a:endParaRPr>
          </a:p>
        </p:txBody>
      </p:sp>
      <p:pic>
        <p:nvPicPr>
          <p:cNvPr id="179" name="Google Shape;179;p22" descr="D:\Ванпин К.В\ИНВЕСТИЦИИ\Инвест паспорт района\Фото\земля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675" y="4541837"/>
            <a:ext cx="28479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 descr="D:\Ванпин К.В\ИНВЕСТИЦИИ\Инвест паспорт района\Фото\земельн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8012" y="4541837"/>
            <a:ext cx="2833687" cy="20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 descr="D:\Ванпин К.В\ИНВЕСТИЦИИ\Инвест паспорт района\Фото\степь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3125" y="4943475"/>
            <a:ext cx="2536825" cy="17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875" y="981075"/>
            <a:ext cx="8429625" cy="329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500062" y="0"/>
            <a:ext cx="8329612" cy="72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РЕКРЕАЦИОННЫЕ РЕСУРСЫ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0" y="642937"/>
            <a:ext cx="91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территории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выявлено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</a:t>
            </a:r>
            <a:r>
              <a:rPr lang="en-US" sz="2000" b="1" i="0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объектов</a:t>
            </a:r>
            <a:r>
              <a:rPr lang="en-US" sz="2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истории</a:t>
            </a:r>
            <a:r>
              <a:rPr lang="en-US" sz="2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000" b="1" i="0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культуры</a:t>
            </a:r>
            <a:r>
              <a:rPr lang="en-US" sz="2000" b="1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древние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захоронения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плиточные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могильники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древние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стоянки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поселения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разных</a:t>
            </a:r>
            <a:r>
              <a:rPr lang="en-US" sz="20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эпох</a:t>
            </a:r>
            <a:endParaRPr dirty="0"/>
          </a:p>
        </p:txBody>
      </p:sp>
      <p:sp>
        <p:nvSpPr>
          <p:cNvPr id="189" name="Google Shape;189;p23"/>
          <p:cNvSpPr/>
          <p:nvPr/>
        </p:nvSpPr>
        <p:spPr>
          <a:xfrm>
            <a:off x="0" y="1285875"/>
            <a:ext cx="2928937" cy="2857500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94F5FA"/>
              </a:gs>
              <a:gs pos="50000">
                <a:srgbClr val="BACBF2"/>
              </a:gs>
              <a:gs pos="100000">
                <a:srgbClr val="DEE5F8"/>
              </a:gs>
            </a:gsLst>
            <a:lin ang="5400000" scaled="0"/>
          </a:gradFill>
          <a:ln w="25400" cap="flat" cmpd="sng">
            <a:solidFill>
              <a:srgbClr val="0850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могильника железного века и наскальные рисунки на горе расположены в совхозе Богдановский в пади Большой Кодатуй </a:t>
            </a:r>
            <a:endParaRPr/>
          </a:p>
        </p:txBody>
      </p:sp>
      <p:sp>
        <p:nvSpPr>
          <p:cNvPr id="190" name="Google Shape;190;p23"/>
          <p:cNvSpPr/>
          <p:nvPr/>
        </p:nvSpPr>
        <p:spPr>
          <a:xfrm>
            <a:off x="142875" y="4357687"/>
            <a:ext cx="4572000" cy="2500312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94F5FA"/>
              </a:gs>
              <a:gs pos="50000">
                <a:srgbClr val="BACBF2"/>
              </a:gs>
              <a:gs pos="100000">
                <a:srgbClr val="DEE5F8"/>
              </a:gs>
            </a:gsLst>
            <a:lin ang="5400000" scaled="0"/>
          </a:gradFill>
          <a:ln w="25400" cap="flat" cmpd="sng">
            <a:solidFill>
              <a:srgbClr val="0850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Памятники природы: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Гора Аргалитуй – место произрастания редких и исчезающих растений;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Соктуй-Милозанская пещера со следами пребывания древнего человека</a:t>
            </a:r>
            <a:endParaRPr/>
          </a:p>
        </p:txBody>
      </p:sp>
      <p:sp>
        <p:nvSpPr>
          <p:cNvPr id="191" name="Google Shape;191;p23"/>
          <p:cNvSpPr/>
          <p:nvPr/>
        </p:nvSpPr>
        <p:spPr>
          <a:xfrm>
            <a:off x="2214562" y="1785937"/>
            <a:ext cx="2643187" cy="2571750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94F5FA"/>
              </a:gs>
              <a:gs pos="50000">
                <a:srgbClr val="BACBF2"/>
              </a:gs>
              <a:gs pos="100000">
                <a:srgbClr val="DEE5F8"/>
              </a:gs>
            </a:gsLst>
            <a:lin ang="5400000" scaled="0"/>
          </a:gradFill>
          <a:ln w="25400" cap="flat" cmpd="sng">
            <a:solidFill>
              <a:srgbClr val="0850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археологический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памятник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поселение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каменного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века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сосредоточен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берегу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озера</a:t>
            </a:r>
            <a:r>
              <a:rPr lang="en-US" sz="1800" b="1" i="0" u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Умыкий</a:t>
            </a:r>
            <a:endParaRPr dirty="0"/>
          </a:p>
        </p:txBody>
      </p:sp>
      <p:sp>
        <p:nvSpPr>
          <p:cNvPr id="192" name="Google Shape;192;p23"/>
          <p:cNvSpPr/>
          <p:nvPr/>
        </p:nvSpPr>
        <p:spPr>
          <a:xfrm>
            <a:off x="4214812" y="2357437"/>
            <a:ext cx="2571750" cy="2214562"/>
          </a:xfrm>
          <a:prstGeom prst="verticalScroll">
            <a:avLst>
              <a:gd name="adj" fmla="val 12500"/>
            </a:avLst>
          </a:prstGeom>
          <a:gradFill>
            <a:gsLst>
              <a:gs pos="0">
                <a:srgbClr val="94F5FA"/>
              </a:gs>
              <a:gs pos="50000">
                <a:srgbClr val="BACBF2"/>
              </a:gs>
              <a:gs pos="100000">
                <a:srgbClr val="DEE5F8"/>
              </a:gs>
            </a:gsLst>
            <a:lin ang="5400000" scaled="0"/>
          </a:gradFill>
          <a:ln w="25400" cap="flat" cmpd="sng">
            <a:solidFill>
              <a:srgbClr val="0850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lang="en-US" sz="1800" b="1" i="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археологический памятник «Вал Чингисхана» расположен в районе с.Кайластуй</a:t>
            </a:r>
            <a:endParaRPr/>
          </a:p>
        </p:txBody>
      </p:sp>
      <p:pic>
        <p:nvPicPr>
          <p:cNvPr id="193" name="Google Shape;193;p23" descr="D:\Ванпин К.В\ИНВЕСТИЦИИ\Инвест паспорт района\Фото\гора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3400" y="1552883"/>
            <a:ext cx="2260600" cy="17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 descr="D:\Ванпин К.В\ИНВЕСТИЦИИ\Инвест паспорт района\Фото\рисунки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4298" y="3177868"/>
            <a:ext cx="2432050" cy="179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 descr="D:\Ванпин К.В\ИНВЕСТИЦИИ\Инвест паспорт района\Фото\пещера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0912" y="4760912"/>
            <a:ext cx="2554287" cy="18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928687" y="0"/>
            <a:ext cx="7467600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ТРАНСПОРТНЫЕ КОММУНИКАЦИИ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4286250" y="4572000"/>
            <a:ext cx="4643437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2200"/>
            </a:pPr>
            <a:r>
              <a:rPr lang="en-US" sz="1500" i="0" u="none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Организовано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воздушное</a:t>
            </a:r>
            <a:r>
              <a:rPr lang="en-US" sz="1500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сообщение</a:t>
            </a:r>
            <a:r>
              <a:rPr lang="en-US" sz="1500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 </a:t>
            </a:r>
            <a:r>
              <a:rPr lang="en-US" sz="1500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на</a:t>
            </a:r>
            <a:r>
              <a:rPr lang="en-US" sz="1500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19 </a:t>
            </a:r>
            <a:r>
              <a:rPr lang="en-US" sz="1500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местном</a:t>
            </a:r>
            <a:r>
              <a:rPr lang="en-US" sz="1500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самолете</a:t>
            </a:r>
            <a:r>
              <a:rPr lang="en-US" sz="1500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L-410 </a:t>
            </a:r>
            <a:r>
              <a:rPr lang="en-US" sz="1500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по</a:t>
            </a:r>
            <a:r>
              <a:rPr lang="en-US" sz="1500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маршруту</a:t>
            </a:r>
            <a:r>
              <a:rPr lang="en-US" sz="1500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Чита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500" i="0" u="none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- Краснокаменск 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– 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Чита</a:t>
            </a:r>
            <a:r>
              <a:rPr lang="ru-RU" sz="1500" i="0" u="none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Продолжительность полета составляет 1 час 20 минут.</a:t>
            </a:r>
            <a:endParaRPr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142875" y="1041991"/>
            <a:ext cx="4572000" cy="234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2200"/>
            </a:pP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Сообщение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населенными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пунктами</a:t>
            </a: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районным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центром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1500" i="0" u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chemeClr val="dk1"/>
              </a:buClr>
              <a:buSzPts val="2200"/>
            </a:pP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(г</a:t>
            </a: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Краснокаменск) </a:t>
            </a:r>
            <a:r>
              <a:rPr lang="en-US" sz="15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осуществляется</a:t>
            </a:r>
            <a:r>
              <a:rPr lang="en-US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автомобильным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транспортом. С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краевым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центром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</a:t>
            </a: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Чит</a:t>
            </a: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осуществляется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автомобильным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железнодорожным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воздушным 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транспортом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 dirty="0"/>
          </a:p>
        </p:txBody>
      </p:sp>
      <p:pic>
        <p:nvPicPr>
          <p:cNvPr id="204" name="Google Shape;204;p24" descr="D:\Ванпин К.В\ИНВЕСТИЦИИ\Инвест паспорт района\01.09.17\14328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450" y="3257550"/>
            <a:ext cx="4078287" cy="317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ZykovaOA\Downloads\i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181" y="1315780"/>
            <a:ext cx="4033284" cy="239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500062" y="0"/>
            <a:ext cx="8258175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ТРАНСПОРТНЫЕ КОММУНИКАЦИИ</a:t>
            </a:r>
            <a:endParaRPr sz="2200" i="1" dirty="0">
              <a:solidFill>
                <a:schemeClr val="accent1"/>
              </a:solidFill>
            </a:endParaRPr>
          </a:p>
        </p:txBody>
      </p:sp>
      <p:grpSp>
        <p:nvGrpSpPr>
          <p:cNvPr id="210" name="Google Shape;210;p25"/>
          <p:cNvGrpSpPr/>
          <p:nvPr/>
        </p:nvGrpSpPr>
        <p:grpSpPr>
          <a:xfrm>
            <a:off x="298450" y="950912"/>
            <a:ext cx="4333875" cy="4852987"/>
            <a:chOff x="298450" y="950912"/>
            <a:chExt cx="4333875" cy="4852987"/>
          </a:xfrm>
        </p:grpSpPr>
        <p:pic>
          <p:nvPicPr>
            <p:cNvPr id="211" name="Google Shape;211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8450" y="950912"/>
              <a:ext cx="4333875" cy="4852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25"/>
            <p:cNvSpPr txBox="1"/>
            <p:nvPr/>
          </p:nvSpPr>
          <p:spPr>
            <a:xfrm>
              <a:off x="323850" y="981075"/>
              <a:ext cx="4286250" cy="48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территории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района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находятся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endParaRPr lang="ru-RU" sz="20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endParaRPr dirty="0"/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железнодорожные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станции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  <a:endParaRPr sz="2000" dirty="0"/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Арамогойтуй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п.Ковыли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</a:t>
              </a:r>
              <a:endParaRPr sz="2000" dirty="0"/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Урулюнгуй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п.Целинный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</a:t>
              </a:r>
              <a:endParaRPr sz="2000" dirty="0"/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Краснокаменск</a:t>
              </a:r>
              <a:endParaRPr sz="2000" dirty="0"/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Маргуцек</a:t>
              </a:r>
              <a:endParaRPr sz="2000" dirty="0"/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железнодорожный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разъезд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sz="2000" dirty="0"/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промышленной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зоне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развита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сеть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железнодорожных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путей</a:t>
              </a:r>
              <a:endParaRPr sz="20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13" name="Google Shape;213;p25"/>
          <p:cNvGrpSpPr/>
          <p:nvPr/>
        </p:nvGrpSpPr>
        <p:grpSpPr>
          <a:xfrm>
            <a:off x="4694237" y="914400"/>
            <a:ext cx="4357687" cy="4883149"/>
            <a:chOff x="4694237" y="957262"/>
            <a:chExt cx="4357687" cy="4840287"/>
          </a:xfrm>
        </p:grpSpPr>
        <p:pic>
          <p:nvPicPr>
            <p:cNvPr id="214" name="Google Shape;214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94237" y="957262"/>
              <a:ext cx="4357687" cy="4840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25"/>
            <p:cNvSpPr txBox="1"/>
            <p:nvPr/>
          </p:nvSpPr>
          <p:spPr>
            <a:xfrm>
              <a:off x="4716462" y="981075"/>
              <a:ext cx="4319587" cy="48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</a:t>
              </a:r>
              <a:endParaRPr dirty="0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Основная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дорожная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сеть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района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представлена</a:t>
              </a:r>
              <a:r>
                <a:rPr lang="en-US" sz="2000" b="1" i="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  <a:endParaRPr sz="20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-1524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дорогами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регионального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значения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en-US" sz="20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r>
                <a:rPr lang="ru-RU" sz="20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28</a:t>
              </a:r>
              <a:r>
                <a:rPr lang="en-US" sz="20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км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</a:t>
              </a:r>
              <a:endParaRPr sz="2000" dirty="0"/>
            </a:p>
            <a:p>
              <a:pPr marL="0" marR="0" lvl="0" indent="-15240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автомобильными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дорогами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общего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пользования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местного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значения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en-US" sz="20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15</a:t>
              </a:r>
              <a:r>
                <a:rPr lang="ru-RU" sz="20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r>
                <a:rPr lang="en-US" sz="20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0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км</a:t>
              </a:r>
              <a:r>
                <a:rPr lang="en-US" sz="20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</a:t>
              </a:r>
              <a:endParaRPr sz="2000" dirty="0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</a:t>
              </a:r>
              <a:endParaRPr dirty="0"/>
            </a:p>
          </p:txBody>
        </p:sp>
      </p:grpSp>
      <p:sp>
        <p:nvSpPr>
          <p:cNvPr id="216" name="Google Shape;216;p25"/>
          <p:cNvSpPr txBox="1"/>
          <p:nvPr/>
        </p:nvSpPr>
        <p:spPr>
          <a:xfrm>
            <a:off x="0" y="5805487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территории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функционирует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взлетно-посадочная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площадка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которая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оборудована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соответствует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федеральным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авиационным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правилам</a:t>
            </a:r>
            <a:endParaRPr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500062" y="142875"/>
            <a:ext cx="8115300" cy="72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ТЕЛЕКОММУНИКАЦИИ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285750" y="1000125"/>
            <a:ext cx="46434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Почтовая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связь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представлена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ru-RU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r>
              <a:rPr lang="en-US" sz="1800" b="1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стационарными</a:t>
            </a:r>
            <a:r>
              <a:rPr lang="en-US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отделениями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связи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УФПС</a:t>
            </a:r>
            <a:endParaRPr dirty="0"/>
          </a:p>
        </p:txBody>
      </p:sp>
      <p:sp>
        <p:nvSpPr>
          <p:cNvPr id="223" name="Google Shape;223;p26"/>
          <p:cNvSpPr txBox="1"/>
          <p:nvPr/>
        </p:nvSpPr>
        <p:spPr>
          <a:xfrm>
            <a:off x="4857750" y="1169581"/>
            <a:ext cx="4000500" cy="25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телефонной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доступа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предоставляют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lang="ru-RU" sz="1800" b="1" i="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Предприятие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Электросвязи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600"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ПАО 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Ростелеком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600"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НПФ «КТС» </a:t>
            </a:r>
            <a:endParaRPr sz="1600"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Макрорегиональный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филиал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Чита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компании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ТТК</a:t>
            </a:r>
            <a:endParaRPr sz="1600" dirty="0"/>
          </a:p>
        </p:txBody>
      </p:sp>
      <p:sp>
        <p:nvSpPr>
          <p:cNvPr id="224" name="Google Shape;224;p26"/>
          <p:cNvSpPr txBox="1"/>
          <p:nvPr/>
        </p:nvSpPr>
        <p:spPr>
          <a:xfrm>
            <a:off x="142875" y="4429125"/>
            <a:ext cx="4786312" cy="206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подвижной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радиотелефонной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оказываются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федеральными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операторами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ВымпелКом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(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Билайн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1600"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МегаФон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(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Мегафон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600"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Мобильные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Телесистемы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(МТС)</a:t>
            </a:r>
            <a:endParaRPr sz="1600"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Скартел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(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Yota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lang="ru-RU" sz="1600" b="1" i="0" u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sz="1600" b="1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ООО «Т2Мобайл»</a:t>
            </a:r>
            <a:endParaRPr sz="1600" dirty="0"/>
          </a:p>
        </p:txBody>
      </p:sp>
      <p:pic>
        <p:nvPicPr>
          <p:cNvPr id="4098" name="Picture 2" descr="C:\Users\ZykovaOA\Downloads\posttt-1024x7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241" y="1850066"/>
            <a:ext cx="3934047" cy="2466754"/>
          </a:xfrm>
          <a:prstGeom prst="rect">
            <a:avLst/>
          </a:prstGeom>
          <a:noFill/>
        </p:spPr>
      </p:pic>
      <p:pic>
        <p:nvPicPr>
          <p:cNvPr id="4099" name="Picture 3" descr="C:\Users\ZykovaOA\Downloads\18366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5013" y="3391787"/>
            <a:ext cx="3203943" cy="3211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>
            <a:spLocks noGrp="1"/>
          </p:cNvSpPr>
          <p:nvPr>
            <p:ph type="title"/>
          </p:nvPr>
        </p:nvSpPr>
        <p:spPr>
          <a:xfrm>
            <a:off x="857250" y="0"/>
            <a:ext cx="7467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ОБРАЗОВАНИЕ</a:t>
            </a:r>
            <a:endParaRPr sz="2200" i="1" dirty="0">
              <a:solidFill>
                <a:schemeClr val="accent1"/>
              </a:solidFill>
            </a:endParaRPr>
          </a:p>
        </p:txBody>
      </p:sp>
      <p:grpSp>
        <p:nvGrpSpPr>
          <p:cNvPr id="242" name="Google Shape;242;p28"/>
          <p:cNvGrpSpPr/>
          <p:nvPr/>
        </p:nvGrpSpPr>
        <p:grpSpPr>
          <a:xfrm>
            <a:off x="547125" y="4522839"/>
            <a:ext cx="8025374" cy="2335161"/>
            <a:chOff x="547125" y="4522839"/>
            <a:chExt cx="8025374" cy="2335161"/>
          </a:xfrm>
        </p:grpSpPr>
        <p:pic>
          <p:nvPicPr>
            <p:cNvPr id="243" name="Google Shape;243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7125" y="4824054"/>
              <a:ext cx="7978775" cy="2033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28"/>
            <p:cNvSpPr txBox="1"/>
            <p:nvPr/>
          </p:nvSpPr>
          <p:spPr>
            <a:xfrm>
              <a:off x="599768" y="4522839"/>
              <a:ext cx="7972731" cy="2081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endPara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r>
                <a:rPr lang="en-US" sz="1600" b="1" i="0" u="none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Подготовка</a:t>
              </a:r>
              <a:r>
                <a:rPr lang="en-US" sz="16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квалифицированных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рабочих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специалистов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среднего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звена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осуществляется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в </a:t>
              </a:r>
              <a:r>
                <a:rPr lang="ru-RU" sz="16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</a:t>
              </a:r>
              <a:r>
                <a:rPr lang="en-US" sz="16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профессионально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-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образовательных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учреждениях</a:t>
              </a:r>
              <a:r>
                <a:rPr lang="en-US" sz="16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 </a:t>
              </a:r>
              <a:r>
                <a:rPr lang="en-US" sz="1600" b="1" i="0" u="none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Подготовкой</a:t>
              </a:r>
              <a:r>
                <a:rPr lang="en-US" sz="16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специалистов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занимаются</a:t>
              </a:r>
              <a:r>
                <a:rPr lang="ru-RU" sz="16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Tx/>
                <a:buChar char="-"/>
              </a:pPr>
              <a:r>
                <a:rPr lang="ru-RU" sz="1600" b="1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ГПОУ «Краснокаменский </a:t>
              </a:r>
              <a:r>
                <a:rPr lang="ru-RU" sz="1600" b="1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горно-промышленный</a:t>
              </a:r>
              <a:r>
                <a:rPr lang="ru-RU" sz="1600" b="1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техникум»;</a:t>
              </a: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Tx/>
                <a:buChar char="-"/>
              </a:pPr>
              <a:r>
                <a:rPr lang="ru-RU" sz="1600" b="1" dirty="0" smtClean="0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rPr>
                <a:t> ГПОУ «Краснокаменский промышленно-технологический техникум»</a:t>
              </a: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Tx/>
                <a:buChar char="-"/>
              </a:pPr>
              <a:r>
                <a:rPr lang="ru-RU" sz="1600" b="1" dirty="0" smtClean="0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rPr>
                <a:t> КФ НОУ СПО Сибирская региональная школа бизнеса;</a:t>
              </a: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Tx/>
                <a:buChar char="-"/>
              </a:pPr>
              <a:r>
                <a:rPr lang="ru-RU" sz="1600" b="1" dirty="0" smtClean="0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rPr>
                <a:t> ГПОУ «Краснокаменский медицинский колледж».</a:t>
              </a:r>
              <a:endParaRPr sz="1600" dirty="0"/>
            </a:p>
          </p:txBody>
        </p:sp>
      </p:grpSp>
      <p:grpSp>
        <p:nvGrpSpPr>
          <p:cNvPr id="245" name="Google Shape;245;p28"/>
          <p:cNvGrpSpPr/>
          <p:nvPr/>
        </p:nvGrpSpPr>
        <p:grpSpPr>
          <a:xfrm>
            <a:off x="265419" y="529141"/>
            <a:ext cx="4917410" cy="1241185"/>
            <a:chOff x="265419" y="517788"/>
            <a:chExt cx="4917410" cy="1440676"/>
          </a:xfrm>
        </p:grpSpPr>
        <p:pic>
          <p:nvPicPr>
            <p:cNvPr id="246" name="Google Shape;246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5419" y="517788"/>
              <a:ext cx="4906962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8"/>
            <p:cNvSpPr txBox="1"/>
            <p:nvPr/>
          </p:nvSpPr>
          <p:spPr>
            <a:xfrm>
              <a:off x="353961" y="588354"/>
              <a:ext cx="4828868" cy="137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районе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функционируют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23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дошкольных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образовательных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учреждения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Число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дневных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общеобразовательных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учреждений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– 20.</a:t>
              </a:r>
              <a:endParaRPr sz="1600" dirty="0"/>
            </a:p>
          </p:txBody>
        </p:sp>
      </p:grpSp>
      <p:grpSp>
        <p:nvGrpSpPr>
          <p:cNvPr id="248" name="Google Shape;248;p28"/>
          <p:cNvGrpSpPr/>
          <p:nvPr/>
        </p:nvGrpSpPr>
        <p:grpSpPr>
          <a:xfrm>
            <a:off x="5400675" y="511277"/>
            <a:ext cx="3548062" cy="1415847"/>
            <a:chOff x="5400675" y="511277"/>
            <a:chExt cx="3548062" cy="1415847"/>
          </a:xfrm>
        </p:grpSpPr>
        <p:pic>
          <p:nvPicPr>
            <p:cNvPr id="249" name="Google Shape;249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00675" y="531658"/>
              <a:ext cx="3548062" cy="1169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28"/>
            <p:cNvSpPr txBox="1"/>
            <p:nvPr/>
          </p:nvSpPr>
          <p:spPr>
            <a:xfrm>
              <a:off x="5429250" y="511277"/>
              <a:ext cx="3500437" cy="1415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Дополнительное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образование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предоставляют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4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муниципальных</a:t>
              </a:r>
              <a:r>
                <a:rPr lang="en-US" sz="16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учреждения</a:t>
              </a:r>
              <a:endParaRPr sz="1600" dirty="0"/>
            </a:p>
          </p:txBody>
        </p:sp>
      </p:grpSp>
      <p:pic>
        <p:nvPicPr>
          <p:cNvPr id="251" name="Google Shape;251;p28" descr="D:\Ванпин К.В\ИНВЕСТИЦИИ\Инвест паспорт района\Фото\на уроке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366" y="1761557"/>
            <a:ext cx="2192594" cy="172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ZykovaOA\Pictures\20171025-P_20171025_1312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2085" y="1746668"/>
            <a:ext cx="2171614" cy="1703898"/>
          </a:xfrm>
          <a:prstGeom prst="rect">
            <a:avLst/>
          </a:prstGeom>
          <a:noFill/>
        </p:spPr>
      </p:pic>
      <p:pic>
        <p:nvPicPr>
          <p:cNvPr id="6147" name="Picture 3" descr="C:\Users\ZykovaOA\Pictures\2205136_800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3869" y="3143664"/>
            <a:ext cx="2276168" cy="1641213"/>
          </a:xfrm>
          <a:prstGeom prst="rect">
            <a:avLst/>
          </a:prstGeom>
          <a:noFill/>
        </p:spPr>
      </p:pic>
      <p:pic>
        <p:nvPicPr>
          <p:cNvPr id="6148" name="Picture 4" descr="C:\Users\ZykovaOA\Pictures\IMG_539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62936" y="3135470"/>
            <a:ext cx="2329502" cy="1597375"/>
          </a:xfrm>
          <a:prstGeom prst="rect">
            <a:avLst/>
          </a:prstGeom>
          <a:noFill/>
        </p:spPr>
      </p:pic>
      <p:pic>
        <p:nvPicPr>
          <p:cNvPr id="6150" name="Picture 6" descr="C:\Users\ZykovaOA\Pictures\YDEM5v_glg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14853" y="1749308"/>
            <a:ext cx="2251588" cy="1563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ЗДРАВООХРАНЕНИЕ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3286125" y="580103"/>
            <a:ext cx="5659467" cy="28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Основные</a:t>
            </a:r>
            <a:r>
              <a:rPr lang="en-US" sz="20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учреждения</a:t>
            </a:r>
            <a:r>
              <a:rPr lang="en-US" sz="20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здравоохранения</a:t>
            </a:r>
            <a:r>
              <a:rPr lang="en-US" sz="20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0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территории</a:t>
            </a:r>
            <a:r>
              <a:rPr lang="en-US" sz="20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20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2000" b="1" i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8255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r>
              <a:rPr lang="en-US" sz="20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ГАУЗ «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Краевая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больница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№ </a:t>
            </a:r>
            <a:r>
              <a:rPr lang="en-US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4»</a:t>
            </a:r>
            <a:r>
              <a:rPr lang="ru-RU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600" dirty="0"/>
          </a:p>
          <a:p>
            <a:pPr marL="0" marR="0" lvl="0" indent="-8255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ФГБУЗ «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Медико-санитарная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часть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№ 107</a:t>
            </a:r>
            <a:r>
              <a:rPr lang="en-US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rPr lang="ru-RU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600" dirty="0"/>
          </a:p>
          <a:p>
            <a:pPr marL="0" marR="0" lvl="0" indent="-8255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ГКУЗ «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Краевой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детский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санаторий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лечения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туберкулеза</a:t>
            </a:r>
            <a:r>
              <a:rPr lang="en-US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rPr lang="ru-RU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600" dirty="0"/>
          </a:p>
          <a:p>
            <a:pPr marL="0" marR="0" lvl="0" indent="-8255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r>
              <a:rPr lang="ru-RU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поселениях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находятся</a:t>
            </a:r>
            <a:r>
              <a:rPr lang="en-US" sz="16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фельдшерско-акушерских пункта.</a:t>
            </a:r>
            <a:r>
              <a:rPr lang="en-US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ru-RU" sz="16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-82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endParaRPr lang="ru-RU" sz="1600" b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8255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ru-RU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01.09.202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                                    </a:t>
            </a:r>
            <a:endParaRPr sz="1600" dirty="0"/>
          </a:p>
        </p:txBody>
      </p:sp>
      <p:pic>
        <p:nvPicPr>
          <p:cNvPr id="261" name="Google Shape;261;p29" descr="D:\Ванпин К.В\ИНВЕСТИЦИИ\Инвест паспорт района\01.09.17\0924f81469e08572249d1bf071bb88a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982" y="541543"/>
            <a:ext cx="2920179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9" descr="D:\Ванпин К.В\ИНВЕСТИЦИИ\Инвест паспорт района\Фото\перинат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141" y="2495907"/>
            <a:ext cx="2835275" cy="1981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84576" y="4006273"/>
          <a:ext cx="5124893" cy="22409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50964"/>
                <a:gridCol w="873929"/>
              </a:tblGrid>
              <a:tr h="473309">
                <a:tc>
                  <a:txBody>
                    <a:bodyPr/>
                    <a:lstStyle/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всех ведомств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565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380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посещений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 смену 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амбулаторно-поликлинических учреждениях всех ведомств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612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637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врачей всех специальностей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26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среднего медицинского персонала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656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C:\Users\ZykovaOA\Pictures\2c723bca407310c7e519bb58c90b008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820" y="4355691"/>
            <a:ext cx="3028336" cy="22290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428625" y="0"/>
            <a:ext cx="8186737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КУЛЬТУРА И СПОРТ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285750" y="509587"/>
            <a:ext cx="3998912" cy="313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450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800" b="1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Сеть</a:t>
            </a:r>
            <a:r>
              <a:rPr lang="en-US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учреждений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культуры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r>
              <a:rPr lang="en-US" sz="1800" b="1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</a:t>
            </a:r>
            <a:r>
              <a:rPr lang="en-US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представлена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следующими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объектами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1800" dirty="0"/>
          </a:p>
          <a:p>
            <a:pPr marL="450850" marR="0" lvl="0" indent="-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учреждений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культурно–досугового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типа</a:t>
            </a:r>
            <a:endParaRPr sz="1600" dirty="0"/>
          </a:p>
          <a:p>
            <a:pPr marL="450850" marR="0" lvl="0" indent="-450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библиотек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 dirty="0"/>
          </a:p>
          <a:p>
            <a:pPr marL="450850" marR="0" lvl="0" indent="-450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Детская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искусств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 dirty="0"/>
          </a:p>
          <a:p>
            <a:pPr marL="450850" marR="0" lvl="0" indent="-450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Детская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художественная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</a:t>
            </a:r>
            <a:endParaRPr sz="1600" dirty="0"/>
          </a:p>
          <a:p>
            <a:pPr marL="450850" marR="0" lvl="0" indent="-450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Краеведческий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музей</a:t>
            </a:r>
            <a:endParaRPr sz="1600" dirty="0"/>
          </a:p>
          <a:p>
            <a:pPr marL="450850" marR="0" lvl="0" indent="-450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Минералогический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музей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 dirty="0"/>
          </a:p>
        </p:txBody>
      </p:sp>
      <p:grpSp>
        <p:nvGrpSpPr>
          <p:cNvPr id="269" name="Google Shape;269;p30"/>
          <p:cNvGrpSpPr/>
          <p:nvPr/>
        </p:nvGrpSpPr>
        <p:grpSpPr>
          <a:xfrm>
            <a:off x="188913" y="3614737"/>
            <a:ext cx="8748610" cy="2914650"/>
            <a:chOff x="188912" y="3614737"/>
            <a:chExt cx="8759825" cy="2914650"/>
          </a:xfrm>
        </p:grpSpPr>
        <p:pic>
          <p:nvPicPr>
            <p:cNvPr id="270" name="Google Shape;270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8912" y="3614737"/>
              <a:ext cx="8759825" cy="2914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30"/>
            <p:cNvSpPr txBox="1"/>
            <p:nvPr/>
          </p:nvSpPr>
          <p:spPr>
            <a:xfrm>
              <a:off x="214312" y="3643312"/>
              <a:ext cx="8715375" cy="2862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территории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муниципального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района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функционирует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dirty="0"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ru-RU" sz="1800" b="1" i="0" u="sng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114 </a:t>
              </a:r>
              <a:r>
                <a:rPr lang="en-US" sz="1800" b="1" i="0" u="sng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спортивных</a:t>
              </a:r>
              <a:r>
                <a:rPr lang="en-US" sz="1800" b="1" i="0" u="sng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sng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сооружений</a:t>
              </a:r>
              <a:r>
                <a:rPr lang="en-US" sz="1800" b="1" i="0" u="sng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и </a:t>
              </a:r>
              <a:r>
                <a:rPr lang="ru-RU" sz="18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r>
                <a:rPr lang="en-US" sz="1800" b="1" i="0" u="sng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sng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учреждения</a:t>
              </a:r>
              <a:r>
                <a:rPr lang="en-US" sz="1800" b="1" i="0" u="sng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sng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дополнительного</a:t>
              </a:r>
              <a:r>
                <a:rPr lang="en-US" sz="1800" b="1" i="0" u="sng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образования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детей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     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спортивной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направленности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25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спортивных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залов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                       </a:t>
              </a:r>
              <a:endParaRPr dirty="0"/>
            </a:p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lang="ru-RU" sz="18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22</a:t>
              </a:r>
              <a:r>
                <a:rPr lang="en-US" sz="18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футбольных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пол</a:t>
              </a:r>
              <a:r>
                <a:rPr lang="ru-RU" sz="18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я</a:t>
              </a:r>
              <a:r>
                <a:rPr lang="en-US" sz="18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dirty="0"/>
            </a:p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lang="ru-RU" sz="18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62</a:t>
              </a:r>
              <a:r>
                <a:rPr lang="en-US" sz="18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спортивных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площад</a:t>
              </a:r>
              <a:r>
                <a:rPr lang="ru-RU" sz="1800" b="1" i="0" u="none" dirty="0" err="1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ки</a:t>
              </a:r>
              <a:r>
                <a:rPr lang="en-US" sz="1800" b="1" i="0" u="none" dirty="0" smtClean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dirty="0"/>
            </a:p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стадион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dirty="0"/>
            </a:p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плавательных</a:t>
              </a:r>
              <a:r>
                <a:rPr lang="en-US" sz="1800" b="1" i="0" u="none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00" b="1" i="0" u="none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бассейна</a:t>
              </a:r>
              <a:endParaRPr dirty="0"/>
            </a:p>
          </p:txBody>
        </p:sp>
      </p:grpSp>
      <p:sp>
        <p:nvSpPr>
          <p:cNvPr id="274" name="Google Shape;274;p30"/>
          <p:cNvSpPr txBox="1"/>
          <p:nvPr/>
        </p:nvSpPr>
        <p:spPr>
          <a:xfrm>
            <a:off x="3419475" y="5072062"/>
            <a:ext cx="5473700" cy="141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Детско-юношеская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спортивная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16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плавание</a:t>
            </a:r>
            <a:r>
              <a:rPr lang="en-US" sz="16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Детско-юношеская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спортивная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№ 3 </a:t>
            </a:r>
            <a:r>
              <a:rPr lang="en-US" sz="16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16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художественная</a:t>
            </a:r>
            <a:r>
              <a:rPr lang="en-US" sz="16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гимнастика</a:t>
            </a:r>
            <a:r>
              <a:rPr lang="en-US" sz="16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дзюдо</a:t>
            </a:r>
            <a:r>
              <a:rPr lang="en-US" sz="16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каратэ</a:t>
            </a:r>
            <a:r>
              <a:rPr lang="en-US" sz="16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600" b="1" i="1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бокс</a:t>
            </a:r>
            <a:r>
              <a:rPr lang="ru-RU" sz="1600" b="1" i="1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футбол, велоспорт</a:t>
            </a:r>
            <a:r>
              <a:rPr lang="en-US" sz="1600" b="1" i="1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cxnSp>
        <p:nvCxnSpPr>
          <p:cNvPr id="275" name="Google Shape;275;p30"/>
          <p:cNvCxnSpPr/>
          <p:nvPr/>
        </p:nvCxnSpPr>
        <p:spPr>
          <a:xfrm rot="5400000">
            <a:off x="1535906" y="4536281"/>
            <a:ext cx="714375" cy="21431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38100" dir="5400000">
              <a:srgbClr val="000000">
                <a:alpha val="47843"/>
              </a:srgbClr>
            </a:outerShdw>
          </a:effectLst>
        </p:spPr>
      </p:cxnSp>
      <p:cxnSp>
        <p:nvCxnSpPr>
          <p:cNvPr id="276" name="Google Shape;276;p30"/>
          <p:cNvCxnSpPr/>
          <p:nvPr/>
        </p:nvCxnSpPr>
        <p:spPr>
          <a:xfrm rot="-5400000" flipH="1">
            <a:off x="5393531" y="4536281"/>
            <a:ext cx="714375" cy="21431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38100" dir="5400000">
              <a:srgbClr val="000000">
                <a:alpha val="47843"/>
              </a:srgbClr>
            </a:outerShdw>
          </a:effectLst>
        </p:spPr>
      </p:cxnSp>
      <p:pic>
        <p:nvPicPr>
          <p:cNvPr id="5122" name="Picture 2" descr="C:\Users\ZykovaOA\Downloads\даур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2967" y="595422"/>
            <a:ext cx="3019647" cy="2067755"/>
          </a:xfrm>
          <a:prstGeom prst="rect">
            <a:avLst/>
          </a:prstGeom>
          <a:noFill/>
        </p:spPr>
      </p:pic>
      <p:pic>
        <p:nvPicPr>
          <p:cNvPr id="5123" name="Picture 3" descr="C:\Users\ZykovaOA\Downloads\i (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3343" y="1818166"/>
            <a:ext cx="2619988" cy="1753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>
            <a:spLocks noGrp="1"/>
          </p:cNvSpPr>
          <p:nvPr>
            <p:ph type="title"/>
          </p:nvPr>
        </p:nvSpPr>
        <p:spPr>
          <a:xfrm>
            <a:off x="500062" y="0"/>
            <a:ext cx="8329612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32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ДЕМОГРАФИЧЕСКИЕ ПОКАЗАТЕЛИ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282" name="Google Shape;282;p31"/>
          <p:cNvSpPr txBox="1"/>
          <p:nvPr/>
        </p:nvSpPr>
        <p:spPr>
          <a:xfrm>
            <a:off x="531628" y="1020726"/>
            <a:ext cx="7921256" cy="239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них: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сельское население –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4 452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городское население – 51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261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lang="ru-RU" sz="1800" b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возрастным группам: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моложе трудоспособного возраста – 11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трудоспособного возраста –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32 453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 трудоспособного возраста –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12 058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lang="ru-RU" sz="1800" b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en-US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01.</a:t>
            </a:r>
            <a:r>
              <a:rPr lang="ru-RU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  <a:r>
              <a:rPr lang="en-US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.20</a:t>
            </a:r>
            <a:r>
              <a:rPr lang="ru-RU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3: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число </a:t>
            </a:r>
            <a:r>
              <a:rPr lang="ru-RU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</a:t>
            </a:r>
            <a:r>
              <a:rPr lang="en-US" sz="1800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оди</a:t>
            </a:r>
            <a:r>
              <a:rPr lang="ru-RU" sz="1800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вшихся</a:t>
            </a:r>
            <a:r>
              <a:rPr lang="en-US" sz="1800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489</a:t>
            </a:r>
            <a:r>
              <a:rPr lang="en-US" sz="18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</a:t>
            </a:r>
            <a:r>
              <a:rPr lang="ru-RU" sz="18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л.;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число умерших -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812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чел.;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</a:t>
            </a:r>
            <a:r>
              <a:rPr lang="en-US" sz="1800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стественный</a:t>
            </a:r>
            <a:r>
              <a:rPr lang="en-US" sz="1800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прирост</a:t>
            </a:r>
            <a:r>
              <a:rPr lang="en-US" sz="1800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lang="ru-RU" sz="1800" i="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убыль</a:t>
            </a:r>
            <a:r>
              <a:rPr lang="en-US" sz="1800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(-) </a:t>
            </a:r>
            <a:r>
              <a:rPr lang="en-US" sz="1800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населения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8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323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lang="ru-RU" sz="18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число прибывших –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1 799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число убывших –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1 608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миграционный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прирост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убыль (-)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-731 </a:t>
            </a: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lang="ru-RU" sz="1800" b="1" dirty="0" smtClean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dirty="0"/>
          </a:p>
        </p:txBody>
      </p:sp>
      <p:sp>
        <p:nvSpPr>
          <p:cNvPr id="283" name="Google Shape;283;p31"/>
          <p:cNvSpPr txBox="1"/>
          <p:nvPr/>
        </p:nvSpPr>
        <p:spPr>
          <a:xfrm>
            <a:off x="0" y="714375"/>
            <a:ext cx="91440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Численность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постоянного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населения</a:t>
            </a:r>
            <a:r>
              <a:rPr lang="en-US" sz="18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01.01.202</a:t>
            </a:r>
            <a:r>
              <a:rPr lang="en-US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ru-RU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5</a:t>
            </a:r>
            <a:r>
              <a:rPr lang="ru-RU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5 713</a:t>
            </a:r>
            <a:r>
              <a:rPr lang="ru-RU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</a:t>
            </a:r>
            <a:r>
              <a:rPr lang="ru-RU" sz="18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овек</a:t>
            </a:r>
            <a:r>
              <a:rPr lang="en-US" sz="18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287" name="Google Shape;287;p31"/>
          <p:cNvSpPr txBox="1"/>
          <p:nvPr/>
        </p:nvSpPr>
        <p:spPr>
          <a:xfrm>
            <a:off x="4429125" y="4643437"/>
            <a:ext cx="27876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dirty="0"/>
          </a:p>
        </p:txBody>
      </p:sp>
      <p:pic>
        <p:nvPicPr>
          <p:cNvPr id="2050" name="Picture 2" descr="C:\Users\ZykovaOA\Downloads\DJI_00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1200150"/>
            <a:ext cx="3520440" cy="470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179387" y="188912"/>
            <a:ext cx="5113337" cy="650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buSzPts val="1900"/>
            </a:pPr>
            <a:r>
              <a:rPr lang="en-US" sz="1600" b="1" dirty="0" err="1" smtClean="0"/>
              <a:t>Муниципальный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район</a:t>
            </a:r>
            <a:r>
              <a:rPr lang="en-US" sz="1600" b="1" dirty="0" smtClean="0"/>
              <a:t> «</a:t>
            </a:r>
            <a:r>
              <a:rPr lang="en-US" sz="1600" b="1" dirty="0" err="1" smtClean="0"/>
              <a:t>Город</a:t>
            </a:r>
            <a:r>
              <a:rPr lang="en-US" sz="1600" b="1" dirty="0" smtClean="0"/>
              <a:t> Краснокаменск и Краснокаменский </a:t>
            </a:r>
            <a:r>
              <a:rPr lang="en-US" sz="1600" b="1" dirty="0" err="1" smtClean="0"/>
              <a:t>район</a:t>
            </a:r>
            <a:r>
              <a:rPr lang="en-US" sz="1600" b="1" dirty="0" smtClean="0"/>
              <a:t>» </a:t>
            </a:r>
            <a:r>
              <a:rPr lang="en-US" sz="1600" b="1" dirty="0" err="1" smtClean="0"/>
              <a:t>Забайкальского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края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является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территорией</a:t>
            </a:r>
            <a:r>
              <a:rPr lang="en-US" sz="1600" b="1" dirty="0" smtClean="0"/>
              <a:t> </a:t>
            </a:r>
            <a:r>
              <a:rPr lang="ru-RU" sz="1600" b="1" dirty="0" smtClean="0"/>
              <a:t>опережающего </a:t>
            </a:r>
            <a:r>
              <a:rPr lang="en-US" sz="1600" b="1" dirty="0" err="1" smtClean="0"/>
              <a:t>развития</a:t>
            </a:r>
            <a:r>
              <a:rPr lang="en-US" sz="1600" b="1" dirty="0" smtClean="0"/>
              <a:t> </a:t>
            </a:r>
            <a:r>
              <a:rPr lang="en-US" sz="18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1600" b="1" i="0" u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600" dirty="0"/>
          </a:p>
          <a:p>
            <a:pPr algn="ctr"/>
            <a:r>
              <a:rPr lang="en-US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-RU" sz="16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целях формирования благоприятных условий для привлечения инвестиций, обеспечения ускоренного социально-экономического развития и создания комфортных условий для обеспечения жизнедеятельности населения, для установления особого правового режима осуществления предпринимательской и иной деятельности на территории городского поселения «Город Краснокаменск» постановлением Правительства Российской Федерации была создана территория опережающего социально-экономического развития «Краснокаменск». </a:t>
            </a:r>
            <a:r>
              <a:rPr lang="ru-RU" sz="1600" dirty="0" smtClean="0"/>
              <a:t>09 </a:t>
            </a:r>
            <a:r>
              <a:rPr lang="en-US" sz="1600" dirty="0" err="1" smtClean="0"/>
              <a:t>сентября</a:t>
            </a:r>
            <a:r>
              <a:rPr lang="ru-RU" sz="1600" dirty="0" smtClean="0"/>
              <a:t> 2020 </a:t>
            </a:r>
            <a:r>
              <a:rPr lang="en-US" sz="1600" dirty="0" err="1" smtClean="0"/>
              <a:t>года</a:t>
            </a:r>
            <a:r>
              <a:rPr lang="en-US" sz="1600" dirty="0" smtClean="0"/>
              <a:t> в </a:t>
            </a:r>
            <a:r>
              <a:rPr lang="en-US" sz="1600" dirty="0" err="1" smtClean="0"/>
              <a:t>Забайкальском</a:t>
            </a:r>
            <a:r>
              <a:rPr lang="en-US" sz="1600" dirty="0" smtClean="0"/>
              <a:t> </a:t>
            </a:r>
            <a:r>
              <a:rPr lang="en-US" sz="1600" dirty="0" err="1" smtClean="0"/>
              <a:t>крае</a:t>
            </a:r>
            <a:r>
              <a:rPr lang="en-US" sz="1600" dirty="0" smtClean="0"/>
              <a:t> </a:t>
            </a:r>
            <a:r>
              <a:rPr lang="en-US" sz="1600" dirty="0" err="1" smtClean="0"/>
              <a:t>появилась</a:t>
            </a:r>
            <a:r>
              <a:rPr lang="en-US" sz="1600" dirty="0" smtClean="0"/>
              <a:t> </a:t>
            </a:r>
            <a:r>
              <a:rPr lang="en-US" sz="1600" dirty="0" err="1" smtClean="0"/>
              <a:t>еще</a:t>
            </a:r>
            <a:r>
              <a:rPr lang="en-US" sz="1600" dirty="0" smtClean="0"/>
              <a:t> </a:t>
            </a:r>
            <a:r>
              <a:rPr lang="en-US" sz="1600" dirty="0" err="1" smtClean="0"/>
              <a:t>одна</a:t>
            </a:r>
            <a:r>
              <a:rPr lang="en-US" sz="1600" dirty="0" smtClean="0"/>
              <a:t> </a:t>
            </a:r>
            <a:r>
              <a:rPr lang="en-US" sz="1600" dirty="0" err="1" smtClean="0"/>
              <a:t>территория</a:t>
            </a:r>
            <a:r>
              <a:rPr lang="en-US" sz="1600" dirty="0" smtClean="0"/>
              <a:t> </a:t>
            </a:r>
            <a:r>
              <a:rPr lang="en-US" sz="1600" dirty="0" err="1" smtClean="0"/>
              <a:t>опережающего</a:t>
            </a:r>
            <a:r>
              <a:rPr lang="en-US" sz="1600" dirty="0" smtClean="0"/>
              <a:t> </a:t>
            </a:r>
            <a:r>
              <a:rPr lang="en-US" sz="1600" dirty="0" err="1" smtClean="0"/>
              <a:t>социально</a:t>
            </a:r>
            <a:r>
              <a:rPr lang="ru-RU" sz="1600" dirty="0" smtClean="0"/>
              <a:t>-</a:t>
            </a:r>
            <a:r>
              <a:rPr lang="en-US" sz="1600" dirty="0" err="1" smtClean="0"/>
              <a:t>экономического</a:t>
            </a:r>
            <a:r>
              <a:rPr lang="en-US" sz="1600" dirty="0" smtClean="0"/>
              <a:t> </a:t>
            </a:r>
            <a:r>
              <a:rPr lang="en-US" sz="1600" dirty="0" err="1" smtClean="0"/>
              <a:t>развития</a:t>
            </a:r>
            <a:r>
              <a:rPr lang="en-US" sz="1600" dirty="0" smtClean="0"/>
              <a:t> </a:t>
            </a:r>
            <a:r>
              <a:rPr lang="ru-RU" sz="1600" dirty="0" smtClean="0"/>
              <a:t>«</a:t>
            </a:r>
            <a:r>
              <a:rPr lang="en-US" sz="1600" dirty="0" smtClean="0"/>
              <a:t>Краснокаменск</a:t>
            </a:r>
            <a:r>
              <a:rPr lang="ru-RU" sz="1600" dirty="0" smtClean="0"/>
              <a:t>». </a:t>
            </a:r>
            <a:r>
              <a:rPr lang="en-US" sz="1600" dirty="0" smtClean="0"/>
              <a:t>В </a:t>
            </a:r>
            <a:r>
              <a:rPr lang="en-US" sz="1600" dirty="0" err="1" smtClean="0"/>
              <a:t>соответствии</a:t>
            </a:r>
            <a:r>
              <a:rPr lang="en-US" sz="1600" dirty="0" smtClean="0"/>
              <a:t> с </a:t>
            </a:r>
            <a:r>
              <a:rPr lang="en-US" sz="1600" dirty="0" err="1" smtClean="0"/>
              <a:t>постановлением</a:t>
            </a:r>
            <a:r>
              <a:rPr lang="en-US" sz="1600" dirty="0" smtClean="0"/>
              <a:t> </a:t>
            </a:r>
            <a:r>
              <a:rPr lang="en-US" sz="1600" dirty="0" err="1" smtClean="0"/>
              <a:t>Правительства</a:t>
            </a:r>
            <a:r>
              <a:rPr lang="en-US" sz="1600" dirty="0" smtClean="0"/>
              <a:t> РФ №</a:t>
            </a:r>
            <a:r>
              <a:rPr lang="ru-RU" sz="1600" dirty="0" smtClean="0"/>
              <a:t> 1374 </a:t>
            </a:r>
            <a:r>
              <a:rPr lang="en-US" sz="1600" dirty="0" err="1" smtClean="0"/>
              <a:t>произошло</a:t>
            </a:r>
            <a:r>
              <a:rPr lang="en-US" sz="1600" dirty="0" smtClean="0"/>
              <a:t> </a:t>
            </a:r>
            <a:r>
              <a:rPr lang="en-US" sz="1600" dirty="0" err="1" smtClean="0"/>
              <a:t>преобразование</a:t>
            </a:r>
            <a:r>
              <a:rPr lang="en-US" sz="1600" dirty="0" smtClean="0"/>
              <a:t> ТОСЭР </a:t>
            </a:r>
            <a:r>
              <a:rPr lang="ru-RU" sz="1600" dirty="0" smtClean="0"/>
              <a:t>«</a:t>
            </a:r>
            <a:r>
              <a:rPr lang="en-US" sz="1600" dirty="0" smtClean="0"/>
              <a:t>Краснокаменск</a:t>
            </a:r>
            <a:r>
              <a:rPr lang="ru-RU" sz="1600" dirty="0" smtClean="0"/>
              <a:t>», </a:t>
            </a:r>
            <a:r>
              <a:rPr lang="en-US" sz="1600" dirty="0" err="1" smtClean="0"/>
              <a:t>созданной</a:t>
            </a:r>
            <a:r>
              <a:rPr lang="en-US" sz="1600" dirty="0" smtClean="0"/>
              <a:t> </a:t>
            </a:r>
            <a:r>
              <a:rPr lang="en-US" sz="1600" dirty="0" err="1" smtClean="0"/>
              <a:t>Минэкономразвития</a:t>
            </a:r>
            <a:r>
              <a:rPr lang="en-US" sz="1600" dirty="0" smtClean="0"/>
              <a:t> </a:t>
            </a:r>
            <a:r>
              <a:rPr lang="en-US" sz="1600" dirty="0" err="1" smtClean="0"/>
              <a:t>России</a:t>
            </a:r>
            <a:r>
              <a:rPr lang="ru-RU" sz="1600" dirty="0" smtClean="0"/>
              <a:t>, </a:t>
            </a:r>
            <a:r>
              <a:rPr lang="en-US" sz="1600" dirty="0" smtClean="0"/>
              <a:t>в </a:t>
            </a:r>
            <a:r>
              <a:rPr lang="en-US" sz="1600" dirty="0" err="1" smtClean="0"/>
              <a:t>Дальневосточный</a:t>
            </a:r>
            <a:r>
              <a:rPr lang="en-US" sz="1600" dirty="0" smtClean="0"/>
              <a:t> ТОР </a:t>
            </a:r>
            <a:r>
              <a:rPr lang="ru-RU" sz="1600" dirty="0" smtClean="0"/>
              <a:t>«</a:t>
            </a:r>
            <a:r>
              <a:rPr lang="en-US" sz="1600" dirty="0" smtClean="0"/>
              <a:t>Краснокаменск</a:t>
            </a:r>
            <a:r>
              <a:rPr lang="ru-RU" sz="1600" dirty="0" smtClean="0"/>
              <a:t>». </a:t>
            </a:r>
            <a:r>
              <a:rPr lang="en-US" sz="1600" dirty="0" err="1" smtClean="0"/>
              <a:t>Территория</a:t>
            </a:r>
            <a:r>
              <a:rPr lang="en-US" sz="1600" dirty="0" smtClean="0"/>
              <a:t> </a:t>
            </a:r>
            <a:r>
              <a:rPr lang="en-US" sz="1600" dirty="0" err="1" smtClean="0"/>
              <a:t>определена</a:t>
            </a:r>
            <a:r>
              <a:rPr lang="en-US" sz="1600" dirty="0" smtClean="0"/>
              <a:t> в</a:t>
            </a:r>
            <a:r>
              <a:rPr lang="ru-RU" sz="1600" dirty="0" smtClean="0"/>
              <a:t> </a:t>
            </a:r>
            <a:r>
              <a:rPr lang="en-US" sz="1600" dirty="0" err="1" smtClean="0"/>
              <a:t>границах</a:t>
            </a:r>
            <a:r>
              <a:rPr lang="en-US" sz="1600" dirty="0" smtClean="0"/>
              <a:t> </a:t>
            </a:r>
            <a:r>
              <a:rPr lang="en-US" sz="1600" dirty="0" err="1" smtClean="0"/>
              <a:t>муниципального</a:t>
            </a:r>
            <a:r>
              <a:rPr lang="en-US" sz="1600" dirty="0" smtClean="0"/>
              <a:t> образования </a:t>
            </a:r>
            <a:r>
              <a:rPr lang="en-US" sz="1600" dirty="0" err="1" smtClean="0"/>
              <a:t>город</a:t>
            </a:r>
            <a:r>
              <a:rPr lang="en-US" sz="1600" dirty="0" smtClean="0"/>
              <a:t> Краснокаменск</a:t>
            </a:r>
            <a:r>
              <a:rPr lang="ru-RU" sz="1600" dirty="0" smtClean="0"/>
              <a:t>.</a:t>
            </a:r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</a:pPr>
            <a:endParaRPr sz="1600" dirty="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</a:pPr>
            <a:r>
              <a:rPr lang="en-US" sz="1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 sz="1600" dirty="0"/>
          </a:p>
        </p:txBody>
      </p:sp>
      <p:sp>
        <p:nvSpPr>
          <p:cNvPr id="113" name="Google Shape;113;p15"/>
          <p:cNvSpPr txBox="1"/>
          <p:nvPr/>
        </p:nvSpPr>
        <p:spPr>
          <a:xfrm>
            <a:off x="5435600" y="5157787"/>
            <a:ext cx="353695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dirty="0"/>
          </a:p>
        </p:txBody>
      </p:sp>
      <p:pic>
        <p:nvPicPr>
          <p:cNvPr id="1027" name="Picture 3" descr="C:\Users\ZykovaOA\Downloads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4321" y="352424"/>
            <a:ext cx="3260436" cy="256222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5014" y="3508743"/>
            <a:ext cx="3646967" cy="2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0874"/>
            <a:ext cx="8229600" cy="542261"/>
          </a:xfrm>
        </p:spPr>
        <p:txBody>
          <a:bodyPr/>
          <a:lstStyle/>
          <a:p>
            <a:pPr algn="ctr"/>
            <a:r>
              <a:rPr lang="en-US" sz="2200" b="1" i="1" dirty="0" smtClean="0">
                <a:solidFill>
                  <a:schemeClr val="accent1"/>
                </a:solidFill>
              </a:rPr>
              <a:t>ТРУДОВЫЕ РЕСУРСЫ</a:t>
            </a:r>
            <a:endParaRPr lang="ru-RU" sz="2200" i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46298"/>
            <a:ext cx="8229600" cy="5378301"/>
          </a:xfrm>
        </p:spPr>
        <p:txBody>
          <a:bodyPr/>
          <a:lstStyle/>
          <a:p>
            <a:pPr lvl="0">
              <a:buNone/>
            </a:pPr>
            <a:r>
              <a:rPr lang="ru-RU" sz="1400" dirty="0" smtClean="0"/>
              <a:t>            </a:t>
            </a:r>
            <a:r>
              <a:rPr lang="ru-RU" sz="1600" b="1" dirty="0" smtClean="0"/>
              <a:t>Среднесписочная численность работников организаций (всего): </a:t>
            </a:r>
            <a:r>
              <a:rPr lang="ru-RU" sz="1600" b="1" dirty="0" smtClean="0"/>
              <a:t>14 821 </a:t>
            </a:r>
            <a:r>
              <a:rPr lang="ru-RU" sz="1600" b="1" dirty="0" smtClean="0"/>
              <a:t>человек </a:t>
            </a:r>
            <a:endParaRPr lang="ru-RU" sz="1600" dirty="0" smtClean="0"/>
          </a:p>
          <a:p>
            <a:pPr>
              <a:buNone/>
            </a:pPr>
            <a:r>
              <a:rPr lang="ru-RU" sz="1400" dirty="0" smtClean="0"/>
              <a:t> </a:t>
            </a:r>
            <a:r>
              <a:rPr lang="ru-RU" sz="1400" b="1" dirty="0" smtClean="0"/>
              <a:t>СТРУКТУРА ЗАНЯТОСТИ ПО ОТРАСЛЯМ</a:t>
            </a:r>
          </a:p>
          <a:p>
            <a:r>
              <a:rPr lang="ru-RU" sz="1400" dirty="0" smtClean="0"/>
              <a:t>Добыча полезных ископаемых 35,03%</a:t>
            </a:r>
          </a:p>
          <a:p>
            <a:r>
              <a:rPr lang="ru-RU" sz="1400" dirty="0" smtClean="0"/>
              <a:t>Образование </a:t>
            </a:r>
            <a:r>
              <a:rPr lang="ru-RU" sz="1400" dirty="0" smtClean="0"/>
              <a:t>13,85%</a:t>
            </a:r>
          </a:p>
          <a:p>
            <a:r>
              <a:rPr lang="ru-RU" sz="1400" dirty="0" smtClean="0"/>
              <a:t>Здравоохранение и представление социальных услуг 11,52%</a:t>
            </a:r>
          </a:p>
          <a:p>
            <a:r>
              <a:rPr lang="ru-RU" sz="1400" dirty="0" smtClean="0"/>
              <a:t>Государственное управление и обеспечение военной безопасности; социальное страхование 11,13%</a:t>
            </a:r>
          </a:p>
          <a:p>
            <a:r>
              <a:rPr lang="ru-RU" sz="1400" dirty="0" smtClean="0"/>
              <a:t>Производство и распределение электроэнергии, газа и воды 7,7%</a:t>
            </a:r>
          </a:p>
          <a:p>
            <a:r>
              <a:rPr lang="ru-RU" sz="1400" dirty="0" smtClean="0"/>
              <a:t>Оптовая и розничная торговля 4,08%</a:t>
            </a:r>
          </a:p>
          <a:p>
            <a:r>
              <a:rPr lang="ru-RU" sz="1400" dirty="0" smtClean="0"/>
              <a:t>Обрабатывающая промышленность 3,62%</a:t>
            </a:r>
          </a:p>
          <a:p>
            <a:r>
              <a:rPr lang="ru-RU" sz="1400" dirty="0" smtClean="0"/>
              <a:t>Строительство 3,6%</a:t>
            </a:r>
          </a:p>
          <a:p>
            <a:r>
              <a:rPr lang="ru-RU" sz="1400" dirty="0" smtClean="0"/>
              <a:t>Операции с недвижимым имуществом, аренда и предоставление услуг 2,88%</a:t>
            </a:r>
          </a:p>
          <a:p>
            <a:r>
              <a:rPr lang="ru-RU" sz="1400" dirty="0" smtClean="0"/>
              <a:t>Транспортировка и хранение 2,26%</a:t>
            </a:r>
          </a:p>
          <a:p>
            <a:r>
              <a:rPr lang="ru-RU" sz="1400" dirty="0" smtClean="0"/>
              <a:t>Информация и связь 1,1%</a:t>
            </a:r>
          </a:p>
          <a:p>
            <a:r>
              <a:rPr lang="ru-RU" sz="1400" dirty="0" smtClean="0"/>
              <a:t>Культура, спорт, досуг и развлечения 1%</a:t>
            </a:r>
          </a:p>
          <a:p>
            <a:r>
              <a:rPr lang="ru-RU" sz="1400" dirty="0" smtClean="0"/>
              <a:t>Гостиницы и рестораны 0,97%</a:t>
            </a:r>
          </a:p>
          <a:p>
            <a:r>
              <a:rPr lang="ru-RU" sz="1400" dirty="0" smtClean="0"/>
              <a:t>Финансовая и страховая деятельность 0,89%</a:t>
            </a:r>
          </a:p>
          <a:p>
            <a:r>
              <a:rPr lang="ru-RU" sz="1400" dirty="0" smtClean="0"/>
              <a:t>Деятельность профессиональная, научная и техническая 0,37%</a:t>
            </a:r>
            <a:endParaRPr lang="ru-RU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title"/>
          </p:nvPr>
        </p:nvSpPr>
        <p:spPr>
          <a:xfrm>
            <a:off x="428625" y="285750"/>
            <a:ext cx="8329612" cy="64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РЫНОК ТРУДА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302" name="Google Shape;302;p33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03123" y="3834580"/>
          <a:ext cx="8347587" cy="2829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2326"/>
                <a:gridCol w="1765261"/>
              </a:tblGrid>
              <a:tr h="4622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01.09.2023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2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зарегистрированных безработных, человек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2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зарегистрированной безработицы, 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0,82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059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Не занятые трудовой деятельностью граждане, ищущие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работу и состоящие на учете в центре занятости, человек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246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2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заявленных вакансий, единиц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087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22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Коэффициент напряженности на рынке труда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ZykovaOA\Downloads\fe4e7b52-001e-5ff3-a6b8-0108b59d0eb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321" y="902705"/>
            <a:ext cx="7921256" cy="2850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>
            <a:spLocks noGrp="1"/>
          </p:cNvSpPr>
          <p:nvPr>
            <p:ph type="title"/>
          </p:nvPr>
        </p:nvSpPr>
        <p:spPr>
          <a:xfrm>
            <a:off x="571500" y="0"/>
            <a:ext cx="825817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ФИНАНСОВО-КРЕДИТНЫЕ УЧРЕЖДЕНИЯ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179387" y="1125537"/>
            <a:ext cx="5072062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sz="20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территории г. </a:t>
            </a:r>
            <a:r>
              <a:rPr lang="ru-RU" sz="2000" b="1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Краснокаменска</a:t>
            </a:r>
            <a:r>
              <a:rPr lang="ru-RU" sz="20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функционируют</a:t>
            </a:r>
            <a:r>
              <a:rPr lang="en-US" sz="20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lang="ru-RU" sz="2000" b="1" i="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sz="20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270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отделения 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Сбербанк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России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270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lang="en-US" sz="1600" b="1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дополнительный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офис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АО 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Российский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Сельскохозяйственный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банк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6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270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lang="ru-RU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перационный офис «Краснокаменский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ВТБ;</a:t>
            </a:r>
            <a:endParaRPr sz="16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270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lang="ru-RU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Отделение АО «</a:t>
            </a:r>
            <a:r>
              <a:rPr lang="ru-RU" sz="16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Азиатско</a:t>
            </a:r>
            <a:r>
              <a:rPr lang="ru-RU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Тихоокеанский банк»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600" dirty="0"/>
          </a:p>
          <a:p>
            <a:pPr marL="0" marR="0" lvl="0" indent="-1270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мини-офис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ПАО «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Совкомбанк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600" dirty="0"/>
          </a:p>
        </p:txBody>
      </p:sp>
      <p:sp>
        <p:nvSpPr>
          <p:cNvPr id="315" name="Google Shape;315;p3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0" y="3657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4" descr="rosselhozbank-gorod-krasnokamensk-0001570782-previe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625" y="2535237"/>
            <a:ext cx="2914650" cy="2139950"/>
          </a:xfrm>
          <a:prstGeom prst="rect">
            <a:avLst/>
          </a:prstGeom>
          <a:noFill/>
          <a:ln w="12700" cap="flat" cmpd="sng">
            <a:solidFill>
              <a:srgbClr val="365F9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19" name="Google Shape;319;p34"/>
          <p:cNvSpPr txBox="1"/>
          <p:nvPr/>
        </p:nvSpPr>
        <p:spPr>
          <a:xfrm>
            <a:off x="395287" y="4941887"/>
            <a:ext cx="5715000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dirty="0"/>
          </a:p>
        </p:txBody>
      </p:sp>
      <p:pic>
        <p:nvPicPr>
          <p:cNvPr id="320" name="Google Shape;320;p34" descr="D:\Ванпин К.В\ИНВЕСТИЦИИ\Инвест паспорт района\01.09.17\2_фото_IMG_631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2512" y="786809"/>
            <a:ext cx="2816225" cy="201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ZykovaOA\Pictures\5651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0412" y="4503174"/>
            <a:ext cx="2875937" cy="2231922"/>
          </a:xfrm>
          <a:prstGeom prst="rect">
            <a:avLst/>
          </a:prstGeom>
          <a:noFill/>
        </p:spPr>
      </p:pic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265892" y="5209306"/>
            <a:ext cx="5715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800" b="1" dirty="0">
                <a:latin typeface="Times New Roman" pitchFamily="18" charset="0"/>
              </a:rPr>
              <a:t>На территории города Краснокаменск создан фонд, оказывающий финансовую поддержку субъектам малого и среднего предпринимательства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>
            <a:spLocks noGrp="1"/>
          </p:cNvSpPr>
          <p:nvPr>
            <p:ph type="title"/>
          </p:nvPr>
        </p:nvSpPr>
        <p:spPr>
          <a:xfrm>
            <a:off x="250825" y="115888"/>
            <a:ext cx="8786812" cy="54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18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СИСТЕМООБРАЗУЮЩИЕ</a:t>
            </a:r>
            <a:r>
              <a:rPr lang="en-US" sz="1800" b="1" i="1" u="none" dirty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ПРЕДПРИЯТИЯ</a:t>
            </a:r>
            <a:r>
              <a:rPr lang="en-US" sz="1800" b="1" i="1" u="none" dirty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endParaRPr sz="1800" i="1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C:\Users\ZykovaOA\Pictures\94bfe6c3e2f53f04a2e1e8fdcac07f1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498" y="4995932"/>
            <a:ext cx="2664542" cy="1681315"/>
          </a:xfrm>
          <a:prstGeom prst="rect">
            <a:avLst/>
          </a:prstGeom>
          <a:noFill/>
        </p:spPr>
      </p:pic>
      <p:pic>
        <p:nvPicPr>
          <p:cNvPr id="4100" name="Picture 4" descr="C:\Users\ZykovaOA\Pictures\XX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3447" y="5023255"/>
            <a:ext cx="2438400" cy="1700981"/>
          </a:xfrm>
          <a:prstGeom prst="rect">
            <a:avLst/>
          </a:prstGeom>
          <a:noFill/>
        </p:spPr>
      </p:pic>
      <p:pic>
        <p:nvPicPr>
          <p:cNvPr id="4101" name="Picture 5" descr="C:\Users\ZykovaOA\Pictures\10930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632" y="4963918"/>
            <a:ext cx="2536723" cy="1745226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86813" y="698091"/>
          <a:ext cx="8790039" cy="472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108"/>
                <a:gridCol w="5498931"/>
              </a:tblGrid>
              <a:tr h="5539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7381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ПАО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«ППГХО им. Е.П. Славского»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Основной вид деятельности -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производство закиси-окиси урана с целью её дальнейшего обогащения на предприятиях ядерного топливного цикла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Госкорпорации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«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Росатом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». </a:t>
                      </a:r>
                    </a:p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Наряду с добычей и переработкой уранового сырья, предприятие производит ряд других востребованных на рынке продуктов — концентратов цветных и благородных металлов с выпуском лигатурного золота и высокочистых элементов. На сегодняшний день ПАО «ППГХО» располагает развитой инфраструктурой и обеспечивает себя практически всем необходимым для производства урановой продукции: материалами, водой, сжатым воздухом, электроэнергией, минеральным урановым сырьем, углем, известняком, серной кислотой, продукцией горного и химического машиностроения.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3443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«МК»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Даурский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Производство готовых и консервированных продуктов из мяса, мясных (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мясосодержащих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) полуфабрикатов, колбасных изделий, прочей пищевой продукции из мяса или мясных пищевых продуктов,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муки и гранул из мясных субпродуктов. Мясная продукция производимая комбинатом поставляется на территорию Забайкальского края, Иркутской области, Республики Бурятия, Приморского и Дальневосточного округов.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48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УМП «Жилищно-коммунальное управление»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Осуществляет обслуживание жилищного фонда городского поселения «Город Краснокаменск», обслуживание внешних тепловых, электрических, водопроводных и канализационных сетей, оказывает услуги по уборке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озеленению городских территорий, обслуживанию сетей уличного освещения.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4340"/>
            <a:ext cx="8229600" cy="640080"/>
          </a:xfrm>
        </p:spPr>
        <p:txBody>
          <a:bodyPr/>
          <a:lstStyle/>
          <a:p>
            <a:pPr algn="ctr"/>
            <a:r>
              <a:rPr lang="ru-RU" sz="2200" b="1" i="1" dirty="0" smtClean="0">
                <a:solidFill>
                  <a:schemeClr val="accent1"/>
                </a:solidFill>
              </a:rPr>
              <a:t>ТОРГОВАЯ ДЕЯТЕЛЬНОСТЬ</a:t>
            </a:r>
            <a:endParaRPr lang="ru-RU" sz="2200" b="1" i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30"/>
            <a:ext cx="8229600" cy="5055869"/>
          </a:xfrm>
        </p:spPr>
        <p:txBody>
          <a:bodyPr/>
          <a:lstStyle/>
          <a:p>
            <a:pPr algn="just">
              <a:buNone/>
            </a:pPr>
            <a:r>
              <a:rPr lang="ru-RU" sz="1500" b="1" i="1" u="sng" dirty="0" smtClean="0"/>
              <a:t>Потребительский рынок</a:t>
            </a:r>
            <a:r>
              <a:rPr lang="ru-RU" sz="1500" dirty="0" smtClean="0"/>
              <a:t> характеризуется динамичным развитием и сложившейся</a:t>
            </a:r>
          </a:p>
          <a:p>
            <a:pPr algn="just">
              <a:buNone/>
            </a:pPr>
            <a:r>
              <a:rPr lang="ru-RU" sz="1500" dirty="0" smtClean="0"/>
              <a:t>инфраструктурой. На территории муниципального района по состоянию </a:t>
            </a:r>
            <a:r>
              <a:rPr lang="ru-RU" sz="1500" b="1" dirty="0" smtClean="0"/>
              <a:t>на 01 января </a:t>
            </a:r>
            <a:r>
              <a:rPr lang="ru-RU" sz="1500" b="1" dirty="0" smtClean="0"/>
              <a:t>2023 </a:t>
            </a:r>
            <a:r>
              <a:rPr lang="ru-RU" sz="1500" b="1" dirty="0" smtClean="0"/>
              <a:t>года</a:t>
            </a:r>
            <a:r>
              <a:rPr lang="ru-RU" sz="1500" dirty="0" smtClean="0"/>
              <a:t> </a:t>
            </a:r>
          </a:p>
          <a:p>
            <a:pPr algn="just">
              <a:buNone/>
            </a:pPr>
            <a:r>
              <a:rPr lang="ru-RU" sz="1500" dirty="0" smtClean="0"/>
              <a:t>осуществляют деятельность:</a:t>
            </a:r>
          </a:p>
          <a:p>
            <a:pPr algn="just"/>
            <a:r>
              <a:rPr lang="ru-RU" sz="1500" b="1" dirty="0" smtClean="0"/>
              <a:t>313</a:t>
            </a:r>
            <a:r>
              <a:rPr lang="ru-RU" sz="1500" dirty="0" smtClean="0"/>
              <a:t> </a:t>
            </a:r>
            <a:r>
              <a:rPr lang="ru-RU" sz="1500" dirty="0" smtClean="0"/>
              <a:t>стационарных торговых объектов;</a:t>
            </a:r>
          </a:p>
          <a:p>
            <a:pPr algn="just"/>
            <a:r>
              <a:rPr lang="ru-RU" sz="1500" b="1" dirty="0" smtClean="0"/>
              <a:t>119</a:t>
            </a:r>
            <a:r>
              <a:rPr lang="ru-RU" sz="1500" dirty="0" smtClean="0"/>
              <a:t> </a:t>
            </a:r>
            <a:r>
              <a:rPr lang="ru-RU" sz="1500" dirty="0" smtClean="0"/>
              <a:t>нестационарных торговых объектов (павильоны и киоски);</a:t>
            </a:r>
          </a:p>
          <a:p>
            <a:pPr algn="just"/>
            <a:r>
              <a:rPr lang="ru-RU" sz="1500" b="1" dirty="0" smtClean="0"/>
              <a:t>17</a:t>
            </a:r>
            <a:r>
              <a:rPr lang="ru-RU" sz="1500" dirty="0" smtClean="0"/>
              <a:t> предприятий оптовой торговли;</a:t>
            </a:r>
          </a:p>
          <a:p>
            <a:pPr algn="just"/>
            <a:r>
              <a:rPr lang="ru-RU" sz="1500" b="1" dirty="0" smtClean="0"/>
              <a:t>63</a:t>
            </a:r>
            <a:r>
              <a:rPr lang="ru-RU" sz="1500" dirty="0" smtClean="0"/>
              <a:t> предприятий общественного питания; </a:t>
            </a:r>
          </a:p>
          <a:p>
            <a:pPr algn="just"/>
            <a:r>
              <a:rPr lang="ru-RU" sz="1500" b="1" dirty="0" smtClean="0"/>
              <a:t>10</a:t>
            </a:r>
            <a:r>
              <a:rPr lang="ru-RU" sz="1500" dirty="0" smtClean="0"/>
              <a:t> рабочих столовых, расположенных </a:t>
            </a:r>
          </a:p>
          <a:p>
            <a:pPr algn="just">
              <a:buNone/>
            </a:pPr>
            <a:r>
              <a:rPr lang="ru-RU" sz="1500" dirty="0" smtClean="0"/>
              <a:t>на территории производственных предприятий города;</a:t>
            </a:r>
          </a:p>
          <a:p>
            <a:pPr algn="just"/>
            <a:r>
              <a:rPr lang="ru-RU" sz="1500" b="1" dirty="0" smtClean="0"/>
              <a:t>80 </a:t>
            </a:r>
            <a:r>
              <a:rPr lang="ru-RU" sz="1500" dirty="0" smtClean="0"/>
              <a:t>предприятий бытового обслуживания населения;</a:t>
            </a:r>
          </a:p>
          <a:p>
            <a:pPr algn="just"/>
            <a:r>
              <a:rPr lang="ru-RU" sz="1500" b="1" dirty="0" smtClean="0"/>
              <a:t>2</a:t>
            </a:r>
            <a:r>
              <a:rPr lang="ru-RU" sz="1500" dirty="0" smtClean="0"/>
              <a:t> розничных универсальных рынка.</a:t>
            </a:r>
          </a:p>
          <a:p>
            <a:pPr algn="just"/>
            <a:endParaRPr lang="ru-RU" sz="1500" dirty="0" smtClean="0"/>
          </a:p>
          <a:p>
            <a:pPr algn="just">
              <a:buNone/>
            </a:pPr>
            <a:endParaRPr lang="ru-RU" sz="1500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8150" y="4444683"/>
            <a:ext cx="31877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7900" y="4629150"/>
            <a:ext cx="2926080" cy="208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245" y="4640579"/>
            <a:ext cx="3041015" cy="206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0271"/>
            <a:ext cx="8229600" cy="589935"/>
          </a:xfrm>
        </p:spPr>
        <p:txBody>
          <a:bodyPr/>
          <a:lstStyle/>
          <a:p>
            <a:pPr algn="ctr"/>
            <a:r>
              <a:rPr lang="ru-RU" sz="2200" b="1" i="1" dirty="0" smtClean="0">
                <a:solidFill>
                  <a:schemeClr val="accent1"/>
                </a:solidFill>
              </a:rPr>
              <a:t>ПОДДЕРЖКА МАЛОГО И СРЕДНЕГО ПРЕДПРИНИМАТЕЛЬСТВА</a:t>
            </a:r>
            <a:endParaRPr lang="ru-RU" sz="2200" b="1" i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800599"/>
          </a:xfrm>
        </p:spPr>
        <p:txBody>
          <a:bodyPr/>
          <a:lstStyle/>
          <a:p>
            <a:pPr algn="just">
              <a:buNone/>
            </a:pPr>
            <a:r>
              <a:rPr lang="ru-RU" altLang="ru-RU" sz="1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1.  		В 2011 году на территории городского поселения «Город Краснокаменск» создан фонд поддержки малого предпринимательства городского поселения «Город Краснокаменск»,  осуществляющий </a:t>
            </a:r>
            <a:r>
              <a:rPr lang="ru-RU" altLang="ru-RU" sz="16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микрокредитование</a:t>
            </a:r>
            <a:r>
              <a:rPr lang="ru-RU" altLang="ru-RU" sz="1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субъектов малого и среднего предпринимательства</a:t>
            </a:r>
          </a:p>
          <a:p>
            <a:pPr indent="450000" eaLnBrk="1" hangingPunct="1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Цели деятельности фонда:</a:t>
            </a:r>
          </a:p>
          <a:p>
            <a:pPr marL="447675" indent="-382588" eaLnBrk="1" hangingPunct="1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Развитие и поддержка малого предпринимательства;</a:t>
            </a:r>
          </a:p>
          <a:p>
            <a:pPr marL="447675" indent="-382588" eaLnBrk="1" hangingPunct="1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Финансовое обеспечение программы</a:t>
            </a:r>
          </a:p>
          <a:p>
            <a:pPr marL="447675" indent="-382588" eaLnBrk="1" hangingPunct="1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Участие в муниципальных программах</a:t>
            </a:r>
          </a:p>
          <a:p>
            <a:pPr eaLnBrk="1" hangingPunct="1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		Условия </a:t>
            </a:r>
            <a:r>
              <a:rPr lang="ru-RU" altLang="ru-RU" sz="14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микрокредитования</a:t>
            </a:r>
            <a:r>
              <a:rPr lang="ru-RU" altLang="ru-RU" sz="14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:</a:t>
            </a:r>
          </a:p>
          <a:p>
            <a:pPr marL="447675" indent="-382588" eaLnBrk="1" hangingPunct="1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Срок кредитования – до  3-х лет</a:t>
            </a:r>
          </a:p>
          <a:p>
            <a:pPr marL="447675" indent="-382588" eaLnBrk="1" hangingPunct="1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Максимальная сумма займа – </a:t>
            </a: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5</a:t>
            </a: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млн. </a:t>
            </a: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рублей</a:t>
            </a:r>
            <a:endParaRPr lang="ru-RU" altLang="ru-RU" sz="14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47675" indent="-382588" eaLnBrk="1" hangingPunct="1"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Процентная ставка по займу – </a:t>
            </a: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6 - </a:t>
            </a: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10 </a:t>
            </a:r>
            <a:r>
              <a:rPr lang="ru-RU" alt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%</a:t>
            </a:r>
          </a:p>
          <a:p>
            <a:pPr>
              <a:buNone/>
            </a:pPr>
            <a:r>
              <a:rPr lang="ru-RU" sz="1600" dirty="0" smtClean="0"/>
              <a:t>    </a:t>
            </a:r>
          </a:p>
          <a:p>
            <a:pPr>
              <a:buNone/>
            </a:pPr>
            <a:r>
              <a:rPr lang="ru-RU" sz="1600" dirty="0" smtClean="0"/>
              <a:t> 2. 		</a:t>
            </a:r>
            <a:r>
              <a:rPr lang="ru-RU" sz="1600" b="1" dirty="0" smtClean="0"/>
              <a:t>Центр «Мой бизнес»</a:t>
            </a:r>
          </a:p>
          <a:p>
            <a:pPr algn="just">
              <a:buNone/>
            </a:pPr>
            <a:r>
              <a:rPr lang="ru-RU" sz="1600" b="1" dirty="0" smtClean="0"/>
              <a:t>	</a:t>
            </a:r>
            <a:r>
              <a:rPr lang="ru-RU" sz="1600" dirty="0" smtClean="0"/>
              <a:t>«Мой бизнес» - национальный проект по поддержке малого и среднего бизнеса, инициированный министерством экономического развития РФ. В центре реализован современный подход к комплексному обслуживанию предпринимателей по принципу «одного окна».</a:t>
            </a:r>
            <a:endParaRPr lang="ru-RU" sz="1600" dirty="0"/>
          </a:p>
        </p:txBody>
      </p:sp>
      <p:pic>
        <p:nvPicPr>
          <p:cNvPr id="1026" name="Picture 2" descr="C:\Users\ZykovaOA\Pictures\adda1077a001e2bc0ff0e367d982cc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2270" y="2438400"/>
            <a:ext cx="3500285" cy="2625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"/>
          <p:cNvSpPr txBox="1">
            <a:spLocks noGrp="1"/>
          </p:cNvSpPr>
          <p:nvPr>
            <p:ph type="title"/>
          </p:nvPr>
        </p:nvSpPr>
        <p:spPr>
          <a:xfrm>
            <a:off x="0" y="260350"/>
            <a:ext cx="9144000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МУНИЦИПАЛЬНЫЕ ПРОГРАММЫ, ПРИНЯТЫЕ К ФИНАНСИРОВАНИЮ В 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ru-RU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ГОДУ</a:t>
            </a:r>
            <a:endParaRPr sz="2200" i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397000"/>
          <a:ext cx="8613058" cy="506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935"/>
                <a:gridCol w="3559278"/>
                <a:gridCol w="1415845"/>
              </a:tblGrid>
              <a:tr h="5826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Мероприятия, виды работ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Обьем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финан-ия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 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«Развитие и  сохранение культуры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в муниципальном районе «Город Краснокаменск и Краснокаменский район» Забайкальского края»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Расходы на обеспечение деятельности (оказание услуг) МБУК «ЦРБ»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b="0" i="0" u="none" strike="noStrike" cap="none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Расходы на обеспечение деятельности (оказание услуг) МАУК РДК «Строитель»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b="0" i="0" u="none" strike="noStrike" cap="none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Расходы на обеспечение деятельности (оказание услуг) МАУ ДО «ДШИ», МАУ ДО «ДХШ»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13 352 800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16 021 400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29 830 300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04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«О профилактике преступлений и правонарушений в муниципальном районе «Город Краснокаменск и Краснокаменский район» Забайкальского края на 2021 - 2023 годы»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Организация летней занятости обучающихся, состоящих на всех видах учета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541 900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46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«Развитие образования на территории  района «Город Краснокаменск и Краснокаменский район» Забайкальского края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Повышение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качества и доступности дошкольного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образования</a:t>
                      </a: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Повышение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качества и доступности общего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образования </a:t>
                      </a: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Повышение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качества и доступности дополнительного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образования</a:t>
                      </a:r>
                    </a:p>
                    <a:p>
                      <a:pPr algn="ctr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Организация отдыха детей в каникулярное время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256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959 300</a:t>
                      </a: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546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464 600</a:t>
                      </a: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79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565 700</a:t>
                      </a:r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1 546 400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"/>
          <p:cNvSpPr txBox="1">
            <a:spLocks noGrp="1"/>
          </p:cNvSpPr>
          <p:nvPr>
            <p:ph type="body" idx="1"/>
          </p:nvPr>
        </p:nvSpPr>
        <p:spPr>
          <a:xfrm>
            <a:off x="323850" y="1275907"/>
            <a:ext cx="8496300" cy="272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1710"/>
              <a:buFont typeface="Noto Sans Symbols"/>
              <a:buNone/>
            </a:pPr>
            <a:r>
              <a:rPr lang="ru-RU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такое ТОР?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600" dirty="0" smtClean="0"/>
              <a:t>Территория опережающего развития (ТОР) — часть территории субъекта Российской Федерации, на которой установлен особый правовой режим осуществления предпринимательской деятельности.</a:t>
            </a:r>
            <a:endParaRPr lang="ru-RU" sz="1600" b="1" dirty="0" smtClean="0"/>
          </a:p>
          <a:p>
            <a:pPr marL="0" lvl="0" indent="0" algn="just">
              <a:spcBef>
                <a:spcPts val="0"/>
              </a:spcBef>
              <a:buNone/>
            </a:pPr>
            <a:endParaRPr lang="ru-RU" sz="1600" b="1" dirty="0" smtClean="0"/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b="1" dirty="0" smtClean="0"/>
              <a:t>Кто такой резидент ТОР?</a:t>
            </a:r>
          </a:p>
          <a:p>
            <a:r>
              <a:rPr lang="ru-RU" sz="1600" dirty="0" smtClean="0"/>
              <a:t>Резидентом ТОР могут стать компании/ИП, отвечающие следующим минимальным требованиям</a:t>
            </a:r>
          </a:p>
          <a:p>
            <a:r>
              <a:rPr lang="ru-RU" sz="1600" dirty="0" smtClean="0"/>
              <a:t>Минимальный объем инвестиций от 500 000 рублей</a:t>
            </a:r>
          </a:p>
          <a:p>
            <a:r>
              <a:rPr lang="ru-RU" sz="1600" dirty="0" smtClean="0"/>
              <a:t>Юридическая регистрация в границах ТОР, отсутствие филиалов за пределами ТОР;</a:t>
            </a:r>
          </a:p>
          <a:p>
            <a:r>
              <a:rPr lang="ru-RU" sz="1600" dirty="0" smtClean="0"/>
              <a:t>Отсутствие у юридического лица или ИП задолженностей по налогам и иным обязательным платежам в бюджеты РФ.</a:t>
            </a:r>
          </a:p>
          <a:p>
            <a:r>
              <a:rPr lang="ru-RU" sz="1600" dirty="0" smtClean="0"/>
              <a:t>Компания не должна находиться в процессе реорганизации, ликвидации, банкротства;</a:t>
            </a:r>
          </a:p>
          <a:p>
            <a:r>
              <a:rPr lang="ru-RU" sz="1600" dirty="0" smtClean="0"/>
              <a:t>Соответствие деятельности видам деятельности, закрепленным в соответствующих Постановлениях Правительства РФ о создании ТОР.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1710"/>
              <a:buFont typeface="Noto Sans Symbols"/>
              <a:buNone/>
            </a:pPr>
            <a:endParaRPr lang="ru-RU" sz="1400" b="1" dirty="0" smtClean="0"/>
          </a:p>
        </p:txBody>
      </p:sp>
      <p:sp>
        <p:nvSpPr>
          <p:cNvPr id="381" name="Google Shape;381;p42"/>
          <p:cNvSpPr txBox="1">
            <a:spLocks noGrp="1"/>
          </p:cNvSpPr>
          <p:nvPr>
            <p:ph type="title"/>
          </p:nvPr>
        </p:nvSpPr>
        <p:spPr>
          <a:xfrm>
            <a:off x="107950" y="115887"/>
            <a:ext cx="9036050" cy="106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</a:t>
            </a:r>
            <a:r>
              <a:rPr lang="ru-RU" sz="2200" b="1" i="1" u="none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</a:t>
            </a:r>
            <a:r>
              <a:rPr lang="en-US" sz="2200" b="1" i="1" u="none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1" u="none" dirty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ОПЕРЕЖАЮЩЕГО </a:t>
            </a:r>
            <a:r>
              <a:rPr lang="en-US" sz="2200" b="1" i="1" u="none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 </a:t>
            </a:r>
            <a:r>
              <a:rPr lang="en-US" sz="2200" b="1" i="1" u="none" dirty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«КРАСНОКАМЕНСК»</a:t>
            </a:r>
            <a:endParaRPr sz="2200" b="1" i="1" dirty="0"/>
          </a:p>
        </p:txBody>
      </p:sp>
      <p:sp>
        <p:nvSpPr>
          <p:cNvPr id="382" name="Google Shape;382;p42"/>
          <p:cNvSpPr txBox="1"/>
          <p:nvPr/>
        </p:nvSpPr>
        <p:spPr>
          <a:xfrm>
            <a:off x="539750" y="3860800"/>
            <a:ext cx="830262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lang="ru-RU" sz="2000" b="1" i="0" u="sng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lang="ru-RU" sz="2000" b="1" u="sng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42"/>
          <p:cNvSpPr txBox="1"/>
          <p:nvPr/>
        </p:nvSpPr>
        <p:spPr>
          <a:xfrm>
            <a:off x="107950" y="4724400"/>
            <a:ext cx="586740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8345"/>
            <a:ext cx="8229600" cy="606056"/>
          </a:xfrm>
        </p:spPr>
        <p:txBody>
          <a:bodyPr/>
          <a:lstStyle/>
          <a:p>
            <a:pPr algn="ctr"/>
            <a:r>
              <a:rPr lang="en-US" sz="2200" b="1" i="1" dirty="0" smtClean="0">
                <a:solidFill>
                  <a:schemeClr val="accent1"/>
                </a:solidFill>
              </a:rPr>
              <a:t>В </a:t>
            </a:r>
            <a:r>
              <a:rPr lang="ru-RU" sz="2200" b="1" i="1" dirty="0" smtClean="0">
                <a:solidFill>
                  <a:schemeClr val="accent1"/>
                </a:solidFill>
              </a:rPr>
              <a:t>РЕЕСТР РЕЗИДЕНТОВ</a:t>
            </a:r>
            <a:r>
              <a:rPr lang="en-US" sz="2200" b="1" i="1" dirty="0" smtClean="0">
                <a:solidFill>
                  <a:schemeClr val="accent1"/>
                </a:solidFill>
              </a:rPr>
              <a:t> Т</a:t>
            </a:r>
            <a:r>
              <a:rPr lang="ru-RU" sz="2200" b="1" i="1" dirty="0" smtClean="0">
                <a:solidFill>
                  <a:schemeClr val="accent1"/>
                </a:solidFill>
              </a:rPr>
              <a:t>О</a:t>
            </a:r>
            <a:r>
              <a:rPr lang="en-US" sz="2200" b="1" i="1" dirty="0" smtClean="0">
                <a:solidFill>
                  <a:schemeClr val="accent1"/>
                </a:solidFill>
              </a:rPr>
              <a:t>Р «К</a:t>
            </a:r>
            <a:r>
              <a:rPr lang="ru-RU" sz="2200" b="1" i="1" dirty="0" smtClean="0">
                <a:solidFill>
                  <a:schemeClr val="accent1"/>
                </a:solidFill>
              </a:rPr>
              <a:t>РАСНОКАМЕНСК»</a:t>
            </a:r>
            <a:endParaRPr lang="ru-RU" sz="2200" i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37684"/>
            <a:ext cx="8229600" cy="5186916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	На текущий момент в рамках ТОР «Краснокаменск» заключено 4 соглашения об</a:t>
            </a:r>
          </a:p>
          <a:p>
            <a:pPr algn="just">
              <a:buNone/>
            </a:pPr>
            <a:r>
              <a:rPr lang="ru-RU" sz="1600" dirty="0" smtClean="0"/>
              <a:t>осуществлении деятельности с общим объемом инвестиций – 11,1 млрд. руб. и созданием</a:t>
            </a:r>
          </a:p>
          <a:p>
            <a:pPr algn="just">
              <a:buNone/>
            </a:pPr>
            <a:r>
              <a:rPr lang="ru-RU" sz="1600" dirty="0" smtClean="0"/>
              <a:t>1250 рабочих мест.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-114300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ПАО «ППГХО им. Е.П. Славского»</a:t>
            </a:r>
          </a:p>
          <a:p>
            <a:pPr marL="0" lvl="0" indent="-114300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ООО «ЭКОПРОМГАЗ»</a:t>
            </a:r>
          </a:p>
          <a:p>
            <a:pPr marL="0" lvl="0" indent="-114300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ООО «НПО «СИБЭНЕРГОМАШ»</a:t>
            </a:r>
          </a:p>
          <a:p>
            <a:pPr marL="0" lvl="0" indent="-114300" algn="just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ЗабайкалВторПолимер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73050" lvl="0" indent="-273050">
              <a:spcBef>
                <a:spcPts val="0"/>
              </a:spcBef>
              <a:buSzPts val="2280"/>
              <a:buNone/>
            </a:pPr>
            <a:r>
              <a:rPr lang="ru-RU" sz="1600" b="1" dirty="0" smtClean="0"/>
              <a:t>           </a:t>
            </a:r>
          </a:p>
          <a:p>
            <a:pPr marL="273050" lvl="0" indent="-273050">
              <a:spcBef>
                <a:spcPts val="0"/>
              </a:spcBef>
              <a:buSzPts val="2280"/>
              <a:buNone/>
            </a:pPr>
            <a:r>
              <a:rPr lang="ru-RU" sz="1600" b="1" dirty="0" smtClean="0"/>
              <a:t>  </a:t>
            </a:r>
            <a:r>
              <a:rPr lang="ru-RU" sz="1600" dirty="0" smtClean="0"/>
              <a:t>Также на территории города планируется более </a:t>
            </a:r>
          </a:p>
          <a:p>
            <a:pPr>
              <a:buNone/>
            </a:pPr>
            <a:r>
              <a:rPr lang="ru-RU" sz="1600" dirty="0" smtClean="0"/>
              <a:t>20 объектов, реализуемых частными инвесторами, </a:t>
            </a:r>
          </a:p>
          <a:p>
            <a:pPr>
              <a:buNone/>
            </a:pPr>
            <a:r>
              <a:rPr lang="ru-RU" sz="1600" dirty="0" smtClean="0"/>
              <a:t>относящимися к малому и среднему бизнесу. Преимущественно это объекты сферы </a:t>
            </a:r>
          </a:p>
          <a:p>
            <a:pPr>
              <a:buNone/>
            </a:pPr>
            <a:r>
              <a:rPr lang="ru-RU" sz="1600" dirty="0" smtClean="0"/>
              <a:t>торговли, услуг, гостиничной индустрии. Также на стадии планирования и реализации</a:t>
            </a:r>
          </a:p>
          <a:p>
            <a:pPr>
              <a:buNone/>
            </a:pPr>
            <a:r>
              <a:rPr lang="ru-RU" sz="1600" dirty="0" smtClean="0"/>
              <a:t>находятся 4проекта в сфере сельского хозяйства (МСП) – выращивание зерновых культур, </a:t>
            </a:r>
          </a:p>
          <a:p>
            <a:pPr>
              <a:buNone/>
            </a:pPr>
            <a:r>
              <a:rPr lang="ru-RU" sz="1600" dirty="0" smtClean="0"/>
              <a:t>развитие молочного скотоводства, развитие производства молочной продукции.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ZykovaOA\Pictures\Gajskij-gorno-obogatitelnyj-kombinat-1024x6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0876" y="1964964"/>
            <a:ext cx="3254477" cy="2346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>
            <a:spLocks noGrp="1"/>
          </p:cNvSpPr>
          <p:nvPr>
            <p:ph type="body" idx="1"/>
          </p:nvPr>
        </p:nvSpPr>
        <p:spPr>
          <a:xfrm>
            <a:off x="395287" y="1052622"/>
            <a:ext cx="8424862" cy="5545027"/>
          </a:xfrm>
          <a:prstGeom prst="rect">
            <a:avLst/>
          </a:prstGeom>
          <a:blipFill rotWithShape="1">
            <a:blip r:embed="rId3">
              <a:alphaModFix amt="36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2280"/>
              <a:buFont typeface="Noto Sans Symbols"/>
              <a:buNone/>
            </a:pPr>
            <a:r>
              <a:rPr lang="ru-RU" sz="16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Дальневосточные </a:t>
            </a:r>
            <a:r>
              <a:rPr lang="ru-RU" sz="1600" b="1" dirty="0" err="1" smtClean="0"/>
              <a:t>п</a:t>
            </a:r>
            <a:r>
              <a:rPr lang="en-US" sz="1600" b="1" i="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референции</a:t>
            </a:r>
            <a:r>
              <a:rPr lang="en-US" sz="16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резидентам</a:t>
            </a:r>
            <a:r>
              <a:rPr lang="en-US" sz="16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sz="1600" b="1" i="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2280"/>
              <a:buFont typeface="Noto Sans Symbols"/>
              <a:buNone/>
            </a:pPr>
            <a:r>
              <a:rPr lang="en-US" sz="16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ТОР </a:t>
            </a:r>
            <a:r>
              <a:rPr lang="en-US" sz="1600" b="1" i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«Краснокаменск»  </a:t>
            </a:r>
            <a:endParaRPr sz="1600" dirty="0"/>
          </a:p>
          <a:p>
            <a:pPr marL="273050" marR="0" lvl="0" indent="-104140" algn="l" rtl="0">
              <a:spcBef>
                <a:spcPts val="560"/>
              </a:spcBef>
              <a:spcAft>
                <a:spcPts val="0"/>
              </a:spcAft>
              <a:buClr>
                <a:srgbClr val="0BD0D9"/>
              </a:buClr>
              <a:buSzPts val="2660"/>
              <a:buFontTx/>
              <a:buChar char="-"/>
            </a:pPr>
            <a:r>
              <a:rPr lang="ru-RU" sz="2800" b="1" dirty="0" smtClean="0"/>
              <a:t> </a:t>
            </a:r>
            <a:r>
              <a:rPr lang="ru-RU" sz="1600" b="1" dirty="0" smtClean="0"/>
              <a:t>н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алоговые льготы;</a:t>
            </a:r>
          </a:p>
          <a:p>
            <a:pPr marL="273050" marR="0" lvl="0" indent="-104140" algn="l" rtl="0">
              <a:spcBef>
                <a:spcPts val="560"/>
              </a:spcBef>
              <a:spcAft>
                <a:spcPts val="0"/>
              </a:spcAft>
              <a:buClr>
                <a:srgbClr val="0BD0D9"/>
              </a:buClr>
              <a:buSzPts val="2660"/>
              <a:buFontTx/>
              <a:buChar char="-"/>
            </a:pPr>
            <a:r>
              <a:rPr lang="ru-RU" sz="1600" b="1" dirty="0" smtClean="0"/>
              <a:t> административная поддержка;</a:t>
            </a:r>
          </a:p>
          <a:p>
            <a:pPr marL="273050" marR="0" lvl="0" indent="-104140" algn="l" rtl="0">
              <a:spcBef>
                <a:spcPts val="560"/>
              </a:spcBef>
              <a:spcAft>
                <a:spcPts val="0"/>
              </a:spcAft>
              <a:buClr>
                <a:srgbClr val="0BD0D9"/>
              </a:buClr>
              <a:buSzPts val="2660"/>
              <a:buFontTx/>
              <a:buChar char="-"/>
            </a:pP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предоставление земельных участков;</a:t>
            </a:r>
          </a:p>
          <a:p>
            <a:pPr marL="273050" marR="0" lvl="0" indent="-104140" algn="l" rtl="0">
              <a:spcBef>
                <a:spcPts val="560"/>
              </a:spcBef>
              <a:spcAft>
                <a:spcPts val="0"/>
              </a:spcAft>
              <a:buClr>
                <a:srgbClr val="0BD0D9"/>
              </a:buClr>
              <a:buSzPts val="2660"/>
              <a:buFontTx/>
              <a:buChar char="-"/>
            </a:pPr>
            <a:r>
              <a:rPr lang="ru-RU" sz="1600" b="1" dirty="0" smtClean="0"/>
              <a:t> создание инфраструктуры;</a:t>
            </a:r>
          </a:p>
          <a:p>
            <a:pPr marL="273050" marR="0" lvl="0" indent="-104140" algn="l" rtl="0">
              <a:spcBef>
                <a:spcPts val="560"/>
              </a:spcBef>
              <a:spcAft>
                <a:spcPts val="0"/>
              </a:spcAft>
              <a:buClr>
                <a:srgbClr val="0BD0D9"/>
              </a:buClr>
              <a:buSzPts val="2660"/>
              <a:buFontTx/>
              <a:buChar char="-"/>
            </a:pP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особые режимы таможенного регулирования</a:t>
            </a:r>
          </a:p>
          <a:p>
            <a:pPr marL="273050" lvl="0" indent="-104140" algn="just">
              <a:spcBef>
                <a:spcPts val="560"/>
              </a:spcBef>
              <a:buSzPts val="2660"/>
              <a:buNone/>
            </a:pPr>
            <a:r>
              <a:rPr lang="ru-RU" sz="1600" dirty="0" smtClean="0"/>
              <a:t>  		Привлечение инвестиций – одно из основных направлений деятельности администрации муниципального района «город Краснокаменск и Краснокаменский район» Забайкальского края. </a:t>
            </a:r>
          </a:p>
          <a:p>
            <a:pPr marL="273050" lvl="0" indent="-104140" algn="just">
              <a:spcBef>
                <a:spcPts val="560"/>
              </a:spcBef>
              <a:buSzPts val="2660"/>
              <a:buNone/>
            </a:pPr>
            <a:r>
              <a:rPr lang="ru-RU" sz="1600" dirty="0" smtClean="0"/>
              <a:t> 		 Потенциального инвестора к нам может привлечь выгодное транспортно-географическое положение, земельные ресурсы, наличие экономически активного населения. Администрация района заинтересована в открытии новых, в том числе инновационных производств. Мы предлагаем всем потенциальным инвесторам благоприятные условия для ведения бизнеса в районе. Рассчитываем, что представленные материалы вызовут интерес к нашему району, послужат поводом посетить его. Приглашаем Вас к долгосрочному и взаимовыгодному сотрудничеству. Выражаем уверенность в том, что взаимная заинтересованность, открытый диалог и ресурсы Краснокаменского района откроют новые возможности для развития Вашего бизнеса.</a:t>
            </a:r>
            <a:endParaRPr sz="16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43"/>
          <p:cNvSpPr txBox="1">
            <a:spLocks noGrp="1"/>
          </p:cNvSpPr>
          <p:nvPr>
            <p:ph type="title"/>
          </p:nvPr>
        </p:nvSpPr>
        <p:spPr>
          <a:xfrm>
            <a:off x="107950" y="115887"/>
            <a:ext cx="9036050" cy="95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</a:t>
            </a:r>
            <a:r>
              <a:rPr lang="ru-RU" sz="2200" b="1" i="1" dirty="0" smtClean="0">
                <a:solidFill>
                  <a:schemeClr val="accent1"/>
                </a:solidFill>
              </a:rPr>
              <a:t>Я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ОПЕРЕЖАЮЩЕГО 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 </a:t>
            </a: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«КРАСНОКАМЕНСК»</a:t>
            </a:r>
            <a:endParaRPr sz="2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214312" y="142875"/>
            <a:ext cx="89296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ИСТОРИЯ МУНИЦИПАЛЬНОГО РАЙОНА </a:t>
            </a:r>
            <a:b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«ГОРОД КРАСНОКАМЕНСК И КРАСНОКАМЕНСКИЙ РАЙОН» ЗАБАЙКАЛЬСКОГО КРАЯ 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294967" y="1643062"/>
            <a:ext cx="4139381" cy="471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273050" lvl="0" indent="-273050" algn="ctr">
              <a:lnSpc>
                <a:spcPct val="90000"/>
              </a:lnSpc>
              <a:spcBef>
                <a:spcPts val="0"/>
              </a:spcBef>
              <a:buSzPts val="2470"/>
            </a:pPr>
            <a:r>
              <a:rPr lang="ru-RU" sz="150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</a:p>
          <a:p>
            <a:pPr marL="273050" lvl="0" indent="-273050" algn="ctr">
              <a:lnSpc>
                <a:spcPct val="90000"/>
              </a:lnSpc>
              <a:spcBef>
                <a:spcPts val="0"/>
              </a:spcBef>
              <a:buSzPts val="2470"/>
            </a:pP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Краснокаменский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был</a:t>
            </a:r>
            <a:r>
              <a:rPr lang="ru-RU" sz="1600" b="1" dirty="0" smtClean="0"/>
              <a:t>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базе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абайкальского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Приаргунского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районов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1977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году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соответствии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ru-RU" sz="1600" b="1" dirty="0" smtClean="0"/>
              <a:t> решением исполнительного комитета Читинского областного Совета народных депутатов от 31 марта 1977 года на основании Указа Президиума Верховного Совета РСФСР от 24 марта 1977 года.</a:t>
            </a:r>
          </a:p>
          <a:p>
            <a:pPr marL="273050" lvl="0" indent="-273050" algn="ctr">
              <a:lnSpc>
                <a:spcPct val="90000"/>
              </a:lnSpc>
              <a:spcBef>
                <a:spcPts val="0"/>
              </a:spcBef>
              <a:buSzPts val="2470"/>
            </a:pPr>
            <a:endParaRPr lang="ru-RU" sz="1600" b="1" i="0" u="none" strike="noStrike" cap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3050" lvl="0" indent="-273050" algn="ctr">
              <a:lnSpc>
                <a:spcPct val="90000"/>
              </a:lnSpc>
              <a:spcBef>
                <a:spcPts val="0"/>
              </a:spcBef>
              <a:buSzPts val="2470"/>
            </a:pPr>
            <a:endParaRPr lang="ru-RU" sz="1600" b="1" dirty="0" smtClean="0"/>
          </a:p>
          <a:p>
            <a:pPr marL="273050" lvl="0" indent="-273050" algn="ctr">
              <a:lnSpc>
                <a:spcPct val="90000"/>
              </a:lnSpc>
              <a:spcBef>
                <a:spcPts val="0"/>
              </a:spcBef>
              <a:buSzPts val="2470"/>
            </a:pPr>
            <a:r>
              <a:rPr lang="en-US" sz="16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Административным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центром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sng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город</a:t>
            </a:r>
            <a:r>
              <a:rPr lang="en-US" sz="1600" b="1" i="0" u="sng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Краснокаменск</a:t>
            </a:r>
            <a:r>
              <a:rPr lang="ru-RU" sz="1600" b="1" u="sng" dirty="0" smtClean="0"/>
              <a:t> </a:t>
            </a:r>
            <a:endParaRPr sz="1600" b="1" dirty="0"/>
          </a:p>
          <a:p>
            <a:pPr marL="273050" marR="0" lvl="0" indent="-116204" algn="l" rtl="0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None/>
            </a:pPr>
            <a:endParaRPr sz="2600" b="1" i="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 descr="C:\Users\ZykovaOA\Downloads\71b1ba4f3a3eba188c5a72eed11618d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943" y="1412492"/>
            <a:ext cx="3659909" cy="2653146"/>
          </a:xfrm>
          <a:prstGeom prst="rect">
            <a:avLst/>
          </a:prstGeom>
          <a:noFill/>
        </p:spPr>
      </p:pic>
      <p:pic>
        <p:nvPicPr>
          <p:cNvPr id="1026" name="Picture 2" descr="C:\Users\ZykovaOA\Downloads\s1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8749" y="4196396"/>
            <a:ext cx="3588774" cy="2455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>
            <a:spLocks noGrp="1"/>
          </p:cNvSpPr>
          <p:nvPr>
            <p:ph type="title"/>
          </p:nvPr>
        </p:nvSpPr>
        <p:spPr>
          <a:xfrm>
            <a:off x="357187" y="0"/>
            <a:ext cx="8472487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«ОСВОЕНИЕ АРГУНСКОГО И ЖЕРЛОВОГО МЕСТОРОЖДЕНИЙ (РУДНИК № 6)»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397" name="Google Shape;397;p44"/>
          <p:cNvSpPr txBox="1"/>
          <p:nvPr/>
        </p:nvSpPr>
        <p:spPr>
          <a:xfrm>
            <a:off x="363795" y="1446028"/>
            <a:ext cx="3303638" cy="399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lang="ru-RU" sz="1600" b="1" i="0" u="none" dirty="0" smtClean="0">
              <a:solidFill>
                <a:srgbClr val="210C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lang="ru-RU" sz="1500" b="1" i="0" u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Первым резидентом, зарегистрированным на территории ТОР с дальневосточными преференциями стало ПАО «ППГХО им. Е.П. Славского» (включено в реестр 19.11.2022 г.), реализующее инвестиционный проект «Освоение Аргунского и </a:t>
            </a:r>
            <a:r>
              <a:rPr lang="ru-RU" sz="1500" b="1" i="0" u="none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Жерловского</a:t>
            </a:r>
            <a:r>
              <a:rPr lang="ru-RU" sz="1500" b="1" i="0" u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месторождений, строительство Рудника № 6 ПАО «ППГХО им. Е.П. Славского».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Объём инвестиций: 10 813 млн.руб.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Рабочие места: 943 ед. </a:t>
            </a:r>
            <a:endParaRPr sz="1500" dirty="0">
              <a:solidFill>
                <a:schemeClr val="tx1"/>
              </a:solidFill>
            </a:endParaRPr>
          </a:p>
          <a:p>
            <a:pPr lvl="0" algn="ctr">
              <a:buClr>
                <a:schemeClr val="dk1"/>
              </a:buClr>
              <a:buSzPts val="2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8" name="Google Shape;398;p44"/>
          <p:cNvSpPr txBox="1"/>
          <p:nvPr/>
        </p:nvSpPr>
        <p:spPr>
          <a:xfrm>
            <a:off x="0" y="3643312"/>
            <a:ext cx="2928937" cy="67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dirty="0"/>
          </a:p>
        </p:txBody>
      </p:sp>
      <p:sp>
        <p:nvSpPr>
          <p:cNvPr id="399" name="Google Shape;399;p44"/>
          <p:cNvSpPr txBox="1"/>
          <p:nvPr/>
        </p:nvSpPr>
        <p:spPr>
          <a:xfrm>
            <a:off x="491613" y="4444182"/>
            <a:ext cx="3989899" cy="82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dirty="0"/>
          </a:p>
        </p:txBody>
      </p:sp>
      <p:pic>
        <p:nvPicPr>
          <p:cNvPr id="3074" name="Picture 2" descr="C:\Users\ZykovaOA\Pictures\i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3969" y="1503134"/>
            <a:ext cx="3018504" cy="191186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348259"/>
            <a:ext cx="4503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>
              <a:buClr>
                <a:srgbClr val="210CA0"/>
              </a:buClr>
              <a:buSzPts val="2000"/>
            </a:pPr>
            <a:endParaRPr lang="ru-RU" b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50850">
              <a:buClr>
                <a:srgbClr val="210CA0"/>
              </a:buClr>
              <a:buSzPts val="2000"/>
            </a:pPr>
            <a:endParaRPr lang="ru-RU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2" descr="C:\Users\ZykovaOA\Downloads\big-170859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9685" y="2721935"/>
            <a:ext cx="3264195" cy="1973580"/>
          </a:xfrm>
          <a:prstGeom prst="rect">
            <a:avLst/>
          </a:prstGeom>
          <a:noFill/>
        </p:spPr>
      </p:pic>
      <p:pic>
        <p:nvPicPr>
          <p:cNvPr id="3" name="Picture 3" descr="C:\Users\ZykovaOA\Downloads\DSC_04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8093" y="4486940"/>
            <a:ext cx="3048000" cy="1809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3342" cy="976466"/>
          </a:xfrm>
        </p:spPr>
        <p:txBody>
          <a:bodyPr/>
          <a:lstStyle/>
          <a:p>
            <a:pPr algn="ctr"/>
            <a:r>
              <a:rPr lang="en-US" sz="2200" b="1" i="1" dirty="0" smtClean="0">
                <a:solidFill>
                  <a:schemeClr val="accent1"/>
                </a:solidFill>
              </a:rPr>
              <a:t>ИНВЕСТИЦИОННЫЙ ПРОЕКТ</a:t>
            </a:r>
            <a:r>
              <a:rPr lang="ru-RU" sz="2200" b="1" i="1" dirty="0" smtClean="0">
                <a:solidFill>
                  <a:schemeClr val="accent1"/>
                </a:solidFill>
              </a:rPr>
              <a:t>                                                    «СТРОИТЕЛЬСТВО ЗАВОДА ПО ПЕРЕРАБОТКЕ ОТХОДОВ И ПРОИЗВОДСТВА СИНТЕТИЧЕСКОГО ЖИДКОГО ТОПЛИВА»                                        </a:t>
            </a:r>
            <a:endParaRPr lang="ru-RU" sz="2200" i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600" b="1" dirty="0" smtClean="0">
                <a:solidFill>
                  <a:srgbClr val="210CA0"/>
                </a:solidFill>
              </a:rPr>
              <a:t>	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Вторым резидентом, зарегистрированным 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на территории ТОР с дальневосточными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преференциями стало ООО «ЭКОПРОМГАЗ»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(включено в реестр резидентов 19.03.2021 г.),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реализующее инвестиционный проект 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«Строительство завода по переработке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отходов и производства синтетического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жидкого топлива».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Приоритетной задачей является 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эффективная утилизация различных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видов твёрдых промышленных и бытовых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коммунальных отходов с получением ряда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продуктов для дальнейшей реализации.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</a:rPr>
              <a:t>            Объём инвестиций: 230,55 млн.руб.</a:t>
            </a: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r>
              <a:rPr lang="ru-RU" sz="1500" b="1" dirty="0" smtClean="0">
                <a:solidFill>
                  <a:schemeClr val="tx1"/>
                </a:solidFill>
              </a:rPr>
              <a:t>                       Рабочие места: 70 ед. 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210CA0"/>
              </a:buClr>
              <a:buSzPts val="2000"/>
              <a:buNone/>
            </a:pP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chemeClr val="dk1"/>
              </a:buClr>
              <a:buSzPts val="2000"/>
              <a:buNone/>
            </a:pPr>
            <a:endParaRPr lang="ru-RU" sz="1600" dirty="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chemeClr val="dk1"/>
              </a:buClr>
              <a:buSzPts val="2000"/>
              <a:buNone/>
            </a:pPr>
            <a:endParaRPr lang="ru-RU" sz="1600" dirty="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chemeClr val="dk1"/>
              </a:buClr>
              <a:buSzPts val="2000"/>
              <a:buNone/>
            </a:pPr>
            <a:endParaRPr lang="ru-RU" sz="1600" dirty="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chemeClr val="dk1"/>
              </a:buClr>
              <a:buSzPts val="2000"/>
              <a:buNone/>
            </a:pPr>
            <a:endParaRPr lang="ru-RU" sz="1600" dirty="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chemeClr val="dk1"/>
              </a:buClr>
              <a:buSzPts val="2000"/>
              <a:buNone/>
            </a:pPr>
            <a:endParaRPr lang="ru-RU" sz="1600" dirty="0" smtClean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ZykovaOA\Downloads\IMG_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693" y="1998921"/>
            <a:ext cx="4199859" cy="3285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329612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5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2200" b="1" i="1" dirty="0" smtClean="0">
                <a:solidFill>
                  <a:schemeClr val="accent1"/>
                </a:solidFill>
              </a:rPr>
              <a:t>ЗАПУСК ПРОИЗВОДСТВА ЭНЕРГЕТИЧЕСКОГО ОБОРУДОВАНИЯ ДЛЯ АТОМНОЙ ПРОМЫШЛЕННОСТИ ЭНЕРГЕТИКИ НА ТОР «КРАСНОКАМЕНСК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413" name="Google Shape;413;p46"/>
          <p:cNvSpPr txBox="1"/>
          <p:nvPr/>
        </p:nvSpPr>
        <p:spPr>
          <a:xfrm>
            <a:off x="698090" y="2005782"/>
            <a:ext cx="3661543" cy="213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210CA0"/>
              </a:buClr>
              <a:buSzPts val="2000"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Третьим резидентом, зарегистрированным на территории ТОР с дальневосточными преференциями стало ООО «НПО «СИБЭНЕРГОМАШ» (включено в реестр резидентов 09.09.2021 г.), реализующее инвестиционный проект «Запуск производства энергетического оборудования для атомной промышленности энергетики на территории опережающего развития «Краснокаменск». </a:t>
            </a:r>
          </a:p>
          <a:p>
            <a:pPr lvl="0" algn="ctr">
              <a:buClr>
                <a:srgbClr val="210CA0"/>
              </a:buClr>
              <a:buSzPts val="2000"/>
            </a:pPr>
            <a:r>
              <a:rPr lang="ru-RU" sz="1500" b="1" dirty="0" smtClean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Объём инвестиций: 95,82 млн.руб.</a:t>
            </a:r>
          </a:p>
          <a:p>
            <a:pPr lvl="0" algn="ctr">
              <a:buClr>
                <a:srgbClr val="210CA0"/>
              </a:buClr>
              <a:buSzPts val="2000"/>
            </a:pPr>
            <a:r>
              <a:rPr lang="ru-RU" sz="1500" b="1" dirty="0" smtClean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Рабочие места: 209 ед. 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sz="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Google Shape;414;p46"/>
          <p:cNvSpPr txBox="1"/>
          <p:nvPr/>
        </p:nvSpPr>
        <p:spPr>
          <a:xfrm>
            <a:off x="323850" y="4486940"/>
            <a:ext cx="2982876" cy="6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dirty="0"/>
          </a:p>
        </p:txBody>
      </p:sp>
      <p:pic>
        <p:nvPicPr>
          <p:cNvPr id="5122" name="Picture 2" descr="C:\Users\ZykovaOA\Downloads\IMG_778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3869" y="1850065"/>
            <a:ext cx="3402418" cy="2200940"/>
          </a:xfrm>
          <a:prstGeom prst="rect">
            <a:avLst/>
          </a:prstGeom>
          <a:noFill/>
        </p:spPr>
      </p:pic>
      <p:pic>
        <p:nvPicPr>
          <p:cNvPr id="5123" name="Picture 3" descr="C:\Users\ZykovaOA\Downloads\7753-2048x14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9861" y="4029739"/>
            <a:ext cx="3684678" cy="2500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8"/>
          <p:cNvSpPr txBox="1">
            <a:spLocks noGrp="1"/>
          </p:cNvSpPr>
          <p:nvPr>
            <p:ph type="title"/>
          </p:nvPr>
        </p:nvSpPr>
        <p:spPr>
          <a:xfrm>
            <a:off x="457200" y="329609"/>
            <a:ext cx="8472487" cy="123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ПРОИЗВОДСТВО ПЛАСТМАССОВОЙ ПРОДУКЦИИ ИЗ ВТОРИЧНОГО СЫРЬЯ НА ТОР «КРАСНОКАМЕНСК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428" name="Google Shape;428;p48"/>
          <p:cNvSpPr txBox="1"/>
          <p:nvPr/>
        </p:nvSpPr>
        <p:spPr>
          <a:xfrm>
            <a:off x="684212" y="2133600"/>
            <a:ext cx="4286250" cy="167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210CA0"/>
              </a:buClr>
              <a:buSzPts val="2000"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Четвертым резидентом, зарегистрированным на территории ТОР «Краснокаменск» с дальневосточными преференциями стало ООО «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ЗабайкалВторПолимер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» (включено в реестр резидентов 07.12.2021 г.), реализующее инвестиционный проект «Производство пластмассовой продукции из вторичного сырья на территории опережающего развития «Краснокаменск».</a:t>
            </a:r>
            <a:r>
              <a:rPr lang="ru-RU" sz="1500" b="1" dirty="0" smtClean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 </a:t>
            </a:r>
          </a:p>
          <a:p>
            <a:pPr lvl="0">
              <a:buClr>
                <a:srgbClr val="210CA0"/>
              </a:buClr>
              <a:buSzPts val="2000"/>
            </a:pPr>
            <a:r>
              <a:rPr lang="ru-RU" sz="1500" b="1" dirty="0" smtClean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Объём инвестиций: 29,6 млн.руб.</a:t>
            </a:r>
          </a:p>
          <a:p>
            <a:pPr lvl="0">
              <a:buClr>
                <a:srgbClr val="210CA0"/>
              </a:buClr>
              <a:buSzPts val="2000"/>
            </a:pPr>
            <a:r>
              <a:rPr lang="ru-RU" sz="1500" b="1" dirty="0" smtClean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Рабочие места: 28 ед. </a:t>
            </a:r>
            <a:endParaRPr lang="ru-RU" sz="1500" dirty="0" smtClean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9" name="Google Shape;429;p48"/>
          <p:cNvSpPr txBox="1"/>
          <p:nvPr/>
        </p:nvSpPr>
        <p:spPr>
          <a:xfrm>
            <a:off x="468312" y="4136065"/>
            <a:ext cx="3000375" cy="978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dirty="0"/>
          </a:p>
        </p:txBody>
      </p:sp>
      <p:pic>
        <p:nvPicPr>
          <p:cNvPr id="6146" name="Picture 2" descr="C:\Users\ZykovaOA\Downloads\plastic-recycl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0883" y="4178595"/>
            <a:ext cx="2902687" cy="2402959"/>
          </a:xfrm>
          <a:prstGeom prst="rect">
            <a:avLst/>
          </a:prstGeom>
          <a:noFill/>
        </p:spPr>
      </p:pic>
      <p:pic>
        <p:nvPicPr>
          <p:cNvPr id="6147" name="Picture 3" descr="C:\Users\ZykovaOA\Downloads\vyvoz-i-utilizaciya-himicheskih-othodov-i-plasti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9685" y="2030819"/>
            <a:ext cx="2892056" cy="2137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2"/>
          <p:cNvSpPr txBox="1">
            <a:spLocks noGrp="1"/>
          </p:cNvSpPr>
          <p:nvPr>
            <p:ph type="title"/>
          </p:nvPr>
        </p:nvSpPr>
        <p:spPr>
          <a:xfrm>
            <a:off x="357187" y="0"/>
            <a:ext cx="8472487" cy="117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«СОЗДАНИЕ МЕДИЦИНСКОГО ЦЕНТРА»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458" name="Google Shape;458;p52"/>
          <p:cNvSpPr txBox="1"/>
          <p:nvPr/>
        </p:nvSpPr>
        <p:spPr>
          <a:xfrm>
            <a:off x="550606" y="1307690"/>
            <a:ext cx="3588775" cy="460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2000"/>
            </a:pPr>
            <a:r>
              <a:rPr lang="en-US" sz="15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</a:t>
            </a:r>
            <a:r>
              <a:rPr lang="en-US" sz="15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en-US" sz="15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Медицинский</a:t>
            </a:r>
            <a:r>
              <a:rPr lang="en-US" sz="15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</a:t>
            </a:r>
            <a:r>
              <a:rPr lang="en-US" sz="15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lang="en-US" sz="15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Азбука</a:t>
            </a:r>
            <a:r>
              <a:rPr lang="en-US" sz="15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здоровья</a:t>
            </a:r>
            <a:r>
              <a:rPr lang="en-US" sz="15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rPr lang="ru-RU" sz="15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 </a:t>
            </a:r>
            <a:r>
              <a:rPr lang="ru-RU" sz="15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включено в реестр резидентов ТОСЭР «Краснокаменск» 25 сентября 2017 года.</a:t>
            </a:r>
            <a:r>
              <a:rPr lang="ru-RU" sz="1500" b="1" i="0" u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нвестиционный проект «Открытие современного частного медицинского центра в городе Краснокаменск» с комфортной и уютной обстановкой, применяющего методы современной диагностики и лечения по всему спектру поликлинических, диагностических и стоматологических услуг. Проект реализован, медицинский центр успешно функционирует и развивается.  </a:t>
            </a:r>
            <a:endParaRPr lang="ru-RU" sz="1500" b="1" i="0" u="none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lang="ru-RU" sz="2000" b="1" dirty="0" smtClean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dirty="0"/>
          </a:p>
        </p:txBody>
      </p:sp>
      <p:sp>
        <p:nvSpPr>
          <p:cNvPr id="459" name="Google Shape;459;p52"/>
          <p:cNvSpPr txBox="1"/>
          <p:nvPr/>
        </p:nvSpPr>
        <p:spPr>
          <a:xfrm>
            <a:off x="206477" y="4621163"/>
            <a:ext cx="4473677" cy="130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lang="ru-RU" sz="1600" i="0" u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lang="ru-RU" sz="1600" i="0" u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sz="1600" dirty="0"/>
          </a:p>
        </p:txBody>
      </p:sp>
      <p:pic>
        <p:nvPicPr>
          <p:cNvPr id="4098" name="Picture 2" descr="C:\Users\ZykovaOA\Pictures\4a46f98176c3f5a0af8c7d6ff8f85cd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477" y="3275028"/>
            <a:ext cx="2556780" cy="1749255"/>
          </a:xfrm>
          <a:prstGeom prst="rect">
            <a:avLst/>
          </a:prstGeom>
          <a:noFill/>
        </p:spPr>
      </p:pic>
      <p:pic>
        <p:nvPicPr>
          <p:cNvPr id="2050" name="Picture 2" descr="C:\Users\ZykovaOA\Downloads\i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9861" y="4465674"/>
            <a:ext cx="2562448" cy="1945759"/>
          </a:xfrm>
          <a:prstGeom prst="rect">
            <a:avLst/>
          </a:prstGeom>
          <a:noFill/>
        </p:spPr>
      </p:pic>
      <p:pic>
        <p:nvPicPr>
          <p:cNvPr id="1026" name="Picture 2" descr="C:\Users\ZykovaOA\Downloads\IMG_20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6065" y="1233376"/>
            <a:ext cx="3189768" cy="2264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4"/>
          <p:cNvSpPr txBox="1">
            <a:spLocks noGrp="1"/>
          </p:cNvSpPr>
          <p:nvPr>
            <p:ph type="title"/>
          </p:nvPr>
        </p:nvSpPr>
        <p:spPr>
          <a:xfrm>
            <a:off x="539750" y="188912"/>
            <a:ext cx="8472487" cy="78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</a:t>
            </a:r>
            <a:r>
              <a:rPr lang="ru-RU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ЫЕ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ПОКАЗАТЕЛ</a:t>
            </a:r>
            <a:r>
              <a:rPr lang="ru-RU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СОЦИАЛЬНО-ЭКОНОМИЧЕСКОГО РАЗВИТИЯ </a:t>
            </a:r>
            <a:endParaRPr sz="2200" i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34768" y="1126073"/>
          <a:ext cx="8711381" cy="5313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96"/>
                <a:gridCol w="2297851"/>
                <a:gridCol w="1120008"/>
                <a:gridCol w="989929"/>
                <a:gridCol w="989930"/>
                <a:gridCol w="969089"/>
                <a:gridCol w="969089"/>
                <a:gridCol w="969089"/>
              </a:tblGrid>
              <a:tr h="59607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измерения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 (прогноз)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212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349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25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Объём отгруженных товаров собственного производства, выполненных работ и услуг собственными силами: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07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действующих ценах каждого года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949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206,3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152,0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847,3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227,1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330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сопоставимых цена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% к пред.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101,0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31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Объём выполненных работ по виду деятельности «строительство»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966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действующих ценах каждого года</a:t>
                      </a:r>
                    </a:p>
                    <a:p>
                      <a:pPr algn="l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805,1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843,8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887,6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933,8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982,4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1331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сопоставимых цена</a:t>
                      </a:r>
                    </a:p>
                    <a:p>
                      <a:pPr algn="l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% к пред. году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179,3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104,8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5"/>
          <p:cNvSpPr txBox="1">
            <a:spLocks noGrp="1"/>
          </p:cNvSpPr>
          <p:nvPr>
            <p:ph type="title"/>
          </p:nvPr>
        </p:nvSpPr>
        <p:spPr>
          <a:xfrm>
            <a:off x="539750" y="115887"/>
            <a:ext cx="8472487" cy="78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</a:t>
            </a:r>
            <a:r>
              <a:rPr lang="ru-RU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ЫЕ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ПОКАЗАТЕЛ</a:t>
            </a:r>
            <a:r>
              <a:rPr lang="ru-RU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lang="en-US" sz="2200" b="1" i="1" u="none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СОЦИАЛЬНО-ЭКОНОМИЧЕСКОГО РАЗВИТИЯ </a:t>
            </a:r>
            <a:endParaRPr sz="2200" i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3" y="960668"/>
          <a:ext cx="8465572" cy="5732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49"/>
                <a:gridCol w="1899505"/>
                <a:gridCol w="1535501"/>
                <a:gridCol w="966159"/>
                <a:gridCol w="923026"/>
                <a:gridCol w="854015"/>
                <a:gridCol w="977340"/>
                <a:gridCol w="883277"/>
              </a:tblGrid>
              <a:tr h="5639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 (оценка)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 (прогноз)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 г.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933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Объём инвестиций (в основной капитал) за счет всех источников финансирования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всего: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497,7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6 874,6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7 238,9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7 586,4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7 935,4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427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сопоставимых цена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% к пред.                             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114,6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105,3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104,8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06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 работников организации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305,9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11 986,8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12 993,7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13 989,9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15 039,9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06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 организации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757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14 874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14 983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15 043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06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работающего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751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67 690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72 799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77 810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83 316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046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Объём добычи полезных ископаемых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02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бурый уголь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тыс.тонн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890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2 900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02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бурый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237,4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357,4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582,5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649,7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723,9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02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урановый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концентрат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12 549,5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16 622,4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18 094,4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19 455,5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20 458,5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824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урановая руда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5 909,6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7 129,8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7 876,3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8 906,2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10 982,3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571500" y="142875"/>
            <a:ext cx="82581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КОНТАКТНАЯ ИНФОРМАЦИЯ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491" name="Google Shape;491;p57"/>
          <p:cNvSpPr txBox="1"/>
          <p:nvPr/>
        </p:nvSpPr>
        <p:spPr>
          <a:xfrm>
            <a:off x="142875" y="1041991"/>
            <a:ext cx="8715375" cy="5496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Администрация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Город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Краснокаменск и </a:t>
            </a:r>
            <a:endParaRPr lang="ru-RU" sz="1800" b="1" i="0" u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Краснокаменский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Забайкальского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края</a:t>
            </a:r>
            <a:r>
              <a:rPr lang="en-US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18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674674,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Забайкальский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край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16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Краснокаменск, 505, тел.:8 (30-245) 4-45-89, факс:8 (30-245) 6-08-66</a:t>
            </a:r>
            <a:endParaRPr sz="1600" dirty="0"/>
          </a:p>
          <a:p>
            <a:pPr lvl="0" algn="ctr">
              <a:buClr>
                <a:schemeClr val="dk1"/>
              </a:buClr>
              <a:buSzPts val="2000"/>
            </a:pP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E-mail: </a:t>
            </a:r>
            <a:r>
              <a:rPr lang="en-US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krasnokamrayon@yandex.ru</a:t>
            </a:r>
            <a:endParaRPr lang="ru-RU" sz="1600" b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lang="ru-RU" sz="1800" b="1" i="0" u="none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Врио</a:t>
            </a:r>
            <a:r>
              <a:rPr lang="ru-RU" sz="1800" b="1" i="0" u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</a:t>
            </a:r>
            <a:r>
              <a:rPr lang="en-US" sz="1800" b="1" i="0" u="none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лав</a:t>
            </a:r>
            <a:r>
              <a:rPr lang="ru-RU" sz="1800" b="1" i="0" u="none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ы</a:t>
            </a:r>
            <a:r>
              <a:rPr lang="en-US" sz="1800" b="1" i="0" u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</a:t>
            </a:r>
            <a:r>
              <a:rPr lang="en-US" sz="1800" b="1" i="0" u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endParaRPr lang="ru-RU" sz="1800" b="1" i="0" u="none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lang="ru-RU" sz="1600" b="1" dirty="0" smtClean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Щербакова Наталья Сергеевна</a:t>
            </a:r>
            <a:endParaRPr sz="1600" dirty="0">
              <a:solidFill>
                <a:schemeClr val="accen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600" b="1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.:</a:t>
            </a:r>
            <a:r>
              <a:rPr lang="ru-RU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</a:t>
            </a:r>
            <a:r>
              <a:rPr lang="en-US" sz="16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(30-245) </a:t>
            </a:r>
            <a:r>
              <a:rPr lang="en-US" sz="16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2-50-</a:t>
            </a:r>
            <a:r>
              <a:rPr lang="ru-RU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endParaRPr lang="ru-RU" sz="1600" b="1" i="0" u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lang="ru-RU" sz="1600" b="1" dirty="0" smtClean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  <a:p>
            <a:pPr lvl="0" algn="ctr">
              <a:buClr>
                <a:schemeClr val="dk1"/>
              </a:buClr>
              <a:buSzPts val="2000"/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Заместитель главы муниципального района </a:t>
            </a:r>
          </a:p>
          <a:p>
            <a:pPr lvl="0" algn="ctr">
              <a:buClr>
                <a:schemeClr val="dk1"/>
              </a:buClr>
              <a:buSzPts val="2000"/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финансам – председатель комитета по финансам</a:t>
            </a:r>
          </a:p>
          <a:p>
            <a:pPr lvl="0" algn="ctr">
              <a:buClr>
                <a:schemeClr val="dk1"/>
              </a:buClr>
              <a:buSzPts val="2000"/>
            </a:pPr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Калинина Ольга Владимировна</a:t>
            </a:r>
          </a:p>
          <a:p>
            <a:pPr lvl="0" algn="ctr">
              <a:buClr>
                <a:schemeClr val="dk1"/>
              </a:buClr>
              <a:buSzPts val="2000"/>
            </a:pP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тел.:</a:t>
            </a:r>
            <a:r>
              <a:rPr lang="en-US" sz="1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 (30-245) </a:t>
            </a: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4-42-64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lang="ru-RU" sz="2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Заместитель главы муниципального района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экономическому и территориальному развитию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Зонов Евгений Александрович</a:t>
            </a:r>
            <a:endParaRPr lang="ru-RU" sz="1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Clr>
                <a:schemeClr val="dk1"/>
              </a:buClr>
              <a:buSzPts val="2000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тел.:</a:t>
            </a:r>
            <a:r>
              <a:rPr lang="en-US" sz="1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 (30-245) </a:t>
            </a: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6-18-90</a:t>
            </a:r>
            <a:endParaRPr lang="ru-RU" sz="1600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chemeClr val="dk1"/>
              </a:buClr>
              <a:buSzPts val="2000"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Clr>
                <a:schemeClr val="dk1"/>
              </a:buClr>
              <a:buSzPts val="2000"/>
            </a:pPr>
            <a:endParaRPr lang="ru-RU" sz="1600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buClr>
                <a:schemeClr val="dk1"/>
              </a:buClr>
              <a:buSzPts val="2000"/>
            </a:pPr>
            <a:endParaRPr lang="ru-RU" sz="1600" b="1" dirty="0" smtClean="0">
              <a:solidFill>
                <a:schemeClr val="tx1"/>
              </a:solidFill>
              <a:latin typeface="Times New Roman"/>
              <a:cs typeface="Times New Roman"/>
              <a:sym typeface="Times New Roman"/>
            </a:endParaRPr>
          </a:p>
          <a:p>
            <a:pPr lvl="0" algn="ctr">
              <a:buClr>
                <a:schemeClr val="dk1"/>
              </a:buClr>
              <a:buSzPts val="2000"/>
            </a:pPr>
            <a:endParaRPr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lang="ru-RU" sz="2000" b="1" i="0" u="none" dirty="0" smtClean="0">
              <a:solidFill>
                <a:srgbClr val="210C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endParaRPr lang="ru-RU" sz="2000" b="1" i="0" u="none" dirty="0" smtClean="0">
              <a:solidFill>
                <a:srgbClr val="210C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3248025" y="3861995"/>
            <a:ext cx="5895975" cy="504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lang="ru-RU" sz="1600" b="1" i="1" u="none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</a:t>
            </a:r>
            <a:r>
              <a:rPr lang="en-US" sz="1600" b="1" i="1" u="none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КЛИМАТИЧЕСКИЕ</a:t>
            </a:r>
            <a:r>
              <a:rPr lang="en-US" sz="2400" b="1" i="1" u="none" dirty="0" smtClean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1" u="none" dirty="0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</a:t>
            </a:r>
            <a:endParaRPr sz="1600" i="1" dirty="0"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4071937" y="666974"/>
            <a:ext cx="4900612" cy="294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ctr" rtl="0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2280"/>
              <a:buFont typeface="Noto Sans Symbols"/>
              <a:buNone/>
            </a:pPr>
            <a:r>
              <a:rPr lang="en-US" sz="14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Краснокаменский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расположен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юго-востоке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Забайкальского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края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занимает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территорию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площадью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5,3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тыс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км² и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граничит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Борзинским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Забайкальским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Приаргунским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Александрово-Заводским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айонами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Забайкальского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края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Автономным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районом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Внутренняя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Монголия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КНР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sz="1500" i="0" u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None/>
            </a:pPr>
            <a:r>
              <a:rPr lang="ru-RU" sz="1500" dirty="0" smtClean="0"/>
              <a:t>Краснокаменск, несмотря на статус малого города,</a:t>
            </a:r>
          </a:p>
          <a:p>
            <a:pPr algn="ctr">
              <a:buNone/>
            </a:pPr>
            <a:r>
              <a:rPr lang="ru-RU" sz="1500" dirty="0" smtClean="0"/>
              <a:t>играет одну из важнейших ролей для всей атомной</a:t>
            </a:r>
          </a:p>
          <a:p>
            <a:pPr algn="ctr">
              <a:buNone/>
            </a:pPr>
            <a:r>
              <a:rPr lang="ru-RU" sz="1500" dirty="0" smtClean="0"/>
              <a:t>отрасли России. Более 44% добываемой руды по</a:t>
            </a:r>
          </a:p>
          <a:p>
            <a:pPr algn="ctr">
              <a:buNone/>
            </a:pPr>
            <a:r>
              <a:rPr lang="ru-RU" sz="1500" dirty="0" smtClean="0"/>
              <a:t>России производиться именно в </a:t>
            </a:r>
            <a:r>
              <a:rPr lang="ru-RU" sz="1500" dirty="0" err="1" smtClean="0"/>
              <a:t>Краснокаменске</a:t>
            </a:r>
            <a:r>
              <a:rPr lang="ru-RU" sz="1500" dirty="0" smtClean="0"/>
              <a:t>.</a:t>
            </a:r>
          </a:p>
        </p:txBody>
      </p:sp>
      <p:sp>
        <p:nvSpPr>
          <p:cNvPr id="130" name="Google Shape;130;p17"/>
          <p:cNvSpPr txBox="1"/>
          <p:nvPr/>
        </p:nvSpPr>
        <p:spPr>
          <a:xfrm>
            <a:off x="0" y="0"/>
            <a:ext cx="8971878" cy="55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ГЕОГРАФИЧЕСКОЕ ПОЛОЖЕНИЕ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142875" y="3474720"/>
            <a:ext cx="5143500" cy="36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2000"/>
            </a:pP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Климат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резко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континентальный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малоснежной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холодной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зимой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холодной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поздней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сухой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весной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теплым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летом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обычно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ливневыми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дождями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второй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половине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Средняя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температура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июле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+20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°C (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максимальная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+38 °C), в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январе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−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−26 °C (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абс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минимум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−47 °C).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Годовое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количество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осадков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превышает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200-300 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мм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1500" dirty="0" smtClean="0"/>
              <a:t> 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Протекает р. </a:t>
            </a:r>
            <a:r>
              <a:rPr lang="ru-RU" sz="15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Аргунь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её приток р. </a:t>
            </a:r>
            <a:r>
              <a:rPr lang="ru-RU" sz="15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Урулюнгуй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Основными и наиболее ценными почвами являются чернозёмы: среднемощные мало-, </a:t>
            </a:r>
            <a:r>
              <a:rPr lang="ru-RU" sz="15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среднегумусные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луговые, а также глубокопромерзающие и каштановые. Почвы часто засолены. 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чернозёмных и каштановых почвах распространена разнотравно-злаковая и пижмово-разнотравная степь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15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 descr="C:\Users\ZykovaOA\Pictures\IrogFoto_Autumn_03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3664" y="4514395"/>
            <a:ext cx="2812606" cy="1864890"/>
          </a:xfrm>
          <a:prstGeom prst="rect">
            <a:avLst/>
          </a:prstGeom>
          <a:noFill/>
        </p:spPr>
      </p:pic>
      <p:pic>
        <p:nvPicPr>
          <p:cNvPr id="1030" name="Picture 6" descr="C:\Users\ZykovaOA\Downloads\a3f903ddde70e9afcc1e0d7b1f03abf3-800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073" y="468630"/>
            <a:ext cx="4065773" cy="2846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642937" y="285750"/>
            <a:ext cx="8143875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АДМИНИСТРАТИВНО-ТЕРРИТОРИАЛЬНОЕ ДЕЛЕНИЕ МУНИЦИПАЛЬНОГО РАЙОНА</a:t>
            </a:r>
            <a:b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«ГОРОД КРАСНОКАМЕНСК И КРАСНОКАМЕНСКИЙ РАЙОН» ЗАБАЙКАЛЬСКОГО КРАЯ </a:t>
            </a:r>
            <a:endParaRPr sz="2200" i="1" dirty="0">
              <a:solidFill>
                <a:schemeClr val="accent1"/>
              </a:solidFill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142875" y="1785937"/>
            <a:ext cx="4071937" cy="452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b="1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Краснокаменский район </a:t>
            </a:r>
            <a:r>
              <a:rPr lang="ru-RU" sz="1500" i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вторым по величине районом Забайкальского края по численности и плотности населени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я.  На территории района расположены  город Краснокаменск и </a:t>
            </a:r>
            <a:r>
              <a:rPr lang="ru-RU" sz="15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населенных пунктов, объединенных в </a:t>
            </a:r>
            <a:r>
              <a:rPr lang="ru-RU" sz="15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ru-RU" sz="15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сельских поселений: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lang="ru-RU" sz="1500" i="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Богдановское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»;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Кайластуйское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»;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Капцегайтуйское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»;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Ковылинское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»;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Маргуцекское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»;              </a:t>
            </a:r>
            <a:endParaRPr sz="1500"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Среднеаргунское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состав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входит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н.п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Среднеаргунск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н.п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Брусиловка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Соктуй-Милозанское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»;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Целиннинское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»;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-US" sz="150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Юбилейнинское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5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состав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входит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н.п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Юбилейный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н.п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50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Куйтун</a:t>
            </a:r>
            <a:r>
              <a:rPr lang="en-US" sz="15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1500" dirty="0"/>
          </a:p>
        </p:txBody>
      </p:sp>
      <p:pic>
        <p:nvPicPr>
          <p:cNvPr id="140" name="Google Shape;140;p18" descr="C:\Documents and Settings\BusoedovaIB\Рабочий стол\карта района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4812" y="1928812"/>
            <a:ext cx="4786312" cy="4500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3284"/>
            <a:ext cx="8229600" cy="669851"/>
          </a:xfrm>
        </p:spPr>
        <p:txBody>
          <a:bodyPr/>
          <a:lstStyle/>
          <a:p>
            <a:pPr algn="ctr"/>
            <a:r>
              <a:rPr lang="ru-RU" sz="2200" b="1" i="1" dirty="0" smtClean="0">
                <a:solidFill>
                  <a:schemeClr val="accent1"/>
                </a:solidFill>
              </a:rPr>
              <a:t>ДОСТОПРИМЕЧАТЕЛЬНОСТИ ГОРОДА</a:t>
            </a:r>
            <a:r>
              <a:rPr lang="ru-RU" sz="2400" b="1" i="1" dirty="0" smtClean="0">
                <a:solidFill>
                  <a:schemeClr val="accent1"/>
                </a:solidFill>
              </a:rPr>
              <a:t> </a:t>
            </a:r>
            <a:br>
              <a:rPr lang="ru-RU" sz="2400" b="1" i="1" dirty="0" smtClean="0">
                <a:solidFill>
                  <a:schemeClr val="accent1"/>
                </a:solidFill>
              </a:rPr>
            </a:br>
            <a:r>
              <a:rPr lang="ru-RU" sz="2400" b="1" i="1" dirty="0" smtClean="0">
                <a:solidFill>
                  <a:schemeClr val="accent1"/>
                </a:solidFill>
              </a:rPr>
              <a:t>Туристический маршрут «Краснокаменск – город Солнца»</a:t>
            </a:r>
            <a:endParaRPr lang="ru-RU" sz="2200" b="1" i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50336"/>
            <a:ext cx="8229600" cy="4974264"/>
          </a:xfrm>
        </p:spPr>
        <p:txBody>
          <a:bodyPr/>
          <a:lstStyle/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650" y="927334"/>
            <a:ext cx="4263656" cy="277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608" y="3848986"/>
            <a:ext cx="4284922" cy="271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386" y="3806455"/>
            <a:ext cx="4199860" cy="276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827" y="914400"/>
            <a:ext cx="4228805" cy="280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405" y="452845"/>
            <a:ext cx="4157329" cy="265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3266" y="478465"/>
            <a:ext cx="4284922" cy="257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670" y="3168503"/>
            <a:ext cx="4114800" cy="318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2631" y="3139115"/>
            <a:ext cx="4306188" cy="326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571500" y="142875"/>
            <a:ext cx="8072437" cy="50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ПОЛЕЗНЫЕ</a:t>
            </a:r>
            <a:r>
              <a:rPr lang="en-US" sz="2200" b="1" i="0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ИСКОПАЕМЫЕ</a:t>
            </a:r>
            <a:endParaRPr sz="2200" i="1" dirty="0">
              <a:solidFill>
                <a:schemeClr val="accent1"/>
              </a:solidFill>
            </a:endParaRPr>
          </a:p>
        </p:txBody>
      </p:sp>
      <p:pic>
        <p:nvPicPr>
          <p:cNvPr id="146" name="Google Shape;146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9700" y="712787"/>
            <a:ext cx="8791575" cy="484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 descr="D:\Ванпин К.В\ИНВЕСТИЦИИ\Инвест паспорт района\Фото\уголь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62" y="5473700"/>
            <a:ext cx="1766887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 descr="D:\Ванпин К.В\ИНВЕСТИЦИИ\Инвест паспорт района\Фото\флюорит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5775" y="5473700"/>
            <a:ext cx="1835150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 descr="D:\Ванпин К.В\ИНВЕСТИЦИИ\Инвест паспорт района\Фото\гравий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8012" y="5473700"/>
            <a:ext cx="1835150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 descr="D:\Ванпин К.В\ИНВЕСТИЦИИ\Инвест паспорт района\Фото\настуран1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4737" y="5473700"/>
            <a:ext cx="2047875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 descr="D:\Ванпин К.В\ИНВЕСТИЦИИ\Инвест паспорт района\Фото\шабазит2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46975" y="5473700"/>
            <a:ext cx="1620837" cy="140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500062" y="142875"/>
            <a:ext cx="8072437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lang="en-US" sz="2200" b="1" i="1" u="none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ПОЛЕЗНЫЕ ИСКОПАЕМЫЕ</a:t>
            </a:r>
            <a:endParaRPr sz="2200" i="1" dirty="0">
              <a:solidFill>
                <a:schemeClr val="accent1"/>
              </a:solidFill>
            </a:endParaRPr>
          </a:p>
        </p:txBody>
      </p:sp>
      <p:pic>
        <p:nvPicPr>
          <p:cNvPr id="157" name="Google Shape;157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675" y="854075"/>
            <a:ext cx="8791575" cy="427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 descr="D:\Ванпин К.В\ИНВЕСТИЦИИ\Инвест паспорт района\Фото\флюорит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1825" y="5260975"/>
            <a:ext cx="1762125" cy="140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 descr="D:\Ванпин К.В\ИНВЕСТИЦИИ\Инвест паспорт района\Фото\уголь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887" y="5260975"/>
            <a:ext cx="1762125" cy="140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 descr="D:\Ванпин К.В\ИНВЕСТИЦИИ\Инвест паспорт района\Фото\гравий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6725" y="5260975"/>
            <a:ext cx="1901825" cy="140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 descr="D:\Ванпин К.В\ИНВЕСТИЦИИ\Инвест паспорт района\Фото\настуран1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7762" y="5260975"/>
            <a:ext cx="1847850" cy="140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 descr="D:\Ванпин К.В\ИНВЕСТИЦИИ\Инвест паспорт района\Фото\шабазит2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73950" y="5260975"/>
            <a:ext cx="1547812" cy="1401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ток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19257</TotalTime>
  <Words>2599</Words>
  <Application>Microsoft Office PowerPoint</Application>
  <PresentationFormat>Экран (4:3)</PresentationFormat>
  <Paragraphs>519</Paragraphs>
  <Slides>37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Слайд 1</vt:lpstr>
      <vt:lpstr>Слайд 2</vt:lpstr>
      <vt:lpstr>ИСТОРИЯ МУНИЦИПАЛЬНОГО РАЙОНА  «ГОРОД КРАСНОКАМЕНСК И КРАСНОКАМЕНСКИЙ РАЙОН» ЗАБАЙКАЛЬСКОГО КРАЯ </vt:lpstr>
      <vt:lpstr>                                КЛИМАТИЧЕСКИЕ УСЛОВИЯ</vt:lpstr>
      <vt:lpstr>АДМИНИСТРАТИВНО-ТЕРРИТОРИАЛЬНОЕ ДЕЛЕНИЕ МУНИЦИПАЛЬНОГО РАЙОНА  «ГОРОД КРАСНОКАМЕНСК И КРАСНОКАМЕНСКИЙ РАЙОН» ЗАБАЙКАЛЬСКОГО КРАЯ </vt:lpstr>
      <vt:lpstr>ДОСТОПРИМЕЧАТЕЛЬНОСТИ ГОРОДА  Туристический маршрут «Краснокаменск – город Солнца»</vt:lpstr>
      <vt:lpstr>Слайд 7</vt:lpstr>
      <vt:lpstr>ПОЛЕЗНЫЕ ИСКОПАЕМЫЕ</vt:lpstr>
      <vt:lpstr>ПОЛЕЗНЫЕ ИСКОПАЕМЫЕ</vt:lpstr>
      <vt:lpstr>ВОДНЫЕ РЕСУРСЫ</vt:lpstr>
      <vt:lpstr>ЗЕМЕЛЬНЫЕ РЕСУРСЫ</vt:lpstr>
      <vt:lpstr>РЕКРЕАЦИОННЫЕ РЕСУРСЫ</vt:lpstr>
      <vt:lpstr>ТРАНСПОРТНЫЕ КОММУНИКАЦИИ</vt:lpstr>
      <vt:lpstr>ТРАНСПОРТНЫЕ КОММУНИКАЦИИ</vt:lpstr>
      <vt:lpstr>ТЕЛЕКОММУНИКАЦИИ</vt:lpstr>
      <vt:lpstr>ОБРАЗОВАНИЕ</vt:lpstr>
      <vt:lpstr>ЗДРАВООХРАНЕНИЕ</vt:lpstr>
      <vt:lpstr>КУЛЬТУРА И СПОРТ</vt:lpstr>
      <vt:lpstr>ДЕМОГРАФИЧЕСКИЕ ПОКАЗАТЕЛИ</vt:lpstr>
      <vt:lpstr>ТРУДОВЫЕ РЕСУРСЫ</vt:lpstr>
      <vt:lpstr>РЫНОК ТРУДА</vt:lpstr>
      <vt:lpstr>ФИНАНСОВО-КРЕДИТНЫЕ УЧРЕЖДЕНИЯ</vt:lpstr>
      <vt:lpstr>СИСТЕМООБРАЗУЮЩИЕ ПРЕДПРИЯТИЯ РАЙОНА</vt:lpstr>
      <vt:lpstr>ТОРГОВАЯ ДЕЯТЕЛЬНОСТЬ</vt:lpstr>
      <vt:lpstr>ПОДДЕРЖКА МАЛОГО И СРЕДНЕГО ПРЕДПРИНИМАТЕЛЬСТВА</vt:lpstr>
      <vt:lpstr>МУНИЦИПАЛЬНЫЕ ПРОГРАММЫ, ПРИНЯТЫЕ К ФИНАНСИРОВАНИЮ В 2023 ГОДУ</vt:lpstr>
      <vt:lpstr>ТЕРРИТОРИЯ ОПЕРЕЖАЮЩЕГО РАЗВИТИЯ «КРАСНОКАМЕНСК»</vt:lpstr>
      <vt:lpstr>В РЕЕСТР РЕЗИДЕНТОВ ТОР «КРАСНОКАМЕНСК»</vt:lpstr>
      <vt:lpstr>ТЕРРИТОРИЯ ОПЕРЕЖАЮЩЕГО РАЗВИТИЯ «КРАСНОКАМЕНСК»</vt:lpstr>
      <vt:lpstr>ИНВЕСТИЦИОННЫЙ ПРОЕКТ  «ОСВОЕНИЕ АРГУНСКОГО И ЖЕРЛОВОГО МЕСТОРОЖДЕНИЙ (РУДНИК № 6)»</vt:lpstr>
      <vt:lpstr>ИНВЕСТИЦИОННЫЙ ПРОЕКТ                                                    «СТРОИТЕЛЬСТВО ЗАВОДА ПО ПЕРЕРАБОТКЕ ОТХОДОВ И ПРОИЗВОДСТВА СИНТЕТИЧЕСКОГО ЖИДКОГО ТОПЛИВА»                                        </vt:lpstr>
      <vt:lpstr>ИНВЕСТИЦИОННЫЙ ПРОЕКТ  «ЗАПУСК ПРОИЗВОДСТВА ЭНЕРГЕТИЧЕСКОГО ОБОРУДОВАНИЯ ДЛЯ АТОМНОЙ ПРОМЫШЛЕННОСТИ ЭНЕРГЕТИКИ НА ТОР «КРАСНОКАМЕНСК»</vt:lpstr>
      <vt:lpstr>ИНВЕСТИЦИОННЫЙ ПРОЕКТ  «ПРОИЗВОДСТВО ПЛАСТМАССОВОЙ ПРОДУКЦИИ ИЗ ВТОРИЧНОГО СЫРЬЯ НА ТОР «КРАСНОКАМЕНСК»</vt:lpstr>
      <vt:lpstr>ИНВЕСТИЦИОННЫЙ ПРОЕКТ  «СОЗДАНИЕ МЕДИЦИНСКОГО ЦЕНТРА»</vt:lpstr>
      <vt:lpstr>ОСНОВНЫЕ ПОКАЗАТЕЛИ  СОЦИАЛЬНО-ЭКОНОМИЧЕСКОГО РАЗВИТИЯ </vt:lpstr>
      <vt:lpstr>ОСНОВНЫЕ ПОКАЗАТЕЛИ  СОЦИАЛЬНО-ЭКОНОМИЧЕСКОГО РАЗВИТИЯ 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Ван-Пин Ксения Владимировна</dc:creator>
  <cp:lastModifiedBy>VanpinKV</cp:lastModifiedBy>
  <cp:revision>385</cp:revision>
  <dcterms:modified xsi:type="dcterms:W3CDTF">2023-09-25T02:14:26Z</dcterms:modified>
</cp:coreProperties>
</file>