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86" r:id="rId11"/>
    <p:sldId id="264" r:id="rId12"/>
    <p:sldId id="265" r:id="rId13"/>
    <p:sldId id="266" r:id="rId14"/>
    <p:sldId id="267" r:id="rId15"/>
    <p:sldId id="330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35" r:id="rId28"/>
    <p:sldId id="350" r:id="rId29"/>
    <p:sldId id="307" r:id="rId30"/>
    <p:sldId id="282" r:id="rId31"/>
    <p:sldId id="287" r:id="rId32"/>
    <p:sldId id="309" r:id="rId33"/>
    <p:sldId id="288" r:id="rId34"/>
    <p:sldId id="289" r:id="rId35"/>
    <p:sldId id="302" r:id="rId36"/>
    <p:sldId id="303" r:id="rId37"/>
    <p:sldId id="331" r:id="rId38"/>
    <p:sldId id="332" r:id="rId39"/>
    <p:sldId id="314" r:id="rId40"/>
    <p:sldId id="315" r:id="rId41"/>
    <p:sldId id="333" r:id="rId42"/>
    <p:sldId id="334" r:id="rId43"/>
    <p:sldId id="336" r:id="rId44"/>
    <p:sldId id="337" r:id="rId45"/>
    <p:sldId id="338" r:id="rId46"/>
    <p:sldId id="339" r:id="rId47"/>
    <p:sldId id="340" r:id="rId48"/>
    <p:sldId id="341" r:id="rId49"/>
    <p:sldId id="344" r:id="rId50"/>
    <p:sldId id="345" r:id="rId51"/>
    <p:sldId id="346" r:id="rId52"/>
    <p:sldId id="347" r:id="rId53"/>
    <p:sldId id="348" r:id="rId54"/>
    <p:sldId id="349" r:id="rId55"/>
    <p:sldId id="283" r:id="rId56"/>
    <p:sldId id="284" r:id="rId57"/>
    <p:sldId id="285" r:id="rId58"/>
    <p:sldId id="306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EC0"/>
    <a:srgbClr val="FF0000"/>
    <a:srgbClr val="FFFF00"/>
    <a:srgbClr val="000000"/>
    <a:srgbClr val="FF9933"/>
    <a:srgbClr val="CCFF99"/>
    <a:srgbClr val="B6DE8A"/>
    <a:srgbClr val="D2EBB7"/>
    <a:srgbClr val="DDF0C8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1278" autoAdjust="0"/>
  </p:normalViewPr>
  <p:slideViewPr>
    <p:cSldViewPr>
      <p:cViewPr>
        <p:scale>
          <a:sx n="106" d="100"/>
          <a:sy n="106" d="100"/>
        </p:scale>
        <p:origin x="-168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8;&#1080;&#1084;&#1086;&#1092;&#1077;&#1077;&#1074;&#1072;\&#1046;&#1077;&#1085;&#1077;&#1095;&#1082;&#1072;\&#1054;&#1090;&#1095;&#1077;&#1090;&#1099;\&#1054;&#1090;&#1095;&#1077;&#1090;%20&#1087;&#1086;%20&#1087;&#1086;&#1090;&#1088;&#1077;&#1073;&#1080;&#1090;&#1077;&#1083;&#1100;&#1089;&#1082;&#1086;&#1084;&#1091;%20&#1088;&#1099;&#1085;&#1082;&#1091;\2014\1%20&#1082;&#1074;&#1072;&#1088;&#1090;&#1072;&#1083;\&#1055;&#1086;&#1090;&#1088;&#1077;&#1073;&#1080;&#1090;&#1077;&#1083;&#1100;&#1089;&#1082;&#1080;&#1081;%20&#1088;&#1099;&#1085;&#1086;&#1082;%201%20&#1082;&#1074;&#1072;&#1088;&#1090;&#1072;&#1083;%202014%20&#1075;&#1086;&#1076;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432343666936593"/>
          <c:w val="0.72541118409476557"/>
          <c:h val="0.74180375621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10"/>
          </c:dPt>
          <c:dPt>
            <c:idx val="2"/>
            <c:bubble3D val="0"/>
            <c:explosion val="14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25355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8322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10667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Лиц трудоспособного возраста, чел.</c:v>
                </c:pt>
                <c:pt idx="1">
                  <c:v>Лиц старше трудоспособного возраста, чел.</c:v>
                </c:pt>
                <c:pt idx="2">
                  <c:v>Лиц моложе трудоспособного возраста,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26456</c:v>
                </c:pt>
                <c:pt idx="1">
                  <c:v>8617</c:v>
                </c:pt>
                <c:pt idx="2">
                  <c:v>11043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21270840010312"/>
          <c:y val="0.15600389233469691"/>
          <c:w val="0.37313391050291811"/>
          <c:h val="0.69787788011982665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9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22346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21998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Женщины, чел.</c:v>
                </c:pt>
                <c:pt idx="1">
                  <c:v>Мужчины,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23576</c:v>
                </c:pt>
                <c:pt idx="1">
                  <c:v>23833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876424311990813"/>
          <c:y val="0.10328676614686863"/>
          <c:w val="0.41062727546050881"/>
          <c:h val="0.56133943652772622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Трудовые ресурсы по видам деятельности, %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Здравоохранение и предоставление социальных услуг</c:v>
                </c:pt>
                <c:pt idx="1">
                  <c:v>Образование</c:v>
                </c:pt>
                <c:pt idx="2">
                  <c:v>Прочие коммунальные и персональные услуги</c:v>
                </c:pt>
                <c:pt idx="3">
                  <c:v>Оптовая и розничная торговля</c:v>
                </c:pt>
                <c:pt idx="4">
                  <c:v>Транспорт и связь</c:v>
                </c:pt>
                <c:pt idx="5">
                  <c:v>Сельское хозяйство</c:v>
                </c:pt>
                <c:pt idx="6">
                  <c:v>Добыча полезных ископаемых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13.3</c:v>
                </c:pt>
                <c:pt idx="1">
                  <c:v>18.8</c:v>
                </c:pt>
                <c:pt idx="2">
                  <c:v>2.8</c:v>
                </c:pt>
                <c:pt idx="3">
                  <c:v>4.9000000000000004</c:v>
                </c:pt>
                <c:pt idx="4">
                  <c:v>18.7</c:v>
                </c:pt>
                <c:pt idx="5">
                  <c:v>0.44</c:v>
                </c:pt>
                <c:pt idx="6">
                  <c:v>7.33</c:v>
                </c:pt>
                <c:pt idx="7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822912"/>
        <c:axId val="101174080"/>
      </c:barChart>
      <c:catAx>
        <c:axId val="126822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1174080"/>
        <c:crosses val="autoZero"/>
        <c:auto val="1"/>
        <c:lblAlgn val="ctr"/>
        <c:lblOffset val="100"/>
        <c:noMultiLvlLbl val="0"/>
      </c:catAx>
      <c:valAx>
        <c:axId val="101174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682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793701581004033E-2"/>
          <c:y val="5.0798218119149134E-2"/>
          <c:w val="0.61253529562334275"/>
          <c:h val="0.94920178188085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14,4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8,</a:t>
                    </a:r>
                    <a:r>
                      <a:rPr lang="ru-RU" dirty="0"/>
                      <a:t>7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rgbClr val="00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УСН,ЕСХН</c:v>
                </c:pt>
                <c:pt idx="2">
                  <c:v>Земельный налог</c:v>
                </c:pt>
                <c:pt idx="3">
                  <c:v>НДПИ</c:v>
                </c:pt>
                <c:pt idx="4">
                  <c:v>Неналоговые доходы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65.5</c:v>
                </c:pt>
                <c:pt idx="1">
                  <c:v>3.3</c:v>
                </c:pt>
                <c:pt idx="2">
                  <c:v>3.9</c:v>
                </c:pt>
                <c:pt idx="3">
                  <c:v>3.9</c:v>
                </c:pt>
                <c:pt idx="4">
                  <c:v>14.8</c:v>
                </c:pt>
                <c:pt idx="5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738612228673"/>
          <c:y val="0.13357630430248071"/>
          <c:w val="0.32410772758388767"/>
          <c:h val="0.76458352071249358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Налогоплательщики по сферам деятельности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Прочие</c:v>
                </c:pt>
                <c:pt idx="1">
                  <c:v>Государственное управление</c:v>
                </c:pt>
                <c:pt idx="2">
                  <c:v>Оптовая и розничная торговля</c:v>
                </c:pt>
                <c:pt idx="3">
                  <c:v>Сельское хозяйство</c:v>
                </c:pt>
                <c:pt idx="4">
                  <c:v>Сфера образования</c:v>
                </c:pt>
                <c:pt idx="5">
                  <c:v>Здравоохранение</c:v>
                </c:pt>
                <c:pt idx="6">
                  <c:v>Железная дорога и услуги связи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33.85</c:v>
                </c:pt>
                <c:pt idx="1">
                  <c:v>11.47</c:v>
                </c:pt>
                <c:pt idx="2">
                  <c:v>3.66</c:v>
                </c:pt>
                <c:pt idx="3">
                  <c:v>0.2</c:v>
                </c:pt>
                <c:pt idx="4">
                  <c:v>11.94</c:v>
                </c:pt>
                <c:pt idx="5">
                  <c:v>12.7</c:v>
                </c:pt>
                <c:pt idx="6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396352"/>
        <c:axId val="126772352"/>
      </c:barChart>
      <c:catAx>
        <c:axId val="127396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772352"/>
        <c:crosses val="autoZero"/>
        <c:auto val="1"/>
        <c:lblAlgn val="ctr"/>
        <c:lblOffset val="100"/>
        <c:noMultiLvlLbl val="0"/>
      </c:catAx>
      <c:valAx>
        <c:axId val="126772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739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71049595812692E-2"/>
          <c:y val="3.4920390508452887E-2"/>
          <c:w val="0.57322002726411025"/>
          <c:h val="0.89206424751932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83,5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12,7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Обеспечение электроэнергией, газом и паром</c:v>
                </c:pt>
                <c:pt idx="3">
                  <c:v>Водоснабжение, водоотведение и утилизация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79.599999999999994</c:v>
                </c:pt>
                <c:pt idx="1">
                  <c:v>3.7</c:v>
                </c:pt>
                <c:pt idx="2">
                  <c:v>16.100000000000001</c:v>
                </c:pt>
                <c:pt idx="3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285786276211538"/>
          <c:y val="7.1352081525239114E-2"/>
          <c:w val="0.40190414865237784"/>
          <c:h val="0.77105822031492965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8,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Торговля</c:v>
                </c:pt>
                <c:pt idx="1">
                  <c:v>Общественное питание</c:v>
                </c:pt>
                <c:pt idx="2">
                  <c:v>Производства</c:v>
                </c:pt>
                <c:pt idx="3">
                  <c:v>Сфера услуг</c:v>
                </c:pt>
                <c:pt idx="4">
                  <c:v>Сельское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54.3</c:v>
                </c:pt>
                <c:pt idx="1">
                  <c:v>4.0999999999999996</c:v>
                </c:pt>
                <c:pt idx="2">
                  <c:v>8.2000000000000011</c:v>
                </c:pt>
                <c:pt idx="3">
                  <c:v>28.5</c:v>
                </c:pt>
                <c:pt idx="4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9665111451667"/>
          <c:y val="0.12929711459905474"/>
          <c:w val="0.31757465985505712"/>
          <c:h val="0.74140577080189063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598EA-6448-4865-AA1B-2A1DF748B00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83D804-BCF2-4ED4-8695-41D74E4A9999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Формы поддержки </a:t>
          </a:r>
          <a:r>
            <a:rPr lang="ru-RU" sz="24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малого бизнеса</a:t>
          </a:r>
          <a:endParaRPr lang="ru-RU" sz="2400" b="1" cap="none" spc="0" dirty="0" smtClean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97CC380-F971-45FE-9A56-55E539CC782D}" type="parTrans" cxnId="{8BB45310-148B-431E-85C6-977A70DD4E4B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7A858093-4675-4117-8D8F-EB89C9F4EC7B}" type="sibTrans" cxnId="{8BB45310-148B-431E-85C6-977A70DD4E4B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CBC1C83-C77D-41EE-9D12-87DF463FD0E2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Совершенствование нормативно-правовых механизмов регулирования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11D8E9B8-CC1E-46AD-BCE4-2E840A9FC4FC}" type="parTrans" cxnId="{639538F6-B5C1-4983-AC59-A7A69ED1074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3EC2ED6-1088-41FD-88EB-37FFDABC574E}" type="sibTrans" cxnId="{639538F6-B5C1-4983-AC59-A7A69ED1074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601ECBCC-0C7E-4A1E-9E08-07CB4724EF48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Финансовая и имущественная поддержки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446B2635-4EEB-4AC2-80B4-5E435BEA6598}" type="parTrans" cxnId="{29BE82AC-27D3-42DD-A411-AA78228C11DF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2D50ADE9-E4B9-444A-82C9-EB389D7EDC44}" type="sibTrans" cxnId="{29BE82AC-27D3-42DD-A411-AA78228C11DF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3A19EEB7-ABCF-49F9-928A-7168EC0CB358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Содействие в выставочно-ярмарочной деятельности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05BFA1DE-90B4-4AC9-9B05-974D0E63CED2}" type="parTrans" cxnId="{E6D468F6-8E2D-4E0B-BD14-D51DA12A5C5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88DC3483-0A30-4F0F-99EF-C270AF8042C9}" type="sibTrans" cxnId="{E6D468F6-8E2D-4E0B-BD14-D51DA12A5C5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E63EFA27-BBE0-489F-81D6-E6BB688A8C5D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Создание положительного имиджа предпринимателя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22685D4B-B041-4712-A2DC-6AD796B83603}" type="parTrans" cxnId="{3475DC5A-F023-4615-AAFB-91473D20949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A625163D-10C1-4F42-A03A-18AC25B35068}" type="sibTrans" cxnId="{3475DC5A-F023-4615-AAFB-91473D20949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D2E3A947-7D29-4C35-B8A9-8308006E5D57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Информационно-консультационная поддержка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817F5326-D321-4505-9FE0-2EB211CC0AC6}" type="parTrans" cxnId="{BB4C8293-752B-4483-914D-D629CF519A41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A9A10F5C-CD1E-4D19-A4FD-0E7154C4BBAC}" type="sibTrans" cxnId="{BB4C8293-752B-4483-914D-D629CF519A41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8EAE56B-CC08-43BA-94CC-9CAB55090975}" type="pres">
      <dgm:prSet presAssocID="{37E598EA-6448-4865-AA1B-2A1DF748B0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A5E8D0-B744-4F7B-B001-4BE0E5FB1F18}" type="pres">
      <dgm:prSet presAssocID="{5483D804-BCF2-4ED4-8695-41D74E4A9999}" presName="hierRoot1" presStyleCnt="0"/>
      <dgm:spPr/>
    </dgm:pt>
    <dgm:pt modelId="{49A40B8F-07E5-4B60-9C16-5E3384A687F0}" type="pres">
      <dgm:prSet presAssocID="{5483D804-BCF2-4ED4-8695-41D74E4A9999}" presName="composite" presStyleCnt="0"/>
      <dgm:spPr/>
    </dgm:pt>
    <dgm:pt modelId="{9FD58B86-0723-464D-B5E5-B4F1ECBF8D06}" type="pres">
      <dgm:prSet presAssocID="{5483D804-BCF2-4ED4-8695-41D74E4A9999}" presName="background" presStyleLbl="node0" presStyleIdx="0" presStyleCnt="1"/>
      <dgm:spPr/>
    </dgm:pt>
    <dgm:pt modelId="{C222D43C-228C-42EC-93B1-98F4CE520B87}" type="pres">
      <dgm:prSet presAssocID="{5483D804-BCF2-4ED4-8695-41D74E4A9999}" presName="text" presStyleLbl="fgAcc0" presStyleIdx="0" presStyleCnt="1" custScaleX="327277" custScaleY="62934" custLinFactNeighborX="-9709" custLinFactNeighborY="-48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F1A34-B530-40B9-90D9-5743C48C2C93}" type="pres">
      <dgm:prSet presAssocID="{5483D804-BCF2-4ED4-8695-41D74E4A9999}" presName="hierChild2" presStyleCnt="0"/>
      <dgm:spPr/>
    </dgm:pt>
    <dgm:pt modelId="{99B2CAF6-3210-4836-80D9-318A20B5386B}" type="pres">
      <dgm:prSet presAssocID="{11D8E9B8-CC1E-46AD-BCE4-2E840A9FC4FC}" presName="Name10" presStyleLbl="parChTrans1D2" presStyleIdx="0" presStyleCnt="5"/>
      <dgm:spPr/>
      <dgm:t>
        <a:bodyPr/>
        <a:lstStyle/>
        <a:p>
          <a:endParaRPr lang="ru-RU"/>
        </a:p>
      </dgm:t>
    </dgm:pt>
    <dgm:pt modelId="{553ADCFB-BE48-49E8-8E34-A95E7781D36A}" type="pres">
      <dgm:prSet presAssocID="{FCBC1C83-C77D-41EE-9D12-87DF463FD0E2}" presName="hierRoot2" presStyleCnt="0"/>
      <dgm:spPr/>
    </dgm:pt>
    <dgm:pt modelId="{D4F224B0-DABB-47D1-8462-2E5F29DC2425}" type="pres">
      <dgm:prSet presAssocID="{FCBC1C83-C77D-41EE-9D12-87DF463FD0E2}" presName="composite2" presStyleCnt="0"/>
      <dgm:spPr/>
    </dgm:pt>
    <dgm:pt modelId="{2CD911E9-443A-4DBC-B210-7FF6C004784D}" type="pres">
      <dgm:prSet presAssocID="{FCBC1C83-C77D-41EE-9D12-87DF463FD0E2}" presName="background2" presStyleLbl="node2" presStyleIdx="0" presStyleCnt="5"/>
      <dgm:spPr/>
    </dgm:pt>
    <dgm:pt modelId="{8C53CCE1-01CE-4CF4-B9F6-F5BA5BDF7A59}" type="pres">
      <dgm:prSet presAssocID="{FCBC1C83-C77D-41EE-9D12-87DF463FD0E2}" presName="text2" presStyleLbl="fgAcc2" presStyleIdx="0" presStyleCnt="5" custScaleX="104715" custLinFactNeighborX="9802" custLinFactNeighborY="-30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74421-2BEE-482C-9810-4ECA8C45B42A}" type="pres">
      <dgm:prSet presAssocID="{FCBC1C83-C77D-41EE-9D12-87DF463FD0E2}" presName="hierChild3" presStyleCnt="0"/>
      <dgm:spPr/>
    </dgm:pt>
    <dgm:pt modelId="{A77A48DE-164E-46A5-A249-481F4466F7D4}" type="pres">
      <dgm:prSet presAssocID="{446B2635-4EEB-4AC2-80B4-5E435BEA659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33A667B4-BD8F-4719-B11D-1C00B883D2A9}" type="pres">
      <dgm:prSet presAssocID="{601ECBCC-0C7E-4A1E-9E08-07CB4724EF48}" presName="hierRoot2" presStyleCnt="0"/>
      <dgm:spPr/>
    </dgm:pt>
    <dgm:pt modelId="{4938F8B8-4724-40D4-9F47-8DFD90572F54}" type="pres">
      <dgm:prSet presAssocID="{601ECBCC-0C7E-4A1E-9E08-07CB4724EF48}" presName="composite2" presStyleCnt="0"/>
      <dgm:spPr/>
    </dgm:pt>
    <dgm:pt modelId="{EC676F5B-EAF2-410A-8E36-7615839A89C8}" type="pres">
      <dgm:prSet presAssocID="{601ECBCC-0C7E-4A1E-9E08-07CB4724EF48}" presName="background2" presStyleLbl="node2" presStyleIdx="1" presStyleCnt="5"/>
      <dgm:spPr/>
    </dgm:pt>
    <dgm:pt modelId="{D1AD259F-980A-4DE9-A5B9-897A5FAA0A53}" type="pres">
      <dgm:prSet presAssocID="{601ECBCC-0C7E-4A1E-9E08-07CB4724EF48}" presName="text2" presStyleLbl="fgAcc2" presStyleIdx="1" presStyleCnt="5" custLinFactNeighborX="2491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A3FAA-EB30-43B3-8239-9CC9A6F4B80E}" type="pres">
      <dgm:prSet presAssocID="{601ECBCC-0C7E-4A1E-9E08-07CB4724EF48}" presName="hierChild3" presStyleCnt="0"/>
      <dgm:spPr/>
    </dgm:pt>
    <dgm:pt modelId="{105CE655-365D-4430-8475-EDFBC5A9B819}" type="pres">
      <dgm:prSet presAssocID="{05BFA1DE-90B4-4AC9-9B05-974D0E63CED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EAA3368B-0796-47DE-9835-722FD6C91505}" type="pres">
      <dgm:prSet presAssocID="{3A19EEB7-ABCF-49F9-928A-7168EC0CB358}" presName="hierRoot2" presStyleCnt="0"/>
      <dgm:spPr/>
    </dgm:pt>
    <dgm:pt modelId="{E4D60EB3-6A68-4D15-BE99-E3D2158F7004}" type="pres">
      <dgm:prSet presAssocID="{3A19EEB7-ABCF-49F9-928A-7168EC0CB358}" presName="composite2" presStyleCnt="0"/>
      <dgm:spPr/>
    </dgm:pt>
    <dgm:pt modelId="{B49CA87E-467A-4337-ACC8-B02488874DCC}" type="pres">
      <dgm:prSet presAssocID="{3A19EEB7-ABCF-49F9-928A-7168EC0CB358}" presName="background2" presStyleLbl="node2" presStyleIdx="2" presStyleCnt="5"/>
      <dgm:spPr/>
    </dgm:pt>
    <dgm:pt modelId="{DEA3C583-3580-4BC1-9C21-D706491E4DA2}" type="pres">
      <dgm:prSet presAssocID="{3A19EEB7-ABCF-49F9-928A-7168EC0CB358}" presName="text2" presStyleLbl="fgAcc2" presStyleIdx="2" presStyleCnt="5" custLinFactNeighborX="-2463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CD83B-DDFB-4E3D-A5F0-37CEBE32882D}" type="pres">
      <dgm:prSet presAssocID="{3A19EEB7-ABCF-49F9-928A-7168EC0CB358}" presName="hierChild3" presStyleCnt="0"/>
      <dgm:spPr/>
    </dgm:pt>
    <dgm:pt modelId="{1C648D48-0017-4AD5-9E20-D2E918712018}" type="pres">
      <dgm:prSet presAssocID="{22685D4B-B041-4712-A2DC-6AD796B8360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5C05C3C-CE7E-4ED3-AA06-80C27513BCEF}" type="pres">
      <dgm:prSet presAssocID="{E63EFA27-BBE0-489F-81D6-E6BB688A8C5D}" presName="hierRoot2" presStyleCnt="0"/>
      <dgm:spPr/>
    </dgm:pt>
    <dgm:pt modelId="{98575E8F-686B-4F16-BC71-8C4AC4523CE7}" type="pres">
      <dgm:prSet presAssocID="{E63EFA27-BBE0-489F-81D6-E6BB688A8C5D}" presName="composite2" presStyleCnt="0"/>
      <dgm:spPr/>
    </dgm:pt>
    <dgm:pt modelId="{4D092CFF-4AB4-461A-B9EF-2948691A9BD0}" type="pres">
      <dgm:prSet presAssocID="{E63EFA27-BBE0-489F-81D6-E6BB688A8C5D}" presName="background2" presStyleLbl="node2" presStyleIdx="3" presStyleCnt="5"/>
      <dgm:spPr/>
    </dgm:pt>
    <dgm:pt modelId="{0ADBD39E-7062-408E-AC78-C9AA873F759B}" type="pres">
      <dgm:prSet presAssocID="{E63EFA27-BBE0-489F-81D6-E6BB688A8C5D}" presName="text2" presStyleLbl="fgAcc2" presStyleIdx="3" presStyleCnt="5" custLinFactNeighborX="-7417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E4AE4-4E22-45DA-88AA-0DA23F4258D7}" type="pres">
      <dgm:prSet presAssocID="{E63EFA27-BBE0-489F-81D6-E6BB688A8C5D}" presName="hierChild3" presStyleCnt="0"/>
      <dgm:spPr/>
    </dgm:pt>
    <dgm:pt modelId="{68E605B5-350C-4FD3-AD6D-3F14F64F622E}" type="pres">
      <dgm:prSet presAssocID="{817F5326-D321-4505-9FE0-2EB211CC0AC6}" presName="Name10" presStyleLbl="parChTrans1D2" presStyleIdx="4" presStyleCnt="5"/>
      <dgm:spPr/>
      <dgm:t>
        <a:bodyPr/>
        <a:lstStyle/>
        <a:p>
          <a:endParaRPr lang="ru-RU"/>
        </a:p>
      </dgm:t>
    </dgm:pt>
    <dgm:pt modelId="{A0F19CCB-237E-496A-BEFD-BF8B1661D7F2}" type="pres">
      <dgm:prSet presAssocID="{D2E3A947-7D29-4C35-B8A9-8308006E5D57}" presName="hierRoot2" presStyleCnt="0"/>
      <dgm:spPr/>
    </dgm:pt>
    <dgm:pt modelId="{F2F7CC44-177D-4950-86E3-D66495DF1465}" type="pres">
      <dgm:prSet presAssocID="{D2E3A947-7D29-4C35-B8A9-8308006E5D57}" presName="composite2" presStyleCnt="0"/>
      <dgm:spPr/>
    </dgm:pt>
    <dgm:pt modelId="{4D78D565-6969-480F-8DDE-705E8008EE62}" type="pres">
      <dgm:prSet presAssocID="{D2E3A947-7D29-4C35-B8A9-8308006E5D57}" presName="background2" presStyleLbl="node2" presStyleIdx="4" presStyleCnt="5"/>
      <dgm:spPr/>
    </dgm:pt>
    <dgm:pt modelId="{17E8C12F-4D62-46C0-8AEC-D40793E2C6C4}" type="pres">
      <dgm:prSet presAssocID="{D2E3A947-7D29-4C35-B8A9-8308006E5D57}" presName="text2" presStyleLbl="fgAcc2" presStyleIdx="4" presStyleCnt="5" custLinFactNeighborX="-15332" custLinFactNeighborY="-29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C8126-F2FD-4886-8E98-6A3CA5895C46}" type="pres">
      <dgm:prSet presAssocID="{D2E3A947-7D29-4C35-B8A9-8308006E5D57}" presName="hierChild3" presStyleCnt="0"/>
      <dgm:spPr/>
    </dgm:pt>
  </dgm:ptLst>
  <dgm:cxnLst>
    <dgm:cxn modelId="{B06E5B23-E926-4C4A-A79D-6F3A05FE9AB5}" type="presOf" srcId="{05BFA1DE-90B4-4AC9-9B05-974D0E63CED2}" destId="{105CE655-365D-4430-8475-EDFBC5A9B819}" srcOrd="0" destOrd="0" presId="urn:microsoft.com/office/officeart/2005/8/layout/hierarchy1"/>
    <dgm:cxn modelId="{582B0C94-E2FA-4E4E-AF45-834616E964C5}" type="presOf" srcId="{FCBC1C83-C77D-41EE-9D12-87DF463FD0E2}" destId="{8C53CCE1-01CE-4CF4-B9F6-F5BA5BDF7A59}" srcOrd="0" destOrd="0" presId="urn:microsoft.com/office/officeart/2005/8/layout/hierarchy1"/>
    <dgm:cxn modelId="{8105C12F-8059-4ECC-8915-265B19BB0868}" type="presOf" srcId="{3A19EEB7-ABCF-49F9-928A-7168EC0CB358}" destId="{DEA3C583-3580-4BC1-9C21-D706491E4DA2}" srcOrd="0" destOrd="0" presId="urn:microsoft.com/office/officeart/2005/8/layout/hierarchy1"/>
    <dgm:cxn modelId="{1F77404A-B81D-407B-8706-DC829C9142A8}" type="presOf" srcId="{11D8E9B8-CC1E-46AD-BCE4-2E840A9FC4FC}" destId="{99B2CAF6-3210-4836-80D9-318A20B5386B}" srcOrd="0" destOrd="0" presId="urn:microsoft.com/office/officeart/2005/8/layout/hierarchy1"/>
    <dgm:cxn modelId="{8FC2B2F2-A994-4A1B-8E1F-6DB46B4D2CD0}" type="presOf" srcId="{5483D804-BCF2-4ED4-8695-41D74E4A9999}" destId="{C222D43C-228C-42EC-93B1-98F4CE520B87}" srcOrd="0" destOrd="0" presId="urn:microsoft.com/office/officeart/2005/8/layout/hierarchy1"/>
    <dgm:cxn modelId="{E6D468F6-8E2D-4E0B-BD14-D51DA12A5C55}" srcId="{5483D804-BCF2-4ED4-8695-41D74E4A9999}" destId="{3A19EEB7-ABCF-49F9-928A-7168EC0CB358}" srcOrd="2" destOrd="0" parTransId="{05BFA1DE-90B4-4AC9-9B05-974D0E63CED2}" sibTransId="{88DC3483-0A30-4F0F-99EF-C270AF8042C9}"/>
    <dgm:cxn modelId="{067381AF-A7CE-4721-9861-206F43D2BF76}" type="presOf" srcId="{E63EFA27-BBE0-489F-81D6-E6BB688A8C5D}" destId="{0ADBD39E-7062-408E-AC78-C9AA873F759B}" srcOrd="0" destOrd="0" presId="urn:microsoft.com/office/officeart/2005/8/layout/hierarchy1"/>
    <dgm:cxn modelId="{766E2B5B-E8C3-4194-B716-4B234F0F63A9}" type="presOf" srcId="{22685D4B-B041-4712-A2DC-6AD796B83603}" destId="{1C648D48-0017-4AD5-9E20-D2E918712018}" srcOrd="0" destOrd="0" presId="urn:microsoft.com/office/officeart/2005/8/layout/hierarchy1"/>
    <dgm:cxn modelId="{F6FCC7A7-A50A-4A29-9709-263698498060}" type="presOf" srcId="{D2E3A947-7D29-4C35-B8A9-8308006E5D57}" destId="{17E8C12F-4D62-46C0-8AEC-D40793E2C6C4}" srcOrd="0" destOrd="0" presId="urn:microsoft.com/office/officeart/2005/8/layout/hierarchy1"/>
    <dgm:cxn modelId="{F423BA04-AB27-49F5-95C3-F37FFB46D665}" type="presOf" srcId="{37E598EA-6448-4865-AA1B-2A1DF748B005}" destId="{D8EAE56B-CC08-43BA-94CC-9CAB55090975}" srcOrd="0" destOrd="0" presId="urn:microsoft.com/office/officeart/2005/8/layout/hierarchy1"/>
    <dgm:cxn modelId="{0C7EEEE8-B059-4946-98B9-101B3E85900C}" type="presOf" srcId="{817F5326-D321-4505-9FE0-2EB211CC0AC6}" destId="{68E605B5-350C-4FD3-AD6D-3F14F64F622E}" srcOrd="0" destOrd="0" presId="urn:microsoft.com/office/officeart/2005/8/layout/hierarchy1"/>
    <dgm:cxn modelId="{639538F6-B5C1-4983-AC59-A7A69ED10744}" srcId="{5483D804-BCF2-4ED4-8695-41D74E4A9999}" destId="{FCBC1C83-C77D-41EE-9D12-87DF463FD0E2}" srcOrd="0" destOrd="0" parTransId="{11D8E9B8-CC1E-46AD-BCE4-2E840A9FC4FC}" sibTransId="{F3EC2ED6-1088-41FD-88EB-37FFDABC574E}"/>
    <dgm:cxn modelId="{82C877CA-D9CF-4615-9B1B-947A82CC2B40}" type="presOf" srcId="{446B2635-4EEB-4AC2-80B4-5E435BEA6598}" destId="{A77A48DE-164E-46A5-A249-481F4466F7D4}" srcOrd="0" destOrd="0" presId="urn:microsoft.com/office/officeart/2005/8/layout/hierarchy1"/>
    <dgm:cxn modelId="{8BB45310-148B-431E-85C6-977A70DD4E4B}" srcId="{37E598EA-6448-4865-AA1B-2A1DF748B005}" destId="{5483D804-BCF2-4ED4-8695-41D74E4A9999}" srcOrd="0" destOrd="0" parTransId="{F97CC380-F971-45FE-9A56-55E539CC782D}" sibTransId="{7A858093-4675-4117-8D8F-EB89C9F4EC7B}"/>
    <dgm:cxn modelId="{29BE82AC-27D3-42DD-A411-AA78228C11DF}" srcId="{5483D804-BCF2-4ED4-8695-41D74E4A9999}" destId="{601ECBCC-0C7E-4A1E-9E08-07CB4724EF48}" srcOrd="1" destOrd="0" parTransId="{446B2635-4EEB-4AC2-80B4-5E435BEA6598}" sibTransId="{2D50ADE9-E4B9-444A-82C9-EB389D7EDC44}"/>
    <dgm:cxn modelId="{BB4C8293-752B-4483-914D-D629CF519A41}" srcId="{5483D804-BCF2-4ED4-8695-41D74E4A9999}" destId="{D2E3A947-7D29-4C35-B8A9-8308006E5D57}" srcOrd="4" destOrd="0" parTransId="{817F5326-D321-4505-9FE0-2EB211CC0AC6}" sibTransId="{A9A10F5C-CD1E-4D19-A4FD-0E7154C4BBAC}"/>
    <dgm:cxn modelId="{4C6D64BA-3BAD-4A70-87F7-401AB5DC4425}" type="presOf" srcId="{601ECBCC-0C7E-4A1E-9E08-07CB4724EF48}" destId="{D1AD259F-980A-4DE9-A5B9-897A5FAA0A53}" srcOrd="0" destOrd="0" presId="urn:microsoft.com/office/officeart/2005/8/layout/hierarchy1"/>
    <dgm:cxn modelId="{3475DC5A-F023-4615-AAFB-91473D209495}" srcId="{5483D804-BCF2-4ED4-8695-41D74E4A9999}" destId="{E63EFA27-BBE0-489F-81D6-E6BB688A8C5D}" srcOrd="3" destOrd="0" parTransId="{22685D4B-B041-4712-A2DC-6AD796B83603}" sibTransId="{A625163D-10C1-4F42-A03A-18AC25B35068}"/>
    <dgm:cxn modelId="{AB029D43-3FCA-4B33-8388-035DC64EB02A}" type="presParOf" srcId="{D8EAE56B-CC08-43BA-94CC-9CAB55090975}" destId="{5DA5E8D0-B744-4F7B-B001-4BE0E5FB1F18}" srcOrd="0" destOrd="0" presId="urn:microsoft.com/office/officeart/2005/8/layout/hierarchy1"/>
    <dgm:cxn modelId="{FCDC3957-8BE3-460A-8C5F-9EE483EFCDC8}" type="presParOf" srcId="{5DA5E8D0-B744-4F7B-B001-4BE0E5FB1F18}" destId="{49A40B8F-07E5-4B60-9C16-5E3384A687F0}" srcOrd="0" destOrd="0" presId="urn:microsoft.com/office/officeart/2005/8/layout/hierarchy1"/>
    <dgm:cxn modelId="{59DDF4F3-F1B1-43B9-B628-5FFBB84360F2}" type="presParOf" srcId="{49A40B8F-07E5-4B60-9C16-5E3384A687F0}" destId="{9FD58B86-0723-464D-B5E5-B4F1ECBF8D06}" srcOrd="0" destOrd="0" presId="urn:microsoft.com/office/officeart/2005/8/layout/hierarchy1"/>
    <dgm:cxn modelId="{4BB59874-E8BF-4058-88DC-0F9243AAE9C4}" type="presParOf" srcId="{49A40B8F-07E5-4B60-9C16-5E3384A687F0}" destId="{C222D43C-228C-42EC-93B1-98F4CE520B87}" srcOrd="1" destOrd="0" presId="urn:microsoft.com/office/officeart/2005/8/layout/hierarchy1"/>
    <dgm:cxn modelId="{DE8DEE0E-99DC-4722-8DD4-3D8FC5C12D64}" type="presParOf" srcId="{5DA5E8D0-B744-4F7B-B001-4BE0E5FB1F18}" destId="{27AF1A34-B530-40B9-90D9-5743C48C2C93}" srcOrd="1" destOrd="0" presId="urn:microsoft.com/office/officeart/2005/8/layout/hierarchy1"/>
    <dgm:cxn modelId="{8ADDABC2-07AC-478D-9C9C-C378A572180C}" type="presParOf" srcId="{27AF1A34-B530-40B9-90D9-5743C48C2C93}" destId="{99B2CAF6-3210-4836-80D9-318A20B5386B}" srcOrd="0" destOrd="0" presId="urn:microsoft.com/office/officeart/2005/8/layout/hierarchy1"/>
    <dgm:cxn modelId="{DEDB1D48-9C12-42F8-8644-89078DB56B7F}" type="presParOf" srcId="{27AF1A34-B530-40B9-90D9-5743C48C2C93}" destId="{553ADCFB-BE48-49E8-8E34-A95E7781D36A}" srcOrd="1" destOrd="0" presId="urn:microsoft.com/office/officeart/2005/8/layout/hierarchy1"/>
    <dgm:cxn modelId="{C2C8E50A-6C3C-416F-B7F1-9A30F0966459}" type="presParOf" srcId="{553ADCFB-BE48-49E8-8E34-A95E7781D36A}" destId="{D4F224B0-DABB-47D1-8462-2E5F29DC2425}" srcOrd="0" destOrd="0" presId="urn:microsoft.com/office/officeart/2005/8/layout/hierarchy1"/>
    <dgm:cxn modelId="{3AEC0F6D-CA95-49BD-99F7-32576BE456B5}" type="presParOf" srcId="{D4F224B0-DABB-47D1-8462-2E5F29DC2425}" destId="{2CD911E9-443A-4DBC-B210-7FF6C004784D}" srcOrd="0" destOrd="0" presId="urn:microsoft.com/office/officeart/2005/8/layout/hierarchy1"/>
    <dgm:cxn modelId="{460B0585-BD7B-42F7-B68D-AAA3F0F88E73}" type="presParOf" srcId="{D4F224B0-DABB-47D1-8462-2E5F29DC2425}" destId="{8C53CCE1-01CE-4CF4-B9F6-F5BA5BDF7A59}" srcOrd="1" destOrd="0" presId="urn:microsoft.com/office/officeart/2005/8/layout/hierarchy1"/>
    <dgm:cxn modelId="{F7C47E42-D5A5-48E2-98F2-615067FD36B0}" type="presParOf" srcId="{553ADCFB-BE48-49E8-8E34-A95E7781D36A}" destId="{10C74421-2BEE-482C-9810-4ECA8C45B42A}" srcOrd="1" destOrd="0" presId="urn:microsoft.com/office/officeart/2005/8/layout/hierarchy1"/>
    <dgm:cxn modelId="{97A7370E-9635-42E1-97B9-C94A01B70442}" type="presParOf" srcId="{27AF1A34-B530-40B9-90D9-5743C48C2C93}" destId="{A77A48DE-164E-46A5-A249-481F4466F7D4}" srcOrd="2" destOrd="0" presId="urn:microsoft.com/office/officeart/2005/8/layout/hierarchy1"/>
    <dgm:cxn modelId="{C55351D4-45D0-4E98-A3B4-3C6543A7DA97}" type="presParOf" srcId="{27AF1A34-B530-40B9-90D9-5743C48C2C93}" destId="{33A667B4-BD8F-4719-B11D-1C00B883D2A9}" srcOrd="3" destOrd="0" presId="urn:microsoft.com/office/officeart/2005/8/layout/hierarchy1"/>
    <dgm:cxn modelId="{74CBE95C-F9B3-495A-A006-7A363809BA96}" type="presParOf" srcId="{33A667B4-BD8F-4719-B11D-1C00B883D2A9}" destId="{4938F8B8-4724-40D4-9F47-8DFD90572F54}" srcOrd="0" destOrd="0" presId="urn:microsoft.com/office/officeart/2005/8/layout/hierarchy1"/>
    <dgm:cxn modelId="{56C810D4-03BC-4867-8F7C-FC1F00B41493}" type="presParOf" srcId="{4938F8B8-4724-40D4-9F47-8DFD90572F54}" destId="{EC676F5B-EAF2-410A-8E36-7615839A89C8}" srcOrd="0" destOrd="0" presId="urn:microsoft.com/office/officeart/2005/8/layout/hierarchy1"/>
    <dgm:cxn modelId="{78DF461C-A77B-40CB-B961-24C0C23E2CE6}" type="presParOf" srcId="{4938F8B8-4724-40D4-9F47-8DFD90572F54}" destId="{D1AD259F-980A-4DE9-A5B9-897A5FAA0A53}" srcOrd="1" destOrd="0" presId="urn:microsoft.com/office/officeart/2005/8/layout/hierarchy1"/>
    <dgm:cxn modelId="{99E0F315-0B0F-41DE-8848-F7E331B535E4}" type="presParOf" srcId="{33A667B4-BD8F-4719-B11D-1C00B883D2A9}" destId="{D3FA3FAA-EB30-43B3-8239-9CC9A6F4B80E}" srcOrd="1" destOrd="0" presId="urn:microsoft.com/office/officeart/2005/8/layout/hierarchy1"/>
    <dgm:cxn modelId="{26C8BB1E-70AA-480C-841C-16356D1AADCC}" type="presParOf" srcId="{27AF1A34-B530-40B9-90D9-5743C48C2C93}" destId="{105CE655-365D-4430-8475-EDFBC5A9B819}" srcOrd="4" destOrd="0" presId="urn:microsoft.com/office/officeart/2005/8/layout/hierarchy1"/>
    <dgm:cxn modelId="{530BDA1E-01F3-4767-A239-83CF16845FE2}" type="presParOf" srcId="{27AF1A34-B530-40B9-90D9-5743C48C2C93}" destId="{EAA3368B-0796-47DE-9835-722FD6C91505}" srcOrd="5" destOrd="0" presId="urn:microsoft.com/office/officeart/2005/8/layout/hierarchy1"/>
    <dgm:cxn modelId="{28838607-1EFB-4C90-A577-9168E4903342}" type="presParOf" srcId="{EAA3368B-0796-47DE-9835-722FD6C91505}" destId="{E4D60EB3-6A68-4D15-BE99-E3D2158F7004}" srcOrd="0" destOrd="0" presId="urn:microsoft.com/office/officeart/2005/8/layout/hierarchy1"/>
    <dgm:cxn modelId="{2A0B5EF1-6D87-49F7-B262-13F6F62350D8}" type="presParOf" srcId="{E4D60EB3-6A68-4D15-BE99-E3D2158F7004}" destId="{B49CA87E-467A-4337-ACC8-B02488874DCC}" srcOrd="0" destOrd="0" presId="urn:microsoft.com/office/officeart/2005/8/layout/hierarchy1"/>
    <dgm:cxn modelId="{8DA28B0A-7336-4251-8BA8-21811021FCFA}" type="presParOf" srcId="{E4D60EB3-6A68-4D15-BE99-E3D2158F7004}" destId="{DEA3C583-3580-4BC1-9C21-D706491E4DA2}" srcOrd="1" destOrd="0" presId="urn:microsoft.com/office/officeart/2005/8/layout/hierarchy1"/>
    <dgm:cxn modelId="{6112815E-690E-42B4-B722-053744D5422E}" type="presParOf" srcId="{EAA3368B-0796-47DE-9835-722FD6C91505}" destId="{BC5CD83B-DDFB-4E3D-A5F0-37CEBE32882D}" srcOrd="1" destOrd="0" presId="urn:microsoft.com/office/officeart/2005/8/layout/hierarchy1"/>
    <dgm:cxn modelId="{2039BED4-8BF5-49F5-946F-CEDFDE046966}" type="presParOf" srcId="{27AF1A34-B530-40B9-90D9-5743C48C2C93}" destId="{1C648D48-0017-4AD5-9E20-D2E918712018}" srcOrd="6" destOrd="0" presId="urn:microsoft.com/office/officeart/2005/8/layout/hierarchy1"/>
    <dgm:cxn modelId="{059EA939-E03C-4271-90D0-7FB65F2F30B6}" type="presParOf" srcId="{27AF1A34-B530-40B9-90D9-5743C48C2C93}" destId="{05C05C3C-CE7E-4ED3-AA06-80C27513BCEF}" srcOrd="7" destOrd="0" presId="urn:microsoft.com/office/officeart/2005/8/layout/hierarchy1"/>
    <dgm:cxn modelId="{E29CF427-8A90-4B85-8124-6CAA7FF04AE7}" type="presParOf" srcId="{05C05C3C-CE7E-4ED3-AA06-80C27513BCEF}" destId="{98575E8F-686B-4F16-BC71-8C4AC4523CE7}" srcOrd="0" destOrd="0" presId="urn:microsoft.com/office/officeart/2005/8/layout/hierarchy1"/>
    <dgm:cxn modelId="{BD53CD78-AF1B-4E88-AF51-346A53701611}" type="presParOf" srcId="{98575E8F-686B-4F16-BC71-8C4AC4523CE7}" destId="{4D092CFF-4AB4-461A-B9EF-2948691A9BD0}" srcOrd="0" destOrd="0" presId="urn:microsoft.com/office/officeart/2005/8/layout/hierarchy1"/>
    <dgm:cxn modelId="{FCA06E57-E1DB-4E32-9438-150D8A08794F}" type="presParOf" srcId="{98575E8F-686B-4F16-BC71-8C4AC4523CE7}" destId="{0ADBD39E-7062-408E-AC78-C9AA873F759B}" srcOrd="1" destOrd="0" presId="urn:microsoft.com/office/officeart/2005/8/layout/hierarchy1"/>
    <dgm:cxn modelId="{5979F7E6-E716-4535-8868-7705C7B61CF7}" type="presParOf" srcId="{05C05C3C-CE7E-4ED3-AA06-80C27513BCEF}" destId="{54CE4AE4-4E22-45DA-88AA-0DA23F4258D7}" srcOrd="1" destOrd="0" presId="urn:microsoft.com/office/officeart/2005/8/layout/hierarchy1"/>
    <dgm:cxn modelId="{6EEE9203-50FD-4793-83D1-E80823D2B15F}" type="presParOf" srcId="{27AF1A34-B530-40B9-90D9-5743C48C2C93}" destId="{68E605B5-350C-4FD3-AD6D-3F14F64F622E}" srcOrd="8" destOrd="0" presId="urn:microsoft.com/office/officeart/2005/8/layout/hierarchy1"/>
    <dgm:cxn modelId="{A8AED188-C492-4968-BC85-30B11DA6A4DE}" type="presParOf" srcId="{27AF1A34-B530-40B9-90D9-5743C48C2C93}" destId="{A0F19CCB-237E-496A-BEFD-BF8B1661D7F2}" srcOrd="9" destOrd="0" presId="urn:microsoft.com/office/officeart/2005/8/layout/hierarchy1"/>
    <dgm:cxn modelId="{D999BD59-A41E-4B97-9617-E4C62710C729}" type="presParOf" srcId="{A0F19CCB-237E-496A-BEFD-BF8B1661D7F2}" destId="{F2F7CC44-177D-4950-86E3-D66495DF1465}" srcOrd="0" destOrd="0" presId="urn:microsoft.com/office/officeart/2005/8/layout/hierarchy1"/>
    <dgm:cxn modelId="{82BA7952-496F-4BB1-8CEA-B2FAFF54159F}" type="presParOf" srcId="{F2F7CC44-177D-4950-86E3-D66495DF1465}" destId="{4D78D565-6969-480F-8DDE-705E8008EE62}" srcOrd="0" destOrd="0" presId="urn:microsoft.com/office/officeart/2005/8/layout/hierarchy1"/>
    <dgm:cxn modelId="{42A65D77-B48B-4A83-B5D8-FFDE75B48864}" type="presParOf" srcId="{F2F7CC44-177D-4950-86E3-D66495DF1465}" destId="{17E8C12F-4D62-46C0-8AEC-D40793E2C6C4}" srcOrd="1" destOrd="0" presId="urn:microsoft.com/office/officeart/2005/8/layout/hierarchy1"/>
    <dgm:cxn modelId="{F32AA65F-CE62-40D0-A561-E4775375C56D}" type="presParOf" srcId="{A0F19CCB-237E-496A-BEFD-BF8B1661D7F2}" destId="{A19C8126-F2FD-4886-8E98-6A3CA5895C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pPr>
              <a:defRPr/>
            </a:pPr>
            <a:fld id="{E88198D4-6D42-433D-B51A-D6739CBA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57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381CE-49B2-4ACD-A35D-FC7CAFE694D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198D4-6D42-433D-B51A-D6739CBA397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535A7-B10B-40BE-9224-C3116CE5B90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</p:grpSp>
      <p:sp>
        <p:nvSpPr>
          <p:cNvPr id="880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C2A8-FCB8-41BF-ABB0-EA3CAD3F8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AC19-76AD-44FE-B8F9-A5A48FEB7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C426-B70C-4FCC-B09B-39591A87B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33D3-4A64-4E02-96D4-F9686B45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CB7B-FA20-4151-8C79-163450C11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0B8C-E46F-4547-879D-FF3C0F52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AE55-9F64-421C-8014-B7D8263E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E49E-0582-4D50-89CB-0D5B8299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A323-0E07-433B-B3B2-D3A44193B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24DB-96DA-41EF-887A-5943B006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7011-B8F6-426A-B605-3086A5E7A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A555-CD30-4ECA-B7EA-9D4A7DE4C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424A-A48A-4D6D-A596-34F1F934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71B85-0D85-48BD-A1E9-1665C26A6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70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</p:grpSp>
      <p:sp>
        <p:nvSpPr>
          <p:cNvPr id="870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5983CEC-9995-4607-8BD0-9E20E363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0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5.jpeg"/><Relationship Id="rId4" Type="http://schemas.openxmlformats.org/officeDocument/2006/relationships/image" Target="../media/image44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khodka-city.ru/files/admnews/L00008344.jpg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://images.yandex.ru/yandsearch?img_url=www.admin-borzya.ru/upload/caa9104ab321e971f5e5ae75ab32f208.jpg&amp;iorient=&amp;icolor=&amp;site=&amp;text=%D0%9E%D0%9E%D0%9E%20%D0%9C%D0%BE%D0%BB%D0%BE%D0%BA%D0%BE%20%20%D0%B3.%D0%91%D0%BE%D1%80%D0%B7%D1%8F%20%D1%84%D0%BE%D1%82%D0%BE&amp;wp=&amp;pos=22&amp;isize=&amp;type=&amp;recent=&amp;rpt=simage&amp;itype=&amp;nojs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borzya.ru/" TargetMode="External"/><Relationship Id="rId2" Type="http://schemas.openxmlformats.org/officeDocument/2006/relationships/hyperlink" Target="mailto:pochta@borzya.e-zab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g-fotki.yandex.ru/get/4204/tsibik50.26/0_296b3_e8d816dc_XL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chudo.zabmedia.ru/photo/list_0_2469jhey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748712" cy="18002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Инвестиционный паспорт</a:t>
            </a:r>
            <a:br>
              <a:rPr lang="ru-RU" sz="36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муниципального района </a:t>
            </a:r>
            <a:br>
              <a:rPr lang="ru-RU" sz="36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«Борзинский район»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092825"/>
            <a:ext cx="2735263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г. Борзя, 2023</a:t>
            </a:r>
          </a:p>
        </p:txBody>
      </p:sp>
      <p:pic>
        <p:nvPicPr>
          <p:cNvPr id="1026" name="Picture 2" descr="C:\Users\GasUpr-Ekon\Desktop\Ответы\фото\image-15-09-21-01-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488832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0"/>
            <a:ext cx="301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Ресурсный потенциал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313" y="1214438"/>
            <a:ext cx="6500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Шерловогорский центр «Топаз» вошел в число учреждений сферы социальной защиты населения Забайкальского края  01.01.2006 года. За эти годы центр неоднократно претерпевал изменения, когда менялись формы обслуживания, категории  обслуживаемых граждан, открывались филиалы в  районах края, но  всегда неизменным оставалось  одно  – центр приносит пользу людям.</a:t>
            </a:r>
          </a:p>
          <a:p>
            <a:pPr indent="457200"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Расположен  Шерловогорский реабилитационный центр «Топаз»  в п.г.т. Шерловая Гора Борзинского района. Это уютное,  трехэтажное  здание, где есть все необходимое для проведения реабилитационных мероприятий: медицинские кабинеты, квалифицированные врачи и медицинские сестры; специалисты отделения социальной  реабилитации: воспитатели, психолог, социальный педагог, инструктор по труду, - готовы принять детей из разных уголков Забайкалья и разместить их в благоустроенных жилых комнатах. На 21 календарный день (продолжительность курса реабилитации) центр  «Топаз» превращается в Страну детства, где можно отдохнуть, научиться делать забавные поделки из подручного материала,  обрести новых друзей, поправить здоровье. В центре можно провести лечение: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опорно-двигательной системы;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органов дыхания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органов пищеварения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сердечно–сосудистой системы;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мочеполовой системы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всех видов невралгий, радикулитов.</a:t>
            </a:r>
          </a:p>
        </p:txBody>
      </p:sp>
      <p:pic>
        <p:nvPicPr>
          <p:cNvPr id="17412" name="Picture 7" descr="фото Топаз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715140" y="0"/>
            <a:ext cx="2428860" cy="16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0" y="428625"/>
            <a:ext cx="67865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Рекреация:</a:t>
            </a:r>
            <a:r>
              <a:rPr lang="ru-RU" sz="3200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ts val="3000"/>
              </a:lnSpc>
              <a:defRPr/>
            </a:pPr>
            <a:r>
              <a:rPr lang="ru-RU" sz="3200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Шерловогорский  центр «Топаз»</a:t>
            </a: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7414" name="Picture 10" descr="PICT2437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15140" y="1643049"/>
            <a:ext cx="2428860" cy="16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5" name="Picture 11" descr="PICT39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35949"/>
            <a:ext cx="2428860" cy="18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6" name="Picture 12" descr="PICT54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86124"/>
            <a:ext cx="2428860" cy="18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413250" cy="3603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Инфраструктура района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500063"/>
            <a:ext cx="8229600" cy="5762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Железнодорожный транспорт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28625" y="1071563"/>
            <a:ext cx="8358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Борзя - важный транспортный узел, где пересекаются железнодорожные ветки и автомобильные дороги, связывающие город со многими районами региона, а также транспортные магистрали, которые соединяют муниципальный район «Борзинский район» с Китаем и Монголией. В 2009 - 2010 годах была проведена железнодорожная ветвь Нарын - </a:t>
            </a:r>
            <a:r>
              <a:rPr lang="ru-RU" sz="20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Лукоган</a:t>
            </a: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С 2011 года железная дорога доходит до населённого пункта </a:t>
            </a:r>
            <a:r>
              <a:rPr lang="ru-RU" sz="20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Газимурский </a:t>
            </a: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завод. </a:t>
            </a:r>
            <a:r>
              <a:rPr lang="ru-RU" sz="20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декабре 2012 года завершена электрификация участка Оловянная - Борзя Забайкальской железной дороги.</a:t>
            </a:r>
            <a:endParaRPr lang="ru-RU" sz="20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2484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GasUpr-Ekon\Desktop\Ответы\фото\IMG_4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417646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198938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Инфраструктура района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404813"/>
            <a:ext cx="8229600" cy="55768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Автомобильные дороги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500063" y="785813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2438"/>
            <a:r>
              <a:rPr lang="ru-RU" sz="1600" b="1" u="none" dirty="0"/>
              <a:t>По территории Борзинского района проходят автомобильные дороги:</a:t>
            </a:r>
          </a:p>
          <a:p>
            <a:pPr indent="452438">
              <a:buFont typeface="Wingdings" pitchFamily="2" charset="2"/>
              <a:buChar char="Ø"/>
            </a:pPr>
            <a:r>
              <a:rPr lang="ru-RU" sz="1600" b="1" u="none" dirty="0"/>
              <a:t> Федерального значения – </a:t>
            </a:r>
            <a:r>
              <a:rPr lang="ru-RU" sz="1600" b="1" u="none" dirty="0" smtClean="0"/>
              <a:t>А-350 Чита-Забайкальск </a:t>
            </a:r>
            <a:r>
              <a:rPr lang="ru-RU" sz="1600" b="1" u="none" dirty="0"/>
              <a:t>– до границы с Китайской народной республикой, протяженностью 53 км; </a:t>
            </a:r>
          </a:p>
          <a:p>
            <a:pPr indent="452438">
              <a:buFont typeface="Wingdings" pitchFamily="2" charset="2"/>
              <a:buChar char="Ø"/>
            </a:pPr>
            <a:r>
              <a:rPr lang="ru-RU" sz="1600" b="1" u="none" dirty="0"/>
              <a:t>Регионального значения, общей протяженностью 352,2 </a:t>
            </a:r>
            <a:r>
              <a:rPr lang="ru-RU" sz="1600" b="1" u="none" dirty="0" smtClean="0"/>
              <a:t>км, из них: до границы с Монголией, протяженностью 79 км.</a:t>
            </a:r>
            <a:endParaRPr lang="ru-RU" sz="1600" b="1" u="none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428750" y="5214938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Сравнительная плотность сети автодорог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(в км на 1000 кв. км территории)</a:t>
            </a:r>
          </a:p>
        </p:txBody>
      </p:sp>
      <p:graphicFrame>
        <p:nvGraphicFramePr>
          <p:cNvPr id="19476" name="Group 20"/>
          <p:cNvGraphicFramePr>
            <a:graphicFrameLocks noGrp="1"/>
          </p:cNvGraphicFramePr>
          <p:nvPr/>
        </p:nvGraphicFramePr>
        <p:xfrm>
          <a:off x="755650" y="5876925"/>
          <a:ext cx="7602538" cy="815023"/>
        </p:xfrm>
        <a:graphic>
          <a:graphicData uri="http://schemas.openxmlformats.org/drawingml/2006/table">
            <a:tbl>
              <a:tblPr/>
              <a:tblGrid>
                <a:gridCol w="3803650"/>
                <a:gridCol w="379888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по Борзинскому району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по Забайкальскому краю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45,7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8449" name="Picture 33" descr="russia_82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32856"/>
            <a:ext cx="8075612" cy="31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92638" cy="3762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Инфраструктура района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428625"/>
            <a:ext cx="8229600" cy="433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Телекоммуникации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1071563"/>
            <a:ext cx="66786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Услуги электросвязи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на территории района оказывает </a:t>
            </a:r>
          </a:p>
          <a:p>
            <a:pPr algn="just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Забайкальский филиал ПАО «Ростелеком».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Обеспеченность стационарными телефонными аппаратами сети общего пользования на 1000 человек: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городского населения -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40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шт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.; 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-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шт.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5750" y="3214688"/>
            <a:ext cx="5035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Сотовая связь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в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23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населенных пунктах, включая районный центр.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Услуги почтовой связи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оказывают 15 стационарных отделений связи, в населенных пунктах с численностью населения менее 500 человек введено передвижное обслуживание УФПС Забайкальского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края - филиала АО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«Почта России». 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 в сеть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«Интернет» -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25 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населенных пунктах Борзинского района.</a:t>
            </a:r>
          </a:p>
          <a:p>
            <a:pPr algn="just">
              <a:defRPr/>
            </a:pPr>
            <a:endParaRPr lang="ru-RU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857232"/>
            <a:ext cx="18363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464" name="Picture 8" descr="C:\Documents and Settings\Аюшиев Ч\Рабочий стол\бардачок\MP900216006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643206" cy="17667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6" descr="Фото электрофик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14818"/>
            <a:ext cx="17857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845050" cy="3571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332656"/>
            <a:ext cx="8713787" cy="559667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folHlink"/>
                </a:solidFill>
                <a:cs typeface="Arial" pitchFamily="34" charset="0"/>
              </a:rPr>
              <a:t>Образование</a:t>
            </a:r>
          </a:p>
        </p:txBody>
      </p:sp>
      <p:sp>
        <p:nvSpPr>
          <p:cNvPr id="31747" name="Содержимое 4"/>
          <p:cNvSpPr txBox="1">
            <a:spLocks/>
          </p:cNvSpPr>
          <p:nvPr/>
        </p:nvSpPr>
        <p:spPr bwMode="auto">
          <a:xfrm>
            <a:off x="214282" y="764704"/>
            <a:ext cx="864393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algn="ctr"/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На территории района находятся 20 школ, 12 детских садов и 3 учреждения дополнительного образования</a:t>
            </a:r>
          </a:p>
          <a:p>
            <a:pPr marL="173038" algn="just"/>
            <a:endParaRPr lang="ru-RU" sz="1600" b="1" u="none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algn="just"/>
            <a:r>
              <a:rPr lang="ru-RU" sz="1600" b="1" u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Опорные площадки:</a:t>
            </a:r>
          </a:p>
          <a:p>
            <a:pPr marL="173038" algn="just">
              <a:buFontTx/>
              <a:buChar char="-"/>
            </a:pP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МОУ СОШ №40 – «Информационно-библиотечный центр»;</a:t>
            </a:r>
          </a:p>
          <a:p>
            <a:pPr marL="173038" algn="just">
              <a:buFontTx/>
              <a:buChar char="-"/>
            </a:pP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МОУ СОШ №43 – «Информационно-библиотечный центр»;</a:t>
            </a:r>
          </a:p>
          <a:p>
            <a:pPr marL="173038" algn="just">
              <a:buFontTx/>
              <a:buChar char="-"/>
            </a:pP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МОУ СОШ №240 – «Информационно-библиотечный центр»;</a:t>
            </a:r>
          </a:p>
          <a:p>
            <a:pPr marL="173038" algn="just">
              <a:buFontTx/>
              <a:buChar char="-"/>
            </a:pP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МОУ СОШ №41 – «Апробация Программы воспитания».</a:t>
            </a:r>
          </a:p>
          <a:p>
            <a:pPr marL="173038" algn="just"/>
            <a:endParaRPr lang="ru-RU" sz="1600" b="1" u="none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algn="just"/>
            <a:r>
              <a:rPr lang="ru-RU" sz="1400" b="1" u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Региональные инновационные площадки:</a:t>
            </a:r>
          </a:p>
          <a:p>
            <a:pPr marL="173038" algn="just">
              <a:buFontTx/>
              <a:buChar char="-"/>
            </a:pP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МДОУ ЦРР детский сад «Полянка» - «Развитие  финансовой грамотности у детей дошкольного возраста»;</a:t>
            </a:r>
          </a:p>
          <a:p>
            <a:pPr marL="173038" algn="just">
              <a:buFontTx/>
              <a:buChar char="-"/>
            </a:pP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МДОУ детский сад «Солнышко» - «Развитие финансовой грамотности у детей дошкольного возраста»;</a:t>
            </a:r>
          </a:p>
          <a:p>
            <a:pPr marL="173038" algn="just">
              <a:buFontTx/>
              <a:buChar char="-"/>
            </a:pP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МДОУ детский сад  «Звездочка» – «Развитие финансовой грамотности у детей дошкольного возраста»;</a:t>
            </a:r>
          </a:p>
          <a:p>
            <a:pPr marL="173038" algn="just">
              <a:buFontTx/>
              <a:buChar char="-"/>
            </a:pP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МДОУ детский сад  №126 – «Развитие финансовой грамотности у детей дошкольного возраста», </a:t>
            </a:r>
          </a:p>
          <a:p>
            <a:pPr marL="173038" algn="just"/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так же функционируют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площадки по повышению финансовой грамотности, созданные на базе МОУ СОШ №41, МОУ СОШ №42, МОУ СОШ №43. </a:t>
            </a:r>
          </a:p>
          <a:p>
            <a:pPr marL="173038" algn="just"/>
            <a:endParaRPr lang="ru-RU" sz="1400" b="1" u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algn="just">
              <a:buFontTx/>
              <a:buChar char="-"/>
            </a:pPr>
            <a:endParaRPr lang="ru-RU" sz="1400" b="1" u="none" dirty="0" smtClean="0">
              <a:latin typeface="Times New Roman" pitchFamily="18" charset="0"/>
              <a:cs typeface="Times New Roman" pitchFamily="18" charset="0"/>
            </a:endParaRPr>
          </a:p>
          <a:p>
            <a:pPr marL="173038" algn="just">
              <a:buFontTx/>
              <a:buChar char="-"/>
            </a:pPr>
            <a:endParaRPr lang="ru-RU" sz="1400" b="1" u="none" dirty="0">
              <a:latin typeface="Calibri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/>
          <a:srcRect r="5795" b="11104"/>
          <a:stretch>
            <a:fillRect/>
          </a:stretch>
        </p:blipFill>
        <p:spPr bwMode="auto">
          <a:xfrm>
            <a:off x="6786563" y="5429250"/>
            <a:ext cx="1928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HTO0285"/>
          <p:cNvPicPr>
            <a:picLocks noChangeAspect="1" noChangeArrowheads="1"/>
          </p:cNvPicPr>
          <p:nvPr/>
        </p:nvPicPr>
        <p:blipFill>
          <a:blip r:embed="rId3" cstate="print"/>
          <a:srcRect t="1788" b="822"/>
          <a:stretch>
            <a:fillRect/>
          </a:stretch>
        </p:blipFill>
        <p:spPr bwMode="auto">
          <a:xfrm>
            <a:off x="500035" y="5429263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429250"/>
            <a:ext cx="1928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GasUpr-Ekon\Desktop\Ответы\фото\IMG_20210916_133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373216"/>
            <a:ext cx="1800200" cy="122413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1" y="5429250"/>
            <a:ext cx="1853255" cy="12940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73216"/>
            <a:ext cx="1712840" cy="1266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37" y="5412148"/>
            <a:ext cx="1763841" cy="1300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3" y="5429250"/>
            <a:ext cx="1725361" cy="12940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431208"/>
            <a:ext cx="1730697" cy="12980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42" y="5445224"/>
            <a:ext cx="3986036" cy="12980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45224"/>
            <a:ext cx="1589491" cy="12840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845050" cy="3571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260350"/>
            <a:ext cx="8713787" cy="5835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folHlink"/>
                </a:solidFill>
                <a:cs typeface="Arial" pitchFamily="34" charset="0"/>
              </a:rPr>
              <a:t>Образование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 r="5795" b="11104"/>
          <a:stretch>
            <a:fillRect/>
          </a:stretch>
        </p:blipFill>
        <p:spPr bwMode="auto">
          <a:xfrm>
            <a:off x="6804248" y="5517232"/>
            <a:ext cx="1928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002" name="Group 234"/>
          <p:cNvGraphicFramePr>
            <a:graphicFrameLocks noGrp="1"/>
          </p:cNvGraphicFramePr>
          <p:nvPr/>
        </p:nvGraphicFramePr>
        <p:xfrm>
          <a:off x="467544" y="3068960"/>
          <a:ext cx="8250238" cy="2146851"/>
        </p:xfrm>
        <a:graphic>
          <a:graphicData uri="http://schemas.openxmlformats.org/drawingml/2006/table">
            <a:tbl>
              <a:tblPr/>
              <a:tblGrid>
                <a:gridCol w="6408712"/>
                <a:gridCol w="936104"/>
                <a:gridCol w="905422"/>
              </a:tblGrid>
              <a:tr h="277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мест в дошкольных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Охват всеми формами дошкольного образования детей от 3 до 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педагогических работников дошкольных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Доля выпускников, сдавших ЕГЭ, от общего числа сдавших экзамен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Затраты по отрасли «Образование», всего: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расходы из местного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638,40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5" descr="PHTO0285"/>
          <p:cNvPicPr>
            <a:picLocks noChangeAspect="1" noChangeArrowheads="1"/>
          </p:cNvPicPr>
          <p:nvPr/>
        </p:nvPicPr>
        <p:blipFill>
          <a:blip r:embed="rId3" cstate="print"/>
          <a:srcRect t="1788" b="822"/>
          <a:stretch>
            <a:fillRect/>
          </a:stretch>
        </p:blipFill>
        <p:spPr bwMode="auto">
          <a:xfrm>
            <a:off x="467544" y="5517232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807" name="Picture 2" descr="C:\Windows.old\Users\Александра\Documents\август 2014\с флешки август 14\победители Океан\getImage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517232"/>
            <a:ext cx="1857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517232"/>
            <a:ext cx="1928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620688"/>
            <a:ext cx="849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361950" algn="just"/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На территории района действуют </a:t>
            </a:r>
            <a:r>
              <a:rPr lang="ru-RU" sz="1400" b="1" u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центра образования цифрового и гуманитарного профилей 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на базе МОУ СОШ №41, МОУ ООШ с. Чиндант-2, МОУ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Хадабулакская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СОШ  и 6 </a:t>
            </a:r>
            <a:r>
              <a:rPr lang="ru-RU" sz="1400" b="1" u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центров образования </a:t>
            </a:r>
            <a:r>
              <a:rPr lang="ru-RU" sz="1400" b="1" u="none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b="1" u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технологической направленностей 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на базе МОУ СОШ №43, МОУ СОШ №240, МОУ СОШ №28, МОУ: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Шерловогорская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СОШ №47, МОУ: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Харанорская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СОШ №40, МОУ «СОШ №42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пгт.Шерловая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Гора» федерального проекта «Современная школа» национального проекта «Образование».</a:t>
            </a:r>
          </a:p>
          <a:p>
            <a:pPr marL="173038" indent="361950" algn="just"/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Реализуется внедрение целевой модели цифровой образовательной среды на базе МОУ СОШ №42, МОУ 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Харанорская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СОШ №40, МОУ СОШ №43, МОУ СОШ №240, МОУ СОШ №28, МОУ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Соловьевская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СОШ, ООШ с.Южное, ООШ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с.Усть-Озерное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3038" indent="361950" algn="just"/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Организована работа ресурсного центра «Билет в будущее»  на базе МОУ СОШ №41 долгосрочного проекта «Организация и работа </a:t>
            </a:r>
            <a:r>
              <a:rPr lang="ru-RU" sz="1400" b="1" u="none" dirty="0" err="1" smtClean="0"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1400" b="1" u="none" dirty="0" smtClean="0">
                <a:latin typeface="Times New Roman" pitchFamily="18" charset="0"/>
                <a:cs typeface="Times New Roman" pitchFamily="18" charset="0"/>
              </a:rPr>
              <a:t> отряда  «Мы будущие педагоги».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1" y="5429250"/>
            <a:ext cx="1853255" cy="12940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1" y="5429250"/>
            <a:ext cx="1712840" cy="12662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37" y="5412148"/>
            <a:ext cx="1763841" cy="13004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3" y="5429250"/>
            <a:ext cx="1725361" cy="12940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773613" cy="30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Социальная инфраструктура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85750"/>
            <a:ext cx="8713788" cy="5222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Здравоохранение</a:t>
            </a:r>
          </a:p>
        </p:txBody>
      </p:sp>
      <p:pic>
        <p:nvPicPr>
          <p:cNvPr id="33795" name="Picture 28" descr="DSCF02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01008"/>
            <a:ext cx="2344133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C:\Documents and Settings\Аюшиев Ч\Рабочий стол\75463406_65047272_1286572484_23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245059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30" descr="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85750"/>
            <a:ext cx="2520950" cy="1720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52" name="Подзаголовок 3"/>
          <p:cNvSpPr txBox="1">
            <a:spLocks/>
          </p:cNvSpPr>
          <p:nvPr/>
        </p:nvSpPr>
        <p:spPr bwMode="auto">
          <a:xfrm>
            <a:off x="214313" y="857250"/>
            <a:ext cx="6429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u="none" dirty="0">
                <a:latin typeface="Times New Roman" pitchFamily="18" charset="0"/>
                <a:cs typeface="Times New Roman" pitchFamily="18" charset="0"/>
              </a:rPr>
              <a:t>Основные учреждения здравоохранения </a:t>
            </a:r>
          </a:p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u="none" dirty="0">
                <a:latin typeface="Times New Roman" pitchFamily="18" charset="0"/>
                <a:cs typeface="Times New Roman" pitchFamily="18" charset="0"/>
              </a:rPr>
              <a:t>на территории муниципального района:</a:t>
            </a:r>
          </a:p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400" b="1" u="none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  ГУЗ «</a:t>
            </a:r>
            <a:r>
              <a:rPr lang="ru-RU" sz="2000" b="1" u="none" dirty="0" err="1">
                <a:latin typeface="Times New Roman" pitchFamily="18" charset="0"/>
                <a:cs typeface="Times New Roman" pitchFamily="18" charset="0"/>
              </a:rPr>
              <a:t>Борзинская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ЦРБ»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  ЧУЗ «Поликлиника «РЖД - Медицина» города 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Борзя» </a:t>
            </a:r>
            <a:endParaRPr lang="ru-RU" sz="2000" b="1" u="non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Госпиталь (в/ч 67705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u="none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В поселениях района находится 19 </a:t>
            </a:r>
            <a:r>
              <a:rPr lang="ru-RU" sz="2000" b="1" u="none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endParaRPr lang="ru-RU" sz="2000" b="1" u="none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33824" name="Group 32"/>
          <p:cNvGraphicFramePr>
            <a:graphicFrameLocks noGrp="1"/>
          </p:cNvGraphicFramePr>
          <p:nvPr/>
        </p:nvGraphicFramePr>
        <p:xfrm>
          <a:off x="214313" y="5286375"/>
          <a:ext cx="8715375" cy="1402080"/>
        </p:xfrm>
        <a:graphic>
          <a:graphicData uri="http://schemas.openxmlformats.org/drawingml/2006/table">
            <a:tbl>
              <a:tblPr/>
              <a:tblGrid>
                <a:gridCol w="6429375"/>
                <a:gridCol w="1357312"/>
                <a:gridCol w="9286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Число коек в больницах всех ведомств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Число посещений  в амбулаторно-поликлинических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учреждениях всех ведомств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посещений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смену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Численность врачей всех специальностей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Численность среднего медицинского персонала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48130" name="Picture 2" descr="http://nuzborzya.ru/wp-content/uploads/2019/04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63691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737100" cy="333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88" y="214313"/>
            <a:ext cx="8229600" cy="525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folHlink"/>
                </a:solidFill>
              </a:rPr>
              <a:t>Культура и спорт</a:t>
            </a:r>
          </a:p>
        </p:txBody>
      </p:sp>
      <p:pic>
        <p:nvPicPr>
          <p:cNvPr id="22532" name="Рисунок 1" descr="C:\Documents and Settings\Пользователь.AN_4\Рабочий стол\фото\SAM_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175242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2" name="Picture 201" descr="DSCF0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480"/>
            <a:ext cx="1714512" cy="11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3" name="Picture 203" descr="Коллекти Редколис_6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85926"/>
            <a:ext cx="1714512" cy="12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4" name="Picture 202" descr="IMAG0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071810"/>
            <a:ext cx="178594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5" name="Рисунок 4" descr="C:\Documents and Settings\Пользователь.AN_4\Рабочий стол\фото\SAM_02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07181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34887" name="Group 71"/>
          <p:cNvGraphicFramePr>
            <a:graphicFrameLocks noGrp="1"/>
          </p:cNvGraphicFramePr>
          <p:nvPr/>
        </p:nvGraphicFramePr>
        <p:xfrm>
          <a:off x="251520" y="692696"/>
          <a:ext cx="6696075" cy="2284221"/>
        </p:xfrm>
        <a:graphic>
          <a:graphicData uri="http://schemas.openxmlformats.org/drawingml/2006/table">
            <a:tbl>
              <a:tblPr/>
              <a:tblGrid>
                <a:gridCol w="4492625"/>
                <a:gridCol w="1190625"/>
                <a:gridCol w="1012825"/>
              </a:tblGrid>
              <a:tr h="3144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библиотек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домов культуры, клубов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4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мест в домах культуры, клубах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кинотеатров / киноустановок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4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мест в кинотеатрах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4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музеев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4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памятников истории и культуры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79" name="Group 263"/>
          <p:cNvGraphicFramePr>
            <a:graphicFrameLocks noGrp="1"/>
          </p:cNvGraphicFramePr>
          <p:nvPr/>
        </p:nvGraphicFramePr>
        <p:xfrm>
          <a:off x="251520" y="4581128"/>
          <a:ext cx="8559800" cy="1901825"/>
        </p:xfrm>
        <a:graphic>
          <a:graphicData uri="http://schemas.openxmlformats.org/drawingml/2006/table">
            <a:tbl>
              <a:tblPr/>
              <a:tblGrid>
                <a:gridCol w="6681788"/>
                <a:gridCol w="1079500"/>
                <a:gridCol w="798512"/>
              </a:tblGrid>
              <a:tr h="1446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спортивных залов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площадок, оборудованных спортивным инвентарем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 бассейнов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2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детско-юношеских спортивных школ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занимающихся в ДЮСШ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физкультурно-спортивных  предприятий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C:\Users\GasUpr-Ekon\Desktop\Ответы\фото\IMG_20210916_1339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068960"/>
            <a:ext cx="1872208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76738" cy="4079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Трудовые ресурсы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285750"/>
            <a:ext cx="8893175" cy="1428750"/>
          </a:xfrm>
        </p:spPr>
        <p:txBody>
          <a:bodyPr/>
          <a:lstStyle/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Трудовые ресурсы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Численность постоянного населения района                                                    (на 01.01.2023 года) –  44344 чел.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Число родившихся (на начало 2023 года)- 493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/>
              <a:t>чел. 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Среднесписочная численность работников организации (всего</a:t>
            </a:r>
            <a:r>
              <a:rPr lang="ru-RU" sz="1800" b="1" smtClean="0"/>
              <a:t>) 9713 </a:t>
            </a:r>
            <a:r>
              <a:rPr lang="ru-RU" sz="1800" b="1" dirty="0" smtClean="0"/>
              <a:t>чел.</a:t>
            </a:r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95536" y="1628800"/>
          <a:ext cx="385765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00562" y="2000240"/>
          <a:ext cx="35719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95536" y="4149080"/>
          <a:ext cx="84969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64038" cy="4048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Трудовые ресурсы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750" y="357188"/>
            <a:ext cx="8507413" cy="5719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Рынок труда</a:t>
            </a:r>
          </a:p>
        </p:txBody>
      </p:sp>
      <p:graphicFrame>
        <p:nvGraphicFramePr>
          <p:cNvPr id="35867" name="Group 27"/>
          <p:cNvGraphicFramePr>
            <a:graphicFrameLocks noGrp="1"/>
          </p:cNvGraphicFramePr>
          <p:nvPr>
            <p:ph sz="half" idx="2"/>
          </p:nvPr>
        </p:nvGraphicFramePr>
        <p:xfrm>
          <a:off x="642938" y="1214438"/>
          <a:ext cx="7675562" cy="1950720"/>
        </p:xfrm>
        <a:graphic>
          <a:graphicData uri="http://schemas.openxmlformats.org/drawingml/2006/table">
            <a:tbl>
              <a:tblPr/>
              <a:tblGrid>
                <a:gridCol w="5716587"/>
                <a:gridCol w="19589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01.01.2023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Численность зарегистрированных безработных,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Уровень зарегистрированной безработицы,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Число заявленных вакансий, единиц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Коэффициент напряженности на рынке труда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3579" name="Picture 30" descr="PA130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9243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3580" name="Picture 31" descr="IMG_0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929063"/>
            <a:ext cx="40322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07950" y="428625"/>
            <a:ext cx="4787900" cy="53482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folHlink"/>
                </a:solidFill>
              </a:rPr>
              <a:t>Уважаемые дамы и господа!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Приветствую вас от имени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администрации муниципального района «Борзинский район» и представляю вашему вниманию  инвестиционный паспорт муниципального района.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Борзинский район расположен в юго-восточной части Забайкальского края и занимает территорию 8,8 тыс.кв.км. Административный центр-город Борзя.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Экономика района представлена предприятиями добывающей и обрабатывающей промышленности, малого и среднего бизнеса.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Мы приглашаем вас к сотрудничеству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в развитии экономической и социальной сфер нашего района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и гарантируем всемерную поддержку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и защиту ваших инвестиций.</a:t>
            </a:r>
            <a:endParaRPr lang="ru-RU" sz="2000" b="1" dirty="0" smtClean="0"/>
          </a:p>
        </p:txBody>
      </p:sp>
      <p:sp>
        <p:nvSpPr>
          <p:cNvPr id="4105" name="Rectangle 9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859338" y="361950"/>
            <a:ext cx="4249737" cy="1195388"/>
          </a:xfrm>
        </p:spPr>
        <p:txBody>
          <a:bodyPr/>
          <a:lstStyle/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Глава муниципального района «Борзинский район»</a:t>
            </a:r>
          </a:p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Гридин Роман Анатольевич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66788" y="5583238"/>
            <a:ext cx="720566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всегда готовы к развитию </a:t>
            </a:r>
          </a:p>
          <a:p>
            <a:pPr algn="ctr">
              <a:defRPr/>
            </a:pPr>
            <a:r>
              <a:rPr lang="ru-RU" sz="3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взаимовыгодных отношений!</a:t>
            </a:r>
          </a:p>
        </p:txBody>
      </p:sp>
      <p:pic>
        <p:nvPicPr>
          <p:cNvPr id="61442" name="Picture 2" descr="http://борзинский-район.рф/wp-content/uploads/2021/06/сай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248472" cy="3456384"/>
          </a:xfrm>
          <a:prstGeom prst="rect">
            <a:avLst/>
          </a:prstGeom>
          <a:noFill/>
        </p:spPr>
      </p:pic>
      <p:pic>
        <p:nvPicPr>
          <p:cNvPr id="6" name="Picture 2" descr="D:\#Мое\Мое\Мое фото\#2022\Фото Грид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355976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00563" cy="4286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 Финансовые ресурсы</a:t>
            </a:r>
          </a:p>
        </p:txBody>
      </p:sp>
      <p:sp>
        <p:nvSpPr>
          <p:cNvPr id="37890" name="Текст 2"/>
          <p:cNvSpPr>
            <a:spLocks/>
          </p:cNvSpPr>
          <p:nvPr/>
        </p:nvSpPr>
        <p:spPr bwMode="auto">
          <a:xfrm>
            <a:off x="250825" y="1196975"/>
            <a:ext cx="85725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700" b="1" u="none"/>
          </a:p>
        </p:txBody>
      </p:sp>
      <p:sp>
        <p:nvSpPr>
          <p:cNvPr id="2" name="Текст 2"/>
          <p:cNvSpPr>
            <a:spLocks/>
          </p:cNvSpPr>
          <p:nvPr/>
        </p:nvSpPr>
        <p:spPr bwMode="auto">
          <a:xfrm>
            <a:off x="285750" y="857250"/>
            <a:ext cx="8572500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Борзинского района осуществляют свою деятельность  филиалы 8 кредитных учреждений: 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(г. Борзя);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ПАО «АТБ» (г. Борзя); 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«ВТБ 24» (г. Борзя);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АО «Россельхозбанк»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офис ОАО КБ «Пойдем!»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ПАО «</a:t>
            </a:r>
            <a:r>
              <a:rPr lang="ru-RU" sz="1600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ПАО «Почта Банк»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ПАО «ПСБ» (г. Борзя)</a:t>
            </a: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000125" y="357188"/>
            <a:ext cx="722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Финансово-кредитные учреждения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857356" y="3500438"/>
            <a:ext cx="518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Налоговый потенциал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58" y="3786190"/>
          <a:ext cx="3857652" cy="277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11960" y="4077072"/>
          <a:ext cx="4752528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0"/>
            <a:ext cx="6380162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</a:t>
            </a:r>
            <a:r>
              <a:rPr lang="ru-RU" sz="2800" u="sng" dirty="0" smtClean="0">
                <a:latin typeface="+mn-lt"/>
              </a:rPr>
              <a:t> </a:t>
            </a:r>
            <a:r>
              <a:rPr lang="ru-RU" sz="2000" u="sng" dirty="0" smtClean="0">
                <a:latin typeface="+mn-lt"/>
              </a:rPr>
              <a:t>развитие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642938"/>
            <a:ext cx="8362950" cy="5761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Промышленное производство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				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Структура промышленного производства</a:t>
            </a:r>
          </a:p>
        </p:txBody>
      </p:sp>
      <p:pic>
        <p:nvPicPr>
          <p:cNvPr id="3077" name="Picture 6" descr="0_4b85f_27fbc18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28082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8" name="Picture 7" descr="gornyaki_kuzbassa_vypolnyayut_plan_na_operezhenie_thumb_fed_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ph type="chart" sz="half" idx="2"/>
          </p:nvPr>
        </p:nvGraphicFramePr>
        <p:xfrm>
          <a:off x="3286116" y="2000240"/>
          <a:ext cx="557216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9911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 Экономическое развитие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428625"/>
            <a:ext cx="8362950" cy="576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Добыча полезных ископаемых</a:t>
            </a:r>
          </a:p>
        </p:txBody>
      </p:sp>
      <p:graphicFrame>
        <p:nvGraphicFramePr>
          <p:cNvPr id="39998" name="Group 62"/>
          <p:cNvGraphicFramePr>
            <a:graphicFrameLocks noGrp="1"/>
          </p:cNvGraphicFramePr>
          <p:nvPr>
            <p:ph sz="half" idx="2"/>
          </p:nvPr>
        </p:nvGraphicFramePr>
        <p:xfrm>
          <a:off x="467544" y="1000125"/>
          <a:ext cx="8208910" cy="3344059"/>
        </p:xfrm>
        <a:graphic>
          <a:graphicData uri="http://schemas.openxmlformats.org/drawingml/2006/table">
            <a:tbl>
              <a:tblPr/>
              <a:tblGrid>
                <a:gridCol w="2268700"/>
                <a:gridCol w="829002"/>
                <a:gridCol w="851868"/>
                <a:gridCol w="851868"/>
                <a:gridCol w="851868"/>
                <a:gridCol w="851868"/>
                <a:gridCol w="767634"/>
                <a:gridCol w="936102"/>
              </a:tblGrid>
              <a:tr h="844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Индикаторы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2017г.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2018г.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2019г.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2020 г.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2021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2022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2023 г. (оценка)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Объем отгрузки (уголь бурый), млн.рублей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3701,9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4130,4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4329,8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4464,2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5089,9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7148,5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8192,7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Объем добычи полезных ископаемых (уголь бурый), тыс.тонн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3233,0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4037,3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4085,0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4170,0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4476,0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5039,0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5500,0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Численность занятых, человек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696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Средняя заработная плата, рублей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64782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76314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80733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70927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70115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83602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89454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4624" name="Picture 227" descr="1323249561_288976615_1---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3963984" cy="20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625" name="Picture 229" descr="800x600_1319614192_ug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643446"/>
            <a:ext cx="3929090" cy="20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545388" cy="5905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0063" y="285750"/>
            <a:ext cx="8435975" cy="638361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800" b="1" dirty="0" smtClean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Обрабатывающие производства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Пищевая промышленность - ООО «Молоко», ГАУСО «</a:t>
            </a:r>
            <a:r>
              <a:rPr lang="ru-RU" sz="1700" b="1" dirty="0" err="1" smtClean="0"/>
              <a:t>Хадабулакский</a:t>
            </a:r>
            <a:r>
              <a:rPr lang="ru-RU" sz="1700" b="1" dirty="0" smtClean="0"/>
              <a:t> ПНДИ», ИП </a:t>
            </a:r>
            <a:r>
              <a:rPr lang="ru-RU" sz="1700" b="1" dirty="0" err="1" smtClean="0"/>
              <a:t>Ракшаева</a:t>
            </a:r>
            <a:r>
              <a:rPr lang="ru-RU" sz="1700" b="1" dirty="0" smtClean="0"/>
              <a:t> О.Ц., ИП Разоков Г.Б., ИП Петросян К.В., ИП Евдокимова А.А.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Производство готовых металлических изделий - ООО «Центральная ремонтно-механическая мастерская».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Издательская и полиграфическая деятельность - ООО «Борзинская типография».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>
                <a:solidFill>
                  <a:schemeClr val="folHlink"/>
                </a:solidFill>
              </a:rPr>
              <a:t> </a:t>
            </a:r>
          </a:p>
        </p:txBody>
      </p:sp>
      <p:graphicFrame>
        <p:nvGraphicFramePr>
          <p:cNvPr id="41022" name="Group 62"/>
          <p:cNvGraphicFramePr>
            <a:graphicFrameLocks noGrp="1"/>
          </p:cNvGraphicFramePr>
          <p:nvPr>
            <p:ph sz="half" idx="2"/>
          </p:nvPr>
        </p:nvGraphicFramePr>
        <p:xfrm>
          <a:off x="827584" y="3039663"/>
          <a:ext cx="7920879" cy="3646303"/>
        </p:xfrm>
        <a:graphic>
          <a:graphicData uri="http://schemas.openxmlformats.org/drawingml/2006/table">
            <a:tbl>
              <a:tblPr/>
              <a:tblGrid>
                <a:gridCol w="2671116"/>
                <a:gridCol w="1518255"/>
                <a:gridCol w="1243836"/>
                <a:gridCol w="1243836"/>
                <a:gridCol w="1243836"/>
              </a:tblGrid>
              <a:tr h="742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Ед.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2021 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2022 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2023 г. (оценка)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Обрабатывающие производства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239098,6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292247,0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310194,0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Производство пищевых продуктов, включая напитки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230668,6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284847,0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302694,0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65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Издательская и полиграфическая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8430,0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65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588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857250"/>
            <a:ext cx="8435975" cy="5268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   Системообразующие предприятия района</a:t>
            </a:r>
          </a:p>
        </p:txBody>
      </p:sp>
      <p:graphicFrame>
        <p:nvGraphicFramePr>
          <p:cNvPr id="38940" name="Group 28"/>
          <p:cNvGraphicFramePr>
            <a:graphicFrameLocks noGrp="1"/>
          </p:cNvGraphicFramePr>
          <p:nvPr>
            <p:ph sz="half" idx="2"/>
          </p:nvPr>
        </p:nvGraphicFramePr>
        <p:xfrm>
          <a:off x="357188" y="1928813"/>
          <a:ext cx="8501062" cy="3840480"/>
        </p:xfrm>
        <a:graphic>
          <a:graphicData uri="http://schemas.openxmlformats.org/drawingml/2006/table">
            <a:tbl>
              <a:tblPr/>
              <a:tblGrid>
                <a:gridCol w="2500300"/>
                <a:gridCol w="3143272"/>
                <a:gridCol w="285749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выпускаемой продукции/оказываемые услуги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Контакты 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АО «Разрез Харанорский»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Добыча угля БР-2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674608 Забайкальский край, Борзинский район, пгт Шерловая Гора,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тел. (30233)34743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Филиал ОАО «РЖД»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Железнодорожные перевозки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674600 Забайкальский край, Борзинский район, г. Борзя, ул. Железнодорожная, 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71" descr="1 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00438"/>
            <a:ext cx="207167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7652" name="Picture 253" descr="1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3357554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7653" name="Picture 264" descr="1 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2143116"/>
            <a:ext cx="3357554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41775" cy="3905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71604" y="285728"/>
            <a:ext cx="6011863" cy="50004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Сельское хозяйство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dirty="0" smtClean="0"/>
          </a:p>
        </p:txBody>
      </p:sp>
      <p:graphicFrame>
        <p:nvGraphicFramePr>
          <p:cNvPr id="41033" name="Group 73"/>
          <p:cNvGraphicFramePr>
            <a:graphicFrameLocks noGrp="1"/>
          </p:cNvGraphicFramePr>
          <p:nvPr>
            <p:ph sz="quarter" idx="2"/>
          </p:nvPr>
        </p:nvGraphicFramePr>
        <p:xfrm>
          <a:off x="0" y="3857628"/>
          <a:ext cx="7107238" cy="3138509"/>
        </p:xfrm>
        <a:graphic>
          <a:graphicData uri="http://schemas.openxmlformats.org/drawingml/2006/table">
            <a:tbl>
              <a:tblPr/>
              <a:tblGrid>
                <a:gridCol w="2705100"/>
                <a:gridCol w="1804988"/>
                <a:gridCol w="259715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Голов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01.01.2023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Темп роста к уровню предыдущего года,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Крупного рогатого скота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29469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Коров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Лошадей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Свиней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5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Овец и коз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49902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Птицы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Яки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43078" name="Group 70"/>
          <p:cNvGraphicFramePr>
            <a:graphicFrameLocks noGrp="1"/>
          </p:cNvGraphicFramePr>
          <p:nvPr/>
        </p:nvGraphicFramePr>
        <p:xfrm>
          <a:off x="0" y="1785926"/>
          <a:ext cx="5749925" cy="1755267"/>
        </p:xfrm>
        <a:graphic>
          <a:graphicData uri="http://schemas.openxmlformats.org/drawingml/2006/table">
            <a:tbl>
              <a:tblPr/>
              <a:tblGrid>
                <a:gridCol w="2106613"/>
                <a:gridCol w="1500187"/>
                <a:gridCol w="214312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01.01.2023г.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Темп роста к уровню предыдущего года,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Скот и птицы на убой в живом весе,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4843,2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Молока,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19176,68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Яиц, тыс. шт.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1471,89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5681" name="Rectangle 209"/>
          <p:cNvSpPr>
            <a:spLocks noChangeArrowheads="1"/>
          </p:cNvSpPr>
          <p:nvPr/>
        </p:nvSpPr>
        <p:spPr bwMode="auto">
          <a:xfrm>
            <a:off x="214282" y="3500438"/>
            <a:ext cx="685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хозяйствах всех категорий насчитывается:</a:t>
            </a:r>
          </a:p>
        </p:txBody>
      </p:sp>
      <p:sp>
        <p:nvSpPr>
          <p:cNvPr id="77015" name="Rectangle 215"/>
          <p:cNvSpPr>
            <a:spLocks noChangeArrowheads="1"/>
          </p:cNvSpPr>
          <p:nvPr/>
        </p:nvSpPr>
        <p:spPr bwMode="auto">
          <a:xfrm>
            <a:off x="142844" y="1500174"/>
            <a:ext cx="64500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Произведено в хозяйствах всех категорий:</a:t>
            </a:r>
          </a:p>
        </p:txBody>
      </p:sp>
      <p:sp>
        <p:nvSpPr>
          <p:cNvPr id="77017" name="Text Box 217"/>
          <p:cNvSpPr txBox="1">
            <a:spLocks noChangeArrowheads="1"/>
          </p:cNvSpPr>
          <p:nvPr/>
        </p:nvSpPr>
        <p:spPr bwMode="auto">
          <a:xfrm>
            <a:off x="0" y="642918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b="1" u="none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сельхозпредприятие,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40 крестьянско-фермерских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 и  индивидуальных предпринимателей</a:t>
            </a:r>
            <a:endParaRPr lang="ru-RU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7" descr="aberdin-angus-150x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929198"/>
            <a:ext cx="1835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9"/>
          <p:cNvSpPr txBox="1">
            <a:spLocks noChangeArrowheads="1"/>
          </p:cNvSpPr>
          <p:nvPr/>
        </p:nvSpPr>
        <p:spPr bwMode="auto">
          <a:xfrm>
            <a:off x="0" y="0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развитие</a:t>
            </a:r>
          </a:p>
        </p:txBody>
      </p:sp>
      <p:sp>
        <p:nvSpPr>
          <p:cNvPr id="44034" name="Text Box 70"/>
          <p:cNvSpPr txBox="1">
            <a:spLocks noChangeArrowheads="1"/>
          </p:cNvSpPr>
          <p:nvPr/>
        </p:nvSpPr>
        <p:spPr bwMode="auto">
          <a:xfrm>
            <a:off x="755650" y="112553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u="none"/>
          </a:p>
        </p:txBody>
      </p:sp>
      <p:sp>
        <p:nvSpPr>
          <p:cNvPr id="44035" name="Text Box 72"/>
          <p:cNvSpPr txBox="1">
            <a:spLocks noChangeArrowheads="1"/>
          </p:cNvSpPr>
          <p:nvPr/>
        </p:nvSpPr>
        <p:spPr bwMode="auto">
          <a:xfrm>
            <a:off x="642910" y="357166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Муниципальные программы, </a:t>
            </a:r>
          </a:p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принятые к финансированию в </a:t>
            </a:r>
            <a:r>
              <a:rPr lang="ru-RU" sz="2200" b="1" u="none" dirty="0" smtClean="0">
                <a:solidFill>
                  <a:srgbClr val="D8EEC0"/>
                </a:solidFill>
              </a:rPr>
              <a:t>2022</a:t>
            </a:r>
            <a:r>
              <a:rPr lang="ru-RU" sz="2200" b="1" u="none" dirty="0" smtClean="0">
                <a:solidFill>
                  <a:srgbClr val="FF0000"/>
                </a:solidFill>
              </a:rPr>
              <a:t> </a:t>
            </a:r>
            <a:r>
              <a:rPr lang="ru-RU" sz="2200" b="1" u="none" dirty="0">
                <a:solidFill>
                  <a:schemeClr val="folHlink"/>
                </a:solidFill>
              </a:rPr>
              <a:t>году</a:t>
            </a:r>
          </a:p>
        </p:txBody>
      </p:sp>
      <p:graphicFrame>
        <p:nvGraphicFramePr>
          <p:cNvPr id="44072" name="Group 40"/>
          <p:cNvGraphicFramePr>
            <a:graphicFrameLocks noGrp="1"/>
          </p:cNvGraphicFramePr>
          <p:nvPr/>
        </p:nvGraphicFramePr>
        <p:xfrm>
          <a:off x="285719" y="1142985"/>
          <a:ext cx="8429655" cy="5357851"/>
        </p:xfrm>
        <a:graphic>
          <a:graphicData uri="http://schemas.openxmlformats.org/drawingml/2006/table">
            <a:tbl>
              <a:tblPr/>
              <a:tblGrid>
                <a:gridCol w="7335867"/>
                <a:gridCol w="1093788"/>
              </a:tblGrid>
              <a:tr h="5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«Безопасность дорожного движения на территории муниципального района «Борзинский район» на 2021-2025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«Поддержка социально ориентированных некоммерческих организаций на 2021-2023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«Профилактика алкоголизма, наркомании, токсикомании и табакокурения в муниципальном районе «Борзинский район»  на 2021-2023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«Содействие занятости несовершеннолетних граждан муниципального района «Борзинский район» на 2022-2024 годы»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массового спорта в муниципальном районе «Борзинский район» на 2022-2024 годы»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9"/>
          <p:cNvSpPr txBox="1">
            <a:spLocks noChangeArrowheads="1"/>
          </p:cNvSpPr>
          <p:nvPr/>
        </p:nvSpPr>
        <p:spPr bwMode="auto">
          <a:xfrm>
            <a:off x="0" y="0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развитие</a:t>
            </a:r>
          </a:p>
        </p:txBody>
      </p:sp>
      <p:sp>
        <p:nvSpPr>
          <p:cNvPr id="44034" name="Text Box 70"/>
          <p:cNvSpPr txBox="1">
            <a:spLocks noChangeArrowheads="1"/>
          </p:cNvSpPr>
          <p:nvPr/>
        </p:nvSpPr>
        <p:spPr bwMode="auto">
          <a:xfrm>
            <a:off x="755650" y="112553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u="none"/>
          </a:p>
        </p:txBody>
      </p:sp>
      <p:sp>
        <p:nvSpPr>
          <p:cNvPr id="44035" name="Text Box 72"/>
          <p:cNvSpPr txBox="1">
            <a:spLocks noChangeArrowheads="1"/>
          </p:cNvSpPr>
          <p:nvPr/>
        </p:nvSpPr>
        <p:spPr bwMode="auto">
          <a:xfrm>
            <a:off x="642910" y="357166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Муниципальные программы, </a:t>
            </a:r>
          </a:p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принятые к финансированию в </a:t>
            </a:r>
            <a:r>
              <a:rPr lang="ru-RU" sz="2200" b="1" u="none" dirty="0" smtClean="0">
                <a:solidFill>
                  <a:srgbClr val="D8EEC0"/>
                </a:solidFill>
              </a:rPr>
              <a:t>2022</a:t>
            </a:r>
            <a:r>
              <a:rPr lang="ru-RU" sz="2200" b="1" u="none" dirty="0" smtClean="0">
                <a:solidFill>
                  <a:srgbClr val="FF0000"/>
                </a:solidFill>
              </a:rPr>
              <a:t> </a:t>
            </a:r>
            <a:r>
              <a:rPr lang="ru-RU" sz="2200" b="1" u="none" dirty="0">
                <a:solidFill>
                  <a:schemeClr val="folHlink"/>
                </a:solidFill>
              </a:rPr>
              <a:t>году</a:t>
            </a:r>
          </a:p>
        </p:txBody>
      </p:sp>
      <p:graphicFrame>
        <p:nvGraphicFramePr>
          <p:cNvPr id="44072" name="Group 40"/>
          <p:cNvGraphicFramePr>
            <a:graphicFrameLocks noGrp="1"/>
          </p:cNvGraphicFramePr>
          <p:nvPr/>
        </p:nvGraphicFramePr>
        <p:xfrm>
          <a:off x="323528" y="1268760"/>
          <a:ext cx="8430225" cy="5394467"/>
        </p:xfrm>
        <a:graphic>
          <a:graphicData uri="http://schemas.openxmlformats.org/drawingml/2006/table">
            <a:tbl>
              <a:tblPr firstRow="1"/>
              <a:tblGrid>
                <a:gridCol w="7327014"/>
                <a:gridCol w="1103211"/>
              </a:tblGrid>
              <a:tr h="596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15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«Укрепление общественного здоровья населения в муниципальном районе «Борзинский район» на 2022-2024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15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«Поддержка и развитие агропромышленного комплекса  в муниципальном районе «Борзинский район»  на 2021 – 2025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57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«Комплексное развитие сельских территорий в муниципальном районе 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Борзинский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на 2020-2025 годы»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57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«Профилактика преступлений и правонарушений в муниципальном районе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Борзинский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на 2021-2023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9"/>
          <p:cNvSpPr txBox="1">
            <a:spLocks noChangeArrowheads="1"/>
          </p:cNvSpPr>
          <p:nvPr/>
        </p:nvSpPr>
        <p:spPr bwMode="auto">
          <a:xfrm>
            <a:off x="0" y="0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развитие</a:t>
            </a:r>
          </a:p>
        </p:txBody>
      </p:sp>
      <p:sp>
        <p:nvSpPr>
          <p:cNvPr id="44034" name="Text Box 70"/>
          <p:cNvSpPr txBox="1">
            <a:spLocks noChangeArrowheads="1"/>
          </p:cNvSpPr>
          <p:nvPr/>
        </p:nvSpPr>
        <p:spPr bwMode="auto">
          <a:xfrm>
            <a:off x="755650" y="112553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u="none"/>
          </a:p>
        </p:txBody>
      </p:sp>
      <p:sp>
        <p:nvSpPr>
          <p:cNvPr id="44035" name="Text Box 72"/>
          <p:cNvSpPr txBox="1">
            <a:spLocks noChangeArrowheads="1"/>
          </p:cNvSpPr>
          <p:nvPr/>
        </p:nvSpPr>
        <p:spPr bwMode="auto">
          <a:xfrm>
            <a:off x="642910" y="357166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Муниципальные программы, </a:t>
            </a:r>
          </a:p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принятые к финансированию в </a:t>
            </a:r>
            <a:r>
              <a:rPr lang="ru-RU" sz="2200" b="1" u="none" dirty="0" smtClean="0">
                <a:solidFill>
                  <a:srgbClr val="D8EEC0"/>
                </a:solidFill>
              </a:rPr>
              <a:t>2022</a:t>
            </a:r>
            <a:r>
              <a:rPr lang="ru-RU" sz="2200" b="1" u="none" dirty="0" smtClean="0">
                <a:solidFill>
                  <a:srgbClr val="FF0000"/>
                </a:solidFill>
              </a:rPr>
              <a:t> </a:t>
            </a:r>
            <a:r>
              <a:rPr lang="ru-RU" sz="2200" b="1" u="none" dirty="0">
                <a:solidFill>
                  <a:schemeClr val="folHlink"/>
                </a:solidFill>
              </a:rPr>
              <a:t>году</a:t>
            </a:r>
          </a:p>
        </p:txBody>
      </p:sp>
      <p:graphicFrame>
        <p:nvGraphicFramePr>
          <p:cNvPr id="44072" name="Group 40"/>
          <p:cNvGraphicFramePr>
            <a:graphicFrameLocks noGrp="1"/>
          </p:cNvGraphicFramePr>
          <p:nvPr/>
        </p:nvGraphicFramePr>
        <p:xfrm>
          <a:off x="323528" y="1268760"/>
          <a:ext cx="8430225" cy="4188673"/>
        </p:xfrm>
        <a:graphic>
          <a:graphicData uri="http://schemas.openxmlformats.org/drawingml/2006/table">
            <a:tbl>
              <a:tblPr firstRow="1"/>
              <a:tblGrid>
                <a:gridCol w="7327014"/>
                <a:gridCol w="1103211"/>
              </a:tblGrid>
              <a:tr h="596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15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«Профилактика безнадзорности и правонарушений несовершеннолетних в муниципальном районе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Борзинский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на 2022-2024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15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 «Улучшение условий и охраны труда в муниципальном районе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Борзинский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на 2022-2024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57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«Гармонизация межнациональных и межконфессиональных отношений в муниципальном районе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Борзинский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на 2021-2024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C:\Documents and Settings\Аюшиев Ч\Рабочий стол\бардачок\305148367405015621cb6450bb62a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2500298" cy="2095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0"/>
            <a:ext cx="38576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Экономическое развитие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4313" y="1357313"/>
            <a:ext cx="85725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«Борзинский  район»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 муниципальной поддержке инвестиционной деятельности в муниципальном районе «Борзинский район» </a:t>
            </a:r>
          </a:p>
          <a:p>
            <a:pPr algn="just"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(Постановление администрации муниципального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«Борзинский район» от 07 июня 2019 года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270). 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стимулирование инвестиционной деятельности на территории района и привлечение инвестиций на основе создания режима наибольшего благоприятствования российским и иностранным инвесторам.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28625" y="357188"/>
            <a:ext cx="75723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поддержка </a:t>
            </a:r>
          </a:p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инвестиционной деятельности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79388" y="3789363"/>
            <a:ext cx="8643937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algn="ctr">
              <a:tabLst>
                <a:tab pos="268288" algn="l"/>
              </a:tabLst>
              <a:defRPr/>
            </a:pPr>
            <a:r>
              <a:rPr lang="ru-RU" sz="1600" b="1" u="none" dirty="0"/>
              <a:t>	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поддержка инвесторов на территории муниципального района «Борзинский район»  осуществляется в </a:t>
            </a: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следующих формах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	Предоставление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аренду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имущества, являющегося муниципальной собственностью муниципального района «Борзинский  район»;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 Предоставление муниципальных гарантий по инвестиционным проектам за счет средств бюджета муниципального района «Борзинский район»;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	Предоставление инвестиций в уставный капитал; 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	Предоставление инвесторам информационной и организационной поддержки.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44675"/>
            <a:ext cx="5054600" cy="2087563"/>
          </a:xfrm>
        </p:spPr>
        <p:txBody>
          <a:bodyPr/>
          <a:lstStyle/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Освоение Борзинской земли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 началось в середине </a:t>
            </a:r>
            <a:r>
              <a:rPr lang="en-US" sz="2000" b="1" dirty="0" smtClean="0"/>
              <a:t>XVII</a:t>
            </a:r>
            <a:r>
              <a:rPr lang="ru-RU" sz="2000" b="1" dirty="0" smtClean="0"/>
              <a:t> века.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Официально Борзинский район 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был образован 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Постановлением ВЦИК СССР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4 января 1926 года.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pic>
        <p:nvPicPr>
          <p:cNvPr id="9220" name="Picture 5" descr="80b1a595bfbf7cd2eab9253a064e1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2736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221" name="Picture 6" descr="d2f40b109ea6d454ca2d5cbe0128ad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5144"/>
            <a:ext cx="25193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folHlink"/>
                </a:solidFill>
                <a:latin typeface="+mn-lt"/>
              </a:rPr>
              <a:t>История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 smtClean="0">
                <a:solidFill>
                  <a:schemeClr val="folHlink"/>
                </a:solidFill>
                <a:latin typeface="+mn-lt"/>
              </a:rPr>
              <a:t>муниципального района «Борзинский район»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6730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GasUpr-Ekon\Desktop\Ответы\фото\2021-06-07_09-34-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140968"/>
            <a:ext cx="2664296" cy="1512168"/>
          </a:xfrm>
          <a:prstGeom prst="rect">
            <a:avLst/>
          </a:prstGeom>
          <a:noFill/>
        </p:spPr>
      </p:pic>
      <p:pic>
        <p:nvPicPr>
          <p:cNvPr id="1026" name="Picture 2" descr="C:\Users\GasUpr-Ekon\Desktop\Ответы\фото\IMG_5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25144"/>
            <a:ext cx="2664296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0"/>
            <a:ext cx="472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 развитие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28688" y="357188"/>
            <a:ext cx="6789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Строительство</a:t>
            </a: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28625" y="765175"/>
            <a:ext cx="8143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2438" algn="ctr"/>
            <a:r>
              <a:rPr lang="ru-RU" b="1" u="none"/>
              <a:t>Субъекты малого и среднего предпринимательства осуществляют строительные и ремонтные работы на территории муниципального района «Борзинский район»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214563" y="2000250"/>
            <a:ext cx="513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Объемы строительства (за </a:t>
            </a:r>
            <a:r>
              <a:rPr lang="ru-RU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год), кв.м</a:t>
            </a:r>
            <a:endParaRPr lang="ru-RU" u="none" dirty="0">
              <a:solidFill>
                <a:schemeClr val="tx2"/>
              </a:solidFill>
            </a:endParaRP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/>
        </p:nvGraphicFramePr>
        <p:xfrm>
          <a:off x="285750" y="2428875"/>
          <a:ext cx="8501063" cy="1570034"/>
        </p:xfrm>
        <a:graphic>
          <a:graphicData uri="http://schemas.openxmlformats.org/drawingml/2006/table">
            <a:tbl>
              <a:tblPr/>
              <a:tblGrid>
                <a:gridCol w="7000875"/>
                <a:gridCol w="1500188"/>
              </a:tblGrid>
              <a:tr h="428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Введено в эксплуатацию зданий жилого и нежилого назначения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индивидуального строительства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федерального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pic>
        <p:nvPicPr>
          <p:cNvPr id="31767" name="Picture 36" descr="P101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384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BottomLef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0"/>
            <a:ext cx="384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85750" y="500063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торговли и потребительского рынка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857375" y="1071563"/>
            <a:ext cx="5329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Обеспеченность населения</a:t>
            </a:r>
          </a:p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(на 1000 жителей):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торговыми площадями –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605,7;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посадочными местами –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50,7.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2357438"/>
            <a:ext cx="9144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организаций потребительского рынка на 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01.01.2022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года: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14313" y="2714625"/>
            <a:ext cx="4643437" cy="195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розничной торговли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Магазины – 390 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супермаркеты – 11 ед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минимаркеты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специализированные непродовольственные 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магазины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Мелкорозничная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3038" indent="-173038">
              <a:defRPr/>
            </a:pPr>
            <a:endParaRPr lang="ru-RU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85750" y="4214813"/>
            <a:ext cx="479107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 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оптовой торговли 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–16 ед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500563" y="2714625"/>
            <a:ext cx="4643437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общественного питания – 51 ед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общедоступные столовые, закусочные –14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столовые учебных заведений, организаций, предприятий –13 ед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Рестораны, кафе, бары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5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5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29125" y="4214813"/>
            <a:ext cx="471487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 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бытового обслуживания – 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76 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ед.</a:t>
            </a:r>
          </a:p>
        </p:txBody>
      </p:sp>
      <p:pic>
        <p:nvPicPr>
          <p:cNvPr id="32778" name="Picture 13" descr="iCAMR1W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143512"/>
            <a:ext cx="26654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779" name="Picture 17" descr="i?id=360839399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157788"/>
            <a:ext cx="248443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780" name="Picture 19" descr="L0000834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143512"/>
            <a:ext cx="2305050" cy="14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14313" y="214313"/>
            <a:ext cx="3857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00063" y="785813"/>
            <a:ext cx="39354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Гостиничный сервис</a:t>
            </a:r>
          </a:p>
        </p:txBody>
      </p:sp>
      <p:pic>
        <p:nvPicPr>
          <p:cNvPr id="33796" name="Picture 8" descr="IMG_2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857628"/>
            <a:ext cx="3770586" cy="278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pic>
        <p:nvPicPr>
          <p:cNvPr id="50180" name="Picture 10" descr="hea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857250"/>
            <a:ext cx="4216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50825" y="2205038"/>
            <a:ext cx="4714875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Гостиничный сервис в городе Борзя представлен 5 гостиницами:</a:t>
            </a:r>
          </a:p>
          <a:p>
            <a:pPr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«Оазис»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Галигузова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О.Ю.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«Армения»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Макарян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А.М.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«Тихий» – ИП </a:t>
            </a:r>
            <a:r>
              <a:rPr lang="ru-RU" sz="1900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Савватеева</a:t>
            </a:r>
            <a:r>
              <a:rPr lang="ru-RU" sz="19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О.А.</a:t>
            </a: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«Поляна» – ИП </a:t>
            </a:r>
            <a:r>
              <a:rPr lang="ru-RU" sz="19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Машуков Е.С.</a:t>
            </a: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«Глория»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Далгатов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Д.О.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0"/>
            <a:ext cx="3863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428750" y="428625"/>
            <a:ext cx="6069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Малый и средний бизнес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023938" y="1073150"/>
            <a:ext cx="7292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14375" y="857250"/>
            <a:ext cx="7508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видов экономической деятельности субъектов малого предпринимательства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072063" y="2000250"/>
            <a:ext cx="36544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u="non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Доминирующая сфера деятельности – </a:t>
            </a:r>
            <a:r>
              <a:rPr lang="ru-RU" b="1" u="none">
                <a:solidFill>
                  <a:srgbClr val="FFFF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торговля.</a:t>
            </a:r>
          </a:p>
          <a:p>
            <a:pPr algn="r">
              <a:defRPr/>
            </a:pPr>
            <a:endParaRPr lang="ru-RU" b="1" u="none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u="non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327400" y="51768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01607" y="1346186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85813" y="4643438"/>
            <a:ext cx="79295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«Предприниматели–</a:t>
            </a:r>
            <a:r>
              <a:rPr lang="ru-RU" b="1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сетевики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», осуществляющие деятельность в Борзинском районе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Александрович А.С.: 5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торговых точек общей площадью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216,0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кв.м;</a:t>
            </a:r>
          </a:p>
          <a:p>
            <a:pPr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Жерлов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Н.К.: 4 торговых точки общей площадью 171,0 кв.м.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71472" y="1428736"/>
          <a:ext cx="492922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0"/>
            <a:ext cx="3935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85813" y="428625"/>
            <a:ext cx="77771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Поддержка малого предпринимательства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14313" y="928688"/>
            <a:ext cx="871537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 в рамках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муниципальной программы «Развитие малого и среднего предпринимательства на территории муниципального района «Борзинский район» на 2023-2025 годы»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2500306"/>
          <a:ext cx="91440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625" y="1714500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ООО  «КФХ Чинам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u="non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Чемусов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Н.И.)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63" y="2714625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6,4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63" y="3571875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Picture 9" descr="1 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3214710" cy="227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«Развитие  племенного репродуктора КРС калмыцкой породы» на базе  </a:t>
            </a:r>
            <a:r>
              <a:rPr lang="ru-RU" sz="24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ООО «КФХ Чинам</a:t>
            </a: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48136" name="Picture 10" descr="1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3357588" cy="24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DSC_03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143380"/>
            <a:ext cx="3752470" cy="24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6064251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племенного репродуктора КРС калмыцкой породы» на базе ООО «КФХ 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Кондуйское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 «КФХ Чинам»  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Чемусов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Н.И.)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СП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Кондуйское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Чемусово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племенного репродуктора КРС калмыцкой породы, на базе ООО  «КФХ 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МСХ России № 324 от 28.07.2015 года присвоен статус племенного репродуктора по разведению КРС мясного направления калмыцкой породы.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заемные средства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Россельхозбанк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2016-2026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Инвестиционный проект </a:t>
            </a:r>
            <a:br>
              <a:rPr lang="ru-RU" sz="20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«Создание генофондного хозяйства по разведению яков </a:t>
            </a:r>
            <a:br>
              <a:rPr lang="ru-RU" sz="20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(ООО «</a:t>
            </a:r>
            <a:r>
              <a:rPr lang="ru-RU" sz="2000" dirty="0" smtClean="0">
                <a:solidFill>
                  <a:schemeClr val="folHlink"/>
                </a:solidFill>
              </a:rPr>
              <a:t>КФХ </a:t>
            </a: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Чинам»)</a:t>
            </a:r>
            <a:endParaRPr lang="ru-RU" sz="20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2910" y="1905000"/>
            <a:ext cx="4429156" cy="4191000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ООО  «КФХ Чинам» (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Чемусов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Н.И.)</a:t>
            </a:r>
          </a:p>
          <a:p>
            <a:pPr algn="just"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3,0 млн.рублей</a:t>
            </a:r>
          </a:p>
          <a:p>
            <a:pPr algn="just"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лет</a:t>
            </a:r>
          </a:p>
          <a:p>
            <a:pPr>
              <a:buNone/>
              <a:defRPr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357028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 descr="https://im0-tub-ru.yandex.net/i?id=44245fc4b565f787f09dfd923bc1f464&amp;n=33&amp;h=215&amp;w=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58272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61" name="Group 53"/>
          <p:cNvGraphicFramePr>
            <a:graphicFrameLocks noGrp="1"/>
          </p:cNvGraphicFramePr>
          <p:nvPr/>
        </p:nvGraphicFramePr>
        <p:xfrm>
          <a:off x="285750" y="428625"/>
          <a:ext cx="8569325" cy="6317933"/>
        </p:xfrm>
        <a:graphic>
          <a:graphicData uri="http://schemas.openxmlformats.org/drawingml/2006/table">
            <a:tbl>
              <a:tblPr/>
              <a:tblGrid>
                <a:gridCol w="4356100"/>
                <a:gridCol w="4213225"/>
              </a:tblGrid>
              <a:tr h="5524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«Создание генофондного хозяйства по разведению яков» (ООО «КФХ Чинам»)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Борзинский район, СП «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Кондуйское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с.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Чемусово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«КФХ  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СП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Кондуйское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Чемусово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kfh-chinam@mail.ru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генофондного хозяйства по разведению яков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53 головы, в том числе 50 телочек и 3 бычка.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3 000 000 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42938" y="571500"/>
            <a:ext cx="800100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>
              <a:defRPr/>
            </a:pPr>
            <a:r>
              <a:rPr lang="ru-RU" sz="26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«Развитие убойного </a:t>
            </a:r>
            <a:r>
              <a:rPr lang="ru-RU" sz="2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цеха в г. Борзя»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71500" y="2071688"/>
            <a:ext cx="2576513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Цыган  Ю.А.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00063" y="3573463"/>
            <a:ext cx="27003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6,0 </a:t>
            </a: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500063" y="4941888"/>
            <a:ext cx="36766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бойный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500174"/>
            <a:ext cx="3291707" cy="2428892"/>
          </a:xfrm>
          <a:prstGeom prst="rect">
            <a:avLst/>
          </a:prstGeom>
        </p:spPr>
      </p:pic>
      <p:pic>
        <p:nvPicPr>
          <p:cNvPr id="9" name="Рисунок 8" descr="убойный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143380"/>
            <a:ext cx="3507086" cy="23526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385175" cy="1176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 Административно-территориальное деление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муниципального района «Борзинский район»</a:t>
            </a:r>
          </a:p>
        </p:txBody>
      </p:sp>
      <p:sp>
        <p:nvSpPr>
          <p:cNvPr id="922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643563" y="2000250"/>
            <a:ext cx="3214687" cy="42862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1.   ГП «Борзинское»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2.   ГП «Шерловогорское»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3.   СП «Акурайское»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4.   СП «Биликтуйское»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5.   СП «Ключевское»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6.   СП «Кондуйское»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7.   СП «Курунзулайское»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8.   СП «Новоборзинское»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9.   СП «Переднебыркинское»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10. СП «Приозерное»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11. СП «Усть-Озерское»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12. СП «Соловьевское»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13. СП «Хада-Булакское»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14. СП «Цаган-Олуйское»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15. СП «Чиндантское»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16. СП «Шоноктуйское»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17. СП «Южное»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</p:txBody>
      </p:sp>
      <p:pic>
        <p:nvPicPr>
          <p:cNvPr id="6" name="Picture 8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5143536" cy="43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TextBox 4"/>
          <p:cNvSpPr txBox="1"/>
          <p:nvPr/>
        </p:nvSpPr>
        <p:spPr>
          <a:xfrm>
            <a:off x="785813" y="1214438"/>
            <a:ext cx="7715250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Муниципальный район  «Борзинский район» состоит  из 2 городских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и 15 сельских поселений, объединяющих  26 населенных пунктов: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61" name="Group 53"/>
          <p:cNvGraphicFramePr>
            <a:graphicFrameLocks noGrp="1"/>
          </p:cNvGraphicFramePr>
          <p:nvPr/>
        </p:nvGraphicFramePr>
        <p:xfrm>
          <a:off x="285750" y="428625"/>
          <a:ext cx="8569325" cy="6359843"/>
        </p:xfrm>
        <a:graphic>
          <a:graphicData uri="http://schemas.openxmlformats.org/drawingml/2006/table">
            <a:tbl>
              <a:tblPr/>
              <a:tblGrid>
                <a:gridCol w="4356100"/>
                <a:gridCol w="4213225"/>
              </a:tblGrid>
              <a:tr h="35716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убойного цеха  в г. Борзя»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поселение «Борзинское»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Цыган Юлия Андреевна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г. Борзя,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Промышленная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качественными продуктами питания, создание новых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 введен в эксплуатацию убойных цех по забою скота, производительностью 30 голов в смену.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6 000 000 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2018-2025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625" y="1714500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Ушаков С.С.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63" y="2714625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8,4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63" y="3571875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«Разведение скота мясо-молочного направления» (семейное фермерское хозяйство – ИП Глава КФХ Ушаков С.С.)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428736"/>
            <a:ext cx="3405180" cy="2500330"/>
          </a:xfrm>
          <a:prstGeom prst="rect">
            <a:avLst/>
          </a:prstGeom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357694"/>
            <a:ext cx="3429024" cy="2286016"/>
          </a:xfrm>
          <a:prstGeom prst="rect">
            <a:avLst/>
          </a:prstGeom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3" y="4429132"/>
            <a:ext cx="3286148" cy="22860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707699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скота мясо-молочного направления»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(семейное фермерское хозяйство – ИП Глава КФХ Ушаков С.С.)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«Усть-Озерское»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Ушаков С.С.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п.г.т. Шерловая Гора, ул. Победы, 11, тел. 89243851392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крупнорогатого скота мясного и молочного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 и разведение КРС молочного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ФЦП «Развитие семейных  животноводческих ферм»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2016-2026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Бабенкин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1,63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28596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«Создание производственной базы КФХ и увеличение объема реализации продукции» – ИП Глава КФХ </a:t>
            </a:r>
            <a:r>
              <a:rPr lang="ru-RU" sz="2000" b="1" u="none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Бабенкин</a:t>
            </a: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А.А.)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Рисунок 9" descr="100_3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736"/>
            <a:ext cx="3071834" cy="2303875"/>
          </a:xfrm>
          <a:prstGeom prst="rect">
            <a:avLst/>
          </a:prstGeom>
        </p:spPr>
      </p:pic>
      <p:pic>
        <p:nvPicPr>
          <p:cNvPr id="11" name="Рисунок 10" descr="100_3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000504"/>
            <a:ext cx="4155790" cy="24203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81628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скота мясо-молочного направления»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(семейное фермерское хозяйство – ИП Глава КФХ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Бабенкин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«Хада-Булакское»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Бабенкин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г. Борзя, ул. Свердлова,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КФХ и увеличение объема реализации продукции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сельскохозяйственной техники, 130 голов  овец  породы меринос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«Начинающий фермер»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Путилова А.В.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28596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высокопродуктивного стада, на основе племенного ядра коров калмыцкой породы (ИП Глава КФХ Путилова  А.В.)»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утилов Карамов Шеста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357298"/>
            <a:ext cx="3759155" cy="2357454"/>
          </a:xfrm>
          <a:prstGeom prst="rect">
            <a:avLst/>
          </a:prstGeom>
        </p:spPr>
      </p:pic>
      <p:pic>
        <p:nvPicPr>
          <p:cNvPr id="8" name="Рисунок 7" descr="СППК ШЕВАН 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24314"/>
            <a:ext cx="3786213" cy="24765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707699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Формирование высокопродуктивного стада, на основе племенного ядра коров калмыцкой породы» (ИП Глава КФХ Путилова А.В.)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Путилова А.В.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с. Приозерное, ул. Гагарина,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маточного племенного ядра КРС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49 голов племенной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Ваулина Е.Н.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3,35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282" y="357166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семейной животноводческой фермы на базе крестьянско-фермерского хозяйства» (ИП Глава КФХ Ваулина Е.Н.)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80706_103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4429156" cy="31432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602964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крестьянско-фермерского хозяйства начинающего фермера»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Ваулина Е.Н.)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«Чиндантское»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Ваулина Е.Н.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с. Чиндант - 2, ул. Лазо,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производства и сбыт мяса говядины и баранины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и откорм КРС с целью получения продукции животноводства с последующей реализацией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3 350 000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Карамов</a:t>
            </a: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О.Г.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производственной базы крестьянско-фермерского хозяйства и увеличение объема реализуемой продукции» (ИП Глава КФХ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Карамов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О.Г.)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erefordska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28736"/>
            <a:ext cx="3823363" cy="2553887"/>
          </a:xfrm>
          <a:prstGeom prst="rect">
            <a:avLst/>
          </a:prstGeom>
        </p:spPr>
      </p:pic>
      <p:pic>
        <p:nvPicPr>
          <p:cNvPr id="8" name="Рисунок 7" descr="98243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000504"/>
            <a:ext cx="3857652" cy="25003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492500" cy="4175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Общие сведения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571500"/>
            <a:ext cx="6072188" cy="26431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  <a:latin typeface="Franklin Gothic Demi" pitchFamily="34" charset="0"/>
              </a:rPr>
              <a:t>Географическое положение</a:t>
            </a:r>
            <a:r>
              <a:rPr lang="ru-RU" b="1" dirty="0" smtClean="0">
                <a:solidFill>
                  <a:schemeClr val="folHlink"/>
                </a:solidFill>
              </a:rPr>
              <a:t> </a:t>
            </a:r>
            <a:endParaRPr lang="ru-RU" b="1" dirty="0" smtClean="0">
              <a:solidFill>
                <a:schemeClr val="folHlink"/>
              </a:solidFill>
              <a:latin typeface="Franklin Gothic Demi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FFFF66"/>
              </a:solidFill>
              <a:effectLst/>
              <a:latin typeface="Franklin Gothic Book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Борзинский район расположен на юго-восточной части Забайкальского края.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севере граничит с Балейским районом,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северо-востоке – с Александрово-Заводским районом,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западе – с Ононским и Оловяннинским районами,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юге – с Забайкальским районом и Монголией.</a:t>
            </a:r>
            <a:endParaRPr lang="ru-RU" sz="1800" dirty="0" smtClean="0">
              <a:latin typeface="Franklin Gothic Book" pitchFamily="34" charset="0"/>
            </a:endParaRPr>
          </a:p>
        </p:txBody>
      </p:sp>
      <p:pic>
        <p:nvPicPr>
          <p:cNvPr id="12292" name="Picture 5" descr="hemerocallis_min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929066"/>
            <a:ext cx="2857520" cy="204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295" name="Picture 7" descr="C:\Documents and Settings\Аюшиев Ч\Рабочий стол\b_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2071702" cy="2334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3786188" y="3429000"/>
            <a:ext cx="492918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Климатические условия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u="none" dirty="0">
                <a:latin typeface="Franklin Gothic Book" pitchFamily="34" charset="0"/>
              </a:rPr>
              <a:t>Климат резко континентальный. В среднем температуры в январе  составляют -</a:t>
            </a:r>
            <a:r>
              <a:rPr lang="ru-RU" b="1" u="none" dirty="0" smtClean="0">
                <a:latin typeface="Franklin Gothic Book" pitchFamily="34" charset="0"/>
              </a:rPr>
              <a:t>22...-29 </a:t>
            </a:r>
            <a:r>
              <a:rPr lang="ru-RU" b="1" u="none" dirty="0">
                <a:latin typeface="Franklin Gothic Book" pitchFamily="34" charset="0"/>
              </a:rPr>
              <a:t>градусов Цельсия. В июле +18</a:t>
            </a:r>
            <a:r>
              <a:rPr lang="ru-RU" b="1" u="none" dirty="0" smtClean="0">
                <a:latin typeface="Franklin Gothic Book" pitchFamily="34" charset="0"/>
              </a:rPr>
              <a:t>...+20 </a:t>
            </a:r>
            <a:r>
              <a:rPr lang="ru-RU" b="1" u="none" dirty="0">
                <a:latin typeface="Franklin Gothic Book" pitchFamily="34" charset="0"/>
              </a:rPr>
              <a:t>градусов Цельсия, в полдень воздух способен накаляться  до +35 градусов.  Всего  за год на территории района  выпадает до 350-400 мм осадков.</a:t>
            </a:r>
            <a:endParaRPr lang="ru-RU" b="1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38956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крестьянско-фермерского хозяйства и увеличение объема реализуемой продукции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</a:t>
                      </a:r>
                      <a:r>
                        <a:rPr lang="ru-RU" sz="1800" b="1" u="none" dirty="0" err="1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Карамов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О.Г.)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Карамов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Приозерное, ул. Гагарина, д.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КРС мясных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40 голов КРС герефордской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Шестакова А.Н.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производственной базы крестьянско-фермерского хозяйства и увеличение объема реализуемой продукции» (ИП Глава КФХ  Шестакова А.Н.)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alloveyska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3643306" cy="2357454"/>
          </a:xfrm>
          <a:prstGeom prst="rect">
            <a:avLst/>
          </a:prstGeom>
        </p:spPr>
      </p:pic>
      <p:pic>
        <p:nvPicPr>
          <p:cNvPr id="10" name="Рисунок 9" descr="seme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71942"/>
            <a:ext cx="3643338" cy="25731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81628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крестьянско-фермерского хозяйства и увеличение объема реализуемой продукции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Шестакова А.Н.)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«Южное»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Шестакова А.Н.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Южное, ул. Новая, д. 3, кв.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и выращивание на убой КРС мясных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49 голов галловейской и симментальской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Дамдинов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Б.Р.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2,5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и развитие хозяйства по разведению КРС мясного направления»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(ИП Глава КФХ 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Дамдинов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Б.Р.)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11-kalmyckie-korov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714488"/>
            <a:ext cx="4786314" cy="31908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60292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хозяйства по разведению КРС мясного направления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</a:t>
                      </a:r>
                      <a:r>
                        <a:rPr lang="ru-RU" sz="1800" b="1" u="none" dirty="0" err="1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Дамдинов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Б.Р.)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Дамдинов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Б.Р.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Тасырхой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 Барская, д. 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хозяйства по разведению КРС мясного направления.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70 голов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00063" y="0"/>
            <a:ext cx="8208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Перечень основных показателей социально-</a:t>
            </a:r>
          </a:p>
          <a:p>
            <a:pPr algn="ctr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экономического развития МР«Борзинский район»</a:t>
            </a:r>
          </a:p>
        </p:txBody>
      </p:sp>
      <p:graphicFrame>
        <p:nvGraphicFramePr>
          <p:cNvPr id="67690" name="Group 106"/>
          <p:cNvGraphicFramePr>
            <a:graphicFrameLocks noGrp="1"/>
          </p:cNvGraphicFramePr>
          <p:nvPr/>
        </p:nvGraphicFramePr>
        <p:xfrm>
          <a:off x="611560" y="908720"/>
          <a:ext cx="7920878" cy="5632330"/>
        </p:xfrm>
        <a:graphic>
          <a:graphicData uri="http://schemas.openxmlformats.org/drawingml/2006/table">
            <a:tbl>
              <a:tblPr/>
              <a:tblGrid>
                <a:gridCol w="389330"/>
                <a:gridCol w="2362819"/>
                <a:gridCol w="1141148"/>
                <a:gridCol w="604137"/>
                <a:gridCol w="604137"/>
                <a:gridCol w="604137"/>
                <a:gridCol w="738390"/>
                <a:gridCol w="612686"/>
                <a:gridCol w="864094"/>
              </a:tblGrid>
              <a:tr h="3649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29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119,8                                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086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сопостави-мых ценах в 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3" name="Group 105"/>
          <p:cNvGraphicFramePr>
            <a:graphicFrameLocks noGrp="1"/>
          </p:cNvGraphicFramePr>
          <p:nvPr/>
        </p:nvGraphicFramePr>
        <p:xfrm>
          <a:off x="467546" y="404664"/>
          <a:ext cx="8208909" cy="5776091"/>
        </p:xfrm>
        <a:graphic>
          <a:graphicData uri="http://schemas.openxmlformats.org/drawingml/2006/table">
            <a:tbl>
              <a:tblPr/>
              <a:tblGrid>
                <a:gridCol w="406227"/>
                <a:gridCol w="2624381"/>
                <a:gridCol w="1036871"/>
                <a:gridCol w="665587"/>
                <a:gridCol w="665587"/>
                <a:gridCol w="591633"/>
                <a:gridCol w="665587"/>
                <a:gridCol w="665587"/>
                <a:gridCol w="887449"/>
              </a:tblGrid>
              <a:tr h="4152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0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25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ценах в 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 р.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4,7 р.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0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73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4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00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 жилых помещений, приходящихся в среднем на 1 жителя,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0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48" name="Group 116"/>
          <p:cNvGraphicFramePr>
            <a:graphicFrameLocks noGrp="1"/>
          </p:cNvGraphicFramePr>
          <p:nvPr/>
        </p:nvGraphicFramePr>
        <p:xfrm>
          <a:off x="611560" y="908720"/>
          <a:ext cx="8064898" cy="4991101"/>
        </p:xfrm>
        <a:graphic>
          <a:graphicData uri="http://schemas.openxmlformats.org/drawingml/2006/table">
            <a:tbl>
              <a:tblPr/>
              <a:tblGrid>
                <a:gridCol w="415603"/>
                <a:gridCol w="2238587"/>
                <a:gridCol w="1306250"/>
                <a:gridCol w="648072"/>
                <a:gridCol w="648072"/>
                <a:gridCol w="648072"/>
                <a:gridCol w="648072"/>
                <a:gridCol w="703004"/>
                <a:gridCol w="809166"/>
              </a:tblGrid>
              <a:tr h="314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0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год 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(оценка)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51807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 розничной торговли на душу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76942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 стат.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дан-ных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 стат.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дан-ных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отремонтировано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0" y="1785938"/>
            <a:ext cx="9144000" cy="50720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>
                <a:latin typeface="Franklin Gothic Heavy" pitchFamily="34" charset="0"/>
              </a:rPr>
              <a:t>Гридин Роман Анатольевич </a:t>
            </a:r>
            <a:r>
              <a:rPr lang="ru-RU" sz="1300" u="none" dirty="0">
                <a:latin typeface="Franklin Gothic Heavy" pitchFamily="34" charset="0"/>
              </a:rPr>
              <a:t>– </a:t>
            </a:r>
            <a:r>
              <a:rPr lang="ru-RU" sz="1300" u="none" dirty="0" smtClean="0">
                <a:latin typeface="Franklin Gothic Heavy" pitchFamily="34" charset="0"/>
              </a:rPr>
              <a:t> Г</a:t>
            </a:r>
            <a:r>
              <a:rPr lang="ru-RU" sz="1300" u="none" dirty="0" smtClean="0"/>
              <a:t>лава  муниципального района </a:t>
            </a:r>
            <a:r>
              <a:rPr lang="ru-RU" sz="1300" u="none" dirty="0"/>
              <a:t>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Телефоны: </a:t>
            </a:r>
            <a:r>
              <a:rPr lang="ru-RU" sz="1300" b="1" u="none" dirty="0">
                <a:solidFill>
                  <a:srgbClr val="7DFF7D"/>
                </a:solidFill>
              </a:rPr>
              <a:t>8 30233 3 13 31, 8 964 464 43 </a:t>
            </a:r>
            <a:r>
              <a:rPr lang="ru-RU" sz="1300" b="1" u="none" dirty="0" smtClean="0">
                <a:solidFill>
                  <a:srgbClr val="7DFF7D"/>
                </a:solidFill>
              </a:rPr>
              <a:t>31</a:t>
            </a:r>
            <a:endParaRPr lang="ru-RU" sz="1300" b="1" u="none" dirty="0">
              <a:solidFill>
                <a:srgbClr val="7DFF7D"/>
              </a:solidFill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>
                <a:latin typeface="Franklin Gothic Heavy" pitchFamily="34" charset="0"/>
              </a:rPr>
              <a:t>Забелин </a:t>
            </a:r>
            <a:r>
              <a:rPr lang="ru-RU" sz="1300" u="none" dirty="0">
                <a:latin typeface="Franklin Gothic Heavy" pitchFamily="34" charset="0"/>
              </a:rPr>
              <a:t>Василий Васильевич – </a:t>
            </a:r>
            <a:r>
              <a:rPr lang="ru-RU" sz="1300" u="none" dirty="0" smtClean="0">
                <a:latin typeface="+mn-lt"/>
              </a:rPr>
              <a:t>первый</a:t>
            </a:r>
            <a:r>
              <a:rPr lang="ru-RU" sz="1300" u="none" dirty="0" smtClean="0">
                <a:latin typeface="Franklin Gothic Heavy" pitchFamily="34" charset="0"/>
              </a:rPr>
              <a:t> </a:t>
            </a:r>
            <a:r>
              <a:rPr lang="ru-RU" sz="1300" u="none" dirty="0" smtClean="0"/>
              <a:t>заместитель главы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/>
              <a:t> </a:t>
            </a:r>
            <a:r>
              <a:rPr lang="ru-RU" sz="1300" u="none" dirty="0"/>
              <a:t>муниципального </a:t>
            </a:r>
            <a:r>
              <a:rPr lang="ru-RU" sz="1300" u="none" dirty="0" smtClean="0"/>
              <a:t>района </a:t>
            </a:r>
            <a:r>
              <a:rPr lang="ru-RU" sz="1300" u="none" dirty="0"/>
              <a:t>«Борзинский район»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</a:t>
            </a:r>
            <a:r>
              <a:rPr lang="ru-RU" sz="1300" u="none" dirty="0" smtClean="0"/>
              <a:t>: </a:t>
            </a:r>
            <a:r>
              <a:rPr lang="ru-RU" sz="1300" b="1" u="none" dirty="0" smtClean="0">
                <a:solidFill>
                  <a:srgbClr val="7DFF7D"/>
                </a:solidFill>
              </a:rPr>
              <a:t>8 964 464 43 01</a:t>
            </a:r>
            <a:endParaRPr lang="ru-RU" sz="1300" b="1" u="none" dirty="0">
              <a:solidFill>
                <a:srgbClr val="7DFF7D"/>
              </a:solidFill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err="1" smtClean="0">
                <a:latin typeface="Franklin Gothic Heavy" pitchFamily="34" charset="0"/>
              </a:rPr>
              <a:t>Абидаева</a:t>
            </a:r>
            <a:r>
              <a:rPr lang="ru-RU" sz="1300" u="none" dirty="0" smtClean="0">
                <a:latin typeface="Franklin Gothic Heavy" pitchFamily="34" charset="0"/>
              </a:rPr>
              <a:t> Марина Михайловна </a:t>
            </a:r>
            <a:r>
              <a:rPr lang="ru-RU" sz="1300" u="none" dirty="0">
                <a:latin typeface="Franklin Gothic Heavy" pitchFamily="34" charset="0"/>
              </a:rPr>
              <a:t>– </a:t>
            </a:r>
            <a:r>
              <a:rPr lang="ru-RU" sz="1300" u="none" dirty="0"/>
              <a:t>заместитель </a:t>
            </a:r>
            <a:r>
              <a:rPr lang="ru-RU" sz="1300" u="none" dirty="0" smtClean="0"/>
              <a:t>главы </a:t>
            </a:r>
            <a:endParaRPr lang="ru-RU" sz="1300" u="none" dirty="0"/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муниципального района «Борзинский район» по социальному развитию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>
                <a:solidFill>
                  <a:srgbClr val="7DFF7D"/>
                </a:solidFill>
              </a:rPr>
              <a:t>8 964 464 43 15</a:t>
            </a:r>
          </a:p>
          <a:p>
            <a:pPr marL="342900" indent="-342900" algn="ctr">
              <a:lnSpc>
                <a:spcPts val="1400"/>
              </a:lnSpc>
              <a:defRPr/>
            </a:pPr>
            <a:r>
              <a:rPr lang="ru-RU" sz="1300" u="none" dirty="0" err="1" smtClean="0">
                <a:latin typeface="Franklin Gothic Heavy" pitchFamily="34" charset="0"/>
              </a:rPr>
              <a:t>Сайфулина</a:t>
            </a:r>
            <a:r>
              <a:rPr lang="ru-RU" sz="1300" u="none" dirty="0" smtClean="0">
                <a:latin typeface="Franklin Gothic Heavy" pitchFamily="34" charset="0"/>
              </a:rPr>
              <a:t> Елена Владимировна </a:t>
            </a:r>
            <a:r>
              <a:rPr lang="ru-RU" sz="1300" u="none" dirty="0">
                <a:latin typeface="Franklin Gothic Heavy" pitchFamily="34" charset="0"/>
              </a:rPr>
              <a:t>– </a:t>
            </a:r>
            <a:r>
              <a:rPr lang="ru-RU" sz="1300" u="none" dirty="0"/>
              <a:t>управляющий делами </a:t>
            </a:r>
            <a:endParaRPr lang="ru-RU" sz="1300" u="none" dirty="0" smtClean="0"/>
          </a:p>
          <a:p>
            <a:pPr marL="342900" indent="-342900" algn="ctr">
              <a:lnSpc>
                <a:spcPts val="1400"/>
              </a:lnSpc>
              <a:defRPr/>
            </a:pPr>
            <a:r>
              <a:rPr lang="ru-RU" sz="1300" u="none" dirty="0" smtClean="0"/>
              <a:t>администрации муниципального </a:t>
            </a:r>
            <a:r>
              <a:rPr lang="ru-RU" sz="1300" u="none" dirty="0"/>
              <a:t>района «Борзинский район»</a:t>
            </a:r>
            <a:r>
              <a:rPr lang="ru-RU" sz="1300" dirty="0"/>
              <a:t> </a:t>
            </a:r>
            <a:endParaRPr lang="ru-RU" sz="1300" u="none" dirty="0"/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/>
              <a:t>Телефон: </a:t>
            </a:r>
            <a:r>
              <a:rPr lang="ru-RU" sz="1300" b="1" u="none" dirty="0" smtClean="0">
                <a:solidFill>
                  <a:srgbClr val="7DFF7D"/>
                </a:solidFill>
              </a:rPr>
              <a:t>8 964 464 43 17</a:t>
            </a:r>
          </a:p>
          <a:p>
            <a:pPr marL="342900" indent="-342900" algn="ctr">
              <a:lnSpc>
                <a:spcPts val="1400"/>
              </a:lnSpc>
              <a:defRPr/>
            </a:pPr>
            <a:r>
              <a:rPr lang="ru-RU" sz="1300" u="none" dirty="0" err="1" smtClean="0">
                <a:latin typeface="Franklin Gothic Heavy" pitchFamily="34" charset="0"/>
              </a:rPr>
              <a:t>Тюкавкина</a:t>
            </a:r>
            <a:r>
              <a:rPr lang="ru-RU" sz="1300" u="none" dirty="0" smtClean="0">
                <a:latin typeface="Franklin Gothic Heavy" pitchFamily="34" charset="0"/>
              </a:rPr>
              <a:t> Наталья Николаевна -  </a:t>
            </a:r>
            <a:r>
              <a:rPr lang="ru-RU" sz="1300" u="none" dirty="0" smtClean="0"/>
              <a:t>председатель комитета по муниципальному хозяйству</a:t>
            </a:r>
          </a:p>
          <a:p>
            <a:pPr marL="342900" indent="-342900" algn="ctr">
              <a:lnSpc>
                <a:spcPts val="1400"/>
              </a:lnSpc>
              <a:defRPr/>
            </a:pPr>
            <a:r>
              <a:rPr lang="ru-RU" sz="1300" u="none" dirty="0" smtClean="0"/>
              <a:t> администрации муниципального района «</a:t>
            </a:r>
            <a:r>
              <a:rPr lang="ru-RU" sz="1300" u="none" dirty="0" err="1" smtClean="0"/>
              <a:t>Борзинский</a:t>
            </a:r>
            <a:r>
              <a:rPr lang="ru-RU" sz="1300" u="none" dirty="0" smtClean="0"/>
              <a:t> район»</a:t>
            </a:r>
            <a:r>
              <a:rPr lang="ru-RU" sz="1300" dirty="0" smtClean="0"/>
              <a:t> </a:t>
            </a:r>
            <a:endParaRPr lang="ru-RU" sz="1300" u="none" dirty="0" smtClean="0"/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/>
              <a:t>Телефон: </a:t>
            </a:r>
            <a:r>
              <a:rPr lang="ru-RU" sz="1300" b="1" u="none" dirty="0" smtClean="0">
                <a:solidFill>
                  <a:srgbClr val="7DFF7D"/>
                </a:solidFill>
              </a:rPr>
              <a:t>8 964 464 44 01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>
                <a:latin typeface="Franklin Gothic Heavy" pitchFamily="34" charset="0"/>
              </a:rPr>
              <a:t>Блохина Жанна Александровна– </a:t>
            </a:r>
            <a:r>
              <a:rPr lang="ru-RU" sz="1300" u="none" dirty="0" smtClean="0"/>
              <a:t>начальник управления экономического развития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/>
              <a:t> администрации муниципального района «</a:t>
            </a:r>
            <a:r>
              <a:rPr lang="ru-RU" sz="1300" u="none" dirty="0" err="1" smtClean="0"/>
              <a:t>Борзинский</a:t>
            </a:r>
            <a:r>
              <a:rPr lang="ru-RU" sz="1300" u="none" dirty="0" smtClean="0"/>
              <a:t>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/>
              <a:t>Телефон</a:t>
            </a:r>
            <a:r>
              <a:rPr lang="ru-RU" sz="1300" u="none" dirty="0" smtClean="0">
                <a:solidFill>
                  <a:srgbClr val="FFFF00"/>
                </a:solidFill>
              </a:rPr>
              <a:t>: </a:t>
            </a:r>
            <a:r>
              <a:rPr lang="ru-RU" sz="1300" b="1" u="none" dirty="0" smtClean="0">
                <a:solidFill>
                  <a:srgbClr val="85FF85"/>
                </a:solidFill>
              </a:rPr>
              <a:t>8 964 464 43 30</a:t>
            </a:r>
            <a:endParaRPr lang="ru-RU" sz="1300" b="1" u="none" dirty="0" smtClean="0">
              <a:solidFill>
                <a:srgbClr val="7DFF7D"/>
              </a:solidFill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>
                <a:latin typeface="Franklin Gothic Heavy" pitchFamily="34" charset="0"/>
              </a:rPr>
              <a:t>Иванов Сергей Николаевич </a:t>
            </a:r>
            <a:r>
              <a:rPr lang="ru-RU" sz="1300" b="1" u="none" dirty="0" smtClean="0"/>
              <a:t>– </a:t>
            </a:r>
            <a:r>
              <a:rPr lang="ru-RU" sz="1300" u="none" dirty="0" smtClean="0"/>
              <a:t>председатель Совета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/>
              <a:t>Телефон: </a:t>
            </a:r>
            <a:r>
              <a:rPr lang="ru-RU" sz="1300" b="1" u="none" dirty="0" smtClean="0">
                <a:solidFill>
                  <a:srgbClr val="7DFF7D"/>
                </a:solidFill>
              </a:rPr>
              <a:t>8 30233 3 14 53</a:t>
            </a:r>
            <a:endParaRPr lang="ru-RU" sz="1300" b="1" u="none" dirty="0" smtClean="0"/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b="1" u="none" dirty="0" err="1" smtClean="0">
                <a:latin typeface="Franklin Gothic Book" pitchFamily="34" charset="0"/>
              </a:rPr>
              <a:t>Валеева</a:t>
            </a:r>
            <a:r>
              <a:rPr lang="ru-RU" sz="1300" b="1" u="none" dirty="0" smtClean="0">
                <a:latin typeface="Franklin Gothic Book" pitchFamily="34" charset="0"/>
              </a:rPr>
              <a:t> Ольга Николаевна </a:t>
            </a:r>
            <a:r>
              <a:rPr lang="ru-RU" sz="1300" u="none" dirty="0" smtClean="0">
                <a:latin typeface="Franklin Gothic Heavy" pitchFamily="34" charset="0"/>
              </a:rPr>
              <a:t>– </a:t>
            </a:r>
            <a:r>
              <a:rPr lang="ru-RU" sz="1300" u="none" dirty="0"/>
              <a:t>главный специалист общественной приемной </a:t>
            </a:r>
            <a:r>
              <a:rPr lang="ru-RU" sz="1300" u="none" dirty="0" smtClean="0"/>
              <a:t>главы </a:t>
            </a:r>
            <a:endParaRPr lang="ru-RU" sz="1300" u="none" dirty="0"/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/>
              <a:t>муниципального </a:t>
            </a:r>
            <a:r>
              <a:rPr lang="ru-RU" sz="1300" u="none" dirty="0"/>
              <a:t>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Телефоны: </a:t>
            </a:r>
            <a:r>
              <a:rPr lang="ru-RU" sz="1300" b="1" u="none" dirty="0">
                <a:solidFill>
                  <a:srgbClr val="7DFF7D"/>
                </a:solidFill>
              </a:rPr>
              <a:t>8 30233 3 13 31, 8 964 464 43 31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1300" b="1" u="none" dirty="0">
              <a:solidFill>
                <a:srgbClr val="7DFF7D"/>
              </a:solidFill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8000" y="285750"/>
            <a:ext cx="8385175" cy="1431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b="1" u="none" kern="0" spc="1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Администрация муниципального района «Борзинский район»</a:t>
            </a: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адрес: 674600, Забайкальский край, Борзинский район,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Борзя, ул. Ленина, 37</a:t>
            </a:r>
            <a:b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e-mail: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pochta@borzya.e-zab.ru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web</a:t>
            </a: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-сайт: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www.admin-borzya.ru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b="1" u="none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600" b="1" u="none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600" b="1" u="none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68763" cy="4048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</a:t>
            </a:r>
            <a:r>
              <a:rPr lang="ru-RU" sz="2800" u="sng" dirty="0" smtClean="0"/>
              <a:t> </a:t>
            </a:r>
            <a:r>
              <a:rPr lang="ru-RU" sz="2000" u="sng" dirty="0" smtClean="0"/>
              <a:t>потенциал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38" y="285750"/>
            <a:ext cx="8229600" cy="571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Полезные ископаемые</a:t>
            </a:r>
          </a:p>
        </p:txBody>
      </p:sp>
      <p:pic>
        <p:nvPicPr>
          <p:cNvPr id="10245" name="Picture 5" descr="iCAD18D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711200"/>
            <a:ext cx="1331912" cy="1428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6" name="Picture 6" descr="iCAYXFV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2154237"/>
            <a:ext cx="1331912" cy="10747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7" name="Picture 7" descr="1324010831_zolotodobycha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3230563"/>
            <a:ext cx="1331912" cy="10810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8" name="Picture 8" descr="i[8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938" y="4310063"/>
            <a:ext cx="1331912" cy="12842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9" name="Picture 9" descr="iCAGJFRS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938" y="5605463"/>
            <a:ext cx="1331912" cy="1123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3385" name="Group 73"/>
          <p:cNvGraphicFramePr>
            <a:graphicFrameLocks noGrp="1"/>
          </p:cNvGraphicFramePr>
          <p:nvPr/>
        </p:nvGraphicFramePr>
        <p:xfrm>
          <a:off x="1500188" y="785813"/>
          <a:ext cx="7643833" cy="5861940"/>
        </p:xfrm>
        <a:graphic>
          <a:graphicData uri="http://schemas.openxmlformats.org/drawingml/2006/table">
            <a:tbl>
              <a:tblPr/>
              <a:tblGrid>
                <a:gridCol w="2664365"/>
                <a:gridCol w="2431524"/>
                <a:gridCol w="2547944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Наименование месторождения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Тип полезного ископаемого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Степень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Курунзулайская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золото, молибден, медь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Шерловогорский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берилл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Участки Поднебесный,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Миллионный, Гелиодоровый Шерловогорского массива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камнесамоцветное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сырье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Подготовленные для промышленного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Кондуйский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Месторождения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Замелихинская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и Заводская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Государственный резерв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Лукавая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Подготовленные для промышленного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Турпаний (участок Хада-Булакский)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Хада-Булакская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Шерловогорское (отвалы)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олово, серебро, цинк, свинец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Ары-Булак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Чиндантское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уголь бурый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Харанорская угленосная 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уголь бурый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Ачиканский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тантал, ниобий, литий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992563" cy="30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 потенциал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214313"/>
            <a:ext cx="8126413" cy="452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Земельные ресурсы</a:t>
            </a:r>
            <a:endParaRPr lang="ru-RU" sz="2000" b="1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465" name="Text Box 129"/>
          <p:cNvSpPr txBox="1">
            <a:spLocks noChangeArrowheads="1"/>
          </p:cNvSpPr>
          <p:nvPr/>
        </p:nvSpPr>
        <p:spPr bwMode="auto">
          <a:xfrm>
            <a:off x="0" y="6119813"/>
            <a:ext cx="9144000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none" dirty="0">
                <a:solidFill>
                  <a:srgbClr val="FFCC66"/>
                </a:solidFill>
              </a:rPr>
              <a:t>Земли фонда перераспределения </a:t>
            </a:r>
            <a:r>
              <a:rPr lang="ru-RU" sz="1600" b="1" u="none" dirty="0" smtClean="0">
                <a:solidFill>
                  <a:srgbClr val="FFCC66"/>
                </a:solidFill>
              </a:rPr>
              <a:t>– </a:t>
            </a:r>
            <a:r>
              <a:rPr lang="ru-RU" sz="1600" b="1" dirty="0" smtClean="0">
                <a:solidFill>
                  <a:srgbClr val="FFCC66"/>
                </a:solidFill>
              </a:rPr>
              <a:t>162013,69 </a:t>
            </a:r>
            <a:r>
              <a:rPr lang="ru-RU" sz="1600" b="1" dirty="0">
                <a:solidFill>
                  <a:srgbClr val="FFCC66"/>
                </a:solidFill>
              </a:rPr>
              <a:t>га</a:t>
            </a:r>
            <a:r>
              <a:rPr lang="ru-RU" sz="1600" b="1" u="none" dirty="0">
                <a:solidFill>
                  <a:srgbClr val="FFCC66"/>
                </a:solidFill>
              </a:rPr>
              <a:t>. Земли, не вовлеченные в градостроительную или иную деятельность </a:t>
            </a:r>
            <a:r>
              <a:rPr lang="ru-RU" sz="1600" b="1" u="none" dirty="0" smtClean="0">
                <a:solidFill>
                  <a:srgbClr val="FFCC66"/>
                </a:solidFill>
              </a:rPr>
              <a:t>– </a:t>
            </a:r>
            <a:r>
              <a:rPr lang="ru-RU" sz="1600" b="1" dirty="0" smtClean="0">
                <a:solidFill>
                  <a:srgbClr val="FFCC66"/>
                </a:solidFill>
              </a:rPr>
              <a:t>10411,07 </a:t>
            </a:r>
            <a:r>
              <a:rPr lang="ru-RU" sz="1600" b="1" dirty="0">
                <a:solidFill>
                  <a:srgbClr val="FFCC66"/>
                </a:solidFill>
              </a:rPr>
              <a:t>га</a:t>
            </a:r>
          </a:p>
          <a:p>
            <a:pPr algn="ctr">
              <a:defRPr/>
            </a:pPr>
            <a:endParaRPr lang="ru-RU" sz="1400" u="none" dirty="0">
              <a:solidFill>
                <a:srgbClr val="FFCC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6" name="Picture 131" descr="C:\Documents and Settings\Аюшиев Ч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65163"/>
            <a:ext cx="86487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89" name="Group 89"/>
          <p:cNvGraphicFramePr>
            <a:graphicFrameLocks noGrp="1"/>
          </p:cNvGraphicFramePr>
          <p:nvPr>
            <p:ph sz="half" idx="2"/>
          </p:nvPr>
        </p:nvGraphicFramePr>
        <p:xfrm>
          <a:off x="214313" y="642941"/>
          <a:ext cx="8642350" cy="5429268"/>
        </p:xfrm>
        <a:graphic>
          <a:graphicData uri="http://schemas.openxmlformats.org/drawingml/2006/table">
            <a:tbl>
              <a:tblPr/>
              <a:tblGrid>
                <a:gridCol w="3571875"/>
                <a:gridCol w="1714500"/>
                <a:gridCol w="1000125"/>
                <a:gridCol w="1428750"/>
                <a:gridCol w="927100"/>
              </a:tblGrid>
              <a:tr h="621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Категория земли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Официально (кв.км.)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Фактически (кв.км.)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Всего земель, в том числе: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8871,69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8871,69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6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сельскохозяйственного  назначения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6829,85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6829,75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лесного фонда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1335,26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1335,26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поселений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транспорта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27,46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27,46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водного фонда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промышленности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энергетики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запаса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7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связи, радиовещания, телевидения, информатики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41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обороны и безопасности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102,70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102,70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7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особо охраняемых территорий и объектов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54475" cy="3444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</a:t>
            </a:r>
            <a:r>
              <a:rPr lang="ru-RU" sz="2800" u="sng" dirty="0" smtClean="0"/>
              <a:t> </a:t>
            </a:r>
            <a:r>
              <a:rPr lang="ru-RU" sz="2000" u="sng" dirty="0" smtClean="0"/>
              <a:t>потенциал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357188"/>
            <a:ext cx="8185150" cy="12144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Водные ресурсы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На территории Борзинского района 2 крупных озера и 4 реки,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подземные воды, карьеры</a:t>
            </a:r>
          </a:p>
        </p:txBody>
      </p:sp>
      <p:graphicFrame>
        <p:nvGraphicFramePr>
          <p:cNvPr id="15407" name="Group 47"/>
          <p:cNvGraphicFramePr>
            <a:graphicFrameLocks noGrp="1"/>
          </p:cNvGraphicFramePr>
          <p:nvPr>
            <p:ph sz="quarter" idx="2"/>
          </p:nvPr>
        </p:nvGraphicFramePr>
        <p:xfrm>
          <a:off x="214285" y="1714488"/>
          <a:ext cx="8643998" cy="2978486"/>
        </p:xfrm>
        <a:graphic>
          <a:graphicData uri="http://schemas.openxmlformats.org/drawingml/2006/table">
            <a:tbl>
              <a:tblPr/>
              <a:tblGrid>
                <a:gridCol w="1857385"/>
                <a:gridCol w="1571636"/>
                <a:gridCol w="1655689"/>
                <a:gridCol w="1961257"/>
                <a:gridCol w="1598031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Наименование водоема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Куда впадает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Расстояние  от устья,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Общая протяженность в районе,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бассейна, км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Борзя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Онон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7080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Ульдза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Зун-Торей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26900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Урулюнгуй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Аргунь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8360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Газимур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Аргунь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12100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9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Зун-Торей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Барун-Торей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580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2330" name="Picture 4" descr="img_2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929198"/>
            <a:ext cx="3429024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331" name="Picture 248" descr="list_0_2469jhey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929198"/>
            <a:ext cx="25923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332" name="Picture 250" descr="0_296b3_e8d816dc_X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929198"/>
            <a:ext cx="25923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14313"/>
            <a:ext cx="9144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Лесной фонд</a:t>
            </a:r>
            <a:r>
              <a:rPr lang="ru-RU" sz="2800" u="sng" dirty="0" smtClean="0">
                <a:latin typeface="+mn-lt"/>
              </a:rPr>
              <a:t>                             </a:t>
            </a:r>
            <a:endParaRPr lang="ru-RU" sz="3200" b="0" dirty="0" smtClean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142875" y="0"/>
            <a:ext cx="302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CC66"/>
                </a:solidFill>
              </a:rPr>
              <a:t>Ресурсный потенциал</a:t>
            </a:r>
          </a:p>
        </p:txBody>
      </p:sp>
      <p:sp>
        <p:nvSpPr>
          <p:cNvPr id="9" name="Rectangle 4"/>
          <p:cNvSpPr txBox="1">
            <a:spLocks noRot="1" noChangeArrowheads="1"/>
          </p:cNvSpPr>
          <p:nvPr/>
        </p:nvSpPr>
        <p:spPr bwMode="auto">
          <a:xfrm>
            <a:off x="0" y="785813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Леса занимают </a:t>
            </a:r>
            <a:r>
              <a:rPr lang="ru-RU" sz="2000" b="1" u="none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площадь </a:t>
            </a:r>
            <a:r>
              <a:rPr lang="ru-RU" sz="2000" b="1" u="none" kern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133526,2 </a:t>
            </a: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га (15% территории района).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Территория лесов покрыта: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лиственничник - 28%;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лиственными породами (преимущественно березой, осиной) - 46%;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сосной - 16%;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кустарниками - 10%.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" name="Picture 8" descr="x_633ecd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556" y="2857496"/>
            <a:ext cx="4291444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5370" name="Picture 10" descr="C:\Documents and Settings\Аюшиев Ч\Рабочий стол\бардачок\3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3901"/>
            <a:ext cx="2714644" cy="4004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371" name="Picture 11" descr="C:\Documents and Settings\Аюшиев Ч\Рабочий стол\бардачок\0_6a809_2208a92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2837131" cy="4000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  <a:fontScheme name="Трава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25375</TotalTime>
  <Words>5323</Words>
  <Application>Microsoft Office PowerPoint</Application>
  <PresentationFormat>Экран (4:3)</PresentationFormat>
  <Paragraphs>1327</Paragraphs>
  <Slides>58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Трава</vt:lpstr>
      <vt:lpstr>Инвестиционный паспорт муниципального района  «Борзинский район»</vt:lpstr>
      <vt:lpstr>Презентация PowerPoint</vt:lpstr>
      <vt:lpstr>История муниципального района «Борзинский район»</vt:lpstr>
      <vt:lpstr> Административно-территориальное деление муниципального района «Борзинский район»</vt:lpstr>
      <vt:lpstr>Общие сведения</vt:lpstr>
      <vt:lpstr>Ресурсный потенциал</vt:lpstr>
      <vt:lpstr>Ресурсный потенциал</vt:lpstr>
      <vt:lpstr>Ресурсный потенциал</vt:lpstr>
      <vt:lpstr>Лесной фонд                             </vt:lpstr>
      <vt:lpstr>Презентация PowerPoint</vt:lpstr>
      <vt:lpstr>Инфраструктура района</vt:lpstr>
      <vt:lpstr>Инфраструктура района</vt:lpstr>
      <vt:lpstr>Инфраструктура района</vt:lpstr>
      <vt:lpstr>Социальная инфраструктура</vt:lpstr>
      <vt:lpstr>Социальная инфраструктура</vt:lpstr>
      <vt:lpstr>Социальная инфраструктура</vt:lpstr>
      <vt:lpstr>Социальная инфраструктура</vt:lpstr>
      <vt:lpstr>Трудовые ресурсы</vt:lpstr>
      <vt:lpstr>Трудовые ресурсы</vt:lpstr>
      <vt:lpstr> Финансовые ресурсы</vt:lpstr>
      <vt:lpstr>Экономическое развитие</vt:lpstr>
      <vt:lpstr> Экономическое развитие</vt:lpstr>
      <vt:lpstr>Экономическое развитие</vt:lpstr>
      <vt:lpstr>Экономическое развитие</vt:lpstr>
      <vt:lpstr>Экономическое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Инвестиционный проект  «Создание генофондного хозяйства по разведению яков  (ООО «КФХ Чинам»)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</dc:title>
  <dc:creator>Admin</dc:creator>
  <cp:lastModifiedBy>Ваулина Екатерина</cp:lastModifiedBy>
  <cp:revision>1630</cp:revision>
  <dcterms:created xsi:type="dcterms:W3CDTF">2012-08-20T05:05:48Z</dcterms:created>
  <dcterms:modified xsi:type="dcterms:W3CDTF">2023-09-26T00:49:27Z</dcterms:modified>
</cp:coreProperties>
</file>