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2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1" r:id="rId8"/>
    <p:sldId id="262" r:id="rId9"/>
    <p:sldId id="266" r:id="rId10"/>
    <p:sldId id="263" r:id="rId11"/>
    <p:sldId id="269" r:id="rId12"/>
    <p:sldId id="264" r:id="rId13"/>
    <p:sldId id="267" r:id="rId14"/>
    <p:sldId id="268" r:id="rId15"/>
    <p:sldId id="270" r:id="rId16"/>
    <p:sldId id="265" r:id="rId17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71">
          <p15:clr>
            <a:srgbClr val="A4A3A4"/>
          </p15:clr>
        </p15:guide>
        <p15:guide id="2" pos="1263">
          <p15:clr>
            <a:srgbClr val="A4A3A4"/>
          </p15:clr>
        </p15:guide>
        <p15:guide id="3" orient="horz" pos="158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 snapToGrid="0">
      <p:cViewPr varScale="1">
        <p:scale>
          <a:sx n="115" d="100"/>
          <a:sy n="115" d="100"/>
        </p:scale>
        <p:origin x="684" y="114"/>
      </p:cViewPr>
      <p:guideLst>
        <p:guide orient="horz" pos="1671"/>
        <p:guide pos="1263"/>
        <p:guide orient="horz" pos="15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776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cd4d51e2a_17_55:notes"/>
          <p:cNvSpPr txBox="1">
            <a:spLocks noGrp="1"/>
          </p:cNvSpPr>
          <p:nvPr>
            <p:ph type="body" idx="1"/>
          </p:nvPr>
        </p:nvSpPr>
        <p:spPr>
          <a:xfrm>
            <a:off x="522180" y="6831559"/>
            <a:ext cx="4177519" cy="647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1" name="Google Shape;281;gdcd4d51e2a_17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82813" y="1077913"/>
            <a:ext cx="9588501" cy="5394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039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26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aa5d4041f_9_132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daa5d4041f_9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284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aa5d4041f_0_214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daa5d4041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87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dcf970cc0a_1_3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dcf970cc0a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528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7f3e333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63675" y="1663700"/>
            <a:ext cx="7981950" cy="4491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gd7f3e333d6_1_0:notes"/>
          <p:cNvSpPr txBox="1">
            <a:spLocks noGrp="1"/>
          </p:cNvSpPr>
          <p:nvPr>
            <p:ph type="body" idx="1"/>
          </p:nvPr>
        </p:nvSpPr>
        <p:spPr>
          <a:xfrm>
            <a:off x="483677" y="6210755"/>
            <a:ext cx="3869387" cy="508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d7f3e333d6_1_0:notes"/>
          <p:cNvSpPr txBox="1">
            <a:spLocks noGrp="1"/>
          </p:cNvSpPr>
          <p:nvPr>
            <p:ph type="sldNum" idx="12"/>
          </p:nvPr>
        </p:nvSpPr>
        <p:spPr>
          <a:xfrm>
            <a:off x="2739715" y="12257949"/>
            <a:ext cx="2096022" cy="64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200">
                <a:solidFill>
                  <a:srgbClr val="000000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4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7f3e333d6_6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d7f3e333d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569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10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dcd4d51e2a_5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dcd4d51e2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737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dcd4d51e2a_5_56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dcd4d51e2a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12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>
                <a:solidFill>
                  <a:srgbClr val="231F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214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79002" y="935765"/>
            <a:ext cx="8386285" cy="387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400"/>
              <a:buNone/>
              <a:defRPr sz="11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73" name="Google Shape;73;p17"/>
          <p:cNvCxnSpPr/>
          <p:nvPr/>
        </p:nvCxnSpPr>
        <p:spPr>
          <a:xfrm rot="10800000">
            <a:off x="394135" y="692209"/>
            <a:ext cx="8519786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" name="Google Shape;74;p17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2662" y="86469"/>
            <a:ext cx="501412" cy="561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" y="851"/>
            <a:ext cx="1135" cy="8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5230025" y="1025038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2"/>
          </p:nvPr>
        </p:nvSpPr>
        <p:spPr>
          <a:xfrm>
            <a:off x="5230026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1550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100" b="1">
                <a:solidFill>
                  <a:srgbClr val="7F7F7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386535" y="745203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5236684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7129907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cxnSp>
        <p:nvCxnSpPr>
          <p:cNvPr id="86" name="Google Shape;86;p18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" name="Google Shape;87;p18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2662" y="86469"/>
            <a:ext cx="501412" cy="561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429" cy="398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3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2"/>
          </p:nvPr>
        </p:nvSpPr>
        <p:spPr>
          <a:xfrm>
            <a:off x="3239485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3"/>
          </p:nvPr>
        </p:nvSpPr>
        <p:spPr>
          <a:xfrm>
            <a:off x="6022029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"/>
          </p:nvPr>
        </p:nvSpPr>
        <p:spPr>
          <a:xfrm>
            <a:off x="457200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5"/>
          </p:nvPr>
        </p:nvSpPr>
        <p:spPr>
          <a:xfrm>
            <a:off x="3239485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6"/>
          </p:nvPr>
        </p:nvSpPr>
        <p:spPr>
          <a:xfrm>
            <a:off x="6022029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628197" y="-130969"/>
            <a:ext cx="7883143" cy="99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442099" y="4843293"/>
            <a:ext cx="467143" cy="20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1">
  <p:cSld name="3_Заголовок и объект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38" name="Google Shape;138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43" name="Google Shape;143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29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 1">
  <p:cSld name="Title layout with centered title and subtitle placeholders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>
  <p:cSld name="Title layout with centered title and subtitle placeholder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520643" cy="20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43" cy="7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2">
  <p:cSld name="3_Заголовок и объект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67" name="Google Shape;167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33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72" name="Google Shape;172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33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9"/>
          <p:cNvSpPr txBox="1">
            <a:spLocks noGrp="1"/>
          </p:cNvSpPr>
          <p:nvPr>
            <p:ph type="subTitle" idx="1"/>
          </p:nvPr>
        </p:nvSpPr>
        <p:spPr>
          <a:xfrm>
            <a:off x="379029" y="73478"/>
            <a:ext cx="7272000" cy="274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1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1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body" idx="3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2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2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2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3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3"/>
          <p:cNvSpPr txBox="1">
            <a:spLocks noGrp="1"/>
          </p:cNvSpPr>
          <p:nvPr>
            <p:ph type="body" idx="2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4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4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4"/>
          <p:cNvSpPr txBox="1">
            <a:spLocks noGrp="1"/>
          </p:cNvSpPr>
          <p:nvPr>
            <p:ph type="body" idx="4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5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5"/>
          <p:cNvSpPr txBox="1">
            <a:spLocks noGrp="1"/>
          </p:cNvSpPr>
          <p:nvPr>
            <p:ph type="body" idx="2"/>
          </p:nvPr>
        </p:nvSpPr>
        <p:spPr>
          <a:xfrm>
            <a:off x="3214286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5"/>
          <p:cNvSpPr txBox="1">
            <a:spLocks noGrp="1"/>
          </p:cNvSpPr>
          <p:nvPr>
            <p:ph type="body" idx="3"/>
          </p:nvPr>
        </p:nvSpPr>
        <p:spPr>
          <a:xfrm>
            <a:off x="6049544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5"/>
          <p:cNvSpPr txBox="1">
            <a:spLocks noGrp="1"/>
          </p:cNvSpPr>
          <p:nvPr>
            <p:ph type="body" idx="4"/>
          </p:nvPr>
        </p:nvSpPr>
        <p:spPr>
          <a:xfrm>
            <a:off x="379029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5"/>
          <p:cNvSpPr txBox="1">
            <a:spLocks noGrp="1"/>
          </p:cNvSpPr>
          <p:nvPr>
            <p:ph type="body" idx="5"/>
          </p:nvPr>
        </p:nvSpPr>
        <p:spPr>
          <a:xfrm>
            <a:off x="3214286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5"/>
          <p:cNvSpPr txBox="1">
            <a:spLocks noGrp="1"/>
          </p:cNvSpPr>
          <p:nvPr>
            <p:ph type="body" idx="6"/>
          </p:nvPr>
        </p:nvSpPr>
        <p:spPr>
          <a:xfrm>
            <a:off x="6049544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514" cy="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257" cy="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flipH="1">
            <a:off x="394714" y="692357"/>
            <a:ext cx="8519143" cy="161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332200" y="86786"/>
            <a:ext cx="500184" cy="55986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7229" y="4432050"/>
            <a:ext cx="938143" cy="6848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 descr="Picture 3"/>
          <p:cNvPicPr preferRelativeResize="0"/>
          <p:nvPr/>
        </p:nvPicPr>
        <p:blipFill rotWithShape="1">
          <a:blip r:embed="rId14">
            <a:alphaModFix/>
          </a:blip>
          <a:srcRect b="17935"/>
          <a:stretch/>
        </p:blipFill>
        <p:spPr>
          <a:xfrm>
            <a:off x="223458" y="1125900"/>
            <a:ext cx="8790686" cy="310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3"/>
          <p:cNvSpPr/>
          <p:nvPr/>
        </p:nvSpPr>
        <p:spPr>
          <a:xfrm>
            <a:off x="307286" y="1125900"/>
            <a:ext cx="6026143" cy="2116222"/>
          </a:xfrm>
          <a:prstGeom prst="rect">
            <a:avLst/>
          </a:prstGeom>
          <a:gradFill>
            <a:gsLst>
              <a:gs pos="0">
                <a:srgbClr val="002060">
                  <a:alpha val="91372"/>
                </a:srgbClr>
              </a:gs>
              <a:gs pos="100000">
                <a:srgbClr val="8D0053">
                  <a:alpha val="91372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43" descr="Picture 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62971" y="228728"/>
            <a:ext cx="1180800" cy="124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>
            <a:spLocks noGrp="1"/>
          </p:cNvSpPr>
          <p:nvPr>
            <p:ph type="sldNum" idx="12"/>
          </p:nvPr>
        </p:nvSpPr>
        <p:spPr>
          <a:xfrm>
            <a:off x="4419515" y="4630307"/>
            <a:ext cx="2133257" cy="27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325" tIns="35775" rIns="36325" bIns="35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43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343" cy="2982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/>
          <p:nvPr/>
        </p:nvSpPr>
        <p:spPr>
          <a:xfrm>
            <a:off x="382199" y="2082469"/>
            <a:ext cx="5394549" cy="90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" sz="2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Инвестиционный потенциал </a:t>
            </a:r>
            <a:endParaRPr sz="25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FFFFFF"/>
                </a:solidFill>
              </a:rPr>
              <a:t>Акшинского муниципального округа Забайкальского края за 2023год</a:t>
            </a:r>
            <a:endParaRPr sz="25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4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2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Особо </a:t>
            </a:r>
            <a:r>
              <a:rPr lang="ru-RU" sz="2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охраняемые</a:t>
            </a:r>
            <a:r>
              <a:rPr lang="ru-RU" sz="2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природные территории:</a:t>
            </a:r>
            <a:endParaRPr sz="25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7" name="Google Shape;567;p64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4"/>
          <p:cNvSpPr txBox="1"/>
          <p:nvPr/>
        </p:nvSpPr>
        <p:spPr>
          <a:xfrm>
            <a:off x="406076" y="1490475"/>
            <a:ext cx="4963500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563880"/>
            <a:ext cx="8153400" cy="277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50000"/>
              </a:lnSpc>
            </a:pPr>
            <a:r>
              <a:rPr lang="ru-RU" dirty="0" smtClean="0"/>
              <a:t>   </a:t>
            </a:r>
            <a:r>
              <a:rPr lang="ru-RU" sz="1300" dirty="0" smtClean="0"/>
              <a:t>Озеро </a:t>
            </a:r>
            <a:r>
              <a:rPr lang="ru-RU" sz="1300" dirty="0" err="1" smtClean="0"/>
              <a:t>Халанда</a:t>
            </a:r>
            <a:r>
              <a:rPr lang="ru-RU" sz="1300" dirty="0" smtClean="0"/>
              <a:t> расположено в отрогах </a:t>
            </a:r>
            <a:r>
              <a:rPr lang="ru-RU" sz="1300" dirty="0" err="1" smtClean="0"/>
              <a:t>Могойтуйского</a:t>
            </a:r>
            <a:r>
              <a:rPr lang="ru-RU" sz="1300" dirty="0" smtClean="0"/>
              <a:t> хребта, в долине р. </a:t>
            </a:r>
            <a:r>
              <a:rPr lang="ru-RU" sz="1300" dirty="0" err="1" smtClean="0"/>
              <a:t>Халанда</a:t>
            </a:r>
            <a:r>
              <a:rPr lang="ru-RU" sz="1300" dirty="0" smtClean="0"/>
              <a:t> (левый приток р. </a:t>
            </a:r>
            <a:r>
              <a:rPr lang="ru-RU" sz="1300" dirty="0" err="1" smtClean="0"/>
              <a:t>Онон</a:t>
            </a:r>
            <a:r>
              <a:rPr lang="ru-RU" sz="1300" dirty="0" smtClean="0"/>
              <a:t>), в 20 км северо-западнее с. Акша, является памятником природы. </a:t>
            </a:r>
            <a:br>
              <a:rPr lang="ru-RU" sz="1300" dirty="0" smtClean="0"/>
            </a:br>
            <a:r>
              <a:rPr lang="ru-RU" sz="1300" dirty="0" smtClean="0"/>
              <a:t>Это небольшое уникальное грязевое озеро, используемое местным населением и гостями Акшинского муниципального округа Забайкальского края в лечебно-оздоровительных целях. На северо-восточном берегу озера действует школьный летний учебно-оздоровительный лагерь «Березка», куда в летнее время приезжают отдохнуть дети со всего Забайкальского края. Вода </a:t>
            </a:r>
            <a:br>
              <a:rPr lang="ru-RU" sz="1300" dirty="0" smtClean="0"/>
            </a:br>
            <a:r>
              <a:rPr lang="ru-RU" sz="1300" dirty="0" smtClean="0"/>
              <a:t>оз. </a:t>
            </a:r>
            <a:r>
              <a:rPr lang="ru-RU" sz="1300" dirty="0" err="1" smtClean="0"/>
              <a:t>Халанда</a:t>
            </a:r>
            <a:r>
              <a:rPr lang="ru-RU" sz="1300" dirty="0" smtClean="0"/>
              <a:t> слабо минерализована (около 3 г/л), по химическому составу является карбонатной с преобладанием карбонатных солей. Озеро </a:t>
            </a:r>
            <a:br>
              <a:rPr lang="ru-RU" sz="1300" dirty="0" smtClean="0"/>
            </a:br>
            <a:r>
              <a:rPr lang="ru-RU" sz="1300" dirty="0" smtClean="0"/>
              <a:t>не пересыхает, имеет овальную форму, общая площадь составляет 112 га. </a:t>
            </a:r>
            <a:endParaRPr 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2232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723" y="3268980"/>
            <a:ext cx="3978275" cy="172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140" y="685801"/>
            <a:ext cx="8618220" cy="1935480"/>
          </a:xfrm>
        </p:spPr>
        <p:txBody>
          <a:bodyPr lIns="36000" rIns="36000" anchor="t" anchorCtr="0">
            <a:noAutofit/>
          </a:bodyPr>
          <a:lstStyle/>
          <a:p>
            <a:pPr marL="0" algn="just">
              <a:lnSpc>
                <a:spcPct val="150000"/>
              </a:lnSpc>
              <a:spcBef>
                <a:spcPts val="600"/>
              </a:spcBef>
            </a:pPr>
            <a:r>
              <a:rPr lang="ru-RU" sz="1300" dirty="0" smtClean="0"/>
              <a:t>     На территории округа имеется озеро </a:t>
            </a:r>
            <a:r>
              <a:rPr lang="ru-RU" sz="1300" dirty="0" err="1" smtClean="0"/>
              <a:t>Делюн</a:t>
            </a:r>
            <a:r>
              <a:rPr lang="ru-RU" sz="1300" dirty="0" smtClean="0"/>
              <a:t> между падью Нижний </a:t>
            </a:r>
            <a:r>
              <a:rPr lang="ru-RU" sz="1300" dirty="0" err="1" smtClean="0"/>
              <a:t>Онкоек</a:t>
            </a:r>
            <a:r>
              <a:rPr lang="ru-RU" sz="1300" dirty="0" smtClean="0"/>
              <a:t> и падью Верхний </a:t>
            </a:r>
            <a:r>
              <a:rPr lang="ru-RU" sz="1300" dirty="0" err="1" smtClean="0"/>
              <a:t>Онкоек</a:t>
            </a:r>
            <a:r>
              <a:rPr lang="ru-RU" sz="1300" dirty="0" smtClean="0"/>
              <a:t>, площадью 30,03 га. Это природная впадина, заполненная водой и не имеющая естественной гидравлической связи с другими поверхностными водными объектами. В современном состоянии оз. </a:t>
            </a:r>
            <a:r>
              <a:rPr lang="ru-RU" sz="1300" dirty="0" err="1" smtClean="0"/>
              <a:t>Делюн</a:t>
            </a:r>
            <a:r>
              <a:rPr lang="ru-RU" sz="1300" dirty="0" smtClean="0"/>
              <a:t> существенно увеличилось в объеме за счет искусственного пополнения. В соответствии со ст. 1 Водного кодекса Российской Федерации оно относится к обособленным водным объектам. </a:t>
            </a:r>
            <a:br>
              <a:rPr lang="ru-RU" sz="1300" dirty="0" smtClean="0"/>
            </a:br>
            <a:r>
              <a:rPr lang="ru-RU" sz="1300" dirty="0" smtClean="0"/>
              <a:t>В настоящее время озеро используется для организации массового отдыха граждан, включая любительскую рыбалку, на которую любят приезжать не только рыбаки Акшинского округа, но и соседних </a:t>
            </a:r>
            <a:r>
              <a:rPr lang="ru-RU" sz="1300" dirty="0" err="1" smtClean="0"/>
              <a:t>Кыринского</a:t>
            </a:r>
            <a:r>
              <a:rPr lang="ru-RU" sz="1300" dirty="0" smtClean="0"/>
              <a:t>, </a:t>
            </a:r>
            <a:r>
              <a:rPr lang="ru-RU" sz="1300" dirty="0" err="1" smtClean="0"/>
              <a:t>Дульдургинского</a:t>
            </a:r>
            <a:r>
              <a:rPr lang="ru-RU" sz="1300" dirty="0" smtClean="0"/>
              <a:t> и </a:t>
            </a:r>
            <a:r>
              <a:rPr lang="ru-RU" sz="1300" dirty="0" err="1" smtClean="0"/>
              <a:t>Ононского</a:t>
            </a:r>
            <a:r>
              <a:rPr lang="ru-RU" sz="1300" dirty="0" smtClean="0"/>
              <a:t> районов. Речная сеть округа представлена рекой </a:t>
            </a:r>
            <a:r>
              <a:rPr lang="ru-RU" sz="1300" dirty="0" err="1" smtClean="0"/>
              <a:t>Онон</a:t>
            </a:r>
            <a:r>
              <a:rPr lang="ru-RU" sz="1300" dirty="0" smtClean="0"/>
              <a:t> и ее притоками.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" y="3222308"/>
            <a:ext cx="2398713" cy="179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880" y="3223260"/>
            <a:ext cx="2758440" cy="178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140" y="3223260"/>
            <a:ext cx="2743200" cy="17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6394" y="630272"/>
            <a:ext cx="8582118" cy="2820895"/>
          </a:xfrm>
        </p:spPr>
        <p:txBody>
          <a:bodyPr lIns="0" tIns="0" rIns="0" bIns="0"/>
          <a:lstStyle/>
          <a:p>
            <a:pPr marL="0" algn="just">
              <a:lnSpc>
                <a:spcPct val="150000"/>
              </a:lnSpc>
            </a:pPr>
            <a:r>
              <a:rPr lang="ru-RU" sz="1300" dirty="0" smtClean="0"/>
              <a:t>      В Акшинском округе, в десяти километрах от села Нарасун, есть одно целебное место, очень почитаемое бурятами. «Глазной ключ» является уникальным целебным источником, так как его воды укрепляют и тонизируют организм людей любого возраста – от младенцев до пожилых. Кроме того, вода сохраняет свои лечебные свойства на протяжении долгого времени, поэтому каждый посетитель источника может набрать чудодейственной воды с собой. Эта целебная жидкость абсолютно прозрачна и долго сохраняет свои полезные свойства. Туристы из других районов </a:t>
            </a:r>
            <a:br>
              <a:rPr lang="ru-RU" sz="1300" dirty="0" smtClean="0"/>
            </a:br>
            <a:r>
              <a:rPr lang="ru-RU" sz="1300" dirty="0" smtClean="0"/>
              <a:t>и субъектов России часто увозят воду с собой, а затем, уже находясь дома, продолжают ощущать целительный эффект от умывания. Местные жители верят, что «Глазной ключ» избавляет не только от глазных заболеваний, но и от других недугов, которые терзают тело.</a:t>
            </a:r>
            <a:endParaRPr lang="ru-RU" sz="1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94" y="3513773"/>
            <a:ext cx="27273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7410" y="3526155"/>
            <a:ext cx="22971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699" y="3530160"/>
            <a:ext cx="2750821" cy="14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 smtClean="0">
                <a:solidFill>
                  <a:schemeClr val="bg2"/>
                </a:solidFill>
              </a:rPr>
              <a:t>Образование</a:t>
            </a:r>
            <a:endParaRPr lang="ru-RU" sz="2500" dirty="0">
              <a:solidFill>
                <a:schemeClr val="bg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9002" y="716281"/>
            <a:ext cx="8386285" cy="4096074"/>
          </a:xfrm>
        </p:spPr>
        <p:txBody>
          <a:bodyPr/>
          <a:lstStyle/>
          <a:p>
            <a:pPr marL="0" algn="just">
              <a:lnSpc>
                <a:spcPct val="100000"/>
              </a:lnSpc>
            </a:pPr>
            <a:r>
              <a:rPr lang="ru-RU" sz="1300" dirty="0" smtClean="0"/>
              <a:t>     На территории Акшинского округа в 12 общеобразовательных организациях обучаются 1344 учащихся.Охвачено дошкольным образованием 386 детей дошкольного возраста из 1068 детей.                                            В рамках реализации федерального проекта «Современная школа» национального проекта «Образование» созданы Центры образования «Точка роста»  естественнонаучной  и  технологической  направленности на базе МБОУ «СОШ с. Нарасун», МБОУ «СОШ с. Акша», МБОУ «СОШ с. Урейск», МБОУ «СОШ с. Новокургатай».В рамках реализации проекта «Цифровая образовательная среда» получено оборудование в 11 школах. Также на территории округа расположены: дом детского творчества, детско-юношеская спортивная школа, детская школа искусств, детская художественная школа.</a:t>
            </a:r>
            <a:r>
              <a:rPr lang="ru-RU" sz="1400" dirty="0" smtClean="0"/>
              <a:t> </a:t>
            </a:r>
            <a:r>
              <a:rPr lang="ru-RU" sz="1300" dirty="0" smtClean="0"/>
              <a:t>В Акшинском муниципальном округе 13 дошкольных образовательных учреждений (ДОУ) имеют статус муниципального бюджетного дошкольного образовательного учреждения. </a:t>
            </a:r>
            <a:endParaRPr lang="ru-RU" sz="1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" y="3032760"/>
            <a:ext cx="4114217" cy="192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860" y="3025140"/>
            <a:ext cx="3406140" cy="19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/>
                </a:solidFill>
              </a:rPr>
              <a:t>Инвестиционные</a:t>
            </a:r>
            <a:r>
              <a:rPr lang="ru-RU" sz="2800" b="1" dirty="0" smtClean="0">
                <a:solidFill>
                  <a:schemeClr val="bg2"/>
                </a:solidFill>
              </a:rPr>
              <a:t> проекты</a:t>
            </a:r>
            <a:endParaRPr sz="2800" b="1" dirty="0">
              <a:solidFill>
                <a:schemeClr val="bg2"/>
              </a:solidFill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 smtClean="0">
                <a:solidFill>
                  <a:srgbClr val="FFFFFF"/>
                </a:solidFill>
              </a:rPr>
              <a:t>Развитие инфраструктуры туризма на озере Делюн </a:t>
            </a:r>
            <a:endParaRPr sz="1100" dirty="0"/>
          </a:p>
        </p:txBody>
      </p:sp>
      <p:sp>
        <p:nvSpPr>
          <p:cNvPr id="580" name="Google Shape;580;p65"/>
          <p:cNvSpPr txBox="1"/>
          <p:nvPr/>
        </p:nvSpPr>
        <p:spPr>
          <a:xfrm>
            <a:off x="292575" y="1423238"/>
            <a:ext cx="4462304" cy="170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Инициатор проекта </a:t>
            </a:r>
            <a:r>
              <a:rPr lang="ru" sz="1200" dirty="0" smtClean="0">
                <a:solidFill>
                  <a:srgbClr val="231F20"/>
                </a:solidFill>
              </a:rPr>
              <a:t>– КФХ Баженов Андрей Александрович.</a:t>
            </a:r>
            <a:endParaRPr sz="12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Объём инвестиций </a:t>
            </a:r>
            <a:r>
              <a:rPr lang="ru" sz="1200" dirty="0" smtClean="0">
                <a:solidFill>
                  <a:srgbClr val="231F20"/>
                </a:solidFill>
              </a:rPr>
              <a:t>– 17,3 млн.</a:t>
            </a:r>
            <a:endParaRPr sz="1200" b="1" dirty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Срок окупаемости </a:t>
            </a:r>
            <a:r>
              <a:rPr lang="ru" sz="1200" dirty="0" smtClean="0">
                <a:solidFill>
                  <a:srgbClr val="231F20"/>
                </a:solidFill>
              </a:rPr>
              <a:t>– 5 лет.</a:t>
            </a:r>
            <a:endParaRPr sz="12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Текущая ситуация </a:t>
            </a:r>
            <a:r>
              <a:rPr lang="ru" sz="1200" dirty="0" smtClean="0">
                <a:solidFill>
                  <a:srgbClr val="231F20"/>
                </a:solidFill>
              </a:rPr>
              <a:t>– разработан локально-сметный расчёт, взят дальневосточный гектар.</a:t>
            </a:r>
            <a:endParaRPr sz="1200" dirty="0"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4953937" y="2848713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chemeClr val="bg1"/>
                </a:solidFill>
              </a:rPr>
              <a:t>Производство  молочной продукции и обновление хлебопекарного оборудования</a:t>
            </a:r>
            <a:endParaRPr sz="1100" b="1" dirty="0">
              <a:solidFill>
                <a:schemeClr val="bg1"/>
              </a:solidFill>
            </a:endParaRPr>
          </a:p>
        </p:txBody>
      </p:sp>
      <p:sp>
        <p:nvSpPr>
          <p:cNvPr id="583" name="Google Shape;583;p65"/>
          <p:cNvSpPr txBox="1"/>
          <p:nvPr/>
        </p:nvSpPr>
        <p:spPr>
          <a:xfrm>
            <a:off x="292575" y="3613898"/>
            <a:ext cx="4853003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Инициатор проекта </a:t>
            </a:r>
            <a:r>
              <a:rPr lang="ru" sz="1200" dirty="0" smtClean="0">
                <a:solidFill>
                  <a:srgbClr val="231F20"/>
                </a:solidFill>
              </a:rPr>
              <a:t>– ИП Меликов Неъматулло Нуруллоевич.</a:t>
            </a:r>
            <a:endParaRPr sz="12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Объём инвестиций </a:t>
            </a:r>
            <a:r>
              <a:rPr lang="ru" sz="1200" dirty="0" smtClean="0">
                <a:solidFill>
                  <a:srgbClr val="231F20"/>
                </a:solidFill>
              </a:rPr>
              <a:t>– 1,5 млн.</a:t>
            </a:r>
            <a:endParaRPr sz="1200" b="1" dirty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Срок окупаемости </a:t>
            </a:r>
            <a:r>
              <a:rPr lang="ru" sz="1200" dirty="0" smtClean="0">
                <a:solidFill>
                  <a:srgbClr val="231F20"/>
                </a:solidFill>
              </a:rPr>
              <a:t>– 3 года.</a:t>
            </a:r>
            <a:endParaRPr sz="12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Текущая ситуация </a:t>
            </a:r>
            <a:r>
              <a:rPr lang="ru" sz="1200" dirty="0" smtClean="0">
                <a:solidFill>
                  <a:srgbClr val="231F20"/>
                </a:solidFill>
              </a:rPr>
              <a:t>– проводится капитальный ремонт здания. </a:t>
            </a:r>
            <a:endParaRPr sz="1200" dirty="0">
              <a:solidFill>
                <a:srgbClr val="231F20"/>
              </a:solidFill>
            </a:endParaRPr>
          </a:p>
        </p:txBody>
      </p:sp>
      <p:sp>
        <p:nvSpPr>
          <p:cNvPr id="584" name="Google Shape;584;p65"/>
          <p:cNvSpPr/>
          <p:nvPr/>
        </p:nvSpPr>
        <p:spPr>
          <a:xfrm>
            <a:off x="475904" y="2864479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 smtClean="0">
                <a:solidFill>
                  <a:srgbClr val="FFFFFF"/>
                </a:solidFill>
              </a:rPr>
              <a:t>Производство хлебопекарной и кондитерской продукции</a:t>
            </a:r>
            <a:endParaRPr sz="1100" dirty="0"/>
          </a:p>
        </p:txBody>
      </p:sp>
      <p:sp>
        <p:nvSpPr>
          <p:cNvPr id="585" name="Google Shape;585;p65"/>
          <p:cNvSpPr txBox="1"/>
          <p:nvPr/>
        </p:nvSpPr>
        <p:spPr>
          <a:xfrm>
            <a:off x="4763192" y="3365038"/>
            <a:ext cx="4222865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Инициатор проекта </a:t>
            </a:r>
            <a:r>
              <a:rPr lang="ru" sz="1200" dirty="0" smtClean="0">
                <a:solidFill>
                  <a:srgbClr val="231F20"/>
                </a:solidFill>
              </a:rPr>
              <a:t>– ИП Янцевич Олег Алексеевич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Объём </a:t>
            </a:r>
            <a:r>
              <a:rPr lang="ru" sz="1200" dirty="0">
                <a:solidFill>
                  <a:srgbClr val="231F20"/>
                </a:solidFill>
              </a:rPr>
              <a:t>инвестиций </a:t>
            </a:r>
            <a:r>
              <a:rPr lang="ru" sz="1200" dirty="0" smtClean="0">
                <a:solidFill>
                  <a:srgbClr val="231F20"/>
                </a:solidFill>
              </a:rPr>
              <a:t>– 6,5 млн.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Срок </a:t>
            </a:r>
            <a:r>
              <a:rPr lang="ru" sz="1200" dirty="0">
                <a:solidFill>
                  <a:srgbClr val="231F20"/>
                </a:solidFill>
              </a:rPr>
              <a:t>окупаемости </a:t>
            </a:r>
            <a:r>
              <a:rPr lang="ru" sz="1200" dirty="0" smtClean="0">
                <a:solidFill>
                  <a:srgbClr val="231F20"/>
                </a:solidFill>
              </a:rPr>
              <a:t>– 5 лет.</a:t>
            </a:r>
            <a:endParaRPr sz="12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200" dirty="0">
                <a:solidFill>
                  <a:srgbClr val="231F20"/>
                </a:solidFill>
              </a:rPr>
              <a:t>Текущая ситуация </a:t>
            </a:r>
            <a:r>
              <a:rPr lang="ru" sz="1200" dirty="0" smtClean="0">
                <a:solidFill>
                  <a:srgbClr val="231F20"/>
                </a:solidFill>
              </a:rPr>
              <a:t>– отремонтировано помещение для производства молочной продукции</a:t>
            </a:r>
            <a:endParaRPr sz="1200" dirty="0">
              <a:solidFill>
                <a:srgbClr val="231F2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692" y="832784"/>
            <a:ext cx="2718531" cy="18854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>
            <a:spLocks noGrp="1"/>
          </p:cNvSpPr>
          <p:nvPr>
            <p:ph type="title"/>
          </p:nvPr>
        </p:nvSpPr>
        <p:spPr>
          <a:xfrm>
            <a:off x="397326" y="246000"/>
            <a:ext cx="6521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>
                <a:solidFill>
                  <a:srgbClr val="6C6C72"/>
                </a:solidFill>
              </a:rPr>
              <a:t>Информация о р</a:t>
            </a:r>
            <a:r>
              <a:rPr lang="ru" sz="2900" b="1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>
                <a:solidFill>
                  <a:srgbClr val="6C6C72"/>
                </a:solidFill>
              </a:rPr>
              <a:t>е 1/3</a:t>
            </a:r>
            <a:endParaRPr sz="1100"/>
          </a:p>
        </p:txBody>
      </p:sp>
      <p:sp>
        <p:nvSpPr>
          <p:cNvPr id="303" name="Google Shape;303;p57"/>
          <p:cNvSpPr txBox="1"/>
          <p:nvPr/>
        </p:nvSpPr>
        <p:spPr>
          <a:xfrm>
            <a:off x="292608" y="1365924"/>
            <a:ext cx="1207008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Граничит с </a:t>
            </a:r>
            <a:r>
              <a:rPr lang="ru" sz="800" dirty="0" smtClean="0">
                <a:solidFill>
                  <a:schemeClr val="dk1"/>
                </a:solidFill>
              </a:rPr>
              <a:t>Кыринским, Ононским, Дульдургинским, Улетовским районами и республикой   Монголия 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4" name="Google Shape;304;p57"/>
          <p:cNvSpPr txBox="1"/>
          <p:nvPr/>
        </p:nvSpPr>
        <p:spPr>
          <a:xfrm>
            <a:off x="1406176" y="1365927"/>
            <a:ext cx="9939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marL="12700" marR="0" lvl="0" indent="-1270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</a:rPr>
              <a:t>Авиасообщение</a:t>
            </a:r>
          </a:p>
          <a:p>
            <a:pPr marL="12700" marR="0" lvl="0" indent="-1270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</a:rPr>
              <a:t>отсутствует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5" name="Google Shape;305;p57"/>
          <p:cNvSpPr txBox="1"/>
          <p:nvPr/>
        </p:nvSpPr>
        <p:spPr>
          <a:xfrm>
            <a:off x="2418348" y="1365927"/>
            <a:ext cx="1085700" cy="26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ЖД сообщение</a:t>
            </a:r>
            <a:endParaRPr sz="80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</a:rPr>
              <a:t>отсутствует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820091" y="984362"/>
            <a:ext cx="98100" cy="287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7"/>
          <p:cNvSpPr/>
          <p:nvPr/>
        </p:nvSpPr>
        <p:spPr>
          <a:xfrm>
            <a:off x="1766934" y="1027634"/>
            <a:ext cx="255510" cy="201651"/>
          </a:xfrm>
          <a:custGeom>
            <a:avLst/>
            <a:gdLst/>
            <a:ahLst/>
            <a:cxnLst/>
            <a:rect l="l" t="t" r="r" b="b"/>
            <a:pathLst>
              <a:path w="299719" h="296545" extrusionOk="0">
                <a:moveTo>
                  <a:pt x="21272" y="178092"/>
                </a:moveTo>
                <a:lnTo>
                  <a:pt x="14421" y="180413"/>
                </a:lnTo>
                <a:lnTo>
                  <a:pt x="9055" y="182524"/>
                </a:lnTo>
                <a:lnTo>
                  <a:pt x="0" y="185915"/>
                </a:lnTo>
                <a:lnTo>
                  <a:pt x="47473" y="212697"/>
                </a:lnTo>
                <a:lnTo>
                  <a:pt x="78384" y="237972"/>
                </a:lnTo>
                <a:lnTo>
                  <a:pt x="111645" y="296087"/>
                </a:lnTo>
                <a:lnTo>
                  <a:pt x="116179" y="296202"/>
                </a:lnTo>
                <a:lnTo>
                  <a:pt x="117944" y="289483"/>
                </a:lnTo>
                <a:lnTo>
                  <a:pt x="121310" y="282727"/>
                </a:lnTo>
                <a:lnTo>
                  <a:pt x="121132" y="276072"/>
                </a:lnTo>
                <a:lnTo>
                  <a:pt x="120600" y="265661"/>
                </a:lnTo>
                <a:lnTo>
                  <a:pt x="119641" y="255262"/>
                </a:lnTo>
                <a:lnTo>
                  <a:pt x="118351" y="244888"/>
                </a:lnTo>
                <a:lnTo>
                  <a:pt x="116827" y="234556"/>
                </a:lnTo>
                <a:lnTo>
                  <a:pt x="116497" y="227577"/>
                </a:lnTo>
                <a:lnTo>
                  <a:pt x="117833" y="221432"/>
                </a:lnTo>
                <a:lnTo>
                  <a:pt x="120813" y="215823"/>
                </a:lnTo>
                <a:lnTo>
                  <a:pt x="125412" y="210451"/>
                </a:lnTo>
                <a:lnTo>
                  <a:pt x="152730" y="183267"/>
                </a:lnTo>
                <a:lnTo>
                  <a:pt x="67259" y="183267"/>
                </a:lnTo>
                <a:lnTo>
                  <a:pt x="53373" y="182618"/>
                </a:lnTo>
                <a:lnTo>
                  <a:pt x="38718" y="180413"/>
                </a:lnTo>
                <a:lnTo>
                  <a:pt x="24295" y="178676"/>
                </a:lnTo>
                <a:lnTo>
                  <a:pt x="22859" y="178587"/>
                </a:lnTo>
                <a:lnTo>
                  <a:pt x="21272" y="178092"/>
                </a:lnTo>
                <a:close/>
              </a:path>
              <a:path w="299719" h="296545" extrusionOk="0">
                <a:moveTo>
                  <a:pt x="41039" y="48541"/>
                </a:moveTo>
                <a:lnTo>
                  <a:pt x="31792" y="50234"/>
                </a:lnTo>
                <a:lnTo>
                  <a:pt x="24258" y="56271"/>
                </a:lnTo>
                <a:lnTo>
                  <a:pt x="16001" y="67894"/>
                </a:lnTo>
                <a:lnTo>
                  <a:pt x="129044" y="131940"/>
                </a:lnTo>
                <a:lnTo>
                  <a:pt x="116647" y="145671"/>
                </a:lnTo>
                <a:lnTo>
                  <a:pt x="104857" y="159264"/>
                </a:lnTo>
                <a:lnTo>
                  <a:pt x="92743" y="171295"/>
                </a:lnTo>
                <a:lnTo>
                  <a:pt x="79374" y="180340"/>
                </a:lnTo>
                <a:lnTo>
                  <a:pt x="67259" y="183267"/>
                </a:lnTo>
                <a:lnTo>
                  <a:pt x="152730" y="183267"/>
                </a:lnTo>
                <a:lnTo>
                  <a:pt x="157434" y="178587"/>
                </a:lnTo>
                <a:lnTo>
                  <a:pt x="266348" y="69469"/>
                </a:lnTo>
                <a:lnTo>
                  <a:pt x="187070" y="69469"/>
                </a:lnTo>
                <a:lnTo>
                  <a:pt x="117735" y="59705"/>
                </a:lnTo>
                <a:lnTo>
                  <a:pt x="54432" y="49949"/>
                </a:lnTo>
                <a:lnTo>
                  <a:pt x="41039" y="48541"/>
                </a:lnTo>
                <a:close/>
              </a:path>
              <a:path w="299719" h="296545" extrusionOk="0">
                <a:moveTo>
                  <a:pt x="283667" y="0"/>
                </a:moveTo>
                <a:lnTo>
                  <a:pt x="263474" y="0"/>
                </a:lnTo>
                <a:lnTo>
                  <a:pt x="231848" y="31340"/>
                </a:lnTo>
                <a:lnTo>
                  <a:pt x="215928" y="46895"/>
                </a:lnTo>
                <a:lnTo>
                  <a:pt x="199783" y="62204"/>
                </a:lnTo>
                <a:lnTo>
                  <a:pt x="195300" y="66382"/>
                </a:lnTo>
                <a:lnTo>
                  <a:pt x="187070" y="69469"/>
                </a:lnTo>
                <a:lnTo>
                  <a:pt x="266348" y="69469"/>
                </a:lnTo>
                <a:lnTo>
                  <a:pt x="284403" y="51346"/>
                </a:lnTo>
                <a:lnTo>
                  <a:pt x="295568" y="37422"/>
                </a:lnTo>
                <a:lnTo>
                  <a:pt x="299170" y="24930"/>
                </a:lnTo>
                <a:lnTo>
                  <a:pt x="295205" y="12809"/>
                </a:lnTo>
                <a:lnTo>
                  <a:pt x="2836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7"/>
          <p:cNvSpPr/>
          <p:nvPr/>
        </p:nvSpPr>
        <p:spPr>
          <a:xfrm>
            <a:off x="1917375" y="1117766"/>
            <a:ext cx="63000" cy="112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7"/>
          <p:cNvSpPr/>
          <p:nvPr/>
        </p:nvSpPr>
        <p:spPr>
          <a:xfrm>
            <a:off x="410059" y="3643788"/>
            <a:ext cx="3764581" cy="124806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7"/>
          <p:cNvSpPr/>
          <p:nvPr/>
        </p:nvSpPr>
        <p:spPr>
          <a:xfrm>
            <a:off x="39900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7"/>
          <p:cNvSpPr/>
          <p:nvPr/>
        </p:nvSpPr>
        <p:spPr>
          <a:xfrm>
            <a:off x="4908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7"/>
          <p:cNvSpPr/>
          <p:nvPr/>
        </p:nvSpPr>
        <p:spPr>
          <a:xfrm>
            <a:off x="58265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7"/>
          <p:cNvSpPr/>
          <p:nvPr/>
        </p:nvSpPr>
        <p:spPr>
          <a:xfrm>
            <a:off x="67448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7"/>
          <p:cNvSpPr/>
          <p:nvPr/>
        </p:nvSpPr>
        <p:spPr>
          <a:xfrm>
            <a:off x="76630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7"/>
          <p:cNvSpPr/>
          <p:nvPr/>
        </p:nvSpPr>
        <p:spPr>
          <a:xfrm>
            <a:off x="8581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7"/>
          <p:cNvSpPr/>
          <p:nvPr/>
        </p:nvSpPr>
        <p:spPr>
          <a:xfrm>
            <a:off x="94995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7"/>
          <p:cNvSpPr/>
          <p:nvPr/>
        </p:nvSpPr>
        <p:spPr>
          <a:xfrm>
            <a:off x="104178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7"/>
          <p:cNvSpPr/>
          <p:nvPr/>
        </p:nvSpPr>
        <p:spPr>
          <a:xfrm>
            <a:off x="113360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7"/>
          <p:cNvSpPr/>
          <p:nvPr/>
        </p:nvSpPr>
        <p:spPr>
          <a:xfrm>
            <a:off x="122543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7"/>
          <p:cNvSpPr/>
          <p:nvPr/>
        </p:nvSpPr>
        <p:spPr>
          <a:xfrm>
            <a:off x="13172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7"/>
          <p:cNvSpPr/>
          <p:nvPr/>
        </p:nvSpPr>
        <p:spPr>
          <a:xfrm>
            <a:off x="140908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7"/>
          <p:cNvSpPr/>
          <p:nvPr/>
        </p:nvSpPr>
        <p:spPr>
          <a:xfrm>
            <a:off x="150091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7"/>
          <p:cNvSpPr/>
          <p:nvPr/>
        </p:nvSpPr>
        <p:spPr>
          <a:xfrm>
            <a:off x="159273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7"/>
          <p:cNvSpPr/>
          <p:nvPr/>
        </p:nvSpPr>
        <p:spPr>
          <a:xfrm>
            <a:off x="16845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7"/>
          <p:cNvSpPr/>
          <p:nvPr/>
        </p:nvSpPr>
        <p:spPr>
          <a:xfrm>
            <a:off x="177638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7"/>
          <p:cNvSpPr/>
          <p:nvPr/>
        </p:nvSpPr>
        <p:spPr>
          <a:xfrm>
            <a:off x="18682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7"/>
          <p:cNvSpPr/>
          <p:nvPr/>
        </p:nvSpPr>
        <p:spPr>
          <a:xfrm>
            <a:off x="196003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7"/>
          <p:cNvSpPr/>
          <p:nvPr/>
        </p:nvSpPr>
        <p:spPr>
          <a:xfrm>
            <a:off x="20518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7"/>
          <p:cNvSpPr/>
          <p:nvPr/>
        </p:nvSpPr>
        <p:spPr>
          <a:xfrm>
            <a:off x="214368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7"/>
          <p:cNvSpPr/>
          <p:nvPr/>
        </p:nvSpPr>
        <p:spPr>
          <a:xfrm>
            <a:off x="22355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7"/>
          <p:cNvSpPr/>
          <p:nvPr/>
        </p:nvSpPr>
        <p:spPr>
          <a:xfrm>
            <a:off x="232733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7"/>
          <p:cNvSpPr/>
          <p:nvPr/>
        </p:nvSpPr>
        <p:spPr>
          <a:xfrm>
            <a:off x="24191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7"/>
          <p:cNvSpPr/>
          <p:nvPr/>
        </p:nvSpPr>
        <p:spPr>
          <a:xfrm>
            <a:off x="251099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7"/>
          <p:cNvSpPr/>
          <p:nvPr/>
        </p:nvSpPr>
        <p:spPr>
          <a:xfrm>
            <a:off x="260281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7"/>
          <p:cNvSpPr/>
          <p:nvPr/>
        </p:nvSpPr>
        <p:spPr>
          <a:xfrm>
            <a:off x="269464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7"/>
          <p:cNvSpPr/>
          <p:nvPr/>
        </p:nvSpPr>
        <p:spPr>
          <a:xfrm>
            <a:off x="278646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7"/>
          <p:cNvSpPr/>
          <p:nvPr/>
        </p:nvSpPr>
        <p:spPr>
          <a:xfrm>
            <a:off x="287829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7"/>
          <p:cNvSpPr/>
          <p:nvPr/>
        </p:nvSpPr>
        <p:spPr>
          <a:xfrm>
            <a:off x="297011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7"/>
          <p:cNvSpPr/>
          <p:nvPr/>
        </p:nvSpPr>
        <p:spPr>
          <a:xfrm>
            <a:off x="306194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7"/>
          <p:cNvSpPr/>
          <p:nvPr/>
        </p:nvSpPr>
        <p:spPr>
          <a:xfrm>
            <a:off x="315376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324559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7"/>
          <p:cNvSpPr/>
          <p:nvPr/>
        </p:nvSpPr>
        <p:spPr>
          <a:xfrm>
            <a:off x="333741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/>
          <p:nvPr/>
        </p:nvSpPr>
        <p:spPr>
          <a:xfrm>
            <a:off x="3429243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7"/>
          <p:cNvSpPr/>
          <p:nvPr/>
        </p:nvSpPr>
        <p:spPr>
          <a:xfrm>
            <a:off x="352106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7"/>
          <p:cNvSpPr/>
          <p:nvPr/>
        </p:nvSpPr>
        <p:spPr>
          <a:xfrm>
            <a:off x="361289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7"/>
          <p:cNvSpPr/>
          <p:nvPr/>
        </p:nvSpPr>
        <p:spPr>
          <a:xfrm>
            <a:off x="370471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7"/>
          <p:cNvSpPr/>
          <p:nvPr/>
        </p:nvSpPr>
        <p:spPr>
          <a:xfrm>
            <a:off x="379654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7"/>
          <p:cNvSpPr txBox="1"/>
          <p:nvPr/>
        </p:nvSpPr>
        <p:spPr>
          <a:xfrm>
            <a:off x="1868200" y="2795100"/>
            <a:ext cx="724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П</a:t>
            </a: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территории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7"/>
          <p:cNvSpPr txBox="1"/>
          <p:nvPr/>
        </p:nvSpPr>
        <p:spPr>
          <a:xfrm>
            <a:off x="390023" y="2732356"/>
            <a:ext cx="84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Общая протяжённость границ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7"/>
          <p:cNvSpPr txBox="1"/>
          <p:nvPr/>
        </p:nvSpPr>
        <p:spPr>
          <a:xfrm>
            <a:off x="1785850" y="3089649"/>
            <a:ext cx="806700" cy="58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743483 га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7"/>
          <p:cNvSpPr txBox="1"/>
          <p:nvPr/>
        </p:nvSpPr>
        <p:spPr>
          <a:xfrm>
            <a:off x="480597" y="3095793"/>
            <a:ext cx="652200" cy="55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rgbClr val="FF0000"/>
                </a:solidFill>
              </a:rPr>
              <a:t>7434</a:t>
            </a: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км.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3413000" y="2851450"/>
            <a:ext cx="5856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Население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>
            <a:off x="3095289" y="3091300"/>
            <a:ext cx="1167000" cy="5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</a:rPr>
              <a:t>8540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тыс. человек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7"/>
          <p:cNvSpPr/>
          <p:nvPr/>
        </p:nvSpPr>
        <p:spPr>
          <a:xfrm>
            <a:off x="4427526" y="3643788"/>
            <a:ext cx="547665" cy="81054"/>
          </a:xfrm>
          <a:custGeom>
            <a:avLst/>
            <a:gdLst/>
            <a:ahLst/>
            <a:cxnLst/>
            <a:rect l="l" t="t" r="r" b="b"/>
            <a:pathLst>
              <a:path w="641985" h="119379" extrusionOk="0">
                <a:moveTo>
                  <a:pt x="641578" y="118846"/>
                </a:moveTo>
                <a:lnTo>
                  <a:pt x="0" y="118846"/>
                </a:lnTo>
                <a:lnTo>
                  <a:pt x="0" y="0"/>
                </a:lnTo>
                <a:lnTo>
                  <a:pt x="641578" y="0"/>
                </a:lnTo>
                <a:lnTo>
                  <a:pt x="641578" y="1188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7"/>
          <p:cNvSpPr/>
          <p:nvPr/>
        </p:nvSpPr>
        <p:spPr>
          <a:xfrm>
            <a:off x="8408179" y="2387791"/>
            <a:ext cx="554707" cy="87521"/>
          </a:xfrm>
          <a:custGeom>
            <a:avLst/>
            <a:gdLst/>
            <a:ahLst/>
            <a:cxnLst/>
            <a:rect l="l" t="t" r="r" b="b"/>
            <a:pathLst>
              <a:path w="650240" h="128904" extrusionOk="0">
                <a:moveTo>
                  <a:pt x="650011" y="128663"/>
                </a:moveTo>
                <a:lnTo>
                  <a:pt x="0" y="128663"/>
                </a:lnTo>
                <a:lnTo>
                  <a:pt x="0" y="0"/>
                </a:lnTo>
                <a:lnTo>
                  <a:pt x="650011" y="0"/>
                </a:lnTo>
                <a:lnTo>
                  <a:pt x="650011" y="1286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365652" y="4255709"/>
            <a:ext cx="1272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FF0000"/>
                </a:solidFill>
              </a:rPr>
              <a:t>280</a:t>
            </a:r>
            <a:r>
              <a:rPr lang="ru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800" b="1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км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расстояние до г</a:t>
            </a:r>
            <a:r>
              <a:rPr lang="ru" sz="800" dirty="0">
                <a:solidFill>
                  <a:schemeClr val="dk1"/>
                </a:solidFill>
              </a:rPr>
              <a:t>. 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Чита</a:t>
            </a:r>
            <a:r>
              <a:rPr lang="ru" sz="800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7"/>
          <p:cNvSpPr txBox="1"/>
          <p:nvPr/>
        </p:nvSpPr>
        <p:spPr>
          <a:xfrm>
            <a:off x="1793476" y="4255700"/>
            <a:ext cx="9939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</a:rPr>
              <a:t>с</a:t>
            </a: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.Акша</a:t>
            </a:r>
            <a:endParaRPr sz="180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Административный  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7"/>
          <p:cNvSpPr txBox="1"/>
          <p:nvPr/>
        </p:nvSpPr>
        <p:spPr>
          <a:xfrm>
            <a:off x="3083975" y="4255700"/>
            <a:ext cx="985800" cy="53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FF0000"/>
                </a:solidFill>
              </a:rPr>
              <a:t>1</a:t>
            </a:r>
            <a:r>
              <a:rPr lang="ru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926 г. 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635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rgbClr val="383B3E"/>
                </a:solidFill>
              </a:rPr>
              <a:t>  </a:t>
            </a:r>
            <a:r>
              <a:rPr lang="ru" sz="800" dirty="0">
                <a:solidFill>
                  <a:schemeClr val="dk1"/>
                </a:solidFill>
              </a:rPr>
              <a:t>Дата образования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7"/>
          <p:cNvSpPr txBox="1"/>
          <p:nvPr/>
        </p:nvSpPr>
        <p:spPr>
          <a:xfrm>
            <a:off x="3311173" y="1373539"/>
            <a:ext cx="10857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Автомобильное сообщение</a:t>
            </a:r>
            <a:endParaRPr sz="80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pic>
        <p:nvPicPr>
          <p:cNvPr id="367" name="Google Shape;36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28003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6288" y="2285143"/>
            <a:ext cx="554700" cy="57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973" y="2360698"/>
            <a:ext cx="422125" cy="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740" y="2209800"/>
            <a:ext cx="64008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2557" y="804160"/>
            <a:ext cx="662500" cy="64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04278" y="878300"/>
            <a:ext cx="499499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17625" y="956089"/>
            <a:ext cx="662499" cy="36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097" y="943650"/>
            <a:ext cx="361449" cy="39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/>
          <a:srcRect l="3562" t="48865" r="7697" b="6435"/>
          <a:stretch/>
        </p:blipFill>
        <p:spPr>
          <a:xfrm>
            <a:off x="4327797" y="984363"/>
            <a:ext cx="4639727" cy="3807810"/>
          </a:xfrm>
          <a:prstGeom prst="rect">
            <a:avLst/>
          </a:prstGeom>
        </p:spPr>
      </p:pic>
      <p:pic>
        <p:nvPicPr>
          <p:cNvPr id="368" name="Google Shape;368;p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57440" y="3344529"/>
            <a:ext cx="2286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73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34318" y="3786033"/>
            <a:ext cx="367303" cy="32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397325" y="67650"/>
            <a:ext cx="7931700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2/3</a:t>
            </a:r>
            <a:endParaRPr sz="900"/>
          </a:p>
        </p:txBody>
      </p:sp>
      <p:sp>
        <p:nvSpPr>
          <p:cNvPr id="383" name="Google Shape;383;p58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8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8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8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8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8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8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8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8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8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8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8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8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8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8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8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8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8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8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8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8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8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8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8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8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8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8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8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8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8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8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8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8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8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8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8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8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205740" y="1333500"/>
            <a:ext cx="1112520" cy="25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Образовательные учреждения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330965" y="1595478"/>
            <a:ext cx="830580" cy="46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 smtClean="0">
                <a:solidFill>
                  <a:schemeClr val="dk1"/>
                </a:solidFill>
              </a:rPr>
              <a:t>шт</a:t>
            </a:r>
            <a:r>
              <a:rPr lang="ru" sz="1200" b="1" dirty="0">
                <a:solidFill>
                  <a:schemeClr val="dk1"/>
                </a:solidFill>
              </a:rPr>
              <a:t>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8"/>
          <p:cNvSpPr txBox="1"/>
          <p:nvPr/>
        </p:nvSpPr>
        <p:spPr>
          <a:xfrm>
            <a:off x="369675" y="4165550"/>
            <a:ext cx="1618800" cy="15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 smtClean="0">
                <a:solidFill>
                  <a:srgbClr val="383B3E"/>
                </a:solidFill>
              </a:rPr>
              <a:t>Сельское </a:t>
            </a:r>
            <a:r>
              <a:rPr lang="ru" sz="900" b="1" dirty="0">
                <a:solidFill>
                  <a:srgbClr val="383B3E"/>
                </a:solidFill>
              </a:rPr>
              <a:t>население: </a:t>
            </a:r>
            <a:r>
              <a:rPr lang="ru" sz="900" b="1" dirty="0" smtClean="0">
                <a:solidFill>
                  <a:srgbClr val="383B3E"/>
                </a:solidFill>
              </a:rPr>
              <a:t>8540</a:t>
            </a:r>
            <a:endParaRPr sz="900" b="1">
              <a:solidFill>
                <a:srgbClr val="383B3E"/>
              </a:solidFill>
            </a:endParaRPr>
          </a:p>
        </p:txBody>
      </p:sp>
      <p:sp>
        <p:nvSpPr>
          <p:cNvPr id="429" name="Google Shape;429;p58"/>
          <p:cNvSpPr txBox="1"/>
          <p:nvPr/>
        </p:nvSpPr>
        <p:spPr>
          <a:xfrm>
            <a:off x="1977551" y="4027109"/>
            <a:ext cx="971400" cy="56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 smtClean="0">
                <a:solidFill>
                  <a:srgbClr val="383B3E"/>
                </a:solidFill>
              </a:rPr>
              <a:t>6010 чел</a:t>
            </a:r>
            <a:r>
              <a:rPr lang="ru" sz="900" dirty="0">
                <a:solidFill>
                  <a:srgbClr val="383B3E"/>
                </a:solidFill>
              </a:rPr>
              <a:t>. экономически активного населения</a:t>
            </a: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8"/>
          <p:cNvSpPr txBox="1"/>
          <p:nvPr/>
        </p:nvSpPr>
        <p:spPr>
          <a:xfrm>
            <a:off x="3059087" y="4027100"/>
            <a:ext cx="1231500" cy="42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6350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 smtClean="0">
                <a:solidFill>
                  <a:srgbClr val="383B3E"/>
                </a:solidFill>
              </a:rPr>
              <a:t>4459 </a:t>
            </a:r>
            <a:r>
              <a:rPr lang="ru" sz="900" dirty="0" smtClean="0">
                <a:solidFill>
                  <a:srgbClr val="383B3E"/>
                </a:solidFill>
              </a:rPr>
              <a:t>чел. трудоспособного </a:t>
            </a:r>
            <a:r>
              <a:rPr lang="ru" sz="900" dirty="0">
                <a:solidFill>
                  <a:srgbClr val="383B3E"/>
                </a:solidFill>
              </a:rPr>
              <a:t>населения</a:t>
            </a: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91014" y="1487226"/>
            <a:ext cx="56388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14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683681" y="1282928"/>
            <a:ext cx="7391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СДК</a:t>
            </a:r>
            <a:endParaRPr lang="ru-RU" sz="800" dirty="0">
              <a:solidFill>
                <a:schemeClr val="dk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949" y="737066"/>
            <a:ext cx="548011" cy="52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589" y="774679"/>
            <a:ext cx="542331" cy="54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Прямоугольник 58"/>
          <p:cNvSpPr/>
          <p:nvPr/>
        </p:nvSpPr>
        <p:spPr>
          <a:xfrm>
            <a:off x="2842261" y="1341120"/>
            <a:ext cx="914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Библиотеки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116580" y="1501141"/>
            <a:ext cx="419100" cy="818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15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171700"/>
            <a:ext cx="636093" cy="62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Прямоугольник 61"/>
          <p:cNvSpPr/>
          <p:nvPr/>
        </p:nvSpPr>
        <p:spPr>
          <a:xfrm>
            <a:off x="197400" y="2836962"/>
            <a:ext cx="12362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Краеведческий музей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87680" y="3108961"/>
            <a:ext cx="62484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2118360"/>
            <a:ext cx="922019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Прямоугольник 67"/>
          <p:cNvSpPr/>
          <p:nvPr/>
        </p:nvSpPr>
        <p:spPr>
          <a:xfrm>
            <a:off x="1600200" y="2819400"/>
            <a:ext cx="1028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Детская школа искусств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21180" y="3124200"/>
            <a:ext cx="58674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6997" y="2103311"/>
            <a:ext cx="620480" cy="69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Прямоугольник 70"/>
          <p:cNvSpPr/>
          <p:nvPr/>
        </p:nvSpPr>
        <p:spPr>
          <a:xfrm>
            <a:off x="2744089" y="2766652"/>
            <a:ext cx="1127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Детская художественная</a:t>
            </a:r>
          </a:p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 школа</a:t>
            </a:r>
          </a:p>
          <a:p>
            <a:pPr marL="12700" lvl="0" algn="ctr"/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880360" y="3124201"/>
            <a:ext cx="94488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09160" y="765378"/>
            <a:ext cx="3192780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На территории Акшинского муниципального округа Забайкальского края проживают представители разных национальностей:</a:t>
            </a:r>
          </a:p>
          <a:p>
            <a:r>
              <a:rPr lang="ru-RU" sz="1050" b="1" dirty="0" smtClean="0"/>
              <a:t>Русские - 92,5%</a:t>
            </a:r>
          </a:p>
          <a:p>
            <a:r>
              <a:rPr lang="ru-RU" sz="1050" b="1" dirty="0" smtClean="0"/>
              <a:t>Азербайджанцы - 0,2%</a:t>
            </a:r>
          </a:p>
          <a:p>
            <a:r>
              <a:rPr lang="ru-RU" sz="1050" b="1" dirty="0" smtClean="0"/>
              <a:t>Татары - 0,9%</a:t>
            </a:r>
          </a:p>
          <a:p>
            <a:r>
              <a:rPr lang="ru-RU" sz="1050" b="1" dirty="0" smtClean="0"/>
              <a:t>Армяне - 0,2%</a:t>
            </a:r>
          </a:p>
          <a:p>
            <a:r>
              <a:rPr lang="ru-RU" sz="1050" b="1" dirty="0" smtClean="0"/>
              <a:t>Буряты (</a:t>
            </a:r>
            <a:r>
              <a:rPr lang="ru-RU" sz="1050" b="1" dirty="0" err="1" smtClean="0"/>
              <a:t>хамниганы</a:t>
            </a:r>
            <a:r>
              <a:rPr lang="ru-RU" sz="1050" b="1" dirty="0" smtClean="0"/>
              <a:t>) – 4,57%</a:t>
            </a:r>
          </a:p>
          <a:p>
            <a:r>
              <a:rPr lang="ru-RU" sz="1050" b="1" dirty="0" smtClean="0"/>
              <a:t>Киргизы – 0,2%</a:t>
            </a:r>
          </a:p>
          <a:p>
            <a:r>
              <a:rPr lang="ru-RU" sz="1050" b="1" dirty="0" smtClean="0"/>
              <a:t>Таджики-0,2%</a:t>
            </a:r>
          </a:p>
          <a:p>
            <a:r>
              <a:rPr lang="ru-RU" sz="1050" b="1" dirty="0" smtClean="0"/>
              <a:t>Украинцы – 0,3%</a:t>
            </a:r>
          </a:p>
          <a:p>
            <a:r>
              <a:rPr lang="ru-RU" sz="1050" b="1" dirty="0" smtClean="0"/>
              <a:t>Белорусы – 0,5%</a:t>
            </a:r>
          </a:p>
          <a:p>
            <a:r>
              <a:rPr lang="ru-RU" sz="1050" b="1" dirty="0" smtClean="0"/>
              <a:t>Чуваши – 0,06%</a:t>
            </a:r>
          </a:p>
          <a:p>
            <a:r>
              <a:rPr lang="ru-RU" sz="1050" b="1" dirty="0" smtClean="0"/>
              <a:t>Кабардинцы – 0,06%</a:t>
            </a:r>
          </a:p>
          <a:p>
            <a:r>
              <a:rPr lang="ru-RU" sz="1050" b="1" dirty="0" smtClean="0"/>
              <a:t>Евреи – 0,03%</a:t>
            </a:r>
          </a:p>
          <a:p>
            <a:r>
              <a:rPr lang="ru-RU" sz="1050" b="1" dirty="0" smtClean="0"/>
              <a:t>Литовцы – 0,06%</a:t>
            </a:r>
          </a:p>
          <a:p>
            <a:r>
              <a:rPr lang="ru-RU" sz="1050" b="1" dirty="0" smtClean="0"/>
              <a:t>Чеченцы – 0,05%</a:t>
            </a:r>
          </a:p>
          <a:p>
            <a:r>
              <a:rPr lang="ru-RU" sz="1050" b="1" dirty="0" smtClean="0"/>
              <a:t>Удмурты – 0,04%</a:t>
            </a:r>
          </a:p>
          <a:p>
            <a:r>
              <a:rPr lang="ru-RU" sz="1050" b="1" dirty="0" smtClean="0"/>
              <a:t>Марийцы – 0,03%</a:t>
            </a:r>
          </a:p>
          <a:p>
            <a:r>
              <a:rPr lang="ru-RU" sz="1050" b="1" dirty="0" smtClean="0"/>
              <a:t>Цыгане – 0,03%</a:t>
            </a:r>
          </a:p>
          <a:p>
            <a:r>
              <a:rPr lang="ru-RU" sz="1050" b="1" dirty="0" smtClean="0"/>
              <a:t>Латыши – 0,04%</a:t>
            </a:r>
          </a:p>
          <a:p>
            <a:r>
              <a:rPr lang="ru-RU" sz="1050" b="1" dirty="0" smtClean="0"/>
              <a:t>Монголы – 0,03%</a:t>
            </a:r>
          </a:p>
          <a:p>
            <a:r>
              <a:rPr lang="ru-RU" sz="1050" b="1" dirty="0" smtClean="0"/>
              <a:t>Грузины – 0,03%</a:t>
            </a:r>
          </a:p>
          <a:p>
            <a:r>
              <a:rPr lang="ru-RU" sz="1050" b="1" dirty="0" smtClean="0"/>
              <a:t>Китайцы – 0,03%</a:t>
            </a:r>
          </a:p>
          <a:p>
            <a:r>
              <a:rPr lang="ru-RU" sz="1050" b="1" dirty="0" smtClean="0"/>
              <a:t>Эстонцы – 0,01%</a:t>
            </a:r>
          </a:p>
          <a:p>
            <a:endParaRPr lang="ru-RU" sz="800" dirty="0" smtClean="0"/>
          </a:p>
          <a:p>
            <a:endParaRPr lang="ru-RU" sz="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1" y="716279"/>
            <a:ext cx="589353" cy="6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>
            <a:spLocks noGrp="1"/>
          </p:cNvSpPr>
          <p:nvPr>
            <p:ph type="title"/>
          </p:nvPr>
        </p:nvSpPr>
        <p:spPr>
          <a:xfrm>
            <a:off x="397325" y="67650"/>
            <a:ext cx="7931700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3/3</a:t>
            </a:r>
            <a:endParaRPr sz="900"/>
          </a:p>
        </p:txBody>
      </p:sp>
      <p:sp>
        <p:nvSpPr>
          <p:cNvPr id="444" name="Google Shape;444;p59"/>
          <p:cNvSpPr txBox="1"/>
          <p:nvPr/>
        </p:nvSpPr>
        <p:spPr>
          <a:xfrm>
            <a:off x="356075" y="1365925"/>
            <a:ext cx="10500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31F20"/>
                </a:solidFill>
              </a:rPr>
              <a:t>Количество культурно-досуговых заведений</a:t>
            </a:r>
            <a:endParaRPr sz="800">
              <a:solidFill>
                <a:srgbClr val="231F20"/>
              </a:solidFill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1687700" y="1369675"/>
            <a:ext cx="11475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>
                <a:solidFill>
                  <a:srgbClr val="231F20"/>
                </a:solidFill>
              </a:rPr>
              <a:t>Количество финансово - кредитных организаций</a:t>
            </a:r>
            <a:endParaRPr sz="800">
              <a:solidFill>
                <a:srgbClr val="231F20"/>
              </a:solidFill>
            </a:endParaRPr>
          </a:p>
        </p:txBody>
      </p:sp>
      <p:sp>
        <p:nvSpPr>
          <p:cNvPr id="446" name="Google Shape;446;p59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9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9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9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9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9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9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9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9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9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9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9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9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9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9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9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9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9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9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9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9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9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9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9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9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9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9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9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9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9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9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9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9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9"/>
          <p:cNvSpPr txBox="1"/>
          <p:nvPr/>
        </p:nvSpPr>
        <p:spPr>
          <a:xfrm>
            <a:off x="2109870" y="2667260"/>
            <a:ext cx="652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П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</a:t>
            </a:r>
            <a:r>
              <a:rPr lang="ru" sz="800" dirty="0">
                <a:solidFill>
                  <a:schemeClr val="dk1"/>
                </a:solidFill>
              </a:rPr>
              <a:t>жилищного фонда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9"/>
          <p:cNvSpPr txBox="1"/>
          <p:nvPr/>
        </p:nvSpPr>
        <p:spPr>
          <a:xfrm>
            <a:off x="389999" y="2606300"/>
            <a:ext cx="926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</a:rPr>
              <a:t> </a:t>
            </a:r>
            <a:r>
              <a:rPr lang="ru" sz="800">
                <a:solidFill>
                  <a:schemeClr val="dk1"/>
                </a:solidFill>
              </a:rPr>
              <a:t>Ежегодный объём жилого и нежилого строительства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9"/>
          <p:cNvSpPr txBox="1"/>
          <p:nvPr/>
        </p:nvSpPr>
        <p:spPr>
          <a:xfrm>
            <a:off x="2103120" y="2164080"/>
            <a:ext cx="739140" cy="511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dk1"/>
                </a:solidFill>
              </a:rPr>
              <a:t>207,10 кв.м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9"/>
          <p:cNvSpPr txBox="1"/>
          <p:nvPr/>
        </p:nvSpPr>
        <p:spPr>
          <a:xfrm>
            <a:off x="554975" y="2256546"/>
            <a:ext cx="6522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ХХХ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9"/>
          <p:cNvSpPr txBox="1"/>
          <p:nvPr/>
        </p:nvSpPr>
        <p:spPr>
          <a:xfrm>
            <a:off x="3277453" y="2496290"/>
            <a:ext cx="792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Количество объектов общественного питания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9"/>
          <p:cNvSpPr txBox="1"/>
          <p:nvPr/>
        </p:nvSpPr>
        <p:spPr>
          <a:xfrm>
            <a:off x="3223658" y="2188544"/>
            <a:ext cx="985800" cy="25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dk1"/>
                </a:solidFill>
              </a:rPr>
              <a:t>2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9"/>
          <p:cNvSpPr txBox="1"/>
          <p:nvPr/>
        </p:nvSpPr>
        <p:spPr>
          <a:xfrm>
            <a:off x="369674" y="4165550"/>
            <a:ext cx="3092854" cy="2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Объекты розничной торговли: </a:t>
            </a:r>
            <a:r>
              <a:rPr lang="ru" sz="900" b="1" dirty="0" smtClean="0">
                <a:solidFill>
                  <a:srgbClr val="383B3E"/>
                </a:solidFill>
              </a:rPr>
              <a:t>   млн.руб.</a:t>
            </a:r>
            <a:endParaRPr sz="900" b="1">
              <a:solidFill>
                <a:srgbClr val="383B3E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Объекты бытового обслуживания: </a:t>
            </a:r>
            <a:r>
              <a:rPr lang="ru" sz="900" b="1" dirty="0" smtClean="0">
                <a:solidFill>
                  <a:srgbClr val="383B3E"/>
                </a:solidFill>
              </a:rPr>
              <a:t>    млн. </a:t>
            </a:r>
            <a:r>
              <a:rPr lang="ru-RU" sz="900" b="1" dirty="0" smtClean="0">
                <a:solidFill>
                  <a:srgbClr val="383B3E"/>
                </a:solidFill>
              </a:rPr>
              <a:t>р</a:t>
            </a:r>
            <a:r>
              <a:rPr lang="ru" sz="900" b="1" dirty="0" smtClean="0">
                <a:solidFill>
                  <a:srgbClr val="383B3E"/>
                </a:solidFill>
              </a:rPr>
              <a:t>уб.</a:t>
            </a:r>
            <a:endParaRPr sz="900" b="1">
              <a:solidFill>
                <a:srgbClr val="383B3E"/>
              </a:solidFill>
            </a:endParaRPr>
          </a:p>
        </p:txBody>
      </p:sp>
      <p:sp>
        <p:nvSpPr>
          <p:cNvPr id="492" name="Google Shape;492;p59"/>
          <p:cNvSpPr txBox="1"/>
          <p:nvPr/>
        </p:nvSpPr>
        <p:spPr>
          <a:xfrm>
            <a:off x="3115523" y="1365927"/>
            <a:ext cx="10857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31F20"/>
                </a:solidFill>
              </a:rPr>
              <a:t>Номерной фонд гостиниц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9"/>
          <p:cNvSpPr txBox="1"/>
          <p:nvPr/>
        </p:nvSpPr>
        <p:spPr>
          <a:xfrm>
            <a:off x="55497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9"/>
          <p:cNvSpPr txBox="1"/>
          <p:nvPr/>
        </p:nvSpPr>
        <p:spPr>
          <a:xfrm>
            <a:off x="1965100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9"/>
          <p:cNvSpPr txBox="1"/>
          <p:nvPr/>
        </p:nvSpPr>
        <p:spPr>
          <a:xfrm>
            <a:off x="337522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80568"/>
              </p:ext>
            </p:extLst>
          </p:nvPr>
        </p:nvGraphicFramePr>
        <p:xfrm>
          <a:off x="4137660" y="723900"/>
          <a:ext cx="4747260" cy="4419600"/>
        </p:xfrm>
        <a:graphic>
          <a:graphicData uri="http://schemas.openxmlformats.org/drawingml/2006/table">
            <a:tbl>
              <a:tblPr/>
              <a:tblGrid>
                <a:gridCol w="2201164"/>
                <a:gridCol w="2546096"/>
              </a:tblGrid>
              <a:tr h="2895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Наименования населенных пунктов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чел.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01.01.2023 г.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Акша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3318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Новокургатай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с.Новоказачинск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629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Могойтуй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389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Усть-Иля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454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Убур-Тохтор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191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Тохтор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284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с.Орой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359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Бытэв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405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Урейск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Дорожное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942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Нарасун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732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Курулга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336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Улача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 Такеча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501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8540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>
            <a:spLocks noGrp="1"/>
          </p:cNvSpPr>
          <p:nvPr>
            <p:ph type="title"/>
          </p:nvPr>
        </p:nvSpPr>
        <p:spPr>
          <a:xfrm>
            <a:off x="393652" y="35200"/>
            <a:ext cx="63144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ts val="1100"/>
            </a:pPr>
            <a:r>
              <a:rPr lang="ru" sz="2900" dirty="0">
                <a:solidFill>
                  <a:srgbClr val="6C6C72"/>
                </a:solidFill>
              </a:rPr>
              <a:t>Полезные ископаемые </a:t>
            </a:r>
            <a:r>
              <a:rPr lang="ru" sz="2900" dirty="0" smtClean="0">
                <a:solidFill>
                  <a:srgbClr val="6C6C72"/>
                </a:solidFill>
              </a:rPr>
              <a:t>(</a:t>
            </a:r>
            <a:r>
              <a:rPr lang="ru-RU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Месторождения полезных ископаемых на территории района):</a:t>
            </a:r>
            <a:endParaRPr sz="1200">
              <a:solidFill>
                <a:srgbClr val="7F7F7F"/>
              </a:solidFill>
            </a:endParaRPr>
          </a:p>
        </p:txBody>
      </p:sp>
      <p:sp>
        <p:nvSpPr>
          <p:cNvPr id="513" name="Google Shape;513;p61"/>
          <p:cNvSpPr txBox="1"/>
          <p:nvPr/>
        </p:nvSpPr>
        <p:spPr>
          <a:xfrm>
            <a:off x="1188851" y="885725"/>
            <a:ext cx="4963500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61"/>
          <p:cNvSpPr txBox="1"/>
          <p:nvPr/>
        </p:nvSpPr>
        <p:spPr>
          <a:xfrm>
            <a:off x="377476" y="1314475"/>
            <a:ext cx="4963500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49580" y="754380"/>
          <a:ext cx="8229600" cy="2944468"/>
        </p:xfrm>
        <a:graphic>
          <a:graphicData uri="http://schemas.openxmlformats.org/drawingml/2006/table">
            <a:tbl>
              <a:tblPr/>
              <a:tblGrid>
                <a:gridCol w="2007593"/>
                <a:gridCol w="1678103"/>
                <a:gridCol w="1639790"/>
                <a:gridCol w="2904114"/>
              </a:tblGrid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Полезные ископаемые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Освоенность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Добыто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Кундулунское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 –78 кг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2022г – 88 кг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Крутогорское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уран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Законсервировано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Урейское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каменный уголь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Нарын-Кундуйское 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сурьма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ПК\Desktop\Урей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058" y="3797149"/>
            <a:ext cx="1533142" cy="1132991"/>
          </a:xfrm>
          <a:prstGeom prst="rect">
            <a:avLst/>
          </a:prstGeom>
          <a:noFill/>
        </p:spPr>
      </p:pic>
      <p:pic>
        <p:nvPicPr>
          <p:cNvPr id="1027" name="Picture 3" descr="C:\Users\ПК\Desktop\Урей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760" y="3779520"/>
            <a:ext cx="1219199" cy="1112520"/>
          </a:xfrm>
          <a:prstGeom prst="rect">
            <a:avLst/>
          </a:prstGeom>
          <a:noFill/>
        </p:spPr>
      </p:pic>
      <p:sp>
        <p:nvSpPr>
          <p:cNvPr id="1029" name="AutoShape 5" descr="C:\Users\%D0%9F%D0%9A\Desktop\%D1%83%D0%B3%D0%BE%D0%BB%D1%8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https://avatars.mds.yandex.net/i?id=5c1eb6a0998616f75f8e0446b899525d9ee1e77d-8263377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1420" y="3817620"/>
            <a:ext cx="1203960" cy="1097279"/>
          </a:xfrm>
          <a:prstGeom prst="rect">
            <a:avLst/>
          </a:prstGeom>
          <a:noFill/>
        </p:spPr>
      </p:pic>
      <p:pic>
        <p:nvPicPr>
          <p:cNvPr id="1033" name="Picture 9" descr="https://avatars.mds.yandex.net/i?id=29ae210ab3530290859ae4a47126f9d1cf07fd40-7683610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7300" y="3810824"/>
            <a:ext cx="1630680" cy="1172417"/>
          </a:xfrm>
          <a:prstGeom prst="rect">
            <a:avLst/>
          </a:prstGeom>
          <a:noFill/>
        </p:spPr>
      </p:pic>
      <p:sp>
        <p:nvSpPr>
          <p:cNvPr id="1037" name="AutoShape 13" descr="http://mineral-analysis.es/wp-content/uploads/2019/05/saleeita-torbernita-1024x7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 descr="http://mineral-analysis.es/wp-content/uploads/2019/05/saleeita-torbernita-1024x7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 descr="https://avatars.dzeninfra.ru/get-zen_doc/2046228/pub_5eb19beea3f457144fc025c8_5eb19d7c765171260b173948/scale_1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9675" y="3807833"/>
            <a:ext cx="1614265" cy="114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2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Сельское </a:t>
            </a:r>
            <a:r>
              <a:rPr lang="ru" sz="2500" b="1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хозяйство</a:t>
            </a:r>
            <a:endParaRPr sz="1100"/>
          </a:p>
        </p:txBody>
      </p:sp>
      <p:sp>
        <p:nvSpPr>
          <p:cNvPr id="537" name="Google Shape;537;p62"/>
          <p:cNvSpPr/>
          <p:nvPr/>
        </p:nvSpPr>
        <p:spPr>
          <a:xfrm>
            <a:off x="362989" y="992121"/>
            <a:ext cx="2712083" cy="25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2"/>
          <p:cNvSpPr/>
          <p:nvPr/>
        </p:nvSpPr>
        <p:spPr>
          <a:xfrm>
            <a:off x="1292795" y="3726420"/>
            <a:ext cx="197348" cy="246729"/>
          </a:xfrm>
          <a:custGeom>
            <a:avLst/>
            <a:gdLst/>
            <a:ahLst/>
            <a:cxnLst/>
            <a:rect l="l" t="t" r="r" b="b"/>
            <a:pathLst>
              <a:path w="602" h="784" extrusionOk="0">
                <a:moveTo>
                  <a:pt x="60" y="0"/>
                </a:moveTo>
                <a:lnTo>
                  <a:pt x="60" y="0"/>
                </a:lnTo>
                <a:lnTo>
                  <a:pt x="74" y="20"/>
                </a:lnTo>
                <a:lnTo>
                  <a:pt x="74" y="20"/>
                </a:lnTo>
                <a:lnTo>
                  <a:pt x="78" y="20"/>
                </a:lnTo>
                <a:lnTo>
                  <a:pt x="78" y="20"/>
                </a:lnTo>
                <a:lnTo>
                  <a:pt x="84" y="6"/>
                </a:lnTo>
                <a:lnTo>
                  <a:pt x="84" y="6"/>
                </a:lnTo>
                <a:lnTo>
                  <a:pt x="90" y="18"/>
                </a:lnTo>
                <a:lnTo>
                  <a:pt x="90" y="18"/>
                </a:lnTo>
                <a:lnTo>
                  <a:pt x="94" y="4"/>
                </a:lnTo>
                <a:lnTo>
                  <a:pt x="94" y="4"/>
                </a:lnTo>
                <a:lnTo>
                  <a:pt x="98" y="20"/>
                </a:lnTo>
                <a:lnTo>
                  <a:pt x="98" y="20"/>
                </a:lnTo>
                <a:lnTo>
                  <a:pt x="110" y="12"/>
                </a:lnTo>
                <a:lnTo>
                  <a:pt x="110" y="12"/>
                </a:lnTo>
                <a:lnTo>
                  <a:pt x="116" y="34"/>
                </a:lnTo>
                <a:lnTo>
                  <a:pt x="116" y="34"/>
                </a:lnTo>
                <a:lnTo>
                  <a:pt x="102" y="40"/>
                </a:lnTo>
                <a:lnTo>
                  <a:pt x="102" y="40"/>
                </a:lnTo>
                <a:lnTo>
                  <a:pt x="114" y="48"/>
                </a:lnTo>
                <a:lnTo>
                  <a:pt x="126" y="56"/>
                </a:lnTo>
                <a:lnTo>
                  <a:pt x="138" y="62"/>
                </a:lnTo>
                <a:lnTo>
                  <a:pt x="150" y="72"/>
                </a:lnTo>
                <a:lnTo>
                  <a:pt x="150" y="72"/>
                </a:lnTo>
                <a:lnTo>
                  <a:pt x="164" y="86"/>
                </a:lnTo>
                <a:lnTo>
                  <a:pt x="176" y="100"/>
                </a:lnTo>
                <a:lnTo>
                  <a:pt x="188" y="116"/>
                </a:lnTo>
                <a:lnTo>
                  <a:pt x="196" y="134"/>
                </a:lnTo>
                <a:lnTo>
                  <a:pt x="196" y="134"/>
                </a:lnTo>
                <a:lnTo>
                  <a:pt x="202" y="148"/>
                </a:lnTo>
                <a:lnTo>
                  <a:pt x="208" y="162"/>
                </a:lnTo>
                <a:lnTo>
                  <a:pt x="214" y="176"/>
                </a:lnTo>
                <a:lnTo>
                  <a:pt x="222" y="190"/>
                </a:lnTo>
                <a:lnTo>
                  <a:pt x="222" y="190"/>
                </a:lnTo>
                <a:lnTo>
                  <a:pt x="236" y="208"/>
                </a:lnTo>
                <a:lnTo>
                  <a:pt x="250" y="226"/>
                </a:lnTo>
                <a:lnTo>
                  <a:pt x="250" y="226"/>
                </a:lnTo>
                <a:lnTo>
                  <a:pt x="258" y="232"/>
                </a:lnTo>
                <a:lnTo>
                  <a:pt x="266" y="236"/>
                </a:lnTo>
                <a:lnTo>
                  <a:pt x="286" y="240"/>
                </a:lnTo>
                <a:lnTo>
                  <a:pt x="286" y="240"/>
                </a:lnTo>
                <a:lnTo>
                  <a:pt x="294" y="242"/>
                </a:lnTo>
                <a:lnTo>
                  <a:pt x="304" y="242"/>
                </a:lnTo>
                <a:lnTo>
                  <a:pt x="322" y="240"/>
                </a:lnTo>
                <a:lnTo>
                  <a:pt x="322" y="240"/>
                </a:lnTo>
                <a:lnTo>
                  <a:pt x="338" y="240"/>
                </a:lnTo>
                <a:lnTo>
                  <a:pt x="356" y="240"/>
                </a:lnTo>
                <a:lnTo>
                  <a:pt x="372" y="236"/>
                </a:lnTo>
                <a:lnTo>
                  <a:pt x="380" y="234"/>
                </a:lnTo>
                <a:lnTo>
                  <a:pt x="388" y="230"/>
                </a:lnTo>
                <a:lnTo>
                  <a:pt x="388" y="230"/>
                </a:lnTo>
                <a:lnTo>
                  <a:pt x="400" y="222"/>
                </a:lnTo>
                <a:lnTo>
                  <a:pt x="410" y="212"/>
                </a:lnTo>
                <a:lnTo>
                  <a:pt x="418" y="202"/>
                </a:lnTo>
                <a:lnTo>
                  <a:pt x="426" y="190"/>
                </a:lnTo>
                <a:lnTo>
                  <a:pt x="426" y="190"/>
                </a:lnTo>
                <a:lnTo>
                  <a:pt x="428" y="184"/>
                </a:lnTo>
                <a:lnTo>
                  <a:pt x="430" y="176"/>
                </a:lnTo>
                <a:lnTo>
                  <a:pt x="430" y="160"/>
                </a:lnTo>
                <a:lnTo>
                  <a:pt x="430" y="160"/>
                </a:lnTo>
                <a:lnTo>
                  <a:pt x="434" y="138"/>
                </a:lnTo>
                <a:lnTo>
                  <a:pt x="438" y="116"/>
                </a:lnTo>
                <a:lnTo>
                  <a:pt x="444" y="94"/>
                </a:lnTo>
                <a:lnTo>
                  <a:pt x="454" y="76"/>
                </a:lnTo>
                <a:lnTo>
                  <a:pt x="454" y="76"/>
                </a:lnTo>
                <a:lnTo>
                  <a:pt x="464" y="64"/>
                </a:lnTo>
                <a:lnTo>
                  <a:pt x="476" y="54"/>
                </a:lnTo>
                <a:lnTo>
                  <a:pt x="488" y="48"/>
                </a:lnTo>
                <a:lnTo>
                  <a:pt x="496" y="46"/>
                </a:lnTo>
                <a:lnTo>
                  <a:pt x="504" y="46"/>
                </a:lnTo>
                <a:lnTo>
                  <a:pt x="504" y="46"/>
                </a:lnTo>
                <a:lnTo>
                  <a:pt x="508" y="48"/>
                </a:lnTo>
                <a:lnTo>
                  <a:pt x="514" y="52"/>
                </a:lnTo>
                <a:lnTo>
                  <a:pt x="520" y="62"/>
                </a:lnTo>
                <a:lnTo>
                  <a:pt x="520" y="62"/>
                </a:lnTo>
                <a:lnTo>
                  <a:pt x="532" y="62"/>
                </a:lnTo>
                <a:lnTo>
                  <a:pt x="538" y="64"/>
                </a:lnTo>
                <a:lnTo>
                  <a:pt x="542" y="68"/>
                </a:lnTo>
                <a:lnTo>
                  <a:pt x="542" y="68"/>
                </a:lnTo>
                <a:lnTo>
                  <a:pt x="550" y="74"/>
                </a:lnTo>
                <a:lnTo>
                  <a:pt x="556" y="80"/>
                </a:lnTo>
                <a:lnTo>
                  <a:pt x="568" y="94"/>
                </a:lnTo>
                <a:lnTo>
                  <a:pt x="568" y="94"/>
                </a:lnTo>
                <a:lnTo>
                  <a:pt x="576" y="102"/>
                </a:lnTo>
                <a:lnTo>
                  <a:pt x="584" y="112"/>
                </a:lnTo>
                <a:lnTo>
                  <a:pt x="590" y="120"/>
                </a:lnTo>
                <a:lnTo>
                  <a:pt x="598" y="130"/>
                </a:lnTo>
                <a:lnTo>
                  <a:pt x="598" y="130"/>
                </a:lnTo>
                <a:lnTo>
                  <a:pt x="596" y="136"/>
                </a:lnTo>
                <a:lnTo>
                  <a:pt x="594" y="142"/>
                </a:lnTo>
                <a:lnTo>
                  <a:pt x="594" y="142"/>
                </a:lnTo>
                <a:lnTo>
                  <a:pt x="598" y="150"/>
                </a:lnTo>
                <a:lnTo>
                  <a:pt x="602" y="152"/>
                </a:lnTo>
                <a:lnTo>
                  <a:pt x="602" y="156"/>
                </a:lnTo>
                <a:lnTo>
                  <a:pt x="602" y="156"/>
                </a:lnTo>
                <a:lnTo>
                  <a:pt x="598" y="170"/>
                </a:lnTo>
                <a:lnTo>
                  <a:pt x="594" y="184"/>
                </a:lnTo>
                <a:lnTo>
                  <a:pt x="594" y="184"/>
                </a:lnTo>
                <a:lnTo>
                  <a:pt x="596" y="192"/>
                </a:lnTo>
                <a:lnTo>
                  <a:pt x="598" y="202"/>
                </a:lnTo>
                <a:lnTo>
                  <a:pt x="598" y="202"/>
                </a:lnTo>
                <a:lnTo>
                  <a:pt x="596" y="214"/>
                </a:lnTo>
                <a:lnTo>
                  <a:pt x="594" y="224"/>
                </a:lnTo>
                <a:lnTo>
                  <a:pt x="592" y="236"/>
                </a:lnTo>
                <a:lnTo>
                  <a:pt x="594" y="248"/>
                </a:lnTo>
                <a:lnTo>
                  <a:pt x="594" y="248"/>
                </a:lnTo>
                <a:lnTo>
                  <a:pt x="598" y="260"/>
                </a:lnTo>
                <a:lnTo>
                  <a:pt x="598" y="272"/>
                </a:lnTo>
                <a:lnTo>
                  <a:pt x="600" y="284"/>
                </a:lnTo>
                <a:lnTo>
                  <a:pt x="602" y="296"/>
                </a:lnTo>
                <a:lnTo>
                  <a:pt x="602" y="296"/>
                </a:lnTo>
                <a:lnTo>
                  <a:pt x="602" y="300"/>
                </a:lnTo>
                <a:lnTo>
                  <a:pt x="602" y="306"/>
                </a:lnTo>
                <a:lnTo>
                  <a:pt x="596" y="314"/>
                </a:lnTo>
                <a:lnTo>
                  <a:pt x="588" y="322"/>
                </a:lnTo>
                <a:lnTo>
                  <a:pt x="580" y="326"/>
                </a:lnTo>
                <a:lnTo>
                  <a:pt x="580" y="326"/>
                </a:lnTo>
                <a:lnTo>
                  <a:pt x="578" y="340"/>
                </a:lnTo>
                <a:lnTo>
                  <a:pt x="578" y="354"/>
                </a:lnTo>
                <a:lnTo>
                  <a:pt x="574" y="368"/>
                </a:lnTo>
                <a:lnTo>
                  <a:pt x="572" y="374"/>
                </a:lnTo>
                <a:lnTo>
                  <a:pt x="568" y="380"/>
                </a:lnTo>
                <a:lnTo>
                  <a:pt x="568" y="380"/>
                </a:lnTo>
                <a:lnTo>
                  <a:pt x="558" y="392"/>
                </a:lnTo>
                <a:lnTo>
                  <a:pt x="550" y="406"/>
                </a:lnTo>
                <a:lnTo>
                  <a:pt x="550" y="406"/>
                </a:lnTo>
                <a:lnTo>
                  <a:pt x="550" y="416"/>
                </a:lnTo>
                <a:lnTo>
                  <a:pt x="552" y="424"/>
                </a:lnTo>
                <a:lnTo>
                  <a:pt x="558" y="442"/>
                </a:lnTo>
                <a:lnTo>
                  <a:pt x="558" y="442"/>
                </a:lnTo>
                <a:lnTo>
                  <a:pt x="558" y="460"/>
                </a:lnTo>
                <a:lnTo>
                  <a:pt x="556" y="478"/>
                </a:lnTo>
                <a:lnTo>
                  <a:pt x="552" y="496"/>
                </a:lnTo>
                <a:lnTo>
                  <a:pt x="546" y="512"/>
                </a:lnTo>
                <a:lnTo>
                  <a:pt x="546" y="512"/>
                </a:lnTo>
                <a:lnTo>
                  <a:pt x="530" y="538"/>
                </a:lnTo>
                <a:lnTo>
                  <a:pt x="512" y="562"/>
                </a:lnTo>
                <a:lnTo>
                  <a:pt x="512" y="562"/>
                </a:lnTo>
                <a:lnTo>
                  <a:pt x="502" y="574"/>
                </a:lnTo>
                <a:lnTo>
                  <a:pt x="496" y="580"/>
                </a:lnTo>
                <a:lnTo>
                  <a:pt x="490" y="584"/>
                </a:lnTo>
                <a:lnTo>
                  <a:pt x="490" y="584"/>
                </a:lnTo>
                <a:lnTo>
                  <a:pt x="466" y="598"/>
                </a:lnTo>
                <a:lnTo>
                  <a:pt x="452" y="606"/>
                </a:lnTo>
                <a:lnTo>
                  <a:pt x="440" y="612"/>
                </a:lnTo>
                <a:lnTo>
                  <a:pt x="440" y="612"/>
                </a:lnTo>
                <a:lnTo>
                  <a:pt x="424" y="612"/>
                </a:lnTo>
                <a:lnTo>
                  <a:pt x="408" y="614"/>
                </a:lnTo>
                <a:lnTo>
                  <a:pt x="408" y="614"/>
                </a:lnTo>
                <a:lnTo>
                  <a:pt x="402" y="614"/>
                </a:lnTo>
                <a:lnTo>
                  <a:pt x="398" y="614"/>
                </a:lnTo>
                <a:lnTo>
                  <a:pt x="396" y="616"/>
                </a:lnTo>
                <a:lnTo>
                  <a:pt x="396" y="616"/>
                </a:lnTo>
                <a:lnTo>
                  <a:pt x="394" y="628"/>
                </a:lnTo>
                <a:lnTo>
                  <a:pt x="394" y="640"/>
                </a:lnTo>
                <a:lnTo>
                  <a:pt x="396" y="652"/>
                </a:lnTo>
                <a:lnTo>
                  <a:pt x="400" y="664"/>
                </a:lnTo>
                <a:lnTo>
                  <a:pt x="400" y="664"/>
                </a:lnTo>
                <a:lnTo>
                  <a:pt x="408" y="670"/>
                </a:lnTo>
                <a:lnTo>
                  <a:pt x="418" y="676"/>
                </a:lnTo>
                <a:lnTo>
                  <a:pt x="436" y="682"/>
                </a:lnTo>
                <a:lnTo>
                  <a:pt x="436" y="682"/>
                </a:lnTo>
                <a:lnTo>
                  <a:pt x="428" y="682"/>
                </a:lnTo>
                <a:lnTo>
                  <a:pt x="420" y="682"/>
                </a:lnTo>
                <a:lnTo>
                  <a:pt x="402" y="680"/>
                </a:lnTo>
                <a:lnTo>
                  <a:pt x="402" y="680"/>
                </a:lnTo>
                <a:lnTo>
                  <a:pt x="408" y="708"/>
                </a:lnTo>
                <a:lnTo>
                  <a:pt x="418" y="736"/>
                </a:lnTo>
                <a:lnTo>
                  <a:pt x="418" y="736"/>
                </a:lnTo>
                <a:lnTo>
                  <a:pt x="412" y="740"/>
                </a:lnTo>
                <a:lnTo>
                  <a:pt x="412" y="740"/>
                </a:lnTo>
                <a:lnTo>
                  <a:pt x="404" y="724"/>
                </a:lnTo>
                <a:lnTo>
                  <a:pt x="398" y="716"/>
                </a:lnTo>
                <a:lnTo>
                  <a:pt x="396" y="714"/>
                </a:lnTo>
                <a:lnTo>
                  <a:pt x="390" y="714"/>
                </a:lnTo>
                <a:lnTo>
                  <a:pt x="390" y="714"/>
                </a:lnTo>
                <a:lnTo>
                  <a:pt x="386" y="712"/>
                </a:lnTo>
                <a:lnTo>
                  <a:pt x="380" y="712"/>
                </a:lnTo>
                <a:lnTo>
                  <a:pt x="372" y="716"/>
                </a:lnTo>
                <a:lnTo>
                  <a:pt x="364" y="722"/>
                </a:lnTo>
                <a:lnTo>
                  <a:pt x="354" y="728"/>
                </a:lnTo>
                <a:lnTo>
                  <a:pt x="354" y="728"/>
                </a:lnTo>
                <a:lnTo>
                  <a:pt x="330" y="740"/>
                </a:lnTo>
                <a:lnTo>
                  <a:pt x="316" y="744"/>
                </a:lnTo>
                <a:lnTo>
                  <a:pt x="304" y="746"/>
                </a:lnTo>
                <a:lnTo>
                  <a:pt x="304" y="746"/>
                </a:lnTo>
                <a:lnTo>
                  <a:pt x="314" y="734"/>
                </a:lnTo>
                <a:lnTo>
                  <a:pt x="318" y="730"/>
                </a:lnTo>
                <a:lnTo>
                  <a:pt x="326" y="728"/>
                </a:lnTo>
                <a:lnTo>
                  <a:pt x="326" y="728"/>
                </a:lnTo>
                <a:lnTo>
                  <a:pt x="340" y="722"/>
                </a:lnTo>
                <a:lnTo>
                  <a:pt x="348" y="716"/>
                </a:lnTo>
                <a:lnTo>
                  <a:pt x="354" y="710"/>
                </a:lnTo>
                <a:lnTo>
                  <a:pt x="354" y="710"/>
                </a:lnTo>
                <a:lnTo>
                  <a:pt x="330" y="708"/>
                </a:lnTo>
                <a:lnTo>
                  <a:pt x="308" y="706"/>
                </a:lnTo>
                <a:lnTo>
                  <a:pt x="308" y="706"/>
                </a:lnTo>
                <a:lnTo>
                  <a:pt x="300" y="724"/>
                </a:lnTo>
                <a:lnTo>
                  <a:pt x="298" y="734"/>
                </a:lnTo>
                <a:lnTo>
                  <a:pt x="300" y="744"/>
                </a:lnTo>
                <a:lnTo>
                  <a:pt x="300" y="744"/>
                </a:lnTo>
                <a:lnTo>
                  <a:pt x="308" y="750"/>
                </a:lnTo>
                <a:lnTo>
                  <a:pt x="316" y="754"/>
                </a:lnTo>
                <a:lnTo>
                  <a:pt x="332" y="760"/>
                </a:lnTo>
                <a:lnTo>
                  <a:pt x="332" y="760"/>
                </a:lnTo>
                <a:lnTo>
                  <a:pt x="322" y="760"/>
                </a:lnTo>
                <a:lnTo>
                  <a:pt x="310" y="760"/>
                </a:lnTo>
                <a:lnTo>
                  <a:pt x="310" y="760"/>
                </a:lnTo>
                <a:lnTo>
                  <a:pt x="300" y="758"/>
                </a:lnTo>
                <a:lnTo>
                  <a:pt x="294" y="758"/>
                </a:lnTo>
                <a:lnTo>
                  <a:pt x="288" y="760"/>
                </a:lnTo>
                <a:lnTo>
                  <a:pt x="288" y="760"/>
                </a:lnTo>
                <a:lnTo>
                  <a:pt x="258" y="784"/>
                </a:lnTo>
                <a:lnTo>
                  <a:pt x="258" y="784"/>
                </a:lnTo>
                <a:lnTo>
                  <a:pt x="256" y="770"/>
                </a:lnTo>
                <a:lnTo>
                  <a:pt x="256" y="770"/>
                </a:lnTo>
                <a:lnTo>
                  <a:pt x="214" y="772"/>
                </a:lnTo>
                <a:lnTo>
                  <a:pt x="172" y="772"/>
                </a:lnTo>
                <a:lnTo>
                  <a:pt x="172" y="772"/>
                </a:lnTo>
                <a:lnTo>
                  <a:pt x="180" y="766"/>
                </a:lnTo>
                <a:lnTo>
                  <a:pt x="192" y="760"/>
                </a:lnTo>
                <a:lnTo>
                  <a:pt x="192" y="760"/>
                </a:lnTo>
                <a:lnTo>
                  <a:pt x="202" y="758"/>
                </a:lnTo>
                <a:lnTo>
                  <a:pt x="214" y="758"/>
                </a:lnTo>
                <a:lnTo>
                  <a:pt x="236" y="758"/>
                </a:lnTo>
                <a:lnTo>
                  <a:pt x="236" y="758"/>
                </a:lnTo>
                <a:lnTo>
                  <a:pt x="232" y="754"/>
                </a:lnTo>
                <a:lnTo>
                  <a:pt x="228" y="752"/>
                </a:lnTo>
                <a:lnTo>
                  <a:pt x="216" y="748"/>
                </a:lnTo>
                <a:lnTo>
                  <a:pt x="216" y="748"/>
                </a:lnTo>
                <a:lnTo>
                  <a:pt x="220" y="742"/>
                </a:lnTo>
                <a:lnTo>
                  <a:pt x="220" y="742"/>
                </a:lnTo>
                <a:lnTo>
                  <a:pt x="230" y="744"/>
                </a:lnTo>
                <a:lnTo>
                  <a:pt x="240" y="746"/>
                </a:lnTo>
                <a:lnTo>
                  <a:pt x="250" y="750"/>
                </a:lnTo>
                <a:lnTo>
                  <a:pt x="260" y="752"/>
                </a:lnTo>
                <a:lnTo>
                  <a:pt x="260" y="752"/>
                </a:lnTo>
                <a:lnTo>
                  <a:pt x="276" y="730"/>
                </a:lnTo>
                <a:lnTo>
                  <a:pt x="288" y="706"/>
                </a:lnTo>
                <a:lnTo>
                  <a:pt x="288" y="706"/>
                </a:lnTo>
                <a:lnTo>
                  <a:pt x="296" y="678"/>
                </a:lnTo>
                <a:lnTo>
                  <a:pt x="300" y="664"/>
                </a:lnTo>
                <a:lnTo>
                  <a:pt x="302" y="650"/>
                </a:lnTo>
                <a:lnTo>
                  <a:pt x="302" y="650"/>
                </a:lnTo>
                <a:lnTo>
                  <a:pt x="292" y="644"/>
                </a:lnTo>
                <a:lnTo>
                  <a:pt x="282" y="640"/>
                </a:lnTo>
                <a:lnTo>
                  <a:pt x="264" y="632"/>
                </a:lnTo>
                <a:lnTo>
                  <a:pt x="264" y="632"/>
                </a:lnTo>
                <a:lnTo>
                  <a:pt x="260" y="626"/>
                </a:lnTo>
                <a:lnTo>
                  <a:pt x="258" y="620"/>
                </a:lnTo>
                <a:lnTo>
                  <a:pt x="256" y="608"/>
                </a:lnTo>
                <a:lnTo>
                  <a:pt x="256" y="608"/>
                </a:lnTo>
                <a:lnTo>
                  <a:pt x="246" y="600"/>
                </a:lnTo>
                <a:lnTo>
                  <a:pt x="238" y="590"/>
                </a:lnTo>
                <a:lnTo>
                  <a:pt x="228" y="580"/>
                </a:lnTo>
                <a:lnTo>
                  <a:pt x="218" y="570"/>
                </a:lnTo>
                <a:lnTo>
                  <a:pt x="218" y="570"/>
                </a:lnTo>
                <a:lnTo>
                  <a:pt x="204" y="562"/>
                </a:lnTo>
                <a:lnTo>
                  <a:pt x="190" y="552"/>
                </a:lnTo>
                <a:lnTo>
                  <a:pt x="190" y="552"/>
                </a:lnTo>
                <a:lnTo>
                  <a:pt x="180" y="546"/>
                </a:lnTo>
                <a:lnTo>
                  <a:pt x="170" y="540"/>
                </a:lnTo>
                <a:lnTo>
                  <a:pt x="160" y="536"/>
                </a:lnTo>
                <a:lnTo>
                  <a:pt x="152" y="528"/>
                </a:lnTo>
                <a:lnTo>
                  <a:pt x="152" y="528"/>
                </a:lnTo>
                <a:lnTo>
                  <a:pt x="146" y="524"/>
                </a:lnTo>
                <a:lnTo>
                  <a:pt x="142" y="522"/>
                </a:lnTo>
                <a:lnTo>
                  <a:pt x="138" y="520"/>
                </a:lnTo>
                <a:lnTo>
                  <a:pt x="138" y="520"/>
                </a:lnTo>
                <a:lnTo>
                  <a:pt x="120" y="518"/>
                </a:lnTo>
                <a:lnTo>
                  <a:pt x="112" y="514"/>
                </a:lnTo>
                <a:lnTo>
                  <a:pt x="104" y="510"/>
                </a:lnTo>
                <a:lnTo>
                  <a:pt x="104" y="510"/>
                </a:lnTo>
                <a:lnTo>
                  <a:pt x="88" y="492"/>
                </a:lnTo>
                <a:lnTo>
                  <a:pt x="70" y="472"/>
                </a:lnTo>
                <a:lnTo>
                  <a:pt x="64" y="462"/>
                </a:lnTo>
                <a:lnTo>
                  <a:pt x="58" y="450"/>
                </a:lnTo>
                <a:lnTo>
                  <a:pt x="54" y="438"/>
                </a:lnTo>
                <a:lnTo>
                  <a:pt x="50" y="426"/>
                </a:lnTo>
                <a:lnTo>
                  <a:pt x="50" y="426"/>
                </a:lnTo>
                <a:lnTo>
                  <a:pt x="48" y="412"/>
                </a:lnTo>
                <a:lnTo>
                  <a:pt x="48" y="400"/>
                </a:lnTo>
                <a:lnTo>
                  <a:pt x="50" y="372"/>
                </a:lnTo>
                <a:lnTo>
                  <a:pt x="54" y="344"/>
                </a:lnTo>
                <a:lnTo>
                  <a:pt x="56" y="316"/>
                </a:lnTo>
                <a:lnTo>
                  <a:pt x="56" y="316"/>
                </a:lnTo>
                <a:lnTo>
                  <a:pt x="60" y="296"/>
                </a:lnTo>
                <a:lnTo>
                  <a:pt x="64" y="276"/>
                </a:lnTo>
                <a:lnTo>
                  <a:pt x="70" y="258"/>
                </a:lnTo>
                <a:lnTo>
                  <a:pt x="74" y="236"/>
                </a:lnTo>
                <a:lnTo>
                  <a:pt x="74" y="236"/>
                </a:lnTo>
                <a:lnTo>
                  <a:pt x="78" y="218"/>
                </a:lnTo>
                <a:lnTo>
                  <a:pt x="78" y="200"/>
                </a:lnTo>
                <a:lnTo>
                  <a:pt x="80" y="180"/>
                </a:lnTo>
                <a:lnTo>
                  <a:pt x="84" y="162"/>
                </a:lnTo>
                <a:lnTo>
                  <a:pt x="84" y="162"/>
                </a:lnTo>
                <a:lnTo>
                  <a:pt x="86" y="158"/>
                </a:lnTo>
                <a:lnTo>
                  <a:pt x="84" y="152"/>
                </a:lnTo>
                <a:lnTo>
                  <a:pt x="80" y="142"/>
                </a:lnTo>
                <a:lnTo>
                  <a:pt x="80" y="142"/>
                </a:lnTo>
                <a:lnTo>
                  <a:pt x="74" y="148"/>
                </a:lnTo>
                <a:lnTo>
                  <a:pt x="68" y="150"/>
                </a:lnTo>
                <a:lnTo>
                  <a:pt x="64" y="152"/>
                </a:lnTo>
                <a:lnTo>
                  <a:pt x="64" y="152"/>
                </a:lnTo>
                <a:lnTo>
                  <a:pt x="56" y="150"/>
                </a:lnTo>
                <a:lnTo>
                  <a:pt x="48" y="146"/>
                </a:lnTo>
                <a:lnTo>
                  <a:pt x="42" y="142"/>
                </a:lnTo>
                <a:lnTo>
                  <a:pt x="38" y="134"/>
                </a:lnTo>
                <a:lnTo>
                  <a:pt x="38" y="134"/>
                </a:lnTo>
                <a:lnTo>
                  <a:pt x="34" y="126"/>
                </a:lnTo>
                <a:lnTo>
                  <a:pt x="32" y="116"/>
                </a:lnTo>
                <a:lnTo>
                  <a:pt x="34" y="108"/>
                </a:lnTo>
                <a:lnTo>
                  <a:pt x="34" y="98"/>
                </a:lnTo>
                <a:lnTo>
                  <a:pt x="34" y="98"/>
                </a:lnTo>
                <a:lnTo>
                  <a:pt x="18" y="100"/>
                </a:lnTo>
                <a:lnTo>
                  <a:pt x="0" y="102"/>
                </a:lnTo>
                <a:lnTo>
                  <a:pt x="0" y="102"/>
                </a:lnTo>
                <a:lnTo>
                  <a:pt x="4" y="90"/>
                </a:lnTo>
                <a:lnTo>
                  <a:pt x="14" y="82"/>
                </a:lnTo>
                <a:lnTo>
                  <a:pt x="14" y="82"/>
                </a:lnTo>
                <a:lnTo>
                  <a:pt x="16" y="80"/>
                </a:lnTo>
                <a:lnTo>
                  <a:pt x="16" y="76"/>
                </a:lnTo>
                <a:lnTo>
                  <a:pt x="18" y="68"/>
                </a:lnTo>
                <a:lnTo>
                  <a:pt x="18" y="68"/>
                </a:lnTo>
                <a:lnTo>
                  <a:pt x="26" y="64"/>
                </a:lnTo>
                <a:lnTo>
                  <a:pt x="26" y="64"/>
                </a:lnTo>
                <a:lnTo>
                  <a:pt x="28" y="38"/>
                </a:lnTo>
                <a:lnTo>
                  <a:pt x="28" y="38"/>
                </a:lnTo>
                <a:lnTo>
                  <a:pt x="36" y="38"/>
                </a:lnTo>
                <a:lnTo>
                  <a:pt x="36" y="38"/>
                </a:lnTo>
                <a:lnTo>
                  <a:pt x="38" y="22"/>
                </a:lnTo>
                <a:lnTo>
                  <a:pt x="38" y="22"/>
                </a:lnTo>
                <a:lnTo>
                  <a:pt x="48" y="30"/>
                </a:lnTo>
                <a:lnTo>
                  <a:pt x="48" y="30"/>
                </a:lnTo>
                <a:lnTo>
                  <a:pt x="46" y="10"/>
                </a:lnTo>
                <a:lnTo>
                  <a:pt x="46" y="10"/>
                </a:lnTo>
                <a:lnTo>
                  <a:pt x="60" y="20"/>
                </a:lnTo>
                <a:lnTo>
                  <a:pt x="60" y="20"/>
                </a:lnTo>
                <a:lnTo>
                  <a:pt x="60" y="0"/>
                </a:lnTo>
                <a:close/>
                <a:moveTo>
                  <a:pt x="352" y="638"/>
                </a:moveTo>
                <a:lnTo>
                  <a:pt x="352" y="638"/>
                </a:lnTo>
                <a:lnTo>
                  <a:pt x="340" y="648"/>
                </a:lnTo>
                <a:lnTo>
                  <a:pt x="334" y="652"/>
                </a:lnTo>
                <a:lnTo>
                  <a:pt x="328" y="658"/>
                </a:lnTo>
                <a:lnTo>
                  <a:pt x="328" y="658"/>
                </a:lnTo>
                <a:lnTo>
                  <a:pt x="318" y="678"/>
                </a:lnTo>
                <a:lnTo>
                  <a:pt x="310" y="698"/>
                </a:lnTo>
                <a:lnTo>
                  <a:pt x="310" y="698"/>
                </a:lnTo>
                <a:lnTo>
                  <a:pt x="328" y="702"/>
                </a:lnTo>
                <a:lnTo>
                  <a:pt x="336" y="702"/>
                </a:lnTo>
                <a:lnTo>
                  <a:pt x="346" y="700"/>
                </a:lnTo>
                <a:lnTo>
                  <a:pt x="346" y="700"/>
                </a:lnTo>
                <a:lnTo>
                  <a:pt x="354" y="696"/>
                </a:lnTo>
                <a:lnTo>
                  <a:pt x="360" y="688"/>
                </a:lnTo>
                <a:lnTo>
                  <a:pt x="364" y="680"/>
                </a:lnTo>
                <a:lnTo>
                  <a:pt x="368" y="670"/>
                </a:lnTo>
                <a:lnTo>
                  <a:pt x="368" y="670"/>
                </a:lnTo>
                <a:lnTo>
                  <a:pt x="372" y="648"/>
                </a:lnTo>
                <a:lnTo>
                  <a:pt x="372" y="636"/>
                </a:lnTo>
                <a:lnTo>
                  <a:pt x="372" y="624"/>
                </a:lnTo>
                <a:lnTo>
                  <a:pt x="372" y="624"/>
                </a:lnTo>
                <a:lnTo>
                  <a:pt x="362" y="632"/>
                </a:lnTo>
                <a:lnTo>
                  <a:pt x="352" y="638"/>
                </a:lnTo>
                <a:lnTo>
                  <a:pt x="352" y="6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4125" tIns="37050" rIns="74125" bIns="3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2"/>
          <p:cNvSpPr/>
          <p:nvPr/>
        </p:nvSpPr>
        <p:spPr>
          <a:xfrm>
            <a:off x="756068" y="3776335"/>
            <a:ext cx="280081" cy="146563"/>
          </a:xfrm>
          <a:custGeom>
            <a:avLst/>
            <a:gdLst/>
            <a:ahLst/>
            <a:cxnLst/>
            <a:rect l="l" t="t" r="r" b="b"/>
            <a:pathLst>
              <a:path w="2546191" h="1395840" extrusionOk="0">
                <a:moveTo>
                  <a:pt x="0" y="510015"/>
                </a:moveTo>
                <a:lnTo>
                  <a:pt x="85725" y="538590"/>
                </a:lnTo>
                <a:lnTo>
                  <a:pt x="247650" y="433815"/>
                </a:lnTo>
                <a:lnTo>
                  <a:pt x="295275" y="376665"/>
                </a:lnTo>
                <a:lnTo>
                  <a:pt x="209550" y="233790"/>
                </a:lnTo>
                <a:lnTo>
                  <a:pt x="171450" y="100440"/>
                </a:lnTo>
                <a:lnTo>
                  <a:pt x="219075" y="100440"/>
                </a:lnTo>
                <a:lnTo>
                  <a:pt x="419100" y="186165"/>
                </a:lnTo>
                <a:lnTo>
                  <a:pt x="390525" y="129015"/>
                </a:lnTo>
                <a:lnTo>
                  <a:pt x="352425" y="81390"/>
                </a:lnTo>
                <a:lnTo>
                  <a:pt x="419100" y="119490"/>
                </a:lnTo>
                <a:lnTo>
                  <a:pt x="542925" y="195690"/>
                </a:lnTo>
                <a:cubicBezTo>
                  <a:pt x="642937" y="184578"/>
                  <a:pt x="1022747" y="-10289"/>
                  <a:pt x="1428750" y="427"/>
                </a:cubicBezTo>
                <a:cubicBezTo>
                  <a:pt x="1834753" y="11143"/>
                  <a:pt x="2243931" y="240934"/>
                  <a:pt x="2321719" y="317134"/>
                </a:cubicBezTo>
                <a:lnTo>
                  <a:pt x="2543175" y="529065"/>
                </a:lnTo>
                <a:cubicBezTo>
                  <a:pt x="2567781" y="563990"/>
                  <a:pt x="2433637" y="424290"/>
                  <a:pt x="2438400" y="592565"/>
                </a:cubicBezTo>
                <a:cubicBezTo>
                  <a:pt x="2443163" y="760840"/>
                  <a:pt x="2346325" y="770365"/>
                  <a:pt x="2343150" y="852915"/>
                </a:cubicBezTo>
                <a:lnTo>
                  <a:pt x="2438400" y="1005315"/>
                </a:lnTo>
                <a:lnTo>
                  <a:pt x="2381250" y="1148190"/>
                </a:lnTo>
                <a:lnTo>
                  <a:pt x="2381250" y="1262490"/>
                </a:lnTo>
                <a:lnTo>
                  <a:pt x="2352675" y="1319640"/>
                </a:lnTo>
                <a:lnTo>
                  <a:pt x="2324100" y="1376790"/>
                </a:lnTo>
                <a:lnTo>
                  <a:pt x="2219325" y="1395840"/>
                </a:lnTo>
                <a:lnTo>
                  <a:pt x="2162175" y="1367265"/>
                </a:lnTo>
                <a:lnTo>
                  <a:pt x="2247900" y="1205340"/>
                </a:lnTo>
                <a:lnTo>
                  <a:pt x="2266950" y="1129140"/>
                </a:lnTo>
                <a:lnTo>
                  <a:pt x="2200275" y="881490"/>
                </a:lnTo>
                <a:lnTo>
                  <a:pt x="2105025" y="1148190"/>
                </a:lnTo>
                <a:lnTo>
                  <a:pt x="2105025" y="1233915"/>
                </a:lnTo>
                <a:lnTo>
                  <a:pt x="2066925" y="1233915"/>
                </a:lnTo>
                <a:lnTo>
                  <a:pt x="2066925" y="1310115"/>
                </a:lnTo>
                <a:lnTo>
                  <a:pt x="1943100" y="1281540"/>
                </a:lnTo>
                <a:lnTo>
                  <a:pt x="1962150" y="1148190"/>
                </a:lnTo>
                <a:lnTo>
                  <a:pt x="1990725" y="1052940"/>
                </a:lnTo>
                <a:lnTo>
                  <a:pt x="1885950" y="843390"/>
                </a:lnTo>
                <a:cubicBezTo>
                  <a:pt x="1766886" y="872040"/>
                  <a:pt x="1710059" y="911594"/>
                  <a:pt x="1529243" y="919020"/>
                </a:cubicBezTo>
                <a:cubicBezTo>
                  <a:pt x="1348427" y="926446"/>
                  <a:pt x="1302561" y="898303"/>
                  <a:pt x="1189220" y="887945"/>
                </a:cubicBezTo>
                <a:lnTo>
                  <a:pt x="1143000" y="1205340"/>
                </a:lnTo>
                <a:lnTo>
                  <a:pt x="1152525" y="1338690"/>
                </a:lnTo>
                <a:lnTo>
                  <a:pt x="1095375" y="1367265"/>
                </a:lnTo>
                <a:lnTo>
                  <a:pt x="1019175" y="1376790"/>
                </a:lnTo>
                <a:lnTo>
                  <a:pt x="962025" y="1357740"/>
                </a:lnTo>
                <a:lnTo>
                  <a:pt x="1047750" y="1272015"/>
                </a:lnTo>
                <a:lnTo>
                  <a:pt x="990600" y="1062465"/>
                </a:lnTo>
                <a:lnTo>
                  <a:pt x="971550" y="1157715"/>
                </a:lnTo>
                <a:lnTo>
                  <a:pt x="933450" y="1252965"/>
                </a:lnTo>
                <a:lnTo>
                  <a:pt x="904875" y="1291065"/>
                </a:lnTo>
                <a:lnTo>
                  <a:pt x="904875" y="1291065"/>
                </a:lnTo>
                <a:lnTo>
                  <a:pt x="777875" y="1303765"/>
                </a:lnTo>
                <a:lnTo>
                  <a:pt x="885825" y="1119615"/>
                </a:lnTo>
                <a:lnTo>
                  <a:pt x="866775" y="871965"/>
                </a:lnTo>
                <a:cubicBezTo>
                  <a:pt x="731838" y="905303"/>
                  <a:pt x="408781" y="829103"/>
                  <a:pt x="288131" y="810053"/>
                </a:cubicBezTo>
                <a:cubicBezTo>
                  <a:pt x="239712" y="792590"/>
                  <a:pt x="187722" y="779096"/>
                  <a:pt x="142875" y="757665"/>
                </a:cubicBezTo>
                <a:cubicBezTo>
                  <a:pt x="98028" y="736234"/>
                  <a:pt x="42862" y="722740"/>
                  <a:pt x="19050" y="681465"/>
                </a:cubicBezTo>
                <a:lnTo>
                  <a:pt x="0" y="5100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2"/>
          <p:cNvSpPr/>
          <p:nvPr/>
        </p:nvSpPr>
        <p:spPr>
          <a:xfrm>
            <a:off x="1808680" y="3758570"/>
            <a:ext cx="274078" cy="182430"/>
          </a:xfrm>
          <a:custGeom>
            <a:avLst/>
            <a:gdLst/>
            <a:ahLst/>
            <a:cxnLst/>
            <a:rect l="l" t="t" r="r" b="b"/>
            <a:pathLst>
              <a:path w="1175" h="814" extrusionOk="0">
                <a:moveTo>
                  <a:pt x="2" y="479"/>
                </a:moveTo>
                <a:lnTo>
                  <a:pt x="6" y="457"/>
                </a:lnTo>
                <a:lnTo>
                  <a:pt x="14" y="428"/>
                </a:lnTo>
                <a:lnTo>
                  <a:pt x="25" y="393"/>
                </a:lnTo>
                <a:lnTo>
                  <a:pt x="37" y="355"/>
                </a:lnTo>
                <a:lnTo>
                  <a:pt x="49" y="316"/>
                </a:lnTo>
                <a:lnTo>
                  <a:pt x="56" y="277"/>
                </a:lnTo>
                <a:lnTo>
                  <a:pt x="60" y="263"/>
                </a:lnTo>
                <a:lnTo>
                  <a:pt x="62" y="246"/>
                </a:lnTo>
                <a:lnTo>
                  <a:pt x="68" y="223"/>
                </a:lnTo>
                <a:lnTo>
                  <a:pt x="76" y="199"/>
                </a:lnTo>
                <a:lnTo>
                  <a:pt x="85" y="176"/>
                </a:lnTo>
                <a:lnTo>
                  <a:pt x="99" y="157"/>
                </a:lnTo>
                <a:lnTo>
                  <a:pt x="118" y="141"/>
                </a:lnTo>
                <a:lnTo>
                  <a:pt x="157" y="124"/>
                </a:lnTo>
                <a:lnTo>
                  <a:pt x="196" y="116"/>
                </a:lnTo>
                <a:lnTo>
                  <a:pt x="233" y="116"/>
                </a:lnTo>
                <a:lnTo>
                  <a:pt x="270" y="120"/>
                </a:lnTo>
                <a:lnTo>
                  <a:pt x="302" y="128"/>
                </a:lnTo>
                <a:lnTo>
                  <a:pt x="332" y="134"/>
                </a:lnTo>
                <a:lnTo>
                  <a:pt x="359" y="135"/>
                </a:lnTo>
                <a:lnTo>
                  <a:pt x="390" y="135"/>
                </a:lnTo>
                <a:lnTo>
                  <a:pt x="425" y="132"/>
                </a:lnTo>
                <a:lnTo>
                  <a:pt x="458" y="128"/>
                </a:lnTo>
                <a:lnTo>
                  <a:pt x="489" y="124"/>
                </a:lnTo>
                <a:lnTo>
                  <a:pt x="516" y="124"/>
                </a:lnTo>
                <a:lnTo>
                  <a:pt x="574" y="124"/>
                </a:lnTo>
                <a:lnTo>
                  <a:pt x="624" y="126"/>
                </a:lnTo>
                <a:lnTo>
                  <a:pt x="667" y="128"/>
                </a:lnTo>
                <a:lnTo>
                  <a:pt x="700" y="130"/>
                </a:lnTo>
                <a:lnTo>
                  <a:pt x="727" y="132"/>
                </a:lnTo>
                <a:lnTo>
                  <a:pt x="742" y="132"/>
                </a:lnTo>
                <a:lnTo>
                  <a:pt x="766" y="130"/>
                </a:lnTo>
                <a:lnTo>
                  <a:pt x="791" y="124"/>
                </a:lnTo>
                <a:lnTo>
                  <a:pt x="820" y="116"/>
                </a:lnTo>
                <a:lnTo>
                  <a:pt x="847" y="108"/>
                </a:lnTo>
                <a:lnTo>
                  <a:pt x="872" y="102"/>
                </a:lnTo>
                <a:lnTo>
                  <a:pt x="890" y="97"/>
                </a:lnTo>
                <a:lnTo>
                  <a:pt x="899" y="93"/>
                </a:lnTo>
                <a:lnTo>
                  <a:pt x="907" y="87"/>
                </a:lnTo>
                <a:lnTo>
                  <a:pt x="915" y="79"/>
                </a:lnTo>
                <a:lnTo>
                  <a:pt x="905" y="66"/>
                </a:lnTo>
                <a:lnTo>
                  <a:pt x="897" y="54"/>
                </a:lnTo>
                <a:lnTo>
                  <a:pt x="896" y="46"/>
                </a:lnTo>
                <a:lnTo>
                  <a:pt x="899" y="40"/>
                </a:lnTo>
                <a:lnTo>
                  <a:pt x="911" y="33"/>
                </a:lnTo>
                <a:lnTo>
                  <a:pt x="927" y="27"/>
                </a:lnTo>
                <a:lnTo>
                  <a:pt x="946" y="23"/>
                </a:lnTo>
                <a:lnTo>
                  <a:pt x="952" y="25"/>
                </a:lnTo>
                <a:lnTo>
                  <a:pt x="959" y="27"/>
                </a:lnTo>
                <a:lnTo>
                  <a:pt x="973" y="15"/>
                </a:lnTo>
                <a:lnTo>
                  <a:pt x="992" y="6"/>
                </a:lnTo>
                <a:lnTo>
                  <a:pt x="1014" y="0"/>
                </a:lnTo>
                <a:lnTo>
                  <a:pt x="1039" y="4"/>
                </a:lnTo>
                <a:lnTo>
                  <a:pt x="1062" y="19"/>
                </a:lnTo>
                <a:lnTo>
                  <a:pt x="1084" y="42"/>
                </a:lnTo>
                <a:lnTo>
                  <a:pt x="1089" y="37"/>
                </a:lnTo>
                <a:lnTo>
                  <a:pt x="1099" y="33"/>
                </a:lnTo>
                <a:lnTo>
                  <a:pt x="1109" y="31"/>
                </a:lnTo>
                <a:lnTo>
                  <a:pt x="1126" y="29"/>
                </a:lnTo>
                <a:lnTo>
                  <a:pt x="1144" y="31"/>
                </a:lnTo>
                <a:lnTo>
                  <a:pt x="1155" y="35"/>
                </a:lnTo>
                <a:lnTo>
                  <a:pt x="1163" y="38"/>
                </a:lnTo>
                <a:lnTo>
                  <a:pt x="1161" y="46"/>
                </a:lnTo>
                <a:lnTo>
                  <a:pt x="1157" y="60"/>
                </a:lnTo>
                <a:lnTo>
                  <a:pt x="1148" y="75"/>
                </a:lnTo>
                <a:lnTo>
                  <a:pt x="1136" y="87"/>
                </a:lnTo>
                <a:lnTo>
                  <a:pt x="1128" y="91"/>
                </a:lnTo>
                <a:lnTo>
                  <a:pt x="1118" y="95"/>
                </a:lnTo>
                <a:lnTo>
                  <a:pt x="1109" y="97"/>
                </a:lnTo>
                <a:lnTo>
                  <a:pt x="1113" y="110"/>
                </a:lnTo>
                <a:lnTo>
                  <a:pt x="1113" y="122"/>
                </a:lnTo>
                <a:lnTo>
                  <a:pt x="1118" y="130"/>
                </a:lnTo>
                <a:lnTo>
                  <a:pt x="1128" y="143"/>
                </a:lnTo>
                <a:lnTo>
                  <a:pt x="1140" y="157"/>
                </a:lnTo>
                <a:lnTo>
                  <a:pt x="1153" y="174"/>
                </a:lnTo>
                <a:lnTo>
                  <a:pt x="1167" y="192"/>
                </a:lnTo>
                <a:lnTo>
                  <a:pt x="1173" y="209"/>
                </a:lnTo>
                <a:lnTo>
                  <a:pt x="1175" y="227"/>
                </a:lnTo>
                <a:lnTo>
                  <a:pt x="1165" y="242"/>
                </a:lnTo>
                <a:lnTo>
                  <a:pt x="1148" y="254"/>
                </a:lnTo>
                <a:lnTo>
                  <a:pt x="1128" y="258"/>
                </a:lnTo>
                <a:lnTo>
                  <a:pt x="1107" y="258"/>
                </a:lnTo>
                <a:lnTo>
                  <a:pt x="1084" y="254"/>
                </a:lnTo>
                <a:lnTo>
                  <a:pt x="1062" y="248"/>
                </a:lnTo>
                <a:lnTo>
                  <a:pt x="1043" y="240"/>
                </a:lnTo>
                <a:lnTo>
                  <a:pt x="1025" y="236"/>
                </a:lnTo>
                <a:lnTo>
                  <a:pt x="1012" y="234"/>
                </a:lnTo>
                <a:lnTo>
                  <a:pt x="1004" y="236"/>
                </a:lnTo>
                <a:lnTo>
                  <a:pt x="996" y="248"/>
                </a:lnTo>
                <a:lnTo>
                  <a:pt x="992" y="265"/>
                </a:lnTo>
                <a:lnTo>
                  <a:pt x="989" y="289"/>
                </a:lnTo>
                <a:lnTo>
                  <a:pt x="985" y="318"/>
                </a:lnTo>
                <a:lnTo>
                  <a:pt x="977" y="347"/>
                </a:lnTo>
                <a:lnTo>
                  <a:pt x="965" y="380"/>
                </a:lnTo>
                <a:lnTo>
                  <a:pt x="948" y="415"/>
                </a:lnTo>
                <a:lnTo>
                  <a:pt x="923" y="448"/>
                </a:lnTo>
                <a:lnTo>
                  <a:pt x="888" y="488"/>
                </a:lnTo>
                <a:lnTo>
                  <a:pt x="863" y="529"/>
                </a:lnTo>
                <a:lnTo>
                  <a:pt x="843" y="564"/>
                </a:lnTo>
                <a:lnTo>
                  <a:pt x="830" y="595"/>
                </a:lnTo>
                <a:lnTo>
                  <a:pt x="820" y="617"/>
                </a:lnTo>
                <a:lnTo>
                  <a:pt x="816" y="636"/>
                </a:lnTo>
                <a:lnTo>
                  <a:pt x="810" y="657"/>
                </a:lnTo>
                <a:lnTo>
                  <a:pt x="808" y="681"/>
                </a:lnTo>
                <a:lnTo>
                  <a:pt x="806" y="704"/>
                </a:lnTo>
                <a:lnTo>
                  <a:pt x="806" y="721"/>
                </a:lnTo>
                <a:lnTo>
                  <a:pt x="808" y="735"/>
                </a:lnTo>
                <a:lnTo>
                  <a:pt x="814" y="745"/>
                </a:lnTo>
                <a:lnTo>
                  <a:pt x="822" y="760"/>
                </a:lnTo>
                <a:lnTo>
                  <a:pt x="830" y="776"/>
                </a:lnTo>
                <a:lnTo>
                  <a:pt x="839" y="789"/>
                </a:lnTo>
                <a:lnTo>
                  <a:pt x="845" y="799"/>
                </a:lnTo>
                <a:lnTo>
                  <a:pt x="847" y="803"/>
                </a:lnTo>
                <a:lnTo>
                  <a:pt x="783" y="803"/>
                </a:lnTo>
                <a:lnTo>
                  <a:pt x="783" y="799"/>
                </a:lnTo>
                <a:lnTo>
                  <a:pt x="781" y="787"/>
                </a:lnTo>
                <a:lnTo>
                  <a:pt x="777" y="774"/>
                </a:lnTo>
                <a:lnTo>
                  <a:pt x="773" y="762"/>
                </a:lnTo>
                <a:lnTo>
                  <a:pt x="770" y="756"/>
                </a:lnTo>
                <a:lnTo>
                  <a:pt x="768" y="754"/>
                </a:lnTo>
                <a:lnTo>
                  <a:pt x="764" y="752"/>
                </a:lnTo>
                <a:lnTo>
                  <a:pt x="760" y="748"/>
                </a:lnTo>
                <a:lnTo>
                  <a:pt x="758" y="745"/>
                </a:lnTo>
                <a:lnTo>
                  <a:pt x="756" y="739"/>
                </a:lnTo>
                <a:lnTo>
                  <a:pt x="756" y="731"/>
                </a:lnTo>
                <a:lnTo>
                  <a:pt x="758" y="717"/>
                </a:lnTo>
                <a:lnTo>
                  <a:pt x="760" y="698"/>
                </a:lnTo>
                <a:lnTo>
                  <a:pt x="760" y="677"/>
                </a:lnTo>
                <a:lnTo>
                  <a:pt x="758" y="653"/>
                </a:lnTo>
                <a:lnTo>
                  <a:pt x="758" y="634"/>
                </a:lnTo>
                <a:lnTo>
                  <a:pt x="756" y="620"/>
                </a:lnTo>
                <a:lnTo>
                  <a:pt x="756" y="615"/>
                </a:lnTo>
                <a:lnTo>
                  <a:pt x="756" y="618"/>
                </a:lnTo>
                <a:lnTo>
                  <a:pt x="752" y="630"/>
                </a:lnTo>
                <a:lnTo>
                  <a:pt x="746" y="648"/>
                </a:lnTo>
                <a:lnTo>
                  <a:pt x="740" y="669"/>
                </a:lnTo>
                <a:lnTo>
                  <a:pt x="737" y="690"/>
                </a:lnTo>
                <a:lnTo>
                  <a:pt x="733" y="710"/>
                </a:lnTo>
                <a:lnTo>
                  <a:pt x="731" y="727"/>
                </a:lnTo>
                <a:lnTo>
                  <a:pt x="733" y="739"/>
                </a:lnTo>
                <a:lnTo>
                  <a:pt x="740" y="752"/>
                </a:lnTo>
                <a:lnTo>
                  <a:pt x="748" y="766"/>
                </a:lnTo>
                <a:lnTo>
                  <a:pt x="754" y="781"/>
                </a:lnTo>
                <a:lnTo>
                  <a:pt x="762" y="793"/>
                </a:lnTo>
                <a:lnTo>
                  <a:pt x="766" y="801"/>
                </a:lnTo>
                <a:lnTo>
                  <a:pt x="768" y="805"/>
                </a:lnTo>
                <a:lnTo>
                  <a:pt x="709" y="805"/>
                </a:lnTo>
                <a:lnTo>
                  <a:pt x="708" y="801"/>
                </a:lnTo>
                <a:lnTo>
                  <a:pt x="706" y="791"/>
                </a:lnTo>
                <a:lnTo>
                  <a:pt x="704" y="778"/>
                </a:lnTo>
                <a:lnTo>
                  <a:pt x="700" y="768"/>
                </a:lnTo>
                <a:lnTo>
                  <a:pt x="696" y="764"/>
                </a:lnTo>
                <a:lnTo>
                  <a:pt x="692" y="762"/>
                </a:lnTo>
                <a:lnTo>
                  <a:pt x="688" y="760"/>
                </a:lnTo>
                <a:lnTo>
                  <a:pt x="686" y="754"/>
                </a:lnTo>
                <a:lnTo>
                  <a:pt x="682" y="750"/>
                </a:lnTo>
                <a:lnTo>
                  <a:pt x="682" y="745"/>
                </a:lnTo>
                <a:lnTo>
                  <a:pt x="682" y="737"/>
                </a:lnTo>
                <a:lnTo>
                  <a:pt x="686" y="727"/>
                </a:lnTo>
                <a:lnTo>
                  <a:pt x="688" y="712"/>
                </a:lnTo>
                <a:lnTo>
                  <a:pt x="692" y="692"/>
                </a:lnTo>
                <a:lnTo>
                  <a:pt x="694" y="673"/>
                </a:lnTo>
                <a:lnTo>
                  <a:pt x="696" y="653"/>
                </a:lnTo>
                <a:lnTo>
                  <a:pt x="696" y="640"/>
                </a:lnTo>
                <a:lnTo>
                  <a:pt x="696" y="632"/>
                </a:lnTo>
                <a:lnTo>
                  <a:pt x="690" y="626"/>
                </a:lnTo>
                <a:lnTo>
                  <a:pt x="686" y="615"/>
                </a:lnTo>
                <a:lnTo>
                  <a:pt x="684" y="601"/>
                </a:lnTo>
                <a:lnTo>
                  <a:pt x="688" y="584"/>
                </a:lnTo>
                <a:lnTo>
                  <a:pt x="692" y="568"/>
                </a:lnTo>
                <a:lnTo>
                  <a:pt x="692" y="549"/>
                </a:lnTo>
                <a:lnTo>
                  <a:pt x="694" y="527"/>
                </a:lnTo>
                <a:lnTo>
                  <a:pt x="694" y="506"/>
                </a:lnTo>
                <a:lnTo>
                  <a:pt x="694" y="487"/>
                </a:lnTo>
                <a:lnTo>
                  <a:pt x="694" y="473"/>
                </a:lnTo>
                <a:lnTo>
                  <a:pt x="692" y="467"/>
                </a:lnTo>
                <a:lnTo>
                  <a:pt x="688" y="469"/>
                </a:lnTo>
                <a:lnTo>
                  <a:pt x="677" y="475"/>
                </a:lnTo>
                <a:lnTo>
                  <a:pt x="655" y="481"/>
                </a:lnTo>
                <a:lnTo>
                  <a:pt x="630" y="488"/>
                </a:lnTo>
                <a:lnTo>
                  <a:pt x="599" y="496"/>
                </a:lnTo>
                <a:lnTo>
                  <a:pt x="564" y="502"/>
                </a:lnTo>
                <a:lnTo>
                  <a:pt x="527" y="506"/>
                </a:lnTo>
                <a:lnTo>
                  <a:pt x="487" y="506"/>
                </a:lnTo>
                <a:lnTo>
                  <a:pt x="452" y="502"/>
                </a:lnTo>
                <a:lnTo>
                  <a:pt x="423" y="496"/>
                </a:lnTo>
                <a:lnTo>
                  <a:pt x="399" y="490"/>
                </a:lnTo>
                <a:lnTo>
                  <a:pt x="384" y="487"/>
                </a:lnTo>
                <a:lnTo>
                  <a:pt x="374" y="485"/>
                </a:lnTo>
                <a:lnTo>
                  <a:pt x="363" y="488"/>
                </a:lnTo>
                <a:lnTo>
                  <a:pt x="351" y="498"/>
                </a:lnTo>
                <a:lnTo>
                  <a:pt x="337" y="512"/>
                </a:lnTo>
                <a:lnTo>
                  <a:pt x="339" y="529"/>
                </a:lnTo>
                <a:lnTo>
                  <a:pt x="339" y="533"/>
                </a:lnTo>
                <a:lnTo>
                  <a:pt x="337" y="539"/>
                </a:lnTo>
                <a:lnTo>
                  <a:pt x="333" y="541"/>
                </a:lnTo>
                <a:lnTo>
                  <a:pt x="330" y="543"/>
                </a:lnTo>
                <a:lnTo>
                  <a:pt x="326" y="543"/>
                </a:lnTo>
                <a:lnTo>
                  <a:pt x="320" y="541"/>
                </a:lnTo>
                <a:lnTo>
                  <a:pt x="318" y="537"/>
                </a:lnTo>
                <a:lnTo>
                  <a:pt x="316" y="533"/>
                </a:lnTo>
                <a:lnTo>
                  <a:pt x="314" y="523"/>
                </a:lnTo>
                <a:lnTo>
                  <a:pt x="306" y="527"/>
                </a:lnTo>
                <a:lnTo>
                  <a:pt x="306" y="543"/>
                </a:lnTo>
                <a:lnTo>
                  <a:pt x="304" y="547"/>
                </a:lnTo>
                <a:lnTo>
                  <a:pt x="302" y="551"/>
                </a:lnTo>
                <a:lnTo>
                  <a:pt x="299" y="553"/>
                </a:lnTo>
                <a:lnTo>
                  <a:pt x="293" y="554"/>
                </a:lnTo>
                <a:lnTo>
                  <a:pt x="289" y="553"/>
                </a:lnTo>
                <a:lnTo>
                  <a:pt x="285" y="551"/>
                </a:lnTo>
                <a:lnTo>
                  <a:pt x="283" y="547"/>
                </a:lnTo>
                <a:lnTo>
                  <a:pt x="281" y="541"/>
                </a:lnTo>
                <a:lnTo>
                  <a:pt x="281" y="529"/>
                </a:lnTo>
                <a:lnTo>
                  <a:pt x="281" y="529"/>
                </a:lnTo>
                <a:lnTo>
                  <a:pt x="275" y="529"/>
                </a:lnTo>
                <a:lnTo>
                  <a:pt x="268" y="529"/>
                </a:lnTo>
                <a:lnTo>
                  <a:pt x="266" y="539"/>
                </a:lnTo>
                <a:lnTo>
                  <a:pt x="264" y="545"/>
                </a:lnTo>
                <a:lnTo>
                  <a:pt x="262" y="547"/>
                </a:lnTo>
                <a:lnTo>
                  <a:pt x="258" y="549"/>
                </a:lnTo>
                <a:lnTo>
                  <a:pt x="252" y="549"/>
                </a:lnTo>
                <a:lnTo>
                  <a:pt x="248" y="549"/>
                </a:lnTo>
                <a:lnTo>
                  <a:pt x="244" y="545"/>
                </a:lnTo>
                <a:lnTo>
                  <a:pt x="242" y="541"/>
                </a:lnTo>
                <a:lnTo>
                  <a:pt x="242" y="535"/>
                </a:lnTo>
                <a:lnTo>
                  <a:pt x="244" y="523"/>
                </a:lnTo>
                <a:lnTo>
                  <a:pt x="240" y="520"/>
                </a:lnTo>
                <a:lnTo>
                  <a:pt x="237" y="516"/>
                </a:lnTo>
                <a:lnTo>
                  <a:pt x="235" y="514"/>
                </a:lnTo>
                <a:lnTo>
                  <a:pt x="235" y="514"/>
                </a:lnTo>
                <a:lnTo>
                  <a:pt x="235" y="520"/>
                </a:lnTo>
                <a:lnTo>
                  <a:pt x="233" y="537"/>
                </a:lnTo>
                <a:lnTo>
                  <a:pt x="231" y="562"/>
                </a:lnTo>
                <a:lnTo>
                  <a:pt x="227" y="591"/>
                </a:lnTo>
                <a:lnTo>
                  <a:pt x="225" y="624"/>
                </a:lnTo>
                <a:lnTo>
                  <a:pt x="223" y="655"/>
                </a:lnTo>
                <a:lnTo>
                  <a:pt x="221" y="682"/>
                </a:lnTo>
                <a:lnTo>
                  <a:pt x="221" y="702"/>
                </a:lnTo>
                <a:lnTo>
                  <a:pt x="223" y="710"/>
                </a:lnTo>
                <a:lnTo>
                  <a:pt x="229" y="721"/>
                </a:lnTo>
                <a:lnTo>
                  <a:pt x="231" y="737"/>
                </a:lnTo>
                <a:lnTo>
                  <a:pt x="235" y="752"/>
                </a:lnTo>
                <a:lnTo>
                  <a:pt x="237" y="762"/>
                </a:lnTo>
                <a:lnTo>
                  <a:pt x="240" y="768"/>
                </a:lnTo>
                <a:lnTo>
                  <a:pt x="248" y="779"/>
                </a:lnTo>
                <a:lnTo>
                  <a:pt x="256" y="791"/>
                </a:lnTo>
                <a:lnTo>
                  <a:pt x="264" y="803"/>
                </a:lnTo>
                <a:lnTo>
                  <a:pt x="268" y="810"/>
                </a:lnTo>
                <a:lnTo>
                  <a:pt x="271" y="814"/>
                </a:lnTo>
                <a:lnTo>
                  <a:pt x="198" y="814"/>
                </a:lnTo>
                <a:lnTo>
                  <a:pt x="200" y="810"/>
                </a:lnTo>
                <a:lnTo>
                  <a:pt x="200" y="801"/>
                </a:lnTo>
                <a:lnTo>
                  <a:pt x="198" y="789"/>
                </a:lnTo>
                <a:lnTo>
                  <a:pt x="194" y="781"/>
                </a:lnTo>
                <a:lnTo>
                  <a:pt x="188" y="778"/>
                </a:lnTo>
                <a:lnTo>
                  <a:pt x="184" y="774"/>
                </a:lnTo>
                <a:lnTo>
                  <a:pt x="180" y="770"/>
                </a:lnTo>
                <a:lnTo>
                  <a:pt x="178" y="764"/>
                </a:lnTo>
                <a:lnTo>
                  <a:pt x="178" y="760"/>
                </a:lnTo>
                <a:lnTo>
                  <a:pt x="178" y="745"/>
                </a:lnTo>
                <a:lnTo>
                  <a:pt x="178" y="721"/>
                </a:lnTo>
                <a:lnTo>
                  <a:pt x="178" y="694"/>
                </a:lnTo>
                <a:lnTo>
                  <a:pt x="175" y="667"/>
                </a:lnTo>
                <a:lnTo>
                  <a:pt x="173" y="640"/>
                </a:lnTo>
                <a:lnTo>
                  <a:pt x="169" y="617"/>
                </a:lnTo>
                <a:lnTo>
                  <a:pt x="165" y="603"/>
                </a:lnTo>
                <a:lnTo>
                  <a:pt x="161" y="589"/>
                </a:lnTo>
                <a:lnTo>
                  <a:pt x="159" y="570"/>
                </a:lnTo>
                <a:lnTo>
                  <a:pt x="159" y="553"/>
                </a:lnTo>
                <a:lnTo>
                  <a:pt x="159" y="539"/>
                </a:lnTo>
                <a:lnTo>
                  <a:pt x="159" y="533"/>
                </a:lnTo>
                <a:lnTo>
                  <a:pt x="157" y="539"/>
                </a:lnTo>
                <a:lnTo>
                  <a:pt x="155" y="553"/>
                </a:lnTo>
                <a:lnTo>
                  <a:pt x="149" y="568"/>
                </a:lnTo>
                <a:lnTo>
                  <a:pt x="145" y="585"/>
                </a:lnTo>
                <a:lnTo>
                  <a:pt x="142" y="599"/>
                </a:lnTo>
                <a:lnTo>
                  <a:pt x="134" y="628"/>
                </a:lnTo>
                <a:lnTo>
                  <a:pt x="130" y="657"/>
                </a:lnTo>
                <a:lnTo>
                  <a:pt x="128" y="682"/>
                </a:lnTo>
                <a:lnTo>
                  <a:pt x="126" y="702"/>
                </a:lnTo>
                <a:lnTo>
                  <a:pt x="128" y="710"/>
                </a:lnTo>
                <a:lnTo>
                  <a:pt x="132" y="721"/>
                </a:lnTo>
                <a:lnTo>
                  <a:pt x="136" y="737"/>
                </a:lnTo>
                <a:lnTo>
                  <a:pt x="138" y="752"/>
                </a:lnTo>
                <a:lnTo>
                  <a:pt x="142" y="762"/>
                </a:lnTo>
                <a:lnTo>
                  <a:pt x="145" y="768"/>
                </a:lnTo>
                <a:lnTo>
                  <a:pt x="151" y="779"/>
                </a:lnTo>
                <a:lnTo>
                  <a:pt x="159" y="791"/>
                </a:lnTo>
                <a:lnTo>
                  <a:pt x="167" y="803"/>
                </a:lnTo>
                <a:lnTo>
                  <a:pt x="173" y="810"/>
                </a:lnTo>
                <a:lnTo>
                  <a:pt x="175" y="814"/>
                </a:lnTo>
                <a:lnTo>
                  <a:pt x="103" y="814"/>
                </a:lnTo>
                <a:lnTo>
                  <a:pt x="103" y="810"/>
                </a:lnTo>
                <a:lnTo>
                  <a:pt x="103" y="801"/>
                </a:lnTo>
                <a:lnTo>
                  <a:pt x="103" y="789"/>
                </a:lnTo>
                <a:lnTo>
                  <a:pt x="99" y="781"/>
                </a:lnTo>
                <a:lnTo>
                  <a:pt x="93" y="778"/>
                </a:lnTo>
                <a:lnTo>
                  <a:pt x="87" y="774"/>
                </a:lnTo>
                <a:lnTo>
                  <a:pt x="83" y="770"/>
                </a:lnTo>
                <a:lnTo>
                  <a:pt x="82" y="764"/>
                </a:lnTo>
                <a:lnTo>
                  <a:pt x="82" y="760"/>
                </a:lnTo>
                <a:lnTo>
                  <a:pt x="83" y="745"/>
                </a:lnTo>
                <a:lnTo>
                  <a:pt x="83" y="723"/>
                </a:lnTo>
                <a:lnTo>
                  <a:pt x="82" y="696"/>
                </a:lnTo>
                <a:lnTo>
                  <a:pt x="80" y="669"/>
                </a:lnTo>
                <a:lnTo>
                  <a:pt x="76" y="642"/>
                </a:lnTo>
                <a:lnTo>
                  <a:pt x="74" y="618"/>
                </a:lnTo>
                <a:lnTo>
                  <a:pt x="70" y="605"/>
                </a:lnTo>
                <a:lnTo>
                  <a:pt x="68" y="599"/>
                </a:lnTo>
                <a:lnTo>
                  <a:pt x="66" y="585"/>
                </a:lnTo>
                <a:lnTo>
                  <a:pt x="64" y="572"/>
                </a:lnTo>
                <a:lnTo>
                  <a:pt x="64" y="562"/>
                </a:lnTo>
                <a:lnTo>
                  <a:pt x="62" y="543"/>
                </a:lnTo>
                <a:lnTo>
                  <a:pt x="60" y="514"/>
                </a:lnTo>
                <a:lnTo>
                  <a:pt x="58" y="477"/>
                </a:lnTo>
                <a:lnTo>
                  <a:pt x="56" y="434"/>
                </a:lnTo>
                <a:lnTo>
                  <a:pt x="52" y="459"/>
                </a:lnTo>
                <a:lnTo>
                  <a:pt x="50" y="479"/>
                </a:lnTo>
                <a:lnTo>
                  <a:pt x="49" y="488"/>
                </a:lnTo>
                <a:lnTo>
                  <a:pt x="45" y="504"/>
                </a:lnTo>
                <a:lnTo>
                  <a:pt x="37" y="518"/>
                </a:lnTo>
                <a:lnTo>
                  <a:pt x="27" y="529"/>
                </a:lnTo>
                <a:lnTo>
                  <a:pt x="18" y="535"/>
                </a:lnTo>
                <a:lnTo>
                  <a:pt x="12" y="537"/>
                </a:lnTo>
                <a:lnTo>
                  <a:pt x="6" y="531"/>
                </a:lnTo>
                <a:lnTo>
                  <a:pt x="2" y="520"/>
                </a:lnTo>
                <a:lnTo>
                  <a:pt x="0" y="504"/>
                </a:lnTo>
                <a:lnTo>
                  <a:pt x="0" y="490"/>
                </a:lnTo>
                <a:lnTo>
                  <a:pt x="2" y="47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4125" tIns="37050" rIns="74125" bIns="3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62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318" y="3722094"/>
            <a:ext cx="266026" cy="25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604" y="4140553"/>
            <a:ext cx="285027" cy="14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2795" y="4140553"/>
            <a:ext cx="263452" cy="16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9647" y="4033468"/>
            <a:ext cx="457377" cy="34696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2"/>
          <p:cNvSpPr txBox="1"/>
          <p:nvPr/>
        </p:nvSpPr>
        <p:spPr>
          <a:xfrm>
            <a:off x="399150" y="2059500"/>
            <a:ext cx="3000000" cy="171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>
              <a:lnSpc>
                <a:spcPct val="115000"/>
              </a:lnSpc>
              <a:spcBef>
                <a:spcPts val="100"/>
              </a:spcBef>
            </a:pPr>
            <a:r>
              <a:rPr lang="ru" sz="1550" dirty="0">
                <a:solidFill>
                  <a:srgbClr val="891861"/>
                </a:solidFill>
              </a:rPr>
              <a:t>Подразделение с/х </a:t>
            </a:r>
            <a:r>
              <a:rPr lang="ru" sz="1550" dirty="0" smtClean="0">
                <a:solidFill>
                  <a:srgbClr val="891861"/>
                </a:solidFill>
              </a:rPr>
              <a:t>земель: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 smtClean="0">
                <a:solidFill>
                  <a:srgbClr val="231F20"/>
                </a:solidFill>
              </a:rPr>
              <a:t>Пашни – 3,147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Залежи </a:t>
            </a:r>
            <a:r>
              <a:rPr lang="ru" dirty="0" smtClean="0">
                <a:solidFill>
                  <a:srgbClr val="231F20"/>
                </a:solidFill>
              </a:rPr>
              <a:t>– 21,238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Пастбища </a:t>
            </a:r>
            <a:r>
              <a:rPr lang="ru" dirty="0" smtClean="0">
                <a:solidFill>
                  <a:srgbClr val="231F20"/>
                </a:solidFill>
              </a:rPr>
              <a:t>– 84,971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Прочие </a:t>
            </a:r>
            <a:r>
              <a:rPr lang="ru" dirty="0" smtClean="0">
                <a:solidFill>
                  <a:srgbClr val="231F20"/>
                </a:solidFill>
              </a:rPr>
              <a:t>– 134,79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Сенокосы </a:t>
            </a:r>
            <a:r>
              <a:rPr lang="ru" dirty="0" smtClean="0">
                <a:solidFill>
                  <a:srgbClr val="231F20"/>
                </a:solidFill>
              </a:rPr>
              <a:t>– 19,297 т.га</a:t>
            </a:r>
            <a:endParaRPr>
              <a:solidFill>
                <a:srgbClr val="231F20"/>
              </a:solidFill>
            </a:endParaRPr>
          </a:p>
        </p:txBody>
      </p:sp>
      <p:sp>
        <p:nvSpPr>
          <p:cNvPr id="548" name="Google Shape;548;p62"/>
          <p:cNvSpPr txBox="1"/>
          <p:nvPr/>
        </p:nvSpPr>
        <p:spPr>
          <a:xfrm>
            <a:off x="408850" y="4440750"/>
            <a:ext cx="2620862" cy="53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 dirty="0" smtClean="0">
                <a:solidFill>
                  <a:srgbClr val="7B2668"/>
                </a:solidFill>
                <a:latin typeface="Arial"/>
                <a:ea typeface="Arial"/>
                <a:cs typeface="Arial"/>
                <a:sym typeface="Arial"/>
              </a:rPr>
              <a:t>8941 т.р</a:t>
            </a:r>
            <a:endParaRPr sz="3400">
              <a:solidFill>
                <a:srgbClr val="7B26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3121152" y="4543325"/>
            <a:ext cx="5779008" cy="403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</a:rPr>
              <a:t>Объём произведённой продукции (молоко, </a:t>
            </a:r>
            <a:r>
              <a:rPr lang="ru" sz="1100" dirty="0" smtClean="0">
                <a:solidFill>
                  <a:schemeClr val="dk1"/>
                </a:solidFill>
              </a:rPr>
              <a:t>мясо, овощи, картофель, яйцо, шерсть, мед, зерно)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0580" y="721996"/>
            <a:ext cx="3766184" cy="192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594" y="724218"/>
            <a:ext cx="2663826" cy="145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5061" y="2781300"/>
            <a:ext cx="2621280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85161" y="2773680"/>
            <a:ext cx="2834640" cy="17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7F7F7F"/>
                </a:solidFill>
              </a:rPr>
              <a:t>Туризм</a:t>
            </a:r>
            <a:endParaRPr sz="1100" dirty="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500424" y="879439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rgbClr val="FFFFFF"/>
                </a:solidFill>
              </a:rPr>
              <a:t>Т</a:t>
            </a:r>
            <a:r>
              <a:rPr lang="ru" sz="1100" b="1" dirty="0" smtClean="0">
                <a:solidFill>
                  <a:srgbClr val="FFFFFF"/>
                </a:solidFill>
              </a:rPr>
              <a:t>уристические объекты</a:t>
            </a:r>
            <a:endParaRPr sz="1100" dirty="0"/>
          </a:p>
        </p:txBody>
      </p:sp>
      <p:sp>
        <p:nvSpPr>
          <p:cNvPr id="580" name="Google Shape;580;p65"/>
          <p:cNvSpPr txBox="1"/>
          <p:nvPr/>
        </p:nvSpPr>
        <p:spPr>
          <a:xfrm>
            <a:off x="4174247" y="689358"/>
            <a:ext cx="4496429" cy="13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300" dirty="0" smtClean="0">
                <a:solidFill>
                  <a:srgbClr val="231F20"/>
                </a:solidFill>
              </a:rPr>
              <a:t>Гостиницы- 1</a:t>
            </a:r>
            <a:endParaRPr sz="13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300" dirty="0" smtClean="0">
                <a:solidFill>
                  <a:srgbClr val="231F20"/>
                </a:solidFill>
              </a:rPr>
              <a:t>Предприятия общественного питания - 2</a:t>
            </a:r>
            <a:endParaRPr sz="1300" b="1" dirty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300" dirty="0" smtClean="0">
                <a:solidFill>
                  <a:srgbClr val="231F20"/>
                </a:solidFill>
              </a:rPr>
              <a:t>Точки притяжения (памятники, музеи и т.д.) – 7 </a:t>
            </a:r>
            <a:r>
              <a:rPr lang="ru" sz="1300" dirty="0" smtClean="0">
                <a:solidFill>
                  <a:schemeClr val="bg1"/>
                </a:solidFill>
              </a:rPr>
              <a:t>7</a:t>
            </a:r>
            <a:endParaRPr sz="13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endParaRPr sz="1300" dirty="0"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1522110"/>
            <a:ext cx="8542020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Основные туристические объекты Акшинского муниципального округа Забайкальского края:</a:t>
            </a:r>
            <a:endParaRPr lang="ru-RU" sz="1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1.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Туристический центр «Тропою Чингисхана» в селе Курулга Акшинского округа – одном из                                                                      мест проживания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хамниган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2.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Целебное  озеро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Халанда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объявленное памятником природы. В будущем здесь необходимо провести работы по улучшению инфраструктуры прибрежной полосы, по строительству навесов, лавочек, с целью включения посещения данного целебного озера в туристический маршрут;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3.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Скала «Ворота Чингисхана»;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4.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Скала «Корабль»;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5.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Сарбалтуйская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скала»;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6.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 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Озеро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Делюн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7.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«Глазной источник».</a:t>
            </a:r>
            <a:endParaRPr lang="ru-RU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3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Лесной</a:t>
            </a: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500" b="1" dirty="0" smtClean="0">
                <a:solidFill>
                  <a:srgbClr val="7F7F7F"/>
                </a:solidFill>
              </a:rPr>
              <a:t>фонд</a:t>
            </a:r>
            <a:endParaRPr sz="1100" dirty="0"/>
          </a:p>
        </p:txBody>
      </p:sp>
      <p:sp>
        <p:nvSpPr>
          <p:cNvPr id="556" name="Google Shape;556;p63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3"/>
          <p:cNvSpPr/>
          <p:nvPr/>
        </p:nvSpPr>
        <p:spPr>
          <a:xfrm>
            <a:off x="416325" y="979225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" sz="1100" b="1" dirty="0" smtClean="0">
                <a:solidFill>
                  <a:srgbClr val="FFFFFF"/>
                </a:solidFill>
              </a:rPr>
              <a:t>Земли лесного фонда: </a:t>
            </a:r>
            <a:r>
              <a:rPr lang="ru-RU" sz="1100" dirty="0" smtClean="0">
                <a:solidFill>
                  <a:schemeClr val="bg1"/>
                </a:solidFill>
              </a:rPr>
              <a:t>417 145 га ( 56 % от общей площади территории района).</a:t>
            </a:r>
            <a:endParaRPr lang="ru-RU" sz="1100" b="1" dirty="0" smtClean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8" name="Прямоугольник 7"/>
          <p:cNvSpPr/>
          <p:nvPr/>
        </p:nvSpPr>
        <p:spPr>
          <a:xfrm>
            <a:off x="274320" y="160148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 smtClean="0"/>
              <a:t>Наиболее распространёнными породами являются сосна, лиственница, берёза.</a:t>
            </a:r>
            <a:endParaRPr 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74" y="2109568"/>
            <a:ext cx="4160546" cy="275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780" y="763592"/>
            <a:ext cx="4198620" cy="213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994660"/>
            <a:ext cx="4236720" cy="20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73401"/>
            <a:ext cx="7239738" cy="551439"/>
          </a:xfrm>
        </p:spPr>
        <p:txBody>
          <a:bodyPr/>
          <a:lstStyle/>
          <a:p>
            <a:r>
              <a:rPr lang="ru-RU" sz="2500" dirty="0" smtClean="0">
                <a:solidFill>
                  <a:schemeClr val="bg2"/>
                </a:solidFill>
              </a:rPr>
              <a:t>Водные ресурсы</a:t>
            </a:r>
            <a:endParaRPr lang="ru-RU" sz="2500" dirty="0">
              <a:solidFill>
                <a:schemeClr val="bg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4242" y="722405"/>
            <a:ext cx="8386285" cy="3876589"/>
          </a:xfrm>
        </p:spPr>
        <p:txBody>
          <a:bodyPr/>
          <a:lstStyle/>
          <a:p>
            <a:pPr marL="0">
              <a:lnSpc>
                <a:spcPct val="150000"/>
              </a:lnSpc>
            </a:pPr>
            <a:r>
              <a:rPr lang="ru-RU" sz="1400" dirty="0" smtClean="0"/>
              <a:t>  Водные ресурсы района представлены поверхностными и подземными водами. </a:t>
            </a:r>
            <a:r>
              <a:rPr lang="ru-RU" sz="1300" dirty="0" smtClean="0"/>
              <a:t>Речная сеть района представлена рекой </a:t>
            </a:r>
            <a:r>
              <a:rPr lang="ru-RU" sz="1300" dirty="0" err="1" smtClean="0"/>
              <a:t>Онон</a:t>
            </a:r>
            <a:r>
              <a:rPr lang="ru-RU" sz="1300" dirty="0" smtClean="0"/>
              <a:t> и её притоками.</a:t>
            </a:r>
            <a:endParaRPr lang="ru-RU" sz="13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667433"/>
          <a:ext cx="5029199" cy="31634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3212"/>
                <a:gridCol w="1239287"/>
                <a:gridCol w="2096700"/>
              </a:tblGrid>
              <a:tr h="725043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реки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Куда впадает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длина в районе, км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Акша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Курулга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Учирка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Улача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Халанда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Онгоцон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Иля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960" y="3236913"/>
            <a:ext cx="3398520" cy="178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9720" y="1196341"/>
            <a:ext cx="3436620" cy="195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908</Words>
  <Application>Microsoft Office PowerPoint</Application>
  <PresentationFormat>Экран (16:9)</PresentationFormat>
  <Paragraphs>211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Times New Roman</vt:lpstr>
      <vt:lpstr>Tahoma</vt:lpstr>
      <vt:lpstr>Helvetica Neue</vt:lpstr>
      <vt:lpstr>Calibri</vt:lpstr>
      <vt:lpstr>Arial</vt:lpstr>
      <vt:lpstr>Simple Light</vt:lpstr>
      <vt:lpstr>2_Office Theme</vt:lpstr>
      <vt:lpstr>1_Office Theme</vt:lpstr>
      <vt:lpstr>Презентация PowerPoint</vt:lpstr>
      <vt:lpstr>Информация о районе 1/3</vt:lpstr>
      <vt:lpstr>Информация о районе 2/3</vt:lpstr>
      <vt:lpstr>Информация о районе 3/3</vt:lpstr>
      <vt:lpstr>Полезные ископаемые (Месторождения полезных ископаемых на территории района):</vt:lpstr>
      <vt:lpstr>Презентация PowerPoint</vt:lpstr>
      <vt:lpstr>Презентация PowerPoint</vt:lpstr>
      <vt:lpstr>Презентация PowerPoint</vt:lpstr>
      <vt:lpstr>Водные ресурсы</vt:lpstr>
      <vt:lpstr>Презентация PowerPoint</vt:lpstr>
      <vt:lpstr>Презентация PowerPoint</vt:lpstr>
      <vt:lpstr>Презентация PowerPoint</vt:lpstr>
      <vt:lpstr>Образование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260</cp:revision>
  <dcterms:modified xsi:type="dcterms:W3CDTF">2023-09-29T03:06:32Z</dcterms:modified>
</cp:coreProperties>
</file>