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C84CA-694A-4A47-9811-42F2477C261C}" type="datetimeFigureOut">
              <a:rPr lang="ru-RU" smtClean="0"/>
              <a:t>13.11.2024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34CB-7287-4633-BC7A-6CFE173454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5262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C84CA-694A-4A47-9811-42F2477C261C}" type="datetimeFigureOut">
              <a:rPr lang="ru-RU" smtClean="0"/>
              <a:t>13.11.2024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34CB-7287-4633-BC7A-6CFE173454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3677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C84CA-694A-4A47-9811-42F2477C261C}" type="datetimeFigureOut">
              <a:rPr lang="ru-RU" smtClean="0"/>
              <a:t>13.11.2024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34CB-7287-4633-BC7A-6CFE173454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0704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C84CA-694A-4A47-9811-42F2477C261C}" type="datetimeFigureOut">
              <a:rPr lang="ru-RU" smtClean="0"/>
              <a:t>13.11.2024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34CB-7287-4633-BC7A-6CFE173454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4495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C84CA-694A-4A47-9811-42F2477C261C}" type="datetimeFigureOut">
              <a:rPr lang="ru-RU" smtClean="0"/>
              <a:t>13.11.2024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34CB-7287-4633-BC7A-6CFE173454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2201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C84CA-694A-4A47-9811-42F2477C261C}" type="datetimeFigureOut">
              <a:rPr lang="ru-RU" smtClean="0"/>
              <a:t>13.11.2024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34CB-7287-4633-BC7A-6CFE173454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5985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C84CA-694A-4A47-9811-42F2477C261C}" type="datetimeFigureOut">
              <a:rPr lang="ru-RU" smtClean="0"/>
              <a:t>13.11.2024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34CB-7287-4633-BC7A-6CFE173454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3452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C84CA-694A-4A47-9811-42F2477C261C}" type="datetimeFigureOut">
              <a:rPr lang="ru-RU" smtClean="0"/>
              <a:t>13.11.2024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34CB-7287-4633-BC7A-6CFE173454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9308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C84CA-694A-4A47-9811-42F2477C261C}" type="datetimeFigureOut">
              <a:rPr lang="ru-RU" smtClean="0"/>
              <a:t>13.11.2024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34CB-7287-4633-BC7A-6CFE173454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5103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C84CA-694A-4A47-9811-42F2477C261C}" type="datetimeFigureOut">
              <a:rPr lang="ru-RU" smtClean="0"/>
              <a:t>13.11.2024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34CB-7287-4633-BC7A-6CFE173454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5073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C84CA-694A-4A47-9811-42F2477C261C}" type="datetimeFigureOut">
              <a:rPr lang="ru-RU" smtClean="0"/>
              <a:t>13.11.2024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34CB-7287-4633-BC7A-6CFE173454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4428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5C84CA-694A-4A47-9811-42F2477C261C}" type="datetimeFigureOut">
              <a:rPr lang="ru-RU" smtClean="0"/>
              <a:t>13.11.2024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7734CB-7287-4633-BC7A-6CFE173454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0482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79497568" name="Google Shape;2025;p32"/>
          <p:cNvSpPr txBox="1"/>
          <p:nvPr/>
        </p:nvSpPr>
        <p:spPr bwMode="auto">
          <a:xfrm>
            <a:off x="585800" y="882988"/>
            <a:ext cx="7491828" cy="4060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5" tIns="45694" rIns="91415" bIns="45694" anchor="t" anchorCtr="0">
            <a:spAutoFit/>
          </a:bodyPr>
          <a:lstStyle/>
          <a:p>
            <a:pPr>
              <a:defRPr/>
            </a:pPr>
            <a:r>
              <a:rPr lang="ru-RU" sz="2039" b="1"/>
              <a:t>ОЦЕНКА РЕГУЛИРУЮЩЕГО ВОЗДЕЙСТВИЯ</a:t>
            </a:r>
            <a:endParaRPr sz="2159"/>
          </a:p>
        </p:txBody>
      </p:sp>
      <p:cxnSp>
        <p:nvCxnSpPr>
          <p:cNvPr id="561369956" name="Google Shape;2026;p32"/>
          <p:cNvCxnSpPr>
            <a:cxnSpLocks/>
          </p:cNvCxnSpPr>
          <p:nvPr/>
        </p:nvCxnSpPr>
        <p:spPr bwMode="auto">
          <a:xfrm>
            <a:off x="447402" y="654169"/>
            <a:ext cx="0" cy="509865"/>
          </a:xfrm>
          <a:prstGeom prst="straightConnector1">
            <a:avLst/>
          </a:prstGeom>
          <a:noFill/>
          <a:ln w="41275" cap="flat" cmpd="sng">
            <a:solidFill>
              <a:srgbClr val="830051"/>
            </a:solidFill>
            <a:prstDash val="solid"/>
            <a:miter lim="800000"/>
            <a:headEnd type="none" w="sm" len="sm"/>
            <a:tailEnd type="none" w="sm" len="sm"/>
          </a:ln>
        </p:spPr>
      </p:cxnSp>
      <p:grpSp>
        <p:nvGrpSpPr>
          <p:cNvPr id="503194121" name="Google Shape;2027;p32"/>
          <p:cNvGrpSpPr/>
          <p:nvPr/>
        </p:nvGrpSpPr>
        <p:grpSpPr bwMode="auto">
          <a:xfrm>
            <a:off x="-8694" y="6120267"/>
            <a:ext cx="11584837" cy="756809"/>
            <a:chOff x="0" y="0"/>
            <a:chExt cx="9657048" cy="630871"/>
          </a:xfrm>
        </p:grpSpPr>
        <p:grpSp>
          <p:nvGrpSpPr>
            <p:cNvPr id="273667996" name="Google Shape;2028;p32"/>
            <p:cNvGrpSpPr/>
            <p:nvPr/>
          </p:nvGrpSpPr>
          <p:grpSpPr bwMode="auto">
            <a:xfrm>
              <a:off x="8409669" y="-62969"/>
              <a:ext cx="1319159" cy="756688"/>
              <a:chOff x="0" y="0"/>
              <a:chExt cx="1319159" cy="756688"/>
            </a:xfrm>
          </p:grpSpPr>
          <p:sp>
            <p:nvSpPr>
              <p:cNvPr id="1724783509" name="Google Shape;2029;p32"/>
              <p:cNvSpPr/>
              <p:nvPr/>
            </p:nvSpPr>
            <p:spPr bwMode="auto">
              <a:xfrm>
                <a:off x="403525" y="62969"/>
                <a:ext cx="234475" cy="630749"/>
              </a:xfrm>
              <a:prstGeom prst="chevron">
                <a:avLst>
                  <a:gd name="adj" fmla="val 26898"/>
                </a:avLst>
              </a:prstGeom>
              <a:solidFill>
                <a:srgbClr val="830051"/>
              </a:solidFill>
              <a:ln>
                <a:noFill/>
              </a:ln>
            </p:spPr>
            <p:txBody>
              <a:bodyPr spcFirstLastPara="1" wrap="square" lIns="109673" tIns="109673" rIns="109673" bIns="109673" anchor="ctr" anchorCtr="0">
                <a:noAutofit/>
              </a:bodyPr>
              <a:lstStyle/>
              <a:p>
                <a:pPr>
                  <a:defRPr/>
                </a:pPr>
                <a:endParaRPr sz="1559" b="1">
                  <a:solidFill>
                    <a:schemeClr val="lt1"/>
                  </a:solidFill>
                </a:endParaRPr>
              </a:p>
            </p:txBody>
          </p:sp>
          <p:sp>
            <p:nvSpPr>
              <p:cNvPr id="1258339868" name="Google Shape;2030;p32"/>
              <p:cNvSpPr/>
              <p:nvPr/>
            </p:nvSpPr>
            <p:spPr bwMode="auto">
              <a:xfrm rot="-5399976">
                <a:off x="109687" y="-19433"/>
                <a:ext cx="290157" cy="795556"/>
              </a:xfrm>
              <a:prstGeom prst="flowChartOffpageConnector">
                <a:avLst/>
              </a:prstGeom>
              <a:solidFill>
                <a:srgbClr val="830051"/>
              </a:solidFill>
              <a:ln>
                <a:noFill/>
              </a:ln>
            </p:spPr>
            <p:txBody>
              <a:bodyPr spcFirstLastPara="1" wrap="square" lIns="109673" tIns="109673" rIns="109673" bIns="109673" anchor="ctr" anchorCtr="0">
                <a:noAutofit/>
              </a:bodyPr>
              <a:lstStyle/>
              <a:p>
                <a:pPr>
                  <a:defRPr/>
                </a:pPr>
                <a:endParaRPr sz="1559" b="1">
                  <a:solidFill>
                    <a:schemeClr val="lt1"/>
                  </a:solidFill>
                </a:endParaRPr>
              </a:p>
            </p:txBody>
          </p:sp>
          <p:sp>
            <p:nvSpPr>
              <p:cNvPr id="1283312228" name="Google Shape;2031;p32"/>
              <p:cNvSpPr/>
              <p:nvPr/>
            </p:nvSpPr>
            <p:spPr bwMode="auto">
              <a:xfrm>
                <a:off x="608090" y="62969"/>
                <a:ext cx="234475" cy="630749"/>
              </a:xfrm>
              <a:prstGeom prst="chevron">
                <a:avLst>
                  <a:gd name="adj" fmla="val 26898"/>
                </a:avLst>
              </a:prstGeom>
              <a:solidFill>
                <a:srgbClr val="830051"/>
              </a:solidFill>
              <a:ln>
                <a:noFill/>
              </a:ln>
            </p:spPr>
            <p:txBody>
              <a:bodyPr spcFirstLastPara="1" wrap="square" lIns="109673" tIns="109673" rIns="109673" bIns="109673" anchor="ctr" anchorCtr="0">
                <a:noAutofit/>
              </a:bodyPr>
              <a:lstStyle/>
              <a:p>
                <a:pPr>
                  <a:defRPr/>
                </a:pPr>
                <a:endParaRPr sz="1559" b="1">
                  <a:solidFill>
                    <a:schemeClr val="lt1"/>
                  </a:solidFill>
                </a:endParaRPr>
              </a:p>
            </p:txBody>
          </p:sp>
          <p:sp>
            <p:nvSpPr>
              <p:cNvPr id="979210459" name="Google Shape;2032;p32"/>
              <p:cNvSpPr/>
              <p:nvPr/>
            </p:nvSpPr>
            <p:spPr bwMode="auto">
              <a:xfrm>
                <a:off x="806292" y="62969"/>
                <a:ext cx="234475" cy="630749"/>
              </a:xfrm>
              <a:prstGeom prst="chevron">
                <a:avLst>
                  <a:gd name="adj" fmla="val 26898"/>
                </a:avLst>
              </a:prstGeom>
              <a:solidFill>
                <a:srgbClr val="830051"/>
              </a:solidFill>
              <a:ln>
                <a:noFill/>
              </a:ln>
            </p:spPr>
            <p:txBody>
              <a:bodyPr spcFirstLastPara="1" wrap="square" lIns="109673" tIns="109673" rIns="109673" bIns="109673" anchor="ctr" anchorCtr="0">
                <a:noAutofit/>
              </a:bodyPr>
              <a:lstStyle/>
              <a:p>
                <a:pPr>
                  <a:defRPr/>
                </a:pPr>
                <a:endParaRPr sz="1559" b="1">
                  <a:solidFill>
                    <a:schemeClr val="lt1"/>
                  </a:solidFill>
                </a:endParaRPr>
              </a:p>
            </p:txBody>
          </p:sp>
          <p:sp>
            <p:nvSpPr>
              <p:cNvPr id="1322000749" name="Google Shape;2033;p32"/>
              <p:cNvSpPr/>
              <p:nvPr/>
            </p:nvSpPr>
            <p:spPr bwMode="auto">
              <a:xfrm>
                <a:off x="1012903" y="62969"/>
                <a:ext cx="234475" cy="630749"/>
              </a:xfrm>
              <a:prstGeom prst="chevron">
                <a:avLst>
                  <a:gd name="adj" fmla="val 26898"/>
                </a:avLst>
              </a:prstGeom>
              <a:solidFill>
                <a:srgbClr val="830051"/>
              </a:solidFill>
              <a:ln>
                <a:noFill/>
              </a:ln>
            </p:spPr>
            <p:txBody>
              <a:bodyPr spcFirstLastPara="1" wrap="square" lIns="109673" tIns="109673" rIns="109673" bIns="109673" anchor="ctr" anchorCtr="0">
                <a:noAutofit/>
              </a:bodyPr>
              <a:lstStyle/>
              <a:p>
                <a:pPr>
                  <a:defRPr/>
                </a:pPr>
                <a:endParaRPr sz="1559" b="1">
                  <a:solidFill>
                    <a:schemeClr val="lt1"/>
                  </a:solidFill>
                </a:endParaRPr>
              </a:p>
            </p:txBody>
          </p:sp>
        </p:grpSp>
        <p:sp>
          <p:nvSpPr>
            <p:cNvPr id="1159977608" name="Google Shape;2034;p32"/>
            <p:cNvSpPr/>
            <p:nvPr/>
          </p:nvSpPr>
          <p:spPr bwMode="auto">
            <a:xfrm>
              <a:off x="0" y="564"/>
              <a:ext cx="8723508" cy="630307"/>
            </a:xfrm>
            <a:prstGeom prst="rect">
              <a:avLst/>
            </a:prstGeom>
            <a:solidFill>
              <a:srgbClr val="830051"/>
            </a:solidFill>
            <a:ln>
              <a:noFill/>
            </a:ln>
          </p:spPr>
          <p:txBody>
            <a:bodyPr spcFirstLastPara="1" wrap="square" lIns="109673" tIns="54822" rIns="109673" bIns="54822" anchor="ctr" anchorCtr="0">
              <a:noAutofit/>
            </a:bodyPr>
            <a:lstStyle/>
            <a:p>
              <a:pPr algn="ctr">
                <a:defRPr/>
              </a:pPr>
              <a:endParaRPr sz="1799">
                <a:solidFill>
                  <a:schemeClr val="lt1"/>
                </a:solidFill>
              </a:endParaRPr>
            </a:p>
          </p:txBody>
        </p:sp>
      </p:grpSp>
      <p:sp>
        <p:nvSpPr>
          <p:cNvPr id="726797089" name="Google Shape;2035;p32"/>
          <p:cNvSpPr txBox="1"/>
          <p:nvPr/>
        </p:nvSpPr>
        <p:spPr bwMode="auto">
          <a:xfrm>
            <a:off x="594751" y="6326676"/>
            <a:ext cx="9091421" cy="332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5" tIns="45694" rIns="91415" bIns="45694" anchor="t" anchorCtr="0">
            <a:spAutoFit/>
          </a:bodyPr>
          <a:lstStyle/>
          <a:p>
            <a:pPr>
              <a:buSzPts val="1400"/>
              <a:defRPr/>
            </a:pPr>
            <a:r>
              <a:rPr lang="ru-RU" sz="1559" b="1" smtClean="0">
                <a:solidFill>
                  <a:srgbClr val="FFFFFF"/>
                </a:solidFill>
              </a:rPr>
              <a:t>ЦЕЛЬ - РОСТ </a:t>
            </a:r>
            <a:r>
              <a:rPr lang="ru-RU" sz="1559" b="1">
                <a:solidFill>
                  <a:srgbClr val="FFFFFF"/>
                </a:solidFill>
              </a:rPr>
              <a:t>ПОЗИЦИИ ЗАБАЙКАЛЬСКОГО КРАЯ В РЕЙТИНГЕ КАЧЕСТВА ОРВ</a:t>
            </a:r>
            <a:endParaRPr sz="2159" dirty="0"/>
          </a:p>
        </p:txBody>
      </p:sp>
      <p:grpSp>
        <p:nvGrpSpPr>
          <p:cNvPr id="519637411" name="Google Shape;2040;p32"/>
          <p:cNvGrpSpPr/>
          <p:nvPr/>
        </p:nvGrpSpPr>
        <p:grpSpPr bwMode="auto">
          <a:xfrm>
            <a:off x="695325" y="1595822"/>
            <a:ext cx="3876663" cy="731884"/>
            <a:chOff x="0" y="0"/>
            <a:chExt cx="3231562" cy="610094"/>
          </a:xfrm>
        </p:grpSpPr>
        <p:sp>
          <p:nvSpPr>
            <p:cNvPr id="1684464283" name="Google Shape;2041;p32"/>
            <p:cNvSpPr/>
            <p:nvPr/>
          </p:nvSpPr>
          <p:spPr bwMode="auto">
            <a:xfrm>
              <a:off x="0" y="9927"/>
              <a:ext cx="600186" cy="600167"/>
            </a:xfrm>
            <a:prstGeom prst="rect">
              <a:avLst/>
            </a:prstGeom>
            <a:solidFill>
              <a:srgbClr val="EFEDEF"/>
            </a:solidFill>
            <a:ln>
              <a:noFill/>
            </a:ln>
          </p:spPr>
          <p:txBody>
            <a:bodyPr spcFirstLastPara="1" wrap="square" lIns="109673" tIns="54822" rIns="109673" bIns="54822" anchor="ctr" anchorCtr="0">
              <a:noAutofit/>
            </a:bodyPr>
            <a:lstStyle/>
            <a:p>
              <a:pPr algn="ctr">
                <a:defRPr/>
              </a:pPr>
              <a:endParaRPr sz="1799">
                <a:solidFill>
                  <a:schemeClr val="lt1"/>
                </a:solidFill>
              </a:endParaRPr>
            </a:p>
          </p:txBody>
        </p:sp>
        <p:sp>
          <p:nvSpPr>
            <p:cNvPr id="512413533" name="Google Shape;2042;p32"/>
            <p:cNvSpPr txBox="1"/>
            <p:nvPr/>
          </p:nvSpPr>
          <p:spPr bwMode="auto">
            <a:xfrm rot="550">
              <a:off x="820114" y="0"/>
              <a:ext cx="2411448" cy="5123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09673" tIns="109673" rIns="109673" bIns="109673" anchor="t" anchorCtr="0">
              <a:noAutofit/>
            </a:bodyPr>
            <a:lstStyle/>
            <a:p>
              <a:pPr>
                <a:buClr>
                  <a:schemeClr val="dk1"/>
                </a:buClr>
                <a:buSzPts val="1600"/>
                <a:defRPr/>
              </a:pPr>
              <a:r>
                <a:rPr lang="ru-RU" sz="1559">
                  <a:solidFill>
                    <a:schemeClr val="dk1"/>
                  </a:solidFill>
                </a:rPr>
                <a:t>Заключений об оценке</a:t>
              </a:r>
              <a:br>
                <a:rPr lang="ru-RU" sz="1559">
                  <a:solidFill>
                    <a:schemeClr val="dk1"/>
                  </a:solidFill>
                </a:rPr>
              </a:br>
              <a:r>
                <a:rPr lang="ru-RU" sz="1559">
                  <a:solidFill>
                    <a:schemeClr val="dk1"/>
                  </a:solidFill>
                </a:rPr>
                <a:t>региональных проектов </a:t>
              </a:r>
              <a:endParaRPr sz="2159"/>
            </a:p>
            <a:p>
              <a:pPr>
                <a:buClr>
                  <a:schemeClr val="dk1"/>
                </a:buClr>
                <a:buSzPts val="1600"/>
                <a:defRPr/>
              </a:pPr>
              <a:endParaRPr sz="1559">
                <a:solidFill>
                  <a:schemeClr val="dk1"/>
                </a:solidFill>
              </a:endParaRPr>
            </a:p>
          </p:txBody>
        </p:sp>
        <p:sp>
          <p:nvSpPr>
            <p:cNvPr id="717988104" name="Google Shape;2043;p32"/>
            <p:cNvSpPr txBox="1"/>
            <p:nvPr/>
          </p:nvSpPr>
          <p:spPr bwMode="auto">
            <a:xfrm>
              <a:off x="38165" y="60522"/>
              <a:ext cx="596260" cy="50781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09673" tIns="54822" rIns="109673" bIns="54822" anchor="t" anchorCtr="0">
              <a:spAutoFit/>
            </a:bodyPr>
            <a:lstStyle/>
            <a:p>
              <a:pPr>
                <a:buClr>
                  <a:schemeClr val="dk1"/>
                </a:buClr>
                <a:buSzPts val="3200"/>
                <a:defRPr/>
              </a:pPr>
              <a:r>
                <a:rPr lang="ru-RU" sz="3239" b="1">
                  <a:solidFill>
                    <a:schemeClr val="dk1"/>
                  </a:solidFill>
                </a:rPr>
                <a:t>70</a:t>
              </a:r>
              <a:endParaRPr sz="3239" b="1">
                <a:solidFill>
                  <a:schemeClr val="dk1"/>
                </a:solidFill>
              </a:endParaRPr>
            </a:p>
          </p:txBody>
        </p:sp>
      </p:grpSp>
      <p:grpSp>
        <p:nvGrpSpPr>
          <p:cNvPr id="1814921498" name="Google Shape;2044;p32"/>
          <p:cNvGrpSpPr/>
          <p:nvPr/>
        </p:nvGrpSpPr>
        <p:grpSpPr bwMode="auto">
          <a:xfrm>
            <a:off x="695325" y="2498093"/>
            <a:ext cx="3876663" cy="731884"/>
            <a:chOff x="0" y="0"/>
            <a:chExt cx="3231562" cy="610094"/>
          </a:xfrm>
        </p:grpSpPr>
        <p:sp>
          <p:nvSpPr>
            <p:cNvPr id="980120151" name="Google Shape;2045;p32"/>
            <p:cNvSpPr/>
            <p:nvPr/>
          </p:nvSpPr>
          <p:spPr bwMode="auto">
            <a:xfrm>
              <a:off x="0" y="9927"/>
              <a:ext cx="600186" cy="600167"/>
            </a:xfrm>
            <a:prstGeom prst="rect">
              <a:avLst/>
            </a:prstGeom>
            <a:solidFill>
              <a:srgbClr val="EFEDEF"/>
            </a:solidFill>
            <a:ln>
              <a:noFill/>
            </a:ln>
          </p:spPr>
          <p:txBody>
            <a:bodyPr spcFirstLastPara="1" wrap="square" lIns="109673" tIns="54822" rIns="109673" bIns="54822" anchor="ctr" anchorCtr="0">
              <a:noAutofit/>
            </a:bodyPr>
            <a:lstStyle/>
            <a:p>
              <a:pPr algn="ctr">
                <a:defRPr/>
              </a:pPr>
              <a:endParaRPr sz="1799">
                <a:solidFill>
                  <a:schemeClr val="lt1"/>
                </a:solidFill>
              </a:endParaRPr>
            </a:p>
          </p:txBody>
        </p:sp>
        <p:sp>
          <p:nvSpPr>
            <p:cNvPr id="1467499715" name="Google Shape;2046;p32"/>
            <p:cNvSpPr txBox="1"/>
            <p:nvPr/>
          </p:nvSpPr>
          <p:spPr bwMode="auto">
            <a:xfrm rot="550">
              <a:off x="820114" y="0"/>
              <a:ext cx="2411448" cy="5123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09673" tIns="109673" rIns="109673" bIns="109673" anchor="t" anchorCtr="0">
              <a:noAutofit/>
            </a:bodyPr>
            <a:lstStyle/>
            <a:p>
              <a:pPr>
                <a:buClr>
                  <a:schemeClr val="dk1"/>
                </a:buClr>
                <a:buSzPts val="1600"/>
                <a:defRPr/>
              </a:pPr>
              <a:r>
                <a:rPr lang="ru-RU" sz="1559">
                  <a:solidFill>
                    <a:schemeClr val="dk1"/>
                  </a:solidFill>
                </a:rPr>
                <a:t>Рассмотрено </a:t>
              </a:r>
              <a:br>
                <a:rPr lang="ru-RU" sz="1559">
                  <a:solidFill>
                    <a:schemeClr val="dk1"/>
                  </a:solidFill>
                </a:rPr>
              </a:br>
              <a:r>
                <a:rPr lang="ru-RU" sz="1559">
                  <a:solidFill>
                    <a:schemeClr val="dk1"/>
                  </a:solidFill>
                </a:rPr>
                <a:t>федеральных проектов </a:t>
              </a:r>
              <a:endParaRPr sz="2159"/>
            </a:p>
            <a:p>
              <a:pPr>
                <a:buClr>
                  <a:schemeClr val="dk1"/>
                </a:buClr>
                <a:buSzPts val="1600"/>
                <a:defRPr/>
              </a:pPr>
              <a:endParaRPr sz="1559">
                <a:solidFill>
                  <a:schemeClr val="dk1"/>
                </a:solidFill>
              </a:endParaRPr>
            </a:p>
          </p:txBody>
        </p:sp>
        <p:sp>
          <p:nvSpPr>
            <p:cNvPr id="406001680" name="Google Shape;2047;p32"/>
            <p:cNvSpPr txBox="1"/>
            <p:nvPr/>
          </p:nvSpPr>
          <p:spPr bwMode="auto">
            <a:xfrm>
              <a:off x="38165" y="60522"/>
              <a:ext cx="596260" cy="50781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09673" tIns="54822" rIns="109673" bIns="54822" anchor="t" anchorCtr="0">
              <a:spAutoFit/>
            </a:bodyPr>
            <a:lstStyle/>
            <a:p>
              <a:pPr>
                <a:buClr>
                  <a:schemeClr val="dk1"/>
                </a:buClr>
                <a:buSzPts val="3200"/>
                <a:defRPr/>
              </a:pPr>
              <a:r>
                <a:rPr lang="ru-RU" sz="3239" b="1">
                  <a:solidFill>
                    <a:schemeClr val="dk1"/>
                  </a:solidFill>
                </a:rPr>
                <a:t>97</a:t>
              </a:r>
              <a:endParaRPr sz="3239" b="1">
                <a:solidFill>
                  <a:schemeClr val="dk1"/>
                </a:solidFill>
              </a:endParaRPr>
            </a:p>
          </p:txBody>
        </p:sp>
      </p:grpSp>
      <p:grpSp>
        <p:nvGrpSpPr>
          <p:cNvPr id="301265179" name="Google Shape;2048;p32"/>
          <p:cNvGrpSpPr/>
          <p:nvPr/>
        </p:nvGrpSpPr>
        <p:grpSpPr bwMode="auto">
          <a:xfrm>
            <a:off x="695325" y="3407353"/>
            <a:ext cx="3876663" cy="731884"/>
            <a:chOff x="0" y="0"/>
            <a:chExt cx="3231562" cy="610094"/>
          </a:xfrm>
        </p:grpSpPr>
        <p:sp>
          <p:nvSpPr>
            <p:cNvPr id="1248815158" name="Google Shape;2049;p32"/>
            <p:cNvSpPr/>
            <p:nvPr/>
          </p:nvSpPr>
          <p:spPr bwMode="auto">
            <a:xfrm>
              <a:off x="0" y="9927"/>
              <a:ext cx="600186" cy="600167"/>
            </a:xfrm>
            <a:prstGeom prst="rect">
              <a:avLst/>
            </a:prstGeom>
            <a:solidFill>
              <a:srgbClr val="EFEDEF"/>
            </a:solidFill>
            <a:ln>
              <a:noFill/>
            </a:ln>
          </p:spPr>
          <p:txBody>
            <a:bodyPr spcFirstLastPara="1" wrap="square" lIns="109673" tIns="54822" rIns="109673" bIns="54822" anchor="ctr" anchorCtr="0">
              <a:noAutofit/>
            </a:bodyPr>
            <a:lstStyle/>
            <a:p>
              <a:pPr algn="ctr">
                <a:defRPr/>
              </a:pPr>
              <a:endParaRPr sz="1799">
                <a:solidFill>
                  <a:schemeClr val="lt1"/>
                </a:solidFill>
              </a:endParaRPr>
            </a:p>
          </p:txBody>
        </p:sp>
        <p:sp>
          <p:nvSpPr>
            <p:cNvPr id="1258970396" name="Google Shape;2050;p32"/>
            <p:cNvSpPr txBox="1"/>
            <p:nvPr/>
          </p:nvSpPr>
          <p:spPr bwMode="auto">
            <a:xfrm rot="550">
              <a:off x="820114" y="0"/>
              <a:ext cx="2411448" cy="5123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09673" tIns="109673" rIns="109673" bIns="109673" anchor="t" anchorCtr="0">
              <a:noAutofit/>
            </a:bodyPr>
            <a:lstStyle/>
            <a:p>
              <a:pPr>
                <a:buClr>
                  <a:schemeClr val="dk1"/>
                </a:buClr>
                <a:buSzPts val="1600"/>
                <a:defRPr/>
              </a:pPr>
              <a:r>
                <a:rPr lang="ru-RU" sz="1559">
                  <a:solidFill>
                    <a:schemeClr val="dk1"/>
                  </a:solidFill>
                </a:rPr>
                <a:t>Вовлечено </a:t>
              </a:r>
              <a:br>
                <a:rPr lang="ru-RU" sz="1559">
                  <a:solidFill>
                    <a:schemeClr val="dk1"/>
                  </a:solidFill>
                </a:rPr>
              </a:br>
              <a:r>
                <a:rPr lang="ru-RU" sz="1559">
                  <a:solidFill>
                    <a:schemeClr val="dk1"/>
                  </a:solidFill>
                </a:rPr>
                <a:t>представителей бизнеса</a:t>
              </a:r>
              <a:endParaRPr sz="2159"/>
            </a:p>
            <a:p>
              <a:pPr>
                <a:buClr>
                  <a:schemeClr val="dk1"/>
                </a:buClr>
                <a:buSzPts val="1600"/>
                <a:defRPr/>
              </a:pPr>
              <a:endParaRPr sz="1559">
                <a:solidFill>
                  <a:schemeClr val="dk1"/>
                </a:solidFill>
              </a:endParaRPr>
            </a:p>
          </p:txBody>
        </p:sp>
        <p:sp>
          <p:nvSpPr>
            <p:cNvPr id="822198534" name="Google Shape;2051;p32"/>
            <p:cNvSpPr txBox="1"/>
            <p:nvPr/>
          </p:nvSpPr>
          <p:spPr bwMode="auto">
            <a:xfrm>
              <a:off x="38165" y="60522"/>
              <a:ext cx="596260" cy="50781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09673" tIns="54822" rIns="109673" bIns="54822" anchor="t" anchorCtr="0">
              <a:spAutoFit/>
            </a:bodyPr>
            <a:lstStyle/>
            <a:p>
              <a:pPr>
                <a:buClr>
                  <a:schemeClr val="dk1"/>
                </a:buClr>
                <a:buSzPts val="3200"/>
                <a:defRPr/>
              </a:pPr>
              <a:r>
                <a:rPr lang="ru-RU" sz="3239" b="1">
                  <a:solidFill>
                    <a:schemeClr val="dk1"/>
                  </a:solidFill>
                </a:rPr>
                <a:t>78</a:t>
              </a:r>
              <a:endParaRPr sz="3239" b="1">
                <a:solidFill>
                  <a:schemeClr val="dk1"/>
                </a:solidFill>
              </a:endParaRPr>
            </a:p>
          </p:txBody>
        </p:sp>
      </p:grpSp>
      <p:sp>
        <p:nvSpPr>
          <p:cNvPr id="857632341" name="Google Shape;2053;p32"/>
          <p:cNvSpPr txBox="1"/>
          <p:nvPr/>
        </p:nvSpPr>
        <p:spPr bwMode="auto">
          <a:xfrm>
            <a:off x="442950" y="4507963"/>
            <a:ext cx="5312830" cy="332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5" tIns="45694" rIns="91415" bIns="45694" anchor="t" anchorCtr="0">
            <a:spAutoFit/>
          </a:bodyPr>
          <a:lstStyle/>
          <a:p>
            <a:pPr>
              <a:buClr>
                <a:schemeClr val="dk1"/>
              </a:buClr>
              <a:buSzPts val="1600"/>
              <a:defRPr/>
            </a:pPr>
            <a:r>
              <a:rPr lang="ru-RU" sz="1559">
                <a:solidFill>
                  <a:schemeClr val="dk1"/>
                </a:solidFill>
              </a:rPr>
              <a:t>Доработано 20% проектов НПА</a:t>
            </a:r>
            <a:endParaRPr sz="2159"/>
          </a:p>
        </p:txBody>
      </p:sp>
      <p:sp>
        <p:nvSpPr>
          <p:cNvPr id="1209415557" name="Google Shape;2055;p32"/>
          <p:cNvSpPr txBox="1"/>
          <p:nvPr/>
        </p:nvSpPr>
        <p:spPr bwMode="auto">
          <a:xfrm>
            <a:off x="442925" y="5294111"/>
            <a:ext cx="4617130" cy="332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5" tIns="45694" rIns="91415" bIns="45694" anchor="t" anchorCtr="0">
            <a:spAutoFit/>
          </a:bodyPr>
          <a:lstStyle/>
          <a:p>
            <a:pPr>
              <a:buClr>
                <a:schemeClr val="dk1"/>
              </a:buClr>
              <a:buSzPts val="1600"/>
              <a:defRPr/>
            </a:pPr>
            <a:r>
              <a:rPr lang="ru-RU" sz="1559">
                <a:solidFill>
                  <a:schemeClr val="dk1"/>
                </a:solidFill>
              </a:rPr>
              <a:t>Улучшен показатель Б 1.2 в Нацрейтинге 2023 </a:t>
            </a:r>
            <a:endParaRPr sz="2159"/>
          </a:p>
        </p:txBody>
      </p:sp>
      <p:pic>
        <p:nvPicPr>
          <p:cNvPr id="1183398056" name="Рисунок 1183398055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8141330" y="1285608"/>
            <a:ext cx="3995557" cy="4364894"/>
          </a:xfrm>
          <a:prstGeom prst="rect">
            <a:avLst/>
          </a:prstGeom>
        </p:spPr>
      </p:pic>
      <p:sp>
        <p:nvSpPr>
          <p:cNvPr id="198291213" name="Google Shape;2042;p32"/>
          <p:cNvSpPr txBox="1"/>
          <p:nvPr/>
        </p:nvSpPr>
        <p:spPr bwMode="auto">
          <a:xfrm rot="515">
            <a:off x="5284162" y="1411499"/>
            <a:ext cx="3470316" cy="7374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673" tIns="109673" rIns="109673" bIns="109673" anchor="t" anchorCtr="0">
            <a:noAutofit/>
          </a:bodyPr>
          <a:lstStyle/>
          <a:p>
            <a:pPr>
              <a:defRPr/>
            </a:pPr>
            <a:r>
              <a:rPr lang="ru-RU" sz="1440">
                <a:solidFill>
                  <a:schemeClr val="dk1"/>
                </a:solidFill>
              </a:rPr>
              <a:t>Высокое качество: </a:t>
            </a:r>
            <a:r>
              <a:rPr sz="144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ГО "Город Чита", ГО "Город П-Забайкальский", Читинский, Сретенский, Агинский, </a:t>
            </a:r>
            <a:r>
              <a:rPr lang="en-US" sz="144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Чернышевский муниципальные районы</a:t>
            </a:r>
            <a:r>
              <a:rPr sz="144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, Краснокаменский, Забайкальский, Улётовский м.о.  </a:t>
            </a:r>
            <a:endParaRPr sz="1440"/>
          </a:p>
          <a:p>
            <a:pPr>
              <a:buClr>
                <a:schemeClr val="dk1"/>
              </a:buClr>
              <a:buSzPts val="1600"/>
              <a:defRPr/>
            </a:pPr>
            <a:endParaRPr sz="1559">
              <a:solidFill>
                <a:schemeClr val="dk1"/>
              </a:solidFill>
            </a:endParaRPr>
          </a:p>
        </p:txBody>
      </p:sp>
      <p:sp>
        <p:nvSpPr>
          <p:cNvPr id="524071614" name="Google Shape;2042;p32"/>
          <p:cNvSpPr txBox="1"/>
          <p:nvPr/>
        </p:nvSpPr>
        <p:spPr bwMode="auto">
          <a:xfrm rot="515">
            <a:off x="5284086" y="3017571"/>
            <a:ext cx="4280998" cy="1713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672" tIns="109672" rIns="109672" bIns="109672" anchor="t" anchorCtr="0">
            <a:noAutofit/>
          </a:bodyPr>
          <a:lstStyle/>
          <a:p>
            <a:pPr>
              <a:buClr>
                <a:schemeClr val="dk1"/>
              </a:buClr>
              <a:buSzPts val="1600"/>
              <a:defRPr/>
            </a:pPr>
            <a:r>
              <a:rPr lang="ru-RU" sz="1559">
                <a:solidFill>
                  <a:schemeClr val="dk1"/>
                </a:solidFill>
              </a:rPr>
              <a:t>Среднее качество: </a:t>
            </a:r>
            <a:r>
              <a:rPr sz="132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ГО "Поселок Агинское", П-Забайкальский, Акшинский, , А-Заводский, Балейский, </a:t>
            </a:r>
            <a:r>
              <a:rPr lang="en-US" sz="132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Приаргунский, Г-Заводский, Могочинский, Ононский, Тунгокоченский, Шелопугинский м.о., </a:t>
            </a:r>
            <a:r>
              <a:rPr sz="132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Борзинский, </a:t>
            </a:r>
            <a:r>
              <a:rPr lang="en-US" sz="132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Хилокский, </a:t>
            </a:r>
            <a:r>
              <a:rPr sz="132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Нерчинский, Карымский, Красночикойский, Т-Олёкминский, , Дульдургинский, Оловяннинский муниципальные районы</a:t>
            </a:r>
          </a:p>
          <a:p>
            <a:pPr>
              <a:buClr>
                <a:schemeClr val="dk1"/>
              </a:buClr>
              <a:buSzPts val="1600"/>
              <a:defRPr/>
            </a:pPr>
            <a:endParaRPr sz="1559">
              <a:solidFill>
                <a:schemeClr val="dk1"/>
              </a:solidFill>
            </a:endParaRPr>
          </a:p>
        </p:txBody>
      </p:sp>
      <p:sp>
        <p:nvSpPr>
          <p:cNvPr id="690865269" name="Google Shape;2042;p32"/>
          <p:cNvSpPr txBox="1"/>
          <p:nvPr/>
        </p:nvSpPr>
        <p:spPr bwMode="auto">
          <a:xfrm rot="515">
            <a:off x="5284016" y="4846900"/>
            <a:ext cx="3130123" cy="1076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673" tIns="109673" rIns="109673" bIns="109673" anchor="t" anchorCtr="0">
            <a:noAutofit/>
          </a:bodyPr>
          <a:lstStyle/>
          <a:p>
            <a:pPr>
              <a:buClr>
                <a:schemeClr val="dk1"/>
              </a:buClr>
              <a:buSzPts val="1600"/>
              <a:defRPr/>
            </a:pPr>
            <a:r>
              <a:rPr lang="ru-RU" sz="1559">
                <a:solidFill>
                  <a:schemeClr val="dk1"/>
                </a:solidFill>
              </a:rPr>
              <a:t>Низкое качество: </a:t>
            </a:r>
            <a:r>
              <a:rPr sz="132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Каларский,  </a:t>
            </a:r>
            <a:r>
              <a:rPr lang="en-US" sz="132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Калганский</a:t>
            </a:r>
            <a:r>
              <a:rPr sz="132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32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Н-Заводский</a:t>
            </a:r>
            <a:r>
              <a:rPr sz="132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м.о., ГО ЗАТО п. Горный, Шилкинский, , Могойтуйский, Кыринский  муниципальные районы</a:t>
            </a:r>
            <a:endParaRPr sz="2159"/>
          </a:p>
          <a:p>
            <a:pPr>
              <a:buClr>
                <a:schemeClr val="dk1"/>
              </a:buClr>
              <a:buSzPts val="1600"/>
              <a:defRPr/>
            </a:pPr>
            <a:endParaRPr sz="1559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082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135</Words>
  <Application>Microsoft Office PowerPoint</Application>
  <PresentationFormat>Широкоэкранный</PresentationFormat>
  <Paragraphs>13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Игнатьева Ольга</dc:creator>
  <cp:lastModifiedBy>Игнатьева Ольга</cp:lastModifiedBy>
  <cp:revision>1</cp:revision>
  <dcterms:created xsi:type="dcterms:W3CDTF">2024-11-13T03:39:47Z</dcterms:created>
  <dcterms:modified xsi:type="dcterms:W3CDTF">2024-11-13T03:40:47Z</dcterms:modified>
</cp:coreProperties>
</file>