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C3D23AF-8B60-45DA-AFBE-B5D8EE397CAE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C0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7" autoAdjust="0"/>
    <p:restoredTop sz="94640" autoAdjust="0"/>
  </p:normalViewPr>
  <p:slideViewPr>
    <p:cSldViewPr>
      <p:cViewPr varScale="1">
        <p:scale>
          <a:sx n="89" d="100"/>
          <a:sy n="89" d="100"/>
        </p:scale>
        <p:origin x="-159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erver-econom\&#1076;&#1086;&#1082;&#1091;&#1084;&#1077;&#1085;&#1090;&#1099;\&#1057;&#1072;&#1081;&#1090;\&#1054;&#1090;&#1076;&#1077;&#1083;%20&#1057;&#1043;&#1059;\!!2025\!!&#1054;&#1090;&#1095;&#1077;&#1090;&#1099;%20&#1086;&#1073;%20&#1054;&#1056;&#1042;\&#171;&#1054;&#1090;&#1095;&#1077;&#1090;%20&#1086;&#1073;%20&#1086;&#1094;&#1077;&#1085;&#1082;&#1077;%20&#1088;&#1077;&#1075;&#1091;&#1083;&#1080;&#1088;&#1091;&#1102;&#1097;&#1077;&#1075;&#1086;%20&#1074;&#1086;&#1079;&#1076;&#1077;&#1081;&#1089;&#1090;&#1074;&#1080;&#1103;%20&#1074;%20&#1047;&#1072;&#1073;&#1072;&#1081;&#1082;&#1072;&#1083;&#1100;&#1089;&#1082;&#1086;&#1084;%20&#1082;&#1088;&#1072;&#1077;%20&#1079;&#1072;%202025%20&#1075;&#1086;&#1076;&#187;%20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Server-econom\&#1076;&#1086;&#1082;&#1091;&#1084;&#1077;&#1085;&#1090;&#1099;\&#1057;&#1072;&#1081;&#1090;\&#1054;&#1090;&#1076;&#1077;&#1083;%20&#1057;&#1043;&#1059;\!!2025\!!&#1054;&#1090;&#1095;&#1077;&#1090;&#1099;%20&#1086;&#1073;%20&#1054;&#1056;&#1042;\&#171;&#1054;&#1090;&#1095;&#1077;&#1090;%20&#1086;&#1073;%20&#1086;&#1094;&#1077;&#1085;&#1082;&#1077;%20&#1088;&#1077;&#1075;&#1091;&#1083;&#1080;&#1088;&#1091;&#1102;&#1097;&#1077;&#1075;&#1086;%20&#1074;&#1086;&#1079;&#1076;&#1077;&#1081;&#1089;&#1090;&#1074;&#1080;&#1103;%20&#1074;%20&#1047;&#1072;&#1073;&#1072;&#1081;&#1082;&#1072;&#1083;&#1100;&#1089;&#1082;&#1086;&#1084;%20&#1082;&#1088;&#1072;&#1077;%20&#1079;&#1072;%202025%20&#1075;&#1086;&#1076;&#187;%20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Server-econom\&#1076;&#1086;&#1082;&#1091;&#1084;&#1077;&#1085;&#1090;&#1099;\&#1057;&#1072;&#1081;&#1090;\&#1054;&#1090;&#1076;&#1077;&#1083;%20&#1057;&#1043;&#1059;\!!2025\!!&#1054;&#1090;&#1095;&#1077;&#1090;&#1099;%20&#1086;&#1073;%20&#1054;&#1056;&#1042;\&#171;&#1054;&#1090;&#1095;&#1077;&#1090;%20&#1086;&#1073;%20&#1086;&#1094;&#1077;&#1085;&#1082;&#1077;%20&#1088;&#1077;&#1075;&#1091;&#1083;&#1080;&#1088;&#1091;&#1102;&#1097;&#1077;&#1075;&#1086;%20&#1074;&#1086;&#1079;&#1076;&#1077;&#1081;&#1089;&#1090;&#1074;&#1080;&#1103;%20&#1074;%20&#1047;&#1072;&#1073;&#1072;&#1081;&#1082;&#1072;&#1083;&#1100;&#1089;&#1082;&#1086;&#1084;%20&#1082;&#1088;&#1072;&#1077;%20&#1079;&#1072;%202025%20&#1075;&#1086;&#1076;&#187;%20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erzk_gamma10\Desktop\&#1056;&#1077;&#1079;&#1091;&#1083;&#1100;&#1090;&#1072;&#1090;&#1099;_&#1072;&#1085;&#1082;&#1077;&#1090;&#1080;&#1088;&#1086;&#1074;&#1072;&#1085;&#1080;&#1103;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b="0" dirty="0">
                <a:solidFill>
                  <a:srgbClr val="000000"/>
                </a:solidFill>
              </a:rPr>
              <a:t>Доля ОРВ по степени, % 10 м. 2025 г.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540813961500636E-2"/>
          <c:y val="0.31481064866891639"/>
          <c:w val="0.52427915484311483"/>
          <c:h val="0.61020268299795866"/>
        </c:manualLayout>
      </c:layout>
      <c:doughnutChart>
        <c:varyColors val="1"/>
        <c:ser>
          <c:idx val="0"/>
          <c:order val="0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3F1-4020-A544-8D64945D4D10}"/>
              </c:ext>
            </c:extLst>
          </c:dPt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1.1933174224343675E-2"/>
                  <c:y val="1.605136436597110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3F1-4020-A544-8D64945D4D1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3F1-4020-A544-8D64945D4D1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3F1-4020-A544-8D64945D4D10}"/>
                </c:ext>
              </c:extLst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Лист1!$A$7:$A$9</c:f>
              <c:strCache>
                <c:ptCount val="3"/>
                <c:pt idx="0">
                  <c:v>низкая</c:v>
                </c:pt>
                <c:pt idx="1">
                  <c:v>средняя</c:v>
                </c:pt>
                <c:pt idx="2">
                  <c:v>высокая</c:v>
                </c:pt>
              </c:strCache>
            </c:strRef>
          </c:cat>
          <c:val>
            <c:numRef>
              <c:f>Лист1!$B$7:$B$9</c:f>
              <c:numCache>
                <c:formatCode>0.0</c:formatCode>
                <c:ptCount val="3"/>
                <c:pt idx="0">
                  <c:v>17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3F1-4020-A544-8D64945D4D1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2266382454230396"/>
          <c:y val="0.44634391414568936"/>
          <c:w val="0.30847294096809341"/>
          <c:h val="0.3461022784988248"/>
        </c:manualLayout>
      </c:layout>
      <c:overlay val="1"/>
      <c:txPr>
        <a:bodyPr/>
        <a:lstStyle/>
        <a:p>
          <a:pPr>
            <a:defRPr sz="1400">
              <a:solidFill>
                <a:srgbClr val="00000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b="0" dirty="0" smtClean="0"/>
              <a:t>Наибольшее количество </a:t>
            </a:r>
            <a:r>
              <a:rPr lang="ru-RU" b="0" dirty="0"/>
              <a:t>ЗОРВ по ИОВ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C006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'Личная информация'!$A$7:$A$11</c:f>
              <c:strCache>
                <c:ptCount val="5"/>
                <c:pt idx="0">
                  <c:v>МЭР ЗК</c:v>
                </c:pt>
                <c:pt idx="1">
                  <c:v>Минобр</c:v>
                </c:pt>
                <c:pt idx="2">
                  <c:v>Госинспекция</c:v>
                </c:pt>
                <c:pt idx="3">
                  <c:v>Минтруд </c:v>
                </c:pt>
                <c:pt idx="4">
                  <c:v>РСТ</c:v>
                </c:pt>
              </c:strCache>
            </c:strRef>
          </c:cat>
          <c:val>
            <c:numRef>
              <c:f>'Личная информация'!$B$7:$B$11</c:f>
              <c:numCache>
                <c:formatCode>General</c:formatCode>
                <c:ptCount val="5"/>
                <c:pt idx="0">
                  <c:v>14</c:v>
                </c:pt>
                <c:pt idx="1">
                  <c:v>7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29-404A-9AFA-43E7C2210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506240"/>
        <c:axId val="34814720"/>
      </c:barChart>
      <c:catAx>
        <c:axId val="42506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4814720"/>
        <c:crosses val="autoZero"/>
        <c:auto val="1"/>
        <c:lblAlgn val="ctr"/>
        <c:lblOffset val="100"/>
        <c:noMultiLvlLbl val="0"/>
      </c:catAx>
      <c:valAx>
        <c:axId val="348147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4250624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600" b="0">
                <a:latin typeface="Arial" pitchFamily="34" charset="0"/>
                <a:cs typeface="Arial" pitchFamily="34" charset="0"/>
              </a:rPr>
              <a:t>Лидеры</a:t>
            </a:r>
            <a:r>
              <a:rPr lang="ru-RU" sz="1600" b="0" baseline="0">
                <a:latin typeface="Arial" pitchFamily="34" charset="0"/>
                <a:cs typeface="Arial" pitchFamily="34" charset="0"/>
              </a:rPr>
              <a:t> по ЗОРВ 10 м. 2025 г.</a:t>
            </a:r>
            <a:endParaRPr lang="ru-RU" sz="1600" b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127502874849674"/>
          <c:y val="3.24074074074074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2440286519369024E-2"/>
          <c:y val="0.19480351414406533"/>
          <c:w val="0.8965943227684775"/>
          <c:h val="0.6327121609798774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C40C8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CF-4EFC-B780-F290E7FDA34E}"/>
              </c:ext>
            </c:extLst>
          </c:dPt>
          <c:dPt>
            <c:idx val="1"/>
            <c:invertIfNegative val="0"/>
            <c:bubble3D val="0"/>
            <c:spPr>
              <a:solidFill>
                <a:srgbClr val="C40C8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5CF-4EFC-B780-F290E7FDA34E}"/>
              </c:ext>
            </c:extLst>
          </c:dPt>
          <c:dPt>
            <c:idx val="2"/>
            <c:invertIfNegative val="0"/>
            <c:bubble3D val="0"/>
            <c:spPr>
              <a:solidFill>
                <a:srgbClr val="FF388C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5CF-4EFC-B780-F290E7FDA3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Лист1!$A$12:$A$14</c:f>
              <c:strCache>
                <c:ptCount val="3"/>
                <c:pt idx="0">
                  <c:v>Г. Чита</c:v>
                </c:pt>
                <c:pt idx="1">
                  <c:v>Забайкальский МО</c:v>
                </c:pt>
                <c:pt idx="2">
                  <c:v>Петровск-Забайкальский МО</c:v>
                </c:pt>
              </c:strCache>
            </c:strRef>
          </c:cat>
          <c:val>
            <c:numRef>
              <c:f>Лист1!$B$12:$B$14</c:f>
              <c:numCache>
                <c:formatCode>@</c:formatCode>
                <c:ptCount val="3"/>
                <c:pt idx="0">
                  <c:v>28</c:v>
                </c:pt>
                <c:pt idx="1">
                  <c:v>26</c:v>
                </c:pt>
                <c:pt idx="2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5CF-4EFC-B780-F290E7FDA3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2756992"/>
        <c:axId val="34810688"/>
      </c:barChart>
      <c:catAx>
        <c:axId val="927569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4810688"/>
        <c:crosses val="autoZero"/>
        <c:auto val="1"/>
        <c:lblAlgn val="ctr"/>
        <c:lblOffset val="100"/>
        <c:noMultiLvlLbl val="0"/>
      </c:catAx>
      <c:valAx>
        <c:axId val="34810688"/>
        <c:scaling>
          <c:orientation val="minMax"/>
        </c:scaling>
        <c:delete val="1"/>
        <c:axPos val="l"/>
        <c:numFmt formatCode="@" sourceLinked="1"/>
        <c:majorTickMark val="none"/>
        <c:minorTickMark val="none"/>
        <c:tickLblPos val="nextTo"/>
        <c:crossAx val="927569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600" b="0">
                <a:latin typeface="Arial" pitchFamily="34" charset="0"/>
                <a:cs typeface="Arial" pitchFamily="34" charset="0"/>
              </a:rPr>
              <a:t>Лидеры</a:t>
            </a:r>
            <a:r>
              <a:rPr lang="ru-RU" sz="1600" b="0" baseline="0">
                <a:latin typeface="Arial" pitchFamily="34" charset="0"/>
                <a:cs typeface="Arial" pitchFamily="34" charset="0"/>
              </a:rPr>
              <a:t> по экспертизе НПА 10 м. 2025 г.</a:t>
            </a:r>
            <a:endParaRPr lang="ru-RU" sz="1600" b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191666666666667"/>
          <c:y val="2.69251480883144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888336326380255E-2"/>
          <c:y val="0.25525040387722131"/>
          <c:w val="0.90546664003956012"/>
          <c:h val="0.5990756405853145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Лист1!$C$12:$C$15</c:f>
              <c:strCache>
                <c:ptCount val="4"/>
                <c:pt idx="0">
                  <c:v>Г. Чита</c:v>
                </c:pt>
                <c:pt idx="1">
                  <c:v>Хилокский МР</c:v>
                </c:pt>
                <c:pt idx="2">
                  <c:v>Карымский МР</c:v>
                </c:pt>
                <c:pt idx="3">
                  <c:v>Чернышевский МР</c:v>
                </c:pt>
              </c:strCache>
            </c:strRef>
          </c:cat>
          <c:val>
            <c:numRef>
              <c:f>Лист1!$D$12:$D$15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7E-4710-AC25-7057848D7654}"/>
            </c:ext>
          </c:extLst>
        </c:ser>
        <c:ser>
          <c:idx val="1"/>
          <c:order val="1"/>
          <c:spPr>
            <a:solidFill>
              <a:srgbClr val="E40E9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C40C8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E7E-4710-AC25-7057848D7654}"/>
              </c:ext>
            </c:extLst>
          </c:dPt>
          <c:dPt>
            <c:idx val="2"/>
            <c:invertIfNegative val="0"/>
            <c:bubble3D val="0"/>
            <c:spPr>
              <a:solidFill>
                <a:srgbClr val="F347B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E7E-4710-AC25-7057848D7654}"/>
              </c:ext>
            </c:extLst>
          </c:dPt>
          <c:dPt>
            <c:idx val="3"/>
            <c:invertIfNegative val="0"/>
            <c:bubble3D val="0"/>
            <c:spPr>
              <a:solidFill>
                <a:srgbClr val="F781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FE7E-4710-AC25-7057848D76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Лист1!$C$12:$C$15</c:f>
              <c:strCache>
                <c:ptCount val="4"/>
                <c:pt idx="0">
                  <c:v>Г. Чита</c:v>
                </c:pt>
                <c:pt idx="1">
                  <c:v>Хилокский МР</c:v>
                </c:pt>
                <c:pt idx="2">
                  <c:v>Карымский МР</c:v>
                </c:pt>
                <c:pt idx="3">
                  <c:v>Чернышевский МР</c:v>
                </c:pt>
              </c:strCache>
            </c:strRef>
          </c:cat>
          <c:val>
            <c:numRef>
              <c:f>Лист1!$E$12:$E$15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E7E-4710-AC25-7057848D7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2757504"/>
        <c:axId val="42796736"/>
      </c:barChart>
      <c:catAx>
        <c:axId val="92757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2796736"/>
        <c:crosses val="autoZero"/>
        <c:auto val="1"/>
        <c:lblAlgn val="ctr"/>
        <c:lblOffset val="100"/>
        <c:noMultiLvlLbl val="0"/>
      </c:catAx>
      <c:valAx>
        <c:axId val="42796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27575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CC0066"/>
              </a:solidFill>
            </c:spPr>
          </c:dPt>
          <c:dPt>
            <c:idx val="1"/>
            <c:invertIfNegative val="0"/>
            <c:bubble3D val="0"/>
            <c:spPr>
              <a:solidFill>
                <a:srgbClr val="CC0066"/>
              </a:solidFill>
            </c:spPr>
          </c:dPt>
          <c:dPt>
            <c:idx val="2"/>
            <c:invertIfNegative val="0"/>
            <c:bubble3D val="0"/>
            <c:spPr>
              <a:solidFill>
                <a:srgbClr val="CC0066"/>
              </a:solidFill>
            </c:spPr>
          </c:dPt>
          <c:dPt>
            <c:idx val="3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4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5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6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7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8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9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C9098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2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3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4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5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6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7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8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19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20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21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22"/>
            <c:invertIfNegative val="0"/>
            <c:bubble3D val="0"/>
            <c:spPr>
              <a:solidFill>
                <a:srgbClr val="E727B5"/>
              </a:solidFill>
            </c:spPr>
          </c:dPt>
          <c:dPt>
            <c:idx val="23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24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25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26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27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28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29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30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31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32"/>
            <c:invertIfNegative val="0"/>
            <c:bubble3D val="0"/>
            <c:spPr>
              <a:solidFill>
                <a:srgbClr val="FF66FF"/>
              </a:solidFill>
            </c:spPr>
          </c:dPt>
          <c:dPt>
            <c:idx val="33"/>
            <c:invertIfNegative val="0"/>
            <c:bubble3D val="0"/>
            <c:spPr>
              <a:solidFill>
                <a:srgbClr val="FF66FF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'Вопрос 2.1'!$A$9:$A$42</c:f>
              <c:strCache>
                <c:ptCount val="34"/>
                <c:pt idx="0">
                  <c:v>ГО "Город Чита </c:v>
                </c:pt>
                <c:pt idx="1">
                  <c:v>Хилокский МО</c:v>
                </c:pt>
                <c:pt idx="2">
                  <c:v>Читинский МО</c:v>
                </c:pt>
                <c:pt idx="3">
                  <c:v>Забайкальский МО</c:v>
                </c:pt>
                <c:pt idx="4">
                  <c:v>ГО "Поселок Агинское </c:v>
                </c:pt>
                <c:pt idx="5">
                  <c:v>Балейский МО</c:v>
                </c:pt>
                <c:pt idx="6">
                  <c:v>Ононский МО</c:v>
                </c:pt>
                <c:pt idx="7">
                  <c:v>Чернышевский МО</c:v>
                </c:pt>
                <c:pt idx="8">
                  <c:v>Приаргунский МО</c:v>
                </c:pt>
                <c:pt idx="9">
                  <c:v>Карымский МО</c:v>
                </c:pt>
                <c:pt idx="10">
                  <c:v>Сретенский МО</c:v>
                </c:pt>
                <c:pt idx="11">
                  <c:v>Борзинский МО</c:v>
                </c:pt>
                <c:pt idx="12">
                  <c:v>Улетовский МО</c:v>
                </c:pt>
                <c:pt idx="13">
                  <c:v>Агинский МО</c:v>
                </c:pt>
                <c:pt idx="14">
                  <c:v>Нерченский МО</c:v>
                </c:pt>
                <c:pt idx="15">
                  <c:v>Шилкинский МР</c:v>
                </c:pt>
                <c:pt idx="16">
                  <c:v>ГО ЗАТО Горный</c:v>
                </c:pt>
                <c:pt idx="17">
                  <c:v>Акшинский</c:v>
                </c:pt>
                <c:pt idx="18">
                  <c:v>Калганский МО</c:v>
                </c:pt>
                <c:pt idx="19">
                  <c:v>Нерчинско-Заводский МО</c:v>
                </c:pt>
                <c:pt idx="20">
                  <c:v>Петровск-Забайкальский МО</c:v>
                </c:pt>
                <c:pt idx="21">
                  <c:v>Газимуро-Заводский МО</c:v>
                </c:pt>
                <c:pt idx="22">
                  <c:v>Кыринский МО</c:v>
                </c:pt>
                <c:pt idx="23">
                  <c:v>Тунгокоченский МО</c:v>
                </c:pt>
                <c:pt idx="24">
                  <c:v>Шелопугинский МО</c:v>
                </c:pt>
                <c:pt idx="25">
                  <c:v>Александрово-Заводский МО</c:v>
                </c:pt>
                <c:pt idx="26">
                  <c:v>Каларский МО</c:v>
                </c:pt>
                <c:pt idx="27">
                  <c:v>Оловяннинский МР</c:v>
                </c:pt>
                <c:pt idx="28">
                  <c:v>Дульдургинский МО</c:v>
                </c:pt>
                <c:pt idx="29">
                  <c:v>Красночикойский МО</c:v>
                </c:pt>
                <c:pt idx="30">
                  <c:v>Могочинский МО</c:v>
                </c:pt>
                <c:pt idx="31">
                  <c:v>Могойтуйский МО</c:v>
                </c:pt>
                <c:pt idx="32">
                  <c:v>Тунгиро-Олекминский МР</c:v>
                </c:pt>
                <c:pt idx="33">
                  <c:v>Краснокаменский МО</c:v>
                </c:pt>
              </c:strCache>
            </c:strRef>
          </c:cat>
          <c:val>
            <c:numRef>
              <c:f>'Вопрос 2.1'!$B$9:$B$42</c:f>
              <c:numCache>
                <c:formatCode>General</c:formatCode>
                <c:ptCount val="34"/>
                <c:pt idx="0">
                  <c:v>20</c:v>
                </c:pt>
                <c:pt idx="1">
                  <c:v>15</c:v>
                </c:pt>
                <c:pt idx="2">
                  <c:v>13</c:v>
                </c:pt>
                <c:pt idx="3">
                  <c:v>12</c:v>
                </c:pt>
                <c:pt idx="4">
                  <c:v>11</c:v>
                </c:pt>
                <c:pt idx="5">
                  <c:v>11</c:v>
                </c:pt>
                <c:pt idx="6">
                  <c:v>11</c:v>
                </c:pt>
                <c:pt idx="7">
                  <c:v>11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9</c:v>
                </c:pt>
                <c:pt idx="12">
                  <c:v>9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7</c:v>
                </c:pt>
                <c:pt idx="20">
                  <c:v>7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032384"/>
        <c:axId val="42801344"/>
      </c:barChart>
      <c:catAx>
        <c:axId val="94032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42801344"/>
        <c:crosses val="autoZero"/>
        <c:auto val="1"/>
        <c:lblAlgn val="ctr"/>
        <c:lblOffset val="100"/>
        <c:noMultiLvlLbl val="0"/>
      </c:catAx>
      <c:valAx>
        <c:axId val="42801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0323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0.28401</cdr:x>
      <cdr:y>0.51685</cdr:y>
    </cdr:from>
    <cdr:to>
      <cdr:x>0.41289</cdr:x>
      <cdr:y>0.58427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06780" y="1226820"/>
          <a:ext cx="411480" cy="160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BC28F-2ED4-4318-A16B-6AF9866DF09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8EE94-E5EC-48A8-9AC6-7700A560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36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8EE94-E5EC-48A8-9AC6-7700A5603BF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8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hyperlink" Target="https://minek.75.ru/deyatel-nost/ocenka-reguliruyuschego-vozdeystviya/ocenka-proektov/2025-go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772400" cy="21401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0" dirty="0" smtClean="0">
                <a:ln w="12700">
                  <a:noFill/>
                  <a:prstDash val="solid"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Проведение оценки регулирующего воздействия в Забайкальском крае за 10 мес. 2025 г.</a:t>
            </a:r>
            <a:endParaRPr lang="ru-RU" sz="4000" b="0" dirty="0">
              <a:ln w="12700">
                <a:noFill/>
                <a:prstDash val="solid"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101" l="4054" r="100000">
                        <a14:foregroundMark x1="55405" y1="11594" x2="89189" y2="14493"/>
                        <a14:foregroundMark x1="85135" y1="18841" x2="87838" y2="47826"/>
                        <a14:foregroundMark x1="63514" y1="44928" x2="78378" y2="21739"/>
                        <a14:foregroundMark x1="62162" y1="39130" x2="82432" y2="30435"/>
                        <a14:foregroundMark x1="89189" y1="8696" x2="91892" y2="5797"/>
                        <a14:foregroundMark x1="79730" y1="36232" x2="79730" y2="362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182"/>
          <a:stretch/>
        </p:blipFill>
        <p:spPr bwMode="auto">
          <a:xfrm>
            <a:off x="755576" y="1124744"/>
            <a:ext cx="633082" cy="657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944661" y="6331458"/>
            <a:ext cx="1404156" cy="4019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82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436096" y="3945758"/>
            <a:ext cx="3024336" cy="850359"/>
          </a:xfrm>
        </p:spPr>
        <p:txBody>
          <a:bodyPr anchor="b">
            <a:noAutofit/>
          </a:bodyPr>
          <a:lstStyle/>
          <a:p>
            <a:r>
              <a:rPr lang="ru-RU" sz="1800" dirty="0" smtClean="0">
                <a:solidFill>
                  <a:srgbClr val="000000"/>
                </a:solidFill>
              </a:rPr>
              <a:t>Уведомления </a:t>
            </a:r>
            <a:r>
              <a:rPr lang="ru-RU" sz="1800" dirty="0">
                <a:solidFill>
                  <a:srgbClr val="000000"/>
                </a:solidFill>
              </a:rPr>
              <a:t>– 2</a:t>
            </a:r>
          </a:p>
          <a:p>
            <a:r>
              <a:rPr lang="ru-RU" sz="1800" dirty="0">
                <a:solidFill>
                  <a:srgbClr val="000000"/>
                </a:solidFill>
              </a:rPr>
              <a:t>Итого - 47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4624"/>
            <a:ext cx="9108504" cy="864096"/>
          </a:xfrm>
        </p:spPr>
        <p:txBody>
          <a:bodyPr>
            <a:noAutofit/>
          </a:bodyPr>
          <a:lstStyle/>
          <a:p>
            <a:r>
              <a:rPr lang="ru-RU" sz="3200" b="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ОРВ проектов ИОВ </a:t>
            </a:r>
            <a:endParaRPr lang="ru-RU" sz="3200" b="0" dirty="0"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39552" y="188640"/>
            <a:ext cx="0" cy="5040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Объект 1"/>
          <p:cNvSpPr txBox="1">
            <a:spLocks/>
          </p:cNvSpPr>
          <p:nvPr/>
        </p:nvSpPr>
        <p:spPr>
          <a:xfrm>
            <a:off x="107504" y="3717032"/>
            <a:ext cx="3995936" cy="13078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dirty="0" err="1" smtClean="0">
                <a:solidFill>
                  <a:srgbClr val="000000"/>
                </a:solidFill>
              </a:rPr>
              <a:t>МинРГО</a:t>
            </a:r>
            <a:r>
              <a:rPr lang="ru-RU" sz="1800" dirty="0" smtClean="0">
                <a:solidFill>
                  <a:srgbClr val="000000"/>
                </a:solidFill>
              </a:rPr>
              <a:t> – 3, </a:t>
            </a:r>
            <a:r>
              <a:rPr lang="ru-RU" sz="1800" dirty="0" err="1" smtClean="0">
                <a:solidFill>
                  <a:srgbClr val="000000"/>
                </a:solidFill>
              </a:rPr>
              <a:t>Миприроды</a:t>
            </a:r>
            <a:r>
              <a:rPr lang="ru-RU" sz="1800" dirty="0" smtClean="0">
                <a:solidFill>
                  <a:srgbClr val="000000"/>
                </a:solidFill>
              </a:rPr>
              <a:t> – 3, </a:t>
            </a:r>
            <a:r>
              <a:rPr lang="ru-RU" sz="1800" dirty="0" err="1" smtClean="0">
                <a:solidFill>
                  <a:srgbClr val="000000"/>
                </a:solidFill>
              </a:rPr>
              <a:t>Заксобрание</a:t>
            </a:r>
            <a:r>
              <a:rPr lang="ru-RU" sz="1800" dirty="0" smtClean="0">
                <a:solidFill>
                  <a:srgbClr val="000000"/>
                </a:solidFill>
              </a:rPr>
              <a:t> – 3, </a:t>
            </a:r>
            <a:r>
              <a:rPr lang="ru-RU" sz="1800" dirty="0" err="1" smtClean="0">
                <a:solidFill>
                  <a:srgbClr val="000000"/>
                </a:solidFill>
              </a:rPr>
              <a:t>Минплан</a:t>
            </a:r>
            <a:r>
              <a:rPr lang="ru-RU" sz="1800" dirty="0" smtClean="0">
                <a:solidFill>
                  <a:srgbClr val="000000"/>
                </a:solidFill>
              </a:rPr>
              <a:t> – 2, Минздрав </a:t>
            </a:r>
            <a:r>
              <a:rPr lang="ru-RU" sz="1800" dirty="0">
                <a:solidFill>
                  <a:srgbClr val="000000"/>
                </a:solidFill>
              </a:rPr>
              <a:t>– </a:t>
            </a:r>
            <a:r>
              <a:rPr lang="ru-RU" sz="1800" dirty="0" smtClean="0">
                <a:solidFill>
                  <a:srgbClr val="000000"/>
                </a:solidFill>
              </a:rPr>
              <a:t>2, </a:t>
            </a:r>
            <a:r>
              <a:rPr lang="ru-RU" sz="1800" dirty="0" err="1" smtClean="0">
                <a:solidFill>
                  <a:srgbClr val="000000"/>
                </a:solidFill>
              </a:rPr>
              <a:t>Госветслужба</a:t>
            </a:r>
            <a:r>
              <a:rPr lang="ru-RU" sz="1800" dirty="0" smtClean="0">
                <a:solidFill>
                  <a:srgbClr val="000000"/>
                </a:solidFill>
              </a:rPr>
              <a:t> – 2, АГЗК – 1, </a:t>
            </a:r>
            <a:r>
              <a:rPr lang="ru-RU" sz="1800" dirty="0" err="1" smtClean="0">
                <a:solidFill>
                  <a:srgbClr val="000000"/>
                </a:solidFill>
              </a:rPr>
              <a:t>ДепГОПБ</a:t>
            </a:r>
            <a:r>
              <a:rPr lang="ru-RU" sz="1800" dirty="0" smtClean="0">
                <a:solidFill>
                  <a:srgbClr val="000000"/>
                </a:solidFill>
              </a:rPr>
              <a:t> </a:t>
            </a:r>
            <a:r>
              <a:rPr lang="ru-RU" sz="1800" dirty="0">
                <a:solidFill>
                  <a:srgbClr val="000000"/>
                </a:solidFill>
              </a:rPr>
              <a:t>- 1</a:t>
            </a: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8259410"/>
              </p:ext>
            </p:extLst>
          </p:nvPr>
        </p:nvGraphicFramePr>
        <p:xfrm>
          <a:off x="4499992" y="1414834"/>
          <a:ext cx="4392489" cy="2274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7664" y="542391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Ссылка на сайт - </a:t>
            </a:r>
            <a:r>
              <a:rPr lang="en-US" dirty="0">
                <a:solidFill>
                  <a:srgbClr val="000000"/>
                </a:solidFill>
                <a:hlinkClick r:id="rId4"/>
              </a:rPr>
              <a:t>https://minek.75.ru/deyatel-nost/ocenka-reguliruyuschego-vozdeystviya/ocenka-proektov/2025-god</a:t>
            </a:r>
            <a:r>
              <a:rPr lang="ru-RU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5241092"/>
              </p:ext>
            </p:extLst>
          </p:nvPr>
        </p:nvGraphicFramePr>
        <p:xfrm>
          <a:off x="107504" y="1248948"/>
          <a:ext cx="3960440" cy="2540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929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03848" y="2852936"/>
            <a:ext cx="1152128" cy="5760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272" y="278623"/>
            <a:ext cx="8640960" cy="864096"/>
          </a:xfrm>
        </p:spPr>
        <p:txBody>
          <a:bodyPr>
            <a:normAutofit/>
          </a:bodyPr>
          <a:lstStyle/>
          <a:p>
            <a:pPr algn="l"/>
            <a:r>
              <a:rPr lang="ru-RU" sz="3200" b="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ОРВ в ОМСУ</a:t>
            </a:r>
            <a:endParaRPr lang="ru-RU" sz="3200" b="0" dirty="0"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4343420"/>
            <a:ext cx="7488832" cy="1728192"/>
          </a:xfrm>
        </p:spPr>
        <p:txBody>
          <a:bodyPr anchor="t">
            <a:noAutofit/>
          </a:bodyPr>
          <a:lstStyle/>
          <a:p>
            <a:pPr algn="ctr"/>
            <a:endParaRPr lang="ru-RU" sz="1600" dirty="0" smtClean="0">
              <a:solidFill>
                <a:srgbClr val="000000"/>
              </a:solidFill>
            </a:endParaRPr>
          </a:p>
          <a:p>
            <a:pPr algn="ctr"/>
            <a:r>
              <a:rPr lang="ru-RU" sz="1600" dirty="0" smtClean="0">
                <a:solidFill>
                  <a:srgbClr val="000000"/>
                </a:solidFill>
              </a:rPr>
              <a:t>34 ОМСУ с обязательным проведением ОРВ</a:t>
            </a:r>
            <a:endParaRPr lang="ru-RU" sz="1600" dirty="0">
              <a:solidFill>
                <a:srgbClr val="000000"/>
              </a:solidFill>
            </a:endParaRPr>
          </a:p>
          <a:p>
            <a:pPr algn="ctr"/>
            <a:r>
              <a:rPr lang="ru-RU" sz="1600" dirty="0" smtClean="0">
                <a:solidFill>
                  <a:srgbClr val="000000"/>
                </a:solidFill>
              </a:rPr>
              <a:t>16 ОМСУ провели ОРВ за 10 м. 2025 г</a:t>
            </a:r>
            <a:endParaRPr lang="ru-RU" sz="1600" dirty="0">
              <a:solidFill>
                <a:srgbClr val="000000"/>
              </a:solidFill>
            </a:endParaRPr>
          </a:p>
          <a:p>
            <a:pPr algn="ctr"/>
            <a:r>
              <a:rPr lang="ru-RU" sz="1600" dirty="0" smtClean="0">
                <a:solidFill>
                  <a:srgbClr val="000000"/>
                </a:solidFill>
              </a:rPr>
              <a:t>Заключений об экспертизе  </a:t>
            </a:r>
            <a:r>
              <a:rPr lang="ru-RU" sz="1600" dirty="0">
                <a:solidFill>
                  <a:srgbClr val="000000"/>
                </a:solidFill>
              </a:rPr>
              <a:t>действующих </a:t>
            </a:r>
            <a:r>
              <a:rPr lang="ru-RU" sz="1600" dirty="0" smtClean="0">
                <a:solidFill>
                  <a:srgbClr val="000000"/>
                </a:solidFill>
              </a:rPr>
              <a:t>МНПА – 15</a:t>
            </a:r>
          </a:p>
          <a:p>
            <a:pPr algn="ctr"/>
            <a:r>
              <a:rPr lang="ru-RU" sz="1600" dirty="0" smtClean="0">
                <a:solidFill>
                  <a:srgbClr val="000000"/>
                </a:solidFill>
              </a:rPr>
              <a:t>Заключений об ОРВ проектов МНПА </a:t>
            </a:r>
            <a:r>
              <a:rPr lang="ru-RU" sz="1600" smtClean="0">
                <a:solidFill>
                  <a:srgbClr val="000000"/>
                </a:solidFill>
              </a:rPr>
              <a:t>- </a:t>
            </a:r>
            <a:r>
              <a:rPr lang="ru-RU" sz="1600" smtClean="0">
                <a:solidFill>
                  <a:srgbClr val="000000"/>
                </a:solidFill>
              </a:rPr>
              <a:t>88</a:t>
            </a:r>
            <a:endParaRPr 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925153"/>
              </p:ext>
            </p:extLst>
          </p:nvPr>
        </p:nvGraphicFramePr>
        <p:xfrm>
          <a:off x="0" y="1772816"/>
          <a:ext cx="4716016" cy="2354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1362404"/>
              </p:ext>
            </p:extLst>
          </p:nvPr>
        </p:nvGraphicFramePr>
        <p:xfrm>
          <a:off x="4499992" y="1772816"/>
          <a:ext cx="4206240" cy="2358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1714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68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994122"/>
          </a:xfrm>
        </p:spPr>
        <p:txBody>
          <a:bodyPr>
            <a:normAutofit fontScale="90000"/>
          </a:bodyPr>
          <a:lstStyle/>
          <a:p>
            <a:pPr lvl="0">
              <a:spcBef>
                <a:spcPts val="400"/>
              </a:spcBef>
            </a:pPr>
            <a:r>
              <a:rPr lang="ru-RU" sz="3200" dirty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Рейтинг</a:t>
            </a:r>
            <a:r>
              <a:rPr lang="ru-RU" sz="1600" b="0" dirty="0" smtClean="0">
                <a:solidFill>
                  <a:srgbClr val="000000"/>
                </a:solidFill>
                <a:effectLst/>
                <a:ea typeface="+mn-ea"/>
                <a:cs typeface="+mn-cs"/>
              </a:rPr>
              <a:t> </a:t>
            </a:r>
            <a:r>
              <a:rPr lang="ru-RU" sz="3200" dirty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ОМСУ по качеству организации проведения ОРВ за 2024 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год</a:t>
            </a:r>
            <a:endParaRPr lang="ru-RU" sz="3200" dirty="0"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515719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Лидеры:</a:t>
            </a:r>
          </a:p>
          <a:p>
            <a:r>
              <a:rPr lang="ru-RU" dirty="0" err="1" smtClean="0">
                <a:solidFill>
                  <a:srgbClr val="000000"/>
                </a:solidFill>
              </a:rPr>
              <a:t>ГО«Город</a:t>
            </a: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dirty="0">
                <a:solidFill>
                  <a:srgbClr val="000000"/>
                </a:solidFill>
              </a:rPr>
              <a:t>Чита» (20 баллов), </a:t>
            </a:r>
            <a:r>
              <a:rPr lang="ru-RU" dirty="0" err="1">
                <a:solidFill>
                  <a:srgbClr val="000000"/>
                </a:solidFill>
              </a:rPr>
              <a:t>Хилокский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smtClean="0">
                <a:solidFill>
                  <a:srgbClr val="000000"/>
                </a:solidFill>
              </a:rPr>
              <a:t>МО (15 </a:t>
            </a:r>
            <a:r>
              <a:rPr lang="ru-RU" dirty="0">
                <a:solidFill>
                  <a:srgbClr val="000000"/>
                </a:solidFill>
              </a:rPr>
              <a:t>баллов), </a:t>
            </a:r>
            <a:endParaRPr lang="ru-RU" dirty="0" smtClean="0">
              <a:solidFill>
                <a:srgbClr val="000000"/>
              </a:solidFill>
            </a:endParaRPr>
          </a:p>
          <a:p>
            <a:r>
              <a:rPr lang="ru-RU" dirty="0" smtClean="0">
                <a:solidFill>
                  <a:srgbClr val="000000"/>
                </a:solidFill>
              </a:rPr>
              <a:t>Читинский МО (13 </a:t>
            </a:r>
            <a:r>
              <a:rPr lang="ru-RU" dirty="0">
                <a:solidFill>
                  <a:srgbClr val="000000"/>
                </a:solidFill>
              </a:rPr>
              <a:t>баллов)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4668139"/>
              </p:ext>
            </p:extLst>
          </p:nvPr>
        </p:nvGraphicFramePr>
        <p:xfrm>
          <a:off x="251520" y="1340768"/>
          <a:ext cx="8784976" cy="3459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95536" y="188640"/>
            <a:ext cx="0" cy="7920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837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13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9C007F"/>
      </a:accent1>
      <a:accent2>
        <a:srgbClr val="E40059"/>
      </a:accent2>
      <a:accent3>
        <a:srgbClr val="FF388C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E9006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Arial"/>
      <a:cs typeface="Arial"/>
    </a:majorFont>
    <a:minorFont>
      <a:latin typeface="Calibri"/>
      <a:ea typeface="Arial"/>
      <a:cs typeface="Arial"/>
    </a:minorFont>
  </a:fontScheme>
  <a:fmtScheme name="Стандартная">
    <a:fillStyleLst>
      <a:solidFill>
        <a:schemeClr val="phClr"/>
      </a:solidFill>
      <a:gradFill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gradFill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/>
      </a:gradFill>
      <a:gradFill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Arial"/>
      <a:cs typeface="Arial"/>
    </a:majorFont>
    <a:minorFont>
      <a:latin typeface="Calibri"/>
      <a:ea typeface="Arial"/>
      <a:cs typeface="Arial"/>
    </a:minorFont>
  </a:fontScheme>
  <a:fmtScheme name="Стандартная">
    <a:fillStyleLst>
      <a:solidFill>
        <a:schemeClr val="phClr"/>
      </a:solidFill>
      <a:gradFill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gradFill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/>
      </a:gradFill>
      <a:gradFill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429</TotalTime>
  <Words>168</Words>
  <Application>Microsoft Office PowerPoint</Application>
  <PresentationFormat>Экран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Проведение оценки регулирующего воздействия в Забайкальском крае за 10 мес. 2025 г.</vt:lpstr>
      <vt:lpstr>      ОРВ проектов ИОВ </vt:lpstr>
      <vt:lpstr>     ОРВ в ОМСУ</vt:lpstr>
      <vt:lpstr>Рейтинг ОМСУ по качеству организации проведения ОРВ за 2024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регулирующего воздействия </dc:title>
  <dc:creator>Галина Сажина</dc:creator>
  <cp:lastModifiedBy>Галина Сажина</cp:lastModifiedBy>
  <cp:revision>30</cp:revision>
  <dcterms:created xsi:type="dcterms:W3CDTF">2025-11-18T07:18:01Z</dcterms:created>
  <dcterms:modified xsi:type="dcterms:W3CDTF">2025-11-19T23:48:19Z</dcterms:modified>
</cp:coreProperties>
</file>