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35" r:id="rId1"/>
  </p:sldMasterIdLst>
  <p:notesMasterIdLst>
    <p:notesMasterId r:id="rId42"/>
  </p:notesMasterIdLst>
  <p:sldIdLst>
    <p:sldId id="316" r:id="rId2"/>
    <p:sldId id="277" r:id="rId3"/>
    <p:sldId id="257" r:id="rId4"/>
    <p:sldId id="332" r:id="rId5"/>
    <p:sldId id="258" r:id="rId6"/>
    <p:sldId id="264" r:id="rId7"/>
    <p:sldId id="280" r:id="rId8"/>
    <p:sldId id="279" r:id="rId9"/>
    <p:sldId id="296" r:id="rId10"/>
    <p:sldId id="261" r:id="rId11"/>
    <p:sldId id="260" r:id="rId12"/>
    <p:sldId id="269" r:id="rId13"/>
    <p:sldId id="282" r:id="rId14"/>
    <p:sldId id="283" r:id="rId15"/>
    <p:sldId id="317" r:id="rId16"/>
    <p:sldId id="284" r:id="rId17"/>
    <p:sldId id="307" r:id="rId18"/>
    <p:sldId id="272" r:id="rId19"/>
    <p:sldId id="286" r:id="rId20"/>
    <p:sldId id="318" r:id="rId21"/>
    <p:sldId id="289" r:id="rId22"/>
    <p:sldId id="267" r:id="rId23"/>
    <p:sldId id="305" r:id="rId24"/>
    <p:sldId id="290" r:id="rId25"/>
    <p:sldId id="291" r:id="rId26"/>
    <p:sldId id="315" r:id="rId27"/>
    <p:sldId id="293" r:id="rId28"/>
    <p:sldId id="295" r:id="rId29"/>
    <p:sldId id="285" r:id="rId30"/>
    <p:sldId id="297" r:id="rId31"/>
    <p:sldId id="301" r:id="rId32"/>
    <p:sldId id="312" r:id="rId33"/>
    <p:sldId id="302" r:id="rId34"/>
    <p:sldId id="321" r:id="rId35"/>
    <p:sldId id="324" r:id="rId36"/>
    <p:sldId id="329" r:id="rId37"/>
    <p:sldId id="331" r:id="rId38"/>
    <p:sldId id="308" r:id="rId39"/>
    <p:sldId id="309" r:id="rId40"/>
    <p:sldId id="306" r:id="rId41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0C3"/>
    <a:srgbClr val="0000FF"/>
    <a:srgbClr val="003399"/>
    <a:srgbClr val="006600"/>
    <a:srgbClr val="000099"/>
    <a:srgbClr val="000086"/>
    <a:srgbClr val="0033CC"/>
    <a:srgbClr val="000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76" autoAdjust="0"/>
    <p:restoredTop sz="69656" autoAdjust="0"/>
  </p:normalViewPr>
  <p:slideViewPr>
    <p:cSldViewPr>
      <p:cViewPr>
        <p:scale>
          <a:sx n="96" d="100"/>
          <a:sy n="96" d="100"/>
        </p:scale>
        <p:origin x="-798" y="10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3" d="100"/>
          <a:sy n="43" d="100"/>
        </p:scale>
        <p:origin x="-2898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minist\&#1086;&#1073;&#1097;&#1072;&#1103;%20&#1087;&#1072;&#1087;&#1082;&#1072;\&#1050;&#1074;&#1072;&#1088;&#1090;&#1072;&#1083;&#1100;&#1085;&#1099;&#1081;%20&#1072;&#1085;&#1072;&#1083;&#1080;&#1079;\2016\1%20&#1089;&#1077;&#1085;&#1090;&#1103;&#1073;&#1088;&#1103;%202016%20&#1075;&#1086;&#1076;&#1072;\&#1055;&#1088;&#1080;&#1083;&#1086;&#1078;&#1077;&#1085;&#1080;&#1077;%20&#8470;1%20&#1076;&#1080;&#1072;&#1075;&#1088;&#1072;&#1084;&#1084;&#1072;%20&#1088;&#1072;&#1081;&#1086;&#1085;%20%20&#1082;&#1074;%202016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населения по основным возрастным группам</c:v>
                </c:pt>
              </c:strCache>
            </c:strRef>
          </c:tx>
          <c:dLbls>
            <c:dLbl>
              <c:idx val="0"/>
              <c:layout>
                <c:manualLayout>
                  <c:x val="-0.1114282589676292"/>
                  <c:y val="0.1136732908386451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25</a:t>
                    </a:r>
                    <a:r>
                      <a:rPr lang="ru-RU" dirty="0" smtClean="0"/>
                      <a:t>,</a:t>
                    </a:r>
                    <a:r>
                      <a:rPr lang="ru-RU" dirty="0"/>
                      <a:t>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ctr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61</a:t>
                    </a:r>
                    <a:r>
                      <a:rPr lang="ru-RU" dirty="0" smtClean="0"/>
                      <a:t>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ctr"/>
              <c:showLegendKey val="1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ctr"/>
            <c:showLegendKey val="1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лиц старше трудоcпособного возраста</c:v>
                </c:pt>
                <c:pt idx="1">
                  <c:v>лиц моложе трудоспособного возраста</c:v>
                </c:pt>
                <c:pt idx="2">
                  <c:v>лиц трудоспособного возраста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2695</c:v>
                </c:pt>
                <c:pt idx="1">
                  <c:v>5416</c:v>
                </c:pt>
                <c:pt idx="2">
                  <c:v>13038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4"/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Мужчины 10170 чел.</c:v>
                </c:pt>
                <c:pt idx="1">
                  <c:v>Женщины 11022 чел.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10170</c:v>
                </c:pt>
                <c:pt idx="1">
                  <c:v>11022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57427682234930666"/>
          <c:y val="0.28871867301316995"/>
          <c:w val="0.40575694037762333"/>
          <c:h val="0.42256265397366188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826078492067693E-2"/>
          <c:y val="0.19472365973673228"/>
          <c:w val="0.88690598330533343"/>
          <c:h val="0.59699728703979404"/>
        </c:manualLayout>
      </c:layout>
      <c:pie3DChart>
        <c:varyColors val="1"/>
        <c:ser>
          <c:idx val="0"/>
          <c:order val="0"/>
          <c:explosion val="8"/>
          <c:dLbls>
            <c:dLbl>
              <c:idx val="0"/>
              <c:tx>
                <c:rich>
                  <a:bodyPr/>
                  <a:lstStyle/>
                  <a:p>
                    <a:r>
                      <a:rPr lang="ru-RU" sz="1400" dirty="0">
                        <a:latin typeface="Times New Roman" pitchFamily="18" charset="0"/>
                        <a:cs typeface="Times New Roman" pitchFamily="18" charset="0"/>
                      </a:rPr>
                      <a:t>Ш</a:t>
                    </a:r>
                    <a:r>
                      <a:rPr lang="ru-RU" dirty="0"/>
                      <a:t>трафы </a:t>
                    </a:r>
                    <a:r>
                      <a:rPr lang="ru-RU" dirty="0" smtClean="0"/>
                      <a:t>2,7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1400" dirty="0">
                        <a:latin typeface="Times New Roman" pitchFamily="18" charset="0"/>
                        <a:cs typeface="Times New Roman" pitchFamily="18" charset="0"/>
                      </a:rPr>
                      <a:t>Н</a:t>
                    </a:r>
                    <a:r>
                      <a:rPr lang="ru-RU" dirty="0"/>
                      <a:t>алоги на совокупный доход
</a:t>
                    </a:r>
                    <a:r>
                      <a:rPr lang="ru-RU" dirty="0" smtClean="0"/>
                      <a:t>4,1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1400" dirty="0">
                        <a:latin typeface="Times New Roman" pitchFamily="18" charset="0"/>
                        <a:cs typeface="Times New Roman" pitchFamily="18" charset="0"/>
                      </a:rPr>
                      <a:t>Д</a:t>
                    </a:r>
                    <a:r>
                      <a:rPr lang="ru-RU" dirty="0"/>
                      <a:t>оходы от использования имущества </a:t>
                    </a:r>
                    <a:r>
                      <a:rPr lang="ru-RU" dirty="0" smtClean="0"/>
                      <a:t>11,1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1400" dirty="0">
                        <a:latin typeface="Times New Roman" pitchFamily="18" charset="0"/>
                        <a:cs typeface="Times New Roman" pitchFamily="18" charset="0"/>
                      </a:rPr>
                      <a:t>О</a:t>
                    </a:r>
                    <a:r>
                      <a:rPr lang="ru-RU" dirty="0"/>
                      <a:t>стальные налоги и сборы </a:t>
                    </a:r>
                    <a:r>
                      <a:rPr lang="ru-RU" dirty="0" smtClean="0"/>
                      <a:t>19,6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ru-RU" sz="1400" dirty="0">
                        <a:latin typeface="Times New Roman" pitchFamily="18" charset="0"/>
                        <a:cs typeface="Times New Roman" pitchFamily="18" charset="0"/>
                      </a:rPr>
                      <a:t>Н</a:t>
                    </a:r>
                    <a:r>
                      <a:rPr lang="ru-RU" dirty="0"/>
                      <a:t>алог на доходы физических лиц 
</a:t>
                    </a:r>
                    <a:r>
                      <a:rPr lang="ru-RU" dirty="0" smtClean="0"/>
                      <a:t>62,5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val>
            <c:numRef>
              <c:f>'Приложение № 2'!$B$7:$B$11</c:f>
              <c:numCache>
                <c:formatCode>General</c:formatCode>
                <c:ptCount val="5"/>
                <c:pt idx="0">
                  <c:v>5.0999999999999996</c:v>
                </c:pt>
                <c:pt idx="1">
                  <c:v>6.5</c:v>
                </c:pt>
                <c:pt idx="2">
                  <c:v>24.1</c:v>
                </c:pt>
                <c:pt idx="3">
                  <c:v>10.5</c:v>
                </c:pt>
                <c:pt idx="4">
                  <c:v>53.8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825" b="0" i="0" u="none" strike="noStrike" baseline="0">
          <a:solidFill>
            <a:schemeClr val="accent1">
              <a:lumMod val="75000"/>
            </a:schemeClr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FCB35F-8848-4791-B8DA-B10B69883EEF}" type="doc">
      <dgm:prSet loTypeId="urn:microsoft.com/office/officeart/2005/8/layout/target3" loCatId="relationship" qsTypeId="urn:microsoft.com/office/officeart/2005/8/quickstyle/simple1#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3702B17-DCA5-423F-BF28-2C31207FA5B4}" type="pres">
      <dgm:prSet presAssocID="{45FCB35F-8848-4791-B8DA-B10B69883EE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23022BEC-6F9C-43DB-9C9A-187567CF3F1E}" type="presOf" srcId="{45FCB35F-8848-4791-B8DA-B10B69883EEF}" destId="{C3702B17-DCA5-423F-BF28-2C31207FA5B4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FCB35F-8848-4791-B8DA-B10B69883EEF}" type="doc">
      <dgm:prSet loTypeId="urn:microsoft.com/office/officeart/2005/8/layout/target3" loCatId="relationship" qsTypeId="urn:microsoft.com/office/officeart/2005/8/quickstyle/simple1#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3702B17-DCA5-423F-BF28-2C31207FA5B4}" type="pres">
      <dgm:prSet presAssocID="{45FCB35F-8848-4791-B8DA-B10B69883EE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055F9B0-8506-48A5-A8D4-1400F379C56D}" type="presOf" srcId="{45FCB35F-8848-4791-B8DA-B10B69883EEF}" destId="{C3702B17-DCA5-423F-BF28-2C31207FA5B4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6E8B54-080E-4A7C-AAC8-B464BD3F40DD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#1" csCatId="accent1"/>
      <dgm:spPr/>
      <dgm:t>
        <a:bodyPr/>
        <a:lstStyle/>
        <a:p>
          <a:endParaRPr lang="ru-RU"/>
        </a:p>
      </dgm:t>
    </dgm:pt>
    <dgm:pt modelId="{5FE4AA8E-EB4B-49A9-9B30-B45182544A3B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Месторождения: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0AF02DF6-9987-4A79-9707-7385F81986D8}" type="parTrans" cxnId="{AE8FC1C1-BDDA-48F7-8955-69CFECA612D5}">
      <dgm:prSet/>
      <dgm:spPr/>
      <dgm:t>
        <a:bodyPr/>
        <a:lstStyle/>
        <a:p>
          <a:endParaRPr lang="ru-RU"/>
        </a:p>
      </dgm:t>
    </dgm:pt>
    <dgm:pt modelId="{1FBF75C6-35DA-49B2-AD72-7355622FDF1D}" type="sibTrans" cxnId="{AE8FC1C1-BDDA-48F7-8955-69CFECA612D5}">
      <dgm:prSet/>
      <dgm:spPr/>
      <dgm:t>
        <a:bodyPr/>
        <a:lstStyle/>
        <a:p>
          <a:endParaRPr lang="ru-RU"/>
        </a:p>
      </dgm:t>
    </dgm:pt>
    <dgm:pt modelId="{D65FF6D3-F49D-4DA7-BACA-0B79B905D900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бурый уголь;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5C3EE923-A0F1-45AF-80BE-8F2F0F5B59FE}" type="parTrans" cxnId="{92F3F447-C18A-4EA4-BA25-482731958D8E}">
      <dgm:prSet/>
      <dgm:spPr/>
      <dgm:t>
        <a:bodyPr/>
        <a:lstStyle/>
        <a:p>
          <a:endParaRPr lang="ru-RU"/>
        </a:p>
      </dgm:t>
    </dgm:pt>
    <dgm:pt modelId="{752293A4-9BFE-4506-AB44-E3F9001389FF}" type="sibTrans" cxnId="{92F3F447-C18A-4EA4-BA25-482731958D8E}">
      <dgm:prSet/>
      <dgm:spPr/>
      <dgm:t>
        <a:bodyPr/>
        <a:lstStyle/>
        <a:p>
          <a:endParaRPr lang="ru-RU"/>
        </a:p>
      </dgm:t>
    </dgm:pt>
    <dgm:pt modelId="{B9E874A5-8197-4F24-A2D2-BC201098ED6D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плавиковый шпат;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59CF671-BF85-4E48-B203-428D02A54305}" type="parTrans" cxnId="{FCB9C2B6-D84C-4F14-91D1-F6A138F19EE4}">
      <dgm:prSet/>
      <dgm:spPr/>
      <dgm:t>
        <a:bodyPr/>
        <a:lstStyle/>
        <a:p>
          <a:endParaRPr lang="ru-RU"/>
        </a:p>
      </dgm:t>
    </dgm:pt>
    <dgm:pt modelId="{DDC3332F-2FFC-414B-8AAD-7E6982801C20}" type="sibTrans" cxnId="{FCB9C2B6-D84C-4F14-91D1-F6A138F19EE4}">
      <dgm:prSet/>
      <dgm:spPr/>
      <dgm:t>
        <a:bodyPr/>
        <a:lstStyle/>
        <a:p>
          <a:endParaRPr lang="ru-RU"/>
        </a:p>
      </dgm:t>
    </dgm:pt>
    <dgm:pt modelId="{E475D513-A5BC-485D-92C8-F5FA6FFCBDE4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цеолит;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578BECAE-EDDF-4628-9685-858083DB2B75}" type="parTrans" cxnId="{58A9644E-1E23-4876-BCF1-4C178A0DBA82}">
      <dgm:prSet/>
      <dgm:spPr/>
      <dgm:t>
        <a:bodyPr/>
        <a:lstStyle/>
        <a:p>
          <a:endParaRPr lang="ru-RU"/>
        </a:p>
      </dgm:t>
    </dgm:pt>
    <dgm:pt modelId="{82C8580A-CCE8-475E-9193-E01D0F0DFA88}" type="sibTrans" cxnId="{58A9644E-1E23-4876-BCF1-4C178A0DBA82}">
      <dgm:prSet/>
      <dgm:spPr/>
      <dgm:t>
        <a:bodyPr/>
        <a:lstStyle/>
        <a:p>
          <a:endParaRPr lang="ru-RU"/>
        </a:p>
      </dgm:t>
    </dgm:pt>
    <dgm:pt modelId="{5BA70FAD-2838-4BD3-B10A-237FA6DEED1E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строительные камни;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1FE8868-DF3E-45F8-9003-8B4050B755D1}" type="parTrans" cxnId="{06E6AD18-A0ED-4D09-A9EB-64AB70788678}">
      <dgm:prSet/>
      <dgm:spPr/>
      <dgm:t>
        <a:bodyPr/>
        <a:lstStyle/>
        <a:p>
          <a:endParaRPr lang="ru-RU"/>
        </a:p>
      </dgm:t>
    </dgm:pt>
    <dgm:pt modelId="{A3FF8E65-AFFB-4309-901D-E377CD05D8DA}" type="sibTrans" cxnId="{06E6AD18-A0ED-4D09-A9EB-64AB70788678}">
      <dgm:prSet/>
      <dgm:spPr/>
      <dgm:t>
        <a:bodyPr/>
        <a:lstStyle/>
        <a:p>
          <a:endParaRPr lang="ru-RU"/>
        </a:p>
      </dgm:t>
    </dgm:pt>
    <dgm:pt modelId="{9DCC3009-0596-4A14-88AA-71170B1291F7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песок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E2781B43-0E5A-4EE6-802B-D4C7FCCC2025}" type="parTrans" cxnId="{F209C830-D935-4BC4-82F2-285C851F1325}">
      <dgm:prSet/>
      <dgm:spPr/>
      <dgm:t>
        <a:bodyPr/>
        <a:lstStyle/>
        <a:p>
          <a:endParaRPr lang="ru-RU"/>
        </a:p>
      </dgm:t>
    </dgm:pt>
    <dgm:pt modelId="{0DC870F2-8570-4927-9278-A21B0559F6C0}" type="sibTrans" cxnId="{F209C830-D935-4BC4-82F2-285C851F1325}">
      <dgm:prSet/>
      <dgm:spPr/>
      <dgm:t>
        <a:bodyPr/>
        <a:lstStyle/>
        <a:p>
          <a:endParaRPr lang="ru-RU"/>
        </a:p>
      </dgm:t>
    </dgm:pt>
    <dgm:pt modelId="{73C9EFA3-E934-4EE3-BAAC-BAA564354AFA}" type="pres">
      <dgm:prSet presAssocID="{226E8B54-080E-4A7C-AAC8-B464BD3F40D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198C187-63E2-4C5D-8768-EAE83EC50EBA}" type="pres">
      <dgm:prSet presAssocID="{226E8B54-080E-4A7C-AAC8-B464BD3F40DD}" presName="Name1" presStyleCnt="0"/>
      <dgm:spPr/>
    </dgm:pt>
    <dgm:pt modelId="{2A49E938-CCA6-4EAB-B46E-4FD931587D79}" type="pres">
      <dgm:prSet presAssocID="{226E8B54-080E-4A7C-AAC8-B464BD3F40DD}" presName="cycle" presStyleCnt="0"/>
      <dgm:spPr/>
    </dgm:pt>
    <dgm:pt modelId="{CFA4CB87-AC33-49E2-B248-18416F6F38F7}" type="pres">
      <dgm:prSet presAssocID="{226E8B54-080E-4A7C-AAC8-B464BD3F40DD}" presName="srcNode" presStyleLbl="node1" presStyleIdx="0" presStyleCnt="6"/>
      <dgm:spPr/>
    </dgm:pt>
    <dgm:pt modelId="{08399D8B-B100-4D3E-9AA3-84109186CDE1}" type="pres">
      <dgm:prSet presAssocID="{226E8B54-080E-4A7C-AAC8-B464BD3F40DD}" presName="conn" presStyleLbl="parChTrans1D2" presStyleIdx="0" presStyleCnt="1"/>
      <dgm:spPr/>
      <dgm:t>
        <a:bodyPr/>
        <a:lstStyle/>
        <a:p>
          <a:endParaRPr lang="ru-RU"/>
        </a:p>
      </dgm:t>
    </dgm:pt>
    <dgm:pt modelId="{66F4ADCC-4077-46AD-AB4A-75DEB85284B6}" type="pres">
      <dgm:prSet presAssocID="{226E8B54-080E-4A7C-AAC8-B464BD3F40DD}" presName="extraNode" presStyleLbl="node1" presStyleIdx="0" presStyleCnt="6"/>
      <dgm:spPr/>
    </dgm:pt>
    <dgm:pt modelId="{8B133B1A-8063-4B96-955D-702C72576D20}" type="pres">
      <dgm:prSet presAssocID="{226E8B54-080E-4A7C-AAC8-B464BD3F40DD}" presName="dstNode" presStyleLbl="node1" presStyleIdx="0" presStyleCnt="6"/>
      <dgm:spPr/>
    </dgm:pt>
    <dgm:pt modelId="{2DD084FE-169A-4E23-BE8D-4EB625E44042}" type="pres">
      <dgm:prSet presAssocID="{5FE4AA8E-EB4B-49A9-9B30-B45182544A3B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09A682-C54D-4328-8946-60CE055D53ED}" type="pres">
      <dgm:prSet presAssocID="{5FE4AA8E-EB4B-49A9-9B30-B45182544A3B}" presName="accent_1" presStyleCnt="0"/>
      <dgm:spPr/>
    </dgm:pt>
    <dgm:pt modelId="{7BE8354F-56ED-4B4C-93D4-98AECB6B0575}" type="pres">
      <dgm:prSet presAssocID="{5FE4AA8E-EB4B-49A9-9B30-B45182544A3B}" presName="accentRepeatNode" presStyleLbl="solidFgAcc1" presStyleIdx="0" presStyleCnt="6"/>
      <dgm:spPr/>
    </dgm:pt>
    <dgm:pt modelId="{CB89F677-D946-4C73-8D13-07DB843779FC}" type="pres">
      <dgm:prSet presAssocID="{D65FF6D3-F49D-4DA7-BACA-0B79B905D900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88A6FF-0FB8-4F72-823F-DDBE017CFD94}" type="pres">
      <dgm:prSet presAssocID="{D65FF6D3-F49D-4DA7-BACA-0B79B905D900}" presName="accent_2" presStyleCnt="0"/>
      <dgm:spPr/>
    </dgm:pt>
    <dgm:pt modelId="{ABE4103C-EE37-4319-A218-9B3587AE9125}" type="pres">
      <dgm:prSet presAssocID="{D65FF6D3-F49D-4DA7-BACA-0B79B905D900}" presName="accentRepeatNode" presStyleLbl="solidFgAcc1" presStyleIdx="1" presStyleCnt="6"/>
      <dgm:spPr/>
    </dgm:pt>
    <dgm:pt modelId="{E55CD1FA-C1E6-49E5-B927-3F42F57519BB}" type="pres">
      <dgm:prSet presAssocID="{B9E874A5-8197-4F24-A2D2-BC201098ED6D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13921B-4BE2-4274-856A-8F5A604EC14D}" type="pres">
      <dgm:prSet presAssocID="{B9E874A5-8197-4F24-A2D2-BC201098ED6D}" presName="accent_3" presStyleCnt="0"/>
      <dgm:spPr/>
    </dgm:pt>
    <dgm:pt modelId="{545F95C3-804F-479F-83ED-3C48C71BCD56}" type="pres">
      <dgm:prSet presAssocID="{B9E874A5-8197-4F24-A2D2-BC201098ED6D}" presName="accentRepeatNode" presStyleLbl="solidFgAcc1" presStyleIdx="2" presStyleCnt="6"/>
      <dgm:spPr/>
    </dgm:pt>
    <dgm:pt modelId="{A1249A32-9024-42DE-AD3F-6E0F8FF785CE}" type="pres">
      <dgm:prSet presAssocID="{E475D513-A5BC-485D-92C8-F5FA6FFCBDE4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E61128-F786-4852-8683-AB5242C5E4B5}" type="pres">
      <dgm:prSet presAssocID="{E475D513-A5BC-485D-92C8-F5FA6FFCBDE4}" presName="accent_4" presStyleCnt="0"/>
      <dgm:spPr/>
    </dgm:pt>
    <dgm:pt modelId="{9FB33D60-833F-4792-85BB-7033130445E3}" type="pres">
      <dgm:prSet presAssocID="{E475D513-A5BC-485D-92C8-F5FA6FFCBDE4}" presName="accentRepeatNode" presStyleLbl="solidFgAcc1" presStyleIdx="3" presStyleCnt="6"/>
      <dgm:spPr/>
    </dgm:pt>
    <dgm:pt modelId="{0C288B0B-D378-4C3E-B74E-90C01E6CB7D9}" type="pres">
      <dgm:prSet presAssocID="{5BA70FAD-2838-4BD3-B10A-237FA6DEED1E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69659E-D6BB-4B67-BBBF-A25E8757AC3C}" type="pres">
      <dgm:prSet presAssocID="{5BA70FAD-2838-4BD3-B10A-237FA6DEED1E}" presName="accent_5" presStyleCnt="0"/>
      <dgm:spPr/>
    </dgm:pt>
    <dgm:pt modelId="{A42E73C4-58F9-4F31-A544-1364AAACE654}" type="pres">
      <dgm:prSet presAssocID="{5BA70FAD-2838-4BD3-B10A-237FA6DEED1E}" presName="accentRepeatNode" presStyleLbl="solidFgAcc1" presStyleIdx="4" presStyleCnt="6"/>
      <dgm:spPr/>
    </dgm:pt>
    <dgm:pt modelId="{103593E2-DE3A-4DA0-904D-30ADF9BA3BEB}" type="pres">
      <dgm:prSet presAssocID="{9DCC3009-0596-4A14-88AA-71170B1291F7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A40C98-446A-4EB5-91B7-E771E838E09E}" type="pres">
      <dgm:prSet presAssocID="{9DCC3009-0596-4A14-88AA-71170B1291F7}" presName="accent_6" presStyleCnt="0"/>
      <dgm:spPr/>
    </dgm:pt>
    <dgm:pt modelId="{14A219EC-231F-4DEE-8AD9-592A338BF68D}" type="pres">
      <dgm:prSet presAssocID="{9DCC3009-0596-4A14-88AA-71170B1291F7}" presName="accentRepeatNode" presStyleLbl="solidFgAcc1" presStyleIdx="5" presStyleCnt="6"/>
      <dgm:spPr/>
    </dgm:pt>
  </dgm:ptLst>
  <dgm:cxnLst>
    <dgm:cxn modelId="{5DC8E9C4-4230-44BC-8046-583D8D52DC0E}" type="presOf" srcId="{1FBF75C6-35DA-49B2-AD72-7355622FDF1D}" destId="{08399D8B-B100-4D3E-9AA3-84109186CDE1}" srcOrd="0" destOrd="0" presId="urn:microsoft.com/office/officeart/2008/layout/VerticalCurvedList"/>
    <dgm:cxn modelId="{5C8D9F16-77CD-445C-9DFE-6053B6A443E6}" type="presOf" srcId="{E475D513-A5BC-485D-92C8-F5FA6FFCBDE4}" destId="{A1249A32-9024-42DE-AD3F-6E0F8FF785CE}" srcOrd="0" destOrd="0" presId="urn:microsoft.com/office/officeart/2008/layout/VerticalCurvedList"/>
    <dgm:cxn modelId="{2D95D144-AC41-4169-A1A8-A0669A8440C8}" type="presOf" srcId="{9DCC3009-0596-4A14-88AA-71170B1291F7}" destId="{103593E2-DE3A-4DA0-904D-30ADF9BA3BEB}" srcOrd="0" destOrd="0" presId="urn:microsoft.com/office/officeart/2008/layout/VerticalCurvedList"/>
    <dgm:cxn modelId="{AE8FC1C1-BDDA-48F7-8955-69CFECA612D5}" srcId="{226E8B54-080E-4A7C-AAC8-B464BD3F40DD}" destId="{5FE4AA8E-EB4B-49A9-9B30-B45182544A3B}" srcOrd="0" destOrd="0" parTransId="{0AF02DF6-9987-4A79-9707-7385F81986D8}" sibTransId="{1FBF75C6-35DA-49B2-AD72-7355622FDF1D}"/>
    <dgm:cxn modelId="{58A9644E-1E23-4876-BCF1-4C178A0DBA82}" srcId="{226E8B54-080E-4A7C-AAC8-B464BD3F40DD}" destId="{E475D513-A5BC-485D-92C8-F5FA6FFCBDE4}" srcOrd="3" destOrd="0" parTransId="{578BECAE-EDDF-4628-9685-858083DB2B75}" sibTransId="{82C8580A-CCE8-475E-9193-E01D0F0DFA88}"/>
    <dgm:cxn modelId="{FCB9C2B6-D84C-4F14-91D1-F6A138F19EE4}" srcId="{226E8B54-080E-4A7C-AAC8-B464BD3F40DD}" destId="{B9E874A5-8197-4F24-A2D2-BC201098ED6D}" srcOrd="2" destOrd="0" parTransId="{D59CF671-BF85-4E48-B203-428D02A54305}" sibTransId="{DDC3332F-2FFC-414B-8AAD-7E6982801C20}"/>
    <dgm:cxn modelId="{785C9C1C-3FAD-4248-ADEE-659F211FE25F}" type="presOf" srcId="{226E8B54-080E-4A7C-AAC8-B464BD3F40DD}" destId="{73C9EFA3-E934-4EE3-BAAC-BAA564354AFA}" srcOrd="0" destOrd="0" presId="urn:microsoft.com/office/officeart/2008/layout/VerticalCurvedList"/>
    <dgm:cxn modelId="{F209C830-D935-4BC4-82F2-285C851F1325}" srcId="{226E8B54-080E-4A7C-AAC8-B464BD3F40DD}" destId="{9DCC3009-0596-4A14-88AA-71170B1291F7}" srcOrd="5" destOrd="0" parTransId="{E2781B43-0E5A-4EE6-802B-D4C7FCCC2025}" sibTransId="{0DC870F2-8570-4927-9278-A21B0559F6C0}"/>
    <dgm:cxn modelId="{A637A631-34BE-4D4A-BAD1-6E38ACE7D9F6}" type="presOf" srcId="{5BA70FAD-2838-4BD3-B10A-237FA6DEED1E}" destId="{0C288B0B-D378-4C3E-B74E-90C01E6CB7D9}" srcOrd="0" destOrd="0" presId="urn:microsoft.com/office/officeart/2008/layout/VerticalCurvedList"/>
    <dgm:cxn modelId="{72A8774E-AE9A-43B7-A90D-29A0A39F1992}" type="presOf" srcId="{B9E874A5-8197-4F24-A2D2-BC201098ED6D}" destId="{E55CD1FA-C1E6-49E5-B927-3F42F57519BB}" srcOrd="0" destOrd="0" presId="urn:microsoft.com/office/officeart/2008/layout/VerticalCurvedList"/>
    <dgm:cxn modelId="{92F3F447-C18A-4EA4-BA25-482731958D8E}" srcId="{226E8B54-080E-4A7C-AAC8-B464BD3F40DD}" destId="{D65FF6D3-F49D-4DA7-BACA-0B79B905D900}" srcOrd="1" destOrd="0" parTransId="{5C3EE923-A0F1-45AF-80BE-8F2F0F5B59FE}" sibTransId="{752293A4-9BFE-4506-AB44-E3F9001389FF}"/>
    <dgm:cxn modelId="{06E6AD18-A0ED-4D09-A9EB-64AB70788678}" srcId="{226E8B54-080E-4A7C-AAC8-B464BD3F40DD}" destId="{5BA70FAD-2838-4BD3-B10A-237FA6DEED1E}" srcOrd="4" destOrd="0" parTransId="{D1FE8868-DF3E-45F8-9003-8B4050B755D1}" sibTransId="{A3FF8E65-AFFB-4309-901D-E377CD05D8DA}"/>
    <dgm:cxn modelId="{28B3877E-CA73-4884-8714-6A36DEDCFA6B}" type="presOf" srcId="{D65FF6D3-F49D-4DA7-BACA-0B79B905D900}" destId="{CB89F677-D946-4C73-8D13-07DB843779FC}" srcOrd="0" destOrd="0" presId="urn:microsoft.com/office/officeart/2008/layout/VerticalCurvedList"/>
    <dgm:cxn modelId="{9D2EA4EC-53FB-4B5A-B0B0-DDB33D4A1EE2}" type="presOf" srcId="{5FE4AA8E-EB4B-49A9-9B30-B45182544A3B}" destId="{2DD084FE-169A-4E23-BE8D-4EB625E44042}" srcOrd="0" destOrd="0" presId="urn:microsoft.com/office/officeart/2008/layout/VerticalCurvedList"/>
    <dgm:cxn modelId="{5E5717E7-4221-4E84-88B7-AD7333D5E7BF}" type="presParOf" srcId="{73C9EFA3-E934-4EE3-BAAC-BAA564354AFA}" destId="{4198C187-63E2-4C5D-8768-EAE83EC50EBA}" srcOrd="0" destOrd="0" presId="urn:microsoft.com/office/officeart/2008/layout/VerticalCurvedList"/>
    <dgm:cxn modelId="{B7888A8E-BF7E-4F38-A658-6D23E9434D87}" type="presParOf" srcId="{4198C187-63E2-4C5D-8768-EAE83EC50EBA}" destId="{2A49E938-CCA6-4EAB-B46E-4FD931587D79}" srcOrd="0" destOrd="0" presId="urn:microsoft.com/office/officeart/2008/layout/VerticalCurvedList"/>
    <dgm:cxn modelId="{D1194A86-6C41-407E-8E22-F3223759319B}" type="presParOf" srcId="{2A49E938-CCA6-4EAB-B46E-4FD931587D79}" destId="{CFA4CB87-AC33-49E2-B248-18416F6F38F7}" srcOrd="0" destOrd="0" presId="urn:microsoft.com/office/officeart/2008/layout/VerticalCurvedList"/>
    <dgm:cxn modelId="{D83E74BA-463D-419C-BCE1-1FF10F01FA6D}" type="presParOf" srcId="{2A49E938-CCA6-4EAB-B46E-4FD931587D79}" destId="{08399D8B-B100-4D3E-9AA3-84109186CDE1}" srcOrd="1" destOrd="0" presId="urn:microsoft.com/office/officeart/2008/layout/VerticalCurvedList"/>
    <dgm:cxn modelId="{D27B0F87-C9F3-4CDD-9609-ABF5685F5A58}" type="presParOf" srcId="{2A49E938-CCA6-4EAB-B46E-4FD931587D79}" destId="{66F4ADCC-4077-46AD-AB4A-75DEB85284B6}" srcOrd="2" destOrd="0" presId="urn:microsoft.com/office/officeart/2008/layout/VerticalCurvedList"/>
    <dgm:cxn modelId="{02A5ECA2-664C-4973-BAB0-60A3DF20D7FC}" type="presParOf" srcId="{2A49E938-CCA6-4EAB-B46E-4FD931587D79}" destId="{8B133B1A-8063-4B96-955D-702C72576D20}" srcOrd="3" destOrd="0" presId="urn:microsoft.com/office/officeart/2008/layout/VerticalCurvedList"/>
    <dgm:cxn modelId="{8E3A20BA-C87A-446E-89E7-E5E367BB2D96}" type="presParOf" srcId="{4198C187-63E2-4C5D-8768-EAE83EC50EBA}" destId="{2DD084FE-169A-4E23-BE8D-4EB625E44042}" srcOrd="1" destOrd="0" presId="urn:microsoft.com/office/officeart/2008/layout/VerticalCurvedList"/>
    <dgm:cxn modelId="{55C7FDFC-E354-45D0-ABFA-7CDCBA2B669A}" type="presParOf" srcId="{4198C187-63E2-4C5D-8768-EAE83EC50EBA}" destId="{8D09A682-C54D-4328-8946-60CE055D53ED}" srcOrd="2" destOrd="0" presId="urn:microsoft.com/office/officeart/2008/layout/VerticalCurvedList"/>
    <dgm:cxn modelId="{1C6D22F7-026F-41FA-912E-3FF70F1CB9F6}" type="presParOf" srcId="{8D09A682-C54D-4328-8946-60CE055D53ED}" destId="{7BE8354F-56ED-4B4C-93D4-98AECB6B0575}" srcOrd="0" destOrd="0" presId="urn:microsoft.com/office/officeart/2008/layout/VerticalCurvedList"/>
    <dgm:cxn modelId="{5C8E744C-5ABE-47CA-A984-84ED569201AF}" type="presParOf" srcId="{4198C187-63E2-4C5D-8768-EAE83EC50EBA}" destId="{CB89F677-D946-4C73-8D13-07DB843779FC}" srcOrd="3" destOrd="0" presId="urn:microsoft.com/office/officeart/2008/layout/VerticalCurvedList"/>
    <dgm:cxn modelId="{CD713F5E-D952-4180-88D7-15DED2E557C5}" type="presParOf" srcId="{4198C187-63E2-4C5D-8768-EAE83EC50EBA}" destId="{E788A6FF-0FB8-4F72-823F-DDBE017CFD94}" srcOrd="4" destOrd="0" presId="urn:microsoft.com/office/officeart/2008/layout/VerticalCurvedList"/>
    <dgm:cxn modelId="{8845EE12-3BB8-4F5C-870C-E42D12235628}" type="presParOf" srcId="{E788A6FF-0FB8-4F72-823F-DDBE017CFD94}" destId="{ABE4103C-EE37-4319-A218-9B3587AE9125}" srcOrd="0" destOrd="0" presId="urn:microsoft.com/office/officeart/2008/layout/VerticalCurvedList"/>
    <dgm:cxn modelId="{B0C121CD-1FF8-41F2-8942-328BEBFD65A3}" type="presParOf" srcId="{4198C187-63E2-4C5D-8768-EAE83EC50EBA}" destId="{E55CD1FA-C1E6-49E5-B927-3F42F57519BB}" srcOrd="5" destOrd="0" presId="urn:microsoft.com/office/officeart/2008/layout/VerticalCurvedList"/>
    <dgm:cxn modelId="{47409DCC-DE25-4A8D-8796-FE366010C087}" type="presParOf" srcId="{4198C187-63E2-4C5D-8768-EAE83EC50EBA}" destId="{BB13921B-4BE2-4274-856A-8F5A604EC14D}" srcOrd="6" destOrd="0" presId="urn:microsoft.com/office/officeart/2008/layout/VerticalCurvedList"/>
    <dgm:cxn modelId="{6B5E01FF-0B52-4AC2-A9B8-25CA239A255C}" type="presParOf" srcId="{BB13921B-4BE2-4274-856A-8F5A604EC14D}" destId="{545F95C3-804F-479F-83ED-3C48C71BCD56}" srcOrd="0" destOrd="0" presId="urn:microsoft.com/office/officeart/2008/layout/VerticalCurvedList"/>
    <dgm:cxn modelId="{F48330F0-F2DA-4FA2-9043-203F33AFBCB0}" type="presParOf" srcId="{4198C187-63E2-4C5D-8768-EAE83EC50EBA}" destId="{A1249A32-9024-42DE-AD3F-6E0F8FF785CE}" srcOrd="7" destOrd="0" presId="urn:microsoft.com/office/officeart/2008/layout/VerticalCurvedList"/>
    <dgm:cxn modelId="{6BC97B5A-0B34-4F41-92C4-008A41BCA095}" type="presParOf" srcId="{4198C187-63E2-4C5D-8768-EAE83EC50EBA}" destId="{4FE61128-F786-4852-8683-AB5242C5E4B5}" srcOrd="8" destOrd="0" presId="urn:microsoft.com/office/officeart/2008/layout/VerticalCurvedList"/>
    <dgm:cxn modelId="{8BDB12A4-8E78-4E0C-8C64-E8EBA27961CB}" type="presParOf" srcId="{4FE61128-F786-4852-8683-AB5242C5E4B5}" destId="{9FB33D60-833F-4792-85BB-7033130445E3}" srcOrd="0" destOrd="0" presId="urn:microsoft.com/office/officeart/2008/layout/VerticalCurvedList"/>
    <dgm:cxn modelId="{DF9ACEF6-EBFB-4EC5-8926-699D53EC417C}" type="presParOf" srcId="{4198C187-63E2-4C5D-8768-EAE83EC50EBA}" destId="{0C288B0B-D378-4C3E-B74E-90C01E6CB7D9}" srcOrd="9" destOrd="0" presId="urn:microsoft.com/office/officeart/2008/layout/VerticalCurvedList"/>
    <dgm:cxn modelId="{BB46D48B-3B1A-4FAC-837A-BD13635E441C}" type="presParOf" srcId="{4198C187-63E2-4C5D-8768-EAE83EC50EBA}" destId="{2C69659E-D6BB-4B67-BBBF-A25E8757AC3C}" srcOrd="10" destOrd="0" presId="urn:microsoft.com/office/officeart/2008/layout/VerticalCurvedList"/>
    <dgm:cxn modelId="{847B84CA-045D-4A4E-949F-FDD8EEAB60BC}" type="presParOf" srcId="{2C69659E-D6BB-4B67-BBBF-A25E8757AC3C}" destId="{A42E73C4-58F9-4F31-A544-1364AAACE654}" srcOrd="0" destOrd="0" presId="urn:microsoft.com/office/officeart/2008/layout/VerticalCurvedList"/>
    <dgm:cxn modelId="{D2CC381E-95BB-43BB-AC60-CFDCE0173EF7}" type="presParOf" srcId="{4198C187-63E2-4C5D-8768-EAE83EC50EBA}" destId="{103593E2-DE3A-4DA0-904D-30ADF9BA3BEB}" srcOrd="11" destOrd="0" presId="urn:microsoft.com/office/officeart/2008/layout/VerticalCurvedList"/>
    <dgm:cxn modelId="{4F4A7414-AE90-4823-8918-22D8039F6CA8}" type="presParOf" srcId="{4198C187-63E2-4C5D-8768-EAE83EC50EBA}" destId="{B2A40C98-446A-4EB5-91B7-E771E838E09E}" srcOrd="12" destOrd="0" presId="urn:microsoft.com/office/officeart/2008/layout/VerticalCurvedList"/>
    <dgm:cxn modelId="{42905CD3-B4D9-4343-91F4-BC1C2D396A33}" type="presParOf" srcId="{B2A40C98-446A-4EB5-91B7-E771E838E09E}" destId="{14A219EC-231F-4DEE-8AD9-592A338BF68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F9C806-7B16-4ED5-A762-BC86C7649128}" type="doc">
      <dgm:prSet loTypeId="urn:microsoft.com/office/officeart/2005/8/layout/pList1#1" loCatId="list" qsTypeId="urn:microsoft.com/office/officeart/2005/8/quickstyle/simple4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86EC9B6D-434F-4DE3-A2C1-7E14EAAD031A}">
      <dgm:prSet custT="1"/>
      <dgm:spPr/>
      <dgm:t>
        <a:bodyPr vert="horz" anchor="ctr" anchorCtr="0"/>
        <a:lstStyle/>
        <a:p>
          <a:pPr rtl="0"/>
          <a:r>
            <a:rPr lang="ru-RU" sz="2000" b="1" u="none" dirty="0" smtClean="0">
              <a:latin typeface="Times New Roman" pitchFamily="18" charset="0"/>
              <a:cs typeface="Times New Roman" pitchFamily="18" charset="0"/>
            </a:rPr>
            <a:t>На территории расположены:</a:t>
          </a:r>
          <a:endParaRPr lang="ru-RU" sz="2000" b="1" u="none" dirty="0">
            <a:latin typeface="Times New Roman" pitchFamily="18" charset="0"/>
            <a:cs typeface="Times New Roman" pitchFamily="18" charset="0"/>
          </a:endParaRPr>
        </a:p>
      </dgm:t>
    </dgm:pt>
    <dgm:pt modelId="{5C3B6524-B435-42A6-A007-A916380C6F33}" type="parTrans" cxnId="{644ADD44-4F36-4381-A173-3D7F6BB9B53F}">
      <dgm:prSet/>
      <dgm:spPr/>
      <dgm:t>
        <a:bodyPr/>
        <a:lstStyle/>
        <a:p>
          <a:endParaRPr lang="ru-RU"/>
        </a:p>
      </dgm:t>
    </dgm:pt>
    <dgm:pt modelId="{D5058A55-6B60-4633-A433-D38A54668283}" type="sibTrans" cxnId="{644ADD44-4F36-4381-A173-3D7F6BB9B53F}">
      <dgm:prSet/>
      <dgm:spPr/>
      <dgm:t>
        <a:bodyPr/>
        <a:lstStyle/>
        <a:p>
          <a:endParaRPr lang="ru-RU"/>
        </a:p>
      </dgm:t>
    </dgm:pt>
    <dgm:pt modelId="{8579FD0F-F95F-4913-B998-3CF726809D59}">
      <dgm:prSet custT="1"/>
      <dgm:spPr/>
      <dgm:t>
        <a:bodyPr vert="horz" anchor="ctr" anchorCtr="0"/>
        <a:lstStyle/>
        <a:p>
          <a:pPr rtl="0"/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- заповедник «Березовая грива»</a:t>
          </a:r>
          <a:endParaRPr lang="ru-RU" sz="1600" b="0" dirty="0">
            <a:latin typeface="Times New Roman" pitchFamily="18" charset="0"/>
            <a:cs typeface="Times New Roman" pitchFamily="18" charset="0"/>
          </a:endParaRPr>
        </a:p>
      </dgm:t>
    </dgm:pt>
    <dgm:pt modelId="{EC8B10FB-6590-464C-B07F-76B6F7B7B08B}" type="parTrans" cxnId="{316FFB29-9536-41CB-91D6-9D832DD4E0B9}">
      <dgm:prSet/>
      <dgm:spPr/>
      <dgm:t>
        <a:bodyPr/>
        <a:lstStyle/>
        <a:p>
          <a:endParaRPr lang="ru-RU"/>
        </a:p>
      </dgm:t>
    </dgm:pt>
    <dgm:pt modelId="{D1F98B38-04F6-486E-A602-D43A2011219C}" type="sibTrans" cxnId="{316FFB29-9536-41CB-91D6-9D832DD4E0B9}">
      <dgm:prSet/>
      <dgm:spPr/>
      <dgm:t>
        <a:bodyPr/>
        <a:lstStyle/>
        <a:p>
          <a:endParaRPr lang="ru-RU"/>
        </a:p>
      </dgm:t>
    </dgm:pt>
    <dgm:pt modelId="{5C329B65-E207-4EFD-9390-7F6A43A2AE8A}">
      <dgm:prSet custT="1"/>
      <dgm:spPr/>
      <dgm:t>
        <a:bodyPr vert="horz" anchor="ctr" anchorCtr="0"/>
        <a:lstStyle/>
        <a:p>
          <a:pPr rtl="0"/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- государственные памятники природы - соленое озеро «</a:t>
          </a:r>
          <a:r>
            <a:rPr lang="ru-RU" sz="1600" b="0" dirty="0" err="1" smtClean="0">
              <a:latin typeface="Times New Roman" pitchFamily="18" charset="0"/>
              <a:cs typeface="Times New Roman" pitchFamily="18" charset="0"/>
            </a:rPr>
            <a:t>Барун</a:t>
          </a:r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dirty="0" err="1" smtClean="0">
              <a:latin typeface="Times New Roman" pitchFamily="18" charset="0"/>
              <a:cs typeface="Times New Roman" pitchFamily="18" charset="0"/>
            </a:rPr>
            <a:t>Шывыртуй</a:t>
          </a:r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»</a:t>
          </a:r>
          <a:endParaRPr lang="ru-RU" sz="1600" b="0" dirty="0">
            <a:latin typeface="Times New Roman" pitchFamily="18" charset="0"/>
            <a:cs typeface="Times New Roman" pitchFamily="18" charset="0"/>
          </a:endParaRPr>
        </a:p>
      </dgm:t>
    </dgm:pt>
    <dgm:pt modelId="{425D252E-4D4A-4532-992E-A7703673AF99}" type="parTrans" cxnId="{3D436BDD-A268-494D-8FEF-4C53C9E010A1}">
      <dgm:prSet/>
      <dgm:spPr/>
      <dgm:t>
        <a:bodyPr/>
        <a:lstStyle/>
        <a:p>
          <a:endParaRPr lang="ru-RU"/>
        </a:p>
      </dgm:t>
    </dgm:pt>
    <dgm:pt modelId="{29BB17D1-C5AC-4F75-8200-DCA78FD88D69}" type="sibTrans" cxnId="{3D436BDD-A268-494D-8FEF-4C53C9E010A1}">
      <dgm:prSet/>
      <dgm:spPr/>
      <dgm:t>
        <a:bodyPr/>
        <a:lstStyle/>
        <a:p>
          <a:endParaRPr lang="ru-RU"/>
        </a:p>
      </dgm:t>
    </dgm:pt>
    <dgm:pt modelId="{A497BD52-1BE3-4398-964B-3E6C4A849160}">
      <dgm:prSet custT="1"/>
      <dgm:spPr/>
      <dgm:t>
        <a:bodyPr vert="horz" anchor="ctr" anchorCtr="0"/>
        <a:lstStyle/>
        <a:p>
          <a:pPr rtl="0"/>
          <a:r>
            <a:rPr lang="ru-RU" sz="1600" b="0" dirty="0" err="1" smtClean="0">
              <a:latin typeface="Times New Roman" pitchFamily="18" charset="0"/>
              <a:cs typeface="Times New Roman" pitchFamily="18" charset="0"/>
            </a:rPr>
            <a:t>Даурский</a:t>
          </a:r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 заповедник</a:t>
          </a:r>
          <a:endParaRPr lang="ru-RU" sz="1600" b="0" dirty="0">
            <a:latin typeface="Times New Roman" pitchFamily="18" charset="0"/>
            <a:cs typeface="Times New Roman" pitchFamily="18" charset="0"/>
          </a:endParaRPr>
        </a:p>
      </dgm:t>
    </dgm:pt>
    <dgm:pt modelId="{A7D446FC-E849-456B-A28D-817B09F0757C}" type="parTrans" cxnId="{37E14565-5EF5-4FEE-8F64-09EB432828A4}">
      <dgm:prSet/>
      <dgm:spPr/>
      <dgm:t>
        <a:bodyPr/>
        <a:lstStyle/>
        <a:p>
          <a:endParaRPr lang="ru-RU"/>
        </a:p>
      </dgm:t>
    </dgm:pt>
    <dgm:pt modelId="{1F926734-0A56-4964-B9B6-C0B374CB5005}" type="sibTrans" cxnId="{37E14565-5EF5-4FEE-8F64-09EB432828A4}">
      <dgm:prSet/>
      <dgm:spPr/>
      <dgm:t>
        <a:bodyPr/>
        <a:lstStyle/>
        <a:p>
          <a:endParaRPr lang="ru-RU"/>
        </a:p>
      </dgm:t>
    </dgm:pt>
    <dgm:pt modelId="{907CF723-E963-40BC-8CDA-9BE158E7EB5E}">
      <dgm:prSet custT="1"/>
      <dgm:spPr/>
      <dgm:t>
        <a:bodyPr vert="horz" anchor="ctr" anchorCtr="0"/>
        <a:lstStyle/>
        <a:p>
          <a:pPr rtl="0"/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- пойма реки Аргунь.1620 км, впадает в реку Амур</a:t>
          </a:r>
          <a:endParaRPr lang="ru-RU" sz="1600" b="0" dirty="0">
            <a:latin typeface="Times New Roman" pitchFamily="18" charset="0"/>
            <a:cs typeface="Times New Roman" pitchFamily="18" charset="0"/>
          </a:endParaRPr>
        </a:p>
      </dgm:t>
    </dgm:pt>
    <dgm:pt modelId="{B8E5F9B7-1832-4581-8EA4-6C24EABC5437}" type="parTrans" cxnId="{28FD9D0C-E5A8-414F-9F3D-867CE04D574A}">
      <dgm:prSet/>
      <dgm:spPr/>
      <dgm:t>
        <a:bodyPr/>
        <a:lstStyle/>
        <a:p>
          <a:endParaRPr lang="ru-RU"/>
        </a:p>
      </dgm:t>
    </dgm:pt>
    <dgm:pt modelId="{FDBAEA6B-CC62-4C8F-9EAA-3A334936C97A}" type="sibTrans" cxnId="{28FD9D0C-E5A8-414F-9F3D-867CE04D574A}">
      <dgm:prSet/>
      <dgm:spPr/>
      <dgm:t>
        <a:bodyPr/>
        <a:lstStyle/>
        <a:p>
          <a:endParaRPr lang="ru-RU"/>
        </a:p>
      </dgm:t>
    </dgm:pt>
    <dgm:pt modelId="{E24653D2-A879-432A-A81D-3260FFF1C336}">
      <dgm:prSet custT="1"/>
      <dgm:spPr/>
      <dgm:t>
        <a:bodyPr anchor="ctr" anchorCtr="0"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Водные ресурсы, природные заповедники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ABEEC36D-9122-4CEF-8113-36EE6112A2BC}" type="sibTrans" cxnId="{CB3A8176-44B1-4C22-B412-C6A691CC5667}">
      <dgm:prSet/>
      <dgm:spPr/>
      <dgm:t>
        <a:bodyPr/>
        <a:lstStyle/>
        <a:p>
          <a:endParaRPr lang="ru-RU"/>
        </a:p>
      </dgm:t>
    </dgm:pt>
    <dgm:pt modelId="{AF6A56CB-A66B-424A-B273-8FEBCACA56F7}" type="parTrans" cxnId="{CB3A8176-44B1-4C22-B412-C6A691CC5667}">
      <dgm:prSet/>
      <dgm:spPr/>
      <dgm:t>
        <a:bodyPr/>
        <a:lstStyle/>
        <a:p>
          <a:endParaRPr lang="ru-RU"/>
        </a:p>
      </dgm:t>
    </dgm:pt>
    <dgm:pt modelId="{9DE46389-19CB-41AE-8122-1BF33ED9C629}" type="pres">
      <dgm:prSet presAssocID="{15F9C806-7B16-4ED5-A762-BC86C764912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75AA8F-96FD-4B4F-A75E-4ECED3F03802}" type="pres">
      <dgm:prSet presAssocID="{86EC9B6D-434F-4DE3-A2C1-7E14EAAD031A}" presName="compNode" presStyleCnt="0"/>
      <dgm:spPr/>
    </dgm:pt>
    <dgm:pt modelId="{A0805F82-0D1A-4523-BCFE-F661CDEFCBBB}" type="pres">
      <dgm:prSet presAssocID="{86EC9B6D-434F-4DE3-A2C1-7E14EAAD031A}" presName="pictRect" presStyleLbl="nod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A264AAD-4AFB-4E58-9416-5AE87737F738}" type="pres">
      <dgm:prSet presAssocID="{86EC9B6D-434F-4DE3-A2C1-7E14EAAD031A}" presName="textRect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5ED9E7-C720-47AA-B25B-82136A80C175}" type="pres">
      <dgm:prSet presAssocID="{D5058A55-6B60-4633-A433-D38A5466828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8A9575F-79A4-4186-AB38-1A4DE45B66EB}" type="pres">
      <dgm:prSet presAssocID="{8579FD0F-F95F-4913-B998-3CF726809D59}" presName="compNode" presStyleCnt="0"/>
      <dgm:spPr/>
    </dgm:pt>
    <dgm:pt modelId="{11F3B515-D30E-498B-8633-9429A8FCD559}" type="pres">
      <dgm:prSet presAssocID="{8579FD0F-F95F-4913-B998-3CF726809D59}" presName="pictRect" presStyleLbl="nod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2A7BE43-3F4C-4F83-8DC2-70E58CE246D9}" type="pres">
      <dgm:prSet presAssocID="{8579FD0F-F95F-4913-B998-3CF726809D59}" presName="textRec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B2E1FA-2579-4210-8478-3B015810E524}" type="pres">
      <dgm:prSet presAssocID="{D1F98B38-04F6-486E-A602-D43A2011219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41630B7-4FAF-4CC7-8515-4256344B86AB}" type="pres">
      <dgm:prSet presAssocID="{5C329B65-E207-4EFD-9390-7F6A43A2AE8A}" presName="compNode" presStyleCnt="0"/>
      <dgm:spPr/>
    </dgm:pt>
    <dgm:pt modelId="{EC98F490-841C-4BE4-866E-980E033AD04E}" type="pres">
      <dgm:prSet presAssocID="{5C329B65-E207-4EFD-9390-7F6A43A2AE8A}" presName="pictRect" presStyleLbl="nod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45A86BF-D1C7-4B79-88B7-330FE3B772A3}" type="pres">
      <dgm:prSet presAssocID="{5C329B65-E207-4EFD-9390-7F6A43A2AE8A}" presName="textRect" presStyleLbl="revTx" presStyleIdx="2" presStyleCnt="6" custScaleX="1214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BAB1C9-E1E9-488F-A798-27074397FD12}" type="pres">
      <dgm:prSet presAssocID="{29BB17D1-C5AC-4F75-8200-DCA78FD88D6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C3F8D4E-05FE-457B-B59E-0ECBE69E729E}" type="pres">
      <dgm:prSet presAssocID="{A497BD52-1BE3-4398-964B-3E6C4A849160}" presName="compNode" presStyleCnt="0"/>
      <dgm:spPr/>
    </dgm:pt>
    <dgm:pt modelId="{97D83FC2-E5D2-4C6C-982B-51B76969D785}" type="pres">
      <dgm:prSet presAssocID="{A497BD52-1BE3-4398-964B-3E6C4A849160}" presName="pictRect" presStyleLbl="node1" presStyleIdx="3" presStyleCnt="6"/>
      <dgm:spPr>
        <a:blipFill>
          <a:blip xmlns:r="http://schemas.openxmlformats.org/officeDocument/2006/relationships" r:embed="rId4">
            <a:extLst/>
          </a:blip>
          <a:srcRect/>
          <a:stretch>
            <a:fillRect t="-4000" b="-4000"/>
          </a:stretch>
        </a:blipFill>
      </dgm:spPr>
      <dgm:t>
        <a:bodyPr/>
        <a:lstStyle/>
        <a:p>
          <a:endParaRPr lang="ru-RU"/>
        </a:p>
      </dgm:t>
    </dgm:pt>
    <dgm:pt modelId="{179CE415-F7CB-4617-8B97-3FDFE31BFFE1}" type="pres">
      <dgm:prSet presAssocID="{A497BD52-1BE3-4398-964B-3E6C4A849160}" presName="textRec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3C6B8D-F54B-4F0A-A204-E6E6B5FDEF9F}" type="pres">
      <dgm:prSet presAssocID="{1F926734-0A56-4964-B9B6-C0B374CB500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949CC98-9132-4307-AC4B-A26F7E10D4D9}" type="pres">
      <dgm:prSet presAssocID="{907CF723-E963-40BC-8CDA-9BE158E7EB5E}" presName="compNode" presStyleCnt="0"/>
      <dgm:spPr/>
    </dgm:pt>
    <dgm:pt modelId="{470CEAA1-13A4-49AC-ACEB-CA6D5D0C9A31}" type="pres">
      <dgm:prSet presAssocID="{907CF723-E963-40BC-8CDA-9BE158E7EB5E}" presName="pictRect" presStyleLbl="nod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6A80F27-2237-488D-A64B-09C6F741B6C9}" type="pres">
      <dgm:prSet presAssocID="{907CF723-E963-40BC-8CDA-9BE158E7EB5E}" presName="textRec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F6A80E-87D7-4B05-9EE0-262EC58F41D6}" type="pres">
      <dgm:prSet presAssocID="{FDBAEA6B-CC62-4C8F-9EAA-3A334936C97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A3EE834-8EA2-489D-98EB-5E5F72346169}" type="pres">
      <dgm:prSet presAssocID="{E24653D2-A879-432A-A81D-3260FFF1C336}" presName="compNode" presStyleCnt="0"/>
      <dgm:spPr/>
    </dgm:pt>
    <dgm:pt modelId="{A8F31378-6D3F-4692-BD23-68F32C1D4154}" type="pres">
      <dgm:prSet presAssocID="{E24653D2-A879-432A-A81D-3260FFF1C336}" presName="pictRect" presStyleLbl="nod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64EF88F-EFF1-40C5-9D41-F19EC562EC6D}" type="pres">
      <dgm:prSet presAssocID="{E24653D2-A879-432A-A81D-3260FFF1C336}" presName="textRec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436BDD-A268-494D-8FEF-4C53C9E010A1}" srcId="{15F9C806-7B16-4ED5-A762-BC86C7649128}" destId="{5C329B65-E207-4EFD-9390-7F6A43A2AE8A}" srcOrd="2" destOrd="0" parTransId="{425D252E-4D4A-4532-992E-A7703673AF99}" sibTransId="{29BB17D1-C5AC-4F75-8200-DCA78FD88D69}"/>
    <dgm:cxn modelId="{43039DEE-3299-4A4F-A7BA-D876ECF35538}" type="presOf" srcId="{5C329B65-E207-4EFD-9390-7F6A43A2AE8A}" destId="{745A86BF-D1C7-4B79-88B7-330FE3B772A3}" srcOrd="0" destOrd="0" presId="urn:microsoft.com/office/officeart/2005/8/layout/pList1#1"/>
    <dgm:cxn modelId="{2B4CC531-9EA2-42B4-B371-751DFB3BC284}" type="presOf" srcId="{A497BD52-1BE3-4398-964B-3E6C4A849160}" destId="{179CE415-F7CB-4617-8B97-3FDFE31BFFE1}" srcOrd="0" destOrd="0" presId="urn:microsoft.com/office/officeart/2005/8/layout/pList1#1"/>
    <dgm:cxn modelId="{28FD9D0C-E5A8-414F-9F3D-867CE04D574A}" srcId="{15F9C806-7B16-4ED5-A762-BC86C7649128}" destId="{907CF723-E963-40BC-8CDA-9BE158E7EB5E}" srcOrd="4" destOrd="0" parTransId="{B8E5F9B7-1832-4581-8EA4-6C24EABC5437}" sibTransId="{FDBAEA6B-CC62-4C8F-9EAA-3A334936C97A}"/>
    <dgm:cxn modelId="{8C230381-AC2B-4BDA-B066-B426705667CD}" type="presOf" srcId="{86EC9B6D-434F-4DE3-A2C1-7E14EAAD031A}" destId="{0A264AAD-4AFB-4E58-9416-5AE87737F738}" srcOrd="0" destOrd="0" presId="urn:microsoft.com/office/officeart/2005/8/layout/pList1#1"/>
    <dgm:cxn modelId="{9AE54140-F1FE-49A4-9FAA-6DBABC0B66FC}" type="presOf" srcId="{FDBAEA6B-CC62-4C8F-9EAA-3A334936C97A}" destId="{3EF6A80E-87D7-4B05-9EE0-262EC58F41D6}" srcOrd="0" destOrd="0" presId="urn:microsoft.com/office/officeart/2005/8/layout/pList1#1"/>
    <dgm:cxn modelId="{A16ED954-A30F-4D74-AE0E-9E8C6D26B821}" type="presOf" srcId="{8579FD0F-F95F-4913-B998-3CF726809D59}" destId="{B2A7BE43-3F4C-4F83-8DC2-70E58CE246D9}" srcOrd="0" destOrd="0" presId="urn:microsoft.com/office/officeart/2005/8/layout/pList1#1"/>
    <dgm:cxn modelId="{C0B8753A-1848-423C-A82F-6781CF76C5CE}" type="presOf" srcId="{E24653D2-A879-432A-A81D-3260FFF1C336}" destId="{364EF88F-EFF1-40C5-9D41-F19EC562EC6D}" srcOrd="0" destOrd="0" presId="urn:microsoft.com/office/officeart/2005/8/layout/pList1#1"/>
    <dgm:cxn modelId="{CB3A8176-44B1-4C22-B412-C6A691CC5667}" srcId="{15F9C806-7B16-4ED5-A762-BC86C7649128}" destId="{E24653D2-A879-432A-A81D-3260FFF1C336}" srcOrd="5" destOrd="0" parTransId="{AF6A56CB-A66B-424A-B273-8FEBCACA56F7}" sibTransId="{ABEEC36D-9122-4CEF-8113-36EE6112A2BC}"/>
    <dgm:cxn modelId="{D727DE85-34A1-4515-A41C-AB5BEC406E54}" type="presOf" srcId="{D5058A55-6B60-4633-A433-D38A54668283}" destId="{A45ED9E7-C720-47AA-B25B-82136A80C175}" srcOrd="0" destOrd="0" presId="urn:microsoft.com/office/officeart/2005/8/layout/pList1#1"/>
    <dgm:cxn modelId="{316FFB29-9536-41CB-91D6-9D832DD4E0B9}" srcId="{15F9C806-7B16-4ED5-A762-BC86C7649128}" destId="{8579FD0F-F95F-4913-B998-3CF726809D59}" srcOrd="1" destOrd="0" parTransId="{EC8B10FB-6590-464C-B07F-76B6F7B7B08B}" sibTransId="{D1F98B38-04F6-486E-A602-D43A2011219C}"/>
    <dgm:cxn modelId="{DB903106-57C8-4921-8073-F7A8666DFD49}" type="presOf" srcId="{29BB17D1-C5AC-4F75-8200-DCA78FD88D69}" destId="{4BBAB1C9-E1E9-488F-A798-27074397FD12}" srcOrd="0" destOrd="0" presId="urn:microsoft.com/office/officeart/2005/8/layout/pList1#1"/>
    <dgm:cxn modelId="{644ADD44-4F36-4381-A173-3D7F6BB9B53F}" srcId="{15F9C806-7B16-4ED5-A762-BC86C7649128}" destId="{86EC9B6D-434F-4DE3-A2C1-7E14EAAD031A}" srcOrd="0" destOrd="0" parTransId="{5C3B6524-B435-42A6-A007-A916380C6F33}" sibTransId="{D5058A55-6B60-4633-A433-D38A54668283}"/>
    <dgm:cxn modelId="{3F4E68AC-1A50-487D-9AA0-179FBCB68912}" type="presOf" srcId="{15F9C806-7B16-4ED5-A762-BC86C7649128}" destId="{9DE46389-19CB-41AE-8122-1BF33ED9C629}" srcOrd="0" destOrd="0" presId="urn:microsoft.com/office/officeart/2005/8/layout/pList1#1"/>
    <dgm:cxn modelId="{EAA28DF9-7650-4E15-8B32-3ADA0217C890}" type="presOf" srcId="{1F926734-0A56-4964-B9B6-C0B374CB5005}" destId="{933C6B8D-F54B-4F0A-A204-E6E6B5FDEF9F}" srcOrd="0" destOrd="0" presId="urn:microsoft.com/office/officeart/2005/8/layout/pList1#1"/>
    <dgm:cxn modelId="{8A30B1E0-0FE0-4494-AEC6-45BD3AC81137}" type="presOf" srcId="{D1F98B38-04F6-486E-A602-D43A2011219C}" destId="{91B2E1FA-2579-4210-8478-3B015810E524}" srcOrd="0" destOrd="0" presId="urn:microsoft.com/office/officeart/2005/8/layout/pList1#1"/>
    <dgm:cxn modelId="{84CB7F10-748E-4F6F-B288-8F523F282FE5}" type="presOf" srcId="{907CF723-E963-40BC-8CDA-9BE158E7EB5E}" destId="{36A80F27-2237-488D-A64B-09C6F741B6C9}" srcOrd="0" destOrd="0" presId="urn:microsoft.com/office/officeart/2005/8/layout/pList1#1"/>
    <dgm:cxn modelId="{37E14565-5EF5-4FEE-8F64-09EB432828A4}" srcId="{15F9C806-7B16-4ED5-A762-BC86C7649128}" destId="{A497BD52-1BE3-4398-964B-3E6C4A849160}" srcOrd="3" destOrd="0" parTransId="{A7D446FC-E849-456B-A28D-817B09F0757C}" sibTransId="{1F926734-0A56-4964-B9B6-C0B374CB5005}"/>
    <dgm:cxn modelId="{DEA79CEC-458F-4F08-9D77-B49429307449}" type="presParOf" srcId="{9DE46389-19CB-41AE-8122-1BF33ED9C629}" destId="{1375AA8F-96FD-4B4F-A75E-4ECED3F03802}" srcOrd="0" destOrd="0" presId="urn:microsoft.com/office/officeart/2005/8/layout/pList1#1"/>
    <dgm:cxn modelId="{F020736A-2D07-4220-A003-B9ABB42139A8}" type="presParOf" srcId="{1375AA8F-96FD-4B4F-A75E-4ECED3F03802}" destId="{A0805F82-0D1A-4523-BCFE-F661CDEFCBBB}" srcOrd="0" destOrd="0" presId="urn:microsoft.com/office/officeart/2005/8/layout/pList1#1"/>
    <dgm:cxn modelId="{1D7F699C-E2DD-4B72-BF06-86BD81375ED5}" type="presParOf" srcId="{1375AA8F-96FD-4B4F-A75E-4ECED3F03802}" destId="{0A264AAD-4AFB-4E58-9416-5AE87737F738}" srcOrd="1" destOrd="0" presId="urn:microsoft.com/office/officeart/2005/8/layout/pList1#1"/>
    <dgm:cxn modelId="{D8872D1B-A4AA-45D2-97ED-08D7423F831F}" type="presParOf" srcId="{9DE46389-19CB-41AE-8122-1BF33ED9C629}" destId="{A45ED9E7-C720-47AA-B25B-82136A80C175}" srcOrd="1" destOrd="0" presId="urn:microsoft.com/office/officeart/2005/8/layout/pList1#1"/>
    <dgm:cxn modelId="{20181D79-DAC5-4EB9-8E58-186BBE9C50CD}" type="presParOf" srcId="{9DE46389-19CB-41AE-8122-1BF33ED9C629}" destId="{98A9575F-79A4-4186-AB38-1A4DE45B66EB}" srcOrd="2" destOrd="0" presId="urn:microsoft.com/office/officeart/2005/8/layout/pList1#1"/>
    <dgm:cxn modelId="{D64DE6B7-D0DD-413C-9C57-EFF00C730BF3}" type="presParOf" srcId="{98A9575F-79A4-4186-AB38-1A4DE45B66EB}" destId="{11F3B515-D30E-498B-8633-9429A8FCD559}" srcOrd="0" destOrd="0" presId="urn:microsoft.com/office/officeart/2005/8/layout/pList1#1"/>
    <dgm:cxn modelId="{45AB31B2-39D9-4670-9EED-2A3CE45477B6}" type="presParOf" srcId="{98A9575F-79A4-4186-AB38-1A4DE45B66EB}" destId="{B2A7BE43-3F4C-4F83-8DC2-70E58CE246D9}" srcOrd="1" destOrd="0" presId="urn:microsoft.com/office/officeart/2005/8/layout/pList1#1"/>
    <dgm:cxn modelId="{822ED3F7-97F4-4E50-890F-F08C883F84CD}" type="presParOf" srcId="{9DE46389-19CB-41AE-8122-1BF33ED9C629}" destId="{91B2E1FA-2579-4210-8478-3B015810E524}" srcOrd="3" destOrd="0" presId="urn:microsoft.com/office/officeart/2005/8/layout/pList1#1"/>
    <dgm:cxn modelId="{605174BF-CAA7-460A-9DAD-BBB5F97E6646}" type="presParOf" srcId="{9DE46389-19CB-41AE-8122-1BF33ED9C629}" destId="{041630B7-4FAF-4CC7-8515-4256344B86AB}" srcOrd="4" destOrd="0" presId="urn:microsoft.com/office/officeart/2005/8/layout/pList1#1"/>
    <dgm:cxn modelId="{9EA51E54-1A7C-4D29-8FA5-D2C8E9502D15}" type="presParOf" srcId="{041630B7-4FAF-4CC7-8515-4256344B86AB}" destId="{EC98F490-841C-4BE4-866E-980E033AD04E}" srcOrd="0" destOrd="0" presId="urn:microsoft.com/office/officeart/2005/8/layout/pList1#1"/>
    <dgm:cxn modelId="{D320B013-3563-48CC-82B0-0F6CD8B07229}" type="presParOf" srcId="{041630B7-4FAF-4CC7-8515-4256344B86AB}" destId="{745A86BF-D1C7-4B79-88B7-330FE3B772A3}" srcOrd="1" destOrd="0" presId="urn:microsoft.com/office/officeart/2005/8/layout/pList1#1"/>
    <dgm:cxn modelId="{AD2B0721-F1EE-4746-B663-D0362A0A5C46}" type="presParOf" srcId="{9DE46389-19CB-41AE-8122-1BF33ED9C629}" destId="{4BBAB1C9-E1E9-488F-A798-27074397FD12}" srcOrd="5" destOrd="0" presId="urn:microsoft.com/office/officeart/2005/8/layout/pList1#1"/>
    <dgm:cxn modelId="{1C504646-E4D0-4E48-89FB-7122F32FBD2C}" type="presParOf" srcId="{9DE46389-19CB-41AE-8122-1BF33ED9C629}" destId="{0C3F8D4E-05FE-457B-B59E-0ECBE69E729E}" srcOrd="6" destOrd="0" presId="urn:microsoft.com/office/officeart/2005/8/layout/pList1#1"/>
    <dgm:cxn modelId="{B8DA7E22-53CB-485F-8119-137AFFDEC18E}" type="presParOf" srcId="{0C3F8D4E-05FE-457B-B59E-0ECBE69E729E}" destId="{97D83FC2-E5D2-4C6C-982B-51B76969D785}" srcOrd="0" destOrd="0" presId="urn:microsoft.com/office/officeart/2005/8/layout/pList1#1"/>
    <dgm:cxn modelId="{0A023518-E9D5-4492-B9DA-90EF2B456D5A}" type="presParOf" srcId="{0C3F8D4E-05FE-457B-B59E-0ECBE69E729E}" destId="{179CE415-F7CB-4617-8B97-3FDFE31BFFE1}" srcOrd="1" destOrd="0" presId="urn:microsoft.com/office/officeart/2005/8/layout/pList1#1"/>
    <dgm:cxn modelId="{5DAF9626-04BA-4D2A-B439-D87AC2CBEC91}" type="presParOf" srcId="{9DE46389-19CB-41AE-8122-1BF33ED9C629}" destId="{933C6B8D-F54B-4F0A-A204-E6E6B5FDEF9F}" srcOrd="7" destOrd="0" presId="urn:microsoft.com/office/officeart/2005/8/layout/pList1#1"/>
    <dgm:cxn modelId="{55063C8D-A11E-46C3-AAF9-BAFF1DAE1079}" type="presParOf" srcId="{9DE46389-19CB-41AE-8122-1BF33ED9C629}" destId="{A949CC98-9132-4307-AC4B-A26F7E10D4D9}" srcOrd="8" destOrd="0" presId="urn:microsoft.com/office/officeart/2005/8/layout/pList1#1"/>
    <dgm:cxn modelId="{67A7F5F1-7A7C-4AE0-942B-FBA25D82FB9C}" type="presParOf" srcId="{A949CC98-9132-4307-AC4B-A26F7E10D4D9}" destId="{470CEAA1-13A4-49AC-ACEB-CA6D5D0C9A31}" srcOrd="0" destOrd="0" presId="urn:microsoft.com/office/officeart/2005/8/layout/pList1#1"/>
    <dgm:cxn modelId="{ABC830A6-231D-414D-93BD-03506CA758C9}" type="presParOf" srcId="{A949CC98-9132-4307-AC4B-A26F7E10D4D9}" destId="{36A80F27-2237-488D-A64B-09C6F741B6C9}" srcOrd="1" destOrd="0" presId="urn:microsoft.com/office/officeart/2005/8/layout/pList1#1"/>
    <dgm:cxn modelId="{D32CB863-B049-45EC-A211-72432931DB26}" type="presParOf" srcId="{9DE46389-19CB-41AE-8122-1BF33ED9C629}" destId="{3EF6A80E-87D7-4B05-9EE0-262EC58F41D6}" srcOrd="9" destOrd="0" presId="urn:microsoft.com/office/officeart/2005/8/layout/pList1#1"/>
    <dgm:cxn modelId="{C19219FD-320C-4B92-89B4-7C8E96452FC5}" type="presParOf" srcId="{9DE46389-19CB-41AE-8122-1BF33ED9C629}" destId="{1A3EE834-8EA2-489D-98EB-5E5F72346169}" srcOrd="10" destOrd="0" presId="urn:microsoft.com/office/officeart/2005/8/layout/pList1#1"/>
    <dgm:cxn modelId="{D8090238-5D0D-495D-897A-A1842C290A16}" type="presParOf" srcId="{1A3EE834-8EA2-489D-98EB-5E5F72346169}" destId="{A8F31378-6D3F-4692-BD23-68F32C1D4154}" srcOrd="0" destOrd="0" presId="urn:microsoft.com/office/officeart/2005/8/layout/pList1#1"/>
    <dgm:cxn modelId="{763C2606-D414-47EB-B7C8-0AC358777A47}" type="presParOf" srcId="{1A3EE834-8EA2-489D-98EB-5E5F72346169}" destId="{364EF88F-EFF1-40C5-9D41-F19EC562EC6D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264F74-D3DC-4265-92FE-9FAA655584DA}" type="doc">
      <dgm:prSet loTypeId="urn:microsoft.com/office/officeart/2005/8/layout/list1" loCatId="list" qsTypeId="urn:microsoft.com/office/officeart/2005/8/quickstyle/simple1#3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044C5D87-4709-4911-BC20-07BCA41DCF3F}">
      <dgm:prSet custT="1"/>
      <dgm:spPr/>
      <dgm:t>
        <a:bodyPr/>
        <a:lstStyle/>
        <a:p>
          <a:pPr rtl="0"/>
          <a:r>
            <a:rPr lang="ru-RU" sz="1800" b="1" i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 районе 22 образовательных учреждений:</a:t>
          </a:r>
          <a:endParaRPr lang="ru-RU" sz="1800" i="1" u="sng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29BA6EC-7B64-490C-99A7-BF014C23F044}" type="parTrans" cxnId="{EF09B4A9-97B0-42F6-B9FF-98DBD9C1961B}">
      <dgm:prSet/>
      <dgm:spPr/>
      <dgm:t>
        <a:bodyPr/>
        <a:lstStyle/>
        <a:p>
          <a:endParaRPr lang="ru-RU"/>
        </a:p>
      </dgm:t>
    </dgm:pt>
    <dgm:pt modelId="{A75473AF-4010-4F45-8488-4F1D85885CAA}" type="sibTrans" cxnId="{EF09B4A9-97B0-42F6-B9FF-98DBD9C1961B}">
      <dgm:prSet/>
      <dgm:spPr/>
      <dgm:t>
        <a:bodyPr/>
        <a:lstStyle/>
        <a:p>
          <a:endParaRPr lang="ru-RU"/>
        </a:p>
      </dgm:t>
    </dgm:pt>
    <dgm:pt modelId="{4B8C4BC3-3353-4898-9610-F1B56B9A261A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10 – общеобразовательных школ;</a:t>
          </a:r>
          <a:endParaRPr lang="ru-RU" sz="1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748BE8D-24E0-474C-814F-0A1406F58EEF}" type="parTrans" cxnId="{31F42203-220F-4CEE-87FC-920E03EC0857}">
      <dgm:prSet/>
      <dgm:spPr/>
      <dgm:t>
        <a:bodyPr/>
        <a:lstStyle/>
        <a:p>
          <a:endParaRPr lang="ru-RU"/>
        </a:p>
      </dgm:t>
    </dgm:pt>
    <dgm:pt modelId="{C7A33C6E-5B45-4727-BFA6-25793E1BB895}" type="sibTrans" cxnId="{31F42203-220F-4CEE-87FC-920E03EC0857}">
      <dgm:prSet/>
      <dgm:spPr/>
      <dgm:t>
        <a:bodyPr/>
        <a:lstStyle/>
        <a:p>
          <a:endParaRPr lang="ru-RU"/>
        </a:p>
      </dgm:t>
    </dgm:pt>
    <dgm:pt modelId="{E06F4214-7552-4724-9E61-E171880ED697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ru-RU" sz="1600" b="1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8 – дошкольных образовательных учреждений </a:t>
          </a:r>
        </a:p>
        <a:p>
          <a:pPr rtl="0">
            <a:spcAft>
              <a:spcPts val="0"/>
            </a:spcAft>
          </a:pPr>
          <a:r>
            <a:rPr lang="ru-RU" sz="1600" b="1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(7 муниципальных, 1 ведомственное);</a:t>
          </a:r>
          <a:endParaRPr lang="ru-RU" sz="1600" i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25E3FC5-766D-4D1C-B93D-EF3C27085E32}" type="parTrans" cxnId="{8C16015A-3368-44A1-BBAC-DE1F7280D2CC}">
      <dgm:prSet/>
      <dgm:spPr/>
      <dgm:t>
        <a:bodyPr/>
        <a:lstStyle/>
        <a:p>
          <a:endParaRPr lang="ru-RU"/>
        </a:p>
      </dgm:t>
    </dgm:pt>
    <dgm:pt modelId="{EDAC8E7B-FB10-4ED1-9091-1D255285DE1F}" type="sibTrans" cxnId="{8C16015A-3368-44A1-BBAC-DE1F7280D2CC}">
      <dgm:prSet/>
      <dgm:spPr/>
      <dgm:t>
        <a:bodyPr/>
        <a:lstStyle/>
        <a:p>
          <a:endParaRPr lang="ru-RU"/>
        </a:p>
      </dgm:t>
    </dgm:pt>
    <dgm:pt modelId="{BEFBD29D-830C-4B61-A7F6-E9AA2D8A2FD7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 – учреждений дополнительного образования детей.</a:t>
          </a:r>
          <a:endParaRPr lang="ru-RU" sz="1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9E44837-1FF0-4588-9EF6-E30A1E34C7B5}" type="parTrans" cxnId="{E23CB3AA-CE49-4418-B152-26878FF9B77B}">
      <dgm:prSet/>
      <dgm:spPr/>
      <dgm:t>
        <a:bodyPr/>
        <a:lstStyle/>
        <a:p>
          <a:endParaRPr lang="ru-RU"/>
        </a:p>
      </dgm:t>
    </dgm:pt>
    <dgm:pt modelId="{C830A52A-CF54-4F4C-AC76-A236473D7992}" type="sibTrans" cxnId="{E23CB3AA-CE49-4418-B152-26878FF9B77B}">
      <dgm:prSet/>
      <dgm:spPr/>
      <dgm:t>
        <a:bodyPr/>
        <a:lstStyle/>
        <a:p>
          <a:endParaRPr lang="ru-RU"/>
        </a:p>
      </dgm:t>
    </dgm:pt>
    <dgm:pt modelId="{752DAFD2-8558-4347-A266-C871FCCF0DB7}" type="pres">
      <dgm:prSet presAssocID="{7F264F74-D3DC-4265-92FE-9FAA655584D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7F7FA8-1CEF-4239-A4DF-807AEBAC466A}" type="pres">
      <dgm:prSet presAssocID="{044C5D87-4709-4911-BC20-07BCA41DCF3F}" presName="parentLin" presStyleCnt="0"/>
      <dgm:spPr/>
      <dgm:t>
        <a:bodyPr/>
        <a:lstStyle/>
        <a:p>
          <a:endParaRPr lang="ru-RU"/>
        </a:p>
      </dgm:t>
    </dgm:pt>
    <dgm:pt modelId="{201AA09D-D463-4EAE-A781-239B03D4F682}" type="pres">
      <dgm:prSet presAssocID="{044C5D87-4709-4911-BC20-07BCA41DCF3F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3660F8F8-43AA-4B4A-B571-CCB02C4D09C8}" type="pres">
      <dgm:prSet presAssocID="{044C5D87-4709-4911-BC20-07BCA41DCF3F}" presName="parentText" presStyleLbl="node1" presStyleIdx="0" presStyleCnt="4" custScaleX="124800" custLinFactNeighborX="11316" custLinFactNeighborY="289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7956E2-566A-43D0-9381-C1397024B459}" type="pres">
      <dgm:prSet presAssocID="{044C5D87-4709-4911-BC20-07BCA41DCF3F}" presName="negativeSpace" presStyleCnt="0"/>
      <dgm:spPr/>
      <dgm:t>
        <a:bodyPr/>
        <a:lstStyle/>
        <a:p>
          <a:endParaRPr lang="ru-RU"/>
        </a:p>
      </dgm:t>
    </dgm:pt>
    <dgm:pt modelId="{7578B722-6D27-4D6F-8B84-013A5211E493}" type="pres">
      <dgm:prSet presAssocID="{044C5D87-4709-4911-BC20-07BCA41DCF3F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153B2-C432-4B95-922D-C3838190B625}" type="pres">
      <dgm:prSet presAssocID="{A75473AF-4010-4F45-8488-4F1D85885CAA}" presName="spaceBetweenRectangles" presStyleCnt="0"/>
      <dgm:spPr/>
      <dgm:t>
        <a:bodyPr/>
        <a:lstStyle/>
        <a:p>
          <a:endParaRPr lang="ru-RU"/>
        </a:p>
      </dgm:t>
    </dgm:pt>
    <dgm:pt modelId="{69F7D001-1B3B-465D-9F4F-C3A3C96A4079}" type="pres">
      <dgm:prSet presAssocID="{4B8C4BC3-3353-4898-9610-F1B56B9A261A}" presName="parentLin" presStyleCnt="0"/>
      <dgm:spPr/>
      <dgm:t>
        <a:bodyPr/>
        <a:lstStyle/>
        <a:p>
          <a:endParaRPr lang="ru-RU"/>
        </a:p>
      </dgm:t>
    </dgm:pt>
    <dgm:pt modelId="{5332668A-CAC2-4286-A45E-28A1095315ED}" type="pres">
      <dgm:prSet presAssocID="{4B8C4BC3-3353-4898-9610-F1B56B9A261A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1D0E2622-6E38-47A1-A55D-C7550DFEE506}" type="pres">
      <dgm:prSet presAssocID="{4B8C4BC3-3353-4898-9610-F1B56B9A261A}" presName="parentText" presStyleLbl="node1" presStyleIdx="1" presStyleCnt="4" custLinFactNeighborX="24002" custLinFactNeighborY="73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46BC9F-5AD8-45BC-A278-2BBBE749B9E5}" type="pres">
      <dgm:prSet presAssocID="{4B8C4BC3-3353-4898-9610-F1B56B9A261A}" presName="negativeSpace" presStyleCnt="0"/>
      <dgm:spPr/>
      <dgm:t>
        <a:bodyPr/>
        <a:lstStyle/>
        <a:p>
          <a:endParaRPr lang="ru-RU"/>
        </a:p>
      </dgm:t>
    </dgm:pt>
    <dgm:pt modelId="{65801864-55BE-48B3-ADFF-F879CBDB54E1}" type="pres">
      <dgm:prSet presAssocID="{4B8C4BC3-3353-4898-9610-F1B56B9A261A}" presName="childText" presStyleLbl="conFgAcc1" presStyleIdx="1" presStyleCnt="4" custLinFactY="-678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D3807C-793E-42A4-A5AF-63C08BA2F0E4}" type="pres">
      <dgm:prSet presAssocID="{C7A33C6E-5B45-4727-BFA6-25793E1BB895}" presName="spaceBetweenRectangles" presStyleCnt="0"/>
      <dgm:spPr/>
      <dgm:t>
        <a:bodyPr/>
        <a:lstStyle/>
        <a:p>
          <a:endParaRPr lang="ru-RU"/>
        </a:p>
      </dgm:t>
    </dgm:pt>
    <dgm:pt modelId="{EFCA6648-4BB2-4A99-B1D2-D69DBC469BFF}" type="pres">
      <dgm:prSet presAssocID="{E06F4214-7552-4724-9E61-E171880ED697}" presName="parentLin" presStyleCnt="0"/>
      <dgm:spPr/>
      <dgm:t>
        <a:bodyPr/>
        <a:lstStyle/>
        <a:p>
          <a:endParaRPr lang="ru-RU"/>
        </a:p>
      </dgm:t>
    </dgm:pt>
    <dgm:pt modelId="{6D386285-062A-4D92-81FA-A15256B65151}" type="pres">
      <dgm:prSet presAssocID="{E06F4214-7552-4724-9E61-E171880ED697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EF652721-6B01-4BF9-BEB8-E3F98B65D2BB}" type="pres">
      <dgm:prSet presAssocID="{E06F4214-7552-4724-9E61-E171880ED697}" presName="parentText" presStyleLbl="node1" presStyleIdx="2" presStyleCnt="4" custScaleX="117949" custScaleY="123424" custLinFactNeighborX="24002" custLinFactNeighborY="-160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C18F0E-0771-41C5-AA27-A83EDC3CC1B6}" type="pres">
      <dgm:prSet presAssocID="{E06F4214-7552-4724-9E61-E171880ED697}" presName="negativeSpace" presStyleCnt="0"/>
      <dgm:spPr/>
      <dgm:t>
        <a:bodyPr/>
        <a:lstStyle/>
        <a:p>
          <a:endParaRPr lang="ru-RU"/>
        </a:p>
      </dgm:t>
    </dgm:pt>
    <dgm:pt modelId="{9173E5F1-B5C3-4DA8-8C02-9CF9423C63E6}" type="pres">
      <dgm:prSet presAssocID="{E06F4214-7552-4724-9E61-E171880ED697}" presName="childText" presStyleLbl="conFgAcc1" presStyleIdx="2" presStyleCnt="4" custLinFactY="-39770" custLinFactNeighborX="-124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D5C9C7-3074-48A8-BC93-3F5724DE7FAA}" type="pres">
      <dgm:prSet presAssocID="{EDAC8E7B-FB10-4ED1-9091-1D255285DE1F}" presName="spaceBetweenRectangles" presStyleCnt="0"/>
      <dgm:spPr/>
      <dgm:t>
        <a:bodyPr/>
        <a:lstStyle/>
        <a:p>
          <a:endParaRPr lang="ru-RU"/>
        </a:p>
      </dgm:t>
    </dgm:pt>
    <dgm:pt modelId="{7CCFF920-0D1E-4BD6-89E3-67F18E45BB39}" type="pres">
      <dgm:prSet presAssocID="{BEFBD29D-830C-4B61-A7F6-E9AA2D8A2FD7}" presName="parentLin" presStyleCnt="0"/>
      <dgm:spPr/>
      <dgm:t>
        <a:bodyPr/>
        <a:lstStyle/>
        <a:p>
          <a:endParaRPr lang="ru-RU"/>
        </a:p>
      </dgm:t>
    </dgm:pt>
    <dgm:pt modelId="{B396B2EC-A55A-471D-BDBB-462E5C27E2E2}" type="pres">
      <dgm:prSet presAssocID="{BEFBD29D-830C-4B61-A7F6-E9AA2D8A2FD7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4BC0F865-9B1F-4B95-8942-DDBFC201B853}" type="pres">
      <dgm:prSet presAssocID="{BEFBD29D-830C-4B61-A7F6-E9AA2D8A2FD7}" presName="parentText" presStyleLbl="node1" presStyleIdx="3" presStyleCnt="4" custLinFactNeighborX="24002" custLinFactNeighborY="-442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F50BDD-22AE-413F-81DA-1583F9E9C04B}" type="pres">
      <dgm:prSet presAssocID="{BEFBD29D-830C-4B61-A7F6-E9AA2D8A2FD7}" presName="negativeSpace" presStyleCnt="0"/>
      <dgm:spPr/>
      <dgm:t>
        <a:bodyPr/>
        <a:lstStyle/>
        <a:p>
          <a:endParaRPr lang="ru-RU"/>
        </a:p>
      </dgm:t>
    </dgm:pt>
    <dgm:pt modelId="{3F1780AF-3EF8-464A-ABF4-1F09BA3A09F8}" type="pres">
      <dgm:prSet presAssocID="{BEFBD29D-830C-4B61-A7F6-E9AA2D8A2FD7}" presName="childText" presStyleLbl="conFgAcc1" presStyleIdx="3" presStyleCnt="4" custLinFactY="-2998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16015A-3368-44A1-BBAC-DE1F7280D2CC}" srcId="{7F264F74-D3DC-4265-92FE-9FAA655584DA}" destId="{E06F4214-7552-4724-9E61-E171880ED697}" srcOrd="2" destOrd="0" parTransId="{F25E3FC5-766D-4D1C-B93D-EF3C27085E32}" sibTransId="{EDAC8E7B-FB10-4ED1-9091-1D255285DE1F}"/>
    <dgm:cxn modelId="{8D6EDD0E-12F6-46AC-9DCC-A0F23CDD5764}" type="presOf" srcId="{7F264F74-D3DC-4265-92FE-9FAA655584DA}" destId="{752DAFD2-8558-4347-A266-C871FCCF0DB7}" srcOrd="0" destOrd="0" presId="urn:microsoft.com/office/officeart/2005/8/layout/list1"/>
    <dgm:cxn modelId="{31F42203-220F-4CEE-87FC-920E03EC0857}" srcId="{7F264F74-D3DC-4265-92FE-9FAA655584DA}" destId="{4B8C4BC3-3353-4898-9610-F1B56B9A261A}" srcOrd="1" destOrd="0" parTransId="{D748BE8D-24E0-474C-814F-0A1406F58EEF}" sibTransId="{C7A33C6E-5B45-4727-BFA6-25793E1BB895}"/>
    <dgm:cxn modelId="{EF8EC6C3-78AA-46E9-A3D6-18B922FC23E4}" type="presOf" srcId="{044C5D87-4709-4911-BC20-07BCA41DCF3F}" destId="{201AA09D-D463-4EAE-A781-239B03D4F682}" srcOrd="0" destOrd="0" presId="urn:microsoft.com/office/officeart/2005/8/layout/list1"/>
    <dgm:cxn modelId="{E23CB3AA-CE49-4418-B152-26878FF9B77B}" srcId="{7F264F74-D3DC-4265-92FE-9FAA655584DA}" destId="{BEFBD29D-830C-4B61-A7F6-E9AA2D8A2FD7}" srcOrd="3" destOrd="0" parTransId="{D9E44837-1FF0-4588-9EF6-E30A1E34C7B5}" sibTransId="{C830A52A-CF54-4F4C-AC76-A236473D7992}"/>
    <dgm:cxn modelId="{9FF4351D-8C24-4A0A-BA89-0708EEA3EB7A}" type="presOf" srcId="{E06F4214-7552-4724-9E61-E171880ED697}" destId="{EF652721-6B01-4BF9-BEB8-E3F98B65D2BB}" srcOrd="1" destOrd="0" presId="urn:microsoft.com/office/officeart/2005/8/layout/list1"/>
    <dgm:cxn modelId="{858577BB-F633-4D4B-898F-528F29AA332A}" type="presOf" srcId="{044C5D87-4709-4911-BC20-07BCA41DCF3F}" destId="{3660F8F8-43AA-4B4A-B571-CCB02C4D09C8}" srcOrd="1" destOrd="0" presId="urn:microsoft.com/office/officeart/2005/8/layout/list1"/>
    <dgm:cxn modelId="{0A392654-AEA9-4AB6-B756-05F99384ADDB}" type="presOf" srcId="{BEFBD29D-830C-4B61-A7F6-E9AA2D8A2FD7}" destId="{4BC0F865-9B1F-4B95-8942-DDBFC201B853}" srcOrd="1" destOrd="0" presId="urn:microsoft.com/office/officeart/2005/8/layout/list1"/>
    <dgm:cxn modelId="{AF9B3DC9-DB7A-4AC9-B538-99997A20CD2A}" type="presOf" srcId="{BEFBD29D-830C-4B61-A7F6-E9AA2D8A2FD7}" destId="{B396B2EC-A55A-471D-BDBB-462E5C27E2E2}" srcOrd="0" destOrd="0" presId="urn:microsoft.com/office/officeart/2005/8/layout/list1"/>
    <dgm:cxn modelId="{1D1AFB3C-C550-4F90-9266-3815DB15291F}" type="presOf" srcId="{E06F4214-7552-4724-9E61-E171880ED697}" destId="{6D386285-062A-4D92-81FA-A15256B65151}" srcOrd="0" destOrd="0" presId="urn:microsoft.com/office/officeart/2005/8/layout/list1"/>
    <dgm:cxn modelId="{EF09B4A9-97B0-42F6-B9FF-98DBD9C1961B}" srcId="{7F264F74-D3DC-4265-92FE-9FAA655584DA}" destId="{044C5D87-4709-4911-BC20-07BCA41DCF3F}" srcOrd="0" destOrd="0" parTransId="{A29BA6EC-7B64-490C-99A7-BF014C23F044}" sibTransId="{A75473AF-4010-4F45-8488-4F1D85885CAA}"/>
    <dgm:cxn modelId="{9380ADEB-B354-4242-AAEB-0AAB26C574EF}" type="presOf" srcId="{4B8C4BC3-3353-4898-9610-F1B56B9A261A}" destId="{5332668A-CAC2-4286-A45E-28A1095315ED}" srcOrd="0" destOrd="0" presId="urn:microsoft.com/office/officeart/2005/8/layout/list1"/>
    <dgm:cxn modelId="{236B60AC-8895-449F-A1CA-969084760186}" type="presOf" srcId="{4B8C4BC3-3353-4898-9610-F1B56B9A261A}" destId="{1D0E2622-6E38-47A1-A55D-C7550DFEE506}" srcOrd="1" destOrd="0" presId="urn:microsoft.com/office/officeart/2005/8/layout/list1"/>
    <dgm:cxn modelId="{B9D99469-B0FC-4662-BB04-59069D7FF0BC}" type="presParOf" srcId="{752DAFD2-8558-4347-A266-C871FCCF0DB7}" destId="{2E7F7FA8-1CEF-4239-A4DF-807AEBAC466A}" srcOrd="0" destOrd="0" presId="urn:microsoft.com/office/officeart/2005/8/layout/list1"/>
    <dgm:cxn modelId="{43A7A5B6-02FF-4F69-B6CC-F024C9F41BC3}" type="presParOf" srcId="{2E7F7FA8-1CEF-4239-A4DF-807AEBAC466A}" destId="{201AA09D-D463-4EAE-A781-239B03D4F682}" srcOrd="0" destOrd="0" presId="urn:microsoft.com/office/officeart/2005/8/layout/list1"/>
    <dgm:cxn modelId="{4D4ED1BF-7C93-444A-B893-E612974D97E8}" type="presParOf" srcId="{2E7F7FA8-1CEF-4239-A4DF-807AEBAC466A}" destId="{3660F8F8-43AA-4B4A-B571-CCB02C4D09C8}" srcOrd="1" destOrd="0" presId="urn:microsoft.com/office/officeart/2005/8/layout/list1"/>
    <dgm:cxn modelId="{341FCA79-AFA0-43C6-9A03-606AF2E3E788}" type="presParOf" srcId="{752DAFD2-8558-4347-A266-C871FCCF0DB7}" destId="{967956E2-566A-43D0-9381-C1397024B459}" srcOrd="1" destOrd="0" presId="urn:microsoft.com/office/officeart/2005/8/layout/list1"/>
    <dgm:cxn modelId="{DC58B242-0E34-4497-A090-99B0CD8A4139}" type="presParOf" srcId="{752DAFD2-8558-4347-A266-C871FCCF0DB7}" destId="{7578B722-6D27-4D6F-8B84-013A5211E493}" srcOrd="2" destOrd="0" presId="urn:microsoft.com/office/officeart/2005/8/layout/list1"/>
    <dgm:cxn modelId="{C5A2AB72-9E8C-4CA2-B2C6-DA59C9ACDFEE}" type="presParOf" srcId="{752DAFD2-8558-4347-A266-C871FCCF0DB7}" destId="{73B153B2-C432-4B95-922D-C3838190B625}" srcOrd="3" destOrd="0" presId="urn:microsoft.com/office/officeart/2005/8/layout/list1"/>
    <dgm:cxn modelId="{7B1AF934-A333-4B57-B7D4-C252D2CDD90C}" type="presParOf" srcId="{752DAFD2-8558-4347-A266-C871FCCF0DB7}" destId="{69F7D001-1B3B-465D-9F4F-C3A3C96A4079}" srcOrd="4" destOrd="0" presId="urn:microsoft.com/office/officeart/2005/8/layout/list1"/>
    <dgm:cxn modelId="{0EDFF4DA-70ED-4A76-83C9-9BFC339264EA}" type="presParOf" srcId="{69F7D001-1B3B-465D-9F4F-C3A3C96A4079}" destId="{5332668A-CAC2-4286-A45E-28A1095315ED}" srcOrd="0" destOrd="0" presId="urn:microsoft.com/office/officeart/2005/8/layout/list1"/>
    <dgm:cxn modelId="{B94D4F70-74E7-42E6-8212-04A587F90196}" type="presParOf" srcId="{69F7D001-1B3B-465D-9F4F-C3A3C96A4079}" destId="{1D0E2622-6E38-47A1-A55D-C7550DFEE506}" srcOrd="1" destOrd="0" presId="urn:microsoft.com/office/officeart/2005/8/layout/list1"/>
    <dgm:cxn modelId="{B0908769-5079-4D59-BD11-1FCA5929ACF1}" type="presParOf" srcId="{752DAFD2-8558-4347-A266-C871FCCF0DB7}" destId="{4446BC9F-5AD8-45BC-A278-2BBBE749B9E5}" srcOrd="5" destOrd="0" presId="urn:microsoft.com/office/officeart/2005/8/layout/list1"/>
    <dgm:cxn modelId="{C86556C5-C0E3-4990-86A3-659F5721879C}" type="presParOf" srcId="{752DAFD2-8558-4347-A266-C871FCCF0DB7}" destId="{65801864-55BE-48B3-ADFF-F879CBDB54E1}" srcOrd="6" destOrd="0" presId="urn:microsoft.com/office/officeart/2005/8/layout/list1"/>
    <dgm:cxn modelId="{F18C8858-F39A-4FC9-A7DD-BE7AA5861824}" type="presParOf" srcId="{752DAFD2-8558-4347-A266-C871FCCF0DB7}" destId="{24D3807C-793E-42A4-A5AF-63C08BA2F0E4}" srcOrd="7" destOrd="0" presId="urn:microsoft.com/office/officeart/2005/8/layout/list1"/>
    <dgm:cxn modelId="{DFFD0284-DB68-4148-99E5-51AB1F0DC31A}" type="presParOf" srcId="{752DAFD2-8558-4347-A266-C871FCCF0DB7}" destId="{EFCA6648-4BB2-4A99-B1D2-D69DBC469BFF}" srcOrd="8" destOrd="0" presId="urn:microsoft.com/office/officeart/2005/8/layout/list1"/>
    <dgm:cxn modelId="{6DE85B4F-007D-4E71-95B7-EABD219BE3E0}" type="presParOf" srcId="{EFCA6648-4BB2-4A99-B1D2-D69DBC469BFF}" destId="{6D386285-062A-4D92-81FA-A15256B65151}" srcOrd="0" destOrd="0" presId="urn:microsoft.com/office/officeart/2005/8/layout/list1"/>
    <dgm:cxn modelId="{D2A2268C-2817-4ADD-82EE-863498637504}" type="presParOf" srcId="{EFCA6648-4BB2-4A99-B1D2-D69DBC469BFF}" destId="{EF652721-6B01-4BF9-BEB8-E3F98B65D2BB}" srcOrd="1" destOrd="0" presId="urn:microsoft.com/office/officeart/2005/8/layout/list1"/>
    <dgm:cxn modelId="{C1405FB6-A546-4B89-BCAC-BE0813ADC6E2}" type="presParOf" srcId="{752DAFD2-8558-4347-A266-C871FCCF0DB7}" destId="{EEC18F0E-0771-41C5-AA27-A83EDC3CC1B6}" srcOrd="9" destOrd="0" presId="urn:microsoft.com/office/officeart/2005/8/layout/list1"/>
    <dgm:cxn modelId="{D812EA39-E76F-43FC-A452-EE9445AE697D}" type="presParOf" srcId="{752DAFD2-8558-4347-A266-C871FCCF0DB7}" destId="{9173E5F1-B5C3-4DA8-8C02-9CF9423C63E6}" srcOrd="10" destOrd="0" presId="urn:microsoft.com/office/officeart/2005/8/layout/list1"/>
    <dgm:cxn modelId="{23F4DB6C-7861-4AA8-880B-CA3CF8491DEB}" type="presParOf" srcId="{752DAFD2-8558-4347-A266-C871FCCF0DB7}" destId="{20D5C9C7-3074-48A8-BC93-3F5724DE7FAA}" srcOrd="11" destOrd="0" presId="urn:microsoft.com/office/officeart/2005/8/layout/list1"/>
    <dgm:cxn modelId="{F25C242C-22F6-4D63-AD63-D1DE70B32211}" type="presParOf" srcId="{752DAFD2-8558-4347-A266-C871FCCF0DB7}" destId="{7CCFF920-0D1E-4BD6-89E3-67F18E45BB39}" srcOrd="12" destOrd="0" presId="urn:microsoft.com/office/officeart/2005/8/layout/list1"/>
    <dgm:cxn modelId="{4EF64430-9FD0-427B-ADD0-EAB5284C46F9}" type="presParOf" srcId="{7CCFF920-0D1E-4BD6-89E3-67F18E45BB39}" destId="{B396B2EC-A55A-471D-BDBB-462E5C27E2E2}" srcOrd="0" destOrd="0" presId="urn:microsoft.com/office/officeart/2005/8/layout/list1"/>
    <dgm:cxn modelId="{8B8BEE1C-8E46-4E8F-96D4-CB64BA98ECEF}" type="presParOf" srcId="{7CCFF920-0D1E-4BD6-89E3-67F18E45BB39}" destId="{4BC0F865-9B1F-4B95-8942-DDBFC201B853}" srcOrd="1" destOrd="0" presId="urn:microsoft.com/office/officeart/2005/8/layout/list1"/>
    <dgm:cxn modelId="{67C01F73-A6F6-4EF5-94F0-4C94B0B38BDF}" type="presParOf" srcId="{752DAFD2-8558-4347-A266-C871FCCF0DB7}" destId="{C4F50BDD-22AE-413F-81DA-1583F9E9C04B}" srcOrd="13" destOrd="0" presId="urn:microsoft.com/office/officeart/2005/8/layout/list1"/>
    <dgm:cxn modelId="{69C28F3D-432D-4C7B-B3DC-C6B15AFC7CCB}" type="presParOf" srcId="{752DAFD2-8558-4347-A266-C871FCCF0DB7}" destId="{3F1780AF-3EF8-464A-ABF4-1F09BA3A09F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5FCB35F-8848-4791-B8DA-B10B69883EEF}" type="doc">
      <dgm:prSet loTypeId="urn:microsoft.com/office/officeart/2005/8/layout/target3" loCatId="relationship" qsTypeId="urn:microsoft.com/office/officeart/2005/8/quickstyle/simple1#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3702B17-DCA5-423F-BF28-2C31207FA5B4}" type="pres">
      <dgm:prSet presAssocID="{45FCB35F-8848-4791-B8DA-B10B69883EE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71720992-616A-41CD-A8C5-A7C1D4BB54C3}" type="presOf" srcId="{45FCB35F-8848-4791-B8DA-B10B69883EEF}" destId="{C3702B17-DCA5-423F-BF28-2C31207FA5B4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399D8B-B100-4D3E-9AA3-84109186CDE1}">
      <dsp:nvSpPr>
        <dsp:cNvPr id="0" name=""/>
        <dsp:cNvSpPr/>
      </dsp:nvSpPr>
      <dsp:spPr>
        <a:xfrm>
          <a:off x="-3025851" y="-465956"/>
          <a:ext cx="3609569" cy="3609569"/>
        </a:xfrm>
        <a:prstGeom prst="blockArc">
          <a:avLst>
            <a:gd name="adj1" fmla="val 18900000"/>
            <a:gd name="adj2" fmla="val 2700000"/>
            <a:gd name="adj3" fmla="val 59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084FE-169A-4E23-BE8D-4EB625E44042}">
      <dsp:nvSpPr>
        <dsp:cNvPr id="0" name=""/>
        <dsp:cNvSpPr/>
      </dsp:nvSpPr>
      <dsp:spPr>
        <a:xfrm>
          <a:off x="219212" y="141005"/>
          <a:ext cx="3635929" cy="2819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761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Месторождения: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9212" y="141005"/>
        <a:ext cx="3635929" cy="281903"/>
      </dsp:txXfrm>
    </dsp:sp>
    <dsp:sp modelId="{7BE8354F-56ED-4B4C-93D4-98AECB6B0575}">
      <dsp:nvSpPr>
        <dsp:cNvPr id="0" name=""/>
        <dsp:cNvSpPr/>
      </dsp:nvSpPr>
      <dsp:spPr>
        <a:xfrm>
          <a:off x="43022" y="105767"/>
          <a:ext cx="352379" cy="35237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B89F677-D946-4C73-8D13-07DB843779FC}">
      <dsp:nvSpPr>
        <dsp:cNvPr id="0" name=""/>
        <dsp:cNvSpPr/>
      </dsp:nvSpPr>
      <dsp:spPr>
        <a:xfrm>
          <a:off x="451097" y="563807"/>
          <a:ext cx="3404044" cy="2819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761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бурый уголь;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1097" y="563807"/>
        <a:ext cx="3404044" cy="281903"/>
      </dsp:txXfrm>
    </dsp:sp>
    <dsp:sp modelId="{ABE4103C-EE37-4319-A218-9B3587AE9125}">
      <dsp:nvSpPr>
        <dsp:cNvPr id="0" name=""/>
        <dsp:cNvSpPr/>
      </dsp:nvSpPr>
      <dsp:spPr>
        <a:xfrm>
          <a:off x="274907" y="528569"/>
          <a:ext cx="352379" cy="35237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55CD1FA-C1E6-49E5-B927-3F42F57519BB}">
      <dsp:nvSpPr>
        <dsp:cNvPr id="0" name=""/>
        <dsp:cNvSpPr/>
      </dsp:nvSpPr>
      <dsp:spPr>
        <a:xfrm>
          <a:off x="557132" y="986609"/>
          <a:ext cx="3298008" cy="2819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761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плавиковый шпат;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7132" y="986609"/>
        <a:ext cx="3298008" cy="281903"/>
      </dsp:txXfrm>
    </dsp:sp>
    <dsp:sp modelId="{545F95C3-804F-479F-83ED-3C48C71BCD56}">
      <dsp:nvSpPr>
        <dsp:cNvPr id="0" name=""/>
        <dsp:cNvSpPr/>
      </dsp:nvSpPr>
      <dsp:spPr>
        <a:xfrm>
          <a:off x="380942" y="951371"/>
          <a:ext cx="352379" cy="35237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1249A32-9024-42DE-AD3F-6E0F8FF785CE}">
      <dsp:nvSpPr>
        <dsp:cNvPr id="0" name=""/>
        <dsp:cNvSpPr/>
      </dsp:nvSpPr>
      <dsp:spPr>
        <a:xfrm>
          <a:off x="557132" y="1409143"/>
          <a:ext cx="3298008" cy="2819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761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цеолит;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7132" y="1409143"/>
        <a:ext cx="3298008" cy="281903"/>
      </dsp:txXfrm>
    </dsp:sp>
    <dsp:sp modelId="{9FB33D60-833F-4792-85BB-7033130445E3}">
      <dsp:nvSpPr>
        <dsp:cNvPr id="0" name=""/>
        <dsp:cNvSpPr/>
      </dsp:nvSpPr>
      <dsp:spPr>
        <a:xfrm>
          <a:off x="380942" y="1373905"/>
          <a:ext cx="352379" cy="35237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C288B0B-D378-4C3E-B74E-90C01E6CB7D9}">
      <dsp:nvSpPr>
        <dsp:cNvPr id="0" name=""/>
        <dsp:cNvSpPr/>
      </dsp:nvSpPr>
      <dsp:spPr>
        <a:xfrm>
          <a:off x="451097" y="1831945"/>
          <a:ext cx="3404044" cy="2819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761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строительные камни;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1097" y="1831945"/>
        <a:ext cx="3404044" cy="281903"/>
      </dsp:txXfrm>
    </dsp:sp>
    <dsp:sp modelId="{A42E73C4-58F9-4F31-A544-1364AAACE654}">
      <dsp:nvSpPr>
        <dsp:cNvPr id="0" name=""/>
        <dsp:cNvSpPr/>
      </dsp:nvSpPr>
      <dsp:spPr>
        <a:xfrm>
          <a:off x="274907" y="1796707"/>
          <a:ext cx="352379" cy="35237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03593E2-DE3A-4DA0-904D-30ADF9BA3BEB}">
      <dsp:nvSpPr>
        <dsp:cNvPr id="0" name=""/>
        <dsp:cNvSpPr/>
      </dsp:nvSpPr>
      <dsp:spPr>
        <a:xfrm>
          <a:off x="219212" y="2254747"/>
          <a:ext cx="3635929" cy="2819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761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песок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9212" y="2254747"/>
        <a:ext cx="3635929" cy="281903"/>
      </dsp:txXfrm>
    </dsp:sp>
    <dsp:sp modelId="{14A219EC-231F-4DEE-8AD9-592A338BF68D}">
      <dsp:nvSpPr>
        <dsp:cNvPr id="0" name=""/>
        <dsp:cNvSpPr/>
      </dsp:nvSpPr>
      <dsp:spPr>
        <a:xfrm>
          <a:off x="43022" y="2219509"/>
          <a:ext cx="352379" cy="35237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857"/>
          </a:xfrm>
          <a:prstGeom prst="rect">
            <a:avLst/>
          </a:prstGeom>
        </p:spPr>
        <p:txBody>
          <a:bodyPr vert="horz" lIns="95543" tIns="47771" rIns="95543" bIns="47771" rtlCol="0"/>
          <a:lstStyle>
            <a:lvl1pPr algn="l" eaLnBrk="1" hangingPunct="1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857"/>
          </a:xfrm>
          <a:prstGeom prst="rect">
            <a:avLst/>
          </a:prstGeom>
        </p:spPr>
        <p:txBody>
          <a:bodyPr vert="horz" lIns="95543" tIns="47771" rIns="95543" bIns="47771" rtlCol="0"/>
          <a:lstStyle>
            <a:lvl1pPr algn="r" eaLnBrk="1" hangingPunct="1">
              <a:defRPr sz="1300">
                <a:cs typeface="Arial" charset="0"/>
              </a:defRPr>
            </a:lvl1pPr>
          </a:lstStyle>
          <a:p>
            <a:pPr>
              <a:defRPr/>
            </a:pPr>
            <a:fld id="{468FDE35-E480-4C01-8686-169814E41B36}" type="datetimeFigureOut">
              <a:rPr lang="ru-RU"/>
              <a:pPr>
                <a:defRPr/>
              </a:pPr>
              <a:t>16.10.2019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43" tIns="47771" rIns="95543" bIns="47771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4599"/>
            <a:ext cx="5438140" cy="4467462"/>
          </a:xfrm>
          <a:prstGeom prst="rect">
            <a:avLst/>
          </a:prstGeom>
        </p:spPr>
        <p:txBody>
          <a:bodyPr vert="horz" lIns="95543" tIns="47771" rIns="95543" bIns="47771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197"/>
            <a:ext cx="2945659" cy="495857"/>
          </a:xfrm>
          <a:prstGeom prst="rect">
            <a:avLst/>
          </a:prstGeom>
        </p:spPr>
        <p:txBody>
          <a:bodyPr vert="horz" lIns="95543" tIns="47771" rIns="95543" bIns="47771" rtlCol="0" anchor="b"/>
          <a:lstStyle>
            <a:lvl1pPr algn="l" eaLnBrk="1" hangingPunct="1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9197"/>
            <a:ext cx="2945659" cy="495857"/>
          </a:xfrm>
          <a:prstGeom prst="rect">
            <a:avLst/>
          </a:prstGeom>
        </p:spPr>
        <p:txBody>
          <a:bodyPr vert="horz" wrap="square" lIns="95543" tIns="47771" rIns="95543" bIns="4777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cs typeface="Arial" pitchFamily="34" charset="0"/>
              </a:defRPr>
            </a:lvl1pPr>
          </a:lstStyle>
          <a:p>
            <a:pPr>
              <a:defRPr/>
            </a:pPr>
            <a:fld id="{8859591D-411D-482E-B5B5-67E3C87B13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71130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B5E5A8E-9798-4362-A20F-387B50711640}" type="slidenum">
              <a:rPr lang="ru-RU" altLang="ru-RU" smtClean="0">
                <a:cs typeface="Arial" charset="0"/>
              </a:rPr>
              <a:pPr/>
              <a:t>2</a:t>
            </a:fld>
            <a:endParaRPr lang="ru-RU" altLang="ru-RU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BEA190-8D25-4FD6-8A7E-C2301FA7533F}" type="slidenum">
              <a:rPr lang="ru-RU" altLang="ru-RU" smtClean="0">
                <a:cs typeface="Arial" charset="0"/>
              </a:rPr>
              <a:pPr/>
              <a:t>10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90629C-2FC1-4476-85BA-C3243C2511C9}" type="slidenum">
              <a:rPr lang="ru-RU" altLang="ru-RU" smtClean="0">
                <a:cs typeface="Arial" charset="0"/>
              </a:rPr>
              <a:pPr/>
              <a:t>24</a:t>
            </a:fld>
            <a:endParaRPr lang="ru-RU" altLang="ru-RU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768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F6C384-35D1-45FF-B195-8405BC97BFB1}" type="slidenum">
              <a:rPr lang="ru-RU" altLang="ru-RU" smtClean="0">
                <a:cs typeface="Arial" charset="0"/>
              </a:rPr>
              <a:pPr/>
              <a:t>39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/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/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AF2FD-9DE3-49EB-9933-BBDA258591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4ED51-7F2F-40D6-B203-F1468A807D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371A4-6CAF-48D7-894F-3FDF136631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3438" y="787400"/>
            <a:ext cx="457200" cy="584200"/>
          </a:xfrm>
          <a:prstGeom prst="rect">
            <a:avLst/>
          </a:prstGeom>
        </p:spPr>
        <p:txBody>
          <a:bodyPr lIns="68580" tIns="34290" rIns="68580" bIns="34290"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6000" dirty="0">
                <a:effectLst/>
                <a:cs typeface="Arial" pitchFamily="34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27963" y="2743200"/>
            <a:ext cx="457200" cy="584200"/>
          </a:xfrm>
          <a:prstGeom prst="rect">
            <a:avLst/>
          </a:prstGeom>
        </p:spPr>
        <p:txBody>
          <a:bodyPr lIns="68580" tIns="34290" rIns="68580" bIns="34290"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6000" dirty="0">
                <a:effectLst/>
                <a:cs typeface="Arial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/>
          <a:lstStyle>
            <a:lvl1pPr>
              <a:defRPr sz="33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C3044-0321-466D-9B97-A99933737B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1BFAD-8395-4B02-B2C9-8D7F9BB69C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1AC55-1527-4335-8DCD-3832F1BD1E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8FCEF-80AC-408A-9A4F-CC33406370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52276-2FA3-4223-8164-0E76F5372A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3AC8B-2C13-414B-A5CC-22B6546CBC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33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914400"/>
            <a:ext cx="4495800" cy="556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495800" cy="556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5A13C-BEC6-4CA5-BDD9-C2EF230B21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1_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33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0" y="914400"/>
            <a:ext cx="9144000" cy="55626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AC188-07F0-429A-8E14-A940581464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A5CB2-C08E-46A4-BAA3-09C42C390F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33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4495800" cy="556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4495800" cy="2705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4495800" cy="2705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EC51F-DA8E-4FFC-B2B2-EA844F4189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/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/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B25C6-A01D-4B41-8B51-0A7511502D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0BEF3-C8FF-4599-A843-9738B63BD6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/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anchor="b"/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754C6-5D8A-4C7D-9FE9-291F8388AF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C6465-7D2F-4AA9-A7AB-3B76518745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8B3BE-A1BC-4262-BD5F-1993CD96AF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24F3D-DCD7-4804-9990-0C794D1A43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CC7DC-7905-47C8-893B-CD4B7F5C1B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25625"/>
            <a:ext cx="76755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cs typeface="Arial" pitchFamily="34" charset="0"/>
              </a:defRPr>
            </a:lvl1pPr>
          </a:lstStyle>
          <a:p>
            <a:pPr>
              <a:defRPr/>
            </a:pPr>
            <a:fld id="{C95DAED3-90AA-49C3-8914-D2D98BC641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838" r:id="rId1"/>
    <p:sldLayoutId id="2147484839" r:id="rId2"/>
    <p:sldLayoutId id="2147484840" r:id="rId3"/>
    <p:sldLayoutId id="2147484841" r:id="rId4"/>
    <p:sldLayoutId id="2147484842" r:id="rId5"/>
    <p:sldLayoutId id="2147484843" r:id="rId6"/>
    <p:sldLayoutId id="2147484844" r:id="rId7"/>
    <p:sldLayoutId id="2147484845" r:id="rId8"/>
    <p:sldLayoutId id="2147484846" r:id="rId9"/>
    <p:sldLayoutId id="2147484847" r:id="rId10"/>
    <p:sldLayoutId id="2147484848" r:id="rId11"/>
    <p:sldLayoutId id="2147484857" r:id="rId12"/>
    <p:sldLayoutId id="2147484849" r:id="rId13"/>
    <p:sldLayoutId id="2147484850" r:id="rId14"/>
    <p:sldLayoutId id="2147484851" r:id="rId15"/>
    <p:sldLayoutId id="2147484852" r:id="rId16"/>
    <p:sldLayoutId id="2147484853" r:id="rId17"/>
    <p:sldLayoutId id="2147484854" r:id="rId18"/>
    <p:sldLayoutId id="2147484855" r:id="rId19"/>
    <p:sldLayoutId id="2147484856" r:id="rId20"/>
    <p:sldLayoutId id="2147484858" r:id="rId21"/>
  </p:sldLayoutIdLst>
  <p:transition>
    <p:fade thruBlk="1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21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chart" Target="../charts/chart1.xml"/><Relationship Id="rId7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47.jpeg"/><Relationship Id="rId7" Type="http://schemas.openxmlformats.org/officeDocument/2006/relationships/diagramLayout" Target="../diagrams/layout6.xml"/><Relationship Id="rId12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6.xml"/><Relationship Id="rId11" Type="http://schemas.openxmlformats.org/officeDocument/2006/relationships/image" Target="../media/image50.jpeg"/><Relationship Id="rId5" Type="http://schemas.openxmlformats.org/officeDocument/2006/relationships/image" Target="../media/image49.jpeg"/><Relationship Id="rId10" Type="http://schemas.microsoft.com/office/2007/relationships/diagramDrawing" Target="../diagrams/drawing6.xml"/><Relationship Id="rId4" Type="http://schemas.openxmlformats.org/officeDocument/2006/relationships/image" Target="../media/image48.jpeg"/><Relationship Id="rId9" Type="http://schemas.openxmlformats.org/officeDocument/2006/relationships/diagramColors" Target="../diagrams/colors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sibgrain.ru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ibacc.ru/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mailto:zabaikalsk-40@mail.r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7350" y="5334101"/>
            <a:ext cx="6858000" cy="11946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Андрей Михайлович Эпов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57350" y="3531763"/>
            <a:ext cx="6858000" cy="61852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Инвестиционный паспорт муниципального района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-491390" y="4768809"/>
            <a:ext cx="9006740" cy="61852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ГЛАВА МУНИЦИПАЛЬНОГО РАЙОНА «ЗАБАЙКАЛЬСКИЙ РАЙОН»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657350" y="4150286"/>
            <a:ext cx="6858000" cy="1194650"/>
          </a:xfrm>
          <a:prstGeom prst="rect">
            <a:avLst/>
          </a:prstGeom>
        </p:spPr>
        <p:txBody>
          <a:bodyPr wrap="none">
            <a:norm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0" kern="120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«ЗАБАЙКАЛЬСКИЙ РАЙОН»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1" name="Picture 7" descr="Z:\пресс-служба\Леша\Изображения\герб 111Забайкальс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692150"/>
            <a:ext cx="2376487" cy="293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0" y="714356"/>
          <a:ext cx="9144000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Содержимое 12" descr="станция Забайкальс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64592" y="1440316"/>
            <a:ext cx="4879408" cy="43649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36866" name="Текст 11"/>
          <p:cNvSpPr>
            <a:spLocks noGrp="1"/>
          </p:cNvSpPr>
          <p:nvPr>
            <p:ph type="body" sz="half" idx="2"/>
          </p:nvPr>
        </p:nvSpPr>
        <p:spPr bwMode="auto">
          <a:xfrm>
            <a:off x="395537" y="1340768"/>
            <a:ext cx="3888432" cy="517592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ru-RU" alt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числу главных транспортных магистралей на территории Забайкальского района относится железная дорога «Чита – Забайкальск» Забайкальской железной дороги – филиала ОАО «РЖД»</a:t>
            </a:r>
          </a:p>
          <a:p>
            <a:pPr algn="ctr" eaLnBrk="1" hangingPunct="1"/>
            <a:r>
              <a:rPr lang="ru-RU" alt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Забайкальской железной дороге проведена комплексная реконструкция участка </a:t>
            </a:r>
            <a:r>
              <a:rPr lang="ru-RU" altLang="ru-RU" sz="1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Карымская</a:t>
            </a:r>
            <a:r>
              <a:rPr lang="ru-RU" alt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Забайкальск, что способствует увеличению экономического потенциала района.</a:t>
            </a:r>
          </a:p>
          <a:p>
            <a:pPr algn="ctr" eaLnBrk="1" hangingPunct="1"/>
            <a:r>
              <a:rPr lang="ru-RU" alt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Железнодорожный пункт пропуска (ЖДПП Забайкальск) расположен в регионе деятельности таможенного поста ЖДПП Забайкальск на российско-китайской границе. Он обеспечивает около 60 процентов товарооборота между Россией и Китаем.  Забайкальск – первая станция на территории нашей страны для международных пассажирских поездов «Пекин-Москва» и «Маньчжурия-Чита».</a:t>
            </a:r>
          </a:p>
        </p:txBody>
      </p:sp>
      <p:pic>
        <p:nvPicPr>
          <p:cNvPr id="13317" name="Picture 5" descr="C:\Users\Фэйсер\Desktop\1_366992e489c832e6605430b79c8bf9f4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572000" y="1484784"/>
            <a:ext cx="2064047" cy="13574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319" name="Picture 7" descr="D:\Работа перейди на Федота)\Инвестиционный паспорт МР ЗР\dsc05273.1u59hq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6948264" y="1484784"/>
            <a:ext cx="1824828" cy="13471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7414" name="Прямоугольник 1"/>
          <p:cNvSpPr>
            <a:spLocks noChangeArrowheads="1"/>
          </p:cNvSpPr>
          <p:nvPr/>
        </p:nvSpPr>
        <p:spPr bwMode="auto">
          <a:xfrm>
            <a:off x="1928813" y="428625"/>
            <a:ext cx="5694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ЖЕЛЕЗНОДОРОЖНЫЙ ТРАНСПОРТ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285720" y="714356"/>
          <a:ext cx="5761038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413" name="Рисунок 6" descr="P1060845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2564904"/>
            <a:ext cx="2592288" cy="1944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7" name="Picture 7" descr="D:\Работа перейди на Федота)\Инвестиционный паспорт МР ЗР\DSC00917_.jpg"/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>
            <a:off x="6372200" y="4653135"/>
            <a:ext cx="2592288" cy="19442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5370" name="Picture 10" descr="D:\Работа перейди на Федота)\Инвестиционный паспорт МР ЗР\школа3._1.jpg"/>
          <p:cNvPicPr>
            <a:picLocks noChangeAspect="1" noChangeArrowheads="1"/>
          </p:cNvPicPr>
          <p:nvPr/>
        </p:nvPicPr>
        <p:blipFill>
          <a:blip r:embed="rId9" cstate="print">
            <a:extLst/>
          </a:blip>
          <a:srcRect/>
          <a:stretch>
            <a:fillRect/>
          </a:stretch>
        </p:blipFill>
        <p:spPr bwMode="auto">
          <a:xfrm>
            <a:off x="6286512" y="428604"/>
            <a:ext cx="2605906" cy="1953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9462" name="Прямоугольник 1"/>
          <p:cNvSpPr>
            <a:spLocks noChangeArrowheads="1"/>
          </p:cNvSpPr>
          <p:nvPr/>
        </p:nvSpPr>
        <p:spPr bwMode="auto">
          <a:xfrm>
            <a:off x="2571750" y="214313"/>
            <a:ext cx="2482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</p:txBody>
      </p:sp>
      <p:graphicFrame>
        <p:nvGraphicFramePr>
          <p:cNvPr id="38953" name="Group 41"/>
          <p:cNvGraphicFramePr>
            <a:graphicFrameLocks noGrp="1"/>
          </p:cNvGraphicFramePr>
          <p:nvPr/>
        </p:nvGraphicFramePr>
        <p:xfrm>
          <a:off x="214313" y="3214688"/>
          <a:ext cx="6013450" cy="3385503"/>
        </p:xfrm>
        <a:graphic>
          <a:graphicData uri="http://schemas.openxmlformats.org/drawingml/2006/table">
            <a:tbl>
              <a:tblPr/>
              <a:tblGrid>
                <a:gridCol w="3622675"/>
                <a:gridCol w="1055687"/>
                <a:gridCol w="1335088"/>
              </a:tblGrid>
              <a:tr h="403225"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     Показатель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Единицы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измерения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на 01.09.2019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 г.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   Число мест в дошкольных учреждениях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DCFD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мест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920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   Численность детей, посещающих     дошкольные учреждения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человек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1126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    Численность педагогических работников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    дошкольных  учреждений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человек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96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    Охват детей дошкольным образованием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DCFD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Число учащихся в общеобразовательных школах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3672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человек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3052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Доля выпускников, сдавших единый государственный экзамен, от общего числа сдававших экзамен в среднем по предмету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3672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Содержимое 7" descr="DSC085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00192" y="2420888"/>
            <a:ext cx="2689167" cy="20158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21507" name="Текст 5"/>
          <p:cNvSpPr>
            <a:spLocks noGrp="1"/>
          </p:cNvSpPr>
          <p:nvPr>
            <p:ph type="body" sz="half" idx="2"/>
          </p:nvPr>
        </p:nvSpPr>
        <p:spPr bwMode="auto">
          <a:xfrm>
            <a:off x="214313" y="785813"/>
            <a:ext cx="6215062" cy="3238500"/>
          </a:xfrm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buClr>
                <a:srgbClr val="000000"/>
              </a:buClr>
              <a:buSzPct val="65000"/>
              <a:buFont typeface="Arial" pitchFamily="34" charset="0"/>
              <a:buNone/>
              <a:defRPr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учреждения здравоохранения на территории района: 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65000"/>
              <a:buFont typeface="Arial" pitchFamily="34" charset="0"/>
              <a:buNone/>
              <a:defRPr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ГУЗ «Забайкальская ЦРБ»;</a:t>
            </a:r>
          </a:p>
          <a:p>
            <a:pPr eaLnBrk="1" hangingPunct="1">
              <a:buClr>
                <a:srgbClr val="000000"/>
              </a:buClr>
              <a:buSzPct val="65000"/>
              <a:buFont typeface="Arial" pitchFamily="34" charset="0"/>
              <a:buNone/>
              <a:defRPr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Участковая больница в пос. при ст. Даурия;</a:t>
            </a:r>
          </a:p>
          <a:p>
            <a:pPr eaLnBrk="1" hangingPunct="1">
              <a:buClr>
                <a:srgbClr val="000000"/>
              </a:buClr>
              <a:buSzPct val="65000"/>
              <a:buFont typeface="Arial" pitchFamily="34" charset="0"/>
              <a:buNone/>
              <a:defRPr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 поселениях района находятся 7 </a:t>
            </a:r>
            <a:r>
              <a:rPr lang="ru-RU" alt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ФАПов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ru-RU" alt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мероприятия: 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дополнительные выплаты медицинским работникам первичного звена, фельдшерско-акушерских пунктов, отделений скорой медицинской помощи; 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оказание медицинской помощи женщинам в период беременности и родов; 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приобретение иммунобиологических препаратов.</a:t>
            </a:r>
          </a:p>
          <a:p>
            <a:pPr eaLnBrk="1" hangingPunct="1">
              <a:buClr>
                <a:srgbClr val="000000"/>
              </a:buClr>
              <a:buSzPct val="65000"/>
              <a:buFont typeface="Arial" pitchFamily="34" charset="0"/>
              <a:buNone/>
              <a:defRPr/>
            </a:pPr>
            <a:endParaRPr lang="ru-RU" altLang="ru-RU" sz="1300" dirty="0" smtClean="0">
              <a:solidFill>
                <a:schemeClr val="tx1"/>
              </a:solidFill>
              <a:latin typeface="Corbel (Заголовки)"/>
            </a:endParaRPr>
          </a:p>
        </p:txBody>
      </p:sp>
      <p:pic>
        <p:nvPicPr>
          <p:cNvPr id="18437" name="Содержимое 7" descr="DSC0851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76672"/>
            <a:ext cx="2618635" cy="1780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39969" name="Group 33"/>
          <p:cNvGraphicFramePr>
            <a:graphicFrameLocks noGrp="1"/>
          </p:cNvGraphicFramePr>
          <p:nvPr/>
        </p:nvGraphicFramePr>
        <p:xfrm>
          <a:off x="285750" y="4214813"/>
          <a:ext cx="5472113" cy="2556067"/>
        </p:xfrm>
        <a:graphic>
          <a:graphicData uri="http://schemas.openxmlformats.org/drawingml/2006/table">
            <a:tbl>
              <a:tblPr/>
              <a:tblGrid>
                <a:gridCol w="3133725"/>
                <a:gridCol w="1152525"/>
                <a:gridCol w="1185863"/>
              </a:tblGrid>
              <a:tr h="365125">
                <a:tc>
                  <a:txBody>
                    <a:bodyPr/>
                    <a:lstStyle/>
                    <a:p>
                      <a:pPr marL="1079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Показатель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Единицы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измерения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на 01.09.2019 г.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Число коек в больницах всех ведомств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коек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95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5963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Число посещений  в амбулаторно-поликлинических учреждениях всех ведомств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посещений в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смену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325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Численность врачей всех специальностей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человек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Численность среднего медицинского персонала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человек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115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7437" name="Picture 29" descr="D:\Работа перейди на Федота)\Инвестиционный паспорт МР ЗР\crb.jpg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r="2905" b="11656"/>
          <a:stretch/>
        </p:blipFill>
        <p:spPr bwMode="auto">
          <a:xfrm>
            <a:off x="6372200" y="4653136"/>
            <a:ext cx="2561336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9967" name="Прямоугольник 1"/>
          <p:cNvSpPr>
            <a:spLocks noChangeArrowheads="1"/>
          </p:cNvSpPr>
          <p:nvPr/>
        </p:nvSpPr>
        <p:spPr bwMode="auto">
          <a:xfrm>
            <a:off x="2571750" y="214313"/>
            <a:ext cx="3289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ЗДРАВООХРАНЕНИЕ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692" name="Group 140"/>
          <p:cNvGraphicFramePr>
            <a:graphicFrameLocks noGrp="1"/>
          </p:cNvGraphicFramePr>
          <p:nvPr>
            <p:ph sz="half" idx="1"/>
          </p:nvPr>
        </p:nvGraphicFramePr>
        <p:xfrm>
          <a:off x="642938" y="1143000"/>
          <a:ext cx="7929562" cy="283419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721150"/>
                <a:gridCol w="1368152"/>
                <a:gridCol w="1840260"/>
              </a:tblGrid>
              <a:tr h="579044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Показатель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Единицы измерения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 01.01.2019 г.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</a:tr>
              <a:tr h="33521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Число учреждений культурно-досугового типа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единиц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7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</a:tr>
              <a:tr h="33521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Число мест в зрительных залах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мест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1624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</a:tr>
              <a:tr h="33521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Число клубных формирований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единиц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32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</a:tr>
              <a:tr h="33521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библиотек в т.ч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филиалы библиотек </a:t>
                      </a: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единиц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2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9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</a:tr>
              <a:tr h="33521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памятников истории и культуры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единиц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</a:tr>
              <a:tr h="33521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Общее число культурно-массовых мероприятий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единиц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1533</a:t>
                      </a:r>
                    </a:p>
                  </a:txBody>
                  <a:tcPr marL="91433" marR="91433" marT="45688" marB="45688" horzOverflow="overflow"/>
                </a:tc>
              </a:tr>
            </a:tbl>
          </a:graphicData>
        </a:graphic>
      </p:graphicFrame>
      <p:sp>
        <p:nvSpPr>
          <p:cNvPr id="41003" name="Текст 5"/>
          <p:cNvSpPr txBox="1">
            <a:spLocks/>
          </p:cNvSpPr>
          <p:nvPr/>
        </p:nvSpPr>
        <p:spPr bwMode="auto">
          <a:xfrm>
            <a:off x="500063" y="5572125"/>
            <a:ext cx="3643312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rgbClr val="F9F9F9"/>
              </a:buClr>
              <a:buSzPct val="65000"/>
            </a:pPr>
            <a:endParaRPr lang="ru-RU" altLang="ru-RU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95" name="Picture 63" descr="D:\Работа перейди на Федота)\Инвестиционный паспорт МР ЗР\image_image_202077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929322" y="4293096"/>
            <a:ext cx="3214678" cy="192880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8497" name="Picture 65" descr="D:\Работа перейди на Федота)\Инвестиционный паспорт МР ЗР\image_image_202088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987824" y="4293096"/>
            <a:ext cx="2891296" cy="196704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1551" name="Прямоугольник 1"/>
          <p:cNvSpPr>
            <a:spLocks noChangeArrowheads="1"/>
          </p:cNvSpPr>
          <p:nvPr/>
        </p:nvSpPr>
        <p:spPr bwMode="auto">
          <a:xfrm>
            <a:off x="3857625" y="357188"/>
            <a:ext cx="17986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КУЛЬТУРА</a:t>
            </a:r>
          </a:p>
        </p:txBody>
      </p:sp>
      <p:pic>
        <p:nvPicPr>
          <p:cNvPr id="18496" name="Picture 64" descr="D:\Работа перейди на Федота)\Инвестиционный паспорт МР ЗР\image_image_202084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51520" y="4293096"/>
            <a:ext cx="2719073" cy="198834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94" name="Picture 62" descr="D:\Работа перейди на Федота)\Инвестиционный паспорт МР ЗР\DSCF21спорт38.JPG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t="19859"/>
          <a:stretch/>
        </p:blipFill>
        <p:spPr bwMode="auto">
          <a:xfrm>
            <a:off x="5436096" y="3933056"/>
            <a:ext cx="3406374" cy="266005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42026" name="Group 42"/>
          <p:cNvGraphicFramePr>
            <a:graphicFrameLocks noGrp="1"/>
          </p:cNvGraphicFramePr>
          <p:nvPr>
            <p:ph sz="half" idx="1"/>
          </p:nvPr>
        </p:nvGraphicFramePr>
        <p:xfrm>
          <a:off x="571500" y="1285875"/>
          <a:ext cx="8001000" cy="2591154"/>
        </p:xfrm>
        <a:graphic>
          <a:graphicData uri="http://schemas.openxmlformats.org/drawingml/2006/table">
            <a:tbl>
              <a:tblPr/>
              <a:tblGrid>
                <a:gridCol w="5584825"/>
                <a:gridCol w="1152525"/>
                <a:gridCol w="1263650"/>
              </a:tblGrid>
              <a:tr h="579438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Показатель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95" marB="45695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Единицы измерения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95" marB="45695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на 01.01.2019 г.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95" marB="45695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Число спортивных сооружений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единиц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53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Количество спортивных залов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единиц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Количество плавательных бассейнов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единиц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Количество детских юношеских спортивных школ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единиц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Число занимающихся в ДЮСШ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человек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186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Количество занимающихся физической культурой и спортом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человек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4377</a:t>
                      </a: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8498" name="Picture 66" descr="D:\Работа перейди на Федота)\Инвестиционный паспорт МР ЗР\dz1_.JPG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r="-1188" b="23505"/>
          <a:stretch/>
        </p:blipFill>
        <p:spPr bwMode="auto">
          <a:xfrm>
            <a:off x="2915816" y="4077072"/>
            <a:ext cx="2598105" cy="157161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2568" name="Прямоугольник 1"/>
          <p:cNvSpPr>
            <a:spLocks noChangeArrowheads="1"/>
          </p:cNvSpPr>
          <p:nvPr/>
        </p:nvSpPr>
        <p:spPr bwMode="auto">
          <a:xfrm>
            <a:off x="4214813" y="428625"/>
            <a:ext cx="12811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СПОРТ</a:t>
            </a:r>
          </a:p>
        </p:txBody>
      </p:sp>
      <p:pic>
        <p:nvPicPr>
          <p:cNvPr id="12" name="Picture 68" descr="D:\Работа перейди на Федота)\Инвестиционный паспорт МР ЗР\garm3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899592" y="5085184"/>
            <a:ext cx="2143140" cy="133267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Прямоугольник 4"/>
          <p:cNvSpPr>
            <a:spLocks noChangeArrowheads="1"/>
          </p:cNvSpPr>
          <p:nvPr/>
        </p:nvSpPr>
        <p:spPr bwMode="auto">
          <a:xfrm>
            <a:off x="827088" y="357188"/>
            <a:ext cx="76327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Распределение населения по полу и возрасту</a:t>
            </a:r>
          </a:p>
          <a:p>
            <a:pPr algn="ctr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(на 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01.01.2018 года</a:t>
            </a: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4355976" y="1052736"/>
          <a:ext cx="4623320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4572000" y="764704"/>
          <a:ext cx="4320480" cy="25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179512" y="836712"/>
          <a:ext cx="4680520" cy="21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3012" name="Диаграмма 11"/>
          <p:cNvGraphicFramePr>
            <a:graphicFrameLocks/>
          </p:cNvGraphicFramePr>
          <p:nvPr/>
        </p:nvGraphicFramePr>
        <p:xfrm>
          <a:off x="179388" y="2852738"/>
          <a:ext cx="8775700" cy="399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5" name="Worksheet" r:id="rId7" imgW="9229776" imgH="4010053" progId="Excel.Sheet.8">
                  <p:embed/>
                </p:oleObj>
              </mc:Choice>
              <mc:Fallback>
                <p:oleObj name="Worksheet" r:id="rId7" imgW="9229776" imgH="4010053" progId="Excel.Sheet.8">
                  <p:embed/>
                  <p:pic>
                    <p:nvPicPr>
                      <p:cNvPr id="0" name="Диаграмма 1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2852738"/>
                        <a:ext cx="8775700" cy="39957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FF">
                            <a:alpha val="0"/>
                          </a:srgbClr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110" name="Group 78"/>
          <p:cNvGraphicFramePr>
            <a:graphicFrameLocks noGrp="1"/>
          </p:cNvGraphicFramePr>
          <p:nvPr>
            <p:ph idx="1"/>
          </p:nvPr>
        </p:nvGraphicFramePr>
        <p:xfrm>
          <a:off x="971600" y="1556793"/>
          <a:ext cx="7344816" cy="2721065"/>
        </p:xfrm>
        <a:graphic>
          <a:graphicData uri="http://schemas.openxmlformats.org/drawingml/2006/table">
            <a:tbl>
              <a:tblPr/>
              <a:tblGrid>
                <a:gridCol w="3148972"/>
                <a:gridCol w="1066740"/>
                <a:gridCol w="1066740"/>
                <a:gridCol w="1066740"/>
                <a:gridCol w="995624"/>
              </a:tblGrid>
              <a:tr h="4186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г.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2016г.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г.</a:t>
                      </a: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86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родившихся, чел.</a:t>
                      </a: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349</a:t>
                      </a: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308</a:t>
                      </a: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281</a:t>
                      </a: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5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Коэффициент рождаемости,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на 1000 человек населения</a:t>
                      </a: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16,4</a:t>
                      </a: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16,5</a:t>
                      </a: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13,2</a:t>
                      </a: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86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умерших</a:t>
                      </a: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</a:t>
                      </a: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178</a:t>
                      </a: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</a:t>
                      </a: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</a:t>
                      </a: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5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Коэффициент смертности,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на 1000 человек населения</a:t>
                      </a: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9,2</a:t>
                      </a: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8,4</a:t>
                      </a: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9,6</a:t>
                      </a: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8,3</a:t>
                      </a: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071" name="Содержимое 2"/>
          <p:cNvSpPr txBox="1">
            <a:spLocks/>
          </p:cNvSpPr>
          <p:nvPr/>
        </p:nvSpPr>
        <p:spPr bwMode="auto">
          <a:xfrm>
            <a:off x="214313" y="1000125"/>
            <a:ext cx="87153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7688" indent="-411163" algn="ctr">
              <a:spcBef>
                <a:spcPct val="2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ru-RU" altLang="ru-RU" sz="1800" b="1" i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Численность постоянного населения района (на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01.01.2019 года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21234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чел. </a:t>
            </a:r>
          </a:p>
        </p:txBody>
      </p:sp>
      <p:pic>
        <p:nvPicPr>
          <p:cNvPr id="20506" name="Picture 27" descr="D:\Работа перейди на Федота)\Инвестиционный паспорт МР ЗР\ff707bab6f62f7eb0110710bccbc6943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3441963" y="4512012"/>
            <a:ext cx="2634792" cy="1850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07" name="Picture 28" descr="D:\Работа перейди на Федота)\Инвестиционный паспорт МР ЗР\133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251337" y="4512012"/>
            <a:ext cx="2515438" cy="1850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08" name="Picture 29" descr="D:\Работа перейди на Федота)\Инвестиционный паспорт МР ЗР\pic_051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633668" y="4512012"/>
            <a:ext cx="2590289" cy="1850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3590" name="Прямоугольник 1"/>
          <p:cNvSpPr>
            <a:spLocks noChangeArrowheads="1"/>
          </p:cNvSpPr>
          <p:nvPr/>
        </p:nvSpPr>
        <p:spPr bwMode="auto">
          <a:xfrm>
            <a:off x="3429000" y="357188"/>
            <a:ext cx="2403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ДЕМОГРАФИЯ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84" name="Group 28"/>
          <p:cNvGraphicFramePr>
            <a:graphicFrameLocks noGrp="1"/>
          </p:cNvGraphicFramePr>
          <p:nvPr/>
        </p:nvGraphicFramePr>
        <p:xfrm>
          <a:off x="755650" y="1052736"/>
          <a:ext cx="7920806" cy="2493962"/>
        </p:xfrm>
        <a:graphic>
          <a:graphicData uri="http://schemas.openxmlformats.org/drawingml/2006/table">
            <a:tbl>
              <a:tblPr/>
              <a:tblGrid>
                <a:gridCol w="6408119"/>
                <a:gridCol w="1512687"/>
              </a:tblGrid>
              <a:tr h="648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8" marB="4570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01.07.2019 г.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8" marB="4570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Среднесписочная численность работников, человек</a:t>
                      </a:r>
                    </a:p>
                  </a:txBody>
                  <a:tcPr marL="91432" marR="91432" marT="45708" marB="4570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4363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8" marB="4570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37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не занятых трудовой деятельностью граждан, ищущих работу и зарегистрированных в службе занятости, человек</a:t>
                      </a:r>
                    </a:p>
                  </a:txBody>
                  <a:tcPr marL="91432" marR="91432" marT="45708" marB="4570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537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8" marB="4570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4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официально зарегистрированных безработных, человек</a:t>
                      </a:r>
                    </a:p>
                  </a:txBody>
                  <a:tcPr marL="91432" marR="91432" marT="45708" marB="4570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8" marB="4570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зарегистрированной безработицы, %</a:t>
                      </a:r>
                    </a:p>
                  </a:txBody>
                  <a:tcPr marL="91432" marR="91432" marT="45708" marB="4570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8" marB="4570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530" name="Picture 26" descr="D:\Работа перейди на Федота)\Инвестиционный паспорт МР ЗР\rinok-trudaa1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85786" y="4286256"/>
            <a:ext cx="1800225" cy="1970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1531" name="Picture 27" descr="D:\Работа перейди на Федота)\Инвестиционный паспорт МР ЗР\222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786182" y="4286256"/>
            <a:ext cx="4715321" cy="19810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5082" name="Прямоугольник 1"/>
          <p:cNvSpPr>
            <a:spLocks noChangeArrowheads="1"/>
          </p:cNvSpPr>
          <p:nvPr/>
        </p:nvSpPr>
        <p:spPr bwMode="auto">
          <a:xfrm>
            <a:off x="3429000" y="428625"/>
            <a:ext cx="24669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РЫНОК ТРУДА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179388" y="1196753"/>
            <a:ext cx="8821737" cy="3096344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70000"/>
              </a:lnSpc>
              <a:buClr>
                <a:srgbClr val="000000"/>
              </a:buClr>
              <a:buFont typeface="Tahoma" pitchFamily="34" charset="0"/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На территории муниципального района </a:t>
            </a:r>
          </a:p>
          <a:p>
            <a:pPr algn="ctr" eaLnBrk="1" hangingPunct="1">
              <a:lnSpc>
                <a:spcPct val="70000"/>
              </a:lnSpc>
              <a:buClr>
                <a:srgbClr val="000000"/>
              </a:buClr>
              <a:buFont typeface="Tahoma" pitchFamily="34" charset="0"/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«Забайкальский район» осуществляют деятельность филиалы: </a:t>
            </a:r>
          </a:p>
          <a:p>
            <a:pPr algn="ctr" eaLnBrk="1" hangingPunct="1">
              <a:lnSpc>
                <a:spcPct val="70000"/>
              </a:lnSpc>
              <a:buClr>
                <a:srgbClr val="000000"/>
              </a:buClr>
              <a:buFont typeface="Tahoma" pitchFamily="34" charset="0"/>
              <a:buNone/>
              <a:defRPr/>
            </a:pPr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70000"/>
              </a:lnSpc>
              <a:buClr>
                <a:srgbClr val="000000"/>
              </a:buClr>
              <a:buFont typeface="Tahoma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ПАО «Сбербанк России» (пгт. Забайкальск);</a:t>
            </a:r>
          </a:p>
          <a:p>
            <a:pPr algn="just" eaLnBrk="1" hangingPunct="1">
              <a:lnSpc>
                <a:spcPct val="70000"/>
              </a:lnSpc>
              <a:buClr>
                <a:srgbClr val="000000"/>
              </a:buClr>
              <a:buFont typeface="Tahoma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ПАО «ВТБ24» (пгт. Забайкальск); </a:t>
            </a:r>
          </a:p>
          <a:p>
            <a:pPr algn="just" eaLnBrk="1" hangingPunct="1">
              <a:lnSpc>
                <a:spcPct val="70000"/>
              </a:lnSpc>
              <a:buClr>
                <a:srgbClr val="000000"/>
              </a:buClr>
              <a:buFont typeface="Tahoma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ПАО «Азиатско-тихоокеанский банк» (пгт. Забайкальск);</a:t>
            </a:r>
          </a:p>
          <a:p>
            <a:pPr algn="just" eaLnBrk="1" hangingPunct="1">
              <a:lnSpc>
                <a:spcPct val="70000"/>
              </a:lnSpc>
              <a:buClr>
                <a:srgbClr val="000000"/>
              </a:buClr>
              <a:buFont typeface="Tahoma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</a:rPr>
              <a:t>ПАО «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</a:rPr>
              <a:t>Совкомбанк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</a:rPr>
              <a:t>»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</a:rPr>
              <a:t>( пгт.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</a:rPr>
              <a:t>Забайкальск)</a:t>
            </a:r>
          </a:p>
        </p:txBody>
      </p:sp>
      <p:sp>
        <p:nvSpPr>
          <p:cNvPr id="46082" name="Прямоугольник 1"/>
          <p:cNvSpPr>
            <a:spLocks noChangeArrowheads="1"/>
          </p:cNvSpPr>
          <p:nvPr/>
        </p:nvSpPr>
        <p:spPr bwMode="auto">
          <a:xfrm>
            <a:off x="1214438" y="500063"/>
            <a:ext cx="69643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ФИНАНСОВО – КРЕДИТНЫЕ УЧРЕЖДЕНИЯ</a:t>
            </a:r>
          </a:p>
        </p:txBody>
      </p:sp>
      <p:pic>
        <p:nvPicPr>
          <p:cNvPr id="24582" name="Picture 6" descr="C:\Users\Пользователь\Desktop\ччафыа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39552" y="4509120"/>
            <a:ext cx="2214204" cy="15027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24583" name="Picture 7" descr="C:\Users\Пользователь\Desktop\апр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483768" y="4725144"/>
            <a:ext cx="1992610" cy="1561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24585" name="Picture 9" descr="C:\Users\Пользователь\Desktop\чсмпчсмч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4283968" y="4869160"/>
            <a:ext cx="2068609" cy="15002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8" name="Picture 7" descr="C:\Users\Пользователь\Desktop\апр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228184" y="5013176"/>
            <a:ext cx="1992610" cy="1561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46086" name="Picture 12" descr="115-1 (1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5085184"/>
            <a:ext cx="1800200" cy="1460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714356"/>
            <a:ext cx="7931150" cy="614364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Уважаемые дамы и господа!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Приветствую Вас от имени Администрации муниципального района «Забайкальский район» и приглашаю к взаимовыгодному сотрудничеству на приграничной территории.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Забайкальский район имеет выгодное расположение, позволяющее развивать международный и внутренний туризм. Расширение ОАО «РЖД», развитие станции Забайкальск – в рамках проекта в соответствии с Генеральной схемой развития станции Забайкальск запланированы реконструкция сортировочной системы, строительство выставочного парка, реконструкция путей парка «Б», развитие вокзального комплекса – развитие международных отношений с соседним Китаем во многом расширяет возможности и перспективы вложения средств и реализации планов.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Мы приглашаем деловых людей, инвесторов для ведения бизнеса в нашем районе, в том числе с использованием сельскохозяйственного, минерально-сырьевого, природного потенциала</a:t>
            </a:r>
            <a:r>
              <a:rPr lang="en-US" alt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099" name="Прямоугольник 3"/>
          <p:cNvSpPr>
            <a:spLocks noChangeArrowheads="1"/>
          </p:cNvSpPr>
          <p:nvPr/>
        </p:nvSpPr>
        <p:spPr bwMode="auto">
          <a:xfrm>
            <a:off x="-755650" y="5876925"/>
            <a:ext cx="9144000" cy="5810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r">
              <a:defRPr/>
            </a:pPr>
            <a:r>
              <a:rPr lang="ru-RU" altLang="ru-RU" b="1" i="1" dirty="0">
                <a:solidFill>
                  <a:srgbClr val="B3DFE5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altLang="ru-RU" b="1" i="1" dirty="0">
                <a:solidFill>
                  <a:srgbClr val="B3DFE5"/>
                </a:solidFill>
                <a:latin typeface="Times New Roman" pitchFamily="18" charset="0"/>
                <a:cs typeface="Times New Roman" pitchFamily="18" charset="0"/>
              </a:rPr>
              <a:t>С уважением, Глава муниципального района «Забайкальский район» </a:t>
            </a:r>
          </a:p>
          <a:p>
            <a:pPr algn="r">
              <a:defRPr/>
            </a:pPr>
            <a:r>
              <a:rPr lang="ru-RU" altLang="ru-RU" b="1" i="1" dirty="0">
                <a:solidFill>
                  <a:srgbClr val="B3DFE5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Андрей Михайлович Эпов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905407" y="1488004"/>
          <a:ext cx="7755524" cy="4519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7106" name="Прямоугольник 5"/>
          <p:cNvSpPr>
            <a:spLocks noChangeArrowheads="1"/>
          </p:cNvSpPr>
          <p:nvPr/>
        </p:nvSpPr>
        <p:spPr bwMode="auto">
          <a:xfrm>
            <a:off x="214313" y="428625"/>
            <a:ext cx="86407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Структура исполнения собственных доходов </a:t>
            </a:r>
          </a:p>
          <a:p>
            <a:pPr algn="ctr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консолидированного бюджета за 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год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431045_w640_h640_kirpi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4941168"/>
            <a:ext cx="2160242" cy="14401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9154" name="Прямоугольник 10"/>
          <p:cNvSpPr>
            <a:spLocks noChangeArrowheads="1"/>
          </p:cNvSpPr>
          <p:nvPr/>
        </p:nvSpPr>
        <p:spPr bwMode="auto">
          <a:xfrm>
            <a:off x="611560" y="1268760"/>
            <a:ext cx="5472607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составе обрабатывающих производств произведено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продукции:</a:t>
            </a:r>
          </a:p>
          <a:p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- 454,1 тонн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хлеба и хлебобулочных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изделий;</a:t>
            </a:r>
          </a:p>
          <a:p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- 8,8 тонн  кондитерских изделий;</a:t>
            </a:r>
          </a:p>
          <a:p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- 3,1 тонн макаронных изделий;</a:t>
            </a:r>
          </a:p>
          <a:p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- 18,6 тонны  мясных полуфабрикатов. 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производители: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Забайкальское </a:t>
            </a:r>
            <a:r>
              <a:rPr lang="ru-RU" altLang="ru-RU" sz="1400" dirty="0" err="1">
                <a:latin typeface="Times New Roman" pitchFamily="18" charset="0"/>
                <a:cs typeface="Times New Roman" pitchFamily="18" charset="0"/>
              </a:rPr>
              <a:t>РайПО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,  ИП Данилова, ИП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Элизбарян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ИП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Касумов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, ИП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Намжатлов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, ИП Бронников, СХПК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«Степной». </a:t>
            </a:r>
          </a:p>
          <a:p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Издательская и полиграфическая деятельность –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0,89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млн.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руб.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Documents and Settings\Аюшиев Ч\Рабочий стол\3523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588224" y="3140968"/>
            <a:ext cx="2160242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7" name="Picture 4" descr="C:\Documents and Settings\Аюшиев Ч\Рабочий стол\i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228184" y="1196752"/>
            <a:ext cx="2557706" cy="1705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26679" name="Group 55"/>
          <p:cNvGraphicFramePr>
            <a:graphicFrameLocks noGrp="1"/>
          </p:cNvGraphicFramePr>
          <p:nvPr/>
        </p:nvGraphicFramePr>
        <p:xfrm>
          <a:off x="683568" y="4005064"/>
          <a:ext cx="5585246" cy="200207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208982"/>
                <a:gridCol w="1296144"/>
                <a:gridCol w="1080120"/>
              </a:tblGrid>
              <a:tr h="2655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Показатель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Единицы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измерения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2018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</a:tr>
              <a:tr h="24615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Обрабатывающие производства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млн. 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29,9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</a:tr>
              <a:tr h="2826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 % к пр.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98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</a:tr>
              <a:tr h="24545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Производство пищевых продуктов, включая напитки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млн. 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28,9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</a:tr>
              <a:tr h="2585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 % к пр.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97,5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</a:tr>
              <a:tr h="24615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Целлюлозно-бумажное производство, издательская и полиграфическая деятельность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млн. 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0,99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</a:tr>
              <a:tr h="1138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 % к пр.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115,8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</a:tr>
            </a:tbl>
          </a:graphicData>
        </a:graphic>
      </p:graphicFrame>
      <p:sp>
        <p:nvSpPr>
          <p:cNvPr id="49189" name="Прямоугольник 2"/>
          <p:cNvSpPr>
            <a:spLocks noChangeArrowheads="1"/>
          </p:cNvSpPr>
          <p:nvPr/>
        </p:nvSpPr>
        <p:spPr bwMode="auto">
          <a:xfrm>
            <a:off x="1533525" y="465138"/>
            <a:ext cx="6102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ОБРАБАТЫВАЮЩИЕ ПРОИЗВОДСТВА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Рисунок 8" descr="C:\Users\Анна\Desktop\стенд на презентацию района\102_PANA\P10208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741372"/>
            <a:ext cx="1857388" cy="1506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Рисунок 9" descr="C:\Users\Анна\Desktop\стенд на презентацию района\102_PANA\P10208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825" y="4730281"/>
            <a:ext cx="2346028" cy="1913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Рисунок 17" descr="C:\Users\Анна\Desktop\стенд на презентацию района\102_PANA\P10208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112" y="2928934"/>
            <a:ext cx="2030364" cy="1944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Рисунок 19" descr="C:\Users\Анна\Desktop\стенд на презентацию района\102_PANA\P10208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928670"/>
            <a:ext cx="1987279" cy="1989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3" name="Схема 12"/>
          <p:cNvGraphicFramePr/>
          <p:nvPr/>
        </p:nvGraphicFramePr>
        <p:xfrm>
          <a:off x="2267744" y="692696"/>
          <a:ext cx="4968899" cy="512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6638" name="Picture 14" descr="D:\Работа перейди на Федота)\Инвестиционный паспорт МР ЗР\инвест.паспорт\Данилолва\фото 1 - 0002.jpg"/>
          <p:cNvPicPr>
            <a:picLocks noChangeAspect="1" noChangeArrowheads="1"/>
          </p:cNvPicPr>
          <p:nvPr/>
        </p:nvPicPr>
        <p:blipFill rotWithShape="1">
          <a:blip r:embed="rId11" cstate="print">
            <a:extLst/>
          </a:blip>
          <a:srcRect l="19841" t="10648" r="11834" b="56951"/>
          <a:stretch/>
        </p:blipFill>
        <p:spPr bwMode="auto">
          <a:xfrm>
            <a:off x="2143108" y="928670"/>
            <a:ext cx="2119481" cy="138917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6640" name="Picture 16" descr="D:\Работа перейди на Федота)\Инвестиционный паспорт МР ЗР\инвест.паспорт\вика\фото\CIMG0889.JPG"/>
          <p:cNvPicPr>
            <a:picLocks noChangeAspect="1" noChangeArrowheads="1"/>
          </p:cNvPicPr>
          <p:nvPr/>
        </p:nvPicPr>
        <p:blipFill>
          <a:blip r:embed="rId12" cstate="print">
            <a:extLst/>
          </a:blip>
          <a:srcRect/>
          <a:stretch>
            <a:fillRect/>
          </a:stretch>
        </p:blipFill>
        <p:spPr bwMode="auto">
          <a:xfrm>
            <a:off x="4500562" y="928670"/>
            <a:ext cx="1999926" cy="138763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2357438" y="357188"/>
            <a:ext cx="4725987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ПОТРЕБИТЕЛЬСКИЙ РЫНОК</a:t>
            </a:r>
          </a:p>
        </p:txBody>
      </p:sp>
      <p:graphicFrame>
        <p:nvGraphicFramePr>
          <p:cNvPr id="50224" name="Group 48"/>
          <p:cNvGraphicFramePr>
            <a:graphicFrameLocks noGrp="1"/>
          </p:cNvGraphicFramePr>
          <p:nvPr/>
        </p:nvGraphicFramePr>
        <p:xfrm>
          <a:off x="2700338" y="2349500"/>
          <a:ext cx="5111750" cy="4206088"/>
        </p:xfrm>
        <a:graphic>
          <a:graphicData uri="http://schemas.openxmlformats.org/drawingml/2006/table">
            <a:tbl>
              <a:tblPr/>
              <a:tblGrid>
                <a:gridCol w="3816350"/>
                <a:gridCol w="1295400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Показатель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2019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Оборот розничной торговли, млн. рублей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1893,6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Оборот общественного питания, млн. рублей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86,4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2575">
                <a:tc>
                  <a:txBody>
                    <a:bodyPr/>
                    <a:lstStyle/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Количество объектов розничной торговли и общественного питания, единиц: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1. Магазины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1.1 Специализированные продовольственные магазины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1.2 Специализированные непродовольственные магазины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1.3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Минимаркеты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1.4 Супермаркеты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1.5 Магазины -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дискаунтеры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1.6 Прочие магазины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2. Павильоны 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3. Палатки, киоски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4. Аптечные магазины, киоски и пункты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5. Общедоступные столовые, закусочные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6. Рестораны, кафе, бары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189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38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44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102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95536" y="836712"/>
          <a:ext cx="8353052" cy="540111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32372"/>
                <a:gridCol w="2448148"/>
                <a:gridCol w="3672532"/>
              </a:tblGrid>
              <a:tr h="3962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предприятия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Вид выпускаемой продукции/ оказываемые услуги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Контакты предприятия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</a:tr>
              <a:tr h="5943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Станция Забайкальск ОАО «РЖД»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Железнодорожные перевозки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674650, Забайкальский край, Забайкальский район, ул. Железнодорожная, 1, Тел.: 8 (30251) 6-54-20, 6-57-95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</a:tr>
              <a:tr h="650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ООО «</a:t>
                      </a:r>
                      <a:r>
                        <a:rPr kumimoji="0" lang="ru-RU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ЗабТЭК</a:t>
                      </a: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»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Выработка </a:t>
                      </a:r>
                      <a:r>
                        <a:rPr kumimoji="0" lang="ru-RU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теплоэнергии</a:t>
                      </a: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теплоснабжение, водоснабжение, водоотведение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/>
                        <a:t>674520, Забайкальский</a:t>
                      </a:r>
                      <a:r>
                        <a:rPr lang="ru-RU" sz="1100" kern="1200" baseline="0" dirty="0" smtClean="0"/>
                        <a:t> край,  г. Чита, ул. Петровская  44.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Тел.:</a:t>
                      </a:r>
                      <a:r>
                        <a:rPr lang="ru-RU" sz="1100" kern="1200" dirty="0" smtClean="0"/>
                        <a:t>8(3022)357958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</a:tr>
              <a:tr h="5943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ФГУП «Почта России» </a:t>
                      </a:r>
                      <a:r>
                        <a:rPr kumimoji="0" lang="ru-RU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Краснокаменского</a:t>
                      </a: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почтамта ОПС «Забайкальск»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Почтовая связь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674650, Забайкальский край, Забайкальский район, пгт. Забайкальск, ул. Красноармейская, 40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Тел.: 8 (30251) 2-15-82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</a:tr>
              <a:tr h="5943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ПАО «</a:t>
                      </a:r>
                      <a:r>
                        <a:rPr kumimoji="0" lang="ru-RU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Ростелеком</a:t>
                      </a: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»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Электросвязь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674650, Забайкальский край, Забайкальский район, пгт. Забайкальск, ул. Красноармейская, 40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Тел.: 8 (30251) 2-13-75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</a:tr>
              <a:tr h="5943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Забайкальское РЭС филиала ПАО «МРСК </a:t>
                      </a:r>
                      <a:r>
                        <a:rPr kumimoji="0" lang="ru-RU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Сибири-Читаэнерго</a:t>
                      </a: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»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Электроснабжение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674650, Забайкальский край, Забайкальский район, пгт. Забайкальск, ул. Энергетиков, 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Тел.: 8 (30251) 2-25-14, 3-22-21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</a:tr>
              <a:tr h="5943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Борзинская</a:t>
                      </a: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дистанция энергоснабжения РЭС станции Забайкальск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Электроснабжение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674650, Забайкальский край, Забайкальский район, пгт. Забайкальск , тел.: 8 (30251) 6-53-92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</a:tr>
              <a:tr h="58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Управляющая компания ООО «МК «Забайкальск»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Управление многоквартирными домами, сбор и вывоз мусора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674650, Забайкальский край, Забайкальский район, пгт. Забайкальск, ул. Красноармейская, 19а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Тел: 8 -914-808-98-77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</a:tr>
              <a:tr h="7925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МУ «Отдел материально-технического обеспечения Администрации муниципального района «Забайкальский район»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Утилизация и захоронение твердых бытовых отходов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674650, Забайкальский край, Забайкальский район, пгт. Забайкальск, ул. Красноармейская, 40а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Тел.: 8 (30251) 2-22-71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</a:tr>
            </a:tbl>
          </a:graphicData>
        </a:graphic>
      </p:graphicFrame>
      <p:sp>
        <p:nvSpPr>
          <p:cNvPr id="5124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 altLang="ru-RU" dirty="0"/>
          </a:p>
        </p:txBody>
      </p:sp>
      <p:sp>
        <p:nvSpPr>
          <p:cNvPr id="28717" name="Rectangle 49"/>
          <p:cNvSpPr>
            <a:spLocks noChangeArrowheads="1"/>
          </p:cNvSpPr>
          <p:nvPr/>
        </p:nvSpPr>
        <p:spPr bwMode="auto">
          <a:xfrm>
            <a:off x="1428750" y="142875"/>
            <a:ext cx="6597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СИСТЕМООБРАЗУЮЩИЕ ПРЕДПРИЯТИЯ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Box 6"/>
          <p:cNvSpPr txBox="1">
            <a:spLocks noChangeArrowheads="1"/>
          </p:cNvSpPr>
          <p:nvPr/>
        </p:nvSpPr>
        <p:spPr bwMode="auto">
          <a:xfrm>
            <a:off x="2357438" y="2857500"/>
            <a:ext cx="41179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Произведено в хозяйствах всех категорий:</a:t>
            </a:r>
          </a:p>
        </p:txBody>
      </p:sp>
      <p:graphicFrame>
        <p:nvGraphicFramePr>
          <p:cNvPr id="28729" name="Group 57"/>
          <p:cNvGraphicFramePr>
            <a:graphicFrameLocks noGrp="1"/>
          </p:cNvGraphicFramePr>
          <p:nvPr/>
        </p:nvGraphicFramePr>
        <p:xfrm>
          <a:off x="357188" y="3286125"/>
          <a:ext cx="8462962" cy="1219200"/>
        </p:xfrm>
        <a:graphic>
          <a:graphicData uri="http://schemas.openxmlformats.org/drawingml/2006/table">
            <a:tbl>
              <a:tblPr/>
              <a:tblGrid>
                <a:gridCol w="5943600"/>
                <a:gridCol w="2519362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marL="91437" marR="91437" marT="45670" marB="4567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01.01.2019 г.</a:t>
                      </a:r>
                    </a:p>
                  </a:txBody>
                  <a:tcPr marL="91437" marR="91437" marT="45670" marB="4567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Скота и птицы на убой в живом весе, тонн</a:t>
                      </a:r>
                    </a:p>
                  </a:txBody>
                  <a:tcPr marL="91437" marR="91437" marT="45670" marB="4567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2044,7</a:t>
                      </a:r>
                    </a:p>
                  </a:txBody>
                  <a:tcPr marL="91437" marR="91437" marT="45670" marB="4567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Молока, тонн</a:t>
                      </a:r>
                    </a:p>
                  </a:txBody>
                  <a:tcPr marL="91437" marR="91437" marT="45670" marB="4567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10609,6</a:t>
                      </a:r>
                    </a:p>
                  </a:txBody>
                  <a:tcPr marL="91437" marR="91437" marT="45670" marB="4567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Яиц, тыс. шт.</a:t>
                      </a:r>
                    </a:p>
                  </a:txBody>
                  <a:tcPr marL="91437" marR="91437" marT="45670" marB="4567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1159,2</a:t>
                      </a:r>
                    </a:p>
                  </a:txBody>
                  <a:tcPr marL="91437" marR="91437" marT="45670" marB="4567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243" name="TextBox 12"/>
          <p:cNvSpPr txBox="1">
            <a:spLocks noChangeArrowheads="1"/>
          </p:cNvSpPr>
          <p:nvPr/>
        </p:nvSpPr>
        <p:spPr bwMode="auto">
          <a:xfrm>
            <a:off x="2214563" y="4500563"/>
            <a:ext cx="46355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В хозяйствах всех категорий насчитывается: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639246"/>
              </p:ext>
            </p:extLst>
          </p:nvPr>
        </p:nvGraphicFramePr>
        <p:xfrm>
          <a:off x="357188" y="4857750"/>
          <a:ext cx="8462962" cy="1828800"/>
        </p:xfrm>
        <a:graphic>
          <a:graphicData uri="http://schemas.openxmlformats.org/drawingml/2006/table">
            <a:tbl>
              <a:tblPr/>
              <a:tblGrid>
                <a:gridCol w="5951537"/>
                <a:gridCol w="2511425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 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01.01.2019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Крупного рогатого скота, голов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16017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 коров, голов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6534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Свиней, голов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723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Овец и коз, голов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14450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Птицы, голов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7199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7" name="Picture 10" descr="DSC026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42918"/>
            <a:ext cx="1609449" cy="1206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14" descr="DSC066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4432" y="1995544"/>
            <a:ext cx="1587196" cy="1189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3" descr="DSC066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86630" y="1850600"/>
            <a:ext cx="1700675" cy="1251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726" name="Picture 54" descr="D:\Работа перейди на Федота)\Инвестиционный паспорт МР ЗР\shp_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7143768" y="571480"/>
            <a:ext cx="1701461" cy="11958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9744" name="Прямоугольник 1"/>
          <p:cNvSpPr>
            <a:spLocks noChangeArrowheads="1"/>
          </p:cNvSpPr>
          <p:nvPr/>
        </p:nvSpPr>
        <p:spPr bwMode="auto">
          <a:xfrm>
            <a:off x="1928813" y="500063"/>
            <a:ext cx="5016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СЕЛЬСКОЕ ХОЗЯЙСТВО</a:t>
            </a:r>
          </a:p>
        </p:txBody>
      </p:sp>
      <p:sp>
        <p:nvSpPr>
          <p:cNvPr id="28722" name="Rectangle 58"/>
          <p:cNvSpPr>
            <a:spLocks noChangeArrowheads="1"/>
          </p:cNvSpPr>
          <p:nvPr/>
        </p:nvSpPr>
        <p:spPr bwMode="auto">
          <a:xfrm>
            <a:off x="2195513" y="1268413"/>
            <a:ext cx="4176712" cy="1477328"/>
          </a:xfrm>
          <a:prstGeom prst="rect">
            <a:avLst/>
          </a:prstGeom>
          <a:noFill/>
          <a:ln w="9525" cap="rnd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Производством сельскохозяйственной продукции в районе занимаются:</a:t>
            </a:r>
          </a:p>
          <a:p>
            <a:pPr algn="ctr">
              <a:defRPr/>
            </a:pP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сельхозпредприятий;</a:t>
            </a:r>
          </a:p>
          <a:p>
            <a:pPr algn="ctr">
              <a:buFontTx/>
              <a:buChar char="-"/>
              <a:defRPr/>
            </a:pP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крестьянско-фермерских хозяйств;</a:t>
            </a:r>
          </a:p>
          <a:p>
            <a:pPr algn="ctr">
              <a:buFontTx/>
              <a:buChar char="-"/>
              <a:defRPr/>
            </a:pP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2455 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личных подсобных 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хозяйства.</a:t>
            </a:r>
            <a:endParaRPr lang="ru-RU" alt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 bwMode="auto">
          <a:xfrm>
            <a:off x="3071813" y="500063"/>
            <a:ext cx="3529012" cy="357187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alt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СТРОИТЕЛЬСТВО</a:t>
            </a:r>
          </a:p>
        </p:txBody>
      </p:sp>
      <p:sp>
        <p:nvSpPr>
          <p:cNvPr id="54280" name="TextBox 11"/>
          <p:cNvSpPr txBox="1">
            <a:spLocks noChangeArrowheads="1"/>
          </p:cNvSpPr>
          <p:nvPr/>
        </p:nvSpPr>
        <p:spPr bwMode="auto">
          <a:xfrm>
            <a:off x="500062" y="857250"/>
            <a:ext cx="810438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Основные предприятия, осуществляющие строительные и ремонтные работы на территории муниципального района «Забайкальский район»: </a:t>
            </a:r>
            <a:endParaRPr lang="en-US" alt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Arial" charset="0"/>
              <a:buChar char="•"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ОАО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«РЖД» – комплексная реконструкция Забайкальской железной дороги; </a:t>
            </a:r>
          </a:p>
        </p:txBody>
      </p:sp>
      <p:sp>
        <p:nvSpPr>
          <p:cNvPr id="54281" name="TextBox 13"/>
          <p:cNvSpPr txBox="1">
            <a:spLocks noChangeArrowheads="1"/>
          </p:cNvSpPr>
          <p:nvPr/>
        </p:nvSpPr>
        <p:spPr bwMode="auto">
          <a:xfrm>
            <a:off x="1187624" y="2420888"/>
            <a:ext cx="6715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Объемы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строительства (за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1 полугодие 2019 года)</a:t>
            </a:r>
            <a:endParaRPr lang="ru-RU" alt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729" name="Group 33"/>
          <p:cNvGraphicFramePr>
            <a:graphicFrameLocks noGrp="1"/>
          </p:cNvGraphicFramePr>
          <p:nvPr/>
        </p:nvGraphicFramePr>
        <p:xfrm>
          <a:off x="571500" y="2928938"/>
          <a:ext cx="8320980" cy="208423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6744338"/>
                <a:gridCol w="1576642"/>
              </a:tblGrid>
              <a:tr h="694746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Введено в  эксплуатацию зданий жилого назначения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39403,6 кв.м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3" marB="45733" horzOverflow="overflow"/>
                </a:tc>
              </a:tr>
              <a:tr h="694746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Средняя обеспеченность населения жильем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20,97 кв.м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3" marB="45733" horzOverflow="overflow"/>
                </a:tc>
              </a:tr>
              <a:tr h="694746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том числе благоустроенным и частично благоустроенным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11,71 кв.м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3" marB="45733" horzOverflow="overflow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Прямоугольник 3"/>
          <p:cNvSpPr>
            <a:spLocks noChangeArrowheads="1"/>
          </p:cNvSpPr>
          <p:nvPr/>
        </p:nvSpPr>
        <p:spPr bwMode="auto">
          <a:xfrm>
            <a:off x="142875" y="1214438"/>
            <a:ext cx="871537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Услуги электросвязи на территории района оказывает Забайкальский филиал  ПАО «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Ростелеком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ctr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Во всех поселениях района установлены универсальные таксофоны.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Услуги сотовой связи оказывают компании МТС,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МегаФон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Билайн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ctr">
              <a:lnSpc>
                <a:spcPct val="80000"/>
              </a:lnSpc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Сотовая связь работает в 8 населенных пунктах, включая районный центр.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Услуги почтовой связи оказывают 8 стационарных отделений почтовой связи УФПС Забайкальского края – филиала ФГУП «Почта России».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Доступ к сети Интернет имеется  в  9 населенных пунктах.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610" name="Picture 2" descr="D:\Работа перейди на Федота)\Инвестиционный паспорт МР ЗР\pochta_rossii-1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492926" y="4653136"/>
            <a:ext cx="2862296" cy="16730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8611" name="Picture 3" descr="D:\Работа перейди на Федота)\Инвестиционный паспорт МР ЗР\1224513382_internet-explorer.pn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442667" y="4589636"/>
            <a:ext cx="1986539" cy="211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8612" name="Picture 4" descr="D:\Работа перейди на Федота)\Инвестиционный паспорт МР ЗР\stremitelnoe-razvitie-sotovoj-svyazi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600908" y="4661055"/>
            <a:ext cx="3080978" cy="1640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1750" name="Прямоугольник 6"/>
          <p:cNvSpPr>
            <a:spLocks noChangeArrowheads="1"/>
          </p:cNvSpPr>
          <p:nvPr/>
        </p:nvSpPr>
        <p:spPr bwMode="auto">
          <a:xfrm>
            <a:off x="2571750" y="571500"/>
            <a:ext cx="3925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ТЕЛЕКОММУНИКАЦИИ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313" y="2928938"/>
          <a:ext cx="8675687" cy="146208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6405025"/>
                <a:gridCol w="2270662"/>
              </a:tblGrid>
              <a:tr h="304846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Охват населения: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43" marB="4574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Единицы измерения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43" marB="45743" anchor="ctr" horzOverflow="overflow"/>
                </a:tc>
              </a:tr>
              <a:tr h="306376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телевизионным вещанием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43" marB="4574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43" marB="45743" anchor="ctr" horzOverflow="overflow"/>
                </a:tc>
              </a:tr>
              <a:tr h="331774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радиовещанием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43" marB="4574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58,8%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43" marB="45743" anchor="ctr" horzOverflow="overflow"/>
                </a:tc>
              </a:tr>
              <a:tr h="519092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Наличие квартирных телефонных аппаратов сети общего пользования на 1000 человек населения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43" marB="4574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2817 шт.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43" marB="45743"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ctrTitle"/>
          </p:nvPr>
        </p:nvSpPr>
        <p:spPr>
          <a:xfrm>
            <a:off x="285750" y="428625"/>
            <a:ext cx="8501063" cy="647700"/>
          </a:xfrm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altLang="ru-RU" sz="2500" b="1" spc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ПОДДЕРЖКА   МАЛОГО   ПРЕДПРИНИМАТЕЛЬСТВА</a:t>
            </a:r>
          </a:p>
        </p:txBody>
      </p:sp>
      <p:sp>
        <p:nvSpPr>
          <p:cNvPr id="31747" name="Текст 2"/>
          <p:cNvSpPr>
            <a:spLocks noGrp="1"/>
          </p:cNvSpPr>
          <p:nvPr>
            <p:ph type="subTitle" idx="1"/>
          </p:nvPr>
        </p:nvSpPr>
        <p:spPr bwMode="auto">
          <a:xfrm>
            <a:off x="539552" y="1052736"/>
            <a:ext cx="8208912" cy="5472608"/>
          </a:xfrm>
        </p:spPr>
        <p:txBody>
          <a:bodyPr wrap="square" numCol="1" anchorCtr="0" compatLnSpc="1">
            <a:prstTxWarp prst="textNoShape">
              <a:avLst/>
            </a:prstTxWarp>
            <a:normAutofit lnSpcReduction="10000"/>
          </a:bodyPr>
          <a:lstStyle/>
          <a:p>
            <a:pPr algn="ctr" eaLnBrk="1" hangingPunct="1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Font typeface="Arial" pitchFamily="34" charset="0"/>
              <a:buNone/>
              <a:defRPr/>
            </a:pP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муниципальном районе «Забайкальский район» действует подпрограмма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«Развитие малого и среднего предпринимательства в муниципальном районе» в муниципальной программе </a:t>
            </a:r>
          </a:p>
          <a:p>
            <a:pPr algn="ctr" eaLnBrk="1" hangingPunct="1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«Экономическое развитие» 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(2016 - 2021 г.г.)</a:t>
            </a:r>
          </a:p>
          <a:p>
            <a:pPr algn="ctr" eaLnBrk="1" hangingPunct="1">
              <a:lnSpc>
                <a:spcPct val="70000"/>
              </a:lnSpc>
              <a:buClr>
                <a:srgbClr val="000000"/>
              </a:buClr>
              <a:buFont typeface="Tahoma" pitchFamily="34" charset="0"/>
              <a:buNone/>
              <a:defRPr/>
            </a:pPr>
            <a:endParaRPr lang="ru-RU" altLang="ru-RU" sz="2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70000"/>
              </a:lnSpc>
              <a:buFont typeface="Arial" pitchFamily="34" charset="0"/>
              <a:buNone/>
              <a:defRPr/>
            </a:pPr>
            <a:r>
              <a:rPr lang="ru-RU" altLang="ru-RU" sz="21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Программой предусмотрены: </a:t>
            </a:r>
          </a:p>
          <a:p>
            <a:pPr algn="ctr" eaLnBrk="1" hangingPunct="1">
              <a:lnSpc>
                <a:spcPct val="70000"/>
              </a:lnSpc>
              <a:buFont typeface="Arial" pitchFamily="34" charset="0"/>
              <a:buNone/>
              <a:defRPr/>
            </a:pPr>
            <a:endParaRPr lang="ru-RU" altLang="ru-RU" sz="21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alt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2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финансовая поддержка;	</a:t>
            </a: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altLang="ru-RU" sz="2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имущественная поддержка;</a:t>
            </a: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altLang="ru-RU" sz="2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информационная и консультационная поддержка;</a:t>
            </a: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altLang="ru-RU" sz="2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поддержка в области подготовки, переподготовки и повышения квалификации </a:t>
            </a: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buFont typeface="Arial" pitchFamily="34" charset="0"/>
              <a:buNone/>
              <a:defRPr/>
            </a:pPr>
            <a:r>
              <a:rPr lang="ru-RU" altLang="ru-RU" sz="2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кадров;</a:t>
            </a: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altLang="ru-RU" sz="2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поддержка в области инноваций и промышленного производства;</a:t>
            </a: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altLang="ru-RU" sz="2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поддержка в области ремесленничества;</a:t>
            </a: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altLang="ru-RU" sz="2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поддержка МСП, осуществляющих сельскохозяйственную деятельность.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4"/>
          <p:cNvSpPr>
            <a:spLocks noGrp="1"/>
          </p:cNvSpPr>
          <p:nvPr>
            <p:ph type="title"/>
          </p:nvPr>
        </p:nvSpPr>
        <p:spPr bwMode="auto">
          <a:xfrm>
            <a:off x="214313" y="142875"/>
            <a:ext cx="8929687" cy="5715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программы, </a:t>
            </a:r>
            <a:br>
              <a:rPr lang="ru-RU" alt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принятые к финансированию  в 2019 году</a:t>
            </a:r>
          </a:p>
        </p:txBody>
      </p:sp>
      <p:graphicFrame>
        <p:nvGraphicFramePr>
          <p:cNvPr id="32828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131341"/>
              </p:ext>
            </p:extLst>
          </p:nvPr>
        </p:nvGraphicFramePr>
        <p:xfrm>
          <a:off x="323528" y="836712"/>
          <a:ext cx="8352928" cy="571213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7056784"/>
                <a:gridCol w="1296144"/>
              </a:tblGrid>
              <a:tr h="4608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финансирования, тыс.руб.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46084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«Управление муниципальными финансами и муниципальным долгом муниципального района «Забайкальский район»  (2016-2021 годы)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37 124,5</a:t>
                      </a:r>
                    </a:p>
                  </a:txBody>
                  <a:tcPr marL="68580" marR="68580" marT="0" marB="0" anchor="ctr" horzOverflow="overflow"/>
                </a:tc>
              </a:tr>
              <a:tr h="46084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«Управление  муниципальной собственностью муниципального района «Забайкальский район» (2016-2021 годы)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400,0</a:t>
                      </a:r>
                    </a:p>
                  </a:txBody>
                  <a:tcPr marL="68580" marR="68580" marT="0" marB="0" anchor="ctr" horzOverflow="overflow"/>
                </a:tc>
              </a:tr>
              <a:tr h="25786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«Экономическое развитие»  (2016-2021 годы)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80,0</a:t>
                      </a:r>
                    </a:p>
                  </a:txBody>
                  <a:tcPr marL="68580" marR="68580" marT="0" marB="0" anchor="ctr" horzOverflow="overflow"/>
                </a:tc>
              </a:tr>
              <a:tr h="51052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 «Развитие информационного общества и формирование электронного правительства в муниципальном районе «Забайкальский район»  (2016-2021 годы)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443,8</a:t>
                      </a:r>
                    </a:p>
                  </a:txBody>
                  <a:tcPr marL="68580" marR="68580" marT="0" marB="0" anchor="ctr" horzOverflow="overflow"/>
                </a:tc>
              </a:tr>
              <a:tr h="25513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«Развитие культуры муниципального района «Забайкальский район» (2016-2021 годы) 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6 254,9</a:t>
                      </a:r>
                    </a:p>
                  </a:txBody>
                  <a:tcPr marL="68580" marR="68580" marT="0" marB="0" anchor="ctr" horzOverflow="overflow"/>
                </a:tc>
              </a:tr>
              <a:tr h="2301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 «Развитие физической культуры и спорта в муниципальном районе «Забайкальский район» (2016-2021 годы)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3 635,0</a:t>
                      </a:r>
                    </a:p>
                  </a:txBody>
                  <a:tcPr marL="68580" marR="68580" marT="0" marB="0" anchor="ctr" horzOverflow="overflow"/>
                </a:tc>
              </a:tr>
              <a:tr h="2301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«Защита населения и территорий от чрезвычайных ситуаций, обеспечение пожарной безопасности и безопасности людей на водных объектах» (2016-2021 годы)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517,3</a:t>
                      </a:r>
                    </a:p>
                  </a:txBody>
                  <a:tcPr marL="68580" marR="68580" marT="0" marB="0" anchor="ctr" horzOverflow="overflow"/>
                </a:tc>
              </a:tr>
              <a:tr h="46084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«Развитие сельского хозяйства и регулирования рынков сельскохозяйственной продукции, сырья и продовольствия» (2016-2021 годы)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68580" marR="68580" marT="0" marB="0" anchor="ctr" horzOverflow="overflow"/>
                </a:tc>
              </a:tr>
              <a:tr h="2933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«Устойчивое развитие сельских территорий» (2016-2021 годы)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190,0</a:t>
                      </a:r>
                    </a:p>
                  </a:txBody>
                  <a:tcPr marL="68580" marR="68580" marT="0" marB="0" anchor="ctr" horzOverflow="overflow"/>
                </a:tc>
              </a:tr>
              <a:tr h="38375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«Совершенствование муниципального управления муниципального района «Забайкальский район» (2016-2021 годы)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47 046,2</a:t>
                      </a:r>
                    </a:p>
                  </a:txBody>
                  <a:tcPr marL="68580" marR="68580" marT="0" marB="0" anchor="ctr" horzOverflow="overflow"/>
                </a:tc>
              </a:tr>
              <a:tr h="25150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 «Социальная поддержка граждан» (2016-2021 годы)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159,0</a:t>
                      </a:r>
                    </a:p>
                  </a:txBody>
                  <a:tcPr marL="68580" marR="68580" marT="0" marB="0" anchor="ctr" horzOverflow="overflow"/>
                </a:tc>
              </a:tr>
              <a:tr h="38375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 «Муниципальное  регулирование территориального развития муниципального района «Забайкальский район» (2016 - 2021 годы)»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27403,9</a:t>
                      </a:r>
                    </a:p>
                  </a:txBody>
                  <a:tcPr marL="68580" marR="68580" marT="0" marB="0" anchor="ctr" horzOverflow="overflow"/>
                </a:tc>
              </a:tr>
              <a:tr h="1867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«Развитие образования муниципального района «Забайкальский район» (2016-2021 годы)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502 570,9</a:t>
                      </a:r>
                    </a:p>
                  </a:txBody>
                  <a:tcPr marL="68580" marR="68580" marT="0" marB="0" anchor="ctr" horzOverflow="overflow"/>
                </a:tc>
              </a:tr>
              <a:tr h="38375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транспортной системы муниципального района «Забайкальский район»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18708,0</a:t>
                      </a:r>
                    </a:p>
                  </a:txBody>
                  <a:tcPr marL="68580" marR="68580" marT="0" marB="0"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4"/>
          <p:cNvSpPr txBox="1">
            <a:spLocks/>
          </p:cNvSpPr>
          <p:nvPr/>
        </p:nvSpPr>
        <p:spPr bwMode="auto">
          <a:xfrm>
            <a:off x="285750" y="428625"/>
            <a:ext cx="86772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МУНИЦИПАЛЬНЫЕ ПРОГРАММЫ, РЕАЛИЗУЕМЫЕ </a:t>
            </a:r>
          </a:p>
          <a:p>
            <a:pPr algn="ctr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НА ТЕРИТОРИИ РАЙОНА</a:t>
            </a:r>
          </a:p>
        </p:txBody>
      </p:sp>
      <p:sp>
        <p:nvSpPr>
          <p:cNvPr id="32771" name="Прямоугольник 4"/>
          <p:cNvSpPr>
            <a:spLocks noChangeArrowheads="1"/>
          </p:cNvSpPr>
          <p:nvPr/>
        </p:nvSpPr>
        <p:spPr bwMode="auto">
          <a:xfrm>
            <a:off x="612775" y="2565400"/>
            <a:ext cx="7848600" cy="1016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just">
              <a:defRPr/>
            </a:pPr>
            <a:endParaRPr lang="ru-RU" sz="2000" dirty="0"/>
          </a:p>
          <a:p>
            <a:pPr marL="342900" indent="-342900" algn="just">
              <a:defRPr/>
            </a:pPr>
            <a:endParaRPr lang="ru-RU" sz="2000" dirty="0"/>
          </a:p>
          <a:p>
            <a:pPr marL="342900" indent="-342900" algn="just">
              <a:defRPr/>
            </a:pPr>
            <a:endParaRPr lang="ru-RU" sz="2000" dirty="0"/>
          </a:p>
        </p:txBody>
      </p:sp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323850" y="1160483"/>
            <a:ext cx="8605838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Arial" charset="0"/>
              <a:buChar char="•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«Управление муниципальными финансами и муниципальным долгом муниципального района Забайкальский район»  (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2016-2021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годы);</a:t>
            </a:r>
          </a:p>
          <a:p>
            <a:pPr>
              <a:buFont typeface="Arial" charset="0"/>
              <a:buChar char="•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«Управление  муниципальной собственностью муниципального района «Забайкальский район» (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2016-2021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годы);</a:t>
            </a:r>
          </a:p>
          <a:p>
            <a:pPr>
              <a:buFont typeface="Arial" charset="0"/>
              <a:buChar char="•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«Экономическое развитие»  (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2016-2021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годы);</a:t>
            </a:r>
          </a:p>
          <a:p>
            <a:pPr>
              <a:buFont typeface="Arial" charset="0"/>
              <a:buChar char="•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«Развитие информационного общества и формирование электронного правительства в муниципальном районе «Забайкальский район»  (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2016-2021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годы);</a:t>
            </a:r>
          </a:p>
          <a:p>
            <a:pPr>
              <a:buFont typeface="Arial" charset="0"/>
              <a:buChar char="•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«Развитие культуры муниципального района «Забайкальский район» (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2016-20201годы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) ;</a:t>
            </a:r>
          </a:p>
          <a:p>
            <a:pPr>
              <a:buFont typeface="Arial" charset="0"/>
              <a:buChar char="•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«Развитие сельского хозяйства и регулирования рынков сельскохозяйственной продукции, сырья и продовольствия» (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2016-2021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годы);</a:t>
            </a:r>
          </a:p>
          <a:p>
            <a:pPr>
              <a:buFont typeface="Arial" charset="0"/>
              <a:buChar char="•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«Устойчивое развитие сельских территорий» (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2016-2021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годы);</a:t>
            </a:r>
          </a:p>
          <a:p>
            <a:pPr>
              <a:buFont typeface="Arial" charset="0"/>
              <a:buChar char="•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«Совершенствование муниципального управления муниципального района «Забайкальский район» (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2016-2021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годы);</a:t>
            </a:r>
          </a:p>
          <a:p>
            <a:pPr>
              <a:buFont typeface="Arial" charset="0"/>
              <a:buChar char="•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«Социальная поддержка граждан» (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2016-2021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годы);</a:t>
            </a:r>
          </a:p>
          <a:p>
            <a:pPr>
              <a:buFont typeface="Arial" charset="0"/>
              <a:buChar char="•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«Муниципальное  регулирование территориального развития муниципального района «Забайкальский район» (2016 -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годы)»;</a:t>
            </a:r>
          </a:p>
          <a:p>
            <a:pPr>
              <a:buFont typeface="Arial" charset="0"/>
              <a:buChar char="•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«Развитие образования муниципального района «Забайкальский район» (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2016-2021годы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Font typeface="Arial" charset="0"/>
              <a:buChar char="•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«Развитие физической культуры и спорта в муниципальном районе «Забайкальский район» (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2016-2021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годы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Font typeface="Arial" charset="0"/>
              <a:buChar char="•"/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«Развитие транспортной системы муниципального района «Забайкальский район» на 2017-2021 годы»;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«Защита населения и территорий от чрезвычайных ситуаций, обеспечение пожарной безопасности и безопасности людей на водных объектах» (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2016-2021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годы);</a:t>
            </a:r>
          </a:p>
          <a:p>
            <a:pPr>
              <a:buFont typeface="Arial" charset="0"/>
              <a:buChar char="•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Профилактика терроризма и экстремизма, а также минимизация и (или) ликвидация последствий проявления терроризма и экстремизма на территории муниципального района «Забайкальский район» (2017- 2020 годы).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Текст 8"/>
          <p:cNvSpPr>
            <a:spLocks noGrp="1"/>
          </p:cNvSpPr>
          <p:nvPr>
            <p:ph type="body" sz="half" idx="1"/>
          </p:nvPr>
        </p:nvSpPr>
        <p:spPr bwMode="auto">
          <a:xfrm>
            <a:off x="214313" y="857250"/>
            <a:ext cx="8677275" cy="2428875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История земли Забайкальской примечательна событиями, истоки которых сегодня кроются далеко за пределами очерченных границ муниципального района, для которого 2017 год в соответствии с Указом Президиума Верховного Совета РСФСР  «Об образовании Забайкальского района» от 30 декабря 1966 года стал годом 50-летнего юбилея.</a:t>
            </a: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началось все с 1900-х годов. Основание посёлка относится к периоду постройки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Кайдаловской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ветки Сибирской магистрали. Это был разъезд №86. Было здесь только служебное помещение и два жилых дома путейцев. Разъезд предназначался как раздельный пункт для обеспечения необходимой пропускной способности железнодорожного участка, но железнодорожное хозяйство особого развития не получило, так как основная работа по приёмке и обработке поездов проводилась на ст. Маньчжурия. Дальнейшая судьба разъезда определялась пограничным положением и состоянием советско-китайских отношений.  </a:t>
            </a:r>
            <a:endParaRPr lang="ru-RU" alt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7" descr="D:\Работа перейди на Федота)\Инвестиционный паспорт МР ЗР\sib_302_pics_sib_302_026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14282" y="3714752"/>
            <a:ext cx="4221889" cy="2500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6" name="Picture 8" descr="zab_ch6662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857752" y="3714752"/>
            <a:ext cx="4104456" cy="2478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221" name="Прямоугольник 1"/>
          <p:cNvSpPr>
            <a:spLocks noChangeArrowheads="1"/>
          </p:cNvSpPr>
          <p:nvPr/>
        </p:nvSpPr>
        <p:spPr bwMode="auto">
          <a:xfrm>
            <a:off x="1714500" y="285750"/>
            <a:ext cx="6219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ЗАБАЙКАЛЬСКОГО РАЙОНА</a:t>
            </a:r>
          </a:p>
        </p:txBody>
      </p:sp>
      <p:pic>
        <p:nvPicPr>
          <p:cNvPr id="5122" name="Picture 7" descr="ba5164c22f5b4cccb61224970d715244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989536" y="5140724"/>
            <a:ext cx="2893269" cy="1676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12" name="Прямоугольник 2"/>
          <p:cNvSpPr>
            <a:spLocks noChangeArrowheads="1"/>
          </p:cNvSpPr>
          <p:nvPr/>
        </p:nvSpPr>
        <p:spPr bwMode="auto">
          <a:xfrm>
            <a:off x="2214563" y="0"/>
            <a:ext cx="6264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ИНВЕСТИЦИОННЫЕ ПРОЕКТЫ</a:t>
            </a:r>
            <a:r>
              <a:rPr lang="ru-RU" alt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7521" name="Rectangle 1"/>
          <p:cNvSpPr>
            <a:spLocks noChangeArrowheads="1"/>
          </p:cNvSpPr>
          <p:nvPr/>
        </p:nvSpPr>
        <p:spPr bwMode="auto">
          <a:xfrm>
            <a:off x="251520" y="548680"/>
            <a:ext cx="85689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Масштабный инвестиционный проект «Организация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специализированного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комплекса «Лесной Терминал»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пгт. Забайкальск, Забайкальского края»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/>
        </p:nvGraphicFramePr>
        <p:xfrm>
          <a:off x="179512" y="1124744"/>
          <a:ext cx="8713788" cy="558139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656184"/>
                <a:gridCol w="7057604"/>
              </a:tblGrid>
              <a:tr h="2873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и краткое содержание проекта</a:t>
                      </a:r>
                    </a:p>
                  </a:txBody>
                  <a:tcPr marL="21818" marR="218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«Организация специализированного комплекса «Лесной Терминал» в пгт. Забайкальск, Забайкальского края»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Суть проекта заключается в создании технологического комплекса «Лесной Терминал», включающего в себя группу специализированных и универсальных зон, а также необходимые элементы инженерной, транспортной и административной инфраструктуры для обслуживания транзитных и региональных лесных грузопотоков, а также организации переработки древесины.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 предусматривает строительство на территории пгт Забайкальск инфраструктурных объектов комплекса «Лесной терминал»: объектов административно-хозяйственного назначения, делового центра, инженерных сетей и сооружений, объектов системы безопасности.</a:t>
                      </a:r>
                    </a:p>
                  </a:txBody>
                  <a:tcPr marL="21818" marR="21818" marT="0" marB="0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Инициатор проекта</a:t>
                      </a:r>
                    </a:p>
                  </a:txBody>
                  <a:tcPr marL="21818" marR="21818" marT="0" marB="0"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Общество с ограниченной ответственностью «Забайкальский лесной терминал»</a:t>
                      </a:r>
                    </a:p>
                  </a:txBody>
                  <a:tcPr marL="21818" marR="21818" marT="0" marB="0"/>
                </a:tc>
              </a:tr>
              <a:tr h="270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Территориальная привязка</a:t>
                      </a:r>
                    </a:p>
                  </a:txBody>
                  <a:tcPr marL="21818" marR="218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Земельный участок площадью 90 га на территории муниципального района «Забайкальский район».</a:t>
                      </a:r>
                    </a:p>
                  </a:txBody>
                  <a:tcPr marL="21818" marR="21818" marT="0" marB="0"/>
                </a:tc>
              </a:tr>
              <a:tr h="2659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Тип инвестиционного проекта</a:t>
                      </a:r>
                    </a:p>
                  </a:txBody>
                  <a:tcPr marL="21818" marR="218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 направлен на организацию </a:t>
                      </a:r>
                      <a:r>
                        <a:rPr lang="ru-RU" sz="1100" dirty="0" err="1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терминально-логистического</a:t>
                      </a:r>
                      <a:r>
                        <a:rPr lang="ru-RU" sz="11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комплекса в непосредственной близости к пограничному пункту Забайкальск – Маньчжурия с целью обеспечения необходимой </a:t>
                      </a:r>
                      <a:r>
                        <a:rPr lang="ru-RU" sz="1100" dirty="0" err="1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логистической</a:t>
                      </a:r>
                      <a:r>
                        <a:rPr lang="ru-RU" sz="11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инфраструктурой грузовые потоки на границе, а также предусматривает организацию переработки древесины.</a:t>
                      </a:r>
                    </a:p>
                  </a:txBody>
                  <a:tcPr marL="21818" marR="21818" marT="0" marB="0"/>
                </a:tc>
              </a:tr>
              <a:tr h="310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Объем инвестиций</a:t>
                      </a:r>
                    </a:p>
                  </a:txBody>
                  <a:tcPr marL="21818" marR="218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Объем инвестиций по проекту – 2000 млн. рублей, в том числе: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разработка проектно-сметной документации, получение разрешительной документации –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10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млн.рублей;</a:t>
                      </a:r>
                      <a:r>
                        <a:rPr lang="ru-RU" sz="11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вертикальная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подготовка площадки – 350 млн.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рублей;</a:t>
                      </a:r>
                      <a:r>
                        <a:rPr lang="ru-RU" sz="11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бетонирование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площадки – 540 млн.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рублей;</a:t>
                      </a:r>
                      <a:r>
                        <a:rPr lang="ru-RU" sz="11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приобретение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техники и оборудования –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420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млн.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рублей;</a:t>
                      </a:r>
                      <a:r>
                        <a:rPr lang="ru-RU" sz="11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строительство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ж/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тупика – 150 млн.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рублей;</a:t>
                      </a:r>
                      <a:r>
                        <a:rPr lang="ru-RU" sz="11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строительство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инфраструктурных объектов –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230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млн.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рублей;</a:t>
                      </a:r>
                      <a:r>
                        <a:rPr lang="ru-RU" sz="11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операционные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расходы на запуск терминала –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300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млн. рублей.</a:t>
                      </a:r>
                    </a:p>
                  </a:txBody>
                  <a:tcPr marL="21818" marR="21818" marT="0" marB="0"/>
                </a:tc>
              </a:tr>
              <a:tr h="310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Объем и виды производимой продукции</a:t>
                      </a:r>
                    </a:p>
                  </a:txBody>
                  <a:tcPr marL="21818" marR="218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Реализация Проекта позволит организации предоставлять клиентам лесоматериалы, а также высококачественные услуги по хранению и обработке грузов.</a:t>
                      </a:r>
                    </a:p>
                  </a:txBody>
                  <a:tcPr marL="21818" marR="21818" marT="0" marB="0"/>
                </a:tc>
              </a:tr>
              <a:tr h="310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создаваемых рабочих мест</a:t>
                      </a:r>
                    </a:p>
                  </a:txBody>
                  <a:tcPr marL="21818" marR="218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В процессе реализации  проекта будет создано 731 рабочее место.</a:t>
                      </a:r>
                    </a:p>
                  </a:txBody>
                  <a:tcPr marL="21818" marR="21818" marT="0" marB="0"/>
                </a:tc>
              </a:tr>
              <a:tr h="2023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Рынки сбыта</a:t>
                      </a:r>
                    </a:p>
                  </a:txBody>
                  <a:tcPr marL="21818" marR="218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Россия, Китай.</a:t>
                      </a:r>
                    </a:p>
                  </a:txBody>
                  <a:tcPr marL="21818" marR="21818" marT="0" marB="0"/>
                </a:tc>
              </a:tr>
              <a:tr h="310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Ожидаемая эффективность реализации проекта</a:t>
                      </a:r>
                    </a:p>
                  </a:txBody>
                  <a:tcPr marL="21818" marR="218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Прирост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налоговых доходов бюджета муниципального района «Забайкальский район» с даты ввода в эксплуатацию объектов инфраструктуры в 2020 году составит 1 536,1 тыс. рублей, или 1,5 %.  </a:t>
                      </a:r>
                    </a:p>
                  </a:txBody>
                  <a:tcPr marL="21818" marR="21818" marT="0" marB="0"/>
                </a:tc>
              </a:tr>
              <a:tr h="193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Сроки реализации проекта</a:t>
                      </a:r>
                    </a:p>
                  </a:txBody>
                  <a:tcPr marL="21818" marR="218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2018-2026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годы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61" name="Group 53"/>
          <p:cNvGraphicFramePr>
            <a:graphicFrameLocks noGrp="1"/>
          </p:cNvGraphicFramePr>
          <p:nvPr>
            <p:ph idx="1"/>
          </p:nvPr>
        </p:nvGraphicFramePr>
        <p:xfrm>
          <a:off x="250825" y="180975"/>
          <a:ext cx="8785225" cy="633427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495550"/>
                <a:gridCol w="6289675"/>
              </a:tblGrid>
              <a:tr h="48770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Приграничный туристический комплекс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«Восточные ворота России Забайкальск - Маньчжурия» с обустройством сетей и сооружений вспомогательного характера для снабжения электроэнергией, водой, теплом, каналами связи и с обустройством территорий дорогами, парковочным пространством и иными сооружениями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20" marR="41720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9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Отрасль, вид экономической деятельности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20" marR="4172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Въездной туризм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20" marR="41720" marT="0" marB="0" anchor="ctr" horzOverflow="overflow"/>
                </a:tc>
              </a:tr>
              <a:tr h="2190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 реализации проекта/адрес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20" marR="4172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Россия, Забайкальский край, Забайкальский район, п.г.т. Забайкальск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/>
                </a:tc>
              </a:tr>
              <a:tr h="4048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Организатор/инициатор/адрес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20" marR="4172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«Подолье </a:t>
                      </a: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XXI</a:t>
                      </a: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», 142100, Россия, Московская область, г..Подольск, проспект Ленина, дом 93, помещение 2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/>
                </a:tc>
              </a:tr>
              <a:tr h="5730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Почтовый адрес, телефон, факс,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е-</a:t>
                      </a: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mail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20" marR="4172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«Подолье </a:t>
                      </a: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XXI</a:t>
                      </a: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», 123610, Россия, г.Москва,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Краснопресненская набережная, дом 12, ЦМТ, подъезд 6, офис 310, телефон/факс +74952581840 / +74952581841, </a:t>
                      </a: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e-mail: sms002@yandex.ru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/>
                </a:tc>
              </a:tr>
              <a:tr h="10776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 проекта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20" marR="4172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Удовлетворение спроса туристов из южных, центральных и восточных провинций КНР, посетивших город Маньчжурию, на однодневный выездной тур в Россию с посещением приграничной и трансграничной частей Туристического парка, расположенного на российской стороне от линии российско-китайской государственной границы. Ежегодно поток туристов из южных, центральных и восточных провинций КНР, посещающих г.Маньчжурию, составляет более 6 млн.человек.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20" marR="41720" marT="0" marB="0" anchor="ctr" horzOverflow="overflow"/>
                </a:tc>
              </a:tr>
              <a:tr h="483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Описание проекта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20" marR="4172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Приграничный туристический комплекс «Восточные ворота России «Забайкальск – Маньчжурия» с обустройством сетей и сооружений вспомогательного характера для снабжения электроэнергией, водой, теплом, каналами связи и обустройством территорий дорогами, парковочным пространством и иными сооружениями («ПТК «Восточные ворота России «Забайкальск – Маньчжурия») рассчитан на прием и обслуживание потока туристов из КНР в количестве 2,5 млн. человек в год.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/>
                </a:tc>
              </a:tr>
              <a:tr h="4048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готовности проектной документации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20" marR="4172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стадии разработки, </a:t>
                      </a:r>
                      <a:r>
                        <a:rPr kumimoji="0" lang="ru-RU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предпроектная</a:t>
                      </a: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разработка документации: получение технических условий, получение градостроительного плана земельного участка.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20" marR="41720" marT="0" marB="0" horzOverflow="overflow"/>
                </a:tc>
              </a:tr>
              <a:tr h="2190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бизнес-плана или ТЭО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20" marR="4172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После получения технических условий получения градостроительного плана земельного участка.</a:t>
                      </a:r>
                    </a:p>
                  </a:txBody>
                  <a:tcPr marL="41720" marR="41720" marT="0" marB="0" anchor="ctr" horzOverflow="overflow"/>
                </a:tc>
              </a:tr>
              <a:tr h="2190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экспертизы проекта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После разработки проектной документации.</a:t>
                      </a:r>
                    </a:p>
                  </a:txBody>
                  <a:tcPr marL="68581" marR="68581" marT="0" marB="0" anchor="ctr" horzOverflow="overflow"/>
                </a:tc>
              </a:tr>
              <a:tr h="4048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Объём инвестиций (руб.)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20" marR="4172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г. – 100 млн. руб.;  2018 г. – 700 млн. руб.;  2019 г. – 12 000 млн. руб.;  2020 г. – 13 000 млн. руб.;2021 г. – 1 500 млн. руб.;    2022 г. – 5 00 млн. руб.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20" marR="41720" marT="0" marB="0" anchor="ctr" horzOverflow="overflow"/>
                </a:tc>
              </a:tr>
              <a:tr h="439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 привлечения инвестиций (источники инвестиций)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20" marR="4172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 г.– собственные средства ООО «Подолье </a:t>
                      </a: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XXI</a:t>
                      </a: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(за счет участников и займов)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– 2022 гг. – собственные средства ООО «Подолье </a:t>
                      </a: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XXI</a:t>
                      </a: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(за счет участников из КНР) после подтверждения технической возможности подключения объекта к коммуникациям муниципального образования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20" marR="41720" marT="0" marB="0"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15121"/>
              </p:ext>
            </p:extLst>
          </p:nvPr>
        </p:nvGraphicFramePr>
        <p:xfrm>
          <a:off x="250825" y="333375"/>
          <a:ext cx="8713788" cy="611996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475652"/>
                <a:gridCol w="6238136"/>
              </a:tblGrid>
              <a:tr h="287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создаваемых рабочих мест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20" marR="4172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г. – 45 мест;  2019 г. – 96 мест; 2020 г. – 47 мест; 2021 г. – 245 мест;  2022 г. – 235 мест.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/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реализации проекта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20" marR="4172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– 2022 гг.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20" marR="41720" marT="0" marB="0" anchor="ctr" horzOverflow="overflow"/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Планируемые налоговые поступления от реализации проекта по годам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г. – 1 млн. руб.; 2018 г. – 6 млн. руб.; 2019 г. – 11 млн. руб.;  2020 г. – 46 млн. руб.; 2021 г. – 84 млн.руб.; 2022 г. – 145 млн.руб.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 horzOverflow="overflow"/>
                </a:tc>
              </a:tr>
              <a:tr h="2659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Инвестор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23" marR="4172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«Подолье ХХ</a:t>
                      </a: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, участник из КНР, банк КНР, финансовая группа из КНР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23" marR="41723" marT="0" marB="0" horzOverflow="overflow"/>
                </a:tc>
              </a:tr>
              <a:tr h="3100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Почтовый адрес, телефон, факс,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е-</a:t>
                      </a:r>
                      <a:r>
                        <a:rPr kumimoji="0" lang="en-US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mai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23" marR="4172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123610, Россия, г. Москва, Краснопресненская набережная, дом 12, ЦМТ, подъезд 6, офис 312, телефон/факс +74952581840 / +74952581841, </a:t>
                      </a: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mail</a:t>
                      </a: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sms002</a:t>
                      </a: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@</a:t>
                      </a: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yandex</a:t>
                      </a: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 horzOverflow="overflow"/>
                </a:tc>
              </a:tr>
              <a:tr h="7361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земельного участка (при наличии указать площадь участка, кадастровый номер)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23" marR="4172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«Подолье </a:t>
                      </a: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XXI</a:t>
                      </a: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принадлежит на праве собственности объект недвижимости – земельный участок; категория земель: земли населенных пунктов – для размещения объектов оздоровительного и рекреационного назначения; площадь 910 556 кв.метров; с кадастровым номеров 75:06:000000:0138, расположенный по адресу: Забайкальский край, Забайкальский район, пгт. Забайкальск, севернее здания базы «Читаавтотранс».</a:t>
                      </a:r>
                    </a:p>
                  </a:txBody>
                  <a:tcPr marL="68586" marR="68586" marT="0" marB="0" horzOverflow="overflow"/>
                </a:tc>
              </a:tr>
              <a:tr h="9256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инженерной инфраструктуры или наличие возможностей подключении к сетям </a:t>
                      </a:r>
                      <a:r>
                        <a:rPr kumimoji="0" lang="ru-RU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водо</a:t>
                      </a: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-, </a:t>
                      </a:r>
                      <a:r>
                        <a:rPr kumimoji="0" lang="ru-RU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энерго</a:t>
                      </a: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и теплоснабжения; наличие подъездных путей, наличие технической возможности подключения к телефонной связи и т.д.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23" marR="4172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процессе получения технических условий подключения (технологического присоединения) объекта капитального строительства к сетям инженерно-технического обеспечения, определенных с учетом программ комплексного развития систем коммунальной инфраструктуры поселения, городского округа и  в процессе получения градостроительного плана земельного участка с целью начала проектирования «ПТК «Восточные ворота России «Забайкальск – Маньчжурия».</a:t>
                      </a:r>
                    </a:p>
                  </a:txBody>
                  <a:tcPr marL="68586" marR="68586" marT="0" marB="0" horzOverflow="overflow"/>
                </a:tc>
              </a:tr>
              <a:tr h="6429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Поддержка органами местного самоуправления реализации проекта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 horzOverflow="overflow"/>
                </a:tc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Необходима помощь в получении технических условий подключения (технологического присоединения) объектов капитального строительства к сетям инженерно-технического обеспечения, определенных с учетом программ комплексного развития систем коммунальной инфраструктуры поселения, городского округа с целью начала проектирования «ПТК «Восточные ворота России «Забайкальск – Маньчжурия»;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Необходима помощь в фактическом подключении объекта капитального строительства к сетям инженерно-технического обеспечения на постоянной и временной основах с целью начала проектирования «ПТК «Восточные ворота» России «Забайкальск – Маньчжурия»;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Необходима помощь в исправлении реестровой ошибки из-за наложения границ земельного участка, полученной из-за действий органов кадастрового учета с целью начала проектирования «ПТК «Восточные ворота России «Забайкальск – Маньчжурия»;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Необходима помощь в получении градостроительного плана земельного участка с целью начала проектирования «ПТК «Восточные ворота России «Забайкальск –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маньчжурия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»;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Необходима помощь в организации взаимодействия с таможенными органами и пограничной службы. Помощь в решении вопросов оформления иностранной рабочей силы с ФМС РФ.</a:t>
                      </a:r>
                    </a:p>
                  </a:txBody>
                  <a:tcPr marL="68586" marR="68586" marT="0" marB="0" horzOverflow="overflow"/>
                </a:tc>
              </a:tr>
              <a:tr h="3089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Слайды или видеосопровождение, фотографии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Есть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 horzOverflow="overflow"/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Дополнительная информация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Требуется поддержка Администрации муниципального района «Забайкальский район» и Правительства Забайкальского </a:t>
                      </a: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края  в реализации </a:t>
                      </a: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проекта, исходя из проблем, изложенных в разделе «Поддержка органами власти».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6" marR="68586" marT="0" marB="0" horzOverflow="overflow"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8" descr="Z:\пресс-служба\Леша\Рисунок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31913" y="-100013"/>
            <a:ext cx="11939588" cy="6958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2875" y="214313"/>
            <a:ext cx="8858250" cy="338137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ЗЕРНОВОЙ ЖЕЛЕЗНОДОРОЖНЫЙ ТЕРМИНАЛ ЗАБАЙКАЛЬСК-МАНЬЧЖУРИЯ</a:t>
            </a:r>
            <a:endParaRPr lang="ru-RU" b="1" dirty="0">
              <a:latin typeface="Arial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75" y="571500"/>
          <a:ext cx="8858250" cy="6038727"/>
        </p:xfrm>
        <a:graphic>
          <a:graphicData uri="http://schemas.openxmlformats.org/drawingml/2006/table">
            <a:tbl>
              <a:tblPr/>
              <a:tblGrid>
                <a:gridCol w="3565029"/>
                <a:gridCol w="5293221"/>
              </a:tblGrid>
              <a:tr h="7692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проекта, вида и объемов выпускаемой продукции</a:t>
                      </a:r>
                    </a:p>
                  </a:txBody>
                  <a:tcPr marL="36512" marR="36512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Первый зерновой железнодорожный терминал Забайкальск-Маньчжурия, перевалка до 8 млн. тонн зерновых, зернобобовых и масленичных культур из российских вагонов зерновозов в китайские вагоны и возможностью единовременного хранения до 80 тыс. тонн</a:t>
                      </a:r>
                    </a:p>
                  </a:txBody>
                  <a:tcPr marL="36512" marR="36512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 реализации проекта: муниципальный район; населенный пункт, адрес</a:t>
                      </a:r>
                    </a:p>
                  </a:txBody>
                  <a:tcPr marL="36512" marR="36512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Забайкальский край, Забайкальский район, пгт.Забайкальск, ул.Песочная 1 а, б, в</a:t>
                      </a:r>
                    </a:p>
                  </a:txBody>
                  <a:tcPr marL="36512" marR="36512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61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организации, адрес, место регистрации в качестве налогового резидента, ИНН.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Контактные данные: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адрес, руководитель организации, тел.,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e-mail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контактное лицо, тел.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e-mail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36512" marR="36512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Общество с ограниченной ответственностью «ЗАБАЙКАЛЬСКИЙ ЗЕРНОВОЙ ТЕРМИНАЛ», Забайкальский край, Забайкальский район,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пгт.Забайкальск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ул.Комсомольская, д.50А,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ИНН 7536150931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Адрес: Забайкальский край, Забайкальский район,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пгт.Забайкальск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ул.Комсомольская, д.50А, оф.15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Генеральный директор – Овсепян Карен Александрович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+7(3022) 55-08-88 </a:t>
                      </a:r>
                      <a:r>
                        <a:rPr kumimoji="0" lang="en-US" sz="11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info@sibgrain.ru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12" marR="36512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Сроки реализации проекта (год начала и год окончания реализации)</a:t>
                      </a:r>
                    </a:p>
                  </a:txBody>
                  <a:tcPr marL="36512" marR="36512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201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годы</a:t>
                      </a:r>
                    </a:p>
                  </a:txBody>
                  <a:tcPr marL="36512" marR="36512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запланированный объем инвестиций по проекту (частные, государственные), млн. руб.</a:t>
                      </a:r>
                    </a:p>
                  </a:txBody>
                  <a:tcPr marL="32481" marR="32481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6 262 млн. руб. (субсидии 200 млн. руб., собственные средства в т.ч. кредит – 6 062 млн. руб.)</a:t>
                      </a:r>
                    </a:p>
                  </a:txBody>
                  <a:tcPr marL="32481" marR="32481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замещения импорта на рынке по годам с начала выпуска продукции, млн. руб.</a:t>
                      </a:r>
                    </a:p>
                  </a:txBody>
                  <a:tcPr marL="32481" marR="32481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создает условия для развития коммерчески перспективного (отсутствующего сегодня) рынка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экспортоориентированного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производства зерна, зерновой логистики и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зернотрейдинга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Забайкальском крае и в целом СФО.</a:t>
                      </a:r>
                    </a:p>
                  </a:txBody>
                  <a:tcPr marL="32481" marR="32481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 профинансировано по проекту в текущем году (нарастающим итогом), млн. руб.</a:t>
                      </a:r>
                    </a:p>
                  </a:txBody>
                  <a:tcPr marL="32481" marR="32481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– 293 млн. руб. профинансировано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– 29 млн. руб.</a:t>
                      </a:r>
                    </a:p>
                  </a:txBody>
                  <a:tcPr marL="32481" marR="32481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7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на следующие три года, млн. руб.</a:t>
                      </a:r>
                    </a:p>
                  </a:txBody>
                  <a:tcPr marL="32481" marR="32481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– 3 358 млн. руб.</a:t>
                      </a:r>
                    </a:p>
                  </a:txBody>
                  <a:tcPr marL="32481" marR="32481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Фактический объем финансирования за все годы реализации проекта (нарастающим итогом), млн. руб.:</a:t>
                      </a:r>
                    </a:p>
                  </a:txBody>
                  <a:tcPr marL="32481" marR="32481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Собственные средства – 322 млн. руб.</a:t>
                      </a:r>
                    </a:p>
                  </a:txBody>
                  <a:tcPr marL="32481" marR="32481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8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Необходимый объем государственной поддержки по видам и объему, млн. руб.</a:t>
                      </a:r>
                    </a:p>
                  </a:txBody>
                  <a:tcPr marL="32481" marR="32481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Субсидии, льготные платежи по аренде земельного участка</a:t>
                      </a:r>
                    </a:p>
                  </a:txBody>
                  <a:tcPr marL="32481" marR="32481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6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 оказанная государственная поддержка по видам и объему, млн. руб.: всего; в текущем году</a:t>
                      </a:r>
                    </a:p>
                  </a:txBody>
                  <a:tcPr marL="32481" marR="32481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дату заполнения государственную поддержку Проект не получал</a:t>
                      </a:r>
                    </a:p>
                  </a:txBody>
                  <a:tcPr marL="32481" marR="32481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2" y="404664"/>
          <a:ext cx="8750206" cy="612142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664296"/>
                <a:gridCol w="6085910"/>
              </a:tblGrid>
              <a:tr h="61214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Объекты инфраструктуры по проекту (указать, частная или государственная собственность):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запланированные к вводу в текущем году (наименование, месторасположение, стоимость);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введенные в текущем году (наименование, месторасположение, стоимость);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введенные за все время реализации проекта (наименование, месторасположение, стоимость, дата введения в эксплуатацию);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запланированные к вводу за время реализации проекта (по годам)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264" marR="15264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Частная собственность. Планируется к вводу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 внешняя структуру подъездных железнодорожных путей с шириной колеи 1520 мм из РФ и 1435 мм в КНР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 внутренняя системная развязка железнодорожных путей под выгрузку железнодорожных вагонов, формирования составов порожняка, тупика для отстоя претензионных вагонов с зерновыми и зернобобовыми культурами с колеёй стандартов РФ 1520 мм; </a:t>
                      </a:r>
                    </a:p>
                    <a:p>
                      <a:pPr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 внутренняя системная развязка железнодорожных путей под загрузку железнодорожных вагонов с колеёй стандартов КНР 1435 мм;</a:t>
                      </a:r>
                    </a:p>
                    <a:p>
                      <a:pPr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 система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выгрузки зерновых и зернобобовых культур из вагонов-хопперов, представляющую из себя завальные ямы на две железнодорожные колеи с возможностью постановки по 8 вагонов на каждую колею и длиной 120 м каждая под навесом с системами приёмных конвейеров;</a:t>
                      </a:r>
                    </a:p>
                    <a:p>
                      <a:pPr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система загрузки зерновых и зернобобовых культур в китайские вагоны-хопперы, представляющую из себя комплекс из 32 конусных силосов объёмом по 121,64 м куб. каждый, по 2 силоса на каждый вагон на две железнодорожные колеи, с возможностью постановки по 8 вагонов на каждую колею; транспортной системы подачи зерновых и зернобобовых культур в силосы; комплексом из 16 железнодорожных динамических весов под каждый вагон при загрузке и контроле взвешивания;</a:t>
                      </a:r>
                    </a:p>
                    <a:p>
                      <a:pPr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элеватор хранения зерновых и зернобобовых культур на 80 тысяч тонн хранения, состоящий из 16 плоскодонных силосов вместимостью по 6530,55 м куб каждый, всего 104488,8 м куб, и элеваторной транспортной системой весовую станцию, состоящую из 8 динамических железнодорожных весов для приёма и взвешивания прибывающих вагонов-хопперов с зерновыми культурами;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 весовая станция, состоящая из 8 динамических железнодорожных весов для взвешивания порожних вагонов;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 здание лаборатории для проведения экспресс-анализа прибывающих на ЗЗТ партий зерновых и зернобобовых культур;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 здание локомотивного депо для постановки и обслуживания маневровых локомотивов, а также гаража на 5 автомобилей с мастерской и подсобными помещениями;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 административно-бытовое здание с модульной котельной;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 артезианская скважина с системой водозабора и водоочистки;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 автомобильная стоянка на 50 автомобилей;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 прочие вспомогательные сооружения.</a:t>
                      </a:r>
                      <a:endParaRPr lang="ru-RU" sz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264" marR="15264" marT="0" marB="0"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850" y="95250"/>
          <a:ext cx="8463314" cy="669632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664297"/>
                <a:gridCol w="5799017"/>
              </a:tblGrid>
              <a:tr h="4784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Создаваемые рабочие места (из них высокопроизводительные), чел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572" marR="11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Рабочих мест – 60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Всего по штатному расписанию – 207 человек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572" marR="11572" marT="0" marB="0"/>
                </a:tc>
              </a:tr>
              <a:tr h="2808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Ход реализации проекта, краткое описание текущей ситуации и предполагаемые мероприятия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572" marR="115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Проведены масштабные исследования перспектив рынка в Китае и СФО, собраны исходные данные и разработана комплексная концепция проекта «Экспорт сибирского зерна в КНР».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Проект поддержан Экспертным советом межрегиональной ассоциации экономического взаимодействия субъектов Российской Федерации «Сибирское соглашение» (</a:t>
                      </a:r>
                      <a:r>
                        <a:rPr lang="ru-RU" sz="1200" u="none" strike="noStrike" dirty="0" err="1"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www.sibacc.ru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) и Главами Сибирских регионов.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Проект поддержан Министерствами сельского хозяйства РФ и КНР включен в работу Российско-Китайской Подкомиссии по сотрудничеству в сфере сельского хозяйства.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Проект включен в работу Российско-Китайской комиссии по подготовке регулярных встреч глав правительств. Вице-премьером правительства КНР Ван Яном, Проекту был определен ответственный куратор (с Китайской стороны), Заместитель министра, Министерства коммерции КНР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 поддержан и активно продвигается Руководством Забайкальского края. Между Забайкальским краем и Оператором проекта подписан договор о намерениях по реализации инвестиционного проекта «Экспорт сибирского зерна в КНР. Первый зерновой железнодорожный терминал Забайкальск-Маньчжурия» на территории Забайкальского края.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Подписано соглашение с Китайской корпорацией FAMSUN о совместном создании на территории Российской Федерации "Первого железнодорожного терминал по перевалке сибирского зерна Забайкальск-Маньчжурия" и поэтапной реализации остальных согласованных сторонами совместных проектов на территории Российской Федерации в рамках проекта по "Созданию нового экспортного зернового коридора Сибирь-Китай".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Сформирован проектный консорциум, в который вошли: крупнейший китайский производитель элеваторного оборудования, проектные институты, железнодорожные перевозчики зерна, и др.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Оператору проекта – ООО «ЗАБАЙКАЛЬСКИЙ ЗЕРНОВОЙ ТЕРМИНАЛ» (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www.sibgrain.ru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), передана вся документация, права на ноу-хау, и сформирован капитал.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Оператору проекта – ООО «ЗАБАЙКАЛЬСКИЙ ЗЕРНОВОЙ ТЕРМИНАЛ» (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www.sibgrain.ru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), передана вся документация, права на ноу-хау, и сформирован капитал.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 ОАО «РЖД» в соответствии с Протоколом №СБ 62/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от 20.11.2015г сформирована рабочая группа, согласована схема присоединения, получен проект Технических условий с размещение Терминала на выбранных земельных участках, присоединением к сетям общего пользования с шириной колеи 1520мм и 1435мм и обработкой маршрутных отправок полных и не полных составов. </a:t>
                      </a:r>
                    </a:p>
                  </a:txBody>
                  <a:tcPr marL="11572" marR="11572" marT="0" marB="0"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313" y="284163"/>
          <a:ext cx="8786842" cy="337718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773542"/>
                <a:gridCol w="6013300"/>
              </a:tblGrid>
              <a:tr h="33440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2212" marR="1221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 января 2016г в Министерстве коммерции КНР состоялось совещание, посвященное рассмотрению Проекта («большого проекта» - Новый сухопутный зерновой коридор Россия-Китай) и его долгосрочных перспектив для двустороннего товарооборота.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 реализуется в русле Поручения Президента России о разработке «Стратегии развития зерновой отрасли до 2030г.». Представители Оператора Проекта также внесли свой вклад в разработку Стратегии, принимая участие в работе рабочей группы, созданной в Минсельхозе России. В части Сибири в стратегию вошли все необходимые для развития и господдержки отрасли целевые индикаторы – развитие семеноводства, увеличение производства, элеваторных мощностей, экспорта и новой для отрасли структуры «сухопутных зерновых терминалов».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Подписано «Генеральное соглашение о сотрудничестве» между ООО «ЗАБАЙКАЛЬСКИЙ ЗЕРНОВОЙ ТЕРМИНАЛ» и АО «Фондом развития Дальнего Востока и Байкальского региона» и дорожная карта с мероприятиями по вхождению в капитал Проекта и его финансированию.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 завершающей фазе проектно-изыскательские работы: май 2016 года – получение разрешения на подготовительные работы; август 2016 – завершение государственной экспертизы проектной документации и получение разрешения на строительство.</a:t>
                      </a:r>
                      <a:endParaRPr lang="ru-RU" sz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212" marR="12212" marT="0" marB="0"/>
                </a:tc>
              </a:tr>
            </a:tbl>
          </a:graphicData>
        </a:graphic>
      </p:graphicFrame>
      <p:pic>
        <p:nvPicPr>
          <p:cNvPr id="3" name="Picture 2" descr="C:\Documents and Settings\Admin\Рабочий стол\slid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3716338"/>
            <a:ext cx="8572500" cy="30146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241" name="Group 113"/>
          <p:cNvGraphicFramePr>
            <a:graphicFrameLocks noGrp="1"/>
          </p:cNvGraphicFramePr>
          <p:nvPr>
            <p:ph idx="1"/>
          </p:nvPr>
        </p:nvGraphicFramePr>
        <p:xfrm>
          <a:off x="215900" y="836613"/>
          <a:ext cx="8748588" cy="569474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23652"/>
                <a:gridCol w="3121223"/>
                <a:gridCol w="1590679"/>
                <a:gridCol w="760706"/>
                <a:gridCol w="792088"/>
                <a:gridCol w="720080"/>
                <a:gridCol w="720080"/>
                <a:gridCol w="720080"/>
              </a:tblGrid>
              <a:tr h="28011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измерения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Индикаторы социально-экономического развития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89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г.  (отчет)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г. (оценка)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г. (план)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 г. (план)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г. (план)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</a:tr>
              <a:tr h="213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  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человек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21213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21222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21235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21240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21250</a:t>
                      </a:r>
                    </a:p>
                  </a:txBody>
                  <a:tcPr marL="68570" marR="68570" marT="0" marB="0" anchor="ctr" horzOverflow="overflow"/>
                </a:tc>
              </a:tr>
              <a:tr h="380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 производства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 к предыдущему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97,2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100,2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100,1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100,2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100,2</a:t>
                      </a:r>
                    </a:p>
                  </a:txBody>
                  <a:tcPr marL="68570" marR="68570" marT="0" marB="0" anchor="ctr" horzOverflow="overflow"/>
                </a:tc>
              </a:tr>
              <a:tr h="6246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отгруженных товаров собственного производства, выполненных работ и услуг  собственными силами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328,45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346,05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360,65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375,49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391,10</a:t>
                      </a:r>
                    </a:p>
                  </a:txBody>
                  <a:tcPr marL="68570" marR="68570" marT="0" marB="0" anchor="ctr" horzOverflow="overflow"/>
                </a:tc>
              </a:tr>
              <a:tr h="2765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 продукции сельского хозяйства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117,4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100,7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101,5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101,8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101,7</a:t>
                      </a:r>
                    </a:p>
                  </a:txBody>
                  <a:tcPr marL="68570" marR="68570" marT="0" marB="0" anchor="ctr" horzOverflow="overflow"/>
                </a:tc>
              </a:tr>
              <a:tr h="4183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произведенной продукции сельского хозяйства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558,05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582,64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611,59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644,79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680,25</a:t>
                      </a:r>
                    </a:p>
                  </a:txBody>
                  <a:tcPr marL="68570" marR="68570" marT="0" marB="0" anchor="ctr" horzOverflow="overflow"/>
                </a:tc>
              </a:tr>
              <a:tr h="4404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объема инвестиций в основной капитал за счет всех источников финансирования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сопоставимых ценах в % к предыдущему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174,7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62,97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103,9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103,7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102,4</a:t>
                      </a:r>
                    </a:p>
                  </a:txBody>
                  <a:tcPr marL="68570" marR="68570" marT="0" marB="0" anchor="ctr" horzOverflow="overflow"/>
                </a:tc>
              </a:tr>
              <a:tr h="4193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инвестиций в основной капитал за счет всех источников финансирования - всего 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940,7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624,93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683,07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7444,5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802,33</a:t>
                      </a:r>
                    </a:p>
                  </a:txBody>
                  <a:tcPr marL="68570" marR="68570" marT="0" marB="0" anchor="ctr" horzOverflow="overflow"/>
                </a:tc>
              </a:tr>
              <a:tr h="6142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объема работ, выполненных по виду деятельности «строительство»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сопоставимых ценах в % к предыдущему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319,35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68570" marR="68570" marT="0" marB="0" anchor="ctr" horzOverflow="overflow"/>
                </a:tc>
              </a:tr>
              <a:tr h="3769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занятых в экономике (в среднем за год)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человек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5182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5189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5194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5196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5199</a:t>
                      </a:r>
                    </a:p>
                  </a:txBody>
                  <a:tcPr marL="68578" marR="68578" marT="0" marB="0" anchor="ctr" horzOverflow="overflow"/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занятых в малом бизнесе от занятых в экономике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12,8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12,9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12,9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13,0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13,1</a:t>
                      </a:r>
                    </a:p>
                  </a:txBody>
                  <a:tcPr marL="68578" marR="68578" marT="0" marB="0" anchor="ctr" horzOverflow="overflow"/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субъектов малого предпринимательства в расчете на 10 тыс. человек населения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271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276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278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</a:t>
                      </a:r>
                    </a:p>
                  </a:txBody>
                  <a:tcPr marL="68578" marR="68578" marT="0" marB="0" anchor="ctr" horzOverflow="overflow"/>
                </a:tc>
              </a:tr>
            </a:tbl>
          </a:graphicData>
        </a:graphic>
      </p:graphicFrame>
      <p:sp>
        <p:nvSpPr>
          <p:cNvPr id="74874" name="Rectangle 49"/>
          <p:cNvSpPr>
            <a:spLocks noChangeArrowheads="1"/>
          </p:cNvSpPr>
          <p:nvPr/>
        </p:nvSpPr>
        <p:spPr bwMode="auto">
          <a:xfrm>
            <a:off x="1214438" y="0"/>
            <a:ext cx="7169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2000" b="1">
                <a:latin typeface="Times New Roman" pitchFamily="18" charset="0"/>
              </a:rPr>
              <a:t>Основные показатели социально-экономического развития </a:t>
            </a:r>
          </a:p>
          <a:p>
            <a:pPr algn="ctr" eaLnBrk="0" hangingPunct="0"/>
            <a:r>
              <a:rPr lang="ru-RU" altLang="ru-RU" sz="2000" b="1">
                <a:latin typeface="Times New Roman" pitchFamily="18" charset="0"/>
              </a:rPr>
              <a:t>муниципального района «Забайкальский район»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272" name="Group 120"/>
          <p:cNvGraphicFramePr>
            <a:graphicFrameLocks noGrp="1"/>
          </p:cNvGraphicFramePr>
          <p:nvPr>
            <p:ph idx="1"/>
          </p:nvPr>
        </p:nvGraphicFramePr>
        <p:xfrm>
          <a:off x="251520" y="548680"/>
          <a:ext cx="8677150" cy="536092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46075"/>
                <a:gridCol w="2957513"/>
                <a:gridCol w="1376932"/>
                <a:gridCol w="864096"/>
                <a:gridCol w="828278"/>
                <a:gridCol w="720080"/>
                <a:gridCol w="792088"/>
                <a:gridCol w="792088"/>
              </a:tblGrid>
              <a:tr h="42100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46" marB="45746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46" marB="45746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измерения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46" marB="45746" anchor="ctr" horzOverflow="overflow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Индикаторы социально-экономического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развития (плановые значения показателей)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46" marB="45746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36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г.  (отчет)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г. (оценка)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г. (план)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г. (план)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г. (план)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anchor="ctr" horzOverflow="overflow"/>
                </a:tc>
              </a:tr>
              <a:tr h="57362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площадь жилых помещений, приходящихся в среднем на одного жителя, всего  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21,15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21,2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21,2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21,2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21,2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</a:tr>
              <a:tr h="29947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введенная в действие за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0,008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0,013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0,013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</a:tr>
              <a:tr h="28803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Площадь земельных участков, предоставленных для строительства в расчете на 10 тыс.человек населения, всего</a:t>
                      </a:r>
                    </a:p>
                  </a:txBody>
                  <a:tcPr marL="68578" marR="68578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гектаров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5,6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</a:tr>
              <a:tr h="96924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Земельных участков, предоставленных для жилищного строительства, индивидуального строительства и комплексного освоения в целях жилищного строительства</a:t>
                      </a:r>
                    </a:p>
                  </a:txBody>
                  <a:tcPr marL="68578" marR="68578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0,43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заработная плата одного работника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48378,0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50922,0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53683,0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56774,0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60232,0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</a:tr>
              <a:tr h="2205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1893,6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1994,4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2105,5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2240,1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2397,3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общественного питания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86,4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89,6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94,1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99,5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105,8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5432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Строительство и реконструкция автомобильных дорог: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25576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отремонтировано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6778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21602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построено новых дорог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5919" y="1074312"/>
            <a:ext cx="6858048" cy="549785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8674" name="WordArt 11"/>
          <p:cNvSpPr>
            <a:spLocks noChangeArrowheads="1" noChangeShapeType="1" noTextEdit="1"/>
          </p:cNvSpPr>
          <p:nvPr/>
        </p:nvSpPr>
        <p:spPr bwMode="auto">
          <a:xfrm>
            <a:off x="571500" y="3571875"/>
            <a:ext cx="2428875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Населенные пункты:</a:t>
            </a:r>
          </a:p>
          <a:p>
            <a:r>
              <a:rPr lang="ru-RU" b="1" kern="10" dirty="0" err="1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пгт</a:t>
            </a: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 Забайкальск</a:t>
            </a:r>
          </a:p>
          <a:p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с. Абагайтуй</a:t>
            </a:r>
          </a:p>
          <a:p>
            <a:r>
              <a:rPr lang="ru-RU" b="1" kern="10" dirty="0" err="1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п.ст</a:t>
            </a: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. Билитуй</a:t>
            </a:r>
          </a:p>
          <a:p>
            <a:r>
              <a:rPr lang="ru-RU" b="1" kern="10" dirty="0" err="1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п.ст</a:t>
            </a: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. Даурия</a:t>
            </a:r>
          </a:p>
          <a:p>
            <a:r>
              <a:rPr lang="ru-RU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п.Красный</a:t>
            </a:r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 </a:t>
            </a: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Великан</a:t>
            </a:r>
          </a:p>
          <a:p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с. </a:t>
            </a:r>
            <a:r>
              <a:rPr lang="ru-RU" b="1" kern="10" dirty="0" err="1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Арабатук</a:t>
            </a:r>
            <a:endParaRPr lang="ru-RU" b="1" kern="10" dirty="0">
              <a:ln w="9525">
                <a:noFill/>
                <a:round/>
                <a:headEnd/>
                <a:tailEnd/>
              </a:ln>
              <a:solidFill>
                <a:srgbClr val="EAF7FA"/>
              </a:solidFill>
              <a:latin typeface="Times New Roman"/>
              <a:cs typeface="Times New Roman"/>
            </a:endParaRPr>
          </a:p>
          <a:p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п. </a:t>
            </a:r>
            <a:r>
              <a:rPr lang="ru-RU" b="1" kern="10" dirty="0" err="1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Семиозерье</a:t>
            </a:r>
            <a:endParaRPr lang="ru-RU" b="1" kern="10" dirty="0">
              <a:ln w="9525">
                <a:noFill/>
                <a:round/>
                <a:headEnd/>
                <a:tailEnd/>
              </a:ln>
              <a:solidFill>
                <a:srgbClr val="EAF7FA"/>
              </a:solidFill>
              <a:latin typeface="Times New Roman"/>
              <a:cs typeface="Times New Roman"/>
            </a:endParaRPr>
          </a:p>
          <a:p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п. </a:t>
            </a: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Степной</a:t>
            </a:r>
          </a:p>
          <a:p>
            <a:r>
              <a:rPr lang="ru-RU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п.ст</a:t>
            </a: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.</a:t>
            </a:r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 </a:t>
            </a: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Харанор</a:t>
            </a:r>
          </a:p>
          <a:p>
            <a:r>
              <a:rPr lang="ru-RU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н.п</a:t>
            </a: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.</a:t>
            </a:r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 </a:t>
            </a: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Рудник Абагайтуй</a:t>
            </a:r>
          </a:p>
          <a:p>
            <a:endParaRPr lang="ru-RU" b="1" kern="10" dirty="0">
              <a:ln w="9525">
                <a:noFill/>
                <a:round/>
                <a:headEnd/>
                <a:tailEnd/>
              </a:ln>
              <a:solidFill>
                <a:srgbClr val="EAF7FA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2411413" y="1052513"/>
          <a:ext cx="5760987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245" name="Прямоугольник 2"/>
          <p:cNvSpPr>
            <a:spLocks noChangeArrowheads="1"/>
          </p:cNvSpPr>
          <p:nvPr/>
        </p:nvSpPr>
        <p:spPr bwMode="auto">
          <a:xfrm>
            <a:off x="1285875" y="500063"/>
            <a:ext cx="70500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Административно – территориальное деление</a:t>
            </a:r>
          </a:p>
          <a:p>
            <a:pPr algn="ctr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муниципального района «Забайкальский район»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Содержимое 2"/>
          <p:cNvSpPr>
            <a:spLocks noGrp="1"/>
          </p:cNvSpPr>
          <p:nvPr>
            <p:ph idx="1"/>
          </p:nvPr>
        </p:nvSpPr>
        <p:spPr>
          <a:xfrm>
            <a:off x="107950" y="115888"/>
            <a:ext cx="8928100" cy="66262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ru-RU" sz="2000" b="1" dirty="0" smtClean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Администрация муниципального района </a:t>
            </a:r>
            <a:endParaRPr lang="en-US" altLang="ru-R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«Забайкальский район» Забайкальского края</a:t>
            </a:r>
            <a:endParaRPr lang="en-US" altLang="ru-R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ru-R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</a:t>
            </a: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: 674650, Забайкальский край,</a:t>
            </a:r>
            <a:b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Забайкальский район, пгт. Забайкальск, ул. Красноармейская, 40-а,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zabaikalsk-40@mail.ru</a:t>
            </a:r>
            <a:endParaRPr lang="ru-RU" alt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Эпов</a:t>
            </a: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 Андрей Михайлович  - Глава муниципального района «Забайкальский район».</a:t>
            </a:r>
            <a:endParaRPr lang="en-US" alt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телефон: 8-30(251)-2-22-64, 2-29-53</a:t>
            </a:r>
            <a:b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факс: 8-30(251)-2-29-53</a:t>
            </a:r>
            <a:endParaRPr lang="en-US" alt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Беломестнова</a:t>
            </a: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 Вера Николаевна - Заместитель Главы  Администрации муниципального района «Забайкальский района» по социальному развитию и здравоохранению</a:t>
            </a:r>
            <a:endParaRPr lang="en-US" alt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Матишина</a:t>
            </a: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 Людмила Александровна - </a:t>
            </a:r>
            <a:r>
              <a:rPr lang="ru-RU" alt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правляющий делами</a:t>
            </a:r>
            <a:b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телефон: 8-30(251)-3-10-91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Приемная администрации: секретарь</a:t>
            </a:r>
            <a:b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телефон/факс 8-30(251)-2-29-53</a:t>
            </a:r>
          </a:p>
          <a:p>
            <a:pPr eaLnBrk="1" hangingPunct="1">
              <a:buFontTx/>
              <a:buNone/>
              <a:defRPr/>
            </a:pPr>
            <a:endParaRPr lang="ru-RU" altLang="ru-RU" sz="15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забкрай кар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2286000"/>
            <a:ext cx="4141788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Схема 14"/>
          <p:cNvGraphicFramePr/>
          <p:nvPr/>
        </p:nvGraphicFramePr>
        <p:xfrm>
          <a:off x="2627784" y="692696"/>
          <a:ext cx="3966535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174" name="Текст 12"/>
          <p:cNvSpPr>
            <a:spLocks noGrp="1"/>
          </p:cNvSpPr>
          <p:nvPr>
            <p:ph type="body" sz="half" idx="2"/>
          </p:nvPr>
        </p:nvSpPr>
        <p:spPr>
          <a:xfrm>
            <a:off x="5170740" y="3643314"/>
            <a:ext cx="3973260" cy="2592388"/>
          </a:xfrm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Климат: резко континентальный.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Безморозный период: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80 – 100 дней.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Средняя температура июля в полдень: +22 - +25 градусов </a:t>
            </a:r>
            <a:r>
              <a:rPr lang="ru-RU" altLang="ru-RU" sz="1800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Абсолютный максимум температур: +36 - +38 </a:t>
            </a:r>
            <a:r>
              <a:rPr lang="ru-RU" altLang="ru-RU" sz="1800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Средний из абсолютных годовых минимумов: -47 - -49 </a:t>
            </a:r>
            <a:r>
              <a:rPr lang="ru-RU" altLang="ru-RU" sz="1800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Абсолютный минимум: -55</a:t>
            </a:r>
            <a:r>
              <a:rPr lang="ru-RU" altLang="ru-RU" sz="1800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1600" dirty="0" smtClean="0"/>
          </a:p>
        </p:txBody>
      </p:sp>
      <p:sp>
        <p:nvSpPr>
          <p:cNvPr id="29700" name="Текст 12"/>
          <p:cNvSpPr txBox="1">
            <a:spLocks/>
          </p:cNvSpPr>
          <p:nvPr/>
        </p:nvSpPr>
        <p:spPr bwMode="auto">
          <a:xfrm>
            <a:off x="285750" y="3214688"/>
            <a:ext cx="252095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>
                <a:latin typeface="Times New Roman" pitchFamily="18" charset="0"/>
                <a:cs typeface="Times New Roman" pitchFamily="18" charset="0"/>
              </a:rPr>
              <a:t>Район  на северо-западе граничит с Монголией на протяжении 46,6 км и на юге с Китайской Народной Республикой – 123,7 км. </a:t>
            </a:r>
          </a:p>
        </p:txBody>
      </p:sp>
      <p:sp>
        <p:nvSpPr>
          <p:cNvPr id="11270" name="Прямоугольник 1"/>
          <p:cNvSpPr>
            <a:spLocks noChangeArrowheads="1"/>
          </p:cNvSpPr>
          <p:nvPr/>
        </p:nvSpPr>
        <p:spPr bwMode="auto">
          <a:xfrm>
            <a:off x="2143125" y="428625"/>
            <a:ext cx="5380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ГЕОГРАФИЧЕСКОЕ ПОЛОЖЕНИЕ</a:t>
            </a:r>
          </a:p>
        </p:txBody>
      </p:sp>
      <p:sp>
        <p:nvSpPr>
          <p:cNvPr id="29702" name="Прямоугольник 2"/>
          <p:cNvSpPr>
            <a:spLocks noChangeArrowheads="1"/>
          </p:cNvSpPr>
          <p:nvPr/>
        </p:nvSpPr>
        <p:spPr bwMode="auto">
          <a:xfrm>
            <a:off x="214313" y="1500188"/>
            <a:ext cx="4725987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Забайкальский район</a:t>
            </a:r>
          </a:p>
          <a:p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Центр – поселок городского типа Забайкальск</a:t>
            </a:r>
          </a:p>
          <a:p>
            <a:r>
              <a:rPr lang="en-US" altLang="ru-RU" sz="1800">
                <a:latin typeface="Times New Roman" pitchFamily="18" charset="0"/>
                <a:cs typeface="Times New Roman" pitchFamily="18" charset="0"/>
              </a:rPr>
              <a:t>S = 5 253,6 </a:t>
            </a: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кв.км</a:t>
            </a:r>
          </a:p>
          <a:p>
            <a:endParaRPr lang="ru-RU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072063" y="3071813"/>
            <a:ext cx="363061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КЛИМАТИЧЕСКИЕ УСЛОВИЯ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zemlia11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34345" y="2665382"/>
            <a:ext cx="4297444" cy="2560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198" name="TextBox 11"/>
          <p:cNvSpPr txBox="1">
            <a:spLocks noChangeArrowheads="1"/>
          </p:cNvSpPr>
          <p:nvPr/>
        </p:nvSpPr>
        <p:spPr bwMode="auto">
          <a:xfrm>
            <a:off x="285750" y="5226050"/>
            <a:ext cx="8651875" cy="16319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 i="1"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i="1">
                <a:solidFill>
                  <a:schemeClr val="bg1"/>
                </a:solidFill>
                <a:latin typeface="Cambria" panose="020405030504060302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i="1">
                <a:solidFill>
                  <a:schemeClr val="bg1"/>
                </a:solidFill>
                <a:latin typeface="Cambria" panose="020405030504060302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 i="1">
                <a:solidFill>
                  <a:schemeClr val="bg1"/>
                </a:solidFill>
                <a:latin typeface="Cambria" panose="020405030504060302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 i="1">
                <a:solidFill>
                  <a:schemeClr val="bg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i="1">
                <a:solidFill>
                  <a:schemeClr val="bg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i="1">
                <a:solidFill>
                  <a:schemeClr val="bg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i="1">
                <a:solidFill>
                  <a:schemeClr val="bg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i="1">
                <a:solidFill>
                  <a:schemeClr val="bg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b="1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Лесные ресурсы в районе отсутствуют.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sz="1600" b="1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районе господствует степь, которая лишь в долинах рек и обширных понижениях сменяется лугами. </a:t>
            </a:r>
            <a:endParaRPr lang="ru-RU" sz="16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sz="1600" b="1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Степи </a:t>
            </a:r>
            <a:r>
              <a:rPr lang="ru-RU" sz="16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разнотравно-злаковые, пижмово-разнотравные, злаково-пижмово-</a:t>
            </a:r>
            <a:r>
              <a:rPr lang="ru-RU" sz="1600" b="1" i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крово</a:t>
            </a:r>
            <a:r>
              <a:rPr lang="ru-RU" sz="16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b="1" i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хлебковые</a:t>
            </a:r>
            <a:r>
              <a:rPr lang="ru-RU" sz="16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sz="1600" b="1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Луга</a:t>
            </a:r>
            <a:r>
              <a:rPr lang="ru-RU" sz="16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i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вострецовые</a:t>
            </a:r>
            <a:r>
              <a:rPr lang="ru-RU" sz="16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ячменные и </a:t>
            </a:r>
            <a:r>
              <a:rPr lang="ru-RU" sz="1600" b="1" i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пикульниково-остепненные</a:t>
            </a:r>
            <a:r>
              <a:rPr lang="ru-RU" sz="16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i="0" dirty="0" smtClean="0">
              <a:solidFill>
                <a:schemeClr val="accent1">
                  <a:lumMod val="40000"/>
                  <a:lumOff val="60000"/>
                </a:schemeClr>
              </a:solidFill>
              <a:latin typeface="Corbel (Заголовки)"/>
              <a:cs typeface="Times New Roman" panose="02020603050405020304" pitchFamily="18" charset="0"/>
            </a:endParaRPr>
          </a:p>
        </p:txBody>
      </p:sp>
      <p:pic>
        <p:nvPicPr>
          <p:cNvPr id="8200" name="Picture 9" descr="C:\Users\suslina_o\Desktop\argun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786314" y="857232"/>
            <a:ext cx="4011674" cy="2155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0724" name="Rectangle 10"/>
          <p:cNvSpPr>
            <a:spLocks noChangeArrowheads="1"/>
          </p:cNvSpPr>
          <p:nvPr/>
        </p:nvSpPr>
        <p:spPr bwMode="auto">
          <a:xfrm>
            <a:off x="4286250" y="3500438"/>
            <a:ext cx="460851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 eaLnBrk="0" hangingPunct="0"/>
            <a:r>
              <a:rPr lang="ru-RU" altLang="ru-RU" sz="1800" dirty="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Запасы воды:</a:t>
            </a:r>
          </a:p>
          <a:p>
            <a:pPr indent="450850" eaLnBrk="0" hangingPunct="0"/>
            <a:r>
              <a:rPr lang="ru-RU" altLang="ru-RU" sz="1800" dirty="0">
                <a:solidFill>
                  <a:srgbClr val="EAF7FA"/>
                </a:solidFill>
                <a:latin typeface="Times New Roman" pitchFamily="18" charset="0"/>
                <a:cs typeface="Times New Roman" pitchFamily="18" charset="0"/>
              </a:rPr>
              <a:t>2 скважины чистой природной питьевой</a:t>
            </a:r>
          </a:p>
          <a:p>
            <a:pPr indent="450850" eaLnBrk="0" hangingPunct="0"/>
            <a:r>
              <a:rPr lang="ru-RU" altLang="ru-RU" sz="1800" dirty="0">
                <a:solidFill>
                  <a:srgbClr val="EAF7FA"/>
                </a:solidFill>
                <a:latin typeface="Times New Roman" pitchFamily="18" charset="0"/>
                <a:cs typeface="Times New Roman" pitchFamily="18" charset="0"/>
              </a:rPr>
              <a:t>    воды в 4 км от  села Харанор;</a:t>
            </a:r>
          </a:p>
          <a:p>
            <a:pPr indent="450850" eaLnBrk="0" hangingPunct="0"/>
            <a:r>
              <a:rPr lang="ru-RU" altLang="ru-RU" sz="1800" dirty="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подземные воды, река </a:t>
            </a:r>
            <a:r>
              <a:rPr lang="ru-RU" altLang="ru-RU" sz="1800" dirty="0" err="1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Аргунь</a:t>
            </a:r>
            <a:r>
              <a:rPr lang="ru-RU" altLang="ru-RU" sz="1800" dirty="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450850" eaLnBrk="0" hangingPunct="0"/>
            <a:r>
              <a:rPr lang="ru-RU" altLang="ru-RU" sz="1800" dirty="0" err="1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Капчилский</a:t>
            </a:r>
            <a:r>
              <a:rPr lang="ru-RU" altLang="ru-RU" sz="1800" dirty="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altLang="ru-RU" sz="1800" dirty="0" err="1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Бугутурский</a:t>
            </a:r>
            <a:r>
              <a:rPr lang="ru-RU" altLang="ru-RU" sz="1800" dirty="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 участки.</a:t>
            </a:r>
          </a:p>
          <a:p>
            <a:pPr indent="450850" eaLnBrk="0" hangingPunct="0"/>
            <a:endParaRPr lang="ru-RU" altLang="ru-RU" sz="1800" dirty="0">
              <a:solidFill>
                <a:srgbClr val="F2F2F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85750" y="260350"/>
            <a:ext cx="8572500" cy="21240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ПРИРОДНЫЕ  РЕСУРСЫ  ЗАБАЙКАЛЬСКОГО РАЙОНА</a:t>
            </a:r>
          </a:p>
          <a:p>
            <a:pPr>
              <a:defRPr/>
            </a:pPr>
            <a:endParaRPr lang="ru-RU" sz="1800" dirty="0"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800" dirty="0"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800" dirty="0"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Водные ресурсы  ограничены</a:t>
            </a:r>
          </a:p>
          <a:p>
            <a:pPr>
              <a:defRPr/>
            </a:pPr>
            <a:r>
              <a:rPr lang="ru-RU" sz="1800" dirty="0"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Земельные ресурсы  </a:t>
            </a:r>
            <a:r>
              <a:rPr lang="en-US" sz="1800" dirty="0"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S=5253,6 </a:t>
            </a:r>
            <a:r>
              <a:rPr lang="ru-RU" sz="1800" dirty="0"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кв.км</a:t>
            </a:r>
          </a:p>
          <a:p>
            <a:pPr>
              <a:defRPr/>
            </a:pPr>
            <a:r>
              <a:rPr lang="ru-RU" sz="1800" dirty="0"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Земли сельско-хозяйственного </a:t>
            </a:r>
          </a:p>
          <a:p>
            <a:pPr>
              <a:defRPr/>
            </a:pPr>
            <a:r>
              <a:rPr lang="ru-RU" sz="1800" dirty="0"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назначения  </a:t>
            </a:r>
            <a:r>
              <a:rPr lang="en-US" sz="1800" dirty="0" smtClean="0"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S=295,</a:t>
            </a:r>
            <a:r>
              <a:rPr lang="ru-RU" sz="1800" dirty="0" smtClean="0"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650</a:t>
            </a:r>
            <a:r>
              <a:rPr lang="en-US" sz="1800" dirty="0" smtClean="0"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тыс.га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285750"/>
            <a:ext cx="9144000" cy="533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ЗЕМЕЛЬНЫЕ РЕСУРСЫ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648698"/>
              </p:ext>
            </p:extLst>
          </p:nvPr>
        </p:nvGraphicFramePr>
        <p:xfrm>
          <a:off x="571500" y="1000125"/>
          <a:ext cx="7920037" cy="5578814"/>
        </p:xfrm>
        <a:graphic>
          <a:graphicData uri="http://schemas.openxmlformats.org/drawingml/2006/table">
            <a:tbl>
              <a:tblPr/>
              <a:tblGrid>
                <a:gridCol w="3675060"/>
                <a:gridCol w="2214578"/>
                <a:gridCol w="2030399"/>
              </a:tblGrid>
              <a:tr h="426719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Категория земель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3DFE5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 км.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3DFE5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(%)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B3DFE5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519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земель, в том числе: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525365</a:t>
                      </a: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80968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сельскохозяйственного назначения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295650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56,3</a:t>
                      </a: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56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населенных пунктов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0,28</a:t>
                      </a: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82556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транспорта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2682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0,51</a:t>
                      </a: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56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промышленности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0,037</a:t>
                      </a: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8414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энергетики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0,001</a:t>
                      </a: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968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обороны и безопасности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21983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4,18</a:t>
                      </a: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640079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особо охраняемых территорий и объектов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0,001</a:t>
                      </a: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56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иного специального назначения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0,023</a:t>
                      </a: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640079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связи, радиовещания,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телевидения, информатики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0,02</a:t>
                      </a: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56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лесного фонда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0,057</a:t>
                      </a: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82556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запаса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202841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38,6</a:t>
                      </a: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C:\Users\suslina_o\Desktop\mineral_b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79512" y="1143908"/>
            <a:ext cx="3920402" cy="3285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43" name="Picture 2" descr="C:\Users\suslina_o\Desktop\минер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283968" y="4077072"/>
            <a:ext cx="4032448" cy="2652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aphicFrame>
        <p:nvGraphicFramePr>
          <p:cNvPr id="6" name="Схема 5"/>
          <p:cNvGraphicFramePr/>
          <p:nvPr/>
        </p:nvGraphicFramePr>
        <p:xfrm>
          <a:off x="4357686" y="1214422"/>
          <a:ext cx="3888432" cy="2677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341" name="Прямоугольник 1"/>
          <p:cNvSpPr>
            <a:spLocks noChangeArrowheads="1"/>
          </p:cNvSpPr>
          <p:nvPr/>
        </p:nvSpPr>
        <p:spPr bwMode="auto">
          <a:xfrm>
            <a:off x="1500188" y="357188"/>
            <a:ext cx="7970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МИНЕРАЛЬНО-СЫРЬЕВЫЕ РЕСУРСЫ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2"/>
          <p:cNvSpPr>
            <a:spLocks noGrp="1"/>
          </p:cNvSpPr>
          <p:nvPr>
            <p:ph type="title"/>
          </p:nvPr>
        </p:nvSpPr>
        <p:spPr bwMode="auto">
          <a:xfrm>
            <a:off x="0" y="12700"/>
            <a:ext cx="9144000" cy="5334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Характеристика</a:t>
            </a:r>
            <a:b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основных месторождений полезных ископаемых</a:t>
            </a:r>
          </a:p>
        </p:txBody>
      </p:sp>
      <p:graphicFrame>
        <p:nvGraphicFramePr>
          <p:cNvPr id="16443" name="Group 59"/>
          <p:cNvGraphicFramePr>
            <a:graphicFrameLocks noGrp="1"/>
          </p:cNvGraphicFramePr>
          <p:nvPr>
            <p:ph type="tbl" idx="1"/>
          </p:nvPr>
        </p:nvGraphicFramePr>
        <p:xfrm>
          <a:off x="0" y="623888"/>
          <a:ext cx="9144000" cy="581631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541541"/>
                <a:gridCol w="2571396"/>
                <a:gridCol w="3282275"/>
                <a:gridCol w="1748788"/>
              </a:tblGrid>
              <a:tr h="6401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Полезные ископаемые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Месторождение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Запасы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освоенности месторождения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</a:tr>
              <a:tr h="426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Бурый уголь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Даурское буроугольное месторождение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Запасы угля кат. А+В+С</a:t>
                      </a:r>
                      <a:r>
                        <a:rPr kumimoji="0" lang="ru-RU" sz="14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58,36 млн.т., кат. С</a:t>
                      </a:r>
                      <a:r>
                        <a:rPr kumimoji="0" lang="ru-RU" sz="14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69,95 млн.т.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 row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разрабатываются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</a:tr>
              <a:tr h="426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Бурый уголь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Мациевское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месторождение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Проявление не изучено, запасы угля оцениваются в 36 млн.т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01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Бурый уголь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Абагайтуйское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месторождение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Проявление не изучено, запасы угля оцениваются по кат. С</a:t>
                      </a:r>
                      <a:r>
                        <a:rPr kumimoji="0" lang="ru-RU" sz="14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19 млн.т., прогнозные – в 35 млн.т.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193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Плавиковый шпат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Бугутуро-Абагайтуйская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группа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кварцево-флюоритных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месторождений (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Абагайтуйское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месторождение по содержанию плавикового шпата относятся к числу наиболее богатых в крае)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– 20 лет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6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Цеолит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Шивыртуйское месторождение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Запасы цеолитов кат. В – 3220,2 тыс.т, С</a:t>
                      </a:r>
                      <a:r>
                        <a:rPr kumimoji="0" lang="ru-RU" sz="14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6738,8 тыс.т, С</a:t>
                      </a:r>
                      <a:r>
                        <a:rPr kumimoji="0" lang="ru-RU" sz="14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1054,5 тыс.т.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6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Базальт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Забайкальское месторождение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Запасы в количестве 5614,5 тыс. м</a:t>
                      </a:r>
                      <a:r>
                        <a:rPr kumimoji="0" lang="ru-RU" sz="14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(кат. А+В+С</a:t>
                      </a:r>
                      <a:r>
                        <a:rPr kumimoji="0" lang="ru-RU" sz="14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и 2895,9 тыс. м</a:t>
                      </a:r>
                      <a:r>
                        <a:rPr kumimoji="0" lang="ru-RU" sz="14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(кат. С</a:t>
                      </a:r>
                      <a:r>
                        <a:rPr kumimoji="0" lang="ru-RU" sz="14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6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Кирпичные глины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Тологойском месторождении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Рекомендуются поисково-разведочные работы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93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Кварциты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Белектуйское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месторождение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6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Гранит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Кундуйское месторождение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Запасы в количестве 1660 тыс. м</a:t>
                      </a:r>
                      <a:r>
                        <a:rPr kumimoji="0" lang="ru-RU" sz="14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(кат. А+В+С</a:t>
                      </a:r>
                      <a:r>
                        <a:rPr kumimoji="0" lang="ru-RU" sz="14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и 1594,5 тыс. м</a:t>
                      </a:r>
                      <a:r>
                        <a:rPr kumimoji="0" lang="ru-RU" sz="14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(кат. С</a:t>
                      </a:r>
                      <a:r>
                        <a:rPr kumimoji="0" lang="ru-RU" sz="14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6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Габбро-базальты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Билитуйское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месторождение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Запасы категории В+С</a:t>
                      </a:r>
                      <a:r>
                        <a:rPr kumimoji="0" lang="ru-RU" sz="14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количестве 1533,1 тыс. м</a:t>
                      </a:r>
                      <a:r>
                        <a:rPr kumimoji="0" lang="ru-RU" sz="14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лубина">
  <a:themeElements>
    <a:clrScheme name="Глубина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Глубина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30255</TotalTime>
  <Words>5490</Words>
  <Application>Microsoft Office PowerPoint</Application>
  <PresentationFormat>Экран (4:3)</PresentationFormat>
  <Paragraphs>885</Paragraphs>
  <Slides>40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2" baseType="lpstr">
      <vt:lpstr>Глубина</vt:lpstr>
      <vt:lpstr>Worksheet</vt:lpstr>
      <vt:lpstr>Андрей Михайлович Эпов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ЗЕМЕЛЬНЫЕ РЕСУРСЫ</vt:lpstr>
      <vt:lpstr>Презентация PowerPoint</vt:lpstr>
      <vt:lpstr>Характеристика основных месторождений полезных ископаемых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СТРОИТЕЛЬСТВО</vt:lpstr>
      <vt:lpstr>Презентация PowerPoint</vt:lpstr>
      <vt:lpstr>ПОДДЕРЖКА   МАЛОГО   ПРЕДПРИНИМАТЕЛЬСТВА</vt:lpstr>
      <vt:lpstr>Муниципальные программы,  принятые к финансированию  в 2019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Администрация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Главы муниципального района «Забайкальский район»  26 марта 2012 год</dc:title>
  <dc:creator>User</dc:creator>
  <cp:lastModifiedBy>Шаманская</cp:lastModifiedBy>
  <cp:revision>2446</cp:revision>
  <cp:lastPrinted>2014-09-25T06:10:09Z</cp:lastPrinted>
  <dcterms:created xsi:type="dcterms:W3CDTF">2012-03-16T05:50:59Z</dcterms:created>
  <dcterms:modified xsi:type="dcterms:W3CDTF">2019-10-16T07:18:14Z</dcterms:modified>
</cp:coreProperties>
</file>