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83" r:id="rId10"/>
    <p:sldId id="284" r:id="rId11"/>
    <p:sldId id="285" r:id="rId12"/>
    <p:sldId id="311" r:id="rId13"/>
    <p:sldId id="267" r:id="rId14"/>
    <p:sldId id="268" r:id="rId15"/>
    <p:sldId id="269" r:id="rId16"/>
    <p:sldId id="270" r:id="rId17"/>
    <p:sldId id="286" r:id="rId18"/>
    <p:sldId id="271" r:id="rId19"/>
    <p:sldId id="287" r:id="rId20"/>
    <p:sldId id="288" r:id="rId21"/>
    <p:sldId id="309" r:id="rId22"/>
    <p:sldId id="312" r:id="rId23"/>
    <p:sldId id="313" r:id="rId24"/>
    <p:sldId id="307" r:id="rId25"/>
    <p:sldId id="276" r:id="rId26"/>
    <p:sldId id="277" r:id="rId27"/>
    <p:sldId id="293" r:id="rId28"/>
    <p:sldId id="280" r:id="rId29"/>
    <p:sldId id="292" r:id="rId30"/>
    <p:sldId id="304" r:id="rId31"/>
    <p:sldId id="314" r:id="rId32"/>
    <p:sldId id="297" r:id="rId33"/>
    <p:sldId id="305" r:id="rId34"/>
    <p:sldId id="299" r:id="rId35"/>
    <p:sldId id="300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660"/>
  </p:normalViewPr>
  <p:slideViewPr>
    <p:cSldViewPr>
      <p:cViewPr>
        <p:scale>
          <a:sx n="66" d="100"/>
          <a:sy n="66" d="100"/>
        </p:scale>
        <p:origin x="-150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81040687245323E-4"/>
          <c:y val="2.8444436480997662E-2"/>
          <c:w val="0.44174474490683779"/>
          <c:h val="0.96874071389033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8106026072934439E-2"/>
                  <c:y val="4.65116657605773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9791915672259466E-2"/>
                  <c:y val="1.033592572457280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Транспотр и связь</c:v>
                </c:pt>
                <c:pt idx="1">
                  <c:v>обрабатывающие производства</c:v>
                </c:pt>
                <c:pt idx="2">
                  <c:v>Образование</c:v>
                </c:pt>
                <c:pt idx="3">
                  <c:v>Здравоохранение</c:v>
                </c:pt>
                <c:pt idx="4">
                  <c:v>Государственное управление</c:v>
                </c:pt>
                <c:pt idx="5">
                  <c:v>Сельское хозяйство</c:v>
                </c:pt>
                <c:pt idx="6">
                  <c:v>Прочее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6.2</c:v>
                </c:pt>
                <c:pt idx="1">
                  <c:v>3.4</c:v>
                </c:pt>
                <c:pt idx="2">
                  <c:v>27.4</c:v>
                </c:pt>
                <c:pt idx="3">
                  <c:v>12.2</c:v>
                </c:pt>
                <c:pt idx="4">
                  <c:v>15.2</c:v>
                </c:pt>
                <c:pt idx="5">
                  <c:v>35</c:v>
                </c:pt>
                <c:pt idx="6">
                  <c:v>8.3000000000000007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Транспотр и связь</c:v>
                </c:pt>
                <c:pt idx="1">
                  <c:v>обрабатывающие производства</c:v>
                </c:pt>
                <c:pt idx="2">
                  <c:v>Образование</c:v>
                </c:pt>
                <c:pt idx="3">
                  <c:v>Здравоохранение</c:v>
                </c:pt>
                <c:pt idx="4">
                  <c:v>Государственное управление</c:v>
                </c:pt>
                <c:pt idx="5">
                  <c:v>Сельское хозяйство</c:v>
                </c:pt>
                <c:pt idx="6">
                  <c:v>Прочее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45263454769424982"/>
          <c:y val="2.9352025532629694E-2"/>
          <c:w val="0.5188424551036187"/>
          <c:h val="0.9646359504081406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072916375038503E-3"/>
          <c:y val="3.1259489132049956E-2"/>
          <c:w val="0.44174474490683779"/>
          <c:h val="0.968740713890331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-5.5217087412837575E-2"/>
                  <c:y val="0.114485842787668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4093002287800575E-2"/>
                  <c:y val="-0.197659979875398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Лиц моложе трудоспособного возраста (4695)</c:v>
                </c:pt>
                <c:pt idx="1">
                  <c:v>Лиц трудоспособного возраста (10587)</c:v>
                </c:pt>
                <c:pt idx="2">
                  <c:v>лиц старше трудоспособного возраста (4315)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4695</c:v>
                </c:pt>
                <c:pt idx="1">
                  <c:v>10587</c:v>
                </c:pt>
                <c:pt idx="2">
                  <c:v>4315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Лиц моложе трудоспособного возраста (4695)</c:v>
                </c:pt>
                <c:pt idx="1">
                  <c:v>Лиц трудоспособного возраста (10587)</c:v>
                </c:pt>
                <c:pt idx="2">
                  <c:v>лиц старше трудоспособного возраста (4315)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10631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45263454769424982"/>
          <c:y val="2.9352025532629694E-2"/>
          <c:w val="0.5188424551036187"/>
          <c:h val="0.9646359504081407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758690075132309E-3"/>
          <c:y val="2.6001899191519743E-2"/>
          <c:w val="0.63978313483310478"/>
          <c:h val="0.935260233470969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"/>
              <c:layout>
                <c:manualLayout>
                  <c:x val="9.0631173939942095E-3"/>
                  <c:y val="-7.0195914933028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400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5"/>
                <c:pt idx="0">
                  <c:v>НДФЛ</c:v>
                </c:pt>
                <c:pt idx="1">
                  <c:v>ЕНВД</c:v>
                </c:pt>
                <c:pt idx="2">
                  <c:v>Земельный налог</c:v>
                </c:pt>
                <c:pt idx="3">
                  <c:v>неналоговые доходы</c:v>
                </c:pt>
                <c:pt idx="4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0.62700000000000122</c:v>
                </c:pt>
                <c:pt idx="1">
                  <c:v>4.3000000000000003E-2</c:v>
                </c:pt>
                <c:pt idx="2">
                  <c:v>4.3000000000000003E-2</c:v>
                </c:pt>
                <c:pt idx="3">
                  <c:v>8.6000000000000021E-2</c:v>
                </c:pt>
                <c:pt idx="4">
                  <c:v>0.20100000000000001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65309722648306334"/>
          <c:y val="0.26817800759979632"/>
          <c:w val="0.30457488268512101"/>
          <c:h val="0.62220002350453163"/>
        </c:manualLayout>
      </c:layout>
      <c:overlay val="0"/>
      <c:txPr>
        <a:bodyPr/>
        <a:lstStyle/>
        <a:p>
          <a:pPr>
            <a:defRPr sz="1400"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031936148065154E-3"/>
          <c:y val="0.20938362451945816"/>
          <c:w val="0.62850146477293956"/>
          <c:h val="0.790616375480541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растениеводство</c:v>
                </c:pt>
                <c:pt idx="1">
                  <c:v>животноводство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0.33000000000000285</c:v>
                </c:pt>
                <c:pt idx="1">
                  <c:v>0.67000000000000592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0.6719115429720226"/>
          <c:y val="0.29334221683827982"/>
          <c:w val="0.32095956090595507"/>
          <c:h val="0.5501356753482789"/>
        </c:manualLayout>
      </c:layout>
      <c:overlay val="0"/>
      <c:txPr>
        <a:bodyPr/>
        <a:lstStyle/>
        <a:p>
          <a:pPr>
            <a:defRPr sz="1498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987F24-DAB2-42DD-802C-262802DC7D47}" type="datetimeFigureOut">
              <a:rPr lang="ru-RU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6047FEA-A7BE-4386-8C4C-6DD0465F9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46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47FEA-A7BE-4386-8C4C-6DD0465F941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47FEA-A7BE-4386-8C4C-6DD0465F941D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3B4A7C-1598-4F19-BEC4-2D03FA37F44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4DF6-451C-4946-873C-E011B11A79D0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C6A8-DC81-4956-9221-A04ABD60B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0177-52E4-497D-AA4C-E6B97482C249}" type="datetimeFigureOut">
              <a:rPr lang="en-US"/>
              <a:pPr>
                <a:defRPr/>
              </a:pPr>
              <a:t>10/16/2019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6982-F46B-4721-ACD7-4AB897A30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A203-9015-4014-8003-0C244AB550B1}" type="datetimeFigureOut">
              <a:rPr lang="en-US"/>
              <a:pPr>
                <a:defRPr/>
              </a:pPr>
              <a:t>10/16/2019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3454-C40F-4195-A4E2-0EB60FB33A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5C5C-83B7-4B61-A50A-7C5FB417A93B}" type="datetimeFigureOut">
              <a:rPr lang="en-US"/>
              <a:pPr>
                <a:defRPr/>
              </a:pPr>
              <a:t>10/16/2019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F5B5-6ED6-4D93-A9F0-11C8BB8A8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1F8E3-BAAD-45DD-932A-DA0262A4E0D1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2AE7-EF70-49B4-A36A-97CE0841C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C73D7-BBAB-4CC8-9C66-4343CCD8D0B8}" type="datetimeFigureOut">
              <a:rPr lang="en-US"/>
              <a:pPr>
                <a:defRPr/>
              </a:pPr>
              <a:t>10/16/2019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D338-96FE-4C6D-8030-A3153D91D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0935-6D5D-47D0-AA94-D5AA453ACFF1}" type="datetimeFigureOut">
              <a:rPr lang="en-US"/>
              <a:pPr>
                <a:defRPr/>
              </a:pPr>
              <a:t>10/16/2019</a:t>
            </a:fld>
            <a:endParaRPr lang="en-US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B43D-D7FF-4184-B57F-7E002F8794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96E2-30B6-47C0-B6BE-9A8F7414B35B}" type="datetimeFigureOut">
              <a:rPr lang="en-US"/>
              <a:pPr>
                <a:defRPr/>
              </a:pPr>
              <a:t>10/16/2019</a:t>
            </a:fld>
            <a:endParaRPr lang="en-US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FA74-399B-4878-9CD9-061FF962E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8138-9DC5-44E7-B748-117D3A1EF19B}" type="datetimeFigureOut">
              <a:rPr lang="en-US"/>
              <a:pPr>
                <a:defRPr/>
              </a:pPr>
              <a:t>10/16/2019</a:t>
            </a:fld>
            <a:endParaRPr lang="en-US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8301-CD32-4794-B1C0-B2C8DB23DA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0310F-AD98-4A02-A2F0-79BC4B486477}" type="datetimeFigureOut">
              <a:rPr lang="en-US"/>
              <a:pPr>
                <a:defRPr/>
              </a:pPr>
              <a:t>10/16/2019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7B4ED-EE35-4FD0-B5F0-321FA404C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B4B5-5C82-4926-AB0B-D32FC48A241A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A4678-22D4-4041-9A76-8910E9206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  <a:alpha val="49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D36314-C044-4873-8108-4F035861555C}" type="datetimeFigureOut">
              <a:rPr lang="en-US"/>
              <a:pPr>
                <a:defRPr/>
              </a:pPr>
              <a:t>10/16/2019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F93428-E0B9-40C7-87CC-51DF2342F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5" r:id="rId2"/>
    <p:sldLayoutId id="2147483964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5" r:id="rId9"/>
    <p:sldLayoutId id="2147483961" r:id="rId10"/>
    <p:sldLayoutId id="21474839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jpeg"/><Relationship Id="rId7" Type="http://schemas.openxmlformats.org/officeDocument/2006/relationships/hyperlink" Target="http://images.yandex.ru/yandsearch?img_url=blogs.discovery.com/.a/6a00d8341bf67c53ef01543678d5d9970c-800wi&amp;iorient=&amp;icolor=&amp;site=&amp;text=%D0%BA%D0%B0%D1%80%D1%82%D0%B8%D0%BD%D0%BA%D0%B8%20%D0%A3%D1%81%D0%BB%D1%83%D0%B3%D0%B8%20%D0%BF%D0%BE%20%D1%80%D0%B0%D1%81%D0%BF%D1%80%D0%B5%D0%B4%D0%B5%D0%BB%D0%B5%D0%BD%D0%B8%D1%8E%20%D1%8D%D0%BB%D0%B5%D0%BA%D1%82%D1%80%D0%BE%D1%8D%D0%BD%D0%B5%D1%80%D0%B3%D0%B8%D0%B8&amp;wp=&amp;pos=2&amp;isize=&amp;type=&amp;recent=&amp;rpt=simage&amp;itype=&amp;nojs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hyperlink" Target="http://novostey.com/i4/2011/06/06/51d77cd756e64178e28e4f54f56e093a.n51d77cd756e64178e28e4f54f56e093a.jpg" TargetMode="Externa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ibbon14a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572272"/>
            <a:ext cx="9144000" cy="285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1828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Инвестиционный паспорт муниципального района «ПРИАРГУНСКИЙ РАЙОН»</a:t>
            </a:r>
            <a:endParaRPr lang="ru-RU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5784" y="6117756"/>
            <a:ext cx="4643470" cy="74024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Пгт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ПРИАРГУНСК  2019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6" name="Рисунок 6" descr="Кар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2071688"/>
            <a:ext cx="7215187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72400" cy="67895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4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Железнодорожный транспорт</a:t>
            </a:r>
            <a:endParaRPr lang="ru-RU" sz="440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571744"/>
            <a:ext cx="8286808" cy="135732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Железнодорожная  ветка Чита – Приаргунск обеспечивает бесперебойные перевозки грузов и пассажиров для Приаргунского, Калганского 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Нер-Заводского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районов. Ежедневно в среднем до 250 человек нуждаются в  пассажирских железнодорожных услугах.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ЖД вокз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5286388"/>
            <a:ext cx="3119918" cy="1295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ж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214422"/>
            <a:ext cx="1571636" cy="1284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Минус 6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37483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Инфраструктура района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214421"/>
          <a:ext cx="5429287" cy="121824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31781"/>
                <a:gridCol w="1898753"/>
                <a:gridCol w="1898753"/>
              </a:tblGrid>
              <a:tr h="5787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Пункт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маршрута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Расстояние от начала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Время в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пути</a:t>
                      </a:r>
                    </a:p>
                    <a:p>
                      <a:pPr algn="ctr"/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/>
                </a:tc>
              </a:tr>
              <a:tr h="3197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Чита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00:00</a:t>
                      </a:r>
                      <a:endParaRPr lang="ru-RU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/>
                </a:tc>
              </a:tr>
              <a:tr h="3197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Приаргунск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665</a:t>
                      </a:r>
                      <a:endParaRPr lang="ru-RU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12:29</a:t>
                      </a:r>
                      <a:endParaRPr lang="ru-RU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pic>
        <p:nvPicPr>
          <p:cNvPr id="10" name="Рисунок 9" descr="ЖД кар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857628"/>
            <a:ext cx="5072098" cy="2824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22" name="TextBox 10"/>
          <p:cNvSpPr txBox="1">
            <a:spLocks noChangeArrowheads="1"/>
          </p:cNvSpPr>
          <p:nvPr/>
        </p:nvSpPr>
        <p:spPr bwMode="auto">
          <a:xfrm>
            <a:off x="5715000" y="4071938"/>
            <a:ext cx="3000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cs typeface="Arial" charset="0"/>
              </a:rPr>
              <a:t>В 2012 году </a:t>
            </a:r>
            <a:r>
              <a:rPr lang="ru-RU" sz="1400" dirty="0" smtClean="0">
                <a:cs typeface="Arial" charset="0"/>
              </a:rPr>
              <a:t>проведен капитальный </a:t>
            </a:r>
            <a:r>
              <a:rPr lang="ru-RU" sz="1400" dirty="0">
                <a:cs typeface="Arial" charset="0"/>
              </a:rPr>
              <a:t>ремонт перегона Приаргунск – Досатуй протяженностью 38 км.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5715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Телекоммуникации</a:t>
            </a:r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37483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Инфраструктура района</a:t>
            </a:r>
          </a:p>
        </p:txBody>
      </p:sp>
      <p:sp>
        <p:nvSpPr>
          <p:cNvPr id="18439" name="Прямоугольник 5"/>
          <p:cNvSpPr>
            <a:spLocks noChangeArrowheads="1"/>
          </p:cNvSpPr>
          <p:nvPr/>
        </p:nvSpPr>
        <p:spPr bwMode="auto">
          <a:xfrm>
            <a:off x="214313" y="1143000"/>
            <a:ext cx="5929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cs typeface="Arial" charset="0"/>
              </a:rPr>
              <a:t>На территории района оказывает услуги   </a:t>
            </a:r>
          </a:p>
          <a:p>
            <a:pPr algn="ctr"/>
            <a:r>
              <a:rPr lang="ru-RU" sz="2000" b="1" dirty="0">
                <a:cs typeface="Arial" charset="0"/>
              </a:rPr>
              <a:t> электросвязи </a:t>
            </a:r>
            <a:r>
              <a:rPr lang="ru-RU" sz="2000" b="1" dirty="0" smtClean="0">
                <a:cs typeface="Arial" charset="0"/>
              </a:rPr>
              <a:t>ПАО </a:t>
            </a:r>
            <a:r>
              <a:rPr lang="ru-RU" sz="2000" b="1" dirty="0">
                <a:cs typeface="Arial" charset="0"/>
              </a:rPr>
              <a:t>«</a:t>
            </a:r>
            <a:r>
              <a:rPr lang="ru-RU" sz="2000" b="1" dirty="0" err="1" smtClean="0">
                <a:cs typeface="Arial" charset="0"/>
              </a:rPr>
              <a:t>Ростелеком</a:t>
            </a:r>
            <a:r>
              <a:rPr lang="ru-RU" sz="2000" b="1" dirty="0">
                <a:cs typeface="Arial" charset="0"/>
              </a:rPr>
              <a:t>».</a:t>
            </a:r>
            <a:r>
              <a:rPr lang="ru-RU" b="1" dirty="0">
                <a:cs typeface="Arial" charset="0"/>
              </a:rPr>
              <a:t>  </a:t>
            </a:r>
          </a:p>
        </p:txBody>
      </p:sp>
      <p:pic>
        <p:nvPicPr>
          <p:cNvPr id="18440" name="Рисунок 6" descr="Avaya7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63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Рисунок 9" descr="beel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143644"/>
            <a:ext cx="510419" cy="40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76" name="Рисунок 7" descr="mts_rus_sig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572140"/>
            <a:ext cx="714380" cy="42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77" name="Рисунок 8" descr="pic64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643578"/>
            <a:ext cx="714380" cy="42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6215063" y="4071938"/>
            <a:ext cx="29289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Так же на территории </a:t>
            </a:r>
          </a:p>
          <a:p>
            <a:pPr algn="ctr"/>
            <a:r>
              <a:rPr lang="ru-RU" dirty="0"/>
              <a:t>района работает </a:t>
            </a:r>
          </a:p>
          <a:p>
            <a:pPr algn="ctr"/>
            <a:r>
              <a:rPr lang="ru-RU" dirty="0"/>
              <a:t>сотовая связь: </a:t>
            </a:r>
          </a:p>
          <a:p>
            <a:pPr algn="ctr"/>
            <a:r>
              <a:rPr lang="ru-RU" dirty="0"/>
              <a:t>МТС, </a:t>
            </a:r>
            <a:r>
              <a:rPr lang="ru-RU" dirty="0" smtClean="0"/>
              <a:t>Мегафон, Йота </a:t>
            </a:r>
            <a:r>
              <a:rPr lang="ru-RU" dirty="0"/>
              <a:t>и </a:t>
            </a:r>
            <a:r>
              <a:rPr lang="ru-RU" dirty="0" err="1"/>
              <a:t>Билайн</a:t>
            </a:r>
            <a:r>
              <a:rPr lang="ru-RU" dirty="0"/>
              <a:t>.</a:t>
            </a:r>
            <a:endParaRPr lang="ru-RU" sz="1600" dirty="0"/>
          </a:p>
        </p:txBody>
      </p:sp>
      <p:sp>
        <p:nvSpPr>
          <p:cNvPr id="18445" name="Прямоугольник 13"/>
          <p:cNvSpPr>
            <a:spLocks noChangeArrowheads="1"/>
          </p:cNvSpPr>
          <p:nvPr/>
        </p:nvSpPr>
        <p:spPr bwMode="auto">
          <a:xfrm>
            <a:off x="2714625" y="1857375"/>
            <a:ext cx="5715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Arial" charset="0"/>
              </a:rPr>
              <a:t>Обеспеченность квартирными телефонными аппаратами сети общего пользования </a:t>
            </a:r>
            <a:r>
              <a:rPr lang="ru-RU" dirty="0" smtClean="0">
                <a:cs typeface="Arial" charset="0"/>
              </a:rPr>
              <a:t>-3306 шт</a:t>
            </a:r>
            <a:r>
              <a:rPr lang="ru-RU" dirty="0">
                <a:cs typeface="Arial" charset="0"/>
              </a:rPr>
              <a:t>.</a:t>
            </a:r>
          </a:p>
          <a:p>
            <a:pPr algn="just"/>
            <a:r>
              <a:rPr lang="ru-RU" dirty="0" smtClean="0">
                <a:cs typeface="Arial" charset="0"/>
              </a:rPr>
              <a:t>-.</a:t>
            </a:r>
            <a:endParaRPr lang="ru-RU" dirty="0">
              <a:cs typeface="Arial" charset="0"/>
            </a:endParaRPr>
          </a:p>
        </p:txBody>
      </p:sp>
      <p:sp>
        <p:nvSpPr>
          <p:cNvPr id="18446" name="TextBox 13"/>
          <p:cNvSpPr txBox="1">
            <a:spLocks noChangeArrowheads="1"/>
          </p:cNvSpPr>
          <p:nvPr/>
        </p:nvSpPr>
        <p:spPr bwMode="auto">
          <a:xfrm>
            <a:off x="285750" y="4357688"/>
            <a:ext cx="52149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/>
              <a:t>1689 пользователей </a:t>
            </a:r>
            <a:r>
              <a:rPr lang="ru-RU" b="1" dirty="0"/>
              <a:t>сети интернет:</a:t>
            </a:r>
          </a:p>
          <a:p>
            <a:endParaRPr lang="ru-RU" dirty="0"/>
          </a:p>
          <a:p>
            <a:r>
              <a:rPr lang="ru-RU" dirty="0" smtClean="0"/>
              <a:t>1407– </a:t>
            </a:r>
            <a:r>
              <a:rPr lang="ru-RU" dirty="0"/>
              <a:t>г/</a:t>
            </a:r>
            <a:r>
              <a:rPr lang="ru-RU" dirty="0" err="1"/>
              <a:t>п</a:t>
            </a:r>
            <a:r>
              <a:rPr lang="ru-RU" dirty="0"/>
              <a:t> Приаргунское</a:t>
            </a:r>
          </a:p>
          <a:p>
            <a:r>
              <a:rPr lang="ru-RU" dirty="0" smtClean="0"/>
              <a:t>83 – </a:t>
            </a:r>
            <a:r>
              <a:rPr lang="ru-RU" dirty="0"/>
              <a:t>с/</a:t>
            </a:r>
            <a:r>
              <a:rPr lang="ru-RU" dirty="0" err="1"/>
              <a:t>п</a:t>
            </a:r>
            <a:r>
              <a:rPr lang="ru-RU" dirty="0"/>
              <a:t> </a:t>
            </a:r>
            <a:r>
              <a:rPr lang="ru-RU" dirty="0" err="1"/>
              <a:t>Новоцурухайтуйское</a:t>
            </a:r>
            <a:r>
              <a:rPr lang="ru-RU" dirty="0"/>
              <a:t>;</a:t>
            </a:r>
          </a:p>
          <a:p>
            <a:r>
              <a:rPr lang="ru-RU" dirty="0" smtClean="0"/>
              <a:t>25 – </a:t>
            </a:r>
            <a:r>
              <a:rPr lang="ru-RU" dirty="0"/>
              <a:t>с/</a:t>
            </a:r>
            <a:r>
              <a:rPr lang="ru-RU" dirty="0" err="1"/>
              <a:t>п</a:t>
            </a:r>
            <a:r>
              <a:rPr lang="ru-RU" dirty="0"/>
              <a:t> </a:t>
            </a:r>
            <a:r>
              <a:rPr lang="ru-RU" dirty="0" err="1"/>
              <a:t>Погадаевское</a:t>
            </a:r>
            <a:r>
              <a:rPr lang="ru-RU" dirty="0"/>
              <a:t>;</a:t>
            </a:r>
          </a:p>
          <a:p>
            <a:r>
              <a:rPr lang="ru-RU" dirty="0" smtClean="0"/>
              <a:t>76 </a:t>
            </a:r>
            <a:r>
              <a:rPr lang="ru-RU" dirty="0"/>
              <a:t>– с/</a:t>
            </a:r>
            <a:r>
              <a:rPr lang="ru-RU" dirty="0" err="1"/>
              <a:t>п</a:t>
            </a:r>
            <a:r>
              <a:rPr lang="ru-RU" dirty="0"/>
              <a:t> </a:t>
            </a:r>
            <a:r>
              <a:rPr lang="ru-RU" dirty="0" err="1"/>
              <a:t>Досатуйское</a:t>
            </a:r>
            <a:r>
              <a:rPr lang="ru-RU" dirty="0"/>
              <a:t>;</a:t>
            </a:r>
          </a:p>
          <a:p>
            <a:r>
              <a:rPr lang="ru-RU" dirty="0" smtClean="0"/>
              <a:t>35 – </a:t>
            </a:r>
            <a:r>
              <a:rPr lang="ru-RU" dirty="0"/>
              <a:t>с/</a:t>
            </a:r>
            <a:r>
              <a:rPr lang="ru-RU" dirty="0" err="1"/>
              <a:t>п</a:t>
            </a:r>
            <a:r>
              <a:rPr lang="ru-RU" dirty="0"/>
              <a:t> </a:t>
            </a:r>
            <a:r>
              <a:rPr lang="ru-RU" dirty="0" err="1"/>
              <a:t>Молодежнинское</a:t>
            </a:r>
            <a:r>
              <a:rPr lang="ru-RU" dirty="0"/>
              <a:t>;</a:t>
            </a:r>
          </a:p>
        </p:txBody>
      </p:sp>
      <p:sp>
        <p:nvSpPr>
          <p:cNvPr id="18447" name="Прямоугольник 14"/>
          <p:cNvSpPr>
            <a:spLocks noChangeArrowheads="1"/>
          </p:cNvSpPr>
          <p:nvPr/>
        </p:nvSpPr>
        <p:spPr bwMode="auto">
          <a:xfrm>
            <a:off x="2643188" y="2571744"/>
            <a:ext cx="6143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Услуги почтовой связи оказывают  </a:t>
            </a:r>
            <a:r>
              <a:rPr lang="ru-RU" dirty="0" smtClean="0"/>
              <a:t>- 14 </a:t>
            </a:r>
            <a:r>
              <a:rPr lang="ru-RU" dirty="0"/>
              <a:t>стационарных и 1 передвижное отделение связи ОСП Приаргунского почтамта УФПС Забайкальского края – филиала ФГУП «Почта России».</a:t>
            </a:r>
          </a:p>
        </p:txBody>
      </p:sp>
      <p:pic>
        <p:nvPicPr>
          <p:cNvPr id="18448" name="Рисунок 15" descr="speedine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4000500"/>
            <a:ext cx="24288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ribbon14a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772400" cy="1363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Cambria Math" pitchFamily="18" charset="0"/>
              </a:rPr>
              <a:t>Образование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91" name="Овал 12"/>
          <p:cNvSpPr>
            <a:spLocks noChangeArrowheads="1"/>
          </p:cNvSpPr>
          <p:nvPr/>
        </p:nvSpPr>
        <p:spPr bwMode="auto">
          <a:xfrm>
            <a:off x="6858016" y="500042"/>
            <a:ext cx="2285984" cy="3214710"/>
          </a:xfrm>
          <a:prstGeom prst="ellipse">
            <a:avLst/>
          </a:prstGeom>
          <a:gradFill rotWithShape="1">
            <a:gsLst>
              <a:gs pos="0">
                <a:srgbClr val="1F497D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25400">
            <a:solidFill>
              <a:srgbClr val="205867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indent="539750" eaLnBrk="0" hangingPunct="0">
              <a:tabLst>
                <a:tab pos="3097213" algn="l"/>
              </a:tabLst>
              <a:defRPr/>
            </a:pPr>
            <a:endParaRPr lang="ru-RU" sz="2000" dirty="0"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94629" y="1643050"/>
            <a:ext cx="21493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Образовательная </a:t>
            </a:r>
          </a:p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сеть </a:t>
            </a:r>
          </a:p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района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500430" y="1285860"/>
            <a:ext cx="3429024" cy="714380"/>
          </a:xfrm>
          <a:prstGeom prst="homePlat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9" name="Прямоугольник 10"/>
          <p:cNvSpPr>
            <a:spLocks noChangeArrowheads="1"/>
          </p:cNvSpPr>
          <p:nvPr/>
        </p:nvSpPr>
        <p:spPr bwMode="auto">
          <a:xfrm>
            <a:off x="2928938" y="1285875"/>
            <a:ext cx="44307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11 </a:t>
            </a:r>
            <a:r>
              <a:rPr lang="ru-RU" sz="1400" b="1" dirty="0"/>
              <a:t>средних общеобразовательных</a:t>
            </a:r>
          </a:p>
          <a:p>
            <a:pPr algn="ctr"/>
            <a:r>
              <a:rPr lang="ru-RU" sz="1400" b="1" dirty="0"/>
              <a:t> учреждений 1 школа с кадетскими</a:t>
            </a:r>
          </a:p>
          <a:p>
            <a:pPr algn="ctr"/>
            <a:r>
              <a:rPr lang="ru-RU" sz="1400" b="1" dirty="0"/>
              <a:t> классами</a:t>
            </a:r>
            <a:endParaRPr lang="ru-RU" sz="14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3500430" y="2000240"/>
            <a:ext cx="3429024" cy="571504"/>
          </a:xfrm>
          <a:prstGeom prst="homePlat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3500430" y="2571744"/>
            <a:ext cx="3500462" cy="500066"/>
          </a:xfrm>
          <a:prstGeom prst="homePlate">
            <a:avLst>
              <a:gd name="adj" fmla="val 41873"/>
            </a:avLst>
          </a:prstGeom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6" name="Прямоугольник 16"/>
          <p:cNvSpPr>
            <a:spLocks noChangeArrowheads="1"/>
          </p:cNvSpPr>
          <p:nvPr/>
        </p:nvSpPr>
        <p:spPr bwMode="auto">
          <a:xfrm>
            <a:off x="3500438" y="2000250"/>
            <a:ext cx="3408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5 основных </a:t>
            </a:r>
            <a:r>
              <a:rPr lang="ru-RU" sz="1400" b="1" dirty="0"/>
              <a:t>общеобразовательных </a:t>
            </a:r>
            <a:endParaRPr lang="ru-RU" sz="1400" dirty="0"/>
          </a:p>
          <a:p>
            <a:pPr algn="ctr"/>
            <a:r>
              <a:rPr lang="ru-RU" sz="1400" b="1" dirty="0"/>
              <a:t>учреждений</a:t>
            </a:r>
            <a:endParaRPr lang="ru-RU" sz="1400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3500430" y="3571876"/>
            <a:ext cx="4143404" cy="500066"/>
          </a:xfrm>
          <a:prstGeom prst="homePlate">
            <a:avLst>
              <a:gd name="adj" fmla="val 41873"/>
            </a:avLst>
          </a:prstGeom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80" name="Прямоугольник 18"/>
          <p:cNvSpPr>
            <a:spLocks noChangeArrowheads="1"/>
          </p:cNvSpPr>
          <p:nvPr/>
        </p:nvSpPr>
        <p:spPr bwMode="auto">
          <a:xfrm>
            <a:off x="3357554" y="2500312"/>
            <a:ext cx="421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2 </a:t>
            </a:r>
            <a:r>
              <a:rPr lang="ru-RU" sz="1400" b="1" dirty="0" smtClean="0"/>
              <a:t>структурных подразделения- начальные</a:t>
            </a:r>
          </a:p>
          <a:p>
            <a:pPr algn="ctr"/>
            <a:r>
              <a:rPr lang="ru-RU" sz="1400" b="1" dirty="0" smtClean="0"/>
              <a:t> общеобразовательные школы</a:t>
            </a:r>
            <a:endParaRPr lang="ru-RU" sz="1400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3500430" y="3071810"/>
            <a:ext cx="3714776" cy="500066"/>
          </a:xfrm>
          <a:prstGeom prst="homePlate">
            <a:avLst>
              <a:gd name="adj" fmla="val 41873"/>
            </a:avLst>
          </a:prstGeom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84" name="Прямоугольник 20"/>
          <p:cNvSpPr>
            <a:spLocks noChangeArrowheads="1"/>
          </p:cNvSpPr>
          <p:nvPr/>
        </p:nvSpPr>
        <p:spPr bwMode="auto">
          <a:xfrm>
            <a:off x="3500438" y="3000375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13 дошкольных </a:t>
            </a:r>
            <a:r>
              <a:rPr lang="ru-RU" sz="1400" b="1" dirty="0"/>
              <a:t>образовательных </a:t>
            </a:r>
            <a:endParaRPr lang="ru-RU" sz="1400" dirty="0"/>
          </a:p>
          <a:p>
            <a:pPr algn="ctr"/>
            <a:r>
              <a:rPr lang="ru-RU" sz="1400" b="1" dirty="0"/>
              <a:t>учреждений</a:t>
            </a:r>
            <a:endParaRPr lang="ru-RU" sz="1400" dirty="0"/>
          </a:p>
        </p:txBody>
      </p:sp>
      <p:pic>
        <p:nvPicPr>
          <p:cNvPr id="22" name="Рисунок 21" descr="D:\P1000220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286644" y="642918"/>
            <a:ext cx="1357290" cy="1108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86" name="Прямоугольник 22"/>
          <p:cNvSpPr>
            <a:spLocks noChangeArrowheads="1"/>
          </p:cNvSpPr>
          <p:nvPr/>
        </p:nvSpPr>
        <p:spPr bwMode="auto">
          <a:xfrm>
            <a:off x="3429000" y="3571875"/>
            <a:ext cx="4071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2 учреждения дополнительного </a:t>
            </a:r>
            <a:endParaRPr lang="ru-RU" sz="1400" dirty="0"/>
          </a:p>
          <a:p>
            <a:pPr algn="ctr"/>
            <a:r>
              <a:rPr lang="ru-RU" sz="1400" b="1" dirty="0"/>
              <a:t>образования детей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411657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Социальная инфраструктура</a:t>
            </a:r>
          </a:p>
        </p:txBody>
      </p:sp>
      <p:pic>
        <p:nvPicPr>
          <p:cNvPr id="25" name="Рисунок 24" descr="C:\Documents and Settings\Admin\Рабочий стол\Фото Ресурсный центр\Фото Ресурсный центр\дист обучение.jpg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072198" y="428604"/>
            <a:ext cx="1238442" cy="924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\\Server\почта\Сотникова Е.В\к конференции\агинск мастер-кл\100_3164.JPG"/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072066" y="428604"/>
            <a:ext cx="1172720" cy="96373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7" name="Рисунок 26" descr="D:\P2201641.JPG"/>
          <p:cNvPicPr/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358082" y="2500306"/>
            <a:ext cx="1284115" cy="1110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-285750" y="2567863"/>
            <a:ext cx="3643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39750" algn="ctr" eaLnBrk="0" hangingPunct="0"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Инновационный </a:t>
            </a:r>
            <a:endParaRPr lang="ru-RU" sz="105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</a:endParaRPr>
          </a:p>
          <a:p>
            <a:pPr indent="539750" algn="ctr" eaLnBrk="0" hangingPunct="0"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образовательный комплекс</a:t>
            </a:r>
            <a:endParaRPr lang="ru-RU" sz="2400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  <p:pic>
        <p:nvPicPr>
          <p:cNvPr id="31" name="Рисунок 30" descr="C:\Documents and Settings\Admin\Рабочий стол\р.jpg"/>
          <p:cNvPicPr/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142844" y="1357298"/>
            <a:ext cx="150019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504" name="Rectangle 15"/>
          <p:cNvSpPr>
            <a:spLocks noChangeArrowheads="1"/>
          </p:cNvSpPr>
          <p:nvPr/>
        </p:nvSpPr>
        <p:spPr bwMode="auto">
          <a:xfrm>
            <a:off x="2163249" y="6358037"/>
            <a:ext cx="729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39750" algn="ctr" eaLnBrk="0" hangingPunct="0"/>
            <a:endParaRPr lang="ru-RU" sz="1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00" name="Вертикальный свиток 30"/>
          <p:cNvSpPr>
            <a:spLocks noChangeArrowheads="1"/>
          </p:cNvSpPr>
          <p:nvPr/>
        </p:nvSpPr>
        <p:spPr bwMode="auto">
          <a:xfrm rot="10800000">
            <a:off x="5072066" y="4071942"/>
            <a:ext cx="4071934" cy="2786058"/>
          </a:xfrm>
          <a:prstGeom prst="verticalScroll">
            <a:avLst>
              <a:gd name="adj" fmla="val 7811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5357818" y="4143380"/>
            <a:ext cx="349031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indent="539750" algn="ctr" eaLnBrk="0" hangingPunct="0">
              <a:defRPr/>
            </a:pPr>
            <a:r>
              <a:rPr lang="ru-RU" sz="1400" b="1" i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Золотой Фонд учителей </a:t>
            </a:r>
            <a:r>
              <a:rPr lang="ru-RU" sz="1400" b="1" i="1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indent="539750" algn="ctr" eaLnBrk="0" hangingPunct="0">
              <a:defRPr/>
            </a:pP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«Заслуженный учитель РФ»-2</a:t>
            </a:r>
            <a:b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«Лауреат премии им. Н.Н.Крупской»-2</a:t>
            </a:r>
            <a:b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Награжденный орденом</a:t>
            </a:r>
            <a:b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«Трудовой славы»-1</a:t>
            </a:r>
            <a:b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«Отличник народного просвещения»-11</a:t>
            </a:r>
            <a:b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«Почетный работник</a:t>
            </a:r>
            <a:b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общего образования РФ»-67</a:t>
            </a:r>
            <a:b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«Заслуженный работник Образования</a:t>
            </a:r>
            <a:b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</a:br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Забайкальского края»-22</a:t>
            </a:r>
            <a:endParaRPr lang="ru-RU" sz="1400" kern="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45" name="Picture 2" descr="008"/>
          <p:cNvPicPr/>
          <p:nvPr/>
        </p:nvPicPr>
        <p:blipFill>
          <a:blip r:embed="rId8" cstate="print">
            <a:extLst/>
          </a:blip>
          <a:srcRect l="1718" r="7367" b="3029"/>
          <a:stretch>
            <a:fillRect/>
          </a:stretch>
        </p:blipFill>
        <p:spPr bwMode="auto">
          <a:xfrm>
            <a:off x="1643042" y="1357298"/>
            <a:ext cx="1643074" cy="135732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0" name="Вертикальный свиток 30"/>
          <p:cNvSpPr>
            <a:spLocks noChangeArrowheads="1"/>
          </p:cNvSpPr>
          <p:nvPr/>
        </p:nvSpPr>
        <p:spPr bwMode="auto">
          <a:xfrm rot="10800000">
            <a:off x="0" y="4071942"/>
            <a:ext cx="5143504" cy="2786058"/>
          </a:xfrm>
          <a:prstGeom prst="verticalScroll">
            <a:avLst>
              <a:gd name="adj" fmla="val 7811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57158" y="4143380"/>
            <a:ext cx="4429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федерального проекта </a:t>
            </a:r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«Современная школа»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национального проекта «Образование» в течение 2019 года  создаются центры образования цифрового и гуманитарного профилей « Точка роста», расположенные в сельской местности и малых городах (с население менее 50 тыс.чел.)  с поддержкой из федерального бюджета в объеме 70 725,8 тыс. руб.  В  данный проект вошла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Досатуйская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СОШ.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Размер субсидии, выделяемой в 2019 году из  Федерального бюджета и  бюджета Забайкальского края на обновление материально – технической базы для формирования у обучающихся современных технологических и гуманитарных навыков составил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1603760,00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местного бюджета составляет 32729,80. Оборудование  поступило.</a:t>
            </a: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1785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n w="635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Здравоохранение</a:t>
            </a:r>
            <a:r>
              <a:rPr lang="ru-RU" sz="48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11657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Социальная инфраструктура</a:t>
            </a:r>
          </a:p>
        </p:txBody>
      </p:sp>
      <p:sp>
        <p:nvSpPr>
          <p:cNvPr id="5" name="Минус 4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500174"/>
            <a:ext cx="1401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Структура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357188" y="2000240"/>
            <a:ext cx="3000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>
                <a:solidFill>
                  <a:schemeClr val="tx2"/>
                </a:solidFill>
              </a:rPr>
              <a:t>Центральная районная     </a:t>
            </a:r>
          </a:p>
          <a:p>
            <a:r>
              <a:rPr lang="ru-RU" dirty="0">
                <a:solidFill>
                  <a:schemeClr val="tx2"/>
                </a:solidFill>
              </a:rPr>
              <a:t>  больница;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 17 </a:t>
            </a:r>
            <a:r>
              <a:rPr lang="ru-RU" dirty="0">
                <a:solidFill>
                  <a:schemeClr val="tx2"/>
                </a:solidFill>
              </a:rPr>
              <a:t>фельдшерских –    </a:t>
            </a:r>
          </a:p>
          <a:p>
            <a:r>
              <a:rPr lang="ru-RU" dirty="0">
                <a:solidFill>
                  <a:schemeClr val="tx2"/>
                </a:solidFill>
              </a:rPr>
              <a:t>  акушерских </a:t>
            </a:r>
            <a:r>
              <a:rPr lang="ru-RU" dirty="0" smtClean="0">
                <a:solidFill>
                  <a:schemeClr val="tx2"/>
                </a:solidFill>
              </a:rPr>
              <a:t>пунктов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-1 амбулатория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43307" y="1285860"/>
            <a:ext cx="2643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ЦРБ: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- 79 койко-места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91" name="TextBox 10"/>
          <p:cNvSpPr txBox="1">
            <a:spLocks noChangeArrowheads="1"/>
          </p:cNvSpPr>
          <p:nvPr/>
        </p:nvSpPr>
        <p:spPr bwMode="auto">
          <a:xfrm>
            <a:off x="3286116" y="1643050"/>
            <a:ext cx="37147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Отделения:</a:t>
            </a:r>
          </a:p>
          <a:p>
            <a:pPr>
              <a:buFont typeface="Arial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Терапевтическое</a:t>
            </a:r>
          </a:p>
          <a:p>
            <a:pPr>
              <a:buFont typeface="Arial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 Хирургическое</a:t>
            </a:r>
          </a:p>
          <a:p>
            <a:pPr>
              <a:buFont typeface="Arial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Педиатрическое</a:t>
            </a:r>
          </a:p>
          <a:p>
            <a:pPr>
              <a:buFont typeface="Arial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Гинекологическое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Патологии беременных</a:t>
            </a:r>
            <a:endParaRPr lang="ru-RU" sz="1600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Инфекционное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Амбулаторно-поликлиническое</a:t>
            </a:r>
            <a:endParaRPr lang="ru-RU" sz="1600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Скорой неотложной помощи</a:t>
            </a:r>
          </a:p>
          <a:p>
            <a:pPr algn="just"/>
            <a:endParaRPr lang="ru-RU" dirty="0"/>
          </a:p>
        </p:txBody>
      </p:sp>
      <p:pic>
        <p:nvPicPr>
          <p:cNvPr id="12" name="Рисунок 11" descr="SAM_8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428736"/>
            <a:ext cx="2381235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DSCF90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214950"/>
            <a:ext cx="1714512" cy="1339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DSCF9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3571875"/>
            <a:ext cx="1785950" cy="133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4149204"/>
            <a:ext cx="700089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2018 году </a:t>
            </a:r>
            <a:r>
              <a:rPr lang="ru-RU" sz="1600" dirty="0" smtClean="0"/>
              <a:t>приобретено 1единица техники (санитарный автомобиль для скорой помощи 900,0 тыс.рублей).Закуплено медицинское оборудование –</a:t>
            </a:r>
            <a:r>
              <a:rPr lang="ru-RU" sz="1600" dirty="0" err="1" smtClean="0"/>
              <a:t>ляпароскопическая</a:t>
            </a:r>
            <a:r>
              <a:rPr lang="ru-RU" sz="1600" dirty="0" smtClean="0"/>
              <a:t> стойка для проведения внутриполостных операций-2000, тыс.руб., аппарат искусственной вентиляции легких для новорожденных и взрослых ( в процессе приобретения -2400,0 тыс.руб.), кислородные концентраты для родильного отделения, тренажеры для реабилитационного отделения. Проведены текущие  ремонты во всех ФАП и отделениях ЦРБ. Введен  в эксплуатацию новый ФАП в п.Досатуй. В 2018 году   в ЦРБ прибыло 3 врача- 1 педиатр, 1-хирург,1-терапевт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8635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Cambria Math" pitchFamily="18" charset="0"/>
              </a:rPr>
              <a:t>Культура и спорт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1071545"/>
            <a:ext cx="46434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в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районе имеется 24 спортзала, 38 плоскостных спортивных сооружений ,8 сооружений для тира и другие спортивные сооружения. Численность лиц,  систематически занимающихся физической культурой и спортом составляет  5324 человек</a:t>
            </a:r>
            <a:endParaRPr lang="ru-RU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0125" y="2428875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Кубок Александра Стафеева</a:t>
            </a:r>
          </a:p>
        </p:txBody>
      </p:sp>
      <p:sp>
        <p:nvSpPr>
          <p:cNvPr id="21510" name="TextBox 57"/>
          <p:cNvSpPr txBox="1">
            <a:spLocks noChangeArrowheads="1"/>
          </p:cNvSpPr>
          <p:nvPr/>
        </p:nvSpPr>
        <p:spPr bwMode="auto">
          <a:xfrm>
            <a:off x="714375" y="2714625"/>
            <a:ext cx="32146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/>
              <a:t>     </a:t>
            </a:r>
            <a:r>
              <a:rPr lang="ru-RU" sz="1400" dirty="0">
                <a:solidFill>
                  <a:schemeClr val="tx2"/>
                </a:solidFill>
              </a:rPr>
              <a:t>В </a:t>
            </a:r>
            <a:r>
              <a:rPr lang="ru-RU" sz="1400" dirty="0" smtClean="0">
                <a:solidFill>
                  <a:schemeClr val="tx2"/>
                </a:solidFill>
              </a:rPr>
              <a:t>21  раз </a:t>
            </a:r>
            <a:r>
              <a:rPr lang="ru-RU" sz="1400" dirty="0">
                <a:solidFill>
                  <a:schemeClr val="tx2"/>
                </a:solidFill>
              </a:rPr>
              <a:t>в наш  поселок съезжаются сильнейшие </a:t>
            </a:r>
            <a:r>
              <a:rPr lang="ru-RU" sz="1400" dirty="0" smtClean="0">
                <a:solidFill>
                  <a:schemeClr val="tx2"/>
                </a:solidFill>
              </a:rPr>
              <a:t>команды </a:t>
            </a:r>
            <a:r>
              <a:rPr lang="ru-RU" sz="1400" dirty="0">
                <a:solidFill>
                  <a:schemeClr val="tx2"/>
                </a:solidFill>
              </a:rPr>
              <a:t>Забайкальского края,  чтобы в напряженной, упорной и зрелищной  борьбе завоевать кубок турнира, который за  последнее время стал самым  престижным и популярным  среди спортивной общественности  и любителей спорта, став настоящим  чемпионатом  края по волейболу. </a:t>
            </a:r>
          </a:p>
        </p:txBody>
      </p:sp>
      <p:pic>
        <p:nvPicPr>
          <p:cNvPr id="61" name="Picture 97" descr="S10545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836097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5" name="Рисунок 62" descr="troph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8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Прямоугольник 65"/>
          <p:cNvSpPr/>
          <p:nvPr/>
        </p:nvSpPr>
        <p:spPr>
          <a:xfrm>
            <a:off x="0" y="5214950"/>
            <a:ext cx="392905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Хоккей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Приаргунска</a:t>
            </a:r>
          </a:p>
        </p:txBody>
      </p:sp>
      <p:pic>
        <p:nvPicPr>
          <p:cNvPr id="67" name="Picture 8" descr="D:\Мои документы\АРХИВ ВИДЕО И ФОТО\Вера\Без имени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5500703"/>
            <a:ext cx="1643042" cy="130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24" descr="D:\Мои документы\АРХИВ ВИДЕО И ФОТО\555\Хоккей 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572140"/>
            <a:ext cx="1428760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" name="Прямоугольник 68"/>
          <p:cNvSpPr/>
          <p:nvPr/>
        </p:nvSpPr>
        <p:spPr>
          <a:xfrm>
            <a:off x="0" y="0"/>
            <a:ext cx="411657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Социальная инфраструктура</a:t>
            </a:r>
          </a:p>
        </p:txBody>
      </p:sp>
      <p:sp>
        <p:nvSpPr>
          <p:cNvPr id="70" name="Минус 69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" name="Picture 15" descr="ДЕНЬ ФИЗ ! СОБСТВ ФОТО 002"/>
          <p:cNvPicPr>
            <a:picLocks noChangeAspect="1" noChangeArrowheads="1"/>
          </p:cNvPicPr>
          <p:nvPr/>
        </p:nvPicPr>
        <p:blipFill>
          <a:blip r:embed="rId6" cstate="print">
            <a:lum bright="6000" contrast="6000"/>
          </a:blip>
          <a:srcRect l="19823" t="11728" r="9705" b="29666"/>
          <a:stretch>
            <a:fillRect/>
          </a:stretch>
        </p:blipFill>
        <p:spPr bwMode="auto">
          <a:xfrm flipH="1">
            <a:off x="5286380" y="428604"/>
            <a:ext cx="3214710" cy="185738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4071934" y="2241352"/>
            <a:ext cx="48577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Регулярно проводятся массовые любительские физкультурно-оздоровительные соревнования среди детей и молодежи, среди инвалидов, доступные каждому желающему. </a:t>
            </a:r>
          </a:p>
          <a:p>
            <a:r>
              <a:rPr lang="ru-RU" sz="1200" dirty="0" smtClean="0"/>
              <a:t>В районе действуют 20 библиотек, 17 клубных учреждений , детская школа искусств,  историко-краеведческий музей , картинная галерея.</a:t>
            </a:r>
          </a:p>
          <a:p>
            <a:r>
              <a:rPr lang="ru-RU" sz="1200" dirty="0" smtClean="0"/>
              <a:t>В рамках реализации проекта «Забайкалье-территория будущего» в муниципальном районе «Приаргунский район» в Районном центре досуга проведены следующие работы: </a:t>
            </a:r>
          </a:p>
          <a:p>
            <a:r>
              <a:rPr lang="ru-RU" sz="1200" b="1" dirty="0" smtClean="0"/>
              <a:t>Поставка и установка механики сцены в сумме 2866,2 тыс.руб.выполнение работ по демонтажу остекления существующих витражей, изготовлению и установке витражей на алюминиевом каркасе здания районного центра досуга,  в сумме 1844,5 тыс.руб. Поставка и  монтаж кресел  1269,7 тыс.руб.Поставка  </a:t>
            </a:r>
            <a:r>
              <a:rPr lang="ru-RU" sz="1200" b="1" dirty="0" err="1" smtClean="0"/>
              <a:t>ризографа</a:t>
            </a:r>
            <a:r>
              <a:rPr lang="ru-RU" sz="1200" b="1" dirty="0" smtClean="0"/>
              <a:t> на сумму 390,0 тыс.руб. Поставка и установка светового и проекционного оборудования  в сумме 1629,7 тыс. руб.          Всего  8000,0 тыс. руб.</a:t>
            </a:r>
          </a:p>
          <a:p>
            <a:r>
              <a:rPr lang="ru-RU" sz="1200" dirty="0" smtClean="0"/>
              <a:t>Из федерального бюджета  были выделены денежные средства на проведение капитальных и текущих ремонтов учреждениям культуры, прошедшим конкурсный отбор- сельский дом культуры с .Бырка на ремонт ,которого  выделено 3711,4 тыс.рублей и сельский дом культуры с.У </a:t>
            </a:r>
            <a:r>
              <a:rPr lang="ru-RU" sz="1200" dirty="0" err="1" smtClean="0"/>
              <a:t>сть-Тасуркай</a:t>
            </a:r>
            <a:r>
              <a:rPr lang="ru-RU" sz="1200" dirty="0" smtClean="0"/>
              <a:t> -1746,5 тыс.руб.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93503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Трудовые ресурсы</a:t>
            </a:r>
            <a:endParaRPr lang="ru-RU" dirty="0"/>
          </a:p>
        </p:txBody>
      </p:sp>
      <p:sp>
        <p:nvSpPr>
          <p:cNvPr id="1030" name="Прямоугольник 4"/>
          <p:cNvSpPr>
            <a:spLocks noChangeArrowheads="1"/>
          </p:cNvSpPr>
          <p:nvPr/>
        </p:nvSpPr>
        <p:spPr bwMode="auto">
          <a:xfrm>
            <a:off x="285720" y="4500570"/>
            <a:ext cx="850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1600" b="1" dirty="0"/>
              <a:t>Численность постоянного населения района (на начало </a:t>
            </a:r>
            <a:r>
              <a:rPr lang="ru-RU" sz="1600" b="1" dirty="0" smtClean="0"/>
              <a:t>2019 </a:t>
            </a:r>
            <a:r>
              <a:rPr lang="ru-RU" sz="1600" b="1" dirty="0"/>
              <a:t>года) – </a:t>
            </a:r>
            <a:r>
              <a:rPr lang="ru-RU" sz="1600" b="1" dirty="0" smtClean="0"/>
              <a:t>19597чел. </a:t>
            </a:r>
            <a:endParaRPr lang="ru-RU" sz="1600" dirty="0"/>
          </a:p>
        </p:txBody>
      </p:sp>
      <p:sp>
        <p:nvSpPr>
          <p:cNvPr id="21" name="Минус 20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269060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Трудовые ресурсы</a:t>
            </a:r>
          </a:p>
        </p:txBody>
      </p:sp>
      <p:graphicFrame>
        <p:nvGraphicFramePr>
          <p:cNvPr id="12" name="Диаграмма 25"/>
          <p:cNvGraphicFramePr>
            <a:graphicFrameLocks/>
          </p:cNvGraphicFramePr>
          <p:nvPr/>
        </p:nvGraphicFramePr>
        <p:xfrm>
          <a:off x="857224" y="1428736"/>
          <a:ext cx="778674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28596" y="1071546"/>
            <a:ext cx="87154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Среднесписочная численность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работников (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всего) –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3591человек.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3" name="Диаграмма 25"/>
          <p:cNvGraphicFramePr>
            <a:graphicFrameLocks/>
          </p:cNvGraphicFramePr>
          <p:nvPr/>
        </p:nvGraphicFramePr>
        <p:xfrm>
          <a:off x="571472" y="4786322"/>
          <a:ext cx="800105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2400" cy="7508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Рынок труда</a:t>
            </a:r>
            <a:endParaRPr lang="ru-RU" dirty="0"/>
          </a:p>
        </p:txBody>
      </p:sp>
      <p:sp>
        <p:nvSpPr>
          <p:cNvPr id="4" name="Минус 3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69060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Трудовые ресурсы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1285875"/>
          <a:ext cx="8143902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7626"/>
                <a:gridCol w="15762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На 01.01.2019</a:t>
                      </a:r>
                      <a:r>
                        <a:rPr lang="ru-RU" sz="1600" baseline="0" dirty="0" smtClean="0">
                          <a:latin typeface="+mj-lt"/>
                        </a:rPr>
                        <a:t> г.</a:t>
                      </a:r>
                      <a:endParaRPr lang="ru-RU" sz="1600" dirty="0"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Численность зарегистрированных безработных, человек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134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Уровень зарегистрированной безработицы,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Число заявленных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вакансий, единиц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133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Коэффициент напряженности на рынке труда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sdc11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929066"/>
            <a:ext cx="3190874" cy="2393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dc1020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929066"/>
            <a:ext cx="3238499" cy="2428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ribbon14a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858180" cy="4381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Финансово-кредитные учреждения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928688"/>
            <a:ext cx="8572500" cy="1643056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>
                <a:latin typeface="+mj-lt"/>
              </a:rPr>
              <a:t>На территории муниципального района  «Приаргунский район» работают филиалы банков: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>
                <a:latin typeface="+mj-lt"/>
              </a:rPr>
              <a:t>ПАО «Сбербанк России»(пгт Приаргунск Дополнительный офис № 8600/150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>
                <a:latin typeface="+mj-lt"/>
              </a:rPr>
              <a:t>АО «</a:t>
            </a:r>
            <a:r>
              <a:rPr lang="ru-RU" sz="1400" b="1" dirty="0" err="1" smtClean="0">
                <a:latin typeface="+mj-lt"/>
              </a:rPr>
              <a:t>Россельхозбанк</a:t>
            </a:r>
            <a:r>
              <a:rPr lang="ru-RU" sz="1400" b="1" dirty="0" smtClean="0">
                <a:latin typeface="+mj-lt"/>
              </a:rPr>
              <a:t>» ( </a:t>
            </a:r>
            <a:r>
              <a:rPr lang="ru-RU" sz="1400" b="1" dirty="0" err="1" smtClean="0">
                <a:latin typeface="+mj-lt"/>
              </a:rPr>
              <a:t>пгт.Приаргунск</a:t>
            </a:r>
            <a:r>
              <a:rPr lang="ru-RU" sz="1400" b="1" dirty="0" smtClean="0">
                <a:latin typeface="+mj-lt"/>
              </a:rPr>
              <a:t>)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>
                <a:latin typeface="+mj-lt"/>
              </a:rPr>
              <a:t>ПАО «Восточный экспресс банк» (пгт Приаргунск);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00" b="1" dirty="0" smtClean="0">
                <a:latin typeface="+mj-lt"/>
              </a:rPr>
              <a:t>Почта банк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 smtClean="0">
                <a:latin typeface="+mj-lt"/>
              </a:rPr>
              <a:t> </a:t>
            </a:r>
            <a:r>
              <a:rPr lang="ru-RU" sz="1400" b="1" dirty="0" smtClean="0">
                <a:latin typeface="+mj-lt"/>
              </a:rPr>
              <a:t>Сельскохозяйственный потребительский кредитно-сберегательный кооператив «Колос</a:t>
            </a:r>
            <a:r>
              <a:rPr lang="ru-RU" sz="1200" b="1" dirty="0" smtClean="0">
                <a:latin typeface="+mj-lt"/>
              </a:rPr>
              <a:t>» </a:t>
            </a:r>
            <a:r>
              <a:rPr lang="ru-RU" sz="1200" b="1" dirty="0" smtClean="0"/>
              <a:t>пгт </a:t>
            </a:r>
            <a:r>
              <a:rPr lang="ru-RU" sz="1100" b="1" dirty="0" smtClean="0"/>
              <a:t>Приаргунск);</a:t>
            </a:r>
            <a:endParaRPr lang="ru-RU" sz="1200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1200" b="1" dirty="0" smtClean="0"/>
              <a:t>Сельскохозяйственный потребительский кредитно-сберегательный кооператив «Товарищ» пгт </a:t>
            </a:r>
            <a:r>
              <a:rPr lang="ru-RU" sz="1050" b="1" dirty="0" smtClean="0"/>
              <a:t>Приаргунск);</a:t>
            </a:r>
            <a:endParaRPr lang="ru-RU" sz="1200" b="1" dirty="0" smtClean="0"/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sz="1600" b="1" dirty="0" smtClean="0"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5CEFA-327D-4D18-ABC3-7900F4D41E4D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7786742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Финансовые ресурсы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285728"/>
            <a:ext cx="8572528" cy="1588"/>
          </a:xfrm>
          <a:prstGeom prst="line">
            <a:avLst/>
          </a:prstGeom>
          <a:ln w="508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2357430"/>
            <a:ext cx="7858180" cy="714380"/>
          </a:xfrm>
          <a:prstGeom prst="rect">
            <a:avLst/>
          </a:prstGeom>
        </p:spPr>
        <p:txBody>
          <a:bodyPr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635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Налоговый потенциал</a:t>
            </a:r>
          </a:p>
        </p:txBody>
      </p:sp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571500" y="3143250"/>
            <a:ext cx="8286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Доля собственных доходов в общем объеме доходов  бюджета (в </a:t>
            </a:r>
            <a:r>
              <a:rPr lang="ru-RU" sz="1600" dirty="0" smtClean="0"/>
              <a:t>2018 </a:t>
            </a:r>
            <a:r>
              <a:rPr lang="ru-RU" sz="1600" dirty="0"/>
              <a:t>году) </a:t>
            </a:r>
            <a:r>
              <a:rPr lang="ru-RU" sz="1600" dirty="0" smtClean="0"/>
              <a:t>–23,7% </a:t>
            </a:r>
            <a:endParaRPr lang="ru-RU" sz="1600" dirty="0"/>
          </a:p>
        </p:txBody>
      </p:sp>
      <p:sp>
        <p:nvSpPr>
          <p:cNvPr id="2058" name="TextBox 13"/>
          <p:cNvSpPr txBox="1">
            <a:spLocks noChangeArrowheads="1"/>
          </p:cNvSpPr>
          <p:nvPr/>
        </p:nvSpPr>
        <p:spPr bwMode="auto">
          <a:xfrm>
            <a:off x="428625" y="3571875"/>
            <a:ext cx="8715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Структура</a:t>
            </a:r>
            <a:r>
              <a:rPr lang="ru-RU" sz="1400" b="1" dirty="0"/>
              <a:t> собственных доходов бюджета района</a:t>
            </a:r>
          </a:p>
        </p:txBody>
      </p:sp>
      <p:graphicFrame>
        <p:nvGraphicFramePr>
          <p:cNvPr id="12" name="Диаграмма 15"/>
          <p:cNvGraphicFramePr>
            <a:graphicFrameLocks/>
          </p:cNvGraphicFramePr>
          <p:nvPr/>
        </p:nvGraphicFramePr>
        <p:xfrm>
          <a:off x="714348" y="3929066"/>
          <a:ext cx="7286676" cy="264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 descr="ribbon14a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SCF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214950"/>
            <a:ext cx="3286148" cy="1643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Скругленный прямоугольник 16"/>
          <p:cNvSpPr/>
          <p:nvPr/>
        </p:nvSpPr>
        <p:spPr>
          <a:xfrm>
            <a:off x="214282" y="1214422"/>
            <a:ext cx="8358246" cy="428628"/>
          </a:xfrm>
          <a:prstGeom prst="roundRect">
            <a:avLst/>
          </a:prstGeom>
          <a:solidFill>
            <a:schemeClr val="bg2">
              <a:lumMod val="20000"/>
              <a:lumOff val="80000"/>
              <a:alpha val="48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772400" cy="50006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Промышленное производство</a:t>
            </a:r>
            <a:endParaRPr lang="ru-RU" sz="4400" dirty="0"/>
          </a:p>
        </p:txBody>
      </p:sp>
      <p:sp>
        <p:nvSpPr>
          <p:cNvPr id="4" name="Минус 3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50807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Экономическое развитие</a:t>
            </a:r>
          </a:p>
        </p:txBody>
      </p:sp>
      <p:pic>
        <p:nvPicPr>
          <p:cNvPr id="9" name="Рисунок 8" descr="DSCF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143248"/>
            <a:ext cx="3357586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угоо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5214950"/>
            <a:ext cx="3438529" cy="1643050"/>
          </a:xfrm>
          <a:prstGeom prst="snip2DiagRect">
            <a:avLst>
              <a:gd name="adj1" fmla="val 761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69" name="TextBox 15"/>
          <p:cNvSpPr txBox="1">
            <a:spLocks noChangeArrowheads="1"/>
          </p:cNvSpPr>
          <p:nvPr/>
        </p:nvSpPr>
        <p:spPr bwMode="auto">
          <a:xfrm>
            <a:off x="285750" y="1214438"/>
            <a:ext cx="8286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Объем промышленного производства  за </a:t>
            </a:r>
            <a:r>
              <a:rPr lang="ru-RU" sz="1400" b="1" dirty="0" smtClean="0"/>
              <a:t>2018 </a:t>
            </a:r>
            <a:r>
              <a:rPr lang="ru-RU" sz="1400" b="1" dirty="0"/>
              <a:t>год составил </a:t>
            </a:r>
            <a:r>
              <a:rPr lang="ru-RU" sz="1400" b="1" dirty="0" smtClean="0"/>
              <a:t>794,87млн.руб. В 2019 году по оценке составит 845,98  млн.руб.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785926"/>
            <a:ext cx="6429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Объем 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промышленной продукции, млн. руб.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00034" y="2214553"/>
          <a:ext cx="692948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897"/>
                <a:gridCol w="1385897"/>
                <a:gridCol w="1385897"/>
                <a:gridCol w="1385897"/>
                <a:gridCol w="1385897"/>
              </a:tblGrid>
              <a:tr h="294325"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43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538,3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566,89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659,6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727,08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794,87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Рамка 19"/>
          <p:cNvSpPr/>
          <p:nvPr/>
        </p:nvSpPr>
        <p:spPr>
          <a:xfrm>
            <a:off x="214282" y="3000372"/>
            <a:ext cx="4000528" cy="2071702"/>
          </a:xfrm>
          <a:prstGeom prst="frame">
            <a:avLst>
              <a:gd name="adj1" fmla="val 4480"/>
            </a:avLst>
          </a:prstGeom>
          <a:solidFill>
            <a:schemeClr val="bg2">
              <a:lumMod val="20000"/>
              <a:lumOff val="8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3071810"/>
            <a:ext cx="3374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Промышленные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предприятия</a:t>
            </a:r>
          </a:p>
        </p:txBody>
      </p:sp>
      <p:sp>
        <p:nvSpPr>
          <p:cNvPr id="23593" name="TextBox 21"/>
          <p:cNvSpPr txBox="1">
            <a:spLocks noChangeArrowheads="1"/>
          </p:cNvSpPr>
          <p:nvPr/>
        </p:nvSpPr>
        <p:spPr bwMode="auto">
          <a:xfrm>
            <a:off x="357188" y="3357563"/>
            <a:ext cx="39290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ТГК </a:t>
            </a:r>
            <a:r>
              <a:rPr lang="ru-RU" sz="1600" dirty="0"/>
              <a:t>14 (Приаргунская ТЭЦ);</a:t>
            </a:r>
          </a:p>
          <a:p>
            <a:pPr>
              <a:buFontTx/>
              <a:buChar char="-"/>
            </a:pPr>
            <a:r>
              <a:rPr lang="ru-RU" sz="1600" dirty="0" smtClean="0"/>
              <a:t>Приаргунское </a:t>
            </a:r>
            <a:r>
              <a:rPr lang="ru-RU" sz="1600" dirty="0"/>
              <a:t>районное потребительское общество;</a:t>
            </a:r>
          </a:p>
          <a:p>
            <a:pPr>
              <a:buFontTx/>
              <a:buChar char="-"/>
            </a:pPr>
            <a:r>
              <a:rPr lang="ru-RU" sz="1600" dirty="0"/>
              <a:t> ООО «Разрез </a:t>
            </a:r>
            <a:r>
              <a:rPr lang="ru-RU" sz="1600" dirty="0" err="1"/>
              <a:t>Кутинский</a:t>
            </a:r>
            <a:r>
              <a:rPr lang="ru-RU" sz="1600" dirty="0"/>
              <a:t>»;</a:t>
            </a:r>
          </a:p>
          <a:p>
            <a:pPr>
              <a:buFontTx/>
              <a:buChar char="-"/>
            </a:pPr>
            <a:r>
              <a:rPr lang="ru-RU" sz="1600" dirty="0"/>
              <a:t> АРИУ «Приаргунская заря»;</a:t>
            </a:r>
          </a:p>
          <a:p>
            <a:pPr>
              <a:buFontTx/>
              <a:buChar char="-"/>
            </a:pPr>
            <a:r>
              <a:rPr lang="ru-RU" sz="1600" dirty="0" smtClean="0"/>
              <a:t>Приаргунский </a:t>
            </a:r>
            <a:r>
              <a:rPr lang="ru-RU" sz="1600" dirty="0"/>
              <a:t>комбикормовый завод.</a:t>
            </a:r>
          </a:p>
          <a:p>
            <a:pPr>
              <a:buFontTx/>
              <a:buChar char="-"/>
            </a:pP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772400" cy="7143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Основные показатели развития промышленности</a:t>
            </a:r>
            <a:endParaRPr lang="ru-RU" sz="280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1714500"/>
          <a:ext cx="8572530" cy="4022358"/>
        </p:xfrm>
        <a:graphic>
          <a:graphicData uri="http://schemas.openxmlformats.org/drawingml/2006/table">
            <a:tbl>
              <a:tblPr/>
              <a:tblGrid>
                <a:gridCol w="2565564"/>
                <a:gridCol w="1229745"/>
                <a:gridCol w="952924"/>
                <a:gridCol w="952924"/>
                <a:gridCol w="952924"/>
                <a:gridCol w="989755"/>
                <a:gridCol w="928694"/>
              </a:tblGrid>
              <a:tr h="472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Показатели </a:t>
                      </a:r>
                    </a:p>
                  </a:txBody>
                  <a:tcPr marL="51310" marR="5131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Ед. измерения</a:t>
                      </a:r>
                    </a:p>
                  </a:txBody>
                  <a:tcPr marL="51310" marR="5131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(оценка)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15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Промышленность 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1310" marR="5131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566890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659590,8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727089,4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794874,4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846235,4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% к пр.году</a:t>
                      </a:r>
                    </a:p>
                  </a:txBody>
                  <a:tcPr marL="51310" marR="5131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110,9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310" marR="5131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31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Пищевая промышленность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1310" marR="5131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15295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16331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18880,2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23440,7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25007,5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% к пр.году</a:t>
                      </a:r>
                    </a:p>
                  </a:txBody>
                  <a:tcPr marL="51310" marR="5131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69,9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104,1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90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Угольная промышленность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1310" marR="5131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5993,4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2563,8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2918,7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10989,7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16640,3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% к пр.году 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106,4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42,7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25,3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211,6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141,5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15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Водоснабжение, водоотведение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1310" marR="5131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39080,0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57066,0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60884,9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% к пр.году</a:t>
                      </a:r>
                    </a:p>
                  </a:txBody>
                  <a:tcPr marL="51310" marR="5131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128,5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138,5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15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Полиграфическая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1310" marR="5131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3066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3213,2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3758,6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3964,7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4325,5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15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% к пр.году</a:t>
                      </a:r>
                    </a:p>
                  </a:txBody>
                  <a:tcPr marL="51310" marR="5131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75,4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100,8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5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Обеспечение  электрической энергией, газом и паром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1310" marR="5131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542536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627736,7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662446,0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703378,0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743702,8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15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% к пр.году</a:t>
                      </a:r>
                    </a:p>
                  </a:txBody>
                  <a:tcPr marL="51310" marR="5131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101,5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110,3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97,7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104,9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51310" marR="513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6326188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Экономическое развитие</a:t>
            </a:r>
          </a:p>
        </p:txBody>
      </p:sp>
      <p:pic>
        <p:nvPicPr>
          <p:cNvPr id="7" name="Рисунок 6" descr="ribbon14a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000768"/>
            <a:ext cx="9144000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749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Уважаемые дамы и господа!</a:t>
            </a:r>
            <a:br>
              <a:rPr lang="ru-RU" sz="160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Представляем Вашему вниманию инвестиционный</a:t>
            </a:r>
            <a:br>
              <a:rPr lang="ru-RU" sz="160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паспорт  муниципального района «Приаргунский район. </a:t>
            </a:r>
            <a:r>
              <a:rPr lang="ru-RU" sz="600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00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19" name="Текст 4"/>
          <p:cNvSpPr>
            <a:spLocks noGrp="1"/>
          </p:cNvSpPr>
          <p:nvPr>
            <p:ph type="body" idx="1"/>
          </p:nvPr>
        </p:nvSpPr>
        <p:spPr>
          <a:xfrm>
            <a:off x="357189" y="2000240"/>
            <a:ext cx="5643572" cy="4286260"/>
          </a:xfrm>
        </p:spPr>
        <p:txBody>
          <a:bodyPr/>
          <a:lstStyle/>
          <a:p>
            <a:pPr algn="just" eaLnBrk="1" hangingPunct="1"/>
            <a:r>
              <a:rPr lang="ru-RU" sz="1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Приаргунский район расположен в юго-восточной части Забайкальского края, граничит с </a:t>
            </a:r>
            <a:r>
              <a:rPr lang="ru-RU" sz="16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Алек-Заводским</a:t>
            </a:r>
            <a:r>
              <a:rPr lang="ru-RU" sz="1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Калганским</a:t>
            </a:r>
            <a:r>
              <a:rPr lang="ru-RU" sz="1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Краснокаменским</a:t>
            </a:r>
            <a:r>
              <a:rPr lang="ru-RU" sz="1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районами края и Китаем . Территория района занимает площадь 518,5 тыс.га .Связь с краевым  центром осуществляется железнодорожным и автомобильным транспортом. В состав района входят 2 городских и 11 сельских поселений, которые объединяют 31 населенный пункт. Проживает в районе 19,6 тысячи человек, в том числе городского населения- 42,5%, сельского 57,5 %. Сельское хозяйство - это основа экономики района. Наш район на самых передовых позициях в крае по уровню сельскохозяйственного производства Район специализируется на животноводстве, которое в общем объеме валовой продукции района занимает 67 %. Около 30 % экономически активного населения занято в сельском хозяйстве. 40% зерна, 12 % мяса,19% шерсти по краю производится в нашем районе.</a:t>
            </a:r>
          </a:p>
          <a:p>
            <a:pPr algn="just" eaLnBrk="1" hangingPunct="1"/>
            <a:endParaRPr lang="ru-RU" sz="1600" dirty="0" smtClean="0">
              <a:latin typeface="Arial" charset="0"/>
              <a:cs typeface="Arial" charset="0"/>
            </a:endParaRPr>
          </a:p>
          <a:p>
            <a:pPr algn="just" eaLnBrk="1" hangingPunct="1"/>
            <a:endParaRPr lang="ru-RU" sz="2000" dirty="0" smtClean="0">
              <a:latin typeface="Arial" charset="0"/>
              <a:cs typeface="Arial" charset="0"/>
            </a:endParaRPr>
          </a:p>
        </p:txBody>
      </p:sp>
      <p:pic>
        <p:nvPicPr>
          <p:cNvPr id="5" name="Рисунок 4" descr="ribbon14a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</p:spPr>
      </p:pic>
      <p:pic>
        <p:nvPicPr>
          <p:cNvPr id="13" name="Picture 2" descr="http://xn--80agnkoihcls.xn--80aaaac8algcbgbck3fl0q.xn--p1ai/of/7/u/xn--80agnkoihcls/images/public_authority/litvincevs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85860"/>
            <a:ext cx="2857520" cy="335758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215074" y="4786322"/>
            <a:ext cx="271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Литвинцев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Сергей Николаевич</a:t>
            </a:r>
          </a:p>
          <a:p>
            <a:pPr algn="ctr"/>
            <a:r>
              <a:rPr lang="ru-RU" sz="1600" dirty="0" smtClean="0"/>
              <a:t>Глава </a:t>
            </a:r>
          </a:p>
          <a:p>
            <a:pPr algn="ctr"/>
            <a:r>
              <a:rPr lang="ru-RU" sz="1600" dirty="0" smtClean="0"/>
              <a:t>муниципального района </a:t>
            </a:r>
          </a:p>
          <a:p>
            <a:pPr algn="ctr"/>
            <a:r>
              <a:rPr lang="ru-RU" sz="1600" dirty="0" smtClean="0"/>
              <a:t>«Приаргунский район»</a:t>
            </a:r>
            <a:endParaRPr 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13636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Системообразующие</a:t>
            </a:r>
            <a:r>
              <a:rPr lang="ru-RU" sz="400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400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400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предприятия района</a:t>
            </a:r>
            <a:endParaRPr lang="ru-RU" sz="4000"/>
          </a:p>
        </p:txBody>
      </p:sp>
      <p:sp>
        <p:nvSpPr>
          <p:cNvPr id="4" name="Минус 3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1784350"/>
          <a:ext cx="8286809" cy="4887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2214578"/>
                <a:gridCol w="3071835"/>
              </a:tblGrid>
              <a:tr h="705029">
                <a:tc>
                  <a:txBody>
                    <a:bodyPr/>
                    <a:lstStyle/>
                    <a:p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Наименование предприятия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Вид выпускаемой</a:t>
                      </a:r>
                      <a:r>
                        <a:rPr lang="ru-RU" sz="1400" i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продукции/оказываемые услуги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Контакты предприятия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1938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Филиал «Читинская генерация Приаргунская ТЭЦ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Производство тепловой энергии, электроэнергии.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674310, Забайкальский край, пгт. Приаргунск, ул. Губина , 2 а.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Тел/факс   8 30 (243) 42-2-50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       830 (243) 2-15-07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E-mail: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400" b="0" u="sng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Tec3@inbox.ru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214446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Филиал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«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Читаэнерго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»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Производственное отделение</a:t>
                      </a:r>
                    </a:p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Юго-Восточные электрические сети.</a:t>
                      </a:r>
                    </a:p>
                    <a:p>
                      <a:endParaRPr lang="ru-RU" sz="1400" b="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400" b="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400" b="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400" b="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400" b="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Услуги по распределению электроэнергии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674310,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Забайкальский край, пгт. Приаргунск, ул.Транспортная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д.3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Тел/факс   8 30 (243) 2-12-69</a:t>
                      </a:r>
                    </a:p>
                    <a:p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E-mail</a:t>
                      </a:r>
                      <a:r>
                        <a:rPr kumimoji="0" lang="en-US" sz="140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400" b="0" u="sng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u="sng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uvps@chiten.ru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6326188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Экономическое развитие</a:t>
            </a:r>
          </a:p>
        </p:txBody>
      </p:sp>
      <p:pic>
        <p:nvPicPr>
          <p:cNvPr id="7" name="Рисунок 6" descr="ribbon14a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</p:spPr>
      </p:pic>
      <p:pic>
        <p:nvPicPr>
          <p:cNvPr id="9" name="Рисунок 8" descr="тэц.jpg"/>
          <p:cNvPicPr>
            <a:picLocks noChangeAspect="1"/>
          </p:cNvPicPr>
          <p:nvPr/>
        </p:nvPicPr>
        <p:blipFill>
          <a:blip r:embed="rId3" cstate="print"/>
          <a:srcRect r="10389"/>
          <a:stretch>
            <a:fillRect/>
          </a:stretch>
        </p:blipFill>
        <p:spPr>
          <a:xfrm>
            <a:off x="1405506" y="3000372"/>
            <a:ext cx="2023486" cy="15129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100_9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5214950"/>
            <a:ext cx="1809020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27" name="Picture 27" descr="http://novostey.com/i4/2011/06/06/51d77cd756e64178e28e4f54f56e093a.n51d77cd756e64178e28e4f54f56e093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9071" r="3024" b="7733"/>
          <a:stretch>
            <a:fillRect/>
          </a:stretch>
        </p:blipFill>
        <p:spPr bwMode="auto">
          <a:xfrm>
            <a:off x="3643306" y="5000636"/>
            <a:ext cx="1749509" cy="1435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29" name="Picture 29" descr="http://im2-tub-ru.yandex.net/i?id=65048014-33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3046451"/>
            <a:ext cx="1714512" cy="1382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071570"/>
          </a:xfrm>
        </p:spPr>
        <p:txBody>
          <a:bodyPr/>
          <a:lstStyle/>
          <a:p>
            <a:pPr algn="ctr"/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Инвестиционный проект  «</a:t>
            </a:r>
            <a:r>
              <a:rPr lang="ru-RU" sz="2400" dirty="0" smtClean="0">
                <a:solidFill>
                  <a:schemeClr val="tx1"/>
                </a:solidFill>
              </a:rPr>
              <a:t>Создание совместного Российско-Китайского предприятия по заготовке  и закупу грубых  кормов 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785926"/>
            <a:ext cx="7731280" cy="2214578"/>
          </a:xfrm>
        </p:spPr>
        <p:txBody>
          <a:bodyPr/>
          <a:lstStyle/>
          <a:p>
            <a:pPr algn="just"/>
            <a:r>
              <a:rPr lang="ru-RU" sz="1800" dirty="0" smtClean="0"/>
              <a:t>Проект будет осуществляться на территории Приаргунского и </a:t>
            </a:r>
            <a:r>
              <a:rPr lang="ru-RU" sz="1800" dirty="0" err="1" smtClean="0"/>
              <a:t>Калганского</a:t>
            </a:r>
            <a:r>
              <a:rPr lang="ru-RU" sz="1800" dirty="0" smtClean="0"/>
              <a:t> районов,  по заготовке и закупке  грубых кормов (сена) у предприятий и населения с последующим экспортом в КНР, переработкой масленичных культур (рапса) и выращиванию зерновых. </a:t>
            </a:r>
          </a:p>
          <a:p>
            <a:pPr algn="just"/>
            <a:r>
              <a:rPr lang="ru-RU" sz="1800" dirty="0" smtClean="0"/>
              <a:t>Цель проекта: Создание такого предприятия позволит вовлечь </a:t>
            </a:r>
            <a:r>
              <a:rPr lang="ru-RU" sz="1800" dirty="0" err="1" smtClean="0"/>
              <a:t>сельхозтоваропроизводителей</a:t>
            </a:r>
            <a:r>
              <a:rPr lang="ru-RU" sz="1800" dirty="0" smtClean="0"/>
              <a:t> всех форм собственности,  для реализации грубых кормов , а в последующем  и произведенной сельхозпродукции.</a:t>
            </a:r>
          </a:p>
          <a:p>
            <a:pPr algn="just"/>
            <a:endParaRPr lang="ru-RU" dirty="0"/>
          </a:p>
        </p:txBody>
      </p:sp>
      <p:pic>
        <p:nvPicPr>
          <p:cNvPr id="7" name="Рисунок 6" descr="ribbon14a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286520"/>
            <a:ext cx="9144000" cy="285752"/>
          </a:xfrm>
          <a:prstGeom prst="rect">
            <a:avLst/>
          </a:prstGeom>
        </p:spPr>
      </p:pic>
      <p:pic>
        <p:nvPicPr>
          <p:cNvPr id="6" name="Picture 2" descr="https://im0-tub-ru.yandex.net/i?id=5d6c6117756695e313b6dd3c00f7881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071942"/>
            <a:ext cx="3071834" cy="2071702"/>
          </a:xfrm>
          <a:prstGeom prst="rect">
            <a:avLst/>
          </a:prstGeom>
          <a:noFill/>
        </p:spPr>
      </p:pic>
      <p:pic>
        <p:nvPicPr>
          <p:cNvPr id="15364" name="Picture 4" descr="http://s1.1zoom.me/big0/981/399022-sep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71942"/>
            <a:ext cx="285752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772400" cy="2071702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Инвестиционный проект  «Строительство 24-х квартирного жилого дома»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357430"/>
            <a:ext cx="7772400" cy="1357322"/>
          </a:xfrm>
        </p:spPr>
        <p:txBody>
          <a:bodyPr/>
          <a:lstStyle/>
          <a:p>
            <a:r>
              <a:rPr lang="ru-RU" sz="2000" dirty="0" smtClean="0"/>
              <a:t>Цель проекта: Обеспечение населения жильем. </a:t>
            </a:r>
          </a:p>
          <a:p>
            <a:r>
              <a:rPr lang="ru-RU" sz="2000" dirty="0" smtClean="0"/>
              <a:t>Планируется построить 24  квартиры, общей площадью 1400 кв.метров</a:t>
            </a:r>
            <a:r>
              <a:rPr lang="ru-RU" sz="2400" dirty="0" smtClean="0"/>
              <a:t>. </a:t>
            </a:r>
            <a:r>
              <a:rPr lang="ru-RU" sz="2000" dirty="0" smtClean="0"/>
              <a:t>Жилье благоустроенное.</a:t>
            </a:r>
          </a:p>
          <a:p>
            <a:endParaRPr lang="ru-RU" sz="2400" dirty="0"/>
          </a:p>
        </p:txBody>
      </p:sp>
      <p:pic>
        <p:nvPicPr>
          <p:cNvPr id="5" name="Рисунок 4" descr="ribbon14a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143644"/>
            <a:ext cx="9144000" cy="714356"/>
          </a:xfrm>
          <a:prstGeom prst="rect">
            <a:avLst/>
          </a:prstGeom>
        </p:spPr>
      </p:pic>
      <p:pic>
        <p:nvPicPr>
          <p:cNvPr id="14338" name="Picture 2" descr="http://cs623927.vk.me/v623927919/3d719/NdfVC-fFy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500438"/>
            <a:ext cx="553088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928694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Строительство  объектов потребительского рынка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Ведется  строительство магазина, общей площадью 144 кв.метра  и строительство торгового центра , общей площадью 432 кв.метра. Инвесторы- индивидуальные предприниматели.</a:t>
            </a:r>
            <a:endParaRPr lang="ru-RU" dirty="0"/>
          </a:p>
        </p:txBody>
      </p:sp>
      <p:pic>
        <p:nvPicPr>
          <p:cNvPr id="5" name="Рисунок 14" descr="F:\Фотографии Приаргунска\1\100_9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868" y="4000504"/>
            <a:ext cx="3643336" cy="2000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ribbon14a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143644"/>
            <a:ext cx="9144000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5" descr="Кар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5357813"/>
            <a:ext cx="2000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3" descr="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072188"/>
            <a:ext cx="9001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311921">
            <a:off x="4082251" y="6122697"/>
            <a:ext cx="2928958" cy="369332"/>
          </a:xfrm>
          <a:prstGeom prst="rect">
            <a:avLst/>
          </a:prstGeom>
          <a:noFill/>
        </p:spPr>
        <p:txBody>
          <a:bodyPr>
            <a:prstTxWarp prst="textCanUp">
              <a:avLst>
                <a:gd name="adj" fmla="val 7085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Приаргунский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</a:t>
            </a:r>
          </a:p>
        </p:txBody>
      </p:sp>
      <p:pic>
        <p:nvPicPr>
          <p:cNvPr id="12" name="Рисунок 11" descr="IMG_05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858016" y="3000372"/>
            <a:ext cx="1857388" cy="1393041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290 0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1428736"/>
            <a:ext cx="1857388" cy="1359656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7" name="Диаграмма 16"/>
          <p:cNvGraphicFramePr>
            <a:graphicFrameLocks/>
          </p:cNvGraphicFramePr>
          <p:nvPr/>
        </p:nvGraphicFramePr>
        <p:xfrm>
          <a:off x="285750" y="714375"/>
          <a:ext cx="6357938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1500" y="285750"/>
            <a:ext cx="821534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сельскохозяйственного производства</a:t>
            </a:r>
          </a:p>
        </p:txBody>
      </p:sp>
      <p:sp>
        <p:nvSpPr>
          <p:cNvPr id="20" name="Цилиндр 19"/>
          <p:cNvSpPr/>
          <p:nvPr/>
        </p:nvSpPr>
        <p:spPr>
          <a:xfrm>
            <a:off x="1143000" y="5000625"/>
            <a:ext cx="1214438" cy="1000125"/>
          </a:xfrm>
          <a:prstGeom prst="can">
            <a:avLst>
              <a:gd name="adj" fmla="val 2324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Цилиндр 20"/>
          <p:cNvSpPr/>
          <p:nvPr/>
        </p:nvSpPr>
        <p:spPr>
          <a:xfrm>
            <a:off x="1143000" y="4286250"/>
            <a:ext cx="1214438" cy="857250"/>
          </a:xfrm>
          <a:prstGeom prst="can">
            <a:avLst>
              <a:gd name="adj" fmla="val 1810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3" name="TextBox 21"/>
          <p:cNvSpPr txBox="1">
            <a:spLocks noChangeArrowheads="1"/>
          </p:cNvSpPr>
          <p:nvPr/>
        </p:nvSpPr>
        <p:spPr bwMode="auto">
          <a:xfrm>
            <a:off x="928688" y="392906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зерна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85875" y="5429250"/>
            <a:ext cx="785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71625" y="3286125"/>
            <a:ext cx="4929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Доля в общих объемах производства по Забайкальскому краю</a:t>
            </a:r>
          </a:p>
        </p:txBody>
      </p:sp>
      <p:sp>
        <p:nvSpPr>
          <p:cNvPr id="25" name="Цилиндр 24"/>
          <p:cNvSpPr/>
          <p:nvPr/>
        </p:nvSpPr>
        <p:spPr>
          <a:xfrm>
            <a:off x="3143250" y="5643563"/>
            <a:ext cx="1214438" cy="357187"/>
          </a:xfrm>
          <a:prstGeom prst="can">
            <a:avLst>
              <a:gd name="adj" fmla="val 2342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Цилиндр 25"/>
          <p:cNvSpPr/>
          <p:nvPr/>
        </p:nvSpPr>
        <p:spPr>
          <a:xfrm>
            <a:off x="3143250" y="4286250"/>
            <a:ext cx="1214438" cy="1357313"/>
          </a:xfrm>
          <a:prstGeom prst="can">
            <a:avLst>
              <a:gd name="adj" fmla="val 1144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8" name="TextBox 26"/>
          <p:cNvSpPr txBox="1">
            <a:spLocks noChangeArrowheads="1"/>
          </p:cNvSpPr>
          <p:nvPr/>
        </p:nvSpPr>
        <p:spPr bwMode="auto">
          <a:xfrm>
            <a:off x="2928938" y="392906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мяса</a:t>
            </a:r>
          </a:p>
        </p:txBody>
      </p:sp>
      <p:sp>
        <p:nvSpPr>
          <p:cNvPr id="28" name="Цилиндр 27"/>
          <p:cNvSpPr/>
          <p:nvPr/>
        </p:nvSpPr>
        <p:spPr>
          <a:xfrm>
            <a:off x="5143500" y="5500688"/>
            <a:ext cx="1214438" cy="500062"/>
          </a:xfrm>
          <a:prstGeom prst="can">
            <a:avLst>
              <a:gd name="adj" fmla="val 2342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286125" y="5643563"/>
            <a:ext cx="785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12%</a:t>
            </a:r>
          </a:p>
        </p:txBody>
      </p:sp>
      <p:sp>
        <p:nvSpPr>
          <p:cNvPr id="30" name="Цилиндр 29"/>
          <p:cNvSpPr/>
          <p:nvPr/>
        </p:nvSpPr>
        <p:spPr>
          <a:xfrm>
            <a:off x="5143500" y="4286250"/>
            <a:ext cx="1214438" cy="1214438"/>
          </a:xfrm>
          <a:prstGeom prst="can">
            <a:avLst>
              <a:gd name="adj" fmla="val 1144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357813" y="5643563"/>
            <a:ext cx="7858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19%</a:t>
            </a:r>
          </a:p>
        </p:txBody>
      </p:sp>
      <p:sp>
        <p:nvSpPr>
          <p:cNvPr id="3093" name="TextBox 31"/>
          <p:cNvSpPr txBox="1">
            <a:spLocks noChangeArrowheads="1"/>
          </p:cNvSpPr>
          <p:nvPr/>
        </p:nvSpPr>
        <p:spPr bwMode="auto">
          <a:xfrm>
            <a:off x="4857750" y="392906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шерсти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350807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Экономическое развитие</a:t>
            </a:r>
          </a:p>
        </p:txBody>
      </p:sp>
      <p:sp>
        <p:nvSpPr>
          <p:cNvPr id="34" name="Минус 33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6080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Строительство и </a:t>
            </a:r>
            <a:r>
              <a:rPr lang="ru-RU" sz="44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благоустройство</a:t>
            </a:r>
            <a:endParaRPr lang="ru-RU" sz="4400" b="0" dirty="0"/>
          </a:p>
        </p:txBody>
      </p:sp>
      <p:sp>
        <p:nvSpPr>
          <p:cNvPr id="4" name="Минус 3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Рисунок 10" descr="7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4000" contrast="52000"/>
          </a:blip>
          <a:stretch>
            <a:fillRect/>
          </a:stretch>
        </p:blipFill>
        <p:spPr>
          <a:xfrm>
            <a:off x="285720" y="4000504"/>
            <a:ext cx="3214710" cy="857256"/>
          </a:xfrm>
          <a:prstGeom prst="roundRect">
            <a:avLst>
              <a:gd name="adj" fmla="val 2513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100_8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3116"/>
            <a:ext cx="271464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43512"/>
            <a:ext cx="2071670" cy="160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5221674"/>
            <a:ext cx="2011476" cy="1636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0" y="0"/>
            <a:ext cx="350807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Экономическое развитие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034" y="1285860"/>
            <a:ext cx="8001056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в Приаргунском районе введено в эксплуатацию: 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71934" y="2260019"/>
            <a:ext cx="4929222" cy="4401205"/>
          </a:xfrm>
          <a:prstGeom prst="rect">
            <a:avLst/>
          </a:prstGeom>
          <a:ln w="57150"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/>
          </a:p>
          <a:p>
            <a:r>
              <a:rPr lang="ru-RU" sz="1400" dirty="0" smtClean="0">
                <a:solidFill>
                  <a:schemeClr val="accent1"/>
                </a:solidFill>
              </a:rPr>
              <a:t>-13 жилых домов общей площадью 1344,8 кв. м. индивидуальный гараж, общей площадью 34,9 кв. м.</a:t>
            </a:r>
          </a:p>
          <a:p>
            <a:r>
              <a:rPr lang="ru-RU" sz="1400" dirty="0" smtClean="0">
                <a:solidFill>
                  <a:schemeClr val="accent1"/>
                </a:solidFill>
              </a:rPr>
              <a:t> ввели в эксплуатацию здания зерносклада, общей площадью 7372 кв. м., металлического склада, общей площадью 1007,4 кв. м, весовой, общей площадью 147,9 кв. м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1"/>
                </a:solidFill>
              </a:rPr>
              <a:t>ООО «</a:t>
            </a:r>
            <a:r>
              <a:rPr lang="ru-RU" sz="1400" dirty="0" err="1" smtClean="0">
                <a:solidFill>
                  <a:schemeClr val="accent1"/>
                </a:solidFill>
              </a:rPr>
              <a:t>Продмикс</a:t>
            </a:r>
            <a:r>
              <a:rPr lang="ru-RU" sz="1400" dirty="0" smtClean="0">
                <a:solidFill>
                  <a:schemeClr val="accent1"/>
                </a:solidFill>
              </a:rPr>
              <a:t>», торговый объект по ул. Транспортная 5 в – многофункциональный магазин, общей площадью 1028,4 кв. м. Магазин п.Досатуй, площадью 30,2 кв.м; магазин</a:t>
            </a:r>
          </a:p>
          <a:p>
            <a:r>
              <a:rPr lang="ru-RU" sz="1400" dirty="0" smtClean="0">
                <a:solidFill>
                  <a:schemeClr val="accent1"/>
                </a:solidFill>
              </a:rPr>
              <a:t>по ул. Комсомольской 1 г , общей площадь. 426,9 кв.м. </a:t>
            </a:r>
          </a:p>
          <a:p>
            <a:r>
              <a:rPr lang="ru-RU" sz="1400" dirty="0" smtClean="0">
                <a:solidFill>
                  <a:schemeClr val="accent1"/>
                </a:solidFill>
              </a:rPr>
              <a:t>. торговый объект по ул. Комсомольской 1к, общей площадью 532,1 кв. м.;</a:t>
            </a:r>
          </a:p>
          <a:p>
            <a:r>
              <a:rPr lang="ru-RU" sz="1400" dirty="0" smtClean="0">
                <a:solidFill>
                  <a:schemeClr val="accent1"/>
                </a:solidFill>
              </a:rPr>
              <a:t>         Объем инвестиций в основной капитал за счет всех источников финансирования  в 2018 году составил 198,45  млн.руб.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ая прямоугольная выноска 13"/>
          <p:cNvSpPr/>
          <p:nvPr/>
        </p:nvSpPr>
        <p:spPr>
          <a:xfrm flipH="1">
            <a:off x="7000892" y="428604"/>
            <a:ext cx="1928826" cy="799163"/>
          </a:xfrm>
          <a:prstGeom prst="wedgeRoundRectCallout">
            <a:avLst>
              <a:gd name="adj1" fmla="val 128058"/>
              <a:gd name="adj2" fmla="val 102227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</a:rPr>
              <a:t>общественное питание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772400" cy="6794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Малый бизнес</a:t>
            </a:r>
            <a:endParaRPr lang="ru-RU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71736" y="1285860"/>
            <a:ext cx="3643338" cy="20002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1928802"/>
            <a:ext cx="320748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МАЛЫЙ БИЗНЕС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214282" y="500042"/>
            <a:ext cx="1738081" cy="611988"/>
          </a:xfrm>
          <a:prstGeom prst="wedgeRoundRectCallout">
            <a:avLst>
              <a:gd name="adj1" fmla="val -113236"/>
              <a:gd name="adj2" fmla="val 144037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</a:rPr>
              <a:t>Розничная торговля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14282" y="1214422"/>
            <a:ext cx="1571604" cy="500066"/>
          </a:xfrm>
          <a:prstGeom prst="wedgeRoundRectCallout">
            <a:avLst>
              <a:gd name="adj1" fmla="val 114889"/>
              <a:gd name="adj2" fmla="val 8982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</a:rPr>
              <a:t>транспорт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0" y="2500306"/>
            <a:ext cx="2431046" cy="571512"/>
          </a:xfrm>
          <a:prstGeom prst="wedgeRoundRectCallout">
            <a:avLst>
              <a:gd name="adj1" fmla="val 83799"/>
              <a:gd name="adj2" fmla="val 10223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</a:rPr>
              <a:t>Швейное производство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flipH="1">
            <a:off x="6215074" y="2500306"/>
            <a:ext cx="2928926" cy="642942"/>
          </a:xfrm>
          <a:prstGeom prst="wedgeRoundRectCallout">
            <a:avLst>
              <a:gd name="adj1" fmla="val 72786"/>
              <a:gd name="adj2" fmla="val 594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</a:rPr>
              <a:t>Производство изделий из дерева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flipH="1">
            <a:off x="6715140" y="1857364"/>
            <a:ext cx="2214578" cy="500066"/>
          </a:xfrm>
          <a:prstGeom prst="wedgeRoundRectCallout">
            <a:avLst>
              <a:gd name="adj1" fmla="val 82038"/>
              <a:gd name="adj2" fmla="val 72162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</a:rPr>
              <a:t>Строительство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715108" y="1357298"/>
            <a:ext cx="2428892" cy="428627"/>
          </a:xfrm>
          <a:prstGeom prst="wedgeRoundRectCallout">
            <a:avLst>
              <a:gd name="adj1" fmla="val -85941"/>
              <a:gd name="adj2" fmla="val 69879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plastic"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</a:rPr>
              <a:t>сельское хозяйство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75" y="1500188"/>
            <a:ext cx="714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51%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9188" y="1500188"/>
            <a:ext cx="714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86063" y="1785938"/>
            <a:ext cx="571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8%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29250" y="1714500"/>
            <a:ext cx="642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9%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0688" y="2357438"/>
            <a:ext cx="714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9,8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7500" y="2428875"/>
            <a:ext cx="714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3%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0" y="1785926"/>
            <a:ext cx="2571736" cy="571504"/>
          </a:xfrm>
          <a:prstGeom prst="wedgeRoundRectCallout">
            <a:avLst>
              <a:gd name="adj1" fmla="val 63545"/>
              <a:gd name="adj2" fmla="val 93833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</a:rPr>
              <a:t>Производство пищевых продуктов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57750" y="2643188"/>
            <a:ext cx="9286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2,2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</a:rPr>
              <a:t>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14688" y="2643188"/>
            <a:ext cx="571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00364" y="3643314"/>
            <a:ext cx="2571768" cy="200026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400" b="1" dirty="0"/>
          </a:p>
        </p:txBody>
      </p:sp>
      <p:sp>
        <p:nvSpPr>
          <p:cNvPr id="29745" name="Прямоугольник 28"/>
          <p:cNvSpPr>
            <a:spLocks noChangeArrowheads="1"/>
          </p:cNvSpPr>
          <p:nvPr/>
        </p:nvSpPr>
        <p:spPr bwMode="auto">
          <a:xfrm>
            <a:off x="3071813" y="3357562"/>
            <a:ext cx="242888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Поддержку в виде субсидии  для открытия собственного дела (салон парикмахерской )  в 2018 году получила ИП Богданова Е.В.</a:t>
            </a:r>
            <a:endParaRPr lang="ru-RU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14" descr="F:\Фотографии Приаргунска\1\100_9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264320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ribbon14a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</p:spPr>
      </p:pic>
      <p:pic>
        <p:nvPicPr>
          <p:cNvPr id="34" name="Рисунок 12" descr="F:\Фотографии Приаргунска\1\100_9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7890" y="3571876"/>
            <a:ext cx="302182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0" y="0"/>
            <a:ext cx="7786742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Экономическое развитие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01122" cy="64294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Поддержка малого предпринимательства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785813"/>
            <a:ext cx="8329612" cy="3714750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b="1" dirty="0" smtClean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b="1" dirty="0" smtClean="0">
              <a:latin typeface="+mj-lt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территории муниципального района «Приаргунский район» действует Программа поддержки и развития малого предпринимательства муниципального района «Приаргунский район» в рамках которой за 2018год оказано  9 консультативных услуг субъектам малого и среднего бизнеса, представлено в аренду 391,7   кв. метров муниципального имущества.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3CCA0-C86E-4D32-AE51-D927CF442A80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7786742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Экономическое развитие</a:t>
            </a:r>
          </a:p>
        </p:txBody>
      </p:sp>
      <p:pic>
        <p:nvPicPr>
          <p:cNvPr id="9" name="Рисунок 8" descr="ribbon14a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</p:spPr>
      </p:pic>
      <p:sp>
        <p:nvSpPr>
          <p:cNvPr id="10" name="Минус 9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30" name="Рисунок 10" descr="82954513_large_00001218642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024313"/>
            <a:ext cx="7858125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инус 3"/>
          <p:cNvSpPr/>
          <p:nvPr/>
        </p:nvSpPr>
        <p:spPr>
          <a:xfrm>
            <a:off x="-1214478" y="214290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4" descr="ribbon14a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50" y="1143000"/>
          <a:ext cx="8643997" cy="2928944"/>
        </p:xfrm>
        <a:graphic>
          <a:graphicData uri="http://schemas.openxmlformats.org/drawingml/2006/table">
            <a:tbl>
              <a:tblPr/>
              <a:tblGrid>
                <a:gridCol w="2857490"/>
                <a:gridCol w="3357616"/>
                <a:gridCol w="1174138"/>
                <a:gridCol w="1254753"/>
              </a:tblGrid>
              <a:tr h="1706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 имущества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Местонахождение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Площадь, кв. м.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Балансовая стоимость,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0"/>
                      </a:srgbClr>
                    </a:solidFill>
                  </a:tcPr>
                </a:tc>
              </a:tr>
              <a:tr h="1222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Незавершенное строительство нежилого 2-х этажного здания готовностью 57%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п..Приаргунск, МКР 2 улица Дружба,9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2536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3060000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8596" y="285728"/>
            <a:ext cx="8715404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Перечень муниципального имущества,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составляющего залоговый фонд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786742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Экономическое развитие</a:t>
            </a:r>
          </a:p>
        </p:txBody>
      </p:sp>
      <p:pic>
        <p:nvPicPr>
          <p:cNvPr id="8" name="Рисунок 7" descr="детский с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286256"/>
            <a:ext cx="4036554" cy="1923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ibbon14a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7786742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Экономическое развитие</a:t>
            </a:r>
          </a:p>
        </p:txBody>
      </p:sp>
      <p:sp>
        <p:nvSpPr>
          <p:cNvPr id="6" name="Минус 5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28604"/>
            <a:ext cx="864399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Муниципальная поддержка инвестиционной деятельности</a:t>
            </a:r>
          </a:p>
        </p:txBody>
      </p:sp>
      <p:sp>
        <p:nvSpPr>
          <p:cNvPr id="3277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28625" y="1889313"/>
            <a:ext cx="8286750" cy="4031873"/>
          </a:xfrm>
        </p:spPr>
        <p:txBody>
          <a:bodyPr anchor="ctr">
            <a:spAutoFit/>
          </a:bodyPr>
          <a:lstStyle/>
          <a:p>
            <a:pPr indent="450850" algn="just">
              <a:spcBef>
                <a:spcPct val="0"/>
              </a:spcBef>
              <a:buClrTx/>
              <a:buSzTx/>
              <a:tabLst>
                <a:tab pos="609600" algn="l"/>
              </a:tabLst>
            </a:pPr>
            <a:r>
              <a:rPr lang="ru-RU" sz="1600" dirty="0" smtClean="0"/>
              <a:t>В  районе разработана Муниципальная  программа создания благоприятных условий для привлечения инвестиций в экономику муниципального района «Приаргунский район»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2017-2019  годы, целью которой является </a:t>
            </a:r>
            <a:r>
              <a:rPr lang="ru-RU" sz="1600" dirty="0" smtClean="0"/>
              <a:t>создание    благоприятных   условий для программы   привлечения     инвестиций      и механизмов, обеспечивающих повышение      инвестиционной привлекательности        Приаргунского района,       способствующих            его устойчивому социально-экономическому развитию. Повышение инвестиционной активности внешних и внутренних инвесторов.</a:t>
            </a:r>
          </a:p>
          <a:p>
            <a:pPr indent="450850" algn="just">
              <a:spcBef>
                <a:spcPct val="0"/>
              </a:spcBef>
              <a:buClrTx/>
              <a:buSzTx/>
              <a:tabLst>
                <a:tab pos="6096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Действует Положение «О муниципальной поддержке инвестиционной деятельности в муниципальном районе «Приаргунский район»(решение Совета от 16 сентября 2011 № 182 ). </a:t>
            </a:r>
          </a:p>
          <a:p>
            <a:pPr indent="450850" algn="just">
              <a:spcBef>
                <a:spcPct val="0"/>
              </a:spcBef>
              <a:buClrTx/>
              <a:buSzTx/>
              <a:tabLst>
                <a:tab pos="6096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поддержка инвесторов   на территории муниципального района осуществляется в следующих формах:</a:t>
            </a:r>
          </a:p>
          <a:p>
            <a:pPr indent="450850" algn="just">
              <a:spcBef>
                <a:spcPct val="0"/>
              </a:spcBef>
              <a:buClrTx/>
              <a:buSzTx/>
              <a:buFont typeface="Wingdings 2" pitchFamily="18" charset="2"/>
              <a:buAutoNum type="arabicParenR"/>
              <a:tabLst>
                <a:tab pos="6096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Предоставление льгот по аренде имущества, являющегося муниципальной собственностью муниципального района.;</a:t>
            </a:r>
          </a:p>
          <a:p>
            <a:pPr indent="450850" algn="just">
              <a:spcBef>
                <a:spcPct val="0"/>
              </a:spcBef>
              <a:buClrTx/>
              <a:buSzTx/>
              <a:buFont typeface="Wingdings 2" pitchFamily="18" charset="2"/>
              <a:buAutoNum type="arabicParenR"/>
              <a:tabLst>
                <a:tab pos="6096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Предоставление инвесторам информационной и организационной поддержки.</a:t>
            </a:r>
          </a:p>
          <a:p>
            <a:pPr indent="450850">
              <a:spcBef>
                <a:spcPct val="0"/>
              </a:spcBef>
              <a:buClrTx/>
              <a:buSzTx/>
              <a:buFontTx/>
              <a:buNone/>
              <a:tabLst>
                <a:tab pos="609600" algn="l"/>
              </a:tabLst>
            </a:pPr>
            <a:endParaRPr lang="ru-RU" sz="16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0001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нашего района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1357313"/>
            <a:ext cx="8429625" cy="3071812"/>
          </a:xfrm>
        </p:spPr>
        <p:txBody>
          <a:bodyPr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7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Приаргунский район по году своего образования имеет две даты. Самая ранняя из них относится к январю 1926 г., когда Постановлением ВЦИК был образован Дальневосточный край с входящей в него Забайкальское губернией, а в ней было создано 25 районов, в  том числе и Быркинский, границы которого не совпадали с границами нынешнего Приаргунского района.  Буквально на степной целине в начале 50-х годов прошлого столетия началось строительство центра района – поселка Приаргунск. Сначала он назывался Стройка, затем Цурухайтуй, а 30 марта 1962 года Указом Президиума Верховного Совета РСФСР был переименован в поселок Приаргунск и одновременно стал районным центром.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7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1962 г (30 марта) Быркинский район переименовывается в Приаргунский с переносом районного центра из с. Бырка в п. Приаргунск (это вторая дата образования района).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 descr="100_9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500570"/>
            <a:ext cx="2452012" cy="2064645"/>
          </a:xfrm>
          <a:prstGeom prst="round2DiagRect">
            <a:avLst>
              <a:gd name="adj1" fmla="val 2450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ТЭЦ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4286256"/>
            <a:ext cx="167066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П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429132"/>
            <a:ext cx="2856058" cy="2141567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ribbon14a.pn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572272"/>
            <a:ext cx="9144000" cy="28572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159776" cy="714356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Муниципальные программы,  принятые к финансированию  в 2018 году за счет средств местного бюджета</a:t>
            </a:r>
            <a:endParaRPr lang="ru-RU" sz="2000" dirty="0">
              <a:ln w="11430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785795"/>
          <a:ext cx="8786845" cy="5827397"/>
        </p:xfrm>
        <a:graphic>
          <a:graphicData uri="http://schemas.openxmlformats.org/drawingml/2006/table">
            <a:tbl>
              <a:tblPr/>
              <a:tblGrid>
                <a:gridCol w="7858180"/>
                <a:gridCol w="928665"/>
              </a:tblGrid>
              <a:tr h="26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22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содействия занятости населения муниципального района «Приаргунский район» на 2016-2018 годы.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13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 Снижение рисков и смягчение последствий чрезвычайных ситуаций природного и техногенного характера на территории муниципального района  на 2018-2020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г.г.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22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«Развитие и укрепление системы отдыха и оздоровления детей в муниципальном районе «Приаргунский район» на 2017 – 2019 годы»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22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«Доступная среда для инвалидов Приаргунского района на 2016-2018 годы»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22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«Развитие физической культуры и спорта в муниципальном районе «Приаргунский район» на 2015-2019 годы»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22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в муниципальном районе «Приаргунский район» (2015-2020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гг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3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«Комплексные меры противодействия распространению пьянства и алкоголизма, злоупотреблению наркотиками среди населения муниципального района «Приаргунский район» на 2016-208 годы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13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«Устойчивое развитие сельских территорий муниципального района «Приаргунский район» Забайкальского края на 2014-2017 годы и на период до 2020 годы.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380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«Поддержка социально-ориентированных некоммерческих организаций в муниципальном районе «Приаргунский район» на 2017-2019 годы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311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«Молодежь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Приаргунья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на 2016-2018 годы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13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«Профилактика семейного неблагополучия в МР «Приаргунский район» на 2016-2020 годы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Программы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Тыс.руб.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564607"/>
          <a:ext cx="8358217" cy="5850977"/>
        </p:xfrm>
        <a:graphic>
          <a:graphicData uri="http://schemas.openxmlformats.org/drawingml/2006/table">
            <a:tbl>
              <a:tblPr/>
              <a:tblGrid>
                <a:gridCol w="7022823"/>
                <a:gridCol w="1335394"/>
              </a:tblGrid>
              <a:tr h="42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78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развития дошкольного образования в муниципальном районе «Приаргунский район» на 2016-2020 годы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882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 системы общего образования в муниципальном районе «Приаргунский район» на 2016-2020 годы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882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 воспитания и дополнительного образования  детей в муниципальном районе «Приаргунский район» на 2016-2020 годы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44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«Патриотическое воспитание граждан в муниципальном районе «Приаргунский район» на 2017-2020 годы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44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культуры в муниципальном районе «Приаргунский район» на 2018-2020 годы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66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«Развитие и укрепление системы отдыха и оздоровления детей в муниципальном районе «Приаргунский район» на 2017 – 2019 годы»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99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«Молодежь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Приаргунья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на 2016 – 2018г.г.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307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307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500066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Перечень основных показателей социально-экономического развития МР «Приаргунский  район»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1142985"/>
          <a:ext cx="8715435" cy="5563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26"/>
                <a:gridCol w="2434518"/>
                <a:gridCol w="1565013"/>
                <a:gridCol w="672562"/>
                <a:gridCol w="637715"/>
                <a:gridCol w="850286"/>
                <a:gridCol w="708572"/>
                <a:gridCol w="708572"/>
                <a:gridCol w="708571"/>
              </a:tblGrid>
              <a:tr h="3510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</a:t>
                      </a:r>
                    </a:p>
                  </a:txBody>
                  <a:tcPr anchor="ctr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год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2017 год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30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Численность населения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Тыс. человек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20,64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20,6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19,94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16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Индекс промышленного производства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к предыдущему году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95,1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110,9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942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Объем произведенной продукции промышленного производства на душу населения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Тыс. рублей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25,8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27,46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31,95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36,46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40,55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43,39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16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Индекс продукции сельского хозяйства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112,1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80,5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100,5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729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Объем произведенной продукции сельского хозяйства на душу населения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Тыс. рублей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83,6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65,83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82,39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85,65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130,95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16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Доля собственных доходов бюджета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24,2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942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Темп роста объема инвестиций в основной капитал за счет всех источников финансирования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 сопоставимых  ценах в %к предыдущему году</a:t>
                      </a:r>
                    </a:p>
                  </a:txBody>
                  <a:tcPr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26,5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60,9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235,7</a:t>
                      </a: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750390"/>
          </a:xfrm>
        </p:spPr>
        <p:txBody>
          <a:bodyPr/>
          <a:lstStyle/>
          <a:p>
            <a:pPr algn="ctr">
              <a:defRPr/>
            </a:pPr>
            <a:r>
              <a:rPr lang="ru-RU" sz="24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Перечень основных показателей социально-экономического развития МР «Приаргунский район»</a:t>
            </a:r>
            <a:endParaRPr lang="ru-RU" sz="24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071563"/>
          <a:ext cx="8572500" cy="5617138"/>
        </p:xfrm>
        <a:graphic>
          <a:graphicData uri="http://schemas.openxmlformats.org/drawingml/2006/table">
            <a:tbl>
              <a:tblPr/>
              <a:tblGrid>
                <a:gridCol w="428625"/>
                <a:gridCol w="2714625"/>
                <a:gridCol w="1428750"/>
                <a:gridCol w="714375"/>
                <a:gridCol w="714375"/>
                <a:gridCol w="642938"/>
                <a:gridCol w="642937"/>
                <a:gridCol w="642938"/>
                <a:gridCol w="642937"/>
              </a:tblGrid>
              <a:tr h="4595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Единица измерения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2014 год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2019 г</a:t>
                      </a: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26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Объем инвестиций в основной капитал за счет всех источников финансирования на душу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16,79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4,58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8,48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805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Темп роста объема работ, выполненных по виду деятельности «строительство»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 сопостав. ценах в % к предыдущему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14,24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15,84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48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Численность занятых в экономике (в среднем за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Тыс.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3,980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3,990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3,656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3,656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3,591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3,596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459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Доля занятых в малом бизнесе от занятых в экономике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48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Число субъектов малого предпринимательства в расчете на 10000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197,9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626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Общая площадь  жилых помещений, приходящихся в среднем на 1 жителя,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Кв. 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22,72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20,44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20,86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21,31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21,66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  <a:tr h="838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 том числе введенная в действие за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Кв. 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543224"/>
          <a:ext cx="8786872" cy="5528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4"/>
                <a:gridCol w="2275300"/>
                <a:gridCol w="1285884"/>
                <a:gridCol w="857256"/>
                <a:gridCol w="785818"/>
                <a:gridCol w="785818"/>
                <a:gridCol w="785818"/>
                <a:gridCol w="785818"/>
                <a:gridCol w="785816"/>
              </a:tblGrid>
              <a:tr h="5859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№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Единица измерения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Индикаторы социально-экономического развития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 од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990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 том числе благоустроенная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Кв. м. на человека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5519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Количество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созданных рабочих мест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8456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Среднемесячная заработная плата одного работника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Рублей </a:t>
                      </a: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22027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22201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24485,9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26145,8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31908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33653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656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Среднедушевые денежные доходы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Рублей </a:t>
                      </a:r>
                    </a:p>
                  </a:txBody>
                  <a:tcPr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10661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11434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11773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12236,8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12554,7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12805</a:t>
                      </a:r>
                    </a:p>
                  </a:txBody>
                  <a:tcPr marL="68580" marR="68580" marT="0" marB="0"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8456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Оборот розничной торговли на душу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Рублей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132729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145034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149297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158427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196179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165297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  <a:tr h="8456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Уровень официально зарегистрированной безработицы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shade val="85000"/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0"/>
            <a:ext cx="88582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28675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Администрация муниципального района «Приаргунский район» Забайкальского края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Адрес: 674310, Забайкальский край,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Приаргунский  район, пгт. Приаргунск ул. Ленина ,6 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pochta@priargunsk.e-zab.ru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Литвинцев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Сергей Николаевич—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Глава  муниципального района «Приаргунский район»,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8-30(243)-2-17-47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Рахматуллина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Светлана Васильевна– — Первый заместитель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руководителя администрации муниципального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района «Приаргунский  район»,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телефон: 8-30(243)-2-11-12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Сидякина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Тамара Валентиновна -Начальник отдела экономики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внешне- экономических связей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администрации муниципального района «Приаргунский  район»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телефон: 8-30(243)- 2-16-18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Сабаева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Любовь Григорьевна — начальник отдела имущественных  и земельных отношений администрации муниципального района «Приаргунский  район»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телефон: 8-30(243)-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2-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Осмирко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Елена Ивановна— Начальник управления  делами администрации муниципального района «Приаргунский район»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телефон/факс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8-30(243)-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2-19-55                                                                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Приемная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администрации: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Бояркина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Надежда Владимировна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— секретарь  руководителя  администрации муниципального района «Приаргунский район»   телефон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8-30(243)-2-17-47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 descr="Карта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/>
          </a:blip>
          <a:srcRect/>
          <a:stretch>
            <a:fillRect/>
          </a:stretch>
        </p:blipFill>
        <p:spPr bwMode="auto">
          <a:xfrm>
            <a:off x="1142976" y="1785926"/>
            <a:ext cx="3643338" cy="339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99366" cy="78581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 w="1143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Административно-территориальное деление муниципального района «Приаргунский район»</a:t>
            </a:r>
            <a:endParaRPr lang="ru-RU" sz="2800" dirty="0">
              <a:ln w="11430"/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2" y="1785926"/>
            <a:ext cx="4071966" cy="5072074"/>
          </a:xfrm>
        </p:spPr>
        <p:txBody>
          <a:bodyPr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район «Приаргунский район» состоит из 2 городских и 11 сельских поселений, объединяющих 31 населенный пункт: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6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Г/П «Приаргунское»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Г/П «Кличкинское»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6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СП «Быркинское»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СП «Досатуйское»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СП «Дуройское»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СП «Зоргольское»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СП «Молодежнинское»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СП «Новоцурухайтуйское»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СП «Погодаевское»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СП «Пограничнинское»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СП «Староцурухайтуйское»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СП «Урулюнгуйское»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СП «Усть-Тасуркайское»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00_9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1655987" cy="1214446"/>
          </a:xfrm>
          <a:prstGeom prst="round2DiagRect">
            <a:avLst>
              <a:gd name="adj1" fmla="val 0"/>
              <a:gd name="adj2" fmla="val 31372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быр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357694"/>
            <a:ext cx="1908194" cy="1428760"/>
          </a:xfrm>
          <a:prstGeom prst="round2DiagRect">
            <a:avLst>
              <a:gd name="adj1" fmla="val 32386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 descr="Z:\анализ\verkola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5275760"/>
            <a:ext cx="1785950" cy="1465038"/>
          </a:xfrm>
          <a:prstGeom prst="round2DiagRect">
            <a:avLst>
              <a:gd name="adj1" fmla="val 0"/>
              <a:gd name="adj2" fmla="val 41177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72400" cy="5715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Географическое положение</a:t>
            </a:r>
            <a:endParaRPr lang="ru-RU" sz="400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44284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Общие сведения</a:t>
            </a:r>
          </a:p>
        </p:txBody>
      </p:sp>
      <p:sp>
        <p:nvSpPr>
          <p:cNvPr id="7" name="Минус 6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7" descr="priarguns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1285860"/>
            <a:ext cx="2214577" cy="2068416"/>
          </a:xfrm>
          <a:prstGeom prst="round2DiagRect">
            <a:avLst>
              <a:gd name="adj1" fmla="val 0"/>
              <a:gd name="adj2" fmla="val 38358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6" name="Прямоугольник 8"/>
          <p:cNvSpPr>
            <a:spLocks noChangeArrowheads="1"/>
          </p:cNvSpPr>
          <p:nvPr/>
        </p:nvSpPr>
        <p:spPr bwMode="auto">
          <a:xfrm>
            <a:off x="2928938" y="1143000"/>
            <a:ext cx="59293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Район расположен  на юго-востоке Забайкальского края, граничит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Алек-Заводским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Калганским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Краснокаменским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районами края и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р.Аргунь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КНР. В рельефе распространены холмисто-увалистые и мелкосопочные возвышенные равнины с высотами 500–700 м, реже низкогорья.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3357562"/>
            <a:ext cx="7772400" cy="642942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Климатические условия</a:t>
            </a:r>
          </a:p>
        </p:txBody>
      </p:sp>
      <p:pic>
        <p:nvPicPr>
          <p:cNvPr id="14" name="Рисунок 13" descr="10171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143380"/>
            <a:ext cx="1357322" cy="1202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осе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198" y="3357563"/>
            <a:ext cx="128588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DSCN78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5357826"/>
            <a:ext cx="1676395" cy="1257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IMG_05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572140"/>
            <a:ext cx="1428759" cy="1071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302" name="Прямоугольник 14"/>
          <p:cNvSpPr>
            <a:spLocks noChangeArrowheads="1"/>
          </p:cNvSpPr>
          <p:nvPr/>
        </p:nvSpPr>
        <p:spPr bwMode="auto">
          <a:xfrm>
            <a:off x="2357438" y="4143375"/>
            <a:ext cx="4643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Климат резко-континентальный.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Лето жаркое. Средняя температура в июле +18 ÷ +20 °С (максимальная +38 °С).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Зима холодная, малоснежная. Средняя температура в январе –26 ÷ –28 °С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(абсолютный  минимум –56 °С).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Осадков выпадает 300–350 мм/год.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Очень сухо и ветрено весной. </a:t>
            </a:r>
          </a:p>
        </p:txBody>
      </p:sp>
      <p:pic>
        <p:nvPicPr>
          <p:cNvPr id="13" name="Рисунок 12" descr="ribbon14a.pn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28670"/>
            <a:ext cx="7772400" cy="10001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Минерально-сырьевые ресурсы</a:t>
            </a:r>
            <a:r>
              <a:rPr lang="ru-RU" sz="6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6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071678"/>
            <a:ext cx="7772400" cy="1509712"/>
          </a:xfrm>
        </p:spPr>
        <p:txBody>
          <a:bodyPr>
            <a:normAutofit fontScale="25000" lnSpcReduction="20000"/>
          </a:bodyPr>
          <a:lstStyle/>
          <a:p>
            <a:pPr algn="just" eaLnBrk="1" fontAlgn="auto" hangingPunct="1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Флюорит – Гарсонуйское месторождение;</a:t>
            </a:r>
          </a:p>
          <a:p>
            <a:pPr algn="just" eaLnBrk="1" fontAlgn="auto" hangingPunct="1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Марганцевые руды – Громовское месторождение;</a:t>
            </a:r>
          </a:p>
          <a:p>
            <a:pPr algn="just" eaLnBrk="1" fontAlgn="auto" hangingPunct="1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Агат, халцедон, яшма – Дуроевское (место находок);</a:t>
            </a:r>
          </a:p>
          <a:p>
            <a:pPr algn="just" eaLnBrk="1" fontAlgn="auto" hangingPunct="1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Бурый уголь – Кутинское месторождение;</a:t>
            </a:r>
          </a:p>
          <a:p>
            <a:pPr algn="just" eaLnBrk="1" fontAlgn="auto" hangingPunct="1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Глины – Хужиртайское месторождение;</a:t>
            </a:r>
          </a:p>
          <a:p>
            <a:pPr algn="just" eaLnBrk="1" fontAlgn="auto" hangingPunct="1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Подземные воды – Восточно-Урулюнгуевское месторождение;</a:t>
            </a:r>
          </a:p>
          <a:p>
            <a:pPr algn="just" eaLnBrk="1" fontAlgn="auto" hangingPunct="1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Минеральные воды (Уланский Кислый ключ (</a:t>
            </a:r>
            <a:r>
              <a:rPr lang="ru-RU" sz="6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Улан-Булак</a:t>
            </a:r>
            <a:r>
              <a:rPr lang="ru-RU" sz="6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)).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улан рощ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285860"/>
            <a:ext cx="2357454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2786058"/>
            <a:ext cx="1928826" cy="1446621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D:\Готовлю презентацию\угоо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572008"/>
            <a:ext cx="2196868" cy="1488350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IC_0750.JPG"/>
          <p:cNvPicPr>
            <a:picLocks noChangeAspect="1"/>
          </p:cNvPicPr>
          <p:nvPr/>
        </p:nvPicPr>
        <p:blipFill>
          <a:blip r:embed="rId5" cstate="print">
            <a:lum bright="18000"/>
          </a:blip>
          <a:stretch>
            <a:fillRect/>
          </a:stretch>
        </p:blipFill>
        <p:spPr>
          <a:xfrm>
            <a:off x="4572000" y="4786322"/>
            <a:ext cx="1884852" cy="1413639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D:\Мои документы\урул.jpg"/>
          <p:cNvPicPr>
            <a:picLocks noChangeAspect="1" noChangeArrowheads="1"/>
          </p:cNvPicPr>
          <p:nvPr/>
        </p:nvPicPr>
        <p:blipFill>
          <a:blip r:embed="rId6" cstate="print">
            <a:lum bright="19000"/>
          </a:blip>
          <a:srcRect/>
          <a:stretch>
            <a:fillRect/>
          </a:stretch>
        </p:blipFill>
        <p:spPr bwMode="auto">
          <a:xfrm>
            <a:off x="2571736" y="4643446"/>
            <a:ext cx="1856224" cy="1601467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D:\Готовлю презентацию\угол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786322"/>
            <a:ext cx="1777392" cy="1414659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Минус 10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07853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Ресурсный потенциал</a:t>
            </a:r>
          </a:p>
        </p:txBody>
      </p:sp>
      <p:pic>
        <p:nvPicPr>
          <p:cNvPr id="13" name="Рисунок 12" descr="ribbon14a.png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89326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Полезные ископаемые</a:t>
            </a:r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857363"/>
          <a:ext cx="8072494" cy="42766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260044"/>
                <a:gridCol w="2175090"/>
                <a:gridCol w="2637360"/>
              </a:tblGrid>
              <a:tr h="606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месторождения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727" marR="9727" marT="247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Тип полезного ископаемого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727" marR="9727" marT="247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Запасы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727" marR="9727" marT="2479" marB="0" anchor="ctr" horzOverflow="overflow"/>
                </a:tc>
              </a:tr>
              <a:tr h="1411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Савинское месторождение полиметаллических руд</a:t>
                      </a:r>
                    </a:p>
                  </a:txBody>
                  <a:tcPr marL="9727" marR="9727" marT="2479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Свинец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Цинк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Серебро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Золото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Кадлий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висмут</a:t>
                      </a:r>
                    </a:p>
                  </a:txBody>
                  <a:tcPr marL="9727" marR="9727" marT="2479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32,6 тыс.тонн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138,1 тыс.тонн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31 тонна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152 кг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262 тонны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2211 тонн</a:t>
                      </a:r>
                    </a:p>
                  </a:txBody>
                  <a:tcPr marL="9727" marR="9727" marT="2479" marB="0" horzOverflow="overflow"/>
                </a:tc>
              </a:tr>
              <a:tr h="472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Гарсонуйское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727" marR="9727" marT="2479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флюорит</a:t>
                      </a:r>
                    </a:p>
                  </a:txBody>
                  <a:tcPr marL="9727" marR="9727" marT="2479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11,9 млн.тонн</a:t>
                      </a:r>
                    </a:p>
                  </a:txBody>
                  <a:tcPr marL="9727" marR="9727" marT="2479" marB="0" horzOverflow="overflow"/>
                </a:tc>
              </a:tr>
              <a:tr h="472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Громовское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727" marR="9727" marT="2479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Марганцевые руды</a:t>
                      </a:r>
                    </a:p>
                  </a:txBody>
                  <a:tcPr marL="9727" marR="9727" marT="2479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763,7 тыс.тонн</a:t>
                      </a:r>
                    </a:p>
                  </a:txBody>
                  <a:tcPr marL="9727" marR="9727" marT="2479" marB="0" horzOverflow="overflow"/>
                </a:tc>
              </a:tr>
              <a:tr h="472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Кутинское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727" marR="9727" marT="2479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Бурый уголь</a:t>
                      </a:r>
                    </a:p>
                  </a:txBody>
                  <a:tcPr marL="9727" marR="9727" marT="2479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85 млн.тонн</a:t>
                      </a:r>
                    </a:p>
                  </a:txBody>
                  <a:tcPr marL="9727" marR="9727" marT="2479" marB="0" horzOverflow="overflow"/>
                </a:tc>
              </a:tr>
              <a:tr h="707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Хужертайское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727" marR="9727" marT="2479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глина</a:t>
                      </a:r>
                    </a:p>
                  </a:txBody>
                  <a:tcPr marL="9727" marR="9727" marT="2479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21960  куб.метров</a:t>
                      </a:r>
                    </a:p>
                  </a:txBody>
                  <a:tcPr marL="9727" marR="9727" marT="2479" marB="0" horzOverflow="overflow"/>
                </a:tc>
              </a:tr>
            </a:tbl>
          </a:graphicData>
        </a:graphic>
      </p:graphicFrame>
      <p:sp>
        <p:nvSpPr>
          <p:cNvPr id="6" name="Минус 5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07853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Ресурсный потенциал</a:t>
            </a:r>
          </a:p>
        </p:txBody>
      </p:sp>
      <p:pic>
        <p:nvPicPr>
          <p:cNvPr id="8" name="Рисунок 7" descr="ribbon14a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100_00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57313"/>
            <a:ext cx="8715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772400" cy="5715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Земельные ресурсы</a:t>
            </a:r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350963"/>
          <a:ext cx="8643967" cy="5293367"/>
        </p:xfrm>
        <a:graphic>
          <a:graphicData uri="http://schemas.openxmlformats.org/drawingml/2006/table">
            <a:tbl>
              <a:tblPr/>
              <a:tblGrid>
                <a:gridCol w="5663289"/>
                <a:gridCol w="1390983"/>
                <a:gridCol w="1589695"/>
              </a:tblGrid>
              <a:tr h="1066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Категория земли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Наличие земель (га)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Доля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(%)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</a:tr>
              <a:tr h="351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Всего земель, в том числе: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518560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</a:tr>
              <a:tr h="451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470809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</a:tr>
              <a:tr h="257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Земли лесного фонда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16055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</a:tr>
              <a:tr h="386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Земли  населенных пунктов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3820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</a:tr>
              <a:tr h="511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Земли водного фонда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</a:tr>
              <a:tr h="1022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Земли промышленности, энергетики, связи, радиовещания, телевидения, земель обороны, безопасности и земель иного специального назначения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6573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</a:tr>
              <a:tr h="511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Земли запаса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20401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</a:tr>
              <a:tr h="735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Земли особо охраняемых территорий и объектов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Минус 5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0781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Ресурсный потенциал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8286776" cy="64294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Водные ресурсы</a:t>
            </a:r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-1214478" y="285728"/>
            <a:ext cx="9501254" cy="214314"/>
          </a:xfrm>
          <a:prstGeom prst="mathMinus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44284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Общие сведения</a:t>
            </a:r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357188" y="1357313"/>
            <a:ext cx="8643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cs typeface="Times New Roman" pitchFamily="18" charset="0"/>
              </a:rPr>
              <a:t>      Речная сеть района распределена не равномерно:  в северной половине – чуть лучше в южной – меньше; </a:t>
            </a:r>
          </a:p>
          <a:p>
            <a:pPr algn="just"/>
            <a:r>
              <a:rPr lang="ru-RU">
                <a:cs typeface="Times New Roman" pitchFamily="18" charset="0"/>
              </a:rPr>
              <a:t>      Вся  гидросеть принадлежит к бассейну р. Аргунь, а значит, относится к </a:t>
            </a:r>
          </a:p>
          <a:p>
            <a:pPr algn="just"/>
            <a:r>
              <a:rPr lang="ru-RU">
                <a:cs typeface="Times New Roman" pitchFamily="18" charset="0"/>
              </a:rPr>
              <a:t>амурскому (Тихоокеанскому) бассейну стока. </a:t>
            </a:r>
          </a:p>
          <a:p>
            <a:pPr algn="just"/>
            <a:r>
              <a:rPr lang="ru-RU">
                <a:cs typeface="Times New Roman" pitchFamily="18" charset="0"/>
              </a:rPr>
              <a:t>      На территории района  протекает несколько левых притоков Аргуни: </a:t>
            </a:r>
          </a:p>
          <a:p>
            <a:pPr algn="just"/>
            <a:r>
              <a:rPr lang="ru-RU">
                <a:cs typeface="Times New Roman" pitchFamily="18" charset="0"/>
              </a:rPr>
              <a:t>Урулюнгуй, Верхняя Борзя и Карабон.</a:t>
            </a:r>
          </a:p>
          <a:p>
            <a:pPr algn="just"/>
            <a:r>
              <a:rPr lang="ru-RU">
                <a:cs typeface="Arial" charset="0"/>
              </a:rPr>
              <a:t>      Озер в Приаргунском районе много, но их большая часть расположена в долине р. Аргунь и все они относятся к типу  старичных. </a:t>
            </a:r>
          </a:p>
        </p:txBody>
      </p:sp>
      <p:pic>
        <p:nvPicPr>
          <p:cNvPr id="7" name="Рисунок 6" descr="795_Yakimova_Anna_Otrazhayasy_v_rekekompyyuternaya_graf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714752"/>
            <a:ext cx="3810000" cy="2528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N966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714752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ribbon14a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1000" contrast="69000"/>
          </a:blip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7127</TotalTime>
  <Words>3215</Words>
  <Application>Microsoft Office PowerPoint</Application>
  <PresentationFormat>Экран (4:3)</PresentationFormat>
  <Paragraphs>730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Flow</vt:lpstr>
      <vt:lpstr>Инвестиционный паспорт муниципального района «ПРИАРГУНСКИЙ РАЙОН»</vt:lpstr>
      <vt:lpstr>                           Уважаемые дамы и господа!         Представляем Вашему вниманию инвестиционный         паспорт  муниципального района «Приаргунский район.  </vt:lpstr>
      <vt:lpstr>История нашего района</vt:lpstr>
      <vt:lpstr>Административно-территориальное деление муниципального района «Приаргунский район»</vt:lpstr>
      <vt:lpstr>Географическое положение</vt:lpstr>
      <vt:lpstr>Минерально-сырьевые ресурсы </vt:lpstr>
      <vt:lpstr>Полезные ископаемые</vt:lpstr>
      <vt:lpstr>Земельные ресурсы</vt:lpstr>
      <vt:lpstr>Водные ресурсы</vt:lpstr>
      <vt:lpstr>Железнодорожный транспорт</vt:lpstr>
      <vt:lpstr>Телекоммуникации</vt:lpstr>
      <vt:lpstr>Образование</vt:lpstr>
      <vt:lpstr>Здравоохранение </vt:lpstr>
      <vt:lpstr>Культура и спорт</vt:lpstr>
      <vt:lpstr>Трудовые ресурсы</vt:lpstr>
      <vt:lpstr>Рынок труда</vt:lpstr>
      <vt:lpstr>Финансово-кредитные учреждения</vt:lpstr>
      <vt:lpstr>Промышленное производство</vt:lpstr>
      <vt:lpstr>Основные показатели развития промышленности</vt:lpstr>
      <vt:lpstr>Системообразующие  предприятия района</vt:lpstr>
      <vt:lpstr>   Инвестиционный проект  «Создание совместного Российско-Китайского предприятия по заготовке  и закупу грубых  кормов »</vt:lpstr>
      <vt:lpstr>Инвестиционный проект  «Строительство 24-х квартирного жилого дома» </vt:lpstr>
      <vt:lpstr>Строительство  объектов потребительского рынка</vt:lpstr>
      <vt:lpstr>Презентация PowerPoint</vt:lpstr>
      <vt:lpstr>Строительство и благоустройство</vt:lpstr>
      <vt:lpstr>Малый бизнес</vt:lpstr>
      <vt:lpstr>Поддержка малого предпринимательства</vt:lpstr>
      <vt:lpstr>Презентация PowerPoint</vt:lpstr>
      <vt:lpstr>Презентация PowerPoint</vt:lpstr>
      <vt:lpstr>Муниципальные программы,  принятые к финансированию  в 2018 году за счет средств местного бюджета</vt:lpstr>
      <vt:lpstr>Программы Тыс.руб.             </vt:lpstr>
      <vt:lpstr>Перечень основных показателей социально-экономического развития МР «Приаргунский  район»</vt:lpstr>
      <vt:lpstr>Перечень основных показателей социально-экономического развития МР «Приаргунский район»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муниципального района «ПРИАРГУНСКИЙ РАЙОН»</dc:title>
  <dc:creator>Peshkova</dc:creator>
  <cp:lastModifiedBy>Шаманская</cp:lastModifiedBy>
  <cp:revision>631</cp:revision>
  <dcterms:created xsi:type="dcterms:W3CDTF">2012-09-26T04:04:22Z</dcterms:created>
  <dcterms:modified xsi:type="dcterms:W3CDTF">2019-10-16T03:08:18Z</dcterms:modified>
</cp:coreProperties>
</file>