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20" r:id="rId1"/>
  </p:sldMasterIdLst>
  <p:notesMasterIdLst>
    <p:notesMasterId r:id="rId73"/>
  </p:notesMasterIdLst>
  <p:sldIdLst>
    <p:sldId id="256" r:id="rId2"/>
    <p:sldId id="257" r:id="rId3"/>
    <p:sldId id="485" r:id="rId4"/>
    <p:sldId id="497" r:id="rId5"/>
    <p:sldId id="386" r:id="rId6"/>
    <p:sldId id="259" r:id="rId7"/>
    <p:sldId id="488" r:id="rId8"/>
    <p:sldId id="486" r:id="rId9"/>
    <p:sldId id="489" r:id="rId10"/>
    <p:sldId id="490" r:id="rId11"/>
    <p:sldId id="391" r:id="rId12"/>
    <p:sldId id="392" r:id="rId13"/>
    <p:sldId id="394" r:id="rId14"/>
    <p:sldId id="395" r:id="rId15"/>
    <p:sldId id="396" r:id="rId16"/>
    <p:sldId id="397" r:id="rId17"/>
    <p:sldId id="398" r:id="rId18"/>
    <p:sldId id="399" r:id="rId19"/>
    <p:sldId id="388" r:id="rId20"/>
    <p:sldId id="390" r:id="rId21"/>
    <p:sldId id="400" r:id="rId22"/>
    <p:sldId id="419" r:id="rId23"/>
    <p:sldId id="420" r:id="rId24"/>
    <p:sldId id="401" r:id="rId25"/>
    <p:sldId id="402" r:id="rId26"/>
    <p:sldId id="403" r:id="rId27"/>
    <p:sldId id="404" r:id="rId28"/>
    <p:sldId id="501" r:id="rId29"/>
    <p:sldId id="406" r:id="rId30"/>
    <p:sldId id="407" r:id="rId31"/>
    <p:sldId id="446" r:id="rId32"/>
    <p:sldId id="424" r:id="rId33"/>
    <p:sldId id="425" r:id="rId34"/>
    <p:sldId id="426" r:id="rId35"/>
    <p:sldId id="423" r:id="rId36"/>
    <p:sldId id="302" r:id="rId37"/>
    <p:sldId id="498" r:id="rId38"/>
    <p:sldId id="499" r:id="rId39"/>
    <p:sldId id="500" r:id="rId40"/>
    <p:sldId id="491" r:id="rId41"/>
    <p:sldId id="492" r:id="rId42"/>
    <p:sldId id="493" r:id="rId43"/>
    <p:sldId id="494" r:id="rId44"/>
    <p:sldId id="328" r:id="rId45"/>
    <p:sldId id="414" r:id="rId46"/>
    <p:sldId id="410" r:id="rId47"/>
    <p:sldId id="366" r:id="rId48"/>
    <p:sldId id="412" r:id="rId49"/>
    <p:sldId id="476" r:id="rId50"/>
    <p:sldId id="435" r:id="rId51"/>
    <p:sldId id="436" r:id="rId52"/>
    <p:sldId id="445" r:id="rId53"/>
    <p:sldId id="502" r:id="rId54"/>
    <p:sldId id="451" r:id="rId55"/>
    <p:sldId id="450" r:id="rId56"/>
    <p:sldId id="496" r:id="rId57"/>
    <p:sldId id="454" r:id="rId58"/>
    <p:sldId id="455" r:id="rId59"/>
    <p:sldId id="495" r:id="rId60"/>
    <p:sldId id="458" r:id="rId61"/>
    <p:sldId id="459" r:id="rId62"/>
    <p:sldId id="481" r:id="rId63"/>
    <p:sldId id="482" r:id="rId64"/>
    <p:sldId id="483" r:id="rId65"/>
    <p:sldId id="503" r:id="rId66"/>
    <p:sldId id="504" r:id="rId67"/>
    <p:sldId id="505" r:id="rId68"/>
    <p:sldId id="432" r:id="rId69"/>
    <p:sldId id="433" r:id="rId70"/>
    <p:sldId id="434" r:id="rId71"/>
    <p:sldId id="265" r:id="rId7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4F62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947" autoAdjust="0"/>
    <p:restoredTop sz="86470" autoAdjust="0"/>
  </p:normalViewPr>
  <p:slideViewPr>
    <p:cSldViewPr>
      <p:cViewPr varScale="1">
        <p:scale>
          <a:sx n="73" d="100"/>
          <a:sy n="73" d="100"/>
        </p:scale>
        <p:origin x="-11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cuments\&#1052;&#1054;&#1042;_&#1076;&#1086;&#1082;&#1091;&#1084;&#1077;&#1085;&#1090;&#1099;\2013\&#1086;&#1090;&#1095;&#1077;&#1090;&#1099;\&#1044;&#1086;&#1082;&#1083;&#1072;&#1076;%20&#1079;&#1072;%204%20&#1075;&#1086;&#1076;&#1072;\&#1051;&#1080;&#1089;&#1090;%20Microsoft%20Office%20Excel%2097-2003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20"/>
      <c:depthPercent val="170"/>
      <c:perspective val="30"/>
    </c:view3D>
    <c:plotArea>
      <c:layout>
        <c:manualLayout>
          <c:layoutTarget val="inner"/>
          <c:xMode val="edge"/>
          <c:yMode val="edge"/>
          <c:x val="8.2105938280048502E-2"/>
          <c:y val="7.042544892896703E-2"/>
          <c:w val="0.59286850390731005"/>
          <c:h val="0.787819710750893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доходов  консолидированного бюджета Сретенского района за 2011г. (тыс.руб)</c:v>
                </c:pt>
              </c:strCache>
            </c:strRef>
          </c:tx>
          <c:spPr>
            <a:ln w="76200">
              <a:solidFill>
                <a:srgbClr val="00B0F0"/>
              </a:solidFill>
            </a:ln>
            <a:effectLst>
              <a:outerShdw blurRad="50800" dist="50800" sx="27000" sy="27000" algn="ctr" rotWithShape="0">
                <a:srgbClr val="000000"/>
              </a:outerShdw>
            </a:effectLst>
            <a:scene3d>
              <a:camera prst="orthographicFront"/>
              <a:lightRig rig="threePt" dir="t"/>
            </a:scene3d>
            <a:sp3d prstMaterial="flat">
              <a:bevelT w="127000" h="82550"/>
              <a:bevelB w="38100" h="114300"/>
            </a:sp3d>
          </c:spPr>
          <c:explosion val="40"/>
          <c:dPt>
            <c:idx val="0"/>
            <c:spPr>
              <a:solidFill>
                <a:srgbClr val="00B0F0">
                  <a:alpha val="86000"/>
                </a:srgbClr>
              </a:solidFill>
              <a:ln w="76200">
                <a:noFill/>
              </a:ln>
              <a:effectLst>
                <a:outerShdw blurRad="50800" dist="50800" sx="27000" sy="27000" algn="ctr" rotWithShape="0">
                  <a:srgbClr val="000000"/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127000" h="82550"/>
                <a:bevelB w="38100" h="114300"/>
              </a:sp3d>
            </c:spPr>
          </c:dPt>
          <c:dPt>
            <c:idx val="1"/>
            <c:spPr>
              <a:ln w="76200">
                <a:noFill/>
              </a:ln>
              <a:effectLst>
                <a:outerShdw blurRad="50800" dist="50800" sx="27000" sy="27000" algn="ctr" rotWithShape="0">
                  <a:srgbClr val="000000"/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127000" h="82550"/>
                <a:bevelB w="38100" h="114300"/>
              </a:sp3d>
            </c:spPr>
          </c:dPt>
          <c:dPt>
            <c:idx val="2"/>
            <c:spPr>
              <a:ln w="76200">
                <a:noFill/>
              </a:ln>
              <a:effectLst>
                <a:outerShdw blurRad="50800" dist="50800" sx="27000" sy="27000" algn="ctr" rotWithShape="0">
                  <a:srgbClr val="000000"/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127000" h="82550"/>
                <a:bevelB w="38100" h="114300"/>
              </a:sp3d>
            </c:spPr>
          </c:dPt>
          <c:dPt>
            <c:idx val="3"/>
            <c:spPr>
              <a:ln w="76200">
                <a:noFill/>
              </a:ln>
              <a:effectLst>
                <a:outerShdw blurRad="50800" dist="50800" sx="27000" sy="27000" algn="ctr" rotWithShape="0">
                  <a:srgbClr val="000000"/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127000" h="82550"/>
                <a:bevelB w="38100" h="114300"/>
              </a:sp3d>
            </c:spPr>
          </c:dPt>
          <c:dPt>
            <c:idx val="4"/>
            <c:spPr>
              <a:noFill/>
              <a:ln w="76200">
                <a:noFill/>
              </a:ln>
              <a:effectLst>
                <a:outerShdw blurRad="50800" dist="50800" sx="27000" sy="27000" algn="ctr" rotWithShape="0">
                  <a:srgbClr val="000000"/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127000" h="82550"/>
                <a:bevelB w="38100" h="114300"/>
              </a:sp3d>
            </c:spPr>
          </c:dPt>
          <c:dPt>
            <c:idx val="5"/>
            <c:spPr>
              <a:noFill/>
              <a:ln w="76200">
                <a:noFill/>
              </a:ln>
              <a:effectLst>
                <a:outerShdw blurRad="50800" dist="50800" sx="27000" sy="27000" algn="ctr" rotWithShape="0">
                  <a:srgbClr val="000000"/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127000" h="82550"/>
                <a:bevelB w="38100" h="114300"/>
              </a:sp3d>
            </c:spPr>
          </c:dPt>
          <c:dLbls>
            <c:dLbl>
              <c:idx val="0"/>
              <c:layout>
                <c:manualLayout>
                  <c:x val="-8.0903345092135537E-2"/>
                  <c:y val="-1.9813719830881329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7798735920269818E-2"/>
                  <c:y val="-7.1329391391172753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8540732986854674E-3"/>
                  <c:y val="9.114279919497012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9.2229813405034514E-2"/>
                  <c:y val="-0.14443644125872354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9.7084014110562708E-3"/>
                  <c:y val="-2.6294839306075092E-3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c:spPr>
            <c:dLblPos val="outEnd"/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Налоги на совокупный доход</c:v>
                </c:pt>
                <c:pt idx="2">
                  <c:v>Налог на имущество</c:v>
                </c:pt>
                <c:pt idx="3">
                  <c:v>Земельный налог</c:v>
                </c:pt>
                <c:pt idx="4">
                  <c:v>Безвозмездные поступления</c:v>
                </c:pt>
                <c:pt idx="5">
                  <c:v>Прочие налоговые доходы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215339</c:v>
                </c:pt>
                <c:pt idx="1">
                  <c:v>5509</c:v>
                </c:pt>
                <c:pt idx="2">
                  <c:v>6737</c:v>
                </c:pt>
                <c:pt idx="3">
                  <c:v>6042</c:v>
                </c:pt>
                <c:pt idx="5">
                  <c:v>5</c:v>
                </c:pt>
              </c:numCache>
            </c:numRef>
          </c:val>
        </c:ser>
      </c:pie3DChart>
      <c:spPr>
        <a:effectLst>
          <a:glow rad="228600">
            <a:schemeClr val="accent5">
              <a:satMod val="175000"/>
              <a:alpha val="40000"/>
            </a:schemeClr>
          </a:glow>
          <a:softEdge rad="0"/>
        </a:effectLst>
        <a:scene3d>
          <a:camera prst="orthographicFront"/>
          <a:lightRig rig="threePt" dir="t"/>
        </a:scene3d>
        <a:sp3d>
          <a:bevelT h="6350"/>
        </a:sp3d>
      </c:spPr>
    </c:plotArea>
    <c:legend>
      <c:legendPos val="r"/>
      <c:layout>
        <c:manualLayout>
          <c:xMode val="edge"/>
          <c:yMode val="edge"/>
          <c:x val="0.70530223960844363"/>
          <c:y val="0.12814396402649075"/>
          <c:w val="0.27204482376575995"/>
          <c:h val="0.53631615629346852"/>
        </c:manualLayout>
      </c:layout>
      <c:spPr>
        <a:noFill/>
      </c:spPr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Структура промышленного производства.</a:t>
            </a:r>
          </a:p>
        </c:rich>
      </c:tx>
      <c:layout/>
      <c:spPr>
        <a:noFill/>
        <a:ln>
          <a:noFill/>
        </a:ln>
        <a:effectLst/>
      </c:spPr>
    </c:title>
    <c:view3D>
      <c:rotX val="5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промышленного производства</c:v>
                </c:pt>
              </c:strCache>
            </c:strRef>
          </c:tx>
          <c:explosion val="25"/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Percent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  <c:pt idx="2">
                  <c:v>Производства и распределение электроэнергии, газа и воды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252.76999999999998</c:v>
                </c:pt>
                <c:pt idx="1">
                  <c:v>126.8</c:v>
                </c:pt>
                <c:pt idx="2">
                  <c:v>164.45000000000007</c:v>
                </c:pt>
              </c:numCache>
            </c:numRef>
          </c:val>
        </c:ser>
        <c:dLbls>
          <c:showPercent val="1"/>
        </c:dLbls>
      </c:pie3DChart>
      <c:spPr>
        <a:noFill/>
        <a:ln>
          <a:noFill/>
        </a:ln>
        <a:effectLst/>
      </c:spPr>
    </c:plotArea>
    <c:legend>
      <c:legendPos val="r"/>
      <c:layout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hape val="box"/>
        <c:axId val="79703424"/>
        <c:axId val="79758464"/>
        <c:axId val="0"/>
      </c:bar3DChart>
      <c:catAx>
        <c:axId val="79703424"/>
        <c:scaling>
          <c:orientation val="minMax"/>
        </c:scaling>
        <c:delete val="1"/>
        <c:axPos val="b"/>
        <c:numFmt formatCode="General" sourceLinked="1"/>
        <c:tickLblPos val="nextTo"/>
        <c:crossAx val="79758464"/>
        <c:crosses val="autoZero"/>
        <c:auto val="1"/>
        <c:lblAlgn val="ctr"/>
        <c:lblOffset val="100"/>
      </c:catAx>
      <c:valAx>
        <c:axId val="79758464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97034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8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Структура видов экономической деятельности субъектов малого предпринимательства</a:t>
            </a:r>
          </a:p>
        </c:rich>
      </c:tx>
      <c:layout>
        <c:manualLayout>
          <c:xMode val="edge"/>
          <c:yMode val="edge"/>
          <c:x val="0.10850034519973971"/>
          <c:y val="1.14259460645146E-3"/>
        </c:manualLayout>
      </c:layout>
    </c:title>
    <c:view3D>
      <c:rotX val="30"/>
      <c:depthPercent val="210"/>
      <c:perspective val="30"/>
    </c:view3D>
    <c:plotArea>
      <c:layout>
        <c:manualLayout>
          <c:layoutTarget val="inner"/>
          <c:xMode val="edge"/>
          <c:yMode val="edge"/>
          <c:x val="0.31897869482755958"/>
          <c:y val="0.23532556216218478"/>
          <c:w val="0.65425098425196848"/>
          <c:h val="0.673531250000002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видов экономической деятельности субъектов малого предпринимательства</c:v>
                </c:pt>
              </c:strCache>
            </c:strRef>
          </c:tx>
          <c:spPr>
            <a:ln w="38100">
              <a:solidFill>
                <a:srgbClr val="FFFF00"/>
              </a:solidFill>
            </a:ln>
          </c:spPr>
          <c:explosion val="46"/>
          <c:dPt>
            <c:idx val="1"/>
            <c:explosion val="51"/>
          </c:dPt>
          <c:dPt>
            <c:idx val="2"/>
            <c:explosion val="44"/>
          </c:dPt>
          <c:dPt>
            <c:idx val="3"/>
            <c:explosion val="44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 w="38100">
                <a:solidFill>
                  <a:srgbClr val="FFFF00"/>
                </a:solidFill>
              </a:ln>
            </c:spPr>
          </c:dPt>
          <c:dLbls>
            <c:dLbl>
              <c:idx val="0"/>
              <c:layout>
                <c:manualLayout>
                  <c:x val="-0.14800525636040457"/>
                  <c:y val="-8.0414506113390526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7278963051724472E-2"/>
                  <c:y val="-0.13189601406908277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0536815353849803E-2"/>
                  <c:y val="-8.326917379060405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5689491842176362E-2"/>
                  <c:y val="-6.7181543586746703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1578599401653777E-2"/>
                  <c:y val="-7.5107497926978503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7778659514022256E-2"/>
                  <c:y val="5.985726115962294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aseline="0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предприятие оптово-розничной торговли</c:v>
                </c:pt>
                <c:pt idx="1">
                  <c:v>сельское хозяйство</c:v>
                </c:pt>
                <c:pt idx="2">
                  <c:v>бытовое обслуживание</c:v>
                </c:pt>
                <c:pt idx="3">
                  <c:v>общественное питание</c:v>
                </c:pt>
                <c:pt idx="4">
                  <c:v>транспортные услуги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48.9</c:v>
                </c:pt>
                <c:pt idx="1">
                  <c:v>7</c:v>
                </c:pt>
                <c:pt idx="2">
                  <c:v>12.7</c:v>
                </c:pt>
                <c:pt idx="3">
                  <c:v>2.7</c:v>
                </c:pt>
                <c:pt idx="4">
                  <c:v>7.5</c:v>
                </c:pt>
                <c:pt idx="5">
                  <c:v>21.2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1400" b="1" cap="small" baseline="0">
                <a:solidFill>
                  <a:srgbClr val="FFFF00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 cap="small" baseline="0"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1" cap="small" baseline="0">
                <a:solidFill>
                  <a:srgbClr val="FFFF00"/>
                </a:solidFill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3.3116856063611977E-2"/>
          <c:y val="0.49698918500192751"/>
          <c:w val="0.29676625712222482"/>
          <c:h val="0.48224597918481465"/>
        </c:manualLayout>
      </c:layout>
      <c:txPr>
        <a:bodyPr/>
        <a:lstStyle/>
        <a:p>
          <a:pPr>
            <a:defRPr sz="1400" cap="small" baseline="0">
              <a:solidFill>
                <a:srgbClr val="00B050"/>
              </a:solidFill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F09A5FC-A2FC-423C-AD32-4AF4F5436032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7A16DC5-302D-43D3-BA2E-2A60C1BD4F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36801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859FC5-7269-43FB-9CFA-BD1017909B6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2078822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16DC5-302D-43D3-BA2E-2A60C1BD4FFC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1209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16DC5-302D-43D3-BA2E-2A60C1BD4FFC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0523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FA9EB1-DFFC-4145-A52C-7FD3E12F1A0C}" type="datetime1">
              <a:rPr lang="ru-RU" smtClean="0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1EA17CF1-A5F5-469A-90B5-CC6C8C8A60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06D8DB-8C0A-4D32-8A84-8D90F71A6659}" type="datetime1">
              <a:rPr lang="ru-RU" smtClean="0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C344E2-4C36-4E45-8DB3-2723E65EC0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A480D4-B2F1-4E62-8B02-CF99AD297A09}" type="datetime1">
              <a:rPr lang="ru-RU" smtClean="0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48C029-2415-4040-A17E-23BEB473F2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5E35A1-CE3D-44DA-848B-6E614F146667}" type="datetime1">
              <a:rPr lang="ru-RU" smtClean="0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64B857-C92F-468A-85A5-2DC7FFFD99C5}" type="datetime1">
              <a:rPr lang="ru-RU" smtClean="0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BC3FB8-4BAA-410B-A3BE-D576864F49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38492-49FC-466F-A481-79FCD6C0B7E3}" type="datetime1">
              <a:rPr lang="ru-RU" smtClean="0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4FEED0-32BA-43B5-9F6E-3BD456BACFDA}" type="datetime1">
              <a:rPr lang="ru-RU" smtClean="0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F379444A-6C27-47B6-822E-0D1F58F963E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24776-6A6C-460D-A0A5-128F73CB429B}" type="datetime1">
              <a:rPr lang="ru-RU" smtClean="0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47B6C3-FAFA-4D8B-8D47-89A2DF7B11EA}" type="datetime1">
              <a:rPr lang="ru-RU" smtClean="0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FBAA-7B61-4869-A2EC-1DF9878DFF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BF8B3B-D0C3-458E-9C24-D3C694A2AC0A}" type="datetime1">
              <a:rPr lang="ru-RU" smtClean="0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DD5AC2-83D8-4765-A907-FA2FE5E80FC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E0CE99-52C8-474B-8A9D-7E2958E6C5DC}" type="datetime1">
              <a:rPr lang="ru-RU" smtClean="0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861A13-08A6-494F-8BFE-F2297742F3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E84B479-EBDD-4BF6-99B7-48706E94BE5E}" type="datetime1">
              <a:rPr lang="ru-RU" smtClean="0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DB23BA08-8180-41FF-81E5-D732D0FC98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&#1089;&#1088;&#1077;&#1090;&#1077;&#1085;&#1089;&#1082;.&#1079;&#1072;&#1073;&#1072;&#1081;&#1082;&#1072;&#1083;&#1100;&#1089;&#1082;&#1080;&#1081;/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&#1089;&#1088;&#1077;&#1090;&#1077;&#1085;&#1089;&#1082;.&#1079;&#1072;&#1073;&#1072;&#1081;&#1082;&#1072;&#1083;&#1100;&#1089;&#1082;&#1080;&#1081;/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mailto:antonkochma@mail.ru" TargetMode="Externa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ru.wikipedia.org/wiki/%D0%A8%D0%B8%D0%BB%D0%BA%D0%B0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u.wikipedia.org/wiki/%D0%91%D0%B5%D1%80%D1%91%D0%B7%D0%B0_%D0%B4%D0%B0%D1%83%D1%80%D1%81%D0%BA%D0%B0%D1%8F" TargetMode="External"/><Relationship Id="rId5" Type="http://schemas.openxmlformats.org/officeDocument/2006/relationships/hyperlink" Target="https://ru.wikipedia.org/wiki/%D0%A0%D0%BE%D0%B4%D0%BE%D0%B4%D0%B5%D0%BD%D0%B4%D1%80%D0%BE%D0%BD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ru.wikipedia.org/wiki/%D0%91%D0%B5%D1%80%D1%91%D0%B7%D0%B0" TargetMode="External"/><Relationship Id="rId9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hyperlink" Target="http://ez.chita.ru/encycl/concepts/?id=260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29211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226" y="-119013"/>
            <a:ext cx="90364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Инвестиционный паспорт муниципального района </a:t>
            </a:r>
            <a:b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</a:b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«Сретенский район»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26" y="1918901"/>
            <a:ext cx="4541520" cy="2743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3965" y="2851771"/>
            <a:ext cx="4878288" cy="39060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9672" y="6059364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г.Сретенск</a:t>
            </a:r>
          </a:p>
          <a:p>
            <a:pPr algn="ctr"/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6480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ПАМЯТНИКИ ПРИРОДЫ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43400" y="1124744"/>
            <a:ext cx="4800600" cy="2880320"/>
          </a:xfrm>
        </p:spPr>
        <p:txBody>
          <a:bodyPr>
            <a:normAutofit fontScale="62500" lnSpcReduction="20000"/>
          </a:bodyPr>
          <a:lstStyle/>
          <a:p>
            <a:r>
              <a:rPr lang="ru-RU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ЧУДЕЙСКИЙ</a:t>
            </a: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УТЁС, городище. Относится к раннему средневековью. Располагается на лев. берегу р. Черная (приток р. Шилка), в 7 км выше устья, на поверхности одноименного утеса высотой 60 м г. Широкая. Городище по типу относится к горно-мысовым, с использованием естественной скальной защиты. </a:t>
            </a:r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47005"/>
            <a:ext cx="4343400" cy="2758059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515450" y="3992819"/>
            <a:ext cx="54997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ПОЛОСАТИК, утес, скала, памятник природы (Решение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облисполкома № 353 от 14.7.1983). Расположен в правобережье р. Шилка в Сретенском р-не между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Усть-Карск и 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Старолончакова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Известен в литературе с кон.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находками агатов и халцедонов, выполняющих миндалины в пузырчатой андезитобазальтовой лаве нижнемелового возраста 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740" y="4374181"/>
            <a:ext cx="3346140" cy="218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753884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1026" name="Picture 2" descr="C:\Documents and Settings\ekonomika3\Мои документы\2010\2010\инвест паспорт на 2012\драга иры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4" t="-5250" r="-814" b="5250"/>
          <a:stretch/>
        </p:blipFill>
        <p:spPr bwMode="auto">
          <a:xfrm>
            <a:off x="131568" y="-298324"/>
            <a:ext cx="8856984" cy="691276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260648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Основные месторождения полезных ископаемых</a:t>
            </a:r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</a:t>
            </a:r>
            <a:endParaRPr lang="ru-RU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4544" y="5022499"/>
            <a:ext cx="1368152" cy="151443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8688" y="5059634"/>
            <a:ext cx="1584176" cy="144016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6598" y="4818432"/>
            <a:ext cx="1481954" cy="1821097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48764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60087678"/>
              </p:ext>
            </p:extLst>
          </p:nvPr>
        </p:nvGraphicFramePr>
        <p:xfrm>
          <a:off x="179512" y="260648"/>
          <a:ext cx="8784978" cy="6408714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3"/>
                <a:gridCol w="1464163"/>
                <a:gridCol w="1464163"/>
                <a:gridCol w="1464163"/>
                <a:gridCol w="1464163"/>
                <a:gridCol w="1464163"/>
              </a:tblGrid>
              <a:tr h="429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err="1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Пильненское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Сосновское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Sn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олово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51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Екатерининское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Pb, Zn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свинец, цинк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181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Карийское 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рудное золото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С</a:t>
                      </a:r>
                      <a:r>
                        <a:rPr lang="ru-RU" sz="1150" baseline="-250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</a:t>
                      </a: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: руды 464 </a:t>
                      </a:r>
                      <a:r>
                        <a:rPr lang="ru-RU" sz="1150" dirty="0" err="1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тыс.т</a:t>
                      </a: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.; золота 2,3 т.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С</a:t>
                      </a:r>
                      <a:r>
                        <a:rPr lang="ru-RU" sz="1150" baseline="-250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2 : </a:t>
                      </a: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руды 131 </a:t>
                      </a:r>
                      <a:r>
                        <a:rPr lang="ru-RU" sz="1150" dirty="0" err="1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тыс.т</a:t>
                      </a: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; золота 2,06 т.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err="1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Забалансовые</a:t>
                      </a: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: руды 4 </a:t>
                      </a:r>
                      <a:r>
                        <a:rPr lang="ru-RU" sz="1150" dirty="0" err="1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тыс.т</a:t>
                      </a: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золота 19 кг. </a:t>
                      </a:r>
                      <a:r>
                        <a:rPr lang="ru-RU" sz="1150" baseline="-2500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Амурская дайка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1986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Ургунское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1984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Sn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олово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Ушумунское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1984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Bi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Te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золото, висмут, теллур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err="1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Кулиндинское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1984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плавиковый шпат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39042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62201885"/>
              </p:ext>
            </p:extLst>
          </p:nvPr>
        </p:nvGraphicFramePr>
        <p:xfrm>
          <a:off x="179510" y="188642"/>
          <a:ext cx="8712972" cy="646551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52162"/>
                <a:gridCol w="1452162"/>
                <a:gridCol w="1452162"/>
                <a:gridCol w="1452162"/>
                <a:gridCol w="1452162"/>
                <a:gridCol w="1452162"/>
              </a:tblGrid>
              <a:tr h="692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err="1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Горбичанское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2000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Mo, W, Au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м</a:t>
                      </a: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олибден,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вольфрам, золото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18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Ларгинское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1998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магнезит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Более 650 млн.т.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Верхнее-Петровское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1997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18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Таратушиха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1982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Нет данных 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Бурукай Бол. р.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1982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Куларки Бол. р.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1999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Куларки р., терраса Русалева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1982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Куларки р., терраса Андрюхина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1982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Ключевая Пильная р.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1982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93693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7210396"/>
              </p:ext>
            </p:extLst>
          </p:nvPr>
        </p:nvGraphicFramePr>
        <p:xfrm>
          <a:off x="179512" y="260646"/>
          <a:ext cx="8712966" cy="640526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52161"/>
                <a:gridCol w="1452161"/>
                <a:gridCol w="1452161"/>
                <a:gridCol w="1452161"/>
                <a:gridCol w="1452161"/>
                <a:gridCol w="1452161"/>
              </a:tblGrid>
              <a:tr h="380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Кара р., терраса Золотая Елань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1982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Богоча-Лубия р.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1982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Богоча р., терраса Токоушка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1982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39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Кара р.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1982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ЧИТ 02081 БЭ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Ивановка р.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1982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Волчематиха 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Курлыч р.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2001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Куларки р.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1983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Могильный кл.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1983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Ильгичинское 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1983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58249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6485731"/>
              </p:ext>
            </p:extLst>
          </p:nvPr>
        </p:nvGraphicFramePr>
        <p:xfrm>
          <a:off x="179514" y="260644"/>
          <a:ext cx="8784972" cy="6310859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2"/>
                <a:gridCol w="1464162"/>
                <a:gridCol w="1464162"/>
                <a:gridCol w="1464162"/>
                <a:gridCol w="1464162"/>
                <a:gridCol w="1464162"/>
              </a:tblGrid>
              <a:tr h="432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Петровская р.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1983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Аникина кл.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1983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marL="144780" indent="-144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Лужанки 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1982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Дмитриевский кл.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1983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Красниха падь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1984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Sn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олово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Алгасуй Мал. руч.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1997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405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Буторинская-Андрюхинская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1994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Петровка р.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1994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5917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18576692"/>
              </p:ext>
            </p:extLst>
          </p:nvPr>
        </p:nvGraphicFramePr>
        <p:xfrm>
          <a:off x="179514" y="260646"/>
          <a:ext cx="8712966" cy="633670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52161"/>
                <a:gridCol w="1452161"/>
                <a:gridCol w="1452161"/>
                <a:gridCol w="1452161"/>
                <a:gridCol w="1452161"/>
                <a:gridCol w="1452161"/>
              </a:tblGrid>
              <a:tr h="489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err="1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Дагиня</a:t>
                      </a: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р.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1994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63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Лужанки р.(уч.Ороченка-Лабазная)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1999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ЧИТ 01076 БЭ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Куларки Мал. р.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1995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Желтуга р., Елань терраса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1993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Желтуга р., ниже Давенды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1993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Богоча Верхняя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1998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Усть-Богоча р.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1996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42271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13113569"/>
              </p:ext>
            </p:extLst>
          </p:nvPr>
        </p:nvGraphicFramePr>
        <p:xfrm>
          <a:off x="179510" y="260648"/>
          <a:ext cx="8784978" cy="633675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3"/>
                <a:gridCol w="1464163"/>
                <a:gridCol w="1464163"/>
                <a:gridCol w="1464163"/>
                <a:gridCol w="1464163"/>
                <a:gridCol w="1464163"/>
              </a:tblGrid>
              <a:tr h="403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err="1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Иликан</a:t>
                      </a: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Сред. р.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1998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Богоча Сред. р.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1998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Шанхой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1999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144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Желтуги р. правобережная терраса напротив устья кл. Верх. Тамбека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1999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err="1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Дюлюшма</a:t>
                      </a: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р.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1999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ЧИТ 01303 БЭ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Кара р., правобережная терраса 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2000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Дыгиня р.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2001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ЧИТ 01141 БЭ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err="1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Мыгжа</a:t>
                      </a: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р.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2001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 err="1">
                          <a:effectLst/>
                        </a:rPr>
                        <a:t>Сивачуканское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графит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40.4 млн.т.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Матакан р.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2001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17345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31835191"/>
              </p:ext>
            </p:extLst>
          </p:nvPr>
        </p:nvGraphicFramePr>
        <p:xfrm>
          <a:off x="179512" y="315946"/>
          <a:ext cx="8784972" cy="417971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2"/>
                <a:gridCol w="1464162"/>
                <a:gridCol w="1464162"/>
                <a:gridCol w="1464162"/>
                <a:gridCol w="1464162"/>
                <a:gridCol w="1464162"/>
              </a:tblGrid>
              <a:tr h="559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0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err="1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Зергун</a:t>
                      </a: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р.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2001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Требует дальнейшего изучения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02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Шилкинско-Заводское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1982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охра, мумие (краски)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31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Горбица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Au</a:t>
                      </a: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(россыпь)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ЧИТ01888БЭ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золото россыпное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463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Кокуйское 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1983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глина (кирпично-черепичное сырье)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926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Кокуйское 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1982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5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5433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глина (кирпично-черепичное сырье), песок (кирпично-черепичное сырье)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5433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052" name="Picture 4" descr="C:\Documents and Settings\ekonomika3\Мои документы\2010\2010\инвест паспорт на 2012\поселок дюлюшм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05869"/>
            <a:ext cx="2692298" cy="203853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ekonomika3\Мои документы\2010\2010\инвест паспорт на 2012\промывка песков на промприбор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5123" y="4477016"/>
            <a:ext cx="2664296" cy="19999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9248" y="4895139"/>
            <a:ext cx="3311352" cy="196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0490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1026" name="Picture 2" descr="C:\Documents and Settings\ekonomika3\Рабочий стол\флэшка\фото на район\Боты природа\Изображение 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9338"/>
            <a:ext cx="8712968" cy="654011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7838" y="16933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Земельные ресурсы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34030334"/>
              </p:ext>
            </p:extLst>
          </p:nvPr>
        </p:nvGraphicFramePr>
        <p:xfrm>
          <a:off x="537838" y="798559"/>
          <a:ext cx="8066610" cy="5672073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594002"/>
                <a:gridCol w="1152128"/>
                <a:gridCol w="864096"/>
                <a:gridCol w="1296144"/>
                <a:gridCol w="992860"/>
                <a:gridCol w="1167380"/>
              </a:tblGrid>
              <a:tr h="6227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ПОСЕЛЕНИЕ / КАТЕГОРИЯ ЗЕМЛИ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ОФИЦИАЛЬНО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(КВ.КМ.)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ДОЛЯ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(%)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ФАКТИЧЕСКИ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(КВ. КМ)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ДОЛЯ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(%)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СВОБОДНЫЕ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 ЗЕМЛИ (КВ.КМ)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26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МУНИЦИПАЛЬНОЕ ОБРАЗОВАНИЕ «СРЕТЕНСКИЙ РАЙОН», В ТОМ ЧИСЛЕ: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15739,45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100,0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15739,45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100,0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5149,35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29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СЕЛЬСКОХОЗЯЙСТВЕННОГО НАЗНАЧЕНИЯ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1678,37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10,79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1678,37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10,79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466,46</a:t>
                      </a:r>
                      <a:endParaRPr lang="ru-RU" sz="1400" b="1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ЛЕСНОГО ФОНДА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13549,05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86,08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13549,05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86,08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4372,1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ПОСЕЛЕНИЙ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67,96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0,43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67,96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0,43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3,39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ТРАНСПОРТА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16,03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0,1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16,03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ВОДНОГО ФОНДА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13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ПРОМЫШЛЕННОСТИ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23,04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0,15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23,04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23,04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ЗАПАСА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306,07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1,95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306,07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1,95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306,07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19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СПЕЦИАЛЬНОГО НАЗНАЧЕНИЯ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98,84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0,63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98,84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0,63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1,33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26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ЗЕМЛИ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СВЯЗИ, РАДИОВЕЩАНИЯ, ТЕЛЕВИДЕНИЯ ИНФОРМАТИКИ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0,001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0,001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1530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CEAD1-ADD3-4444-BC35-BBCE9513DBB7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251520" y="5004891"/>
            <a:ext cx="8496943" cy="187250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Представляю </a:t>
            </a:r>
            <a:r>
              <a:rPr 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вашему </a:t>
            </a: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вниманию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инвестиционный паспорт Сретенского муниципального района Забайкальского края, в котором собран информационный материал, направленный на создание продуктивной основы диалога местной власти и инвестора.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ru-RU" sz="1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3" y="57834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Уважаемые инвесторы!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3191" y="704165"/>
            <a:ext cx="7389663" cy="414554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332656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Водные ресурсы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95791710"/>
              </p:ext>
            </p:extLst>
          </p:nvPr>
        </p:nvGraphicFramePr>
        <p:xfrm>
          <a:off x="301750" y="978990"/>
          <a:ext cx="8518720" cy="425021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03744"/>
                <a:gridCol w="1703744"/>
                <a:gridCol w="1703744"/>
                <a:gridCol w="1703744"/>
                <a:gridCol w="1703744"/>
              </a:tblGrid>
              <a:tr h="497442">
                <a:tc>
                  <a:txBody>
                    <a:bodyPr/>
                    <a:lstStyle/>
                    <a:p>
                      <a:pPr marL="266700" indent="-266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700" algn="l"/>
                          <a:tab pos="449580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Название реки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66700" indent="-266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700" algn="l"/>
                          <a:tab pos="449580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Куда впадает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Общая длина реки, км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Протяженность реки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Модуль стока (л/с/км</a:t>
                      </a:r>
                      <a:r>
                        <a:rPr lang="ru-RU" sz="1400" baseline="30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43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р. Амур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560 (от слияния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Онона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и Ингоды)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280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3,3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Куренга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р.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90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Куэнга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р. 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170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Чача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р. Шилка- 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Кара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effectLst/>
                        </a:rPr>
                        <a:t>р.Шилка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461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Черная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effectLst/>
                        </a:rPr>
                        <a:t>р.Шилка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76 (от слияния Белого и Черного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Урюма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55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Желтуга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effectLst/>
                        </a:rPr>
                        <a:t>р.Шилка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42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Газимур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р. Аргунь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592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3,5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1560" y="5422135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+mj-lt"/>
              </a:rPr>
              <a:t>Среди подземных вод  встречаются на территории района и минеральные. Из них три относятся к наиболее значительным: </a:t>
            </a:r>
            <a:r>
              <a:rPr lang="ru-RU" sz="1600" dirty="0" err="1" smtClean="0">
                <a:solidFill>
                  <a:schemeClr val="bg1"/>
                </a:solidFill>
                <a:latin typeface="+mj-lt"/>
              </a:rPr>
              <a:t>Епифанцевский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Верхний, </a:t>
            </a:r>
            <a:r>
              <a:rPr lang="ru-RU" sz="1600" dirty="0" err="1">
                <a:solidFill>
                  <a:schemeClr val="bg1"/>
                </a:solidFill>
                <a:latin typeface="+mj-lt"/>
              </a:rPr>
              <a:t>Аркиинский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 и Сретенский. Все они относятся по  гидрохимическому типу к холодным углекислым,  но используются только местными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жителями</a:t>
            </a:r>
            <a:r>
              <a:rPr lang="ru-RU" sz="1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080402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2050" name="Picture 2" descr="C:\Documents and Settings\ekonomika3\Мои документы\2010\2010\инвест паспорт на 2012\мин руче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786" y="144076"/>
            <a:ext cx="8856984" cy="662473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476672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Минеральные источники.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556792"/>
            <a:ext cx="83529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</a:rPr>
              <a:t>Лечебные источники расположены </a:t>
            </a:r>
            <a:r>
              <a:rPr lang="ru-RU" sz="1400" b="1" dirty="0" smtClean="0">
                <a:solidFill>
                  <a:schemeClr val="bg1"/>
                </a:solidFill>
              </a:rPr>
              <a:t>следующим образом: источник №</a:t>
            </a:r>
            <a:r>
              <a:rPr lang="ru-RU" sz="1400" b="1" dirty="0">
                <a:solidFill>
                  <a:schemeClr val="bg1"/>
                </a:solidFill>
              </a:rPr>
              <a:t>1 в 3,5 км северо-западнее от  с. </a:t>
            </a:r>
            <a:r>
              <a:rPr lang="ru-RU" sz="1400" b="1" dirty="0" smtClean="0">
                <a:solidFill>
                  <a:schemeClr val="bg1"/>
                </a:solidFill>
              </a:rPr>
              <a:t>Нижняя </a:t>
            </a:r>
            <a:r>
              <a:rPr lang="ru-RU" sz="1400" b="1" dirty="0" err="1">
                <a:solidFill>
                  <a:schemeClr val="bg1"/>
                </a:solidFill>
              </a:rPr>
              <a:t>Куэнга</a:t>
            </a:r>
            <a:r>
              <a:rPr lang="ru-RU" sz="1400" b="1" dirty="0">
                <a:solidFill>
                  <a:schemeClr val="bg1"/>
                </a:solidFill>
              </a:rPr>
              <a:t> в устьях падей Катина и </a:t>
            </a:r>
            <a:r>
              <a:rPr lang="ru-RU" sz="1400" b="1" dirty="0" err="1">
                <a:solidFill>
                  <a:schemeClr val="bg1"/>
                </a:solidFill>
              </a:rPr>
              <a:t>Осиповая</a:t>
            </a:r>
            <a:r>
              <a:rPr lang="ru-RU" sz="1400" b="1" dirty="0">
                <a:solidFill>
                  <a:schemeClr val="bg1"/>
                </a:solidFill>
              </a:rPr>
              <a:t> с охранной зоной  вокруг источника на площади 550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Минеральный источник </a:t>
            </a:r>
            <a:r>
              <a:rPr lang="ru-RU" sz="1400" b="1" dirty="0" smtClean="0">
                <a:solidFill>
                  <a:schemeClr val="bg1"/>
                </a:solidFill>
              </a:rPr>
              <a:t>№2 расположен </a:t>
            </a:r>
            <a:r>
              <a:rPr lang="ru-RU" sz="1400" b="1" dirty="0">
                <a:solidFill>
                  <a:schemeClr val="bg1"/>
                </a:solidFill>
              </a:rPr>
              <a:t>на территории </a:t>
            </a:r>
            <a:r>
              <a:rPr lang="ru-RU" sz="1400" b="1" dirty="0" smtClean="0">
                <a:solidFill>
                  <a:schemeClr val="bg1"/>
                </a:solidFill>
              </a:rPr>
              <a:t> чересполосного участка </a:t>
            </a:r>
            <a:r>
              <a:rPr lang="ru-RU" sz="1400" b="1" dirty="0">
                <a:solidFill>
                  <a:schemeClr val="bg1"/>
                </a:solidFill>
              </a:rPr>
              <a:t>«Кислый </a:t>
            </a:r>
            <a:r>
              <a:rPr lang="ru-RU" sz="1400" b="1" dirty="0" smtClean="0">
                <a:solidFill>
                  <a:schemeClr val="bg1"/>
                </a:solidFill>
              </a:rPr>
              <a:t>Ключ»  </a:t>
            </a:r>
            <a:r>
              <a:rPr lang="ru-RU" sz="1400" b="1" dirty="0">
                <a:solidFill>
                  <a:schemeClr val="bg1"/>
                </a:solidFill>
              </a:rPr>
              <a:t>с охранной зоной 100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Минеральный источник </a:t>
            </a:r>
            <a:r>
              <a:rPr lang="ru-RU" sz="1400" b="1" dirty="0" smtClean="0">
                <a:solidFill>
                  <a:schemeClr val="bg1"/>
                </a:solidFill>
              </a:rPr>
              <a:t>№3 </a:t>
            </a:r>
            <a:r>
              <a:rPr lang="ru-RU" sz="1400" b="1" dirty="0">
                <a:solidFill>
                  <a:schemeClr val="bg1"/>
                </a:solidFill>
              </a:rPr>
              <a:t>располагается чересполосном участке Березовка </a:t>
            </a:r>
            <a:r>
              <a:rPr lang="ru-RU" sz="1400" b="1" dirty="0" smtClean="0">
                <a:solidFill>
                  <a:schemeClr val="bg1"/>
                </a:solidFill>
              </a:rPr>
              <a:t>в </a:t>
            </a:r>
            <a:r>
              <a:rPr lang="ru-RU" sz="1400" b="1" dirty="0">
                <a:solidFill>
                  <a:schemeClr val="bg1"/>
                </a:solidFill>
              </a:rPr>
              <a:t>урочище </a:t>
            </a:r>
            <a:r>
              <a:rPr lang="ru-RU" sz="1400" b="1" dirty="0" err="1">
                <a:solidFill>
                  <a:schemeClr val="bg1"/>
                </a:solidFill>
              </a:rPr>
              <a:t>Епифанцева</a:t>
            </a:r>
            <a:r>
              <a:rPr lang="ru-RU" sz="1400" b="1" dirty="0">
                <a:solidFill>
                  <a:schemeClr val="bg1"/>
                </a:solidFill>
              </a:rPr>
              <a:t> с охранной зоной 17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Минеральный источник </a:t>
            </a:r>
            <a:r>
              <a:rPr lang="ru-RU" sz="1400" b="1" dirty="0" smtClean="0">
                <a:solidFill>
                  <a:schemeClr val="bg1"/>
                </a:solidFill>
              </a:rPr>
              <a:t>№4 </a:t>
            </a:r>
            <a:r>
              <a:rPr lang="ru-RU" sz="1400" b="1" dirty="0">
                <a:solidFill>
                  <a:schemeClr val="bg1"/>
                </a:solidFill>
              </a:rPr>
              <a:t>расположен в </a:t>
            </a:r>
            <a:r>
              <a:rPr lang="ru-RU" sz="1400" b="1" dirty="0" smtClean="0">
                <a:solidFill>
                  <a:schemeClr val="bg1"/>
                </a:solidFill>
              </a:rPr>
              <a:t>сельском поселении  «</a:t>
            </a:r>
            <a:r>
              <a:rPr lang="ru-RU" sz="1400" b="1" dirty="0" err="1" smtClean="0">
                <a:solidFill>
                  <a:schemeClr val="bg1"/>
                </a:solidFill>
              </a:rPr>
              <a:t>Ломовское</a:t>
            </a:r>
            <a:r>
              <a:rPr lang="ru-RU" sz="1400" b="1" dirty="0" smtClean="0">
                <a:solidFill>
                  <a:schemeClr val="bg1"/>
                </a:solidFill>
              </a:rPr>
              <a:t>» </a:t>
            </a:r>
            <a:r>
              <a:rPr lang="ru-RU" sz="1400" b="1" dirty="0">
                <a:solidFill>
                  <a:schemeClr val="bg1"/>
                </a:solidFill>
              </a:rPr>
              <a:t>в устье сходящихся падей Ключевая, Кривая </a:t>
            </a:r>
            <a:r>
              <a:rPr lang="ru-RU" sz="1400" b="1" dirty="0" err="1">
                <a:solidFill>
                  <a:schemeClr val="bg1"/>
                </a:solidFill>
              </a:rPr>
              <a:t>Удиринга</a:t>
            </a:r>
            <a:r>
              <a:rPr lang="ru-RU" sz="1400" b="1" dirty="0">
                <a:solidFill>
                  <a:schemeClr val="bg1"/>
                </a:solidFill>
              </a:rPr>
              <a:t>, Прямая </a:t>
            </a:r>
            <a:r>
              <a:rPr lang="ru-RU" sz="1400" b="1" dirty="0" err="1">
                <a:solidFill>
                  <a:schemeClr val="bg1"/>
                </a:solidFill>
              </a:rPr>
              <a:t>Удиринга</a:t>
            </a:r>
            <a:r>
              <a:rPr lang="ru-RU" sz="1400" b="1" dirty="0">
                <a:solidFill>
                  <a:schemeClr val="bg1"/>
                </a:solidFill>
              </a:rPr>
              <a:t> с общей охранной зоной 220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Шесть минеральных источников расположены 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по реке </a:t>
            </a:r>
            <a:r>
              <a:rPr lang="ru-RU" sz="1400" b="1" dirty="0" err="1">
                <a:solidFill>
                  <a:schemeClr val="bg1"/>
                </a:solidFill>
              </a:rPr>
              <a:t>Куренга</a:t>
            </a:r>
            <a:r>
              <a:rPr lang="ru-RU" sz="1400" b="1" dirty="0">
                <a:solidFill>
                  <a:schemeClr val="bg1"/>
                </a:solidFill>
              </a:rPr>
              <a:t> в падях </a:t>
            </a:r>
            <a:r>
              <a:rPr lang="ru-RU" sz="1400" b="1" dirty="0" err="1">
                <a:solidFill>
                  <a:schemeClr val="bg1"/>
                </a:solidFill>
              </a:rPr>
              <a:t>Бармашей</a:t>
            </a:r>
            <a:r>
              <a:rPr lang="ru-RU" sz="1400" b="1" dirty="0">
                <a:solidFill>
                  <a:schemeClr val="bg1"/>
                </a:solidFill>
              </a:rPr>
              <a:t>, Сухая около лесопитомника; по реке </a:t>
            </a:r>
            <a:r>
              <a:rPr lang="ru-RU" sz="1400" b="1" dirty="0" err="1">
                <a:solidFill>
                  <a:schemeClr val="bg1"/>
                </a:solidFill>
              </a:rPr>
              <a:t>Ералга</a:t>
            </a:r>
            <a:r>
              <a:rPr lang="ru-RU" sz="1400" b="1" dirty="0">
                <a:solidFill>
                  <a:schemeClr val="bg1"/>
                </a:solidFill>
              </a:rPr>
              <a:t> падь кислый Ключ; в верховья ручья и пади </a:t>
            </a:r>
            <a:r>
              <a:rPr lang="ru-RU" sz="1400" b="1" dirty="0" err="1">
                <a:solidFill>
                  <a:schemeClr val="bg1"/>
                </a:solidFill>
              </a:rPr>
              <a:t>Калтыкан</a:t>
            </a:r>
            <a:r>
              <a:rPr lang="ru-RU" sz="1400" b="1" dirty="0">
                <a:solidFill>
                  <a:schemeClr val="bg1"/>
                </a:solidFill>
              </a:rPr>
              <a:t>; в верховьях ручья и пади Большой </a:t>
            </a:r>
            <a:r>
              <a:rPr lang="ru-RU" sz="1400" b="1" dirty="0" err="1">
                <a:solidFill>
                  <a:schemeClr val="bg1"/>
                </a:solidFill>
              </a:rPr>
              <a:t>Алгастуй</a:t>
            </a:r>
            <a:r>
              <a:rPr lang="ru-RU" sz="1400" b="1" dirty="0">
                <a:solidFill>
                  <a:schemeClr val="bg1"/>
                </a:solidFill>
              </a:rPr>
              <a:t>; по реке </a:t>
            </a:r>
            <a:r>
              <a:rPr lang="ru-RU" sz="1400" b="1" dirty="0" err="1">
                <a:solidFill>
                  <a:schemeClr val="bg1"/>
                </a:solidFill>
              </a:rPr>
              <a:t>Шалдымар</a:t>
            </a:r>
            <a:r>
              <a:rPr lang="ru-RU" sz="1400" b="1" dirty="0">
                <a:solidFill>
                  <a:schemeClr val="bg1"/>
                </a:solidFill>
              </a:rPr>
              <a:t> и у слияния ручьев </a:t>
            </a:r>
            <a:r>
              <a:rPr lang="ru-RU" sz="1400" b="1" dirty="0" err="1">
                <a:solidFill>
                  <a:schemeClr val="bg1"/>
                </a:solidFill>
              </a:rPr>
              <a:t>Депокая</a:t>
            </a:r>
            <a:r>
              <a:rPr lang="ru-RU" sz="1400" b="1" dirty="0">
                <a:solidFill>
                  <a:schemeClr val="bg1"/>
                </a:solidFill>
              </a:rPr>
              <a:t> и Поворотная.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Общая площадь охранных зон вокруг минеральных источников расположенных на территориях </a:t>
            </a:r>
            <a:r>
              <a:rPr lang="ru-RU" sz="1400" b="1" dirty="0" smtClean="0">
                <a:solidFill>
                  <a:schemeClr val="bg1"/>
                </a:solidFill>
              </a:rPr>
              <a:t>МР «Сретенский район» </a:t>
            </a:r>
            <a:r>
              <a:rPr lang="ru-RU" sz="1400" b="1" dirty="0">
                <a:solidFill>
                  <a:schemeClr val="bg1"/>
                </a:solidFill>
              </a:rPr>
              <a:t>составляет 687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Всего на территории Сретенского района </a:t>
            </a:r>
            <a:r>
              <a:rPr lang="ru-RU" sz="1400" b="1" dirty="0" smtClean="0">
                <a:solidFill>
                  <a:schemeClr val="bg1"/>
                </a:solidFill>
              </a:rPr>
              <a:t>имеется </a:t>
            </a:r>
            <a:r>
              <a:rPr lang="ru-RU" sz="1400" b="1" dirty="0">
                <a:solidFill>
                  <a:schemeClr val="bg1"/>
                </a:solidFill>
              </a:rPr>
              <a:t>10 минеральных источников, бальнеологические особенности которых </a:t>
            </a:r>
            <a:r>
              <a:rPr lang="ru-RU" b="1" u="sng" dirty="0">
                <a:solidFill>
                  <a:schemeClr val="bg1"/>
                </a:solidFill>
              </a:rPr>
              <a:t>неизвестны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8296588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-2124744" y="307070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Лесной фонд.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70613"/>
            <a:ext cx="5238750" cy="2933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5996" y="2074629"/>
            <a:ext cx="4372719" cy="32848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061248"/>
            <a:ext cx="4164210" cy="280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633010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96937147"/>
              </p:ext>
            </p:extLst>
          </p:nvPr>
        </p:nvGraphicFramePr>
        <p:xfrm>
          <a:off x="276228" y="24828"/>
          <a:ext cx="8640961" cy="681174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1341488"/>
                <a:gridCol w="1076875"/>
                <a:gridCol w="625526"/>
                <a:gridCol w="625526"/>
                <a:gridCol w="625526"/>
                <a:gridCol w="625526"/>
                <a:gridCol w="1004022"/>
                <a:gridCol w="704240"/>
                <a:gridCol w="704240"/>
                <a:gridCol w="653996"/>
                <a:gridCol w="653996"/>
              </a:tblGrid>
              <a:tr h="627291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РАСПРЕДЕЛЕНИЕ </a:t>
                      </a:r>
                      <a:r>
                        <a:rPr lang="ru-RU" sz="1400" dirty="0">
                          <a:effectLst/>
                        </a:rPr>
                        <a:t>ПЛОЩАДИ И ЗАПАСА НАСАЖДЕНИЙ ПО ГРУППАМ ПОРОД И ГРУППАМ ВОЗРАСТОВ </a:t>
                      </a: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(</a:t>
                      </a:r>
                      <a:r>
                        <a:rPr lang="ru-RU" sz="1400" dirty="0">
                          <a:effectLst/>
                        </a:rPr>
                        <a:t>тыс. га, млн. м</a:t>
                      </a:r>
                      <a:r>
                        <a:rPr lang="ru-RU" sz="1400" baseline="30000" dirty="0">
                          <a:effectLst/>
                        </a:rPr>
                        <a:t>3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64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Породы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Покрытые лесом земли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 том числе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Общий запас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том числе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1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Молодняки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Средне-возрастные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Приспева</a:t>
                      </a:r>
                      <a:r>
                        <a:rPr lang="ru-RU" sz="1400" b="1" dirty="0" smtClean="0">
                          <a:effectLst/>
                        </a:rPr>
                        <a:t>-</a:t>
                      </a:r>
                    </a:p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ющие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Спелые и </a:t>
                      </a:r>
                      <a:r>
                        <a:rPr lang="ru-RU" sz="1400" b="1" dirty="0" err="1">
                          <a:effectLst/>
                        </a:rPr>
                        <a:t>перестойн</a:t>
                      </a:r>
                      <a:r>
                        <a:rPr lang="ru-RU" sz="1400" b="1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молодняки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Средне-возрастные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Приспева-ющие</a:t>
                      </a:r>
                      <a:endParaRPr lang="ru-RU" sz="14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Спелые и </a:t>
                      </a:r>
                      <a:r>
                        <a:rPr lang="ru-RU" sz="1400" b="1" dirty="0" err="1">
                          <a:effectLst/>
                        </a:rPr>
                        <a:t>перестойн</a:t>
                      </a:r>
                      <a:r>
                        <a:rPr lang="ru-RU" sz="1400" b="1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</a:tr>
              <a:tr h="313646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 лесов </a:t>
                      </a:r>
                      <a:r>
                        <a:rPr lang="en-US" sz="1400" dirty="0">
                          <a:effectLst/>
                        </a:rPr>
                        <a:t>I</a:t>
                      </a:r>
                      <a:r>
                        <a:rPr lang="ru-RU" sz="1400" dirty="0">
                          <a:effectLst/>
                        </a:rPr>
                        <a:t>+</a:t>
                      </a:r>
                      <a:r>
                        <a:rPr lang="en-US" sz="1400" dirty="0">
                          <a:effectLst/>
                        </a:rPr>
                        <a:t>II</a:t>
                      </a:r>
                      <a:r>
                        <a:rPr lang="ru-RU" sz="1400" dirty="0">
                          <a:effectLst/>
                        </a:rPr>
                        <a:t>+</a:t>
                      </a:r>
                      <a:r>
                        <a:rPr lang="en-US" sz="1400" dirty="0">
                          <a:effectLst/>
                        </a:rPr>
                        <a:t>III</a:t>
                      </a:r>
                      <a:r>
                        <a:rPr lang="ru-RU" sz="1400" dirty="0">
                          <a:effectLst/>
                        </a:rPr>
                        <a:t> группы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Хвойные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812,2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151,7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255,6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114,1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290,7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89,1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31,6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37,3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том числе: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Лиственница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713,8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130,6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226,6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104,0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252,6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78,9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28,3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13,7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32,2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Сосна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98,4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21,1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29,0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38,1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0,5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Лиственные: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488,0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128,5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266,0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43,9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49,6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30,4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18,7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 том числе: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Береза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456,1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105,5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258,1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43,4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49,1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29,5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1,8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18,2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1300,2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 280,2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521,6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158,0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340,3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119,5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7,3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50,3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19,3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42,6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21,5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40,1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12,2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+mn-ea"/>
                        </a:rPr>
                        <a:t>26,2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+mn-ea"/>
                        </a:rPr>
                        <a:t>42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+mn-ea"/>
                        </a:rPr>
                        <a:t>16,2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35,7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том числе леса </a:t>
                      </a:r>
                      <a:r>
                        <a:rPr lang="en-US" sz="1400" dirty="0">
                          <a:effectLst/>
                        </a:rPr>
                        <a:t>II</a:t>
                      </a:r>
                      <a:r>
                        <a:rPr lang="ru-RU" sz="1400" dirty="0">
                          <a:effectLst/>
                        </a:rPr>
                        <a:t> и </a:t>
                      </a:r>
                      <a:r>
                        <a:rPr lang="en-US" sz="1400" dirty="0">
                          <a:effectLst/>
                        </a:rPr>
                        <a:t>III</a:t>
                      </a:r>
                      <a:r>
                        <a:rPr lang="ru-RU" sz="1400" dirty="0">
                          <a:effectLst/>
                        </a:rPr>
                        <a:t> групп, возможные для эксплуатации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Хвойные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729,1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139,0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222,6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102,8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264,7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79,8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27,6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13,5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34,0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Лиственные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350,8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86,0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194,7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35,4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21,3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1,3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13,1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3,3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3,6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1079,9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225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417,3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137,5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300,1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101,1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6,0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40,7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16,8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37,6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20,8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38,7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12,7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27,8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5,9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40,2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16,6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37,3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1756171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1026" name="Picture 2" descr="C:\Documents and Settings\ekonomika3\Мои документы\2010\2010\инвест паспорт на 2012\куэнга 3 вокза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828" y="3212976"/>
            <a:ext cx="8270636" cy="35283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034" y="857232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   На </a:t>
            </a:r>
            <a:r>
              <a:rPr lang="ru-RU" b="1" dirty="0"/>
              <a:t>территории </a:t>
            </a:r>
            <a:r>
              <a:rPr lang="ru-RU" b="1" dirty="0" smtClean="0"/>
              <a:t>МР «Сретенский район» функционирует железнодорожный </a:t>
            </a:r>
            <a:r>
              <a:rPr lang="ru-RU" b="1" dirty="0"/>
              <a:t>транспорт. </a:t>
            </a:r>
            <a:r>
              <a:rPr lang="ru-RU" b="1" dirty="0" smtClean="0"/>
              <a:t>Протяженность железных </a:t>
            </a:r>
            <a:r>
              <a:rPr lang="ru-RU" b="1" dirty="0"/>
              <a:t>дорог – 85 </a:t>
            </a:r>
            <a:r>
              <a:rPr lang="ru-RU" b="1" dirty="0" smtClean="0"/>
              <a:t>км. На </a:t>
            </a:r>
            <a:r>
              <a:rPr lang="ru-RU" b="1" dirty="0"/>
              <a:t>протяжении 30,4 км. проходит участок </a:t>
            </a:r>
            <a:r>
              <a:rPr lang="ru-RU" b="1" dirty="0" smtClean="0"/>
              <a:t>Забайкальской железнодорожной магистрали</a:t>
            </a:r>
            <a:r>
              <a:rPr lang="ru-RU" b="1" dirty="0"/>
              <a:t>. Он пересекает территорию МО «</a:t>
            </a:r>
            <a:r>
              <a:rPr lang="ru-RU" b="1" dirty="0" err="1"/>
              <a:t>Дунаевское</a:t>
            </a:r>
            <a:r>
              <a:rPr lang="ru-RU" b="1" dirty="0"/>
              <a:t>» (</a:t>
            </a:r>
            <a:r>
              <a:rPr lang="ru-RU" b="1" dirty="0" err="1"/>
              <a:t>ж.д</a:t>
            </a:r>
            <a:r>
              <a:rPr lang="ru-RU" b="1" dirty="0"/>
              <a:t>. станция </a:t>
            </a:r>
            <a:r>
              <a:rPr lang="ru-RU" b="1" dirty="0" err="1"/>
              <a:t>Шеметово</a:t>
            </a:r>
            <a:r>
              <a:rPr lang="ru-RU" b="1" dirty="0"/>
              <a:t>, Дунаево, Нижняя </a:t>
            </a:r>
            <a:r>
              <a:rPr lang="ru-RU" b="1" dirty="0" err="1"/>
              <a:t>Куэнга</a:t>
            </a:r>
            <a:r>
              <a:rPr lang="ru-RU" b="1" dirty="0"/>
              <a:t>), МО «Верхне-</a:t>
            </a:r>
            <a:r>
              <a:rPr lang="ru-RU" b="1" dirty="0" err="1"/>
              <a:t>Куэнгинское</a:t>
            </a:r>
            <a:r>
              <a:rPr lang="ru-RU" b="1" dirty="0"/>
              <a:t>» (</a:t>
            </a:r>
            <a:r>
              <a:rPr lang="ru-RU" b="1" dirty="0" err="1"/>
              <a:t>ж.д</a:t>
            </a:r>
            <a:r>
              <a:rPr lang="ru-RU" b="1" dirty="0"/>
              <a:t>. станции Верхняя </a:t>
            </a:r>
            <a:r>
              <a:rPr lang="ru-RU" b="1" dirty="0" err="1"/>
              <a:t>Куэнга</a:t>
            </a:r>
            <a:r>
              <a:rPr lang="ru-RU" b="1" dirty="0"/>
              <a:t>, Шапка). Имеется технологическая железнодорожная ветка Дунаево-Сретенск (53,3 км). Других железных дорог на территории  района нет.</a:t>
            </a: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7828" y="225514"/>
            <a:ext cx="8172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Железнодорожный транспорт.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26947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1026" name="Picture 2" descr="C:\Documents and Settings\ekonomika3\Мои документы\2010\2010\инвест паспорт на 2012\мост зимо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8964"/>
            <a:ext cx="87849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9986" y="248414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Автомобильные дороги.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4057314"/>
              </p:ext>
            </p:extLst>
          </p:nvPr>
        </p:nvGraphicFramePr>
        <p:xfrm>
          <a:off x="301751" y="1124744"/>
          <a:ext cx="8518721" cy="53206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16438"/>
                <a:gridCol w="1446576"/>
                <a:gridCol w="1044748"/>
                <a:gridCol w="964384"/>
                <a:gridCol w="1446575"/>
              </a:tblGrid>
              <a:tr h="20478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автодорог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Общая протяженность в границах района, км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В том числе по покрытиям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81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черное 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гравийное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грунтовое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04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Регионального значения: 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328,9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78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250,9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04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В том числе: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04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Могойтуй – Сретенск – Олочи 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88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68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04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Подъезд к пгт.Кокуй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04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Подъезд к </a:t>
                      </a:r>
                      <a:r>
                        <a:rPr lang="ru-RU" sz="14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с.Адом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04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Подъезд к </a:t>
                      </a:r>
                      <a:r>
                        <a:rPr lang="ru-RU" sz="14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с.Усть-Курлыч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04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Подъезд к </a:t>
                      </a:r>
                      <a:r>
                        <a:rPr lang="ru-RU" sz="14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с.Алия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04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Подъезд к </a:t>
                      </a:r>
                      <a:r>
                        <a:rPr lang="ru-RU" sz="14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с.Матакан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04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Подъезд к </a:t>
                      </a:r>
                      <a:r>
                        <a:rPr lang="ru-RU" sz="14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с.Болотово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04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Подъезд к </a:t>
                      </a:r>
                      <a:r>
                        <a:rPr lang="ru-RU" sz="14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ст.Куэнга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04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с.Делюн</a:t>
                      </a: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- пгт.Кокуй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04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Подъезд к ст.Сретенск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04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г.Сретенск</a:t>
                      </a: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- </a:t>
                      </a:r>
                      <a:r>
                        <a:rPr lang="ru-RU" sz="14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с.Боты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106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106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04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с.Кудея -с.Бори - пгт.Усть-Карск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49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49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04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в </a:t>
                      </a:r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том числе:  </a:t>
                      </a:r>
                      <a:r>
                        <a:rPr lang="ru-RU" sz="14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с.Кудея</a:t>
                      </a: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- </a:t>
                      </a:r>
                      <a:r>
                        <a:rPr lang="ru-RU" sz="14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с.Бори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04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</a:t>
                      </a:r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             </a:t>
                      </a:r>
                      <a:r>
                        <a:rPr lang="ru-RU" sz="14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с.Бори</a:t>
                      </a: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- </a:t>
                      </a:r>
                      <a:r>
                        <a:rPr lang="ru-RU" sz="14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пгт.Усть-Карск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04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Подъезд к </a:t>
                      </a:r>
                      <a:r>
                        <a:rPr lang="ru-RU" sz="14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с.Кулан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7,9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7,9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04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Местного значения поселений: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241,7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241,7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/>
                </a:tc>
              </a:tr>
              <a:tr h="204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Местного значения района: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38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38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04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Всего: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608,6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78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250,9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279,7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32968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0702"/>
            <a:ext cx="8988552" cy="648072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476672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Телекоммуникации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916832"/>
            <a:ext cx="79208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/>
            <a:r>
              <a:rPr lang="ru-RU" b="1" u="sng" dirty="0">
                <a:solidFill>
                  <a:schemeClr val="bg1"/>
                </a:solidFill>
                <a:latin typeface="+mj-lt"/>
              </a:rPr>
              <a:t>Услуги электросвязи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 на 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территории МР «Сретенский район» оказывает Забайкальский 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филиал 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 ОАО 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«Ростелеком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». Во 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всех поселениях установлены 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универсальные 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таксофоны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. </a:t>
            </a:r>
            <a:r>
              <a:rPr lang="ru-RU" b="1" dirty="0" smtClean="0">
                <a:solidFill>
                  <a:schemeClr val="bg1"/>
                </a:solidFill>
                <a:cs typeface="Arial" pitchFamily="34" charset="0"/>
              </a:rPr>
              <a:t>Обеспеченность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квартирными 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телефонными 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аппаратами сети 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общего 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пользования на 1000 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человек  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населения – 117 шт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. </a:t>
            </a:r>
            <a:r>
              <a:rPr lang="ru-RU" b="1" u="sng" dirty="0" smtClean="0">
                <a:solidFill>
                  <a:schemeClr val="bg1"/>
                </a:solidFill>
                <a:latin typeface="+mj-lt"/>
              </a:rPr>
              <a:t>Сотовая </a:t>
            </a:r>
            <a:r>
              <a:rPr lang="ru-RU" b="1" u="sng" dirty="0">
                <a:solidFill>
                  <a:schemeClr val="bg1"/>
                </a:solidFill>
                <a:latin typeface="+mj-lt"/>
              </a:rPr>
              <a:t>связь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 – в 7 населенных пунктах, 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включая 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районный центр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. </a:t>
            </a:r>
            <a:r>
              <a:rPr lang="ru-RU" b="1" u="sng" dirty="0">
                <a:solidFill>
                  <a:schemeClr val="bg1"/>
                </a:solidFill>
              </a:rPr>
              <a:t>Услуги </a:t>
            </a:r>
            <a:r>
              <a:rPr lang="ru-RU" b="1" u="sng" dirty="0">
                <a:solidFill>
                  <a:schemeClr val="bg1"/>
                </a:solidFill>
                <a:latin typeface="+mj-lt"/>
              </a:rPr>
              <a:t>почтовой связи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 оказывают 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 17 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стационарных отделений связи 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УФПС 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Забайкальского края – 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филиала 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ФГУП «Почта России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». </a:t>
            </a:r>
            <a:r>
              <a:rPr lang="ru-RU" b="1" u="sng" dirty="0" smtClean="0">
                <a:solidFill>
                  <a:schemeClr val="bg1"/>
                </a:solidFill>
                <a:latin typeface="+mj-lt"/>
              </a:rPr>
              <a:t>Доступ </a:t>
            </a:r>
            <a:r>
              <a:rPr lang="ru-RU" b="1" u="sng" dirty="0">
                <a:solidFill>
                  <a:schemeClr val="bg1"/>
                </a:solidFill>
                <a:latin typeface="+mj-lt"/>
              </a:rPr>
              <a:t>в сеть Интернет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имеется в трех населенных пунктах : г. Сретенск, пгт.Кокуй, с.Усть-Наринзор.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1962698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906979"/>
            <a:ext cx="9036496" cy="581449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72365567"/>
              </p:ext>
            </p:extLst>
          </p:nvPr>
        </p:nvGraphicFramePr>
        <p:xfrm>
          <a:off x="251520" y="1124745"/>
          <a:ext cx="8606761" cy="509033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532917"/>
                <a:gridCol w="1536922"/>
                <a:gridCol w="1536922"/>
              </a:tblGrid>
              <a:tr h="729153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Наименование показателя</a:t>
                      </a:r>
                    </a:p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Единица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измерения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ru-RU" sz="1400" dirty="0" smtClean="0">
                        <a:solidFill>
                          <a:schemeClr val="accent6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Количество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accent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6043">
                <a:tc>
                  <a:txBody>
                    <a:bodyPr/>
                    <a:lstStyle/>
                    <a:p>
                      <a:pPr>
                        <a:lnSpc>
                          <a:spcPts val="135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Общеобразовательные учреждения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68654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Число общеобразовательных учреждений (без вечерних (сменных) общеобразовательных учреждений) на начало учебного года, всего 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единица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1139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Численность обучающихся общеобразовательных </a:t>
                      </a:r>
                      <a:b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учреждений (без вечерних (сменных) общеобразовательных учреждений) с учетом структурных подразделений </a:t>
                      </a:r>
                      <a:b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(филиалов), всего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человек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2890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5854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Численность педагогических </a:t>
                      </a:r>
                      <a:b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работников в дошкольных </a:t>
                      </a:r>
                      <a:b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образовательных учреждениях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человек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142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743754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Численность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детей, посещающих дошкольные образовательные  учреждения – всего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человек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1184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514907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Охват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детей дошкольным образованием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95536" y="26064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Образование.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9518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3426" y="4653136"/>
            <a:ext cx="2000250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32143792"/>
              </p:ext>
            </p:extLst>
          </p:nvPr>
        </p:nvGraphicFramePr>
        <p:xfrm>
          <a:off x="179511" y="908721"/>
          <a:ext cx="8784977" cy="577979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486015"/>
                <a:gridCol w="2187703"/>
                <a:gridCol w="1677132"/>
                <a:gridCol w="1598461"/>
                <a:gridCol w="1835666"/>
              </a:tblGrid>
              <a:tr h="8534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Учреждения образования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Количество ОУ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Численность детей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Численность педагогических работников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Участие в национальных проектах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20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Дошкольные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структурных подразделений,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дошкольных групп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1184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142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«Демография»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87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школы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747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121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«Успех каждого ребенка»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2760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Средние школы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2143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245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«Цифровая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образовательная  среда», «Современная школа»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20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Филиалы школ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Начальные школы - 11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Детские сады - 9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Начальные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школы -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</a:t>
                      </a:r>
                      <a:endParaRPr lang="ru-RU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Детские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сады -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20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Дополнительного образования детей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741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object 2"/>
          <p:cNvSpPr txBox="1">
            <a:spLocks/>
          </p:cNvSpPr>
          <p:nvPr/>
        </p:nvSpPr>
        <p:spPr>
          <a:xfrm>
            <a:off x="-20827" y="32240"/>
            <a:ext cx="9144000" cy="673646"/>
          </a:xfrm>
          <a:prstGeom prst="rect">
            <a:avLst/>
          </a:prstGeom>
          <a:noFill/>
        </p:spPr>
        <p:txBody>
          <a:bodyPr vert="horz" wrap="square" lIns="0" tIns="240411" rIns="0" bIns="0" rtlCol="0" anchor="ctr">
            <a:spAutoFit/>
          </a:bodyPr>
          <a:lstStyle/>
          <a:p>
            <a:pPr marL="2636520" marR="5080" indent="-2084070" algn="ctr">
              <a:spcBef>
                <a:spcPts val="100"/>
              </a:spcBef>
              <a:defRPr/>
            </a:pPr>
            <a:r>
              <a:rPr lang="ru-RU" sz="2800" b="1" spc="-1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Система образования МР Сретенский район</a:t>
            </a:r>
            <a:endParaRPr lang="ru-RU" sz="2800" b="1" spc="-5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2085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286750" cy="1387475"/>
        </p:xfrm>
        <a:graphic>
          <a:graphicData uri="http://schemas.openxmlformats.org/drawingml/2006/table">
            <a:tbl>
              <a:tblPr/>
              <a:tblGrid>
                <a:gridCol w="6000750"/>
                <a:gridCol w="1214438"/>
                <a:gridCol w="1071562"/>
              </a:tblGrid>
              <a:tr h="27940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Число коек в больницах всех ведомств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коек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266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Число посещений  в амбулаторно-поликлинических учреждениях всех ведомств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посещ. в смену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Численность врачей всех специальностей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Численность среднего медицинского персонала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194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2412"/>
            <a:ext cx="8784976" cy="63367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548680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Здравоохранение.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796842"/>
            <a:ext cx="475252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+mj-lt"/>
              </a:rPr>
              <a:t>Учреждения здравоохранения представлены в районе ГУЗ «Сретенской ЦРБ» (многопрофильное лечебно-профилактическое учреждение, включающее стационар на </a:t>
            </a:r>
            <a:r>
              <a:rPr lang="ru-RU" sz="1400" dirty="0" smtClean="0">
                <a:latin typeface="+mj-lt"/>
              </a:rPr>
              <a:t>108 коек, </a:t>
            </a:r>
            <a:r>
              <a:rPr lang="ru-RU" sz="1400" dirty="0">
                <a:latin typeface="+mj-lt"/>
              </a:rPr>
              <a:t>поликлиническую службу, лабораторную службу и ряд других объектов обеспечения) с  филиалами в г.Сретенск и </a:t>
            </a:r>
            <a:r>
              <a:rPr lang="ru-RU" sz="1400" dirty="0" err="1">
                <a:latin typeface="+mj-lt"/>
              </a:rPr>
              <a:t>пгт</a:t>
            </a:r>
            <a:r>
              <a:rPr lang="ru-RU" sz="1400" dirty="0">
                <a:latin typeface="+mj-lt"/>
              </a:rPr>
              <a:t>. Усть – Карск, </a:t>
            </a:r>
            <a:r>
              <a:rPr lang="ru-RU" sz="1400" dirty="0" smtClean="0">
                <a:latin typeface="+mj-lt"/>
              </a:rPr>
              <a:t> ФАП,30 одно отделение </a:t>
            </a:r>
            <a:r>
              <a:rPr lang="ru-RU" sz="1400" dirty="0">
                <a:latin typeface="+mj-lt"/>
              </a:rPr>
              <a:t>скорой помощи,  сетью частных аптечных предприятий. </a:t>
            </a:r>
          </a:p>
          <a:p>
            <a:pPr algn="just"/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52893709"/>
              </p:ext>
            </p:extLst>
          </p:nvPr>
        </p:nvGraphicFramePr>
        <p:xfrm>
          <a:off x="428625" y="5184124"/>
          <a:ext cx="8286750" cy="126921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6000750"/>
                <a:gridCol w="1214438"/>
                <a:gridCol w="1071562"/>
              </a:tblGrid>
              <a:tr h="42307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Число коек в больницах всех ведомств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коек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102</a:t>
                      </a:r>
                    </a:p>
                  </a:txBody>
                  <a:tcPr marL="0" marR="0" marT="0" marB="0" anchor="ctr" horzOverflow="overflow"/>
                </a:tc>
              </a:tr>
              <a:tr h="42307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Численность врачей всех специальностей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человек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42307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Численность среднего медицинского персонала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человек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165</a:t>
                      </a:r>
                    </a:p>
                  </a:txBody>
                  <a:tcPr marL="0" marR="0" marT="0" marB="0" anchor="ctr" horzOverflow="overflow"/>
                </a:tc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6705"/>
            <a:ext cx="2304256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perspectiveHeroicExtremeLeftFacing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1572" y="2161774"/>
            <a:ext cx="2304256" cy="13989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perspectiveHeroicExtremeLeftFacing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6649" y="3717032"/>
            <a:ext cx="2430559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perspectiveHeroicExtremeLeftFacing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68731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CEAD1-ADD3-4444-BC35-BBCE9513DBB7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270901" y="476672"/>
            <a:ext cx="8720699" cy="6982199"/>
          </a:xfrm>
        </p:spPr>
        <p:txBody>
          <a:bodyPr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Привлечение инвестиций – одно из основных направлений деятельности Администрации муниципального района. Мы придаем огромное значение экономической стабильности, повышению уровня и качества жизни населения, обеспечению комфортных условий его проживания, ставим перед собой задачу по проведению активной деятельности, направленной на привлечение инвесторов, способных реализовать перспективные проекты.</a:t>
            </a:r>
            <a:endParaRPr lang="ru-RU" sz="1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Природных  и трудовых  ресурсов в районе достаточно! Определены цели. Намечены пути их реализации.  Нужны инвестиции. Приглашаем к диалогу инвесторов и партнеров: я уверен, что с вашей помощью Сретенский  район продолжит свое развитие  и станет процветающей территорией Забайкальского края. Мы открыты для партнерства и приглашаем всех к сотрудничеству!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sz="1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Добро </a:t>
            </a:r>
            <a:r>
              <a:rPr lang="ru-RU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пожаловать в Сретенский район Забайкальского края!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sz="1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 </a:t>
            </a:r>
            <a:r>
              <a:rPr lang="ru-RU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уважением,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Глава района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Алексей  Сергеевич  Закурдаев.</a:t>
            </a:r>
            <a:endParaRPr lang="ru-RU" sz="1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215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FBAA-7B61-4869-A2EC-1DF9878DFFB2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6146" name="Picture 2" descr="Z:\Комитет экономики\фото с редакции\СПОРТ\лыжи спорт\SDC104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5" y="2924944"/>
            <a:ext cx="2369267" cy="1083006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Z:\Комитет экономики\фото с редакции\СПОРТ\лыжи спорт\SDC105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72800" y="-8229600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Z:\Комитет экономики\фото с редакции\СПОРТ\Пробег 2010\Изображение 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3352" y="1124742"/>
            <a:ext cx="1260648" cy="1252165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Z:\Комитет экономики\фото с редакции\СПОРТ\Баскетбол, лыжня\PB1304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24944"/>
            <a:ext cx="2342587" cy="1083006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Z:\Комитет экономики\фото с редакции\СПОРТ\лыжи спорт\SDC104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96192"/>
            <a:ext cx="1187624" cy="1297885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46829616"/>
              </p:ext>
            </p:extLst>
          </p:nvPr>
        </p:nvGraphicFramePr>
        <p:xfrm>
          <a:off x="1402634" y="762963"/>
          <a:ext cx="6480718" cy="205545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166176"/>
                <a:gridCol w="1157271"/>
                <a:gridCol w="1157271"/>
              </a:tblGrid>
              <a:tr h="23714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Спортивные сооружения</a:t>
                      </a:r>
                      <a:endParaRPr lang="ru-RU" sz="1400" b="1" dirty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спортивных сооружений - всего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единица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 из общего числа спортивных сооружений: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6856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стадионы с трибунами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единица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плоскостные спортивные сооружения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единица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спортивные залы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единица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плавательные бассейны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единица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9910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детско-юношеских спортивных школ (включая 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филиалы)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единица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Численность занимающихся в детско-юношеских 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спортивных школах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</a:rPr>
                        <a:t>463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3508" y="116632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Культура</a:t>
            </a:r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 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и спорт.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55190445"/>
              </p:ext>
            </p:extLst>
          </p:nvPr>
        </p:nvGraphicFramePr>
        <p:xfrm>
          <a:off x="1403648" y="4221087"/>
          <a:ext cx="6479704" cy="121817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165524"/>
                <a:gridCol w="1157090"/>
                <a:gridCol w="1157090"/>
              </a:tblGrid>
              <a:tr h="27948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Учреждения культуры и искусства</a:t>
                      </a:r>
                      <a:endParaRPr lang="ru-RU" sz="1400" b="1" dirty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6429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учреждений культурно-досугового типа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единица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851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библиотек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единица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568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музеев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единица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8019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детских музыкальных, художественных, 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 хореографических школ и школ искусств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единица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6153" name="Picture 9" descr="Z:\Комитет экономики\фото с редакции\краевой музыкальный дождик 2010\музыкальный дождик\SDC100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801600" y="-9601200"/>
            <a:ext cx="10800000" cy="81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Z:\Комитет экономики\фото с редакции\краевой музыкальный дождик 2010\музыкальный дождик\SDC1006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5" y="5733256"/>
            <a:ext cx="2369267" cy="1008112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Z:\Комитет экономики\фото с редакции\краевой музыкальный дождик 2010\музыкальный дождик\030500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698" y="4221088"/>
            <a:ext cx="1334279" cy="1203009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Z:\Комитет экономики\Ольге Васильевне\стенды\концерт (56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733256"/>
            <a:ext cx="2342587" cy="1008112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Z:\Комитет экономики\фото с редакции\НОВОСЕЛЬЕ муз школа Коркуй\P112012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456" y="4310239"/>
            <a:ext cx="1172636" cy="1213312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3319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55563426"/>
              </p:ext>
            </p:extLst>
          </p:nvPr>
        </p:nvGraphicFramePr>
        <p:xfrm>
          <a:off x="142844" y="1071543"/>
          <a:ext cx="8568952" cy="5591431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928958"/>
                <a:gridCol w="928694"/>
                <a:gridCol w="1785950"/>
                <a:gridCol w="1428760"/>
                <a:gridCol w="1496590"/>
              </a:tblGrid>
              <a:tr h="347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Численность населения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Ед.изм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2016г.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2017г.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2018г.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</a:tr>
              <a:tr h="3333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 население , 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Человек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21995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21793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21569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345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Городское население, человек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15398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15574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15215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340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Сельское население, 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6597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6219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6354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3317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Мужчин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10394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10291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10185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3317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Женщин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11601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11502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11384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4942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Лица, моложе трудоспособного возраста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5453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5332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5354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40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Лица трудоспособного возраста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11673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11578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11224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4714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Лица старше трудоспособного возраста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4905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4883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4991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340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прибывших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751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750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878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340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выбывших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944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940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997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396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родившихся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333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330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249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396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умерших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333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328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315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2972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браков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151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154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118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396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разводов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102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94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949575" y="15033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1" y="23347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Демография.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664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240" y="4725144"/>
            <a:ext cx="2706576" cy="19934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9274" y="4725144"/>
            <a:ext cx="2664296" cy="19934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Z:\Комитет экономики\фото с редакции\Обрез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25144"/>
            <a:ext cx="2778586" cy="19934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10453935"/>
              </p:ext>
            </p:extLst>
          </p:nvPr>
        </p:nvGraphicFramePr>
        <p:xfrm>
          <a:off x="500034" y="1357298"/>
          <a:ext cx="8064896" cy="307183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817564"/>
                <a:gridCol w="857256"/>
                <a:gridCol w="1540286"/>
                <a:gridCol w="1663316"/>
                <a:gridCol w="186474"/>
              </a:tblGrid>
              <a:tr h="11817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Показатели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err="1" smtClean="0">
                          <a:effectLst/>
                        </a:rPr>
                        <a:t>Ед.изм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 smtClean="0">
                          <a:effectLst/>
                          <a:latin typeface="Cambria" pitchFamily="18" charset="0"/>
                        </a:rPr>
                        <a:t>По состоянию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 smtClean="0">
                          <a:effectLst/>
                          <a:latin typeface="Cambria" pitchFamily="18" charset="0"/>
                        </a:rPr>
                        <a:t>на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 smtClean="0">
                          <a:effectLst/>
                          <a:latin typeface="Cambria" pitchFamily="18" charset="0"/>
                        </a:rPr>
                        <a:t>    01.01.2018г.</a:t>
                      </a:r>
                      <a:endParaRPr kumimoji="0" lang="ru-RU" sz="14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 smtClean="0">
                          <a:effectLst/>
                          <a:latin typeface="Cambria" pitchFamily="18" charset="0"/>
                        </a:rPr>
                        <a:t>По состоянию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 smtClean="0">
                          <a:effectLst/>
                          <a:latin typeface="Cambria" pitchFamily="18" charset="0"/>
                        </a:rPr>
                        <a:t>на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 smtClean="0">
                          <a:effectLst/>
                          <a:latin typeface="Cambria" pitchFamily="18" charset="0"/>
                        </a:rPr>
                        <a:t>    01.01.2019г.</a:t>
                      </a:r>
                      <a:endParaRPr kumimoji="0" lang="ru-RU" sz="14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9358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Численность не занятых трудовой деятельностью  граждан,  ищущих работу и зарегистрированных в службе занятости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чел</a:t>
                      </a:r>
                      <a:r>
                        <a:rPr lang="ru-RU" sz="1400" u="none" strike="noStrike" dirty="0">
                          <a:effectLst/>
                        </a:rPr>
                        <a:t>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898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mbria" pitchFamily="18" charset="0"/>
                        </a:rPr>
                        <a:t>1209</a:t>
                      </a:r>
                      <a:endParaRPr lang="ru-RU" sz="1600" dirty="0">
                        <a:latin typeface="Cambria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7860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Численность официально зарегистрированных безработных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чел.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691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mbria" pitchFamily="18" charset="0"/>
                        </a:rPr>
                        <a:t>946</a:t>
                      </a:r>
                      <a:endParaRPr lang="ru-RU" sz="1600" dirty="0">
                        <a:latin typeface="Cambria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17912">
                <a:tc>
                  <a:txBody>
                    <a:bodyPr/>
                    <a:lstStyle/>
                    <a:p>
                      <a:pPr algn="l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</a:rPr>
                        <a:t>Уровень </a:t>
                      </a:r>
                      <a:r>
                        <a:rPr lang="ru-RU" sz="1400" u="none" strike="noStrike" dirty="0">
                          <a:effectLst/>
                        </a:rPr>
                        <a:t>зарегистрированной безработицы к трудоспособному населению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2,6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mbria" pitchFamily="18" charset="0"/>
                        </a:rPr>
                        <a:t>2,2</a:t>
                      </a:r>
                      <a:endParaRPr lang="ru-RU" sz="1600" dirty="0">
                        <a:latin typeface="Cambria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9240" y="282704"/>
            <a:ext cx="8725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Рынок труда.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93068">
            <a:off x="82396" y="46302"/>
            <a:ext cx="1858648" cy="1424060"/>
          </a:xfrm>
          <a:prstGeom prst="ellipse">
            <a:avLst/>
          </a:prstGeom>
          <a:ln w="63500" cap="rnd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20586185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Комитет экономики\фото с редакции\Разные\фото1\IMG_2414 Расчетно-кассовый центр Банка Росси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90329"/>
            <a:ext cx="2592288" cy="187780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142465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+mn-lt"/>
              </a:rPr>
              <a:t>На территории </a:t>
            </a:r>
            <a:r>
              <a:rPr lang="ru-RU" sz="1600" b="1" dirty="0" smtClean="0">
                <a:latin typeface="+mn-lt"/>
              </a:rPr>
              <a:t>Сретенского </a:t>
            </a:r>
            <a:r>
              <a:rPr lang="ru-RU" sz="1600" b="1" dirty="0">
                <a:latin typeface="+mn-lt"/>
              </a:rPr>
              <a:t>района работают филиалы банков: </a:t>
            </a:r>
            <a:endParaRPr lang="ru-RU" sz="1600" b="1" dirty="0" smtClean="0">
              <a:latin typeface="+mn-lt"/>
            </a:endParaRPr>
          </a:p>
          <a:p>
            <a:r>
              <a:rPr lang="ru-RU" sz="1600" b="1" dirty="0" smtClean="0">
                <a:latin typeface="+mn-lt"/>
              </a:rPr>
              <a:t>ОАО </a:t>
            </a:r>
            <a:r>
              <a:rPr lang="ru-RU" sz="1600" b="1" dirty="0">
                <a:latin typeface="+mn-lt"/>
              </a:rPr>
              <a:t>«Сбербанк России» </a:t>
            </a:r>
            <a:r>
              <a:rPr lang="ru-RU" sz="1600" b="1" dirty="0" smtClean="0">
                <a:latin typeface="+mn-lt"/>
              </a:rPr>
              <a:t>(</a:t>
            </a:r>
            <a:r>
              <a:rPr lang="ru-RU" sz="1600" b="1" dirty="0" err="1" smtClean="0">
                <a:latin typeface="+mn-lt"/>
              </a:rPr>
              <a:t>г.Сретенск</a:t>
            </a:r>
            <a:r>
              <a:rPr lang="ru-RU" sz="1600" b="1" dirty="0" smtClean="0">
                <a:latin typeface="+mn-lt"/>
              </a:rPr>
              <a:t> , пгт.Кокуй, </a:t>
            </a:r>
            <a:r>
              <a:rPr lang="ru-RU" sz="1600" b="1" dirty="0" err="1" smtClean="0">
                <a:latin typeface="+mn-lt"/>
              </a:rPr>
              <a:t>пгт.Усть-Карск</a:t>
            </a:r>
            <a:r>
              <a:rPr lang="ru-RU" sz="1600" b="1" dirty="0" smtClean="0">
                <a:latin typeface="+mn-lt"/>
              </a:rPr>
              <a:t>);</a:t>
            </a:r>
          </a:p>
          <a:p>
            <a:r>
              <a:rPr lang="ru-RU" sz="1600" b="1" dirty="0" smtClean="0">
                <a:latin typeface="+mn-lt"/>
              </a:rPr>
              <a:t>ОАО </a:t>
            </a:r>
            <a:r>
              <a:rPr lang="ru-RU" sz="1600" b="1" dirty="0">
                <a:latin typeface="+mn-lt"/>
              </a:rPr>
              <a:t>«</a:t>
            </a:r>
            <a:r>
              <a:rPr lang="ru-RU" sz="1600" b="1" dirty="0" err="1" smtClean="0">
                <a:latin typeface="+mn-lt"/>
              </a:rPr>
              <a:t>Россельхозбанк</a:t>
            </a:r>
            <a:r>
              <a:rPr lang="ru-RU" sz="1600" b="1" dirty="0">
                <a:latin typeface="+mn-lt"/>
              </a:rPr>
              <a:t>» </a:t>
            </a:r>
            <a:r>
              <a:rPr lang="ru-RU" sz="1600" b="1" dirty="0" smtClean="0">
                <a:latin typeface="+mn-lt"/>
              </a:rPr>
              <a:t>(</a:t>
            </a:r>
            <a:r>
              <a:rPr lang="ru-RU" sz="1600" b="1" dirty="0" err="1" smtClean="0">
                <a:latin typeface="+mn-lt"/>
              </a:rPr>
              <a:t>г.Сретенск</a:t>
            </a:r>
            <a:r>
              <a:rPr lang="ru-RU" sz="1600" b="1" dirty="0" smtClean="0">
                <a:latin typeface="+mn-lt"/>
              </a:rPr>
              <a:t>);</a:t>
            </a:r>
            <a:endParaRPr lang="ru-RU" sz="16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225513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Финансово-кредитные учреждения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2444973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Налоговый потенциал.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2969288202"/>
              </p:ext>
            </p:extLst>
          </p:nvPr>
        </p:nvGraphicFramePr>
        <p:xfrm>
          <a:off x="186368" y="3212976"/>
          <a:ext cx="8640960" cy="3398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503810109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9512" y="116632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Промышленное производство.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2629588583"/>
              </p:ext>
            </p:extLst>
          </p:nvPr>
        </p:nvGraphicFramePr>
        <p:xfrm>
          <a:off x="209218" y="148478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C:\Documents and Settings\ekonomika3\Рабочий стол\флэшка\ФОТО НА ОТКРЫТКИ\ФОТО НА ОТКРЫТКИ\P10103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836712"/>
            <a:ext cx="2180788" cy="1656184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Left"/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780929"/>
            <a:ext cx="2396812" cy="201622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Left"/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18827"/>
            <a:ext cx="2036772" cy="18002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22041222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9252520" cy="674136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42352332"/>
              </p:ext>
            </p:extLst>
          </p:nvPr>
        </p:nvGraphicFramePr>
        <p:xfrm>
          <a:off x="305778" y="1000110"/>
          <a:ext cx="8481063" cy="508671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78755"/>
                <a:gridCol w="1015897"/>
                <a:gridCol w="1285884"/>
                <a:gridCol w="1285884"/>
                <a:gridCol w="1428760"/>
                <a:gridCol w="1285883"/>
              </a:tblGrid>
              <a:tr h="42862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  <a:latin typeface="+mj-lt"/>
                        </a:rPr>
                        <a:t>Показатель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err="1" smtClean="0">
                          <a:effectLst/>
                          <a:latin typeface="+mj-lt"/>
                        </a:rPr>
                        <a:t>Ед.изм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  <a:latin typeface="+mj-lt"/>
                        </a:rPr>
                        <a:t>2016г 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  <a:latin typeface="+mj-lt"/>
                        </a:rPr>
                        <a:t>2017г 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  <a:latin typeface="+mj-lt"/>
                        </a:rPr>
                        <a:t>2018г 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На 01.09.2019г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868" marR="7868" marT="7868" marB="0" anchor="b"/>
                </a:tc>
              </a:tr>
              <a:tr h="50006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baseline="0" dirty="0" smtClean="0">
                          <a:effectLst/>
                        </a:rPr>
                        <a:t>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</a:rPr>
                        <a:t>АО "Прииск "Усть-Кара»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кг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208,8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256,3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304,1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463,7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450141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тыс.руб.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517536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592081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768019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1580558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478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r>
                        <a:rPr lang="ru-RU" sz="1400" u="none" strike="noStrike" dirty="0" smtClean="0">
                          <a:effectLst/>
                        </a:rPr>
                        <a:t>ООО «Вымпел»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кг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30,730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0,776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428628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</a:rPr>
                        <a:t>тыс.руб.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68374,25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2190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45014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u="none" strike="noStrike" dirty="0" smtClean="0">
                        <a:effectLst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ООО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«</a:t>
                      </a:r>
                      <a:r>
                        <a:rPr lang="ru-RU" sz="14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Газимур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кг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88,928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136,648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124,989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92,766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54999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167175,3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290921,1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315659,7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283678,43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45014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ООО «</a:t>
                      </a:r>
                      <a:r>
                        <a:rPr lang="ru-RU" sz="14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Нергеопром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кг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301,48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50,889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45014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777817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161169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45014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ООО «</a:t>
                      </a:r>
                      <a:r>
                        <a:rPr lang="ru-RU" sz="14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Инвест-Технологии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кг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32,7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63,1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34,3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24,8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450141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80696.8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143396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102222,8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75838,4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77789" y="399286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Добыча полезных ископаемых.</a:t>
            </a:r>
            <a:endParaRPr lang="ru-RU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4364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0006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ea typeface="Calibri" pitchFamily="34" charset="0"/>
                <a:cs typeface="Times New Roman" pitchFamily="18" charset="0"/>
              </a:rPr>
              <a:t>Системообразующие предприятия района</a:t>
            </a:r>
            <a:endParaRPr lang="ru-RU" sz="2800" b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E3A6D6-982B-4CD6-B8E5-0C077286D98C}" type="slidenum">
              <a:rPr lang="ru-RU"/>
              <a:pPr>
                <a:defRPr/>
              </a:pPr>
              <a:t>36</a:t>
            </a:fld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49703605"/>
              </p:ext>
            </p:extLst>
          </p:nvPr>
        </p:nvGraphicFramePr>
        <p:xfrm>
          <a:off x="323528" y="1052736"/>
          <a:ext cx="8572500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954"/>
                <a:gridCol w="4248472"/>
                <a:gridCol w="270207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Наименование предприятия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Вид выпускаемой</a:t>
                      </a:r>
                      <a:r>
                        <a:rPr lang="ru-RU" sz="1600" i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продукции/оказываемые услуги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Контакты предприятия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ОАО «Прииск Усть-Кара»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Основной вид деятельности : добыча золота. Кроме</a:t>
                      </a:r>
                      <a:r>
                        <a:rPr kumimoji="0" lang="ru-RU" sz="1600" b="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золотодобычи выполняются строительно-монтажные работы, заготовка и переработка деловой древесины, производство и реализация хлебобулочных изделий, реализация продукции кислородной станции.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673562, Забайкальский край, Сретенский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р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айон, </a:t>
                      </a: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пгт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.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Усть-Карск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,ул.Горняцкая,2 </a:t>
                      </a:r>
                      <a:b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тел: 8 (30-246)27-1-39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ru-RU" sz="16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ООО «Сретенский судостроительный завод»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3авод являлся основным поставщиком судов для Амурского речного пароходства (буксиры-толкачи, рефрижераторы, сухогрузы, танкеры, пассажирские суда), выполнял оборонные заказы (постройка вспомогательных судов для ВМФ, катеров для погранвойск, мобильных понтонных переправ), выпустил крупную серию рыболовных судов (сейнеры РС-300, малые траулеры, малые и ср. добывающие суда).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673530, Забайкальский край, Сретенский район,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пгт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.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Кокуй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, ул. Заводская, 9</a:t>
                      </a:r>
                    </a:p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Тел: 8 (30-246)31-4-88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107504" y="284140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37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pic>
        <p:nvPicPr>
          <p:cNvPr id="5122" name="Picture 2" descr="C:\Documents and Settings\ekonomika3\Мои документы\2010\2010\инвест паспорт на 2012\P1050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1247"/>
            <a:ext cx="8784976" cy="643610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938" y="161247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Franklin Gothic Medium"/>
              </a:rPr>
              <a:t>Сельское хозяйство.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Franklin Gothic Medium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2148" y="1052736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white"/>
                </a:solidFill>
              </a:rPr>
              <a:t>Район входит в центральную </a:t>
            </a:r>
            <a:r>
              <a:rPr lang="ru-RU" b="1" dirty="0" err="1">
                <a:solidFill>
                  <a:prstClr val="white"/>
                </a:solidFill>
              </a:rPr>
              <a:t>подзону</a:t>
            </a:r>
            <a:r>
              <a:rPr lang="ru-RU" b="1" dirty="0">
                <a:solidFill>
                  <a:prstClr val="white"/>
                </a:solidFill>
              </a:rPr>
              <a:t> лесостепной зоны области, отличается в целом благоприятными для области агроклиматическими условиями для развития сельскохозяйственного производства. Основное производство сельскохозяйственной продукции  в районе приходится на </a:t>
            </a:r>
            <a:r>
              <a:rPr lang="ru-RU" b="1" dirty="0" smtClean="0">
                <a:solidFill>
                  <a:prstClr val="white"/>
                </a:solidFill>
              </a:rPr>
              <a:t>5 </a:t>
            </a:r>
            <a:r>
              <a:rPr lang="ru-RU" b="1" dirty="0">
                <a:solidFill>
                  <a:prstClr val="white"/>
                </a:solidFill>
              </a:rPr>
              <a:t>сельскохозяйственных предприятий и </a:t>
            </a:r>
            <a:r>
              <a:rPr lang="ru-RU" b="1" dirty="0" smtClean="0">
                <a:solidFill>
                  <a:prstClr val="white"/>
                </a:solidFill>
              </a:rPr>
              <a:t>12 </a:t>
            </a:r>
            <a:r>
              <a:rPr lang="ru-RU" b="1" dirty="0">
                <a:solidFill>
                  <a:prstClr val="white"/>
                </a:solidFill>
              </a:rPr>
              <a:t>КФХ, занимающихся производством животноводческой продукции и возделыванием зерновых </a:t>
            </a:r>
            <a:r>
              <a:rPr lang="ru-RU" b="1" dirty="0" smtClean="0">
                <a:solidFill>
                  <a:prstClr val="white"/>
                </a:solidFill>
              </a:rPr>
              <a:t>культур: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</a:rPr>
              <a:t>•</a:t>
            </a:r>
            <a:r>
              <a:rPr lang="ru-RU" b="1" dirty="0">
                <a:solidFill>
                  <a:prstClr val="white"/>
                </a:solidFill>
              </a:rPr>
              <a:t>	ПСК «</a:t>
            </a:r>
            <a:r>
              <a:rPr lang="ru-RU" b="1" dirty="0" err="1">
                <a:solidFill>
                  <a:prstClr val="white"/>
                </a:solidFill>
              </a:rPr>
              <a:t>Ломовской</a:t>
            </a:r>
            <a:r>
              <a:rPr lang="ru-RU" b="1" dirty="0">
                <a:solidFill>
                  <a:prstClr val="white"/>
                </a:solidFill>
              </a:rPr>
              <a:t>»;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white"/>
                </a:solidFill>
              </a:rPr>
              <a:t>•	ООО «Урожай</a:t>
            </a:r>
            <a:r>
              <a:rPr lang="ru-RU" b="1" dirty="0" smtClean="0">
                <a:solidFill>
                  <a:prstClr val="white"/>
                </a:solidFill>
              </a:rPr>
              <a:t>»;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prstClr val="white"/>
                </a:solidFill>
              </a:rPr>
              <a:t>              МУП «Нива»;</a:t>
            </a:r>
            <a:endParaRPr lang="ru-RU" b="1" dirty="0">
              <a:solidFill>
                <a:prstClr val="white"/>
              </a:solidFill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white"/>
                </a:solidFill>
              </a:rPr>
              <a:t>•	ООО «Агрофирма Сретенская»;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white"/>
                </a:solidFill>
              </a:rPr>
              <a:t>•	</a:t>
            </a:r>
            <a:r>
              <a:rPr lang="ru-RU" b="1" dirty="0" smtClean="0">
                <a:solidFill>
                  <a:prstClr val="white"/>
                </a:solidFill>
              </a:rPr>
              <a:t>Артель «</a:t>
            </a:r>
            <a:r>
              <a:rPr lang="ru-RU" b="1" dirty="0" err="1" smtClean="0">
                <a:solidFill>
                  <a:prstClr val="white"/>
                </a:solidFill>
              </a:rPr>
              <a:t>Куларки</a:t>
            </a:r>
            <a:r>
              <a:rPr lang="ru-RU" b="1" dirty="0" smtClean="0">
                <a:solidFill>
                  <a:prstClr val="white"/>
                </a:solidFill>
              </a:rPr>
              <a:t>».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</a:rPr>
              <a:t>1 сельскохозяйственный потребительский кооператив «Рассвет».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prstClr val="white"/>
              </a:solidFill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</a:rPr>
              <a:t>                  </a:t>
            </a:r>
            <a:endParaRPr lang="ru-RU" b="1" dirty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22604948"/>
              </p:ext>
            </p:extLst>
          </p:nvPr>
        </p:nvGraphicFramePr>
        <p:xfrm>
          <a:off x="392876" y="4505493"/>
          <a:ext cx="8358247" cy="214311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036116"/>
                <a:gridCol w="1928826"/>
                <a:gridCol w="1643074"/>
                <a:gridCol w="1750231"/>
              </a:tblGrid>
              <a:tr h="31986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Наименование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2016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2017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2018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</a:tr>
              <a:tr h="31986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КРС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8797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7431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7388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</a:tr>
              <a:tr h="31986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Овцы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2339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2031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2208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</a:tr>
              <a:tr h="31986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Свиньи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2860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1843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1697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</a:tr>
              <a:tr h="31986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Лошади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2002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2001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2023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</a:tr>
              <a:tr h="54377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Птица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18803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15980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14142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095967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429652" cy="8191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физические показатели производства продукции растениеводства</a:t>
            </a:r>
          </a:p>
        </p:txBody>
      </p:sp>
      <p:pic>
        <p:nvPicPr>
          <p:cNvPr id="7" name="Picture 6" descr="C:\Users\1\Documents\К докладу Главы 2012\скутилиной  фото\P11305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29356" y="500042"/>
            <a:ext cx="2714644" cy="2273531"/>
          </a:xfrm>
          <a:scene3d>
            <a:camera prst="perspectiveHeroicExtremeLeftFacing"/>
            <a:lightRig rig="threePt" dir="t"/>
          </a:scene3d>
          <a:sp3d>
            <a:bevelT prst="angle"/>
          </a:sp3d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A4114-C1B4-4716-A381-48ED1FC7A25A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38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47868337"/>
              </p:ext>
            </p:extLst>
          </p:nvPr>
        </p:nvGraphicFramePr>
        <p:xfrm>
          <a:off x="142844" y="857232"/>
          <a:ext cx="6072231" cy="85725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529400"/>
                <a:gridCol w="812898"/>
                <a:gridCol w="930553"/>
                <a:gridCol w="899690"/>
                <a:gridCol w="899690"/>
              </a:tblGrid>
              <a:tr h="3429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Показатель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2015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2016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51435" marR="51435" marT="0" marB="0" anchor="ctr" horzOverflow="overflow"/>
                </a:tc>
              </a:tr>
              <a:tr h="5143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Валовый сбор зерна (тонн)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1914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1435" marR="51435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3152</a:t>
                      </a:r>
                    </a:p>
                  </a:txBody>
                  <a:tcPr marL="51435" marR="51435" marT="0" marB="0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2336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51435" marR="51435" marT="0" marB="0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2987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51435" marR="51435" marT="0" marB="0" anchor="b" horzOverflow="overflow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14340798"/>
              </p:ext>
            </p:extLst>
          </p:nvPr>
        </p:nvGraphicFramePr>
        <p:xfrm>
          <a:off x="198710" y="5214950"/>
          <a:ext cx="7803511" cy="98998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699775"/>
                <a:gridCol w="964623"/>
                <a:gridCol w="987052"/>
                <a:gridCol w="1045092"/>
                <a:gridCol w="1120638"/>
                <a:gridCol w="986331"/>
              </a:tblGrid>
              <a:tr h="4409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Показатель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2018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</a:tr>
              <a:tr h="549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Урожайность зерновых культур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15,8 ц\га</a:t>
                      </a:r>
                      <a:endParaRPr lang="ru-RU" sz="1400" dirty="0"/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15,8ц\га</a:t>
                      </a:r>
                      <a:endParaRPr lang="ru-RU" sz="1400" dirty="0"/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13,6 </a:t>
                      </a:r>
                      <a:r>
                        <a:rPr lang="ru-RU" sz="1400" dirty="0" err="1" smtClean="0"/>
                        <a:t>ц\га</a:t>
                      </a:r>
                      <a:endParaRPr lang="ru-RU" sz="1400" dirty="0" smtClean="0"/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13,4 </a:t>
                      </a:r>
                      <a:r>
                        <a:rPr lang="ru-RU" sz="1400" dirty="0" err="1" smtClean="0"/>
                        <a:t>ц</a:t>
                      </a:r>
                      <a:r>
                        <a:rPr lang="ru-RU" sz="1400" dirty="0" smtClean="0"/>
                        <a:t>/га</a:t>
                      </a:r>
                      <a:endParaRPr lang="ru-RU" sz="1400" dirty="0"/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err="1" smtClean="0"/>
                        <a:t>ц</a:t>
                      </a:r>
                      <a:r>
                        <a:rPr lang="ru-RU" sz="1400" dirty="0" smtClean="0"/>
                        <a:t>/га</a:t>
                      </a:r>
                      <a:endParaRPr lang="ru-RU" sz="1400" dirty="0"/>
                    </a:p>
                  </a:txBody>
                  <a:tcPr marL="51435" marR="51435" marT="0" marB="0" horzOverflow="overflow"/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3617257009"/>
              </p:ext>
            </p:extLst>
          </p:nvPr>
        </p:nvGraphicFramePr>
        <p:xfrm>
          <a:off x="1187624" y="2204864"/>
          <a:ext cx="346462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1916832"/>
            <a:ext cx="4680520" cy="311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55564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86800" cy="50004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Объемы финансовой поддержки в агропромышленном секторе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DSC002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85993" y="714055"/>
            <a:ext cx="3187444" cy="3692670"/>
          </a:xfrm>
          <a:scene3d>
            <a:camera prst="perspectiveHeroicExtremeLeftFacing"/>
            <a:lightRig rig="threePt" dir="t"/>
          </a:scene3d>
          <a:sp3d>
            <a:bevelT prst="angle"/>
          </a:sp3d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BC5C6F-71F2-4A19-BCE7-4C7CC717A5B6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39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pic>
        <p:nvPicPr>
          <p:cNvPr id="9" name="Рисунок 8" descr="DSC000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53362">
            <a:off x="3222915" y="3814180"/>
            <a:ext cx="2857565" cy="2325550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 prst="angle"/>
          </a:sp3d>
        </p:spPr>
      </p:pic>
      <p:pic>
        <p:nvPicPr>
          <p:cNvPr id="10" name="Рисунок 9" descr="DSC009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000372"/>
            <a:ext cx="2761013" cy="2600884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 prst="angle"/>
          </a:sp3d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46206475"/>
              </p:ext>
            </p:extLst>
          </p:nvPr>
        </p:nvGraphicFramePr>
        <p:xfrm>
          <a:off x="107503" y="1055953"/>
          <a:ext cx="6071853" cy="157156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16225"/>
                <a:gridCol w="1080120"/>
                <a:gridCol w="939524"/>
                <a:gridCol w="932684"/>
                <a:gridCol w="1103300"/>
              </a:tblGrid>
              <a:tr h="31469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Получатели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2016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</a:tr>
              <a:tr h="49994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Сельскохозяйственные</a:t>
                      </a:r>
                      <a:r>
                        <a:rPr lang="ru-RU" sz="1400" baseline="0" dirty="0" smtClean="0"/>
                        <a:t> организации</a:t>
                      </a:r>
                      <a:endParaRPr lang="ru-RU"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9622,00</a:t>
                      </a:r>
                      <a:endParaRPr lang="ru-RU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22130,0</a:t>
                      </a:r>
                      <a:endParaRPr lang="ru-RU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8905,01</a:t>
                      </a:r>
                      <a:endParaRPr lang="ru-RU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7232,0</a:t>
                      </a:r>
                      <a:endParaRPr lang="ru-RU" sz="1400" dirty="0"/>
                    </a:p>
                  </a:txBody>
                  <a:tcPr marL="68580" marR="68580"/>
                </a:tc>
              </a:tr>
              <a:tr h="31469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КФХ</a:t>
                      </a:r>
                      <a:endParaRPr lang="ru-RU"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923,34</a:t>
                      </a:r>
                      <a:endParaRPr lang="ru-RU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1140,5</a:t>
                      </a:r>
                      <a:endParaRPr lang="ru-RU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2473,15</a:t>
                      </a:r>
                      <a:endParaRPr lang="ru-RU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1739,0</a:t>
                      </a:r>
                      <a:endParaRPr lang="ru-RU" sz="1400" dirty="0"/>
                    </a:p>
                  </a:txBody>
                  <a:tcPr marL="68580" marR="68580"/>
                </a:tc>
              </a:tr>
              <a:tr h="42400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Всего:</a:t>
                      </a:r>
                      <a:endParaRPr lang="ru-RU"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10545,34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23270,0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11378,16</a:t>
                      </a:r>
                      <a:endParaRPr lang="ru-RU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8971,0</a:t>
                      </a:r>
                      <a:endParaRPr lang="ru-RU" sz="1400" dirty="0"/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39539" y="7173416"/>
            <a:ext cx="866154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Точки роста</a:t>
            </a:r>
          </a:p>
          <a:p>
            <a:pPr fontAlgn="base">
              <a:spcBef>
                <a:spcPct val="0"/>
              </a:spcBef>
            </a:pPr>
            <a:r>
              <a:rPr lang="ru-RU" sz="1400" dirty="0">
                <a:solidFill>
                  <a:srgbClr val="000000"/>
                </a:solidFill>
                <a:latin typeface="yandex-sans"/>
              </a:rPr>
              <a:t>Реализация ЦП « Поддержка и развитие </a:t>
            </a:r>
            <a:r>
              <a:rPr lang="ru-RU" sz="1400" dirty="0" smtClean="0">
                <a:solidFill>
                  <a:srgbClr val="000000"/>
                </a:solidFill>
                <a:latin typeface="yandex-sans"/>
              </a:rPr>
              <a:t>АПК» с </a:t>
            </a:r>
            <a:r>
              <a:rPr lang="ru-RU" sz="1400" dirty="0">
                <a:solidFill>
                  <a:srgbClr val="000000"/>
                </a:solidFill>
                <a:latin typeface="yandex-sans"/>
              </a:rPr>
              <a:t>2011 по </a:t>
            </a:r>
            <a:r>
              <a:rPr lang="ru-RU" sz="1400" dirty="0" smtClean="0">
                <a:solidFill>
                  <a:srgbClr val="000000"/>
                </a:solidFill>
                <a:latin typeface="yandex-sans"/>
              </a:rPr>
              <a:t>2017 </a:t>
            </a:r>
            <a:r>
              <a:rPr lang="ru-RU" sz="1400" dirty="0">
                <a:solidFill>
                  <a:srgbClr val="000000"/>
                </a:solidFill>
                <a:latin typeface="yandex-sans"/>
              </a:rPr>
              <a:t>год </a:t>
            </a:r>
            <a:r>
              <a:rPr lang="ru-RU" sz="1400" dirty="0" smtClean="0">
                <a:solidFill>
                  <a:srgbClr val="000000"/>
                </a:solidFill>
                <a:latin typeface="yandex-sans"/>
              </a:rPr>
              <a:t>составила 94602,00 </a:t>
            </a:r>
            <a:r>
              <a:rPr lang="ru-RU" sz="1400" dirty="0">
                <a:solidFill>
                  <a:srgbClr val="000000"/>
                </a:solidFill>
                <a:latin typeface="yandex-sans"/>
              </a:rPr>
              <a:t>млн рублей.</a:t>
            </a:r>
            <a:endParaRPr lang="ru-RU" dirty="0">
              <a:solidFill>
                <a:srgbClr val="000000"/>
              </a:solidFill>
              <a:latin typeface="yandex-sans"/>
            </a:endParaRPr>
          </a:p>
          <a:p>
            <a:pPr fontAlgn="base">
              <a:spcBef>
                <a:spcPct val="0"/>
              </a:spcBef>
            </a:pPr>
            <a:r>
              <a:rPr lang="ru-RU" sz="1400" dirty="0">
                <a:solidFill>
                  <a:srgbClr val="000000"/>
                </a:solidFill>
                <a:latin typeface="yandex-sans"/>
              </a:rPr>
              <a:t>Развивается племенная база </a:t>
            </a:r>
            <a:r>
              <a:rPr lang="ru-RU" sz="1400" dirty="0" err="1" smtClean="0">
                <a:solidFill>
                  <a:srgbClr val="000000"/>
                </a:solidFill>
                <a:latin typeface="yandex-sans"/>
              </a:rPr>
              <a:t>животноводства,обновляется</a:t>
            </a:r>
            <a:r>
              <a:rPr lang="ru-RU" sz="1400" dirty="0" smtClean="0">
                <a:solidFill>
                  <a:srgbClr val="000000"/>
                </a:solidFill>
                <a:latin typeface="yandex-sans"/>
              </a:rPr>
              <a:t> породный состав КРС, обновляется </a:t>
            </a:r>
            <a:r>
              <a:rPr lang="ru-RU" sz="1400" dirty="0">
                <a:solidFill>
                  <a:srgbClr val="000000"/>
                </a:solidFill>
                <a:latin typeface="yandex-sans"/>
              </a:rPr>
              <a:t>породный состав свиноводства, завезены </a:t>
            </a:r>
            <a:r>
              <a:rPr lang="ru-RU" sz="1400" dirty="0" smtClean="0">
                <a:solidFill>
                  <a:srgbClr val="000000"/>
                </a:solidFill>
                <a:latin typeface="yandex-sans"/>
              </a:rPr>
              <a:t>куры- несушки </a:t>
            </a:r>
            <a:r>
              <a:rPr lang="ru-RU" sz="1400" dirty="0">
                <a:solidFill>
                  <a:srgbClr val="000000"/>
                </a:solidFill>
                <a:latin typeface="yandex-sans"/>
              </a:rPr>
              <a:t>в СПК Рассвет.</a:t>
            </a:r>
            <a:endParaRPr lang="ru-RU" dirty="0">
              <a:solidFill>
                <a:srgbClr val="000000"/>
              </a:solidFill>
              <a:latin typeface="yandex-sans"/>
            </a:endParaRPr>
          </a:p>
          <a:p>
            <a:pPr fontAlgn="base">
              <a:spcBef>
                <a:spcPct val="0"/>
              </a:spcBef>
            </a:pPr>
            <a:r>
              <a:rPr lang="ru-RU" sz="1400" dirty="0" smtClean="0">
                <a:solidFill>
                  <a:srgbClr val="000000"/>
                </a:solidFill>
                <a:latin typeface="yandex-sans"/>
              </a:rPr>
              <a:t>За этот период по </a:t>
            </a:r>
            <a:r>
              <a:rPr lang="ru-RU" sz="1400" dirty="0">
                <a:solidFill>
                  <a:srgbClr val="000000"/>
                </a:solidFill>
                <a:latin typeface="yandex-sans"/>
              </a:rPr>
              <a:t>растениеводству – для успешной работы закуплены 3 зерноуборочных комбайна, </a:t>
            </a:r>
            <a:r>
              <a:rPr lang="ru-RU" sz="1400" dirty="0" smtClean="0">
                <a:solidFill>
                  <a:srgbClr val="000000"/>
                </a:solidFill>
                <a:latin typeface="yandex-sans"/>
              </a:rPr>
              <a:t>4 </a:t>
            </a:r>
            <a:r>
              <a:rPr lang="ru-RU" sz="1400" dirty="0">
                <a:solidFill>
                  <a:srgbClr val="000000"/>
                </a:solidFill>
                <a:latin typeface="yandex-sans"/>
              </a:rPr>
              <a:t>пресс- подборщика, МТЗ 2112- </a:t>
            </a:r>
            <a:r>
              <a:rPr lang="ru-RU" sz="1400" dirty="0" smtClean="0">
                <a:solidFill>
                  <a:srgbClr val="000000"/>
                </a:solidFill>
                <a:latin typeface="yandex-sans"/>
              </a:rPr>
              <a:t>мощный,  планируется приобретение нового зерноуборочного комбайна «Нива» в СХА «</a:t>
            </a:r>
            <a:r>
              <a:rPr lang="ru-RU" sz="1400" dirty="0" err="1" smtClean="0">
                <a:solidFill>
                  <a:srgbClr val="000000"/>
                </a:solidFill>
                <a:latin typeface="yandex-sans"/>
              </a:rPr>
              <a:t>Куларки</a:t>
            </a:r>
            <a:r>
              <a:rPr lang="ru-RU" sz="1400" dirty="0" smtClean="0">
                <a:solidFill>
                  <a:srgbClr val="000000"/>
                </a:solidFill>
                <a:latin typeface="yandex-sans"/>
              </a:rPr>
              <a:t>». Реализует свою работу СПК «Рассвет». Планируется приобретение 2 пресс-подборщиков, навесного оборудования. В 2018 году планируется образование одного сельскохозяйственного производственного кооператива. Также планируется производство картофеля на площади 50 га в сельском поселении «</a:t>
            </a:r>
            <a:r>
              <a:rPr lang="ru-RU" sz="1400" dirty="0" err="1" smtClean="0">
                <a:solidFill>
                  <a:srgbClr val="000000"/>
                </a:solidFill>
                <a:latin typeface="yandex-sans"/>
              </a:rPr>
              <a:t>Молодовское</a:t>
            </a:r>
            <a:r>
              <a:rPr lang="ru-RU" sz="1400" dirty="0" smtClean="0">
                <a:solidFill>
                  <a:srgbClr val="000000"/>
                </a:solidFill>
                <a:latin typeface="yandex-sans"/>
              </a:rPr>
              <a:t>», расширение площадей посева и паров ОАО </a:t>
            </a:r>
            <a:r>
              <a:rPr lang="ru-RU" sz="1400" dirty="0" err="1" smtClean="0">
                <a:solidFill>
                  <a:srgbClr val="000000"/>
                </a:solidFill>
                <a:latin typeface="yandex-sans"/>
              </a:rPr>
              <a:t>ГПЗ»Комсомолец</a:t>
            </a:r>
            <a:r>
              <a:rPr lang="ru-RU" sz="1400" dirty="0" smtClean="0">
                <a:solidFill>
                  <a:srgbClr val="000000"/>
                </a:solidFill>
                <a:latin typeface="yandex-sans"/>
              </a:rPr>
              <a:t>».</a:t>
            </a:r>
            <a:endParaRPr lang="ru-RU" dirty="0">
              <a:solidFill>
                <a:srgbClr val="000000"/>
              </a:solidFill>
              <a:latin typeface="yandex-san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pitchFamily="34" charset="0"/>
              </a:rPr>
              <a:t/>
            </a:r>
            <a:br>
              <a:rPr lang="ru-RU" dirty="0">
                <a:solidFill>
                  <a:prstClr val="black"/>
                </a:solidFill>
                <a:latin typeface="Arial" pitchFamily="34" charset="0"/>
              </a:rPr>
            </a:br>
            <a:endParaRPr lang="ru-RU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3279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Documents and Settings\ekonomika3\Мои документы\2010\2010\инвест паспорт на 2012\карта с точным положением сретенского райо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532" y="3789040"/>
            <a:ext cx="2642452" cy="2527842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936104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ru-RU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История МР  «Сретенский район»</a:t>
            </a:r>
            <a:endParaRPr lang="ru-RU" b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1484784"/>
            <a:ext cx="4608512" cy="4896544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16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schemeClr val="tx1"/>
              </a:solidFill>
              <a:latin typeface="Cambria" pitchFamily="18" charset="0"/>
              <a:ea typeface="Times New Roman"/>
              <a:cs typeface="Times New Roman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  <a:ea typeface="Times New Roman"/>
                <a:cs typeface="Times New Roman" pitchFamily="18" charset="0"/>
              </a:rPr>
              <a:t>        Сретенский район образован в соответствии с Постановлением ВЦИК СССР от 04 января 1926 г., которым утверждена   официальная дата основания -26 января1926 г.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latin typeface="Cambria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  <a:ea typeface="Times New Roman"/>
                <a:cs typeface="Times New Roman" pitchFamily="18" charset="0"/>
              </a:rPr>
              <a:t>       Административный центр  района – г. Сретенск, который в 17 </a:t>
            </a:r>
            <a:r>
              <a:rPr lang="ru-RU" sz="1600" dirty="0">
                <a:solidFill>
                  <a:schemeClr val="tx1"/>
                </a:solidFill>
                <a:latin typeface="Cambria" pitchFamily="18" charset="0"/>
                <a:ea typeface="Times New Roman"/>
                <a:cs typeface="Times New Roman" pitchFamily="18" charset="0"/>
              </a:rPr>
              <a:t>веке </a:t>
            </a:r>
            <a:r>
              <a:rPr lang="ru-RU" sz="1600" b="1" dirty="0" smtClean="0">
                <a:solidFill>
                  <a:schemeClr val="tx1"/>
                </a:solidFill>
                <a:latin typeface="Cambria" pitchFamily="18" charset="0"/>
                <a:ea typeface="Times New Roman"/>
                <a:cs typeface="Times New Roman" pitchFamily="18" charset="0"/>
              </a:rPr>
              <a:t> (Нижний </a:t>
            </a:r>
            <a:r>
              <a:rPr lang="ru-RU" sz="1600" b="1" dirty="0" err="1" smtClean="0">
                <a:solidFill>
                  <a:schemeClr val="tx1"/>
                </a:solidFill>
                <a:latin typeface="Cambria" pitchFamily="18" charset="0"/>
                <a:ea typeface="Times New Roman"/>
                <a:cs typeface="Times New Roman" pitchFamily="18" charset="0"/>
              </a:rPr>
              <a:t>Осторог</a:t>
            </a:r>
            <a:r>
              <a:rPr lang="ru-RU" sz="1600" b="1" dirty="0" smtClean="0">
                <a:solidFill>
                  <a:schemeClr val="tx1"/>
                </a:solidFill>
                <a:latin typeface="Cambria" pitchFamily="18" charset="0"/>
                <a:ea typeface="Times New Roman"/>
                <a:cs typeface="Times New Roman" pitchFamily="18" charset="0"/>
              </a:rPr>
              <a:t>)</a:t>
            </a:r>
            <a:r>
              <a:rPr lang="ru-RU" sz="1600" dirty="0">
                <a:solidFill>
                  <a:schemeClr val="tx1"/>
                </a:solidFill>
                <a:latin typeface="Cambria" pitchFamily="18" charset="0"/>
                <a:ea typeface="Times New Roman"/>
                <a:cs typeface="Times New Roman" pitchFamily="18" charset="0"/>
              </a:rPr>
              <a:t> является центром сереброплавильной провинции </a:t>
            </a:r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  <a:ea typeface="Times New Roman"/>
                <a:cs typeface="Times New Roman" pitchFamily="18" charset="0"/>
              </a:rPr>
              <a:t>Забайкалья.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  <a:ea typeface="Times New Roman"/>
                <a:cs typeface="Times New Roman" pitchFamily="18" charset="0"/>
              </a:rPr>
              <a:t>        С </a:t>
            </a:r>
            <a:r>
              <a:rPr lang="ru-RU" sz="1600" dirty="0">
                <a:solidFill>
                  <a:schemeClr val="tx1"/>
                </a:solidFill>
                <a:latin typeface="Cambria" pitchFamily="18" charset="0"/>
                <a:ea typeface="Times New Roman"/>
                <a:cs typeface="Times New Roman" pitchFamily="18" charset="0"/>
              </a:rPr>
              <a:t>середины 19 века в статусе станицы </a:t>
            </a:r>
            <a:r>
              <a:rPr lang="ru-RU" sz="1600" b="1" dirty="0">
                <a:solidFill>
                  <a:schemeClr val="tx1"/>
                </a:solidFill>
                <a:latin typeface="Cambria" pitchFamily="18" charset="0"/>
                <a:ea typeface="Times New Roman"/>
                <a:cs typeface="Times New Roman" pitchFamily="18" charset="0"/>
              </a:rPr>
              <a:t>Сретенск</a:t>
            </a:r>
            <a:r>
              <a:rPr lang="ru-RU" sz="1600" dirty="0">
                <a:solidFill>
                  <a:schemeClr val="tx1"/>
                </a:solidFill>
                <a:latin typeface="Cambria" pitchFamily="18" charset="0"/>
                <a:ea typeface="Times New Roman"/>
                <a:cs typeface="Times New Roman" pitchFamily="18" charset="0"/>
              </a:rPr>
              <a:t> стал перевалочной базой для колонизации Приамурья и Дальнего Востока. </a:t>
            </a:r>
            <a:endParaRPr lang="ru-RU" sz="1600" dirty="0" smtClean="0">
              <a:solidFill>
                <a:schemeClr val="tx1"/>
              </a:solidFill>
              <a:latin typeface="Cambria" pitchFamily="18" charset="0"/>
              <a:ea typeface="Times New Roman"/>
              <a:cs typeface="Times New Roman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latin typeface="Cambria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  <a:ea typeface="Times New Roman"/>
                <a:cs typeface="Times New Roman" pitchFamily="18" charset="0"/>
              </a:rPr>
              <a:t>        В </a:t>
            </a:r>
            <a:r>
              <a:rPr lang="ru-RU" sz="1600" dirty="0">
                <a:solidFill>
                  <a:schemeClr val="tx1"/>
                </a:solidFill>
                <a:latin typeface="Cambria" pitchFamily="18" charset="0"/>
                <a:ea typeface="Times New Roman"/>
                <a:cs typeface="Times New Roman" pitchFamily="18" charset="0"/>
              </a:rPr>
              <a:t>дальнейшем он стал центром уезда, округа, района, где вместе с сельским хозяйством развивались добыча золота, судостроение, лесозаготовка и переработка леса.</a:t>
            </a:r>
          </a:p>
          <a:p>
            <a:pPr marL="0" indent="0" algn="just">
              <a:buNone/>
            </a:pPr>
            <a:endParaRPr lang="ru-RU" sz="1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8578" y="4005064"/>
            <a:ext cx="2111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Arial" pitchFamily="34" charset="0"/>
              </a:rPr>
              <a:t>Забайкальский край</a:t>
            </a:r>
            <a:endParaRPr lang="ru-RU" sz="12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6530" y="4005064"/>
            <a:ext cx="432048" cy="1800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5753" y="4213627"/>
            <a:ext cx="432048" cy="216024"/>
          </a:xfrm>
          <a:prstGeom prst="rect">
            <a:avLst/>
          </a:prstGeom>
          <a:solidFill>
            <a:srgbClr val="64F6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8578" y="4183140"/>
            <a:ext cx="1607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Arial" pitchFamily="34" charset="0"/>
              </a:rPr>
              <a:t>Сретенский район</a:t>
            </a:r>
            <a:endParaRPr lang="ru-RU" sz="1200" b="1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1" name="Рисунок 10" descr="sretensk_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976" y="1484784"/>
            <a:ext cx="189756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52573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23786">
            <a:off x="138422" y="265789"/>
            <a:ext cx="2060647" cy="12241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116632"/>
            <a:ext cx="8686800" cy="838200"/>
          </a:xfrm>
        </p:spPr>
        <p:txBody>
          <a:bodyPr/>
          <a:lstStyle/>
          <a:p>
            <a:r>
              <a:rPr lang="ru-RU" sz="2000" b="1" cap="none" dirty="0">
                <a:solidFill>
                  <a:srgbClr val="4F81BD">
                    <a:lumMod val="5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ФОРМЫ МУНИЦИПАЛЬНОЙ ПОДДЕРЖКИ</a:t>
            </a:r>
            <a:br>
              <a:rPr lang="ru-RU" sz="2000" b="1" cap="none" dirty="0">
                <a:solidFill>
                  <a:srgbClr val="4F81BD">
                    <a:lumMod val="50000"/>
                  </a:srgb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1" cap="none" dirty="0">
                <a:solidFill>
                  <a:srgbClr val="4F81BD">
                    <a:lumMod val="5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 ИНВЕСТИЦИОННОЙ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752" y="1124744"/>
            <a:ext cx="8686800" cy="5349208"/>
          </a:xfrm>
        </p:spPr>
        <p:txBody>
          <a:bodyPr>
            <a:normAutofit fontScale="92500"/>
          </a:bodyPr>
          <a:lstStyle/>
          <a:p>
            <a:pPr lvl="0" indent="449263" algn="ctr" eaLnBrk="0" fontAlgn="base" hangingPunct="0">
              <a:spcAft>
                <a:spcPct val="0"/>
              </a:spcAft>
              <a:buClrTx/>
              <a:buSzTx/>
              <a:buNone/>
              <a:defRPr/>
            </a:pPr>
            <a:r>
              <a:rPr lang="ru-RU" sz="1600" b="1" dirty="0">
                <a:solidFill>
                  <a:prstClr val="black"/>
                </a:solidFill>
              </a:rPr>
              <a:t>Порядок предоставления разрешения на строительство</a:t>
            </a:r>
          </a:p>
          <a:p>
            <a:pPr lvl="0" indent="449263" algn="just" eaLnBrk="0" fontAlgn="base" hangingPunct="0"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В целях определения порядка, сроков и последовательности действий (административных процедур) при предоставлении муниципальной услуги, в муниципальном районе «Сретенский район» разработан и утверждён постановлением администрации муниципального района «Сретенский район» от 15.12.2015 г. № 463 </a:t>
            </a:r>
            <a:r>
              <a:rPr lang="ru-RU" sz="1400" b="1" dirty="0">
                <a:solidFill>
                  <a:prstClr val="black"/>
                </a:solidFill>
              </a:rPr>
              <a:t>административный регламент по предоставлению муниципальной услуги «Предоставление разрешения на строительство».</a:t>
            </a:r>
            <a:r>
              <a:rPr lang="ru-RU" sz="1400" dirty="0">
                <a:solidFill>
                  <a:prstClr val="black"/>
                </a:solidFill>
              </a:rPr>
              <a:t> Административный регламент размещён на официальном сайте администрации муниципального района «Сретенский район» (</a:t>
            </a:r>
            <a:r>
              <a:rPr lang="en-US" sz="1400" b="1" u="sng" dirty="0">
                <a:solidFill>
                  <a:prstClr val="black"/>
                </a:solidFill>
                <a:latin typeface="Calibri"/>
                <a:cs typeface="Times New Roman" pitchFamily="18" charset="0"/>
                <a:hlinkClick r:id="rId3"/>
              </a:rPr>
              <a:t>http</a:t>
            </a:r>
            <a:r>
              <a:rPr lang="ru-RU" sz="1400" b="1" u="sng" dirty="0">
                <a:solidFill>
                  <a:prstClr val="black"/>
                </a:solidFill>
                <a:cs typeface="Times New Roman" pitchFamily="18" charset="0"/>
                <a:hlinkClick r:id="rId3"/>
              </a:rPr>
              <a:t>://</a:t>
            </a:r>
            <a:r>
              <a:rPr lang="ru-RU" sz="1400" b="1" u="sng" dirty="0" err="1">
                <a:solidFill>
                  <a:prstClr val="black"/>
                </a:solidFill>
                <a:cs typeface="Times New Roman" pitchFamily="18" charset="0"/>
                <a:hlinkClick r:id="rId3"/>
              </a:rPr>
              <a:t>сретенск.забайкальский</a:t>
            </a:r>
            <a:r>
              <a:rPr lang="ru-RU" sz="1400" b="1" u="sng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sz="1400" b="1" u="sng" dirty="0" err="1">
                <a:solidFill>
                  <a:prstClr val="black"/>
                </a:solidFill>
                <a:cs typeface="Times New Roman" pitchFamily="18" charset="0"/>
              </a:rPr>
              <a:t>край.рф</a:t>
            </a:r>
            <a:r>
              <a:rPr lang="ru-RU" sz="1400" b="1" u="sng" dirty="0">
                <a:solidFill>
                  <a:prstClr val="black"/>
                </a:solidFill>
                <a:cs typeface="Times New Roman" pitchFamily="18" charset="0"/>
              </a:rPr>
              <a:t>/</a:t>
            </a:r>
            <a:r>
              <a:rPr lang="ru-RU" sz="1400" dirty="0">
                <a:solidFill>
                  <a:prstClr val="black"/>
                </a:solidFill>
              </a:rPr>
              <a:t>) в разделе «Муниципальные услуги».</a:t>
            </a:r>
          </a:p>
          <a:p>
            <a:pPr lvl="0" indent="449263" algn="just" eaLnBrk="0" fontAlgn="base" hangingPunct="0">
              <a:spcAft>
                <a:spcPct val="0"/>
              </a:spcAft>
              <a:buClrTx/>
              <a:buSzTx/>
              <a:buNone/>
              <a:defRPr/>
            </a:pPr>
            <a:r>
              <a:rPr lang="ru-RU" sz="1400" b="1" dirty="0">
                <a:solidFill>
                  <a:prstClr val="black"/>
                </a:solidFill>
              </a:rPr>
              <a:t>Перечень необходимых документов: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1. Заявление.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2. Материалы, содержащиеся в проектной документации: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пояснительная записка;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схема планировочной организации земельного участка, выполненная в соответствии с градостроительным планом земельного участка, с обозначением места размещения объекта капитального строительства, подъездов и проходов к нему, границ зон действия публичных сервитутов, объектов археологического наследия;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схема планировочной организации земельного участка, подтверждающая расположение линейного объекта в пределах красных линий, утвержденных в составе документации по планировке территории применительно к линейным объектам;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схемы, отображающие архитектурные решения;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сведения об инженерном оборудовании, сводный план сетей инженерно-технического обеспечения с обозначением мест подключения (технологического подключения) проектируемого объекта капитального строительства к сетям инженерно-технического обеспечения;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проект организации строительства объекта капитального строительства;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проект организации работ по сносу или демонтажу объектов капитального строительства, их частей;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перечень мероприятий по обеспечению доступа инвалидов к объектам здравоохранения, образования, культуры, отдыха, спорта, и иными объектами социально-культурного и </a:t>
            </a:r>
            <a:r>
              <a:rPr lang="ru-RU" sz="1400" dirty="0" err="1">
                <a:solidFill>
                  <a:prstClr val="black"/>
                </a:solidFill>
              </a:rPr>
              <a:t>коммунально</a:t>
            </a:r>
            <a:r>
              <a:rPr lang="ru-RU" sz="1400" dirty="0">
                <a:solidFill>
                  <a:prstClr val="black"/>
                </a:solidFill>
              </a:rPr>
              <a:t>–бытового назначения.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0735991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7"/>
            <a:ext cx="8686800" cy="2016223"/>
          </a:xfrm>
        </p:spPr>
        <p:txBody>
          <a:bodyPr>
            <a:normAutofit fontScale="92500" lnSpcReduction="10000"/>
          </a:bodyPr>
          <a:lstStyle/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3. Положительное заключение экспертизы проектной документации объекта капитального строительства (применительно к отдельным этапам строительства), положительное заключение государственной экспертизы проектной документации, положительное заключение государственной экологической экспертизы проектной документации.</a:t>
            </a:r>
          </a:p>
          <a:p>
            <a:pPr marL="0" lvl="0" indent="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 startAt="4"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 Согласие всех правообладателей объекта капитального строительства в случае реконструкции такого объекта.</a:t>
            </a:r>
          </a:p>
          <a:p>
            <a:pPr marL="0" lvl="0" indent="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 startAt="4"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 Копия свидетельства об аккредитации юридического лица, выдавшего положительное заключение негосударственной экспертизы проектной документации, в случае, если представлено заключение негосударственной  экспертизы проектной документации. </a:t>
            </a:r>
          </a:p>
          <a:p>
            <a:pPr marL="0"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b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0"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ru-RU" sz="1400" b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b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0" lvl="0" indent="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 startAt="4"/>
              <a:defRPr/>
            </a:pPr>
            <a:endParaRPr lang="ru-RU" sz="1400" dirty="0">
              <a:solidFill>
                <a:prstClr val="black"/>
              </a:solidFill>
              <a:latin typeface="Calibri"/>
            </a:endParaRPr>
          </a:p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14464" y="2753983"/>
            <a:ext cx="5889773" cy="429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Прием и регистрация пакета документов на предоставление </a:t>
            </a:r>
          </a:p>
          <a:p>
            <a:pPr lvl="0" algn="ctr">
              <a:defRPr/>
            </a:pPr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муниципальной услуги  (1 день)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08920" y="197606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-342900" algn="ctr" eaLnBrk="0" hangingPunct="0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Схема</a:t>
            </a:r>
          </a:p>
          <a:p>
            <a:pPr lvl="0" indent="-342900" algn="ctr" eaLnBrk="0" hangingPunct="0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по предоставлению муниципальной услуги </a:t>
            </a:r>
          </a:p>
          <a:p>
            <a:pPr lvl="0" indent="-342900" algn="ctr" eaLnBrk="0" hangingPunct="0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Выдача разрешения на строительство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89117" y="3419730"/>
            <a:ext cx="5904656" cy="532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Рассмотрение заявления и проверка документов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(5 дней)</a:t>
            </a:r>
          </a:p>
          <a:p>
            <a:pPr lvl="0" algn="ctr">
              <a:defRPr/>
            </a:pPr>
            <a:endParaRPr lang="ru-RU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07022" y="4182035"/>
            <a:ext cx="5904656" cy="349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Принятие решения   (3 дня)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889179"/>
            <a:ext cx="3143250" cy="64293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Подготовка разрешения на строительство и подписание его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954" y="5597241"/>
            <a:ext cx="158510" cy="2926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3204672"/>
            <a:ext cx="158510" cy="2926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105" y="3961226"/>
            <a:ext cx="158510" cy="2926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4641541"/>
            <a:ext cx="158510" cy="2926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41" y="5779754"/>
            <a:ext cx="3243353" cy="67671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889179"/>
            <a:ext cx="3164098" cy="7437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844" y="4606472"/>
            <a:ext cx="158510" cy="2926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305" y="5915662"/>
            <a:ext cx="3164098" cy="5243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898" y="5633437"/>
            <a:ext cx="158510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3199682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37376">
            <a:off x="165598" y="236207"/>
            <a:ext cx="2808312" cy="18111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546" y="319014"/>
            <a:ext cx="5535648" cy="84132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180000" lvl="0" indent="449263" algn="ctr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600" b="1" dirty="0" smtClean="0">
                <a:solidFill>
                  <a:prstClr val="black"/>
                </a:solidFill>
                <a:cs typeface="Times New Roman" pitchFamily="18" charset="0"/>
              </a:rPr>
              <a:t>Порядок предоставления </a:t>
            </a:r>
            <a:r>
              <a:rPr lang="ru-RU" sz="1600" b="1" dirty="0">
                <a:solidFill>
                  <a:prstClr val="black"/>
                </a:solidFill>
                <a:cs typeface="Times New Roman" pitchFamily="18" charset="0"/>
              </a:rPr>
              <a:t>градостроительного плана земельного участка</a:t>
            </a:r>
          </a:p>
          <a:p>
            <a:pPr marL="0" lvl="0" indent="4492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В целях определения порядка, сроков и последовательности действий (административных процедур) при предоставлении муниципальной услуги, в муниципальном районе «Сретенский район» разработан и утверждён постановлением администрации муниципального района «Сретенский район» от 15.12.2015 г. № 464 </a:t>
            </a:r>
            <a:r>
              <a:rPr lang="ru-RU" sz="1400" b="1" dirty="0">
                <a:solidFill>
                  <a:prstClr val="black"/>
                </a:solidFill>
                <a:cs typeface="Times New Roman" pitchFamily="18" charset="0"/>
              </a:rPr>
              <a:t>административный регламент по предоставлению муниципальной услуги «Предоставление градостроительного плана земельного участка».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Административный регламент размещён на официальном сайте администрации муниципального района «Сретенский район» (</a:t>
            </a:r>
            <a:r>
              <a:rPr lang="en-US" sz="1400" b="1" u="sng" dirty="0">
                <a:solidFill>
                  <a:prstClr val="black"/>
                </a:solidFill>
                <a:latin typeface="Calibri"/>
                <a:cs typeface="Times New Roman" pitchFamily="18" charset="0"/>
                <a:hlinkClick r:id="rId4"/>
              </a:rPr>
              <a:t>http</a:t>
            </a:r>
            <a:r>
              <a:rPr lang="ru-RU" sz="1400" b="1" u="sng" dirty="0">
                <a:solidFill>
                  <a:prstClr val="black"/>
                </a:solidFill>
                <a:cs typeface="Times New Roman" pitchFamily="18" charset="0"/>
                <a:hlinkClick r:id="rId4"/>
              </a:rPr>
              <a:t>://</a:t>
            </a:r>
            <a:r>
              <a:rPr lang="ru-RU" sz="1400" b="1" u="sng" dirty="0" err="1">
                <a:solidFill>
                  <a:prstClr val="black"/>
                </a:solidFill>
                <a:cs typeface="Times New Roman" pitchFamily="18" charset="0"/>
                <a:hlinkClick r:id="rId4"/>
              </a:rPr>
              <a:t>сретенск.забайкальский</a:t>
            </a:r>
            <a:r>
              <a:rPr lang="ru-RU" sz="1400" b="1" u="sng" dirty="0" err="1">
                <a:solidFill>
                  <a:prstClr val="black"/>
                </a:solidFill>
                <a:cs typeface="Times New Roman" pitchFamily="18" charset="0"/>
              </a:rPr>
              <a:t>край.рф</a:t>
            </a:r>
            <a:r>
              <a:rPr lang="ru-RU" sz="1400" b="1" u="sng" dirty="0">
                <a:solidFill>
                  <a:prstClr val="black"/>
                </a:solidFill>
                <a:cs typeface="Times New Roman" pitchFamily="18" charset="0"/>
              </a:rPr>
              <a:t>/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) в разделе «Муниципальные услуги».</a:t>
            </a:r>
          </a:p>
          <a:p>
            <a:pPr marL="0" lvl="0" indent="4492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1400" b="1" dirty="0">
                <a:solidFill>
                  <a:prstClr val="black"/>
                </a:solidFill>
                <a:cs typeface="Times New Roman" pitchFamily="18" charset="0"/>
              </a:rPr>
              <a:t>Срок предоставления муниципальной услуги – не более 20 дней.</a:t>
            </a:r>
          </a:p>
          <a:p>
            <a:pPr marL="0" lvl="0" indent="4492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1400" b="1" dirty="0">
                <a:solidFill>
                  <a:prstClr val="black"/>
                </a:solidFill>
                <a:cs typeface="Times New Roman" pitchFamily="18" charset="0"/>
              </a:rPr>
              <a:t>Перечень необходимых документов:</a:t>
            </a:r>
          </a:p>
          <a:p>
            <a:pPr marL="0" lvl="0" indent="174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1. Заявление.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2. Документ, удостоверяющий личность заявителя(для физического лица);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3. Документ, подтверждающий личность и полномочия представителя (если с заявлением обращается представитель);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Заявитель вправе представить: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цветную копию </a:t>
            </a:r>
            <a:r>
              <a:rPr lang="ru-RU" sz="1400" dirty="0" err="1">
                <a:solidFill>
                  <a:prstClr val="black"/>
                </a:solidFill>
                <a:cs typeface="Times New Roman" pitchFamily="18" charset="0"/>
              </a:rPr>
              <a:t>топоосновы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для проектирования, подготовленную на основании топографо-геодезической изученности участка (объекта), инженерных изысканий </a:t>
            </a:r>
            <a:r>
              <a:rPr lang="ru-RU" sz="1400" dirty="0" err="1">
                <a:solidFill>
                  <a:prstClr val="black"/>
                </a:solidFill>
                <a:cs typeface="Times New Roman" pitchFamily="18" charset="0"/>
              </a:rPr>
              <a:t>земельнного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участка с прилегающей территорией в размере, необходимым для определения охранной зоны до существующих инженерных коммуникаций, равной 30 м и равной размеру санитарно-защитной зоны;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технические паспорта объектов капитального строительства, расположенных на земельном участке.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4. В рамках межведомственного информационного взаимодействия запрашиваются: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выписка из Единого государственного реестра юридических лиц;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выписка из Единого государственного реестра прав на недвижимое имущество и  сделок с ни;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кадастровая выписка о земельном участке;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кадастровый план территории.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b="1" dirty="0">
                <a:solidFill>
                  <a:prstClr val="black"/>
                </a:solidFill>
                <a:cs typeface="Times New Roman" pitchFamily="18" charset="0"/>
              </a:rPr>
              <a:t> Заявитель вправе представить документы, указанные в пункте 4, по собственной инициативе.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766480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357188" y="1"/>
            <a:ext cx="8572500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smtClean="0">
                <a:cs typeface="Times New Roman" panose="02020603050405020304" pitchFamily="18" charset="0"/>
              </a:rPr>
              <a:t>Схема</a:t>
            </a:r>
          </a:p>
          <a:p>
            <a:pPr marL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smtClean="0">
                <a:cs typeface="Times New Roman" panose="02020603050405020304" pitchFamily="18" charset="0"/>
              </a:rPr>
              <a:t>по предоставлению муниципальной услуги </a:t>
            </a:r>
          </a:p>
          <a:p>
            <a:pPr marL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smtClean="0">
                <a:cs typeface="Times New Roman" panose="02020603050405020304" pitchFamily="18" charset="0"/>
              </a:rPr>
              <a:t>Выдача градостроительных планов земельных участков</a:t>
            </a:r>
            <a:endParaRPr lang="ru-RU" altLang="ru-RU" sz="1600" b="1" dirty="0" smtClean="0"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1124744"/>
            <a:ext cx="5286375" cy="642938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Прием и регистрация пакета документов на предоставление муниципальной услуги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07703" y="1844824"/>
            <a:ext cx="5286375" cy="642938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Прием и регистрация пакета документов на предоставление муниципальной услуги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50" y="2938470"/>
            <a:ext cx="4572000" cy="64293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Соответствует требованиям административного регламента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5750" y="3786188"/>
            <a:ext cx="4572000" cy="92868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Подготовка градостроительного плана земельного участка и проекта распоряжения об утверждении градостроительного плана земельного участка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5750" y="4929188"/>
            <a:ext cx="4572000" cy="71437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Согласование проекта распоряжения об  утверждении градостроительного плана земельного участка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5750" y="5883021"/>
            <a:ext cx="4572000" cy="71437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Согласование проекта распоряжения об  утверждении градостроительного плана земельного участка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86500" y="3571875"/>
            <a:ext cx="2714625" cy="1071563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 соответствует требованиям административного регламента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86500" y="5357813"/>
            <a:ext cx="2714625" cy="114300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Отказ в предоставлении муниципальной услуги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857750" y="2525763"/>
            <a:ext cx="3170634" cy="104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cxnSp>
        <p:nvCxnSpPr>
          <p:cNvPr id="20" name="Прямая со стрелкой 19"/>
          <p:cNvCxnSpPr/>
          <p:nvPr/>
        </p:nvCxnSpPr>
        <p:spPr>
          <a:xfrm rot="16200000" flipH="1">
            <a:off x="7286625" y="5000626"/>
            <a:ext cx="714375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cxnSp>
        <p:nvCxnSpPr>
          <p:cNvPr id="21" name="Прямая со стрелкой 20"/>
          <p:cNvCxnSpPr/>
          <p:nvPr/>
        </p:nvCxnSpPr>
        <p:spPr>
          <a:xfrm flipH="1">
            <a:off x="3885009" y="2535295"/>
            <a:ext cx="17884" cy="39747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590932"/>
            <a:ext cx="158510" cy="29873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4731144"/>
            <a:ext cx="158510" cy="29873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537" y="5630583"/>
            <a:ext cx="158510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4522499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35719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Строительная деятельность.</a:t>
            </a:r>
            <a:endParaRPr lang="ru-RU" sz="2800" b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979C11-E354-47AC-A5A7-B7F282F2ACB2}" type="slidenum">
              <a:rPr lang="ru-RU"/>
              <a:pPr>
                <a:defRPr/>
              </a:pPr>
              <a:t>44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Экономическое развитие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2090" y="1556792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latin typeface="+mn-lt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47650189"/>
              </p:ext>
            </p:extLst>
          </p:nvPr>
        </p:nvGraphicFramePr>
        <p:xfrm>
          <a:off x="285720" y="1071546"/>
          <a:ext cx="8643998" cy="1428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57784"/>
                <a:gridCol w="3786214"/>
              </a:tblGrid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Количество объектов</a:t>
                      </a:r>
                      <a:endParaRPr lang="ru-RU" sz="1400" dirty="0"/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Выдано разрешений на строительство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18</a:t>
                      </a:r>
                      <a:endParaRPr lang="ru-RU" sz="1400" dirty="0"/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Выдано разрешений на ввод объекта в эксплуатацию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</a:t>
                      </a:r>
                      <a:endParaRPr lang="ru-RU" sz="1400" dirty="0"/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Градостроительных планов земельных участков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5" descr="C:\Users\1\Documents\К докладу Главы 2012\DSC01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8934"/>
            <a:ext cx="3451761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  <a:sp3d>
            <a:bevelT prst="angle"/>
          </a:sp3d>
        </p:spPr>
      </p:pic>
      <p:pic>
        <p:nvPicPr>
          <p:cNvPr id="11" name="Picture 2" descr="E:\фото с редакции\ЖКХ\IMG_3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00628" y="3071810"/>
            <a:ext cx="3993216" cy="3028207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16" name="Picture 5" descr="E:\К докладу Главы 2012\Фото Школа искусств\DSC013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214546" y="4286256"/>
            <a:ext cx="4429156" cy="24169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798" y="265604"/>
            <a:ext cx="8712968" cy="648072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1303472714"/>
              </p:ext>
            </p:extLst>
          </p:nvPr>
        </p:nvGraphicFramePr>
        <p:xfrm>
          <a:off x="428596" y="857232"/>
          <a:ext cx="8064896" cy="5498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1814" y="11663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Малый и средний бизнес.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6805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232" y="253822"/>
            <a:ext cx="8784976" cy="641553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244" y="30640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Поддержка малого 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предпринимательства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5272" y="956778"/>
            <a:ext cx="80648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+mj-lt"/>
              </a:rPr>
              <a:t>На территории </a:t>
            </a:r>
            <a:r>
              <a:rPr lang="ru-RU" sz="1400" dirty="0" smtClean="0">
                <a:latin typeface="+mj-lt"/>
              </a:rPr>
              <a:t>МР «Сретенский </a:t>
            </a:r>
            <a:r>
              <a:rPr lang="ru-RU" sz="1400" dirty="0">
                <a:latin typeface="+mj-lt"/>
              </a:rPr>
              <a:t>район» действует  районная целевая программа «Развитие субъектов малого и среднего предпринимательства в Сретенском районе на </a:t>
            </a:r>
            <a:r>
              <a:rPr lang="ru-RU" sz="1400" dirty="0" smtClean="0">
                <a:latin typeface="+mj-lt"/>
              </a:rPr>
              <a:t>2019-2021 </a:t>
            </a:r>
            <a:r>
              <a:rPr lang="ru-RU" sz="1400" dirty="0">
                <a:latin typeface="+mj-lt"/>
              </a:rPr>
              <a:t>годы».</a:t>
            </a:r>
          </a:p>
          <a:p>
            <a:pPr algn="just"/>
            <a:r>
              <a:rPr lang="ru-RU" sz="1400" dirty="0">
                <a:latin typeface="+mj-lt"/>
              </a:rPr>
              <a:t>Направление предусматривает реализацию следующих </a:t>
            </a:r>
            <a:r>
              <a:rPr lang="ru-RU" sz="1400" dirty="0" smtClean="0">
                <a:latin typeface="+mj-lt"/>
              </a:rPr>
              <a:t>мероприятий:</a:t>
            </a:r>
            <a:endParaRPr lang="ru-RU" sz="1400" dirty="0">
              <a:latin typeface="+mj-lt"/>
            </a:endParaRPr>
          </a:p>
          <a:p>
            <a:pPr algn="just"/>
            <a:r>
              <a:rPr lang="ru-RU" sz="1400" dirty="0">
                <a:latin typeface="+mj-lt"/>
              </a:rPr>
              <a:t>- предоставление субсидий в виде грантов начинающим субъектам малого предпринимательства на создание собственного бизнеса;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latin typeface="+mj-lt"/>
              </a:rPr>
              <a:t>проведение </a:t>
            </a:r>
            <a:r>
              <a:rPr lang="ru-RU" sz="1400" dirty="0">
                <a:latin typeface="+mj-lt"/>
              </a:rPr>
              <a:t>конкуров, выставок  и иных мероприятий с субъектами малого и среднего </a:t>
            </a:r>
            <a:r>
              <a:rPr lang="ru-RU" sz="1400" dirty="0" smtClean="0">
                <a:latin typeface="+mj-lt"/>
              </a:rPr>
              <a:t>предпринимательства.</a:t>
            </a:r>
          </a:p>
          <a:p>
            <a:pPr marL="285750" indent="-285750" algn="just">
              <a:buFontTx/>
              <a:buChar char="-"/>
            </a:pPr>
            <a:endParaRPr lang="ru-RU" sz="1400" dirty="0">
              <a:latin typeface="+mj-lt"/>
            </a:endParaRPr>
          </a:p>
          <a:p>
            <a:pPr algn="just"/>
            <a:r>
              <a:rPr lang="ru-RU" sz="1400" dirty="0">
                <a:latin typeface="+mj-lt"/>
              </a:rPr>
              <a:t>В целях поддержки малого предпринимательства утверждены муниципальные нормативно - правовые акты</a:t>
            </a:r>
            <a:r>
              <a:rPr lang="ru-RU" sz="1400" dirty="0" smtClean="0">
                <a:latin typeface="+mj-lt"/>
              </a:rPr>
              <a:t>:</a:t>
            </a:r>
            <a:endParaRPr lang="ru-RU" sz="1400" dirty="0">
              <a:latin typeface="+mj-lt"/>
            </a:endParaRPr>
          </a:p>
          <a:p>
            <a:pPr algn="just"/>
            <a:r>
              <a:rPr lang="ru-RU" sz="1400" dirty="0" smtClean="0">
                <a:latin typeface="+mj-lt"/>
              </a:rPr>
              <a:t>1. Положение </a:t>
            </a:r>
            <a:r>
              <a:rPr lang="ru-RU" sz="1400" dirty="0">
                <a:latin typeface="+mj-lt"/>
              </a:rPr>
              <a:t>о муниципальной поддержке инвестиционной деятельности на территории муниципального района «Сретенский район» (решение Совета  </a:t>
            </a:r>
            <a:r>
              <a:rPr lang="ru-RU" sz="1400" dirty="0" smtClean="0">
                <a:latin typeface="+mj-lt"/>
              </a:rPr>
              <a:t>МР </a:t>
            </a:r>
            <a:r>
              <a:rPr lang="ru-RU" sz="1400" dirty="0">
                <a:latin typeface="+mj-lt"/>
              </a:rPr>
              <a:t>«Сретенский район» от 28.06.2011 г. № 42 – РНП).</a:t>
            </a:r>
          </a:p>
          <a:p>
            <a:pPr algn="just"/>
            <a:r>
              <a:rPr lang="ru-RU" sz="1400" dirty="0" smtClean="0">
                <a:latin typeface="+mj-lt"/>
              </a:rPr>
              <a:t>2. Положение </a:t>
            </a:r>
            <a:r>
              <a:rPr lang="ru-RU" sz="1400" dirty="0">
                <a:latin typeface="+mj-lt"/>
              </a:rPr>
              <a:t>о порядке предоставление земельных участков на территории МР «Сретенский район» (решение Совета  </a:t>
            </a:r>
            <a:r>
              <a:rPr lang="ru-RU" sz="1400" dirty="0" smtClean="0">
                <a:latin typeface="+mj-lt"/>
              </a:rPr>
              <a:t>МР </a:t>
            </a:r>
            <a:r>
              <a:rPr lang="ru-RU" sz="1400" dirty="0">
                <a:latin typeface="+mj-lt"/>
              </a:rPr>
              <a:t>«Сретенский район»  от 17.12.2009 г. № 22 – РНП</a:t>
            </a:r>
            <a:r>
              <a:rPr lang="ru-RU" sz="1400" dirty="0" smtClean="0">
                <a:latin typeface="+mj-lt"/>
              </a:rPr>
              <a:t>).</a:t>
            </a:r>
          </a:p>
          <a:p>
            <a:pPr algn="just"/>
            <a:r>
              <a:rPr lang="ru-RU" sz="1400" dirty="0" smtClean="0">
                <a:latin typeface="+mj-lt"/>
              </a:rPr>
              <a:t>3.Положение о залоговом фонде (Постановление администрации МР «Сретенский район» от 14 сентября 2007 № 1214)</a:t>
            </a:r>
            <a:endParaRPr lang="ru-RU" sz="1400" dirty="0"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41009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93610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Перечень муниципального имущества, </a:t>
            </a:r>
            <a:br>
              <a:rPr lang="ru-RU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</a:br>
            <a:r>
              <a:rPr lang="ru-RU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составляющего залоговый фонд.</a:t>
            </a:r>
            <a:endParaRPr lang="ru-RU" b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29691-5BED-4A6D-99B0-A5C93CF0D42B}" type="slidenum">
              <a:rPr lang="ru-RU"/>
              <a:pPr>
                <a:defRPr/>
              </a:pPr>
              <a:t>47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85945272"/>
              </p:ext>
            </p:extLst>
          </p:nvPr>
        </p:nvGraphicFramePr>
        <p:xfrm>
          <a:off x="142875" y="1988840"/>
          <a:ext cx="8821613" cy="352569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418815"/>
                <a:gridCol w="4055125"/>
                <a:gridCol w="1067138"/>
                <a:gridCol w="1280535"/>
              </a:tblGrid>
              <a:tr h="9921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имущества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Местонахождение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Площадь, кв. м.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Балансовая стоимость,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руб.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/>
                </a:tc>
              </a:tr>
              <a:tr h="793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 smtClean="0">
                          <a:effectLst/>
                        </a:rPr>
                        <a:t>Здание нежилого назначения, 1991 год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673500, Забайкальский край , Сретенский район, г. Сретенск, ул. Луначарского, 226, лит. 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667,4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42097,0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7764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Здание нежилое, 1991 год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673500, Забайкальский край , Сретенский район, г. Сретенск, ул. Луначарского, 226, лит. Б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862,6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43778,0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578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Здание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673500, Забайкальский край , Сретенский район, г. Сретенск, ул. Набережная, 10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323,2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27504,0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3845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Всего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1853,2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113379,0</a:t>
                      </a:r>
                    </a:p>
                  </a:txBody>
                  <a:tcPr marL="68580" marR="68580" marT="0" marB="0" anchor="ctr" horzOverflow="overflow"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ru-RU" sz="32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Информация о реализации муниципальных программ.</a:t>
            </a:r>
            <a:endParaRPr lang="ru-RU" sz="3200" b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65538" y="15541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60905193"/>
              </p:ext>
            </p:extLst>
          </p:nvPr>
        </p:nvGraphicFramePr>
        <p:xfrm>
          <a:off x="304800" y="1176213"/>
          <a:ext cx="8568951" cy="54464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466938"/>
                <a:gridCol w="1695999"/>
                <a:gridCol w="1406014"/>
              </a:tblGrid>
              <a:tr h="635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показатели реализации муниципальных     целевых про­грамм (в разрезе каждой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374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«Реформирования и регулирования земельных и имущественных отношений на территории МР «Сретенский район» на 2017-2019гг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87,5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180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84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молодежной политике МР «Сретенский район» на 2017-2020гг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34, 721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374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«Круглогодичной организации отдыха, оздоровления, занятости детей, подростков и молодежи МР «Сретенский район» в каникулярное время на 2017-2020гг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2097,6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43, 992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374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проведения основного государственного экзамена и единого государственного экзамена в муниципальном районе «Сретенский район» в 2016-2017 учебном году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84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развития физической культуры и спорта в Сретенском районе на 2017-2020гг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434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400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84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образования МР «Сретенский район» Забайкальского края на 2016-2020гг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2941,9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892,071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530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«Обеспечение жильем молодых семей Сретенского района (2016-2017годы)»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1038,4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35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«Устойчивое развитие сельских территорий Сретенского района на 2014-2017 годы и на период до 2020 года»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99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49366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5767418"/>
              </p:ext>
            </p:extLst>
          </p:nvPr>
        </p:nvGraphicFramePr>
        <p:xfrm>
          <a:off x="251521" y="928668"/>
          <a:ext cx="8568951" cy="574837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963553"/>
                <a:gridCol w="1285884"/>
                <a:gridCol w="1319514"/>
              </a:tblGrid>
              <a:tr h="537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«Поддержка и развитие агропромышленного комплекса Сретенского района на 2013-2020гг»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19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«Комплексные меры противодействия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табакокурению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злоупотреблению наркотиками, их незаконному обороту и алкоголизации населения Сретенского района на 2017-2020гг»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780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«Сохранение, поддержка, развитие культуры и искусства Сретенского района на 2017-2020гг»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3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«Доступная среда (2016-2020гг)»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1708,1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98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«Модернизация объектов коммунальной инфраструктуры Сретенского района (2016-2020гг)»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1061,2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432,850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12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«Территориальное планирование и обеспечение градостроительной деятельности на территории Сретенского района»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90,800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18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«Профилактика терроризма, минимизации и (или) ликвидации последствий его проявлений  на территории МР «Сретенский район на 2016-2019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годы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7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«Профилактика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безнадзорности и правонарушений среди несовершеннолетних 2017-2020 годы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7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субъектов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малого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среднего  предпринимательства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3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программам: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11017,7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3159,43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1520" y="332656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реализации муниципальных 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  <a:cs typeface="Times New Roman" panose="02020603050405020304" pitchFamily="18" charset="0"/>
              </a:rPr>
              <a:t>программ</a:t>
            </a:r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447" y="128145"/>
            <a:ext cx="4435971" cy="356524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59119"/>
            <a:ext cx="4915272" cy="3259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8969" y="876300"/>
            <a:ext cx="4252031" cy="31081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Административно-территориальное </a:t>
            </a:r>
            <a:b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деление МР «Сретенский район»</a:t>
            </a:r>
            <a:b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6949B-E02E-4F4E-BE57-B12E9A2583BB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83568" y="1600469"/>
            <a:ext cx="453650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1.  ГП «Сретенское»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2.  ГП «»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Кокуйское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3.  </a:t>
            </a:r>
            <a:r>
              <a:rPr lang="ru-RU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ГП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 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«Усть-Карское»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4.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Алиянское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5.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Ботовское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6.  СП «Верхне-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Куларкинское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7.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Дунаевское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8.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Молодовское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9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.  СП «Усть-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Наринзорское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10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.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Фирсовское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11.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Чикичейское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12.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Шилкинско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-Заводское»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13. СП «Верхне-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Куэнгинское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14. СП «Усть-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Начинское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49476" y="3753594"/>
            <a:ext cx="4017892" cy="300754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</a:br>
            <a:r>
              <a:rPr lang="ru-RU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Инвестиционный </a:t>
            </a:r>
            <a:r>
              <a:rPr lang="ru-RU" b="1" cap="none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проект </a:t>
            </a:r>
            <a:r>
              <a:rPr lang="ru-RU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</a:br>
            <a:r>
              <a:rPr lang="ru-RU" sz="31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«</a:t>
            </a:r>
            <a:r>
              <a:rPr lang="ru-RU" b="1" cap="none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Строительство рудника </a:t>
            </a:r>
            <a:r>
              <a:rPr lang="ru-RU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на </a:t>
            </a:r>
            <a:r>
              <a:rPr lang="ru-RU" b="1" cap="none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участке Карийского рудного поля «Дмитриевский</a:t>
            </a:r>
            <a:r>
              <a:rPr lang="ru-RU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  <p:pic>
        <p:nvPicPr>
          <p:cNvPr id="5122" name="Picture 2" descr="C:\Documents and Settings\ekonomika3\Мои документы\2010\2010\инвест паспорт на 2012\вп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574" y="1772816"/>
            <a:ext cx="3384376" cy="328130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7984" y="177281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Инициатор проекта:</a:t>
            </a:r>
          </a:p>
          <a:p>
            <a:r>
              <a:rPr lang="ru-RU" dirty="0" smtClean="0"/>
              <a:t>ОАО «Прииск Усть-Кара»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5229200"/>
            <a:ext cx="3376414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Генеральный директор</a:t>
            </a:r>
          </a:p>
          <a:p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ОАО «Прииск Усть-Кара» Котельников В.П.</a:t>
            </a:r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78138" y="2492896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Объем инвестиций: </a:t>
            </a:r>
            <a:r>
              <a:rPr lang="ru-RU" dirty="0" smtClean="0"/>
              <a:t>2976,85 млн.руб., из них: собственные средства - 716,6 </a:t>
            </a:r>
            <a:r>
              <a:rPr lang="ru-RU" dirty="0"/>
              <a:t>млн. </a:t>
            </a:r>
            <a:r>
              <a:rPr lang="ru-RU" dirty="0" smtClean="0"/>
              <a:t>рублей, заемные средства – 2260,25 млн.руб.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381536" y="383688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Срок окупаемости проекта:</a:t>
            </a:r>
            <a:r>
              <a:rPr lang="ru-RU" dirty="0" smtClean="0"/>
              <a:t>  2 года</a:t>
            </a:r>
            <a:endParaRPr lang="ru-RU" dirty="0"/>
          </a:p>
        </p:txBody>
      </p:sp>
      <p:pic>
        <p:nvPicPr>
          <p:cNvPr id="2050" name="Picture 2" descr="C:\Documents and Settings\ekonomika3\Мои документы\2010\2010\инвест паспорт на 2012\самородо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3734" y="4457787"/>
            <a:ext cx="2902482" cy="165618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48432" y="6234980"/>
            <a:ext cx="331308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Усть-Карский самородок</a:t>
            </a:r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8194005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27111240"/>
              </p:ext>
            </p:extLst>
          </p:nvPr>
        </p:nvGraphicFramePr>
        <p:xfrm>
          <a:off x="179512" y="332656"/>
          <a:ext cx="8712968" cy="619268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880320"/>
                <a:gridCol w="5832648"/>
              </a:tblGrid>
              <a:tr h="499591">
                <a:tc gridSpan="2"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«Строительство рудника на участке Карийского рудного поля «Дмитриевский».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142" marR="5314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63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Добыча и переработка сырья.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142" marR="53142" marT="0" marB="0"/>
                </a:tc>
              </a:tr>
              <a:tr h="5284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Место реализации проекта / адрес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Забайкальский край, Сретенский район,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пг.т</a:t>
                      </a:r>
                      <a:r>
                        <a:rPr lang="ru-RU" sz="1400" b="1" dirty="0">
                          <a:effectLst/>
                        </a:rPr>
                        <a:t>. Усть - </a:t>
                      </a:r>
                      <a:r>
                        <a:rPr lang="ru-RU" sz="1400" b="1" dirty="0" err="1">
                          <a:effectLst/>
                        </a:rPr>
                        <a:t>Карск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142" marR="53142" marT="0" marB="0"/>
                </a:tc>
              </a:tr>
              <a:tr h="2642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Организатор / инициатор проекта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ОАО «Прииск Усть-Кара»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142" marR="53142" marT="0" marB="0"/>
                </a:tc>
              </a:tr>
              <a:tr h="6832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Почтовый адрес, телефон, факс, e-</a:t>
                      </a:r>
                      <a:r>
                        <a:rPr lang="ru-RU" sz="1400" b="1" dirty="0" err="1">
                          <a:effectLst/>
                        </a:rPr>
                        <a:t>mail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Забайкальский край, Сретенский район,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пгт</a:t>
                      </a:r>
                      <a:r>
                        <a:rPr lang="ru-RU" sz="1400" b="1" dirty="0">
                          <a:effectLst/>
                        </a:rPr>
                        <a:t>. Усть-Карск, ул. Горняцкого, 2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142" marR="53142" marT="0" marB="0"/>
                </a:tc>
              </a:tr>
              <a:tr h="5312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Цель проекта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Строительство рудника, основными объектами которого будут карьер и обогатительная фабрика. 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142" marR="53142" marT="0" marB="0"/>
                </a:tc>
              </a:tr>
              <a:tr h="30896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Описание проекта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 данным Управления по недропользованию по Забайкальскому краю, по Карийскому месторождению для подземной добычи государственным балансом учтены запасы рудного золота в количестве категории С</a:t>
                      </a:r>
                      <a:r>
                        <a:rPr lang="ru-RU" sz="1400" b="1" baseline="-25000" dirty="0">
                          <a:effectLst/>
                        </a:rPr>
                        <a:t>1</a:t>
                      </a:r>
                      <a:r>
                        <a:rPr lang="ru-RU" sz="1400" b="1" dirty="0">
                          <a:effectLst/>
                        </a:rPr>
                        <a:t> руды 464 тыс. т и золота 2324 кг, С</a:t>
                      </a:r>
                      <a:r>
                        <a:rPr lang="ru-RU" sz="1400" b="1" baseline="-25000" dirty="0">
                          <a:effectLst/>
                        </a:rPr>
                        <a:t>2 </a:t>
                      </a:r>
                      <a:r>
                        <a:rPr lang="ru-RU" sz="1400" b="1" dirty="0">
                          <a:effectLst/>
                        </a:rPr>
                        <a:t>181 тыс. т и золота 2068 кг, и </a:t>
                      </a:r>
                      <a:r>
                        <a:rPr lang="ru-RU" sz="1400" b="1" dirty="0" err="1">
                          <a:effectLst/>
                        </a:rPr>
                        <a:t>забалансовые</a:t>
                      </a:r>
                      <a:r>
                        <a:rPr lang="ru-RU" sz="1400" b="1" dirty="0">
                          <a:effectLst/>
                        </a:rPr>
                        <a:t> запасы руды 4 тыс. т и золота 15 кг. Исходная база для реализации проекта отличается наличием ряда существенных преимуществ для строительства рудника на участках Карийского рудного поля: наличие транспортной составляющей – технологическая дорога Усть-Карск– </a:t>
                      </a:r>
                      <a:r>
                        <a:rPr lang="ru-RU" sz="1400" b="1" dirty="0" err="1">
                          <a:effectLst/>
                        </a:rPr>
                        <a:t>Урюм</a:t>
                      </a:r>
                      <a:r>
                        <a:rPr lang="ru-RU" sz="1400" b="1" dirty="0">
                          <a:effectLst/>
                        </a:rPr>
                        <a:t>, наличие высоковольтных линий электропередач, что уменьшает и срок реализации проекта и стоимость проекта, а также уменьшает период окупаемости. После выхода на проектную мощность будут созданы  </a:t>
                      </a:r>
                      <a:r>
                        <a:rPr lang="ru-RU" sz="1400" b="1" dirty="0" smtClean="0">
                          <a:effectLst/>
                        </a:rPr>
                        <a:t>дополнительные </a:t>
                      </a:r>
                      <a:r>
                        <a:rPr lang="ru-RU" sz="1400" b="1" dirty="0">
                          <a:effectLst/>
                        </a:rPr>
                        <a:t>рабочие места</a:t>
                      </a:r>
                      <a:r>
                        <a:rPr lang="ru-RU" sz="1400" b="1" dirty="0" smtClean="0">
                          <a:effectLst/>
                        </a:rPr>
                        <a:t>.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142" marR="5314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46778881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7236552"/>
              </p:ext>
            </p:extLst>
          </p:nvPr>
        </p:nvGraphicFramePr>
        <p:xfrm>
          <a:off x="251520" y="260650"/>
          <a:ext cx="8686799" cy="377050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044019"/>
                <a:gridCol w="5642780"/>
              </a:tblGrid>
              <a:tr h="2448270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Объем инвестиций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indent="450215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 Необходимый объем финансирования проекта оценивается в сумме 2976,85 млн. рублей.. Финансирование за счет собственных средств предприятия составит 716,6 млн. рублей (или 23,8 % от общего объема).   </a:t>
                      </a:r>
                    </a:p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При этом в рамках государственно-частного партнерства из средств Инвестиционного фонда Российской Федерации необходимо софинансирование разработки проектной документации – 2260,21 млн. рублей, из них на проведение геолого-разведочных работ – 200,0 млн. 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Собственные, заемные средства 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 года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Число создаваемых рабочих мест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160 мест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Срок реализации проекта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 7 лет 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25541733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3500438"/>
            <a:ext cx="3575903" cy="192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37626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28" y="1714488"/>
            <a:ext cx="2786082" cy="17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1960" y="3357562"/>
            <a:ext cx="49320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Стоимость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проекта: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стоимость капитальных вложений в проект составляет 25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500тыс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рублей (включая 15 000 тыс. руб. – кредит и 10 500 тыс. руб. –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собственные средства предпринимателя). Вложения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предусматривают затраты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приобретение технологического оборудования для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создания промышленного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производства на сумму 19 384 тыс. руб.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ремонт помещений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цехов в сумме 5 965 тыс. 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08006" y="404664"/>
            <a:ext cx="618447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ИП </a:t>
            </a:r>
            <a:r>
              <a:rPr lang="ru-RU" b="1" dirty="0" err="1"/>
              <a:t>Сукиасян</a:t>
            </a:r>
            <a:r>
              <a:rPr lang="ru-RU" b="1" dirty="0"/>
              <a:t> А.К. </a:t>
            </a:r>
            <a:r>
              <a:rPr lang="ru-RU" dirty="0"/>
              <a:t>–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действующее предприятие в сфере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оказания ремонтно-строительных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прочих видов услуг.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38085" y="1373867"/>
            <a:ext cx="5112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Данный проект разработан для решения проблемы обеспечения местного рынка качественной промышленной продукции по приемлемым ценам.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63970" y="4987047"/>
            <a:ext cx="3851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1. Производство пиломатериалов.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2. Производство металлических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изделий.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3. Производство железобетонных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изделий.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4. Производство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ремонтностроительных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работ</a:t>
            </a:r>
          </a:p>
        </p:txBody>
      </p:sp>
    </p:spTree>
    <p:extLst>
      <p:ext uri="{BB962C8B-B14F-4D97-AF65-F5344CB8AC3E}">
        <p14:creationId xmlns:p14="http://schemas.microsoft.com/office/powerpoint/2010/main" xmlns="" val="993302987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43258251"/>
              </p:ext>
            </p:extLst>
          </p:nvPr>
        </p:nvGraphicFramePr>
        <p:xfrm>
          <a:off x="179512" y="260647"/>
          <a:ext cx="8712968" cy="659103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2952328"/>
                <a:gridCol w="5760640"/>
              </a:tblGrid>
              <a:tr h="38227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Создание производственного комплекса по выпуску строительных материалов </a:t>
                      </a:r>
                    </a:p>
                  </a:txBody>
                  <a:tcPr marL="42608" marR="4260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41.20 Строительство жилых и нежилых зданий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4565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 реализации проекта / адрес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</a:t>
                      </a:r>
                      <a:r>
                        <a:rPr lang="ru-RU" sz="1400" b="1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край , Сретенский район, г. Сретенск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347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Организатор / инициатор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Руководитель </a:t>
                      </a:r>
                      <a:r>
                        <a:rPr lang="ru-RU" sz="1400" dirty="0" smtClean="0">
                          <a:effectLst/>
                        </a:rPr>
                        <a:t>ИП </a:t>
                      </a:r>
                      <a:r>
                        <a:rPr lang="ru-RU" sz="1400" dirty="0" err="1" smtClean="0">
                          <a:effectLst/>
                        </a:rPr>
                        <a:t>Сукиасян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Акоп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Карленович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6709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Почтовый адрес, телефон, факс, </a:t>
                      </a:r>
                      <a:r>
                        <a:rPr lang="ru-RU" sz="1400" dirty="0" err="1">
                          <a:effectLst/>
                        </a:rPr>
                        <a:t>e-mail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673500  Забайкальский край г. Сретенск ул. Чернышевского 109 кв. 1 , телефон 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89145291800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akop.sukiasyan@mail.ru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677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Цель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Обеспечения местного рынка качественной промышленной продукции по приемлемым ценам.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Получение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стабильного дохода от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реализации</a:t>
                      </a:r>
                      <a:r>
                        <a:rPr lang="en-US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строительных материалов.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08" marR="42608" marT="0" marB="0"/>
                </a:tc>
              </a:tr>
              <a:tr h="14380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Описание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нового промышленного производства на базе действующего предприятия .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Вложения предусматривают затраты на приобретение технологического оборудования для создания промышленного производства на сумму 19 384 тыс. руб. и ремонт помещений цехов в сумме 5 965 тыс. руб.</a:t>
                      </a:r>
                      <a:endParaRPr lang="ru-RU" sz="14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Экономическая эффективность проекта: • Годовой оборот промышленного комплекса в ИП </a:t>
                      </a:r>
                      <a:r>
                        <a:rPr lang="ru-RU" sz="1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Сукиасян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составит к 2021 году 90 073 тыс. руб. • Чистая прибыль проекта за 3 года составит 22 312  тыс. руб. • Простой срок окупаемости инвестиционных затрат проекта – 3,4 года с начала реализации проекта. • Дисконтированный срок окупаемости проекта составляет 4,4 года. • Свободный денежный поток (остаток денежных средств) на конец 3 года составляет 6 509 тыс. руб. (после погашения внешнего кредита и процентов по нему). • Текущая (дисконтированная) стоимость проекта (PV) составляет 42 940 руб.  • Чистая текущая стоимость проекта (NPV) составляет 17 440 руб. • Внутренняя норма доходности проекта (IRR) равна 42%.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21505125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0231762"/>
              </p:ext>
            </p:extLst>
          </p:nvPr>
        </p:nvGraphicFramePr>
        <p:xfrm>
          <a:off x="357158" y="332653"/>
          <a:ext cx="8535322" cy="546851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4378426"/>
                <a:gridCol w="4156896"/>
              </a:tblGrid>
              <a:tr h="3495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Степень готовности проектной документации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не требуется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экспертизы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 требуется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бизнес-плана или ТЭО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разработан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Объем инвестиций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25 500,0  </a:t>
                      </a:r>
                      <a:r>
                        <a:rPr lang="ru-RU" sz="1400" dirty="0" err="1" smtClean="0">
                          <a:effectLst/>
                        </a:rPr>
                        <a:t>тыс.руб</a:t>
                      </a:r>
                      <a:r>
                        <a:rPr lang="ru-RU" sz="1400" dirty="0" smtClean="0">
                          <a:effectLst/>
                        </a:rPr>
                        <a:t>                                                                                           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6990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 (источники инвестиций)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25 500тыс. рублей (включая 15 000 тыс. руб. – кредит и 10 500 тыс. руб. –</a:t>
                      </a:r>
                    </a:p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собственные средства предпринимателя).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4,4 месяца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14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Создание </a:t>
                      </a:r>
                      <a:r>
                        <a:rPr lang="ru-RU" sz="1400" dirty="0">
                          <a:effectLst/>
                        </a:rPr>
                        <a:t>дополнительных </a:t>
                      </a:r>
                      <a:r>
                        <a:rPr lang="ru-RU" sz="1400" baseline="0" dirty="0" smtClean="0">
                          <a:effectLst/>
                        </a:rPr>
                        <a:t> 26 </a:t>
                      </a:r>
                      <a:r>
                        <a:rPr lang="ru-RU" sz="1400" dirty="0" smtClean="0">
                          <a:effectLst/>
                        </a:rPr>
                        <a:t>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</a:rPr>
                        <a:t>2019–2021 гг.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2019–2021 гг.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802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Инвестор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 </a:t>
                      </a:r>
                      <a:r>
                        <a:rPr lang="ru-RU" sz="1400" dirty="0" err="1" smtClean="0">
                          <a:effectLst/>
                        </a:rPr>
                        <a:t>Сукиасян</a:t>
                      </a:r>
                      <a:r>
                        <a:rPr lang="ru-RU" sz="1400" dirty="0" smtClean="0">
                          <a:effectLst/>
                        </a:rPr>
                        <a:t> А.К.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5243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земельного участка (при наличии указать площадь участка, кадастровый номер)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Договор  аренды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10486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инженерной инфраструктуры или наличие возможности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Имеются подъездные пути, наличие технической возможности подключения к сети энергоснабжения производственных помещений.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14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Поддержка органами местного самоуправления реализации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организационная </a:t>
                      </a:r>
                      <a:r>
                        <a:rPr lang="ru-RU" sz="1400" dirty="0" smtClean="0">
                          <a:effectLst/>
                        </a:rPr>
                        <a:t>, информационная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14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Слайды или видеосопровождение, фотографии (если есть - приложить)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Дополнительная информация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76797310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023" y="211488"/>
            <a:ext cx="8686800" cy="841248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«Технологическая линия производства ориентированно стружечных плит ОСП (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OSP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производительность 15,30,45,60 тыс. м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куб/год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  <p:pic>
        <p:nvPicPr>
          <p:cNvPr id="1026" name="Picture 2" descr="http://ivanovo.mk4s.ru/public/userfiles/kalevala/kalevala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14" y="970606"/>
            <a:ext cx="9052186" cy="555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32551" y="4869160"/>
            <a:ext cx="4388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Инициатор проекта</a:t>
            </a:r>
            <a:r>
              <a:rPr lang="ru-RU" b="1" dirty="0" smtClean="0">
                <a:solidFill>
                  <a:schemeClr val="bg1"/>
                </a:solidFill>
              </a:rPr>
              <a:t>: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ИП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Кочмарев</a:t>
            </a:r>
            <a:r>
              <a:rPr lang="ru-RU" b="1" dirty="0" smtClean="0">
                <a:solidFill>
                  <a:schemeClr val="bg1"/>
                </a:solidFill>
              </a:rPr>
              <a:t> Антон Александрович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01664834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3365280"/>
              </p:ext>
            </p:extLst>
          </p:nvPr>
        </p:nvGraphicFramePr>
        <p:xfrm>
          <a:off x="107504" y="229369"/>
          <a:ext cx="8640960" cy="795003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101883"/>
                <a:gridCol w="5539077"/>
              </a:tblGrid>
              <a:tr h="8374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инвестиционного проекта (предложения) : «Технологическая линия производства ориентированно стружечных плит ОСП (</a:t>
                      </a:r>
                      <a:r>
                        <a:rPr kumimoji="0" lang="en-US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OSB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производительность 15,30,45,60 тыс. </a:t>
                      </a:r>
                      <a:r>
                        <a:rPr kumimoji="0" lang="ru-RU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м.куб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/год»</a:t>
                      </a:r>
                      <a:endParaRPr lang="ru-RU" sz="1400" b="1" dirty="0"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664" marR="446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37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Распиловка и строгание древесины; пропитка древесины;</a:t>
                      </a:r>
                    </a:p>
                    <a:p>
                      <a:pPr algn="just"/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Производство фанеры, плит, панелей;</a:t>
                      </a:r>
                    </a:p>
                    <a:p>
                      <a:pPr algn="just"/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Производство деревянных строительных конструкций и столярных изделий;</a:t>
                      </a:r>
                    </a:p>
                    <a:p>
                      <a:pPr algn="just"/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Лесоводство и лесозаготовки.</a:t>
                      </a:r>
                      <a:endParaRPr kumimoji="0" lang="ru-RU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/>
                </a:tc>
              </a:tr>
              <a:tr h="4819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 реализации проекта / адрес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673500, </a:t>
                      </a:r>
                      <a:r>
                        <a:rPr lang="ru-RU" sz="1400" dirty="0">
                          <a:effectLst/>
                        </a:rPr>
                        <a:t>Забайкальский край, Сретенский район,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/>
                </a:tc>
              </a:tr>
              <a:tr h="4437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Организатор / инициатор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ИП</a:t>
                      </a:r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Кочмарев</a:t>
                      </a:r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Антон Александрович 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/>
                </a:tc>
              </a:tr>
              <a:tr h="4954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Почтовый адрес, телефон, факс, e-</a:t>
                      </a:r>
                      <a:r>
                        <a:rPr lang="ru-RU" sz="1400" dirty="0" err="1">
                          <a:effectLst/>
                        </a:rPr>
                        <a:t>mail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673500, Забайкальский край, Сретенский район, </a:t>
                      </a:r>
                    </a:p>
                    <a:p>
                      <a:r>
                        <a:rPr lang="ru-RU" sz="1400" dirty="0" smtClean="0">
                          <a:effectLst/>
                        </a:rPr>
                        <a:t>ул</a:t>
                      </a:r>
                      <a:r>
                        <a:rPr lang="ru-RU" sz="1400" dirty="0">
                          <a:effectLst/>
                        </a:rPr>
                        <a:t>. </a:t>
                      </a:r>
                      <a:r>
                        <a:rPr lang="ru-RU" sz="1400" dirty="0" smtClean="0">
                          <a:effectLst/>
                        </a:rPr>
                        <a:t>Самарина</a:t>
                      </a:r>
                      <a:r>
                        <a:rPr lang="ru-RU" sz="1400" b="0" dirty="0" smtClean="0">
                          <a:effectLst/>
                        </a:rPr>
                        <a:t>, </a:t>
                      </a:r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кв. 2  тел. 89144817111, </a:t>
                      </a:r>
                      <a:r>
                        <a:rPr kumimoji="0" lang="ru-RU" sz="1400" b="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antonkochma@mail.ru</a:t>
                      </a:r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/>
                </a:tc>
              </a:tr>
              <a:tr h="6656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Цель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Создание на территории Сретенского района нового производства полного цикла переработки   лиственной древесины, с получением на выходе композиционного древесного продукта с высокой добавленной стоимостью, и полного использования отходов лесозаготовки и деревопереработки: - производству ориентированно-стружечных плит ОСП;</a:t>
                      </a:r>
                    </a:p>
                    <a:p>
                      <a:pPr algn="just"/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выпуск высококачественной и </a:t>
                      </a:r>
                      <a:r>
                        <a:rPr kumimoji="0" lang="ru-RU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экологичной</a:t>
                      </a:r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готовой продукции, отвечающей  требованиям и стандартам.</a:t>
                      </a:r>
                      <a:endParaRPr lang="ru-RU" sz="1400" b="0" dirty="0"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664" marR="44664" marT="0" marB="0"/>
                </a:tc>
              </a:tr>
              <a:tr h="24408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Описание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реализации проекта необходимо:</a:t>
                      </a:r>
                    </a:p>
                    <a:p>
                      <a:pPr algn="just"/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Подбор и приобретение земельного участка (аренда);</a:t>
                      </a:r>
                    </a:p>
                    <a:p>
                      <a:pPr algn="just"/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-Выбор поставщика оборудования и подписание договора поставки; </a:t>
                      </a:r>
                    </a:p>
                    <a:p>
                      <a:pPr algn="just"/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Получение всех необходимых разрешений на строительство и эксплуатацию.</a:t>
                      </a:r>
                    </a:p>
                    <a:p>
                      <a:pPr algn="just"/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Реализация проекта предполагается за счет собственных средств и средств инвестора.</a:t>
                      </a:r>
                    </a:p>
                    <a:p>
                      <a:pPr algn="just"/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45 000,0 </a:t>
                      </a:r>
                      <a:r>
                        <a:rPr kumimoji="0" lang="ru-RU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тыс.руб</a:t>
                      </a:r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собственных средств привлечение 155 000,0 тыс. руб. -средства инвестора. В ходе реализации проекта будет создано 140 рабочих мест.</a:t>
                      </a:r>
                      <a:endParaRPr lang="ru-RU" sz="1400" b="0" dirty="0"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664" marR="44664" marT="0" marB="0"/>
                </a:tc>
              </a:tr>
              <a:tr h="4437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Степень готовности проектной документации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 требуется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/>
                </a:tc>
              </a:tr>
              <a:tr h="2218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экспертизы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 требуется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/>
                </a:tc>
              </a:tr>
              <a:tr h="2218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бизнес-плана или ТЭО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В стадии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разработки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28524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2308105"/>
              </p:ext>
            </p:extLst>
          </p:nvPr>
        </p:nvGraphicFramePr>
        <p:xfrm>
          <a:off x="323528" y="332656"/>
          <a:ext cx="8568952" cy="216041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4770178"/>
                <a:gridCol w="3798774"/>
              </a:tblGrid>
              <a:tr h="2476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Объем инвестиций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200 000 тыс. 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рублей                                                                                           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4953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 (источники инвестиций)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Реализация проекта предполагается за счет собственных средств и средств инвестора.</a:t>
                      </a:r>
                      <a:endParaRPr kumimoji="0" lang="ru-RU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52" marR="64452" marT="0" marB="0"/>
                </a:tc>
              </a:tr>
              <a:tr h="2476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Срок окупаемости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72 месяца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4953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140 рабочих 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2476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реализации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2476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Дополнительная информация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Предприниматель является действующим и имеет положительную репутацию.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26717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92434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/>
              </a:rPr>
              <a:t>«</a:t>
            </a:r>
            <a:r>
              <a:rPr lang="ru-RU" sz="2200" b="1" dirty="0">
                <a:effectLst/>
              </a:rPr>
              <a:t>Предприятие по изготовлению готовых строительных изделий из газобетона, цемента и искусственного камня».</a:t>
            </a:r>
            <a:endParaRPr lang="ru-RU" sz="2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  <p:pic>
        <p:nvPicPr>
          <p:cNvPr id="2050" name="Picture 2" descr="foto_alekseya_golovshchikova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8279"/>
            <a:ext cx="8299648" cy="553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5661248"/>
            <a:ext cx="63542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Инициатор проекта: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ИП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ФЕДОРОВ ВЯЧЕСЛАВ ВЛАДИСЛАВОВИЧ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749651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3" y="44624"/>
            <a:ext cx="8893621" cy="88404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ea typeface="Cambria Math" pitchFamily="18" charset="0"/>
              </a:rPr>
              <a:t>Географическое положение.</a:t>
            </a:r>
            <a:endParaRPr lang="ru-RU" b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9778" y="804460"/>
            <a:ext cx="8829069" cy="5732530"/>
          </a:xfrm>
        </p:spPr>
        <p:txBody>
          <a:bodyPr>
            <a:noAutofit/>
          </a:bodyPr>
          <a:lstStyle/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Сретенский 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район расположен на востоке Забайкальского края, занимая территорию в 15 739 км2 . По данному показателю он стоит на девятом месте среди районов края (без учета районов Агинского округа). Граничит с шестью районами Забайкальского края, имея общую протяженность границ 832 км.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Крайняя 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северная точка района расположена в устье реки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Кудеча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при её впадении в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Желтугу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53°25?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с.ш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.; 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крайняя южная 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точка находится в близи истока р.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Удыча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(правый приток реки Шилка) на 51°53?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с.ш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Крайняя 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восточная точка района расположена на стыке границы Сретенского,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Газимуро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-Заводского и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Могочинского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районов, на водоразделе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Борщовочного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хребта, у истока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р.Верхняя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Лубия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119°52?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в.д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Крайняя западная точка района расположена на стыке границ Нерчинского, Чернышевского и Сретенского районов, в 6 км к западу от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г.Лысой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116°52?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в.д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Территория района вытянута с юго-запада на северо-восток, имея максимальную протяженность 240 км. С запада на восток район имеет максимальную протяженность по параллели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с.Ломы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152 км.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В экономико-географическом положении района имеются как от­рицательные, так и положительные черты. К первым следует отне­сти удаленность от экономически более развитых регионов России, от краевого центра, отсутствие выхода на государственную границу, отсутствие развитой дорожной сети в восточной части района. По­следнее обстоятельство увеличивает нагрузку как на районный бюд­жет, так и на бюджеты поселений. К положительным чертам относят­ся следующие факторы: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-    через западную окраину района проходит Транссибирская же­лезная дорога, значение которой в последние годы возрастает как в российском, так и в международном масштабах;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-    от Транссиба по территории района проложена 52-километро­вая железнодорожная ветка «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Куэнга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- Сретенск»;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-    через всю территорию района протекает судоходная р. Шилка, дающая выход к р. Амур и далее - к Тихому океану (Сретенский рай­он - единственный район Забайкальского края, имеющий речной транспорт, в том числе пассажирский);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-    через часть территории района проходит дорога краевого под­чинения «Могойтуй - Олочи», которая связывает район в западном и южном направлениях.</a:t>
            </a:r>
            <a:r>
              <a:rPr lang="ru-RU" sz="1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.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B80668-0D34-4B5F-AEF6-F5106EFCA73D}" type="slidenum">
              <a:rPr lang="ru-RU"/>
              <a:pPr>
                <a:defRPr/>
              </a:pPr>
              <a:t>6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987824" y="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07474787"/>
              </p:ext>
            </p:extLst>
          </p:nvPr>
        </p:nvGraphicFramePr>
        <p:xfrm>
          <a:off x="251520" y="188640"/>
          <a:ext cx="8640960" cy="526810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789895"/>
                <a:gridCol w="4851065"/>
              </a:tblGrid>
              <a:tr h="24946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инвестиционного проекта (предложения) : «Предприятие по изготовлению готовых строительных изделий из газобетона, цемента и искусственного камня».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14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400" b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Производство готовых строительных изделий из бетона, цемента и искусственного камня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  <a:tr h="3207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 реализации проекта / адрес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673500,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Забайкальский край,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Сретенск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  <a:tr h="3207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Организатор / инициатор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ИП</a:t>
                      </a:r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Федоров Вячеслав Владиславович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  <a:tr h="4276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Почтовый адрес, телефон, факс, e-</a:t>
                      </a:r>
                      <a:r>
                        <a:rPr lang="ru-RU" sz="1400" dirty="0" err="1">
                          <a:effectLst/>
                        </a:rPr>
                        <a:t>mail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673500, г. Сретенск тел. 89141366180 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  <a:tr h="8870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Цель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Привлечение инвестиций, получение прибыли от реализации проекта после выхода на самоокупаемость, создание и сохранение имеющихся рабочих мест.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  <a:tr h="16036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Описание проекта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реализации проекта арендовано здание  ,  планируется сделать ремонт помещения. Приобретено  необходимое оборудование на 300,0 тыс. рублей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  <a:tr h="1069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Степень готовности проектной документации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требуется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  <a:tr h="1069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экспертизы проекта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требуется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  <a:tr h="1069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бизнес-плана или ТЭО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65096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16842530"/>
              </p:ext>
            </p:extLst>
          </p:nvPr>
        </p:nvGraphicFramePr>
        <p:xfrm>
          <a:off x="251520" y="188641"/>
          <a:ext cx="8640960" cy="404711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816424"/>
                <a:gridCol w="4824536"/>
              </a:tblGrid>
              <a:tr h="4081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Объем инвестиций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Собственные средства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     -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ru-RU" sz="18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1600,0 тыс. руб.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</a:tr>
              <a:tr h="2040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 месяцев</a:t>
                      </a:r>
                      <a:endParaRPr lang="ru-RU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</a:tr>
              <a:tr h="4081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15 - рабочих мест </a:t>
                      </a:r>
                      <a:endParaRPr kumimoji="0" lang="ru-RU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750" marR="54750" marT="0" marB="0"/>
                </a:tc>
              </a:tr>
              <a:tr h="2040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Срок реализации проекта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2018 </a:t>
                      </a:r>
                      <a:r>
                        <a:rPr lang="ru-RU" sz="1400" dirty="0">
                          <a:effectLst/>
                        </a:rPr>
                        <a:t>- </a:t>
                      </a:r>
                      <a:r>
                        <a:rPr lang="ru-RU" sz="1400" dirty="0" smtClean="0">
                          <a:effectLst/>
                        </a:rPr>
                        <a:t>2021 гг.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</a:tr>
              <a:tr h="2040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Инвестор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ИП</a:t>
                      </a: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Федоров </a:t>
                      </a:r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Вячеслав Владиславович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</a:tr>
              <a:tr h="12243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инженерной инфраструктуры или наличие возможности подключения к сетям водо-, </a:t>
                      </a:r>
                      <a:r>
                        <a:rPr lang="ru-RU" sz="1400" dirty="0" err="1">
                          <a:effectLst/>
                        </a:rPr>
                        <a:t>энерго</a:t>
                      </a:r>
                      <a:r>
                        <a:rPr lang="ru-RU" sz="1400" dirty="0">
                          <a:effectLst/>
                        </a:rPr>
                        <a:t>- и теплоснабжения; наличие подъездных путей, наличие технической возможности подключения к телефонной связи и т.д.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Инженерная инфраструктура включает в себя подключение к сети энергоснабжения, подключение к сети телефонной связи, имеются подъездные пути.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</a:tr>
              <a:tr h="4081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Поддержка органами местного самоуправления реализации проекта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Организационная , консультативная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</a:tr>
              <a:tr h="4081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Слайды или видеосопровождение, фотографии (если есть - приложить)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</a:tr>
              <a:tr h="2040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Дополнительная информация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Предприниматель является действующим и имеет положительную репутацию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750" marR="547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47027198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  <p:pic>
        <p:nvPicPr>
          <p:cNvPr id="90114" name="Picture 2" descr="f_d3d3LnNkZWxhbm91bmFzLnJ1L3VwbG9hZHMvMS80LzE0MzEzODY3NzMwNzdfb3JpZy5qcGVnP19faWQ9NDQ3Mjg=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984" y="89286"/>
            <a:ext cx="8859568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94657" y="446065"/>
            <a:ext cx="7500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chemeClr val="bg1"/>
                </a:solidFill>
              </a:rPr>
              <a:t>Предприятие по комплексной заготовке и переработке          сельхозпродукции»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36" y="4622080"/>
            <a:ext cx="52864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Инициатор проекта: ИП Богданова Н.С.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Объем инвестиций: 8000,0 тыс.руб., из них собственные средства  - 3000,0 тыс.руб., заемные средства  - 5000, 0  тыс.руб.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Срок окупаемости проекта: 36 мес.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19092874"/>
              </p:ext>
            </p:extLst>
          </p:nvPr>
        </p:nvGraphicFramePr>
        <p:xfrm>
          <a:off x="251520" y="260649"/>
          <a:ext cx="8640960" cy="645449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248910"/>
                <a:gridCol w="5392050"/>
              </a:tblGrid>
              <a:tr h="21072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«Предприятие по комплексной заготовке и переработке сельхозпродукции»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28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Производство, переработка, хранение и реализация сельхозпродукции, а также любые иные виды деятельности, не запрещенные законодательством и обеспечивающие получение прибыли</a:t>
                      </a:r>
                      <a:r>
                        <a:rPr lang="ru-RU" sz="1400" dirty="0" smtClean="0">
                          <a:effectLst/>
                        </a:rPr>
                        <a:t>.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4214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 реализации проекта / адрес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673500 </a:t>
                      </a:r>
                      <a:r>
                        <a:rPr lang="ru-RU" sz="1400" dirty="0">
                          <a:effectLst/>
                        </a:rPr>
                        <a:t>Забайкальский край, Сретенский район, </a:t>
                      </a:r>
                      <a:r>
                        <a:rPr lang="ru-RU" sz="1400" dirty="0" smtClean="0">
                          <a:effectLst/>
                        </a:rPr>
                        <a:t>г. Сретенск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</a:rPr>
                        <a:t>ул. Луначарского, 173 (а).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4214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Организатор / инициатор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 Богданова</a:t>
                      </a:r>
                      <a:r>
                        <a:rPr lang="ru-RU" sz="1400" baseline="0" dirty="0" smtClean="0">
                          <a:effectLst/>
                        </a:rPr>
                        <a:t> Наталья Сергеевна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6321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Почтовый </a:t>
                      </a:r>
                      <a:r>
                        <a:rPr lang="ru-RU" sz="1400" dirty="0">
                          <a:effectLst/>
                        </a:rPr>
                        <a:t>адрес, телефон, факс, </a:t>
                      </a:r>
                      <a:r>
                        <a:rPr lang="ru-RU" sz="1400" dirty="0" err="1">
                          <a:effectLst/>
                        </a:rPr>
                        <a:t>e-mail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673500  </a:t>
                      </a:r>
                      <a:r>
                        <a:rPr lang="ru-RU" sz="1400" dirty="0">
                          <a:effectLst/>
                        </a:rPr>
                        <a:t>Забайкальский край, Сретенский район, </a:t>
                      </a:r>
                      <a:r>
                        <a:rPr lang="ru-RU" sz="1400" dirty="0" smtClean="0">
                          <a:effectLst/>
                        </a:rPr>
                        <a:t>г. Сретенск</a:t>
                      </a:r>
                      <a:r>
                        <a:rPr lang="ru-RU" sz="1400" baseline="0" dirty="0" smtClean="0">
                          <a:effectLst/>
                        </a:rPr>
                        <a:t> , </a:t>
                      </a:r>
                      <a:r>
                        <a:rPr kumimoji="0"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мкр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Восточный ДОС. 18 кв.14, тел. 89144995112,  </a:t>
                      </a:r>
                      <a:r>
                        <a:rPr kumimoji="0" lang="en-US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vogdanov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@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mail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kumimoji="0" lang="en-US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ru</a:t>
                      </a:r>
                      <a:endParaRPr lang="ru-RU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10536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Цель </a:t>
                      </a:r>
                      <a:r>
                        <a:rPr lang="ru-RU" sz="1400" dirty="0">
                          <a:effectLst/>
                        </a:rPr>
                        <a:t>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Привлечение инвестиций, получение прибыли от реализации проекта после выхода на самоокупаемость, сохранение имеющихся рабочих мест.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25105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Описание </a:t>
                      </a:r>
                      <a:r>
                        <a:rPr lang="ru-RU" sz="1400" dirty="0">
                          <a:effectLst/>
                        </a:rPr>
                        <a:t>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Для реализации проекта куплено 2-х этажное здание 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 750 кв.м., планируется сделать ремонт помещения. Приобрести необходимое оборудование.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21404225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1442822"/>
              </p:ext>
            </p:extLst>
          </p:nvPr>
        </p:nvGraphicFramePr>
        <p:xfrm>
          <a:off x="71406" y="116632"/>
          <a:ext cx="8965090" cy="552142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5006704"/>
                <a:gridCol w="3958386"/>
              </a:tblGrid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Степень готовности проектной документации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не требуется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экспертизы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 требуется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бизнес-плана или ТЭО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разработан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301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Объем инвестиций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8000,0 тыс. рублей     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82380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 (источники инвестиций)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3000 тыс.руб. - собственные средства, 5000 тыс.руб. - заемные средства.</a:t>
                      </a:r>
                      <a:r>
                        <a:rPr lang="ru-RU" sz="1400" dirty="0" smtClean="0">
                          <a:effectLst/>
                        </a:rPr>
                        <a:t>.                                                                                             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 года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617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12 рабочих мест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реализации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2019 </a:t>
                      </a:r>
                      <a:r>
                        <a:rPr lang="ru-RU" sz="1400" dirty="0">
                          <a:effectLst/>
                        </a:rPr>
                        <a:t>- </a:t>
                      </a:r>
                      <a:r>
                        <a:rPr lang="ru-RU" sz="1400" dirty="0" smtClean="0">
                          <a:effectLst/>
                        </a:rPr>
                        <a:t>2021гг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Инвестор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endParaRPr kumimoji="0"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871" marR="45871" marT="0" marB="0"/>
                </a:tc>
              </a:tr>
              <a:tr h="1441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инженерной инфраструктуры или наличие возможности подключения к сетям </a:t>
                      </a:r>
                      <a:r>
                        <a:rPr lang="ru-RU" sz="1400" dirty="0" err="1">
                          <a:effectLst/>
                        </a:rPr>
                        <a:t>водо</a:t>
                      </a:r>
                      <a:r>
                        <a:rPr lang="ru-RU" sz="1400" dirty="0">
                          <a:effectLst/>
                        </a:rPr>
                        <a:t>-, </a:t>
                      </a:r>
                      <a:r>
                        <a:rPr lang="ru-RU" sz="1400" dirty="0" err="1">
                          <a:effectLst/>
                        </a:rPr>
                        <a:t>энерго</a:t>
                      </a:r>
                      <a:r>
                        <a:rPr lang="ru-RU" sz="1400" dirty="0">
                          <a:effectLst/>
                        </a:rPr>
                        <a:t>- и теплоснабжения; наличие подъездных путей, наличие технической возможности подключения к телефонной связи и т.д.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Инженерная инфраструктура включает в себя подключение к сети энергоснабжения, подключение к сети телефонной связи, имеются подъездные пути.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45871" marR="45871" marT="0" marB="0"/>
                </a:tc>
              </a:tr>
              <a:tr h="4119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Поддержка органами местного самоуправления реализации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Организационная,  консультативная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4119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Слайды или видеосопровождение, фотографии (если есть - приложить)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Нет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Дополнительная информация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11541271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14414" y="0"/>
            <a:ext cx="68580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«Организация производства и реализация металлоконструкций», «Строительство ритуального зала»</a:t>
            </a:r>
          </a:p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14744" y="1000108"/>
            <a:ext cx="52149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Инициатор проекта: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ИП Белозеров В.В.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Объем инвестиций: 1600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,0 тыс. руб.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собственные средства 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 окупаемости: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24 мес.</a:t>
            </a:r>
          </a:p>
          <a:p>
            <a:pPr algn="ctr"/>
            <a:endParaRPr lang="ru-RU" dirty="0"/>
          </a:p>
        </p:txBody>
      </p:sp>
      <p:pic>
        <p:nvPicPr>
          <p:cNvPr id="13314" name="Picture 2" descr="http://navesov.ru/files/izdelia-iz-metalla-foto/4/izdelia-iz-metalla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071546"/>
            <a:ext cx="3559959" cy="2786082"/>
          </a:xfrm>
          <a:prstGeom prst="rect">
            <a:avLst/>
          </a:prstGeom>
          <a:noFill/>
        </p:spPr>
      </p:pic>
      <p:pic>
        <p:nvPicPr>
          <p:cNvPr id="13316" name="Picture 4" descr="http://navesov.ru/files/izdelia-iz-metalla-foto/9/1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3071810"/>
            <a:ext cx="3786214" cy="2786082"/>
          </a:xfrm>
          <a:prstGeom prst="rect">
            <a:avLst/>
          </a:prstGeom>
          <a:noFill/>
        </p:spPr>
      </p:pic>
      <p:pic>
        <p:nvPicPr>
          <p:cNvPr id="13318" name="Picture 6" descr="http://navesov.ru/files/izdelia-iz-metalla-foto/9/1-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4286184"/>
            <a:ext cx="3786214" cy="2571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66565216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43258251"/>
              </p:ext>
            </p:extLst>
          </p:nvPr>
        </p:nvGraphicFramePr>
        <p:xfrm>
          <a:off x="179512" y="260647"/>
          <a:ext cx="8712968" cy="448197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2952328"/>
                <a:gridCol w="5760640"/>
              </a:tblGrid>
              <a:tr h="38227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«Организация производства и реализация металлоконструкций», «Строительство ритуального зала».</a:t>
                      </a:r>
                    </a:p>
                  </a:txBody>
                  <a:tcPr marL="42608" marR="4260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25.9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 Производство готовых прочих готовых металлических</a:t>
                      </a:r>
                      <a:r>
                        <a:rPr lang="ru-RU" sz="1400" baseline="0" dirty="0" smtClean="0">
                          <a:effectLst/>
                        </a:rPr>
                        <a:t> изделий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3232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 реализации проекта / адрес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пгт.Кокуй  ул. Заводская,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   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ИНН 751900027696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347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Организатор / инициатор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Руководитель </a:t>
                      </a:r>
                      <a:r>
                        <a:rPr lang="ru-RU" sz="1400" dirty="0" smtClean="0">
                          <a:effectLst/>
                        </a:rPr>
                        <a:t>ИП</a:t>
                      </a:r>
                      <a:r>
                        <a:rPr lang="ru-RU" sz="1400" baseline="0" dirty="0" smtClean="0">
                          <a:effectLst/>
                        </a:rPr>
                        <a:t> Белозёров В.В.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6709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Почтовый адрес, телефон, факс, e-</a:t>
                      </a:r>
                      <a:r>
                        <a:rPr lang="ru-RU" sz="1400" dirty="0" err="1">
                          <a:effectLst/>
                        </a:rPr>
                        <a:t>mail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673530  </a:t>
                      </a:r>
                      <a:r>
                        <a:rPr kumimoji="0"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пгт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Кокуй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ул. Заводская,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 </a:t>
                      </a: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тел. 89243746324; 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bvv-11121970@mail.ru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677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Цель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Получение стабильного дохода от </a:t>
                      </a:r>
                      <a:r>
                        <a:rPr lang="ru-RU" sz="1400" dirty="0" smtClean="0">
                          <a:effectLst/>
                        </a:rPr>
                        <a:t>реализации готовых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металлоконструкций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14380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Описание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Для реализации проекта имеется площадка и помещение для  изготовления металлоконструкций.  Имеются подъездные пути. Направление использования инвестиций: приобретение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материалов, производство готовых металлоконструкций, заключение  договоров с  заказчиками.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21505125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0231762"/>
              </p:ext>
            </p:extLst>
          </p:nvPr>
        </p:nvGraphicFramePr>
        <p:xfrm>
          <a:off x="357158" y="332653"/>
          <a:ext cx="8535322" cy="546851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4378426"/>
                <a:gridCol w="4156896"/>
              </a:tblGrid>
              <a:tr h="3495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Степень готовности проектной документации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не требуется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экспертизы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 требуется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бизнес-плана или ТЭО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разработан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Объем инвестиций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1600,0тыс.руб                                                                                           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6990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 (источники инвестиций)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marL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Собственные средства в размере </a:t>
                      </a:r>
                      <a:r>
                        <a:rPr lang="ru-RU" sz="1400" dirty="0" smtClean="0">
                          <a:effectLst/>
                        </a:rPr>
                        <a:t>1600,0 </a:t>
                      </a:r>
                      <a:r>
                        <a:rPr lang="ru-RU" sz="1400" dirty="0">
                          <a:effectLst/>
                        </a:rPr>
                        <a:t>тыс.руб. </a:t>
                      </a: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24 месяца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14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Создание </a:t>
                      </a:r>
                      <a:r>
                        <a:rPr lang="ru-RU" sz="1400" dirty="0">
                          <a:effectLst/>
                        </a:rPr>
                        <a:t>дополнительных </a:t>
                      </a:r>
                      <a:r>
                        <a:rPr lang="ru-RU" sz="1400" baseline="0" dirty="0" smtClean="0">
                          <a:effectLst/>
                        </a:rPr>
                        <a:t> 6 </a:t>
                      </a:r>
                      <a:r>
                        <a:rPr lang="ru-RU" sz="1400" dirty="0" smtClean="0">
                          <a:effectLst/>
                        </a:rPr>
                        <a:t>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реализации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2019  -  2021 гг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802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Инвестор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 Федоров В.В.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5243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земельного участка (при наличии указать площадь участка, кадастровый номер)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Договор  аренды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10486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инженерной инфраструктуры или наличие возможности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Имеются подъездные пути, наличие технической возможности подключения к сети энергоснабжения производственных помещений.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14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Поддержка органами местного самоуправления реализации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организационная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14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Слайды или видеосопровождение, фотографии (если есть - приложить)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Дополнительная информация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76797310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FBAA-7B61-4869-A2EC-1DF9878DFFB2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0364" y="116632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Перечень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 </a:t>
            </a:r>
            <a:r>
              <a:rPr lang="ru-RU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основных показателей социально-экономического развития МР </a:t>
            </a:r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«Сретенский район».</a:t>
            </a:r>
            <a:endParaRPr lang="ru-RU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36817718"/>
              </p:ext>
            </p:extLst>
          </p:nvPr>
        </p:nvGraphicFramePr>
        <p:xfrm>
          <a:off x="219452" y="1500173"/>
          <a:ext cx="8567390" cy="506252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298459"/>
                <a:gridCol w="1463054"/>
                <a:gridCol w="948489"/>
                <a:gridCol w="928694"/>
                <a:gridCol w="857256"/>
                <a:gridCol w="71438"/>
              </a:tblGrid>
              <a:tr h="886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Наименование показателя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</a:rPr>
                        <a:t>Единица измерения</a:t>
                      </a:r>
                      <a:endParaRPr lang="ru-RU" sz="14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Индикаторы социально-экономического развития (плановые значения показателей)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6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itchFamily="18" charset="0"/>
                        </a:rPr>
                        <a:t>01.01.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itchFamily="18" charset="0"/>
                        </a:rPr>
                        <a:t>2017 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itchFamily="18" charset="0"/>
                        </a:rPr>
                        <a:t>01.01.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itchFamily="18" charset="0"/>
                        </a:rPr>
                        <a:t>2018 год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  <a:cs typeface="Times New Roman" pitchFamily="18" charset="0"/>
                        </a:rPr>
                        <a:t>01.01.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+mn-lt"/>
                          <a:cs typeface="Times New Roman" pitchFamily="18" charset="0"/>
                        </a:rPr>
                        <a:t>2019</a:t>
                      </a:r>
                      <a:r>
                        <a:rPr lang="ru-RU" sz="1400" baseline="0" dirty="0" smtClean="0">
                          <a:latin typeface="+mn-lt"/>
                          <a:cs typeface="Times New Roman" pitchFamily="18" charset="0"/>
                        </a:rPr>
                        <a:t> год</a:t>
                      </a:r>
                      <a:endParaRPr lang="ru-RU" sz="14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8456" marR="18456" marT="0" marB="0"/>
                </a:tc>
              </a:tr>
              <a:tr h="26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Численность населения 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тыс. человек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21,8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21,6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21,4</a:t>
                      </a:r>
                      <a:endParaRPr lang="ru-RU" sz="1400" dirty="0"/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8456" marR="18456" marT="0" marB="0"/>
                </a:tc>
              </a:tr>
              <a:tr h="724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Индекс промышленного производства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% к предыдущему году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102,47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169,7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270,7</a:t>
                      </a:r>
                      <a:endParaRPr lang="ru-RU" sz="1400" dirty="0"/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8456" marR="18456" marT="0" marB="0"/>
                </a:tc>
              </a:tr>
              <a:tr h="724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Объем произведенной продукции промышленного производства на душу населения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тыс.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34,1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55,6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133</a:t>
                      </a:r>
                      <a:endParaRPr lang="ru-RU" sz="1400" dirty="0"/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8456" marR="18456" marT="0" marB="0"/>
                </a:tc>
              </a:tr>
              <a:tr h="26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Индекс продукции сельского хозяйства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%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108,8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109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315,8</a:t>
                      </a:r>
                      <a:endParaRPr lang="ru-RU" sz="1400" dirty="0"/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8456" marR="18456" marT="0" marB="0"/>
                </a:tc>
              </a:tr>
              <a:tr h="476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Объем произведенной продукции сельского хозяйства на душу населения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тыс.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17,2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17,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4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55,6</a:t>
                      </a:r>
                      <a:endParaRPr lang="ru-RU" sz="1400" dirty="0"/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8456" marR="18456" marT="0" marB="0"/>
                </a:tc>
              </a:tr>
              <a:tr h="26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Доля собственных доходов бюджета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%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</a:rPr>
                        <a:t>29,8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29,8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24,5</a:t>
                      </a:r>
                      <a:endParaRPr lang="ru-RU" sz="1400" dirty="0"/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8456" marR="18456" marT="0" marB="0"/>
                </a:tc>
              </a:tr>
              <a:tr h="9229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Темп роста объема инвестиций в основной капитал за счет всех источников финансирования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сопоставимых ценах в % к предыдущему году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145,78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24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149,9</a:t>
                      </a:r>
                      <a:endParaRPr lang="ru-RU" sz="1400" dirty="0"/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8456" marR="1845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59227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FBAA-7B61-4869-A2EC-1DF9878DFFB2}" type="slidenum">
              <a:rPr lang="ru-RU" smtClean="0"/>
              <a:pPr>
                <a:defRPr/>
              </a:pPr>
              <a:t>69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68515605"/>
              </p:ext>
            </p:extLst>
          </p:nvPr>
        </p:nvGraphicFramePr>
        <p:xfrm>
          <a:off x="179512" y="332655"/>
          <a:ext cx="8607330" cy="609674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284420"/>
                <a:gridCol w="1458275"/>
                <a:gridCol w="888165"/>
                <a:gridCol w="895931"/>
                <a:gridCol w="1010111"/>
                <a:gridCol w="70428"/>
              </a:tblGrid>
              <a:tr h="1035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Наименование показателя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Единица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Индикаторы социально-экономического развития (плановые значения показателей)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2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измерения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01.01.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2017 </a:t>
                      </a:r>
                      <a:r>
                        <a:rPr lang="ru-RU" sz="1400" dirty="0">
                          <a:effectLst/>
                        </a:rPr>
                        <a:t>год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01.01.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2018 год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  <a:cs typeface="Times New Roman" pitchFamily="18" charset="0"/>
                        </a:rPr>
                        <a:t>01.01.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+mn-lt"/>
                          <a:cs typeface="Times New Roman" pitchFamily="18" charset="0"/>
                        </a:rPr>
                        <a:t>2019 год</a:t>
                      </a:r>
                      <a:endParaRPr lang="ru-RU" sz="14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8456" marR="18456" marT="0" marB="0"/>
                </a:tc>
              </a:tr>
              <a:tr h="1202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Темп роста объема работ, выполненных по виду деятельности «строительство»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сопоставимых ценах в % к предыдущему году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/>
                        </a:rPr>
                        <a:t>166,9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  <a:cs typeface="Times New Roman" pitchFamily="18" charset="0"/>
                        </a:rPr>
                        <a:t>134,1</a:t>
                      </a:r>
                      <a:endParaRPr lang="ru-RU" sz="1400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29,47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8456" marR="18456" marT="0" marB="0"/>
                </a:tc>
              </a:tr>
              <a:tr h="601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Численность занятых в экономике (в среднем за год)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тыс. человек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/>
                        </a:rPr>
                        <a:t>6,8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  <a:cs typeface="Times New Roman" pitchFamily="18" charset="0"/>
                        </a:rPr>
                        <a:t>6,9</a:t>
                      </a:r>
                      <a:endParaRPr lang="ru-RU" sz="1400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6,95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8456" marR="18456" marT="0" marB="0"/>
                </a:tc>
              </a:tr>
              <a:tr h="601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Доля занятых в малом бизнесе от занятых в экономике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</a:rPr>
                        <a:t>14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  <a:cs typeface="Times New Roman" pitchFamily="18" charset="0"/>
                        </a:rPr>
                        <a:t>14,2</a:t>
                      </a:r>
                      <a:endParaRPr lang="ru-RU" sz="1400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14,3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8456" marR="18456" marT="0" marB="0"/>
                </a:tc>
              </a:tr>
              <a:tr h="601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субъектов малого предпринимательства в расчете на 10000 человек населения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ед.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</a:rPr>
                        <a:t>169,14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  <a:cs typeface="Times New Roman" pitchFamily="18" charset="0"/>
                        </a:rPr>
                        <a:t>189,14</a:t>
                      </a:r>
                      <a:endParaRPr lang="ru-RU" sz="1400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200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8456" marR="18456" marT="0" marB="0"/>
                </a:tc>
              </a:tr>
              <a:tr h="901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Общая площадь жилых помещений, приходящихся в среднем на одного жителя, всего  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кв. м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+mn-ea"/>
                        </a:rPr>
                        <a:t>19,3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  <a:cs typeface="Times New Roman" pitchFamily="18" charset="0"/>
                        </a:rPr>
                        <a:t>19,44</a:t>
                      </a:r>
                      <a:endParaRPr lang="ru-RU" sz="1400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19,4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8456" marR="18456" marT="0" marB="0"/>
                </a:tc>
              </a:tr>
              <a:tr h="3107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 том числе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кв. м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</a:rPr>
                        <a:t>0,14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  <a:cs typeface="Times New Roman" pitchFamily="18" charset="0"/>
                        </a:rPr>
                        <a:t>0,12</a:t>
                      </a:r>
                      <a:endParaRPr lang="ru-RU" sz="1400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0,09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8456" marR="18456" marT="0" marB="0"/>
                </a:tc>
              </a:tr>
              <a:tr h="300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введенная в действие за год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35867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95" y="135748"/>
            <a:ext cx="6897960" cy="864096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7504" y="1165910"/>
            <a:ext cx="8635340" cy="312718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1800" b="1" dirty="0"/>
              <a:t>Климат резко-континентальный, со средними температурами в июле +16 ÷ +18 °С (максимальная +37 °С). Зима холодная, средняя температура в январе −24 ÷ −28 °С (</a:t>
            </a:r>
            <a:r>
              <a:rPr lang="ru-RU" sz="1800" b="1" dirty="0" err="1"/>
              <a:t>абс</a:t>
            </a:r>
            <a:r>
              <a:rPr lang="ru-RU" sz="1800" b="1" dirty="0"/>
              <a:t>. минимум −54 °С). Количество осадков не превышает 350—400 мм/год. Высота снежного покрова 12-14 см, местами 20 см и более. Вегетационный период 120—150 дней. Наиболее крупная река — </a:t>
            </a:r>
            <a:r>
              <a:rPr lang="ru-RU" sz="1800" b="1" dirty="0">
                <a:hlinkClick r:id="rId3" tooltip="Шилка"/>
              </a:rPr>
              <a:t>Шилка</a:t>
            </a:r>
            <a:r>
              <a:rPr lang="ru-RU" sz="1800" b="1" dirty="0"/>
              <a:t> с притоками. В отдельные годы реки перемерзают. Распространены почвы горные мерзлотно-таежные дерновые и типичные. По долинам рек черноземы горные </a:t>
            </a:r>
            <a:r>
              <a:rPr lang="ru-RU" sz="1800" b="1" dirty="0" err="1"/>
              <a:t>бескарбонатные</a:t>
            </a:r>
            <a:r>
              <a:rPr lang="ru-RU" sz="1800" b="1" dirty="0"/>
              <a:t> или малокарбонатные глубокопромерзающие и мерзлотные лугово-черноземные тяжелосуглинистые. Господствует лиственничная тайга с подлеском из </a:t>
            </a:r>
            <a:r>
              <a:rPr lang="ru-RU" sz="1800" b="1" dirty="0">
                <a:hlinkClick r:id="rId4" tooltip="Берёза"/>
              </a:rPr>
              <a:t>берёзы</a:t>
            </a:r>
            <a:r>
              <a:rPr lang="ru-RU" sz="1800" b="1" dirty="0"/>
              <a:t> и </a:t>
            </a:r>
            <a:r>
              <a:rPr lang="ru-RU" sz="1800" b="1" dirty="0">
                <a:hlinkClick r:id="rId5" tooltip="Рододендрон"/>
              </a:rPr>
              <a:t>рододендрона</a:t>
            </a:r>
            <a:r>
              <a:rPr lang="ru-RU" sz="1800" b="1" dirty="0"/>
              <a:t> </a:t>
            </a:r>
            <a:r>
              <a:rPr lang="ru-RU" sz="1800" b="1" dirty="0" err="1"/>
              <a:t>даурского</a:t>
            </a:r>
            <a:r>
              <a:rPr lang="ru-RU" sz="1800" b="1" dirty="0"/>
              <a:t>. На речных террасах встречаются сосновые леса. В долине </a:t>
            </a:r>
            <a:r>
              <a:rPr lang="ru-RU" sz="1800" b="1" dirty="0">
                <a:hlinkClick r:id="rId3" tooltip="Шилка"/>
              </a:rPr>
              <a:t>Шилки</a:t>
            </a:r>
            <a:r>
              <a:rPr lang="ru-RU" sz="1800" b="1" dirty="0"/>
              <a:t> </a:t>
            </a:r>
            <a:r>
              <a:rPr lang="ru-RU" sz="1800" b="1" dirty="0" err="1"/>
              <a:t>вострецовые</a:t>
            </a:r>
            <a:r>
              <a:rPr lang="ru-RU" sz="1800" b="1" dirty="0"/>
              <a:t> степи. Изредка произрастает </a:t>
            </a:r>
            <a:r>
              <a:rPr lang="ru-RU" sz="1800" b="1" dirty="0">
                <a:hlinkClick r:id="rId6" tooltip="Берёза даурская"/>
              </a:rPr>
              <a:t>берёза </a:t>
            </a:r>
            <a:r>
              <a:rPr lang="ru-RU" sz="1800" b="1" dirty="0" err="1">
                <a:hlinkClick r:id="rId6" tooltip="Берёза даурская"/>
              </a:rPr>
              <a:t>даурская</a:t>
            </a:r>
            <a:r>
              <a:rPr lang="ru-RU" sz="1800" b="1" dirty="0"/>
              <a:t>.</a:t>
            </a:r>
            <a:endParaRPr lang="ru-RU" sz="1800" b="1" dirty="0" smtClean="0"/>
          </a:p>
          <a:p>
            <a:pPr algn="just"/>
            <a:r>
              <a:rPr lang="ru-RU" sz="1800" b="1" dirty="0" smtClean="0"/>
              <a:t>Район </a:t>
            </a:r>
            <a:r>
              <a:rPr lang="ru-RU" sz="1800" b="1" dirty="0"/>
              <a:t>входит в центральную </a:t>
            </a:r>
            <a:r>
              <a:rPr lang="ru-RU" sz="1800" b="1" dirty="0" err="1"/>
              <a:t>подзону</a:t>
            </a:r>
            <a:r>
              <a:rPr lang="ru-RU" sz="1800" b="1" dirty="0"/>
              <a:t> лесостепной зоны края и от­личается относительно благоприятными агроклиматическими </a:t>
            </a:r>
            <a:r>
              <a:rPr lang="ru-RU" sz="1800" b="1" dirty="0" smtClean="0"/>
              <a:t>условиями </a:t>
            </a:r>
            <a:r>
              <a:rPr lang="ru-RU" sz="1800" b="1" dirty="0"/>
              <a:t>для развития сельскохозяйственного производства. Тради­ционно сельское хозяйство Сретенского района является одной из основных отраслей экономической деятельности населения райо­на. 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6191" y="4825059"/>
            <a:ext cx="1981372" cy="19485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868" y="5157192"/>
            <a:ext cx="2115495" cy="19906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4436" y="4549196"/>
            <a:ext cx="2030144" cy="19369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6096" y="3927700"/>
            <a:ext cx="3832861" cy="317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6571345"/>
      </p:ext>
    </p:extLst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FBAA-7B61-4869-A2EC-1DF9878DFFB2}" type="slidenum">
              <a:rPr lang="ru-RU" smtClean="0"/>
              <a:pPr>
                <a:defRPr/>
              </a:pPr>
              <a:t>70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59655608"/>
              </p:ext>
            </p:extLst>
          </p:nvPr>
        </p:nvGraphicFramePr>
        <p:xfrm>
          <a:off x="142845" y="332656"/>
          <a:ext cx="8643998" cy="598753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029270"/>
                <a:gridCol w="1179953"/>
                <a:gridCol w="1494607"/>
                <a:gridCol w="1323887"/>
                <a:gridCol w="1420647"/>
                <a:gridCol w="195634"/>
              </a:tblGrid>
              <a:tr h="7558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Наименование показателя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Единица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Индикаторы социально-экономического развития (плановые значения показателей)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58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измерения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01.01.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01.01.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  <a:cs typeface="Times New Roman" pitchFamily="18" charset="0"/>
                        </a:rPr>
                        <a:t>01.01.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+mn-lt"/>
                          <a:cs typeface="Times New Roman" pitchFamily="18" charset="0"/>
                        </a:rPr>
                        <a:t>2019</a:t>
                      </a:r>
                      <a:r>
                        <a:rPr lang="ru-RU" sz="1400" baseline="0" dirty="0" smtClean="0">
                          <a:latin typeface="+mn-lt"/>
                          <a:cs typeface="Times New Roman" pitchFamily="18" charset="0"/>
                        </a:rPr>
                        <a:t> год</a:t>
                      </a:r>
                      <a:endParaRPr lang="ru-RU" sz="14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</a:tr>
              <a:tr h="875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Обеспеченность населения жильем  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кв. м на человека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19,2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19,44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19,4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</a:tr>
              <a:tr h="852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том числе благоустроенным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кв. м на человека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0,3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0,4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0,4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</a:tr>
              <a:tr h="9593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Оборот розничной торговли на душу населения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рублей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86356,2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12182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93184,6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</a:tr>
              <a:tr h="10331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Объем платных услуг населению на душу населения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рублей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13231,1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14711,1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13834,7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</a:tr>
              <a:tr h="7558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Уровень официально зарегистрированной безработицы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%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2,6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</a:rPr>
                        <a:t>2,3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2,2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18456" marR="184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456" marR="1845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784944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50" y="0"/>
            <a:ext cx="885825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Администрация </a:t>
            </a:r>
            <a:endParaRPr lang="ru-RU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муниципального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района 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«Сретенский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район» Забайкальского края</a:t>
            </a:r>
            <a:b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</a:b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Адрес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: </a:t>
            </a: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673500, 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Забайкальский край,</a:t>
            </a:r>
            <a:b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</a:b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Сретенский 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район, </a:t>
            </a: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г. Сретенск, ул. Кочеткова, 6, 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e-mail: </a:t>
            </a:r>
            <a:r>
              <a:rPr lang="en-US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srtadm@mail.ru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/>
            </a:r>
            <a:b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</a:b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j-lt"/>
              </a:rPr>
              <a:t/>
            </a:r>
            <a:br>
              <a:rPr lang="ru-RU" sz="1600" dirty="0">
                <a:latin typeface="+mj-lt"/>
              </a:rPr>
            </a:b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j-lt"/>
              </a:rPr>
              <a:t> 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Сидорова </a:t>
            </a:r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Ольга Анатольевна </a:t>
            </a:r>
            <a:r>
              <a:rPr lang="ru-RU" sz="1600" dirty="0">
                <a:latin typeface="+mj-lt"/>
              </a:rPr>
              <a:t>– Начальник отдела экономики и инвестиционной политики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>
                <a:latin typeface="+mj-lt"/>
              </a:rPr>
              <a:t>муниципального района «Карымский район»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8B0303-183E-4B10-803E-816E99F9DCC7}" type="slidenum">
              <a:rPr lang="ru-RU"/>
              <a:pPr>
                <a:defRPr/>
              </a:pPr>
              <a:t>71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16522339"/>
              </p:ext>
            </p:extLst>
          </p:nvPr>
        </p:nvGraphicFramePr>
        <p:xfrm>
          <a:off x="179512" y="1196752"/>
          <a:ext cx="8784976" cy="527657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928326"/>
                <a:gridCol w="4007182"/>
                <a:gridCol w="1849468"/>
              </a:tblGrid>
              <a:tr h="360040">
                <a:tc>
                  <a:txBody>
                    <a:bodyPr/>
                    <a:lstStyle/>
                    <a:p>
                      <a:r>
                        <a:rPr lang="ru-RU" dirty="0" smtClean="0"/>
                        <a:t>ФИО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Должность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Телефон </a:t>
                      </a:r>
                      <a:endParaRPr lang="ru-RU" dirty="0"/>
                    </a:p>
                  </a:txBody>
                  <a:tcPr/>
                </a:tc>
              </a:tr>
              <a:tr h="426328">
                <a:tc>
                  <a:txBody>
                    <a:bodyPr/>
                    <a:lstStyle/>
                    <a:p>
                      <a:r>
                        <a:rPr kumimoji="0" lang="ru-RU" sz="1400" kern="1200" dirty="0" err="1" smtClean="0"/>
                        <a:t>Закурдаев</a:t>
                      </a:r>
                      <a:r>
                        <a:rPr kumimoji="0" lang="ru-RU" sz="1400" kern="1200" dirty="0" smtClean="0"/>
                        <a:t> Алексей Сергеевич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/>
                        <a:t>Глава муниципального района «Сретенский район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8-30(246)2-16-21</a:t>
                      </a:r>
                      <a:endParaRPr lang="ru-RU" sz="1400" dirty="0"/>
                    </a:p>
                  </a:txBody>
                  <a:tcPr/>
                </a:tc>
              </a:tr>
              <a:tr h="340216">
                <a:tc>
                  <a:txBody>
                    <a:bodyPr/>
                    <a:lstStyle/>
                    <a:p>
                      <a:r>
                        <a:rPr kumimoji="0" lang="ru-RU" sz="1400" kern="1200" dirty="0" err="1" smtClean="0"/>
                        <a:t>Кочмарева</a:t>
                      </a:r>
                      <a:r>
                        <a:rPr kumimoji="0" lang="ru-RU" sz="1400" kern="1200" dirty="0" smtClean="0"/>
                        <a:t> Тамара Георгиевна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/>
                        <a:t>Председатель Совета МР «Сретенский район»</a:t>
                      </a:r>
                      <a:br>
                        <a:rPr kumimoji="0" lang="ru-RU" sz="1400" kern="1200" dirty="0" smtClean="0"/>
                      </a:b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8-30(246)2-13-28</a:t>
                      </a:r>
                      <a:endParaRPr lang="ru-RU" sz="1400" dirty="0"/>
                    </a:p>
                  </a:txBody>
                  <a:tcPr/>
                </a:tc>
              </a:tr>
              <a:tr h="758160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Чекунова</a:t>
                      </a:r>
                      <a:r>
                        <a:rPr lang="ru-RU" sz="1400" dirty="0" smtClean="0"/>
                        <a:t> Марина Михайловна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Первый заместитель Главы МР «Сретенский район», Председатель Комитета экономики и безопасности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8-30(246)2-15-12</a:t>
                      </a:r>
                      <a:endParaRPr lang="ru-RU" sz="1400" dirty="0"/>
                    </a:p>
                  </a:txBody>
                  <a:tcPr/>
                </a:tc>
              </a:tr>
              <a:tr h="45793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Гордеева Альбина Александровна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Председатель Комитета по финансам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8-30(246)2-13-36</a:t>
                      </a:r>
                      <a:endParaRPr lang="ru-RU" sz="1400" dirty="0"/>
                    </a:p>
                  </a:txBody>
                  <a:tcPr/>
                </a:tc>
              </a:tr>
              <a:tr h="982224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Бодагов</a:t>
                      </a:r>
                      <a:r>
                        <a:rPr lang="ru-RU" sz="1400" dirty="0" smtClean="0"/>
                        <a:t>  Александр</a:t>
                      </a:r>
                      <a:r>
                        <a:rPr lang="ru-RU" sz="1400" baseline="0" dirty="0" smtClean="0"/>
                        <a:t> Сергеевич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effectLst/>
                        </a:rPr>
                        <a:t>Начальник Управления территориального планирования и муниципального хозяйства администрации МР «Сретенский район»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8-30(246)2-13-47</a:t>
                      </a:r>
                      <a:endParaRPr lang="ru-RU" sz="1400" dirty="0"/>
                    </a:p>
                  </a:txBody>
                  <a:tcPr/>
                </a:tc>
              </a:tr>
              <a:tr h="457936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Скутилина</a:t>
                      </a:r>
                      <a:r>
                        <a:rPr lang="ru-RU" sz="1400" dirty="0" smtClean="0"/>
                        <a:t> Наталья Викторовна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Заместитель Главы по социальным вопросам, Председатель Комитета социальной политики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8-30(246)2-14-13</a:t>
                      </a:r>
                      <a:endParaRPr lang="ru-RU" sz="1400" dirty="0"/>
                    </a:p>
                  </a:txBody>
                  <a:tcPr/>
                </a:tc>
              </a:tr>
              <a:tr h="45793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Карепова Наталья Викторовна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Управляющий</a:t>
                      </a:r>
                      <a:r>
                        <a:rPr lang="ru-RU" sz="1400" baseline="0" dirty="0" smtClean="0"/>
                        <a:t> Делами администрации МР «Сретенский район»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8-30(246)2-13-26</a:t>
                      </a:r>
                      <a:endParaRPr lang="ru-RU" sz="1400" dirty="0"/>
                    </a:p>
                  </a:txBody>
                  <a:tcPr/>
                </a:tc>
              </a:tr>
              <a:tr h="63985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Приемная: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Секретарь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8-30(246)2-14-57</a:t>
                      </a:r>
                    </a:p>
                    <a:p>
                      <a:r>
                        <a:rPr lang="ru-RU" sz="1400" dirty="0" smtClean="0"/>
                        <a:t>8-30(246)2-16-21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188640"/>
            <a:ext cx="8740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показателем, характеризующим уровень жизни населения, является показатель «Денежные доходы в среднем на душу населения в месяц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В 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роста заработной платы, пенсий, доходов от предпринимательства в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Сретенском районе 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отмечается ежегодная положительная динамика данного показателя. </a:t>
            </a:r>
          </a:p>
        </p:txBody>
      </p:sp>
      <p:grpSp>
        <p:nvGrpSpPr>
          <p:cNvPr id="1028" name="Group 4"/>
          <p:cNvGrpSpPr>
            <a:grpSpLocks noChangeAspect="1"/>
          </p:cNvGrpSpPr>
          <p:nvPr/>
        </p:nvGrpSpPr>
        <p:grpSpPr bwMode="auto">
          <a:xfrm>
            <a:off x="403225" y="1782763"/>
            <a:ext cx="8740775" cy="4860924"/>
            <a:chOff x="254" y="1123"/>
            <a:chExt cx="5506" cy="3062"/>
          </a:xfrm>
        </p:grpSpPr>
        <p:sp>
          <p:nvSpPr>
            <p:cNvPr id="1027" name="AutoShape 3"/>
            <p:cNvSpPr>
              <a:spLocks noChangeAspect="1" noChangeArrowheads="1" noTextEdit="1"/>
            </p:cNvSpPr>
            <p:nvPr/>
          </p:nvSpPr>
          <p:spPr bwMode="auto">
            <a:xfrm>
              <a:off x="254" y="1170"/>
              <a:ext cx="5506" cy="3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9" name="Rectangle 5"/>
            <p:cNvSpPr>
              <a:spLocks noChangeArrowheads="1"/>
            </p:cNvSpPr>
            <p:nvPr/>
          </p:nvSpPr>
          <p:spPr bwMode="auto">
            <a:xfrm>
              <a:off x="1487" y="1123"/>
              <a:ext cx="317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Основные показатели уровня жизни населения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>
              <a:off x="4526" y="1123"/>
              <a:ext cx="9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1" name="Rectangle 7"/>
            <p:cNvSpPr>
              <a:spLocks noChangeArrowheads="1"/>
            </p:cNvSpPr>
            <p:nvPr/>
          </p:nvSpPr>
          <p:spPr bwMode="auto">
            <a:xfrm>
              <a:off x="3007" y="1253"/>
              <a:ext cx="91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297" y="1424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333" y="1424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4" name="Rectangle 10"/>
            <p:cNvSpPr>
              <a:spLocks noChangeArrowheads="1"/>
            </p:cNvSpPr>
            <p:nvPr/>
          </p:nvSpPr>
          <p:spPr bwMode="auto">
            <a:xfrm>
              <a:off x="3532" y="1420"/>
              <a:ext cx="20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20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3673" y="1420"/>
              <a:ext cx="125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16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3814" y="1420"/>
              <a:ext cx="15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г.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>
              <a:off x="3905" y="1423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8" name="Rectangle 14"/>
            <p:cNvSpPr>
              <a:spLocks noChangeArrowheads="1"/>
            </p:cNvSpPr>
            <p:nvPr/>
          </p:nvSpPr>
          <p:spPr bwMode="auto">
            <a:xfrm>
              <a:off x="4241" y="1420"/>
              <a:ext cx="20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20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9" name="Rectangle 15"/>
            <p:cNvSpPr>
              <a:spLocks noChangeArrowheads="1"/>
            </p:cNvSpPr>
            <p:nvPr/>
          </p:nvSpPr>
          <p:spPr bwMode="auto">
            <a:xfrm>
              <a:off x="4382" y="1420"/>
              <a:ext cx="125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17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0" name="Rectangle 16"/>
            <p:cNvSpPr>
              <a:spLocks noChangeArrowheads="1"/>
            </p:cNvSpPr>
            <p:nvPr/>
          </p:nvSpPr>
          <p:spPr bwMode="auto">
            <a:xfrm>
              <a:off x="4523" y="1420"/>
              <a:ext cx="15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г.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1" name="Rectangle 17"/>
            <p:cNvSpPr>
              <a:spLocks noChangeArrowheads="1"/>
            </p:cNvSpPr>
            <p:nvPr/>
          </p:nvSpPr>
          <p:spPr bwMode="auto">
            <a:xfrm>
              <a:off x="4614" y="1423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4909" y="1420"/>
              <a:ext cx="20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20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3" name="Rectangle 19"/>
            <p:cNvSpPr>
              <a:spLocks noChangeArrowheads="1"/>
            </p:cNvSpPr>
            <p:nvPr/>
          </p:nvSpPr>
          <p:spPr bwMode="auto">
            <a:xfrm>
              <a:off x="5050" y="1420"/>
              <a:ext cx="125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18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4" name="Rectangle 20"/>
            <p:cNvSpPr>
              <a:spLocks noChangeArrowheads="1"/>
            </p:cNvSpPr>
            <p:nvPr/>
          </p:nvSpPr>
          <p:spPr bwMode="auto">
            <a:xfrm>
              <a:off x="5192" y="1420"/>
              <a:ext cx="15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г.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5" name="Rectangle 21"/>
            <p:cNvSpPr>
              <a:spLocks noChangeArrowheads="1"/>
            </p:cNvSpPr>
            <p:nvPr/>
          </p:nvSpPr>
          <p:spPr bwMode="auto">
            <a:xfrm>
              <a:off x="5282" y="1423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6" name="Rectangle 22"/>
            <p:cNvSpPr>
              <a:spLocks noChangeArrowheads="1"/>
            </p:cNvSpPr>
            <p:nvPr/>
          </p:nvSpPr>
          <p:spPr bwMode="auto">
            <a:xfrm>
              <a:off x="254" y="1383"/>
              <a:ext cx="8" cy="3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7" name="Rectangle 23"/>
            <p:cNvSpPr>
              <a:spLocks noChangeArrowheads="1"/>
            </p:cNvSpPr>
            <p:nvPr/>
          </p:nvSpPr>
          <p:spPr bwMode="auto">
            <a:xfrm>
              <a:off x="254" y="1383"/>
              <a:ext cx="8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8" name="Rectangle 24"/>
            <p:cNvSpPr>
              <a:spLocks noChangeArrowheads="1"/>
            </p:cNvSpPr>
            <p:nvPr/>
          </p:nvSpPr>
          <p:spPr bwMode="auto">
            <a:xfrm>
              <a:off x="262" y="1383"/>
              <a:ext cx="3098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9" name="Rectangle 25"/>
            <p:cNvSpPr>
              <a:spLocks noChangeArrowheads="1"/>
            </p:cNvSpPr>
            <p:nvPr/>
          </p:nvSpPr>
          <p:spPr bwMode="auto">
            <a:xfrm>
              <a:off x="3360" y="1390"/>
              <a:ext cx="8" cy="3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0" name="Rectangle 26"/>
            <p:cNvSpPr>
              <a:spLocks noChangeArrowheads="1"/>
            </p:cNvSpPr>
            <p:nvPr/>
          </p:nvSpPr>
          <p:spPr bwMode="auto">
            <a:xfrm>
              <a:off x="3360" y="1383"/>
              <a:ext cx="8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3368" y="1383"/>
              <a:ext cx="701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4069" y="1390"/>
              <a:ext cx="8" cy="3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4069" y="1383"/>
              <a:ext cx="8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4" name="Rectangle 30"/>
            <p:cNvSpPr>
              <a:spLocks noChangeArrowheads="1"/>
            </p:cNvSpPr>
            <p:nvPr/>
          </p:nvSpPr>
          <p:spPr bwMode="auto">
            <a:xfrm>
              <a:off x="4077" y="1383"/>
              <a:ext cx="699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5" name="Rectangle 31"/>
            <p:cNvSpPr>
              <a:spLocks noChangeArrowheads="1"/>
            </p:cNvSpPr>
            <p:nvPr/>
          </p:nvSpPr>
          <p:spPr bwMode="auto">
            <a:xfrm>
              <a:off x="4776" y="1390"/>
              <a:ext cx="8" cy="3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6" name="Rectangle 32"/>
            <p:cNvSpPr>
              <a:spLocks noChangeArrowheads="1"/>
            </p:cNvSpPr>
            <p:nvPr/>
          </p:nvSpPr>
          <p:spPr bwMode="auto">
            <a:xfrm>
              <a:off x="4776" y="1383"/>
              <a:ext cx="8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7" name="Rectangle 33"/>
            <p:cNvSpPr>
              <a:spLocks noChangeArrowheads="1"/>
            </p:cNvSpPr>
            <p:nvPr/>
          </p:nvSpPr>
          <p:spPr bwMode="auto">
            <a:xfrm>
              <a:off x="4784" y="1383"/>
              <a:ext cx="622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8" name="Rectangle 34"/>
            <p:cNvSpPr>
              <a:spLocks noChangeArrowheads="1"/>
            </p:cNvSpPr>
            <p:nvPr/>
          </p:nvSpPr>
          <p:spPr bwMode="auto">
            <a:xfrm>
              <a:off x="5406" y="1383"/>
              <a:ext cx="8" cy="3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9" name="Rectangle 35"/>
            <p:cNvSpPr>
              <a:spLocks noChangeArrowheads="1"/>
            </p:cNvSpPr>
            <p:nvPr/>
          </p:nvSpPr>
          <p:spPr bwMode="auto">
            <a:xfrm>
              <a:off x="5406" y="1383"/>
              <a:ext cx="8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0" name="Rectangle 36"/>
            <p:cNvSpPr>
              <a:spLocks noChangeArrowheads="1"/>
            </p:cNvSpPr>
            <p:nvPr/>
          </p:nvSpPr>
          <p:spPr bwMode="auto">
            <a:xfrm>
              <a:off x="254" y="1422"/>
              <a:ext cx="8" cy="15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1" name="Rectangle 37"/>
            <p:cNvSpPr>
              <a:spLocks noChangeArrowheads="1"/>
            </p:cNvSpPr>
            <p:nvPr/>
          </p:nvSpPr>
          <p:spPr bwMode="auto">
            <a:xfrm>
              <a:off x="3360" y="1422"/>
              <a:ext cx="8" cy="15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2" name="Rectangle 38"/>
            <p:cNvSpPr>
              <a:spLocks noChangeArrowheads="1"/>
            </p:cNvSpPr>
            <p:nvPr/>
          </p:nvSpPr>
          <p:spPr bwMode="auto">
            <a:xfrm>
              <a:off x="4069" y="1422"/>
              <a:ext cx="8" cy="15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3" name="Rectangle 39"/>
            <p:cNvSpPr>
              <a:spLocks noChangeArrowheads="1"/>
            </p:cNvSpPr>
            <p:nvPr/>
          </p:nvSpPr>
          <p:spPr bwMode="auto">
            <a:xfrm>
              <a:off x="4776" y="1422"/>
              <a:ext cx="8" cy="15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5406" y="1422"/>
              <a:ext cx="8" cy="15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5" name="Rectangle 41"/>
            <p:cNvSpPr>
              <a:spLocks noChangeArrowheads="1"/>
            </p:cNvSpPr>
            <p:nvPr/>
          </p:nvSpPr>
          <p:spPr bwMode="auto">
            <a:xfrm>
              <a:off x="297" y="1621"/>
              <a:ext cx="3090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Среднедушевые денежные доходы населения (в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6" name="Rectangle 42"/>
            <p:cNvSpPr>
              <a:spLocks noChangeArrowheads="1"/>
            </p:cNvSpPr>
            <p:nvPr/>
          </p:nvSpPr>
          <p:spPr bwMode="auto">
            <a:xfrm>
              <a:off x="297" y="1746"/>
              <a:ext cx="946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месяц) рублей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7" name="Rectangle 43"/>
            <p:cNvSpPr>
              <a:spLocks noChangeArrowheads="1"/>
            </p:cNvSpPr>
            <p:nvPr/>
          </p:nvSpPr>
          <p:spPr bwMode="auto">
            <a:xfrm>
              <a:off x="1164" y="1746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8" name="Rectangle 44"/>
            <p:cNvSpPr>
              <a:spLocks noChangeArrowheads="1"/>
            </p:cNvSpPr>
            <p:nvPr/>
          </p:nvSpPr>
          <p:spPr bwMode="auto">
            <a:xfrm>
              <a:off x="3488" y="1621"/>
              <a:ext cx="470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sz="1400" dirty="0" smtClean="0">
                  <a:solidFill>
                    <a:srgbClr val="363535"/>
                  </a:solidFill>
                  <a:cs typeface="Arial" pitchFamily="34" charset="0"/>
                </a:rPr>
                <a:t>13273,51</a:t>
              </a:r>
              <a:endParaRPr lang="ru-RU" dirty="0" smtClean="0"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9" name="Rectangle 45"/>
            <p:cNvSpPr>
              <a:spLocks noChangeArrowheads="1"/>
            </p:cNvSpPr>
            <p:nvPr/>
          </p:nvSpPr>
          <p:spPr bwMode="auto">
            <a:xfrm>
              <a:off x="3949" y="1621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0" name="Rectangle 46"/>
            <p:cNvSpPr>
              <a:spLocks noChangeArrowheads="1"/>
            </p:cNvSpPr>
            <p:nvPr/>
          </p:nvSpPr>
          <p:spPr bwMode="auto">
            <a:xfrm>
              <a:off x="4161" y="1621"/>
              <a:ext cx="47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13539,98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1" name="Rectangle 47"/>
            <p:cNvSpPr>
              <a:spLocks noChangeArrowheads="1"/>
            </p:cNvSpPr>
            <p:nvPr/>
          </p:nvSpPr>
          <p:spPr bwMode="auto">
            <a:xfrm>
              <a:off x="4693" y="1621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2" name="Rectangle 48"/>
            <p:cNvSpPr>
              <a:spLocks noChangeArrowheads="1"/>
            </p:cNvSpPr>
            <p:nvPr/>
          </p:nvSpPr>
          <p:spPr bwMode="auto">
            <a:xfrm>
              <a:off x="4829" y="1621"/>
              <a:ext cx="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3" name="Rectangle 49"/>
            <p:cNvSpPr>
              <a:spLocks noChangeArrowheads="1"/>
            </p:cNvSpPr>
            <p:nvPr/>
          </p:nvSpPr>
          <p:spPr bwMode="auto">
            <a:xfrm>
              <a:off x="5362" y="1621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4" name="Rectangle 50"/>
            <p:cNvSpPr>
              <a:spLocks noChangeArrowheads="1"/>
            </p:cNvSpPr>
            <p:nvPr/>
          </p:nvSpPr>
          <p:spPr bwMode="auto">
            <a:xfrm>
              <a:off x="254" y="1579"/>
              <a:ext cx="8" cy="3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5" name="Rectangle 51"/>
            <p:cNvSpPr>
              <a:spLocks noChangeArrowheads="1"/>
            </p:cNvSpPr>
            <p:nvPr/>
          </p:nvSpPr>
          <p:spPr bwMode="auto">
            <a:xfrm>
              <a:off x="262" y="1579"/>
              <a:ext cx="3098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6" name="Rectangle 52"/>
            <p:cNvSpPr>
              <a:spLocks noChangeArrowheads="1"/>
            </p:cNvSpPr>
            <p:nvPr/>
          </p:nvSpPr>
          <p:spPr bwMode="auto">
            <a:xfrm>
              <a:off x="3360" y="1579"/>
              <a:ext cx="8" cy="3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7" name="Rectangle 53"/>
            <p:cNvSpPr>
              <a:spLocks noChangeArrowheads="1"/>
            </p:cNvSpPr>
            <p:nvPr/>
          </p:nvSpPr>
          <p:spPr bwMode="auto">
            <a:xfrm>
              <a:off x="3368" y="1579"/>
              <a:ext cx="701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8" name="Rectangle 54"/>
            <p:cNvSpPr>
              <a:spLocks noChangeArrowheads="1"/>
            </p:cNvSpPr>
            <p:nvPr/>
          </p:nvSpPr>
          <p:spPr bwMode="auto">
            <a:xfrm>
              <a:off x="4069" y="1579"/>
              <a:ext cx="8" cy="3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9" name="Rectangle 55"/>
            <p:cNvSpPr>
              <a:spLocks noChangeArrowheads="1"/>
            </p:cNvSpPr>
            <p:nvPr/>
          </p:nvSpPr>
          <p:spPr bwMode="auto">
            <a:xfrm>
              <a:off x="4077" y="1579"/>
              <a:ext cx="699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0" name="Rectangle 56"/>
            <p:cNvSpPr>
              <a:spLocks noChangeArrowheads="1"/>
            </p:cNvSpPr>
            <p:nvPr/>
          </p:nvSpPr>
          <p:spPr bwMode="auto">
            <a:xfrm>
              <a:off x="4776" y="1579"/>
              <a:ext cx="8" cy="3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1" name="Rectangle 57"/>
            <p:cNvSpPr>
              <a:spLocks noChangeArrowheads="1"/>
            </p:cNvSpPr>
            <p:nvPr/>
          </p:nvSpPr>
          <p:spPr bwMode="auto">
            <a:xfrm>
              <a:off x="4784" y="1579"/>
              <a:ext cx="622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2" name="Rectangle 58"/>
            <p:cNvSpPr>
              <a:spLocks noChangeArrowheads="1"/>
            </p:cNvSpPr>
            <p:nvPr/>
          </p:nvSpPr>
          <p:spPr bwMode="auto">
            <a:xfrm>
              <a:off x="5406" y="1579"/>
              <a:ext cx="8" cy="3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3" name="Rectangle 59"/>
            <p:cNvSpPr>
              <a:spLocks noChangeArrowheads="1"/>
            </p:cNvSpPr>
            <p:nvPr/>
          </p:nvSpPr>
          <p:spPr bwMode="auto">
            <a:xfrm>
              <a:off x="254" y="1618"/>
              <a:ext cx="8" cy="28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4" name="Rectangle 60"/>
            <p:cNvSpPr>
              <a:spLocks noChangeArrowheads="1"/>
            </p:cNvSpPr>
            <p:nvPr/>
          </p:nvSpPr>
          <p:spPr bwMode="auto">
            <a:xfrm>
              <a:off x="3360" y="1618"/>
              <a:ext cx="8" cy="28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5" name="Rectangle 61"/>
            <p:cNvSpPr>
              <a:spLocks noChangeArrowheads="1"/>
            </p:cNvSpPr>
            <p:nvPr/>
          </p:nvSpPr>
          <p:spPr bwMode="auto">
            <a:xfrm>
              <a:off x="4069" y="1618"/>
              <a:ext cx="8" cy="28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6" name="Rectangle 62"/>
            <p:cNvSpPr>
              <a:spLocks noChangeArrowheads="1"/>
            </p:cNvSpPr>
            <p:nvPr/>
          </p:nvSpPr>
          <p:spPr bwMode="auto">
            <a:xfrm>
              <a:off x="4776" y="1618"/>
              <a:ext cx="8" cy="28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7" name="Rectangle 63"/>
            <p:cNvSpPr>
              <a:spLocks noChangeArrowheads="1"/>
            </p:cNvSpPr>
            <p:nvPr/>
          </p:nvSpPr>
          <p:spPr bwMode="auto">
            <a:xfrm>
              <a:off x="5406" y="1618"/>
              <a:ext cx="8" cy="28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8" name="Rectangle 64"/>
            <p:cNvSpPr>
              <a:spLocks noChangeArrowheads="1"/>
            </p:cNvSpPr>
            <p:nvPr/>
          </p:nvSpPr>
          <p:spPr bwMode="auto">
            <a:xfrm>
              <a:off x="297" y="1944"/>
              <a:ext cx="2810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Среднемесячная номинальная начисленная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9" name="Rectangle 65"/>
            <p:cNvSpPr>
              <a:spLocks noChangeArrowheads="1"/>
            </p:cNvSpPr>
            <p:nvPr/>
          </p:nvSpPr>
          <p:spPr bwMode="auto">
            <a:xfrm>
              <a:off x="297" y="2070"/>
              <a:ext cx="2804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заработная плата работающих в экономике,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0" name="Rectangle 66"/>
            <p:cNvSpPr>
              <a:spLocks noChangeArrowheads="1"/>
            </p:cNvSpPr>
            <p:nvPr/>
          </p:nvSpPr>
          <p:spPr bwMode="auto">
            <a:xfrm>
              <a:off x="297" y="2195"/>
              <a:ext cx="312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тыс.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1" name="Rectangle 67"/>
            <p:cNvSpPr>
              <a:spLocks noChangeArrowheads="1"/>
            </p:cNvSpPr>
            <p:nvPr/>
          </p:nvSpPr>
          <p:spPr bwMode="auto">
            <a:xfrm>
              <a:off x="547" y="2195"/>
              <a:ext cx="4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рублей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2" name="Rectangle 68"/>
            <p:cNvSpPr>
              <a:spLocks noChangeArrowheads="1"/>
            </p:cNvSpPr>
            <p:nvPr/>
          </p:nvSpPr>
          <p:spPr bwMode="auto">
            <a:xfrm>
              <a:off x="971" y="2195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3" name="Rectangle 69"/>
            <p:cNvSpPr>
              <a:spLocks noChangeArrowheads="1"/>
            </p:cNvSpPr>
            <p:nvPr/>
          </p:nvSpPr>
          <p:spPr bwMode="auto">
            <a:xfrm>
              <a:off x="3559" y="1944"/>
              <a:ext cx="219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24,5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4" name="Rectangle 70"/>
            <p:cNvSpPr>
              <a:spLocks noChangeArrowheads="1"/>
            </p:cNvSpPr>
            <p:nvPr/>
          </p:nvSpPr>
          <p:spPr bwMode="auto">
            <a:xfrm>
              <a:off x="3878" y="1944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5" name="Rectangle 71"/>
            <p:cNvSpPr>
              <a:spLocks noChangeArrowheads="1"/>
            </p:cNvSpPr>
            <p:nvPr/>
          </p:nvSpPr>
          <p:spPr bwMode="auto">
            <a:xfrm>
              <a:off x="4302" y="1944"/>
              <a:ext cx="28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25,36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6" name="Rectangle 72"/>
            <p:cNvSpPr>
              <a:spLocks noChangeArrowheads="1"/>
            </p:cNvSpPr>
            <p:nvPr/>
          </p:nvSpPr>
          <p:spPr bwMode="auto">
            <a:xfrm>
              <a:off x="4551" y="1944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7" name="Rectangle 73"/>
            <p:cNvSpPr>
              <a:spLocks noChangeArrowheads="1"/>
            </p:cNvSpPr>
            <p:nvPr/>
          </p:nvSpPr>
          <p:spPr bwMode="auto">
            <a:xfrm>
              <a:off x="4936" y="1944"/>
              <a:ext cx="28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32,53</a:t>
              </a:r>
            </a:p>
          </p:txBody>
        </p:sp>
        <p:sp>
          <p:nvSpPr>
            <p:cNvPr id="1098" name="Rectangle 74"/>
            <p:cNvSpPr>
              <a:spLocks noChangeArrowheads="1"/>
            </p:cNvSpPr>
            <p:nvPr/>
          </p:nvSpPr>
          <p:spPr bwMode="auto">
            <a:xfrm>
              <a:off x="5256" y="1944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9" name="Rectangle 75"/>
            <p:cNvSpPr>
              <a:spLocks noChangeArrowheads="1"/>
            </p:cNvSpPr>
            <p:nvPr/>
          </p:nvSpPr>
          <p:spPr bwMode="auto">
            <a:xfrm>
              <a:off x="254" y="1901"/>
              <a:ext cx="8" cy="3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0" name="Rectangle 76"/>
            <p:cNvSpPr>
              <a:spLocks noChangeArrowheads="1"/>
            </p:cNvSpPr>
            <p:nvPr/>
          </p:nvSpPr>
          <p:spPr bwMode="auto">
            <a:xfrm>
              <a:off x="262" y="1901"/>
              <a:ext cx="3098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1" name="Rectangle 77"/>
            <p:cNvSpPr>
              <a:spLocks noChangeArrowheads="1"/>
            </p:cNvSpPr>
            <p:nvPr/>
          </p:nvSpPr>
          <p:spPr bwMode="auto">
            <a:xfrm>
              <a:off x="3360" y="1901"/>
              <a:ext cx="8" cy="3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2" name="Rectangle 78"/>
            <p:cNvSpPr>
              <a:spLocks noChangeArrowheads="1"/>
            </p:cNvSpPr>
            <p:nvPr/>
          </p:nvSpPr>
          <p:spPr bwMode="auto">
            <a:xfrm>
              <a:off x="3368" y="1901"/>
              <a:ext cx="701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3" name="Rectangle 79"/>
            <p:cNvSpPr>
              <a:spLocks noChangeArrowheads="1"/>
            </p:cNvSpPr>
            <p:nvPr/>
          </p:nvSpPr>
          <p:spPr bwMode="auto">
            <a:xfrm>
              <a:off x="4069" y="1901"/>
              <a:ext cx="8" cy="3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4" name="Rectangle 80"/>
            <p:cNvSpPr>
              <a:spLocks noChangeArrowheads="1"/>
            </p:cNvSpPr>
            <p:nvPr/>
          </p:nvSpPr>
          <p:spPr bwMode="auto">
            <a:xfrm>
              <a:off x="4077" y="1901"/>
              <a:ext cx="699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5" name="Rectangle 81"/>
            <p:cNvSpPr>
              <a:spLocks noChangeArrowheads="1"/>
            </p:cNvSpPr>
            <p:nvPr/>
          </p:nvSpPr>
          <p:spPr bwMode="auto">
            <a:xfrm>
              <a:off x="4776" y="1901"/>
              <a:ext cx="8" cy="3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6" name="Rectangle 82"/>
            <p:cNvSpPr>
              <a:spLocks noChangeArrowheads="1"/>
            </p:cNvSpPr>
            <p:nvPr/>
          </p:nvSpPr>
          <p:spPr bwMode="auto">
            <a:xfrm>
              <a:off x="4784" y="1901"/>
              <a:ext cx="622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7" name="Rectangle 83"/>
            <p:cNvSpPr>
              <a:spLocks noChangeArrowheads="1"/>
            </p:cNvSpPr>
            <p:nvPr/>
          </p:nvSpPr>
          <p:spPr bwMode="auto">
            <a:xfrm>
              <a:off x="5406" y="1901"/>
              <a:ext cx="8" cy="3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8" name="Rectangle 84"/>
            <p:cNvSpPr>
              <a:spLocks noChangeArrowheads="1"/>
            </p:cNvSpPr>
            <p:nvPr/>
          </p:nvSpPr>
          <p:spPr bwMode="auto">
            <a:xfrm>
              <a:off x="254" y="1940"/>
              <a:ext cx="8" cy="4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3360" y="1940"/>
              <a:ext cx="8" cy="4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0" name="Rectangle 86"/>
            <p:cNvSpPr>
              <a:spLocks noChangeArrowheads="1"/>
            </p:cNvSpPr>
            <p:nvPr/>
          </p:nvSpPr>
          <p:spPr bwMode="auto">
            <a:xfrm>
              <a:off x="4069" y="1940"/>
              <a:ext cx="8" cy="4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1" name="Rectangle 87"/>
            <p:cNvSpPr>
              <a:spLocks noChangeArrowheads="1"/>
            </p:cNvSpPr>
            <p:nvPr/>
          </p:nvSpPr>
          <p:spPr bwMode="auto">
            <a:xfrm>
              <a:off x="4776" y="1940"/>
              <a:ext cx="8" cy="4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2" name="Rectangle 88"/>
            <p:cNvSpPr>
              <a:spLocks noChangeArrowheads="1"/>
            </p:cNvSpPr>
            <p:nvPr/>
          </p:nvSpPr>
          <p:spPr bwMode="auto">
            <a:xfrm>
              <a:off x="5406" y="1940"/>
              <a:ext cx="8" cy="4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3" name="Rectangle 89"/>
            <p:cNvSpPr>
              <a:spLocks noChangeArrowheads="1"/>
            </p:cNvSpPr>
            <p:nvPr/>
          </p:nvSpPr>
          <p:spPr bwMode="auto">
            <a:xfrm>
              <a:off x="297" y="2392"/>
              <a:ext cx="2651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Соотношение денежных доходов на душу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4" name="Rectangle 90"/>
            <p:cNvSpPr>
              <a:spLocks noChangeArrowheads="1"/>
            </p:cNvSpPr>
            <p:nvPr/>
          </p:nvSpPr>
          <p:spPr bwMode="auto">
            <a:xfrm>
              <a:off x="297" y="2518"/>
              <a:ext cx="3062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населения и величины прожиточного минимума,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5" name="Rectangle 91"/>
            <p:cNvSpPr>
              <a:spLocks noChangeArrowheads="1"/>
            </p:cNvSpPr>
            <p:nvPr/>
          </p:nvSpPr>
          <p:spPr bwMode="auto">
            <a:xfrm>
              <a:off x="297" y="2644"/>
              <a:ext cx="17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%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410" y="2644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559" y="2392"/>
              <a:ext cx="28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126,2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78" y="2392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9" name="Rectangle 95"/>
            <p:cNvSpPr>
              <a:spLocks noChangeArrowheads="1"/>
            </p:cNvSpPr>
            <p:nvPr/>
          </p:nvSpPr>
          <p:spPr bwMode="auto">
            <a:xfrm>
              <a:off x="4267" y="2392"/>
              <a:ext cx="28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127,2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0" name="Rectangle 96"/>
            <p:cNvSpPr>
              <a:spLocks noChangeArrowheads="1"/>
            </p:cNvSpPr>
            <p:nvPr/>
          </p:nvSpPr>
          <p:spPr bwMode="auto">
            <a:xfrm>
              <a:off x="4587" y="2392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1" name="Rectangle 97"/>
            <p:cNvSpPr>
              <a:spLocks noChangeArrowheads="1"/>
            </p:cNvSpPr>
            <p:nvPr/>
          </p:nvSpPr>
          <p:spPr bwMode="auto">
            <a:xfrm>
              <a:off x="4936" y="2392"/>
              <a:ext cx="188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125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2" name="Rectangle 98"/>
            <p:cNvSpPr>
              <a:spLocks noChangeArrowheads="1"/>
            </p:cNvSpPr>
            <p:nvPr/>
          </p:nvSpPr>
          <p:spPr bwMode="auto">
            <a:xfrm>
              <a:off x="5256" y="2392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3" name="Rectangle 99"/>
            <p:cNvSpPr>
              <a:spLocks noChangeArrowheads="1"/>
            </p:cNvSpPr>
            <p:nvPr/>
          </p:nvSpPr>
          <p:spPr bwMode="auto">
            <a:xfrm>
              <a:off x="254" y="2350"/>
              <a:ext cx="8" cy="3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4" name="Rectangle 100"/>
            <p:cNvSpPr>
              <a:spLocks noChangeArrowheads="1"/>
            </p:cNvSpPr>
            <p:nvPr/>
          </p:nvSpPr>
          <p:spPr bwMode="auto">
            <a:xfrm>
              <a:off x="262" y="2350"/>
              <a:ext cx="3098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5" name="Rectangle 101"/>
            <p:cNvSpPr>
              <a:spLocks noChangeArrowheads="1"/>
            </p:cNvSpPr>
            <p:nvPr/>
          </p:nvSpPr>
          <p:spPr bwMode="auto">
            <a:xfrm>
              <a:off x="3360" y="2350"/>
              <a:ext cx="8" cy="3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6" name="Rectangle 102"/>
            <p:cNvSpPr>
              <a:spLocks noChangeArrowheads="1"/>
            </p:cNvSpPr>
            <p:nvPr/>
          </p:nvSpPr>
          <p:spPr bwMode="auto">
            <a:xfrm>
              <a:off x="3368" y="2350"/>
              <a:ext cx="701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7" name="Rectangle 103"/>
            <p:cNvSpPr>
              <a:spLocks noChangeArrowheads="1"/>
            </p:cNvSpPr>
            <p:nvPr/>
          </p:nvSpPr>
          <p:spPr bwMode="auto">
            <a:xfrm>
              <a:off x="4069" y="2350"/>
              <a:ext cx="8" cy="3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8" name="Rectangle 104"/>
            <p:cNvSpPr>
              <a:spLocks noChangeArrowheads="1"/>
            </p:cNvSpPr>
            <p:nvPr/>
          </p:nvSpPr>
          <p:spPr bwMode="auto">
            <a:xfrm>
              <a:off x="4077" y="2350"/>
              <a:ext cx="699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9" name="Rectangle 105"/>
            <p:cNvSpPr>
              <a:spLocks noChangeArrowheads="1"/>
            </p:cNvSpPr>
            <p:nvPr/>
          </p:nvSpPr>
          <p:spPr bwMode="auto">
            <a:xfrm>
              <a:off x="4776" y="2350"/>
              <a:ext cx="8" cy="3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0" name="Rectangle 106"/>
            <p:cNvSpPr>
              <a:spLocks noChangeArrowheads="1"/>
            </p:cNvSpPr>
            <p:nvPr/>
          </p:nvSpPr>
          <p:spPr bwMode="auto">
            <a:xfrm>
              <a:off x="4784" y="2350"/>
              <a:ext cx="622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1" name="Rectangle 107"/>
            <p:cNvSpPr>
              <a:spLocks noChangeArrowheads="1"/>
            </p:cNvSpPr>
            <p:nvPr/>
          </p:nvSpPr>
          <p:spPr bwMode="auto">
            <a:xfrm>
              <a:off x="5406" y="2350"/>
              <a:ext cx="8" cy="3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2" name="Rectangle 108"/>
            <p:cNvSpPr>
              <a:spLocks noChangeArrowheads="1"/>
            </p:cNvSpPr>
            <p:nvPr/>
          </p:nvSpPr>
          <p:spPr bwMode="auto">
            <a:xfrm>
              <a:off x="254" y="2389"/>
              <a:ext cx="8" cy="4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3" name="Rectangle 109"/>
            <p:cNvSpPr>
              <a:spLocks noChangeArrowheads="1"/>
            </p:cNvSpPr>
            <p:nvPr/>
          </p:nvSpPr>
          <p:spPr bwMode="auto">
            <a:xfrm>
              <a:off x="3360" y="2389"/>
              <a:ext cx="8" cy="4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4" name="Rectangle 110"/>
            <p:cNvSpPr>
              <a:spLocks noChangeArrowheads="1"/>
            </p:cNvSpPr>
            <p:nvPr/>
          </p:nvSpPr>
          <p:spPr bwMode="auto">
            <a:xfrm>
              <a:off x="4069" y="2389"/>
              <a:ext cx="8" cy="4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5" name="Rectangle 111"/>
            <p:cNvSpPr>
              <a:spLocks noChangeArrowheads="1"/>
            </p:cNvSpPr>
            <p:nvPr/>
          </p:nvSpPr>
          <p:spPr bwMode="auto">
            <a:xfrm>
              <a:off x="4776" y="2389"/>
              <a:ext cx="8" cy="4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" name="Rectangle 112"/>
            <p:cNvSpPr>
              <a:spLocks noChangeArrowheads="1"/>
            </p:cNvSpPr>
            <p:nvPr/>
          </p:nvSpPr>
          <p:spPr bwMode="auto">
            <a:xfrm>
              <a:off x="5406" y="2389"/>
              <a:ext cx="8" cy="4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7" name="Rectangle 113"/>
            <p:cNvSpPr>
              <a:spLocks noChangeArrowheads="1"/>
            </p:cNvSpPr>
            <p:nvPr/>
          </p:nvSpPr>
          <p:spPr bwMode="auto">
            <a:xfrm>
              <a:off x="297" y="2840"/>
              <a:ext cx="2908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Доля населения с денежными доходами ниже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8" name="Rectangle 114"/>
            <p:cNvSpPr>
              <a:spLocks noChangeArrowheads="1"/>
            </p:cNvSpPr>
            <p:nvPr/>
          </p:nvSpPr>
          <p:spPr bwMode="auto">
            <a:xfrm>
              <a:off x="297" y="2966"/>
              <a:ext cx="2776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величины прожиточного минимума в общей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9" name="Rectangle 115"/>
            <p:cNvSpPr>
              <a:spLocks noChangeArrowheads="1"/>
            </p:cNvSpPr>
            <p:nvPr/>
          </p:nvSpPr>
          <p:spPr bwMode="auto">
            <a:xfrm>
              <a:off x="297" y="3092"/>
              <a:ext cx="1700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численности населения, %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0" name="Rectangle 116"/>
            <p:cNvSpPr>
              <a:spLocks noChangeArrowheads="1"/>
            </p:cNvSpPr>
            <p:nvPr/>
          </p:nvSpPr>
          <p:spPr bwMode="auto">
            <a:xfrm>
              <a:off x="1902" y="3092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1" name="Rectangle 117"/>
            <p:cNvSpPr>
              <a:spLocks noChangeArrowheads="1"/>
            </p:cNvSpPr>
            <p:nvPr/>
          </p:nvSpPr>
          <p:spPr bwMode="auto">
            <a:xfrm>
              <a:off x="3593" y="2840"/>
              <a:ext cx="219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43,2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2" name="Rectangle 118"/>
            <p:cNvSpPr>
              <a:spLocks noChangeArrowheads="1"/>
            </p:cNvSpPr>
            <p:nvPr/>
          </p:nvSpPr>
          <p:spPr bwMode="auto">
            <a:xfrm>
              <a:off x="3842" y="2840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3" name="Rectangle 119"/>
            <p:cNvSpPr>
              <a:spLocks noChangeArrowheads="1"/>
            </p:cNvSpPr>
            <p:nvPr/>
          </p:nvSpPr>
          <p:spPr bwMode="auto">
            <a:xfrm>
              <a:off x="4302" y="2840"/>
              <a:ext cx="125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44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4" name="Rectangle 120"/>
            <p:cNvSpPr>
              <a:spLocks noChangeArrowheads="1"/>
            </p:cNvSpPr>
            <p:nvPr/>
          </p:nvSpPr>
          <p:spPr bwMode="auto">
            <a:xfrm>
              <a:off x="4551" y="2840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5" name="Rectangle 121"/>
            <p:cNvSpPr>
              <a:spLocks noChangeArrowheads="1"/>
            </p:cNvSpPr>
            <p:nvPr/>
          </p:nvSpPr>
          <p:spPr bwMode="auto">
            <a:xfrm>
              <a:off x="5025" y="2840"/>
              <a:ext cx="219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44,1</a:t>
              </a:r>
            </a:p>
          </p:txBody>
        </p:sp>
        <p:sp>
          <p:nvSpPr>
            <p:cNvPr id="1146" name="Rectangle 122"/>
            <p:cNvSpPr>
              <a:spLocks noChangeArrowheads="1"/>
            </p:cNvSpPr>
            <p:nvPr/>
          </p:nvSpPr>
          <p:spPr bwMode="auto">
            <a:xfrm>
              <a:off x="5168" y="2840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7" name="Rectangle 123"/>
            <p:cNvSpPr>
              <a:spLocks noChangeArrowheads="1"/>
            </p:cNvSpPr>
            <p:nvPr/>
          </p:nvSpPr>
          <p:spPr bwMode="auto">
            <a:xfrm>
              <a:off x="254" y="2799"/>
              <a:ext cx="8" cy="3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8" name="Rectangle 124"/>
            <p:cNvSpPr>
              <a:spLocks noChangeArrowheads="1"/>
            </p:cNvSpPr>
            <p:nvPr/>
          </p:nvSpPr>
          <p:spPr bwMode="auto">
            <a:xfrm>
              <a:off x="262" y="2799"/>
              <a:ext cx="3098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9" name="Rectangle 125"/>
            <p:cNvSpPr>
              <a:spLocks noChangeArrowheads="1"/>
            </p:cNvSpPr>
            <p:nvPr/>
          </p:nvSpPr>
          <p:spPr bwMode="auto">
            <a:xfrm>
              <a:off x="3360" y="2799"/>
              <a:ext cx="8" cy="3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0" name="Rectangle 126"/>
            <p:cNvSpPr>
              <a:spLocks noChangeArrowheads="1"/>
            </p:cNvSpPr>
            <p:nvPr/>
          </p:nvSpPr>
          <p:spPr bwMode="auto">
            <a:xfrm>
              <a:off x="3368" y="2799"/>
              <a:ext cx="701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1" name="Rectangle 127"/>
            <p:cNvSpPr>
              <a:spLocks noChangeArrowheads="1"/>
            </p:cNvSpPr>
            <p:nvPr/>
          </p:nvSpPr>
          <p:spPr bwMode="auto">
            <a:xfrm>
              <a:off x="4069" y="2799"/>
              <a:ext cx="8" cy="3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2" name="Rectangle 128"/>
            <p:cNvSpPr>
              <a:spLocks noChangeArrowheads="1"/>
            </p:cNvSpPr>
            <p:nvPr/>
          </p:nvSpPr>
          <p:spPr bwMode="auto">
            <a:xfrm>
              <a:off x="4077" y="2799"/>
              <a:ext cx="699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3" name="Rectangle 129"/>
            <p:cNvSpPr>
              <a:spLocks noChangeArrowheads="1"/>
            </p:cNvSpPr>
            <p:nvPr/>
          </p:nvSpPr>
          <p:spPr bwMode="auto">
            <a:xfrm>
              <a:off x="4776" y="2799"/>
              <a:ext cx="8" cy="3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4" name="Rectangle 130"/>
            <p:cNvSpPr>
              <a:spLocks noChangeArrowheads="1"/>
            </p:cNvSpPr>
            <p:nvPr/>
          </p:nvSpPr>
          <p:spPr bwMode="auto">
            <a:xfrm>
              <a:off x="4784" y="2799"/>
              <a:ext cx="622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5" name="Rectangle 131"/>
            <p:cNvSpPr>
              <a:spLocks noChangeArrowheads="1"/>
            </p:cNvSpPr>
            <p:nvPr/>
          </p:nvSpPr>
          <p:spPr bwMode="auto">
            <a:xfrm>
              <a:off x="5406" y="2799"/>
              <a:ext cx="8" cy="3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6" name="Rectangle 132"/>
            <p:cNvSpPr>
              <a:spLocks noChangeArrowheads="1"/>
            </p:cNvSpPr>
            <p:nvPr/>
          </p:nvSpPr>
          <p:spPr bwMode="auto">
            <a:xfrm>
              <a:off x="254" y="2838"/>
              <a:ext cx="8" cy="4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7" name="Rectangle 133"/>
            <p:cNvSpPr>
              <a:spLocks noChangeArrowheads="1"/>
            </p:cNvSpPr>
            <p:nvPr/>
          </p:nvSpPr>
          <p:spPr bwMode="auto">
            <a:xfrm>
              <a:off x="3360" y="2838"/>
              <a:ext cx="8" cy="4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8" name="Rectangle 134"/>
            <p:cNvSpPr>
              <a:spLocks noChangeArrowheads="1"/>
            </p:cNvSpPr>
            <p:nvPr/>
          </p:nvSpPr>
          <p:spPr bwMode="auto">
            <a:xfrm>
              <a:off x="4069" y="2838"/>
              <a:ext cx="8" cy="4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9" name="Rectangle 135"/>
            <p:cNvSpPr>
              <a:spLocks noChangeArrowheads="1"/>
            </p:cNvSpPr>
            <p:nvPr/>
          </p:nvSpPr>
          <p:spPr bwMode="auto">
            <a:xfrm>
              <a:off x="4776" y="2838"/>
              <a:ext cx="8" cy="4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0" name="Rectangle 136"/>
            <p:cNvSpPr>
              <a:spLocks noChangeArrowheads="1"/>
            </p:cNvSpPr>
            <p:nvPr/>
          </p:nvSpPr>
          <p:spPr bwMode="auto">
            <a:xfrm>
              <a:off x="5406" y="2838"/>
              <a:ext cx="8" cy="4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1" name="Rectangle 137"/>
            <p:cNvSpPr>
              <a:spLocks noChangeArrowheads="1"/>
            </p:cNvSpPr>
            <p:nvPr/>
          </p:nvSpPr>
          <p:spPr bwMode="auto">
            <a:xfrm>
              <a:off x="297" y="3289"/>
              <a:ext cx="1857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Индекс потребительских цен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2" name="Rectangle 138"/>
            <p:cNvSpPr>
              <a:spLocks noChangeArrowheads="1"/>
            </p:cNvSpPr>
            <p:nvPr/>
          </p:nvSpPr>
          <p:spPr bwMode="auto">
            <a:xfrm>
              <a:off x="2056" y="3289"/>
              <a:ext cx="125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на товары и услуги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3" name="Rectangle 139"/>
            <p:cNvSpPr>
              <a:spLocks noChangeArrowheads="1"/>
            </p:cNvSpPr>
            <p:nvPr/>
          </p:nvSpPr>
          <p:spPr bwMode="auto">
            <a:xfrm>
              <a:off x="297" y="3415"/>
              <a:ext cx="2651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(декабрь к декабрю предыдущего года), %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4" name="Rectangle 140"/>
            <p:cNvSpPr>
              <a:spLocks noChangeArrowheads="1"/>
            </p:cNvSpPr>
            <p:nvPr/>
          </p:nvSpPr>
          <p:spPr bwMode="auto">
            <a:xfrm>
              <a:off x="2831" y="3415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5" name="Rectangle 141"/>
            <p:cNvSpPr>
              <a:spLocks noChangeArrowheads="1"/>
            </p:cNvSpPr>
            <p:nvPr/>
          </p:nvSpPr>
          <p:spPr bwMode="auto">
            <a:xfrm>
              <a:off x="3559" y="3289"/>
              <a:ext cx="28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100,3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6" name="Rectangle 142"/>
            <p:cNvSpPr>
              <a:spLocks noChangeArrowheads="1"/>
            </p:cNvSpPr>
            <p:nvPr/>
          </p:nvSpPr>
          <p:spPr bwMode="auto">
            <a:xfrm>
              <a:off x="3878" y="3289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7" name="Rectangle 143"/>
            <p:cNvSpPr>
              <a:spLocks noChangeArrowheads="1"/>
            </p:cNvSpPr>
            <p:nvPr/>
          </p:nvSpPr>
          <p:spPr bwMode="auto">
            <a:xfrm>
              <a:off x="4267" y="3289"/>
              <a:ext cx="28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102,5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8" name="Rectangle 144"/>
            <p:cNvSpPr>
              <a:spLocks noChangeArrowheads="1"/>
            </p:cNvSpPr>
            <p:nvPr/>
          </p:nvSpPr>
          <p:spPr bwMode="auto">
            <a:xfrm>
              <a:off x="4587" y="3289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9" name="Rectangle 145"/>
            <p:cNvSpPr>
              <a:spLocks noChangeArrowheads="1"/>
            </p:cNvSpPr>
            <p:nvPr/>
          </p:nvSpPr>
          <p:spPr bwMode="auto">
            <a:xfrm>
              <a:off x="4995" y="3289"/>
              <a:ext cx="36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105,6</a:t>
              </a:r>
            </a:p>
          </p:txBody>
        </p:sp>
        <p:sp>
          <p:nvSpPr>
            <p:cNvPr id="1170" name="Rectangle 146"/>
            <p:cNvSpPr>
              <a:spLocks noChangeArrowheads="1"/>
            </p:cNvSpPr>
            <p:nvPr/>
          </p:nvSpPr>
          <p:spPr bwMode="auto">
            <a:xfrm>
              <a:off x="5117" y="3289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1" name="Rectangle 147"/>
            <p:cNvSpPr>
              <a:spLocks noChangeArrowheads="1"/>
            </p:cNvSpPr>
            <p:nvPr/>
          </p:nvSpPr>
          <p:spPr bwMode="auto">
            <a:xfrm>
              <a:off x="254" y="3248"/>
              <a:ext cx="8" cy="38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2" name="Rectangle 148"/>
            <p:cNvSpPr>
              <a:spLocks noChangeArrowheads="1"/>
            </p:cNvSpPr>
            <p:nvPr/>
          </p:nvSpPr>
          <p:spPr bwMode="auto">
            <a:xfrm>
              <a:off x="262" y="3248"/>
              <a:ext cx="3098" cy="6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3" name="Rectangle 149"/>
            <p:cNvSpPr>
              <a:spLocks noChangeArrowheads="1"/>
            </p:cNvSpPr>
            <p:nvPr/>
          </p:nvSpPr>
          <p:spPr bwMode="auto">
            <a:xfrm>
              <a:off x="3360" y="3248"/>
              <a:ext cx="8" cy="38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4" name="Rectangle 150"/>
            <p:cNvSpPr>
              <a:spLocks noChangeArrowheads="1"/>
            </p:cNvSpPr>
            <p:nvPr/>
          </p:nvSpPr>
          <p:spPr bwMode="auto">
            <a:xfrm>
              <a:off x="3368" y="3248"/>
              <a:ext cx="701" cy="6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5" name="Rectangle 151"/>
            <p:cNvSpPr>
              <a:spLocks noChangeArrowheads="1"/>
            </p:cNvSpPr>
            <p:nvPr/>
          </p:nvSpPr>
          <p:spPr bwMode="auto">
            <a:xfrm>
              <a:off x="4069" y="3248"/>
              <a:ext cx="8" cy="38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6" name="Rectangle 152"/>
            <p:cNvSpPr>
              <a:spLocks noChangeArrowheads="1"/>
            </p:cNvSpPr>
            <p:nvPr/>
          </p:nvSpPr>
          <p:spPr bwMode="auto">
            <a:xfrm>
              <a:off x="4077" y="3248"/>
              <a:ext cx="699" cy="6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7" name="Rectangle 153"/>
            <p:cNvSpPr>
              <a:spLocks noChangeArrowheads="1"/>
            </p:cNvSpPr>
            <p:nvPr/>
          </p:nvSpPr>
          <p:spPr bwMode="auto">
            <a:xfrm>
              <a:off x="4776" y="3248"/>
              <a:ext cx="8" cy="38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8" name="Rectangle 154"/>
            <p:cNvSpPr>
              <a:spLocks noChangeArrowheads="1"/>
            </p:cNvSpPr>
            <p:nvPr/>
          </p:nvSpPr>
          <p:spPr bwMode="auto">
            <a:xfrm>
              <a:off x="4784" y="3248"/>
              <a:ext cx="622" cy="6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9" name="Rectangle 155"/>
            <p:cNvSpPr>
              <a:spLocks noChangeArrowheads="1"/>
            </p:cNvSpPr>
            <p:nvPr/>
          </p:nvSpPr>
          <p:spPr bwMode="auto">
            <a:xfrm>
              <a:off x="5406" y="3248"/>
              <a:ext cx="8" cy="38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0" name="Rectangle 156"/>
            <p:cNvSpPr>
              <a:spLocks noChangeArrowheads="1"/>
            </p:cNvSpPr>
            <p:nvPr/>
          </p:nvSpPr>
          <p:spPr bwMode="auto">
            <a:xfrm>
              <a:off x="254" y="3286"/>
              <a:ext cx="8" cy="284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1" name="Rectangle 157"/>
            <p:cNvSpPr>
              <a:spLocks noChangeArrowheads="1"/>
            </p:cNvSpPr>
            <p:nvPr/>
          </p:nvSpPr>
          <p:spPr bwMode="auto">
            <a:xfrm>
              <a:off x="3360" y="3286"/>
              <a:ext cx="8" cy="284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2" name="Rectangle 158"/>
            <p:cNvSpPr>
              <a:spLocks noChangeArrowheads="1"/>
            </p:cNvSpPr>
            <p:nvPr/>
          </p:nvSpPr>
          <p:spPr bwMode="auto">
            <a:xfrm>
              <a:off x="4069" y="3286"/>
              <a:ext cx="8" cy="284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3" name="Rectangle 159"/>
            <p:cNvSpPr>
              <a:spLocks noChangeArrowheads="1"/>
            </p:cNvSpPr>
            <p:nvPr/>
          </p:nvSpPr>
          <p:spPr bwMode="auto">
            <a:xfrm>
              <a:off x="4776" y="3286"/>
              <a:ext cx="8" cy="284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4" name="Rectangle 160"/>
            <p:cNvSpPr>
              <a:spLocks noChangeArrowheads="1"/>
            </p:cNvSpPr>
            <p:nvPr/>
          </p:nvSpPr>
          <p:spPr bwMode="auto">
            <a:xfrm>
              <a:off x="5406" y="3286"/>
              <a:ext cx="8" cy="284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5" name="Rectangle 161"/>
            <p:cNvSpPr>
              <a:spLocks noChangeArrowheads="1"/>
            </p:cNvSpPr>
            <p:nvPr/>
          </p:nvSpPr>
          <p:spPr bwMode="auto">
            <a:xfrm>
              <a:off x="297" y="3611"/>
              <a:ext cx="2794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Стоимость минимального набора продуктов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6" name="Rectangle 162"/>
            <p:cNvSpPr>
              <a:spLocks noChangeArrowheads="1"/>
            </p:cNvSpPr>
            <p:nvPr/>
          </p:nvSpPr>
          <p:spPr bwMode="auto">
            <a:xfrm>
              <a:off x="297" y="3737"/>
              <a:ext cx="1785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питания (в декабре), рублей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7" name="Rectangle 163"/>
            <p:cNvSpPr>
              <a:spLocks noChangeArrowheads="1"/>
            </p:cNvSpPr>
            <p:nvPr/>
          </p:nvSpPr>
          <p:spPr bwMode="auto">
            <a:xfrm>
              <a:off x="1986" y="3737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8" name="Rectangle 164"/>
            <p:cNvSpPr>
              <a:spLocks noChangeArrowheads="1"/>
            </p:cNvSpPr>
            <p:nvPr/>
          </p:nvSpPr>
          <p:spPr bwMode="auto">
            <a:xfrm>
              <a:off x="3488" y="3611"/>
              <a:ext cx="40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4190,38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9" name="Rectangle 165"/>
            <p:cNvSpPr>
              <a:spLocks noChangeArrowheads="1"/>
            </p:cNvSpPr>
            <p:nvPr/>
          </p:nvSpPr>
          <p:spPr bwMode="auto">
            <a:xfrm>
              <a:off x="3949" y="3611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0" name="Rectangle 166"/>
            <p:cNvSpPr>
              <a:spLocks noChangeArrowheads="1"/>
            </p:cNvSpPr>
            <p:nvPr/>
          </p:nvSpPr>
          <p:spPr bwMode="auto">
            <a:xfrm>
              <a:off x="4197" y="3611"/>
              <a:ext cx="40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4295,61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1" name="Rectangle 167"/>
            <p:cNvSpPr>
              <a:spLocks noChangeArrowheads="1"/>
            </p:cNvSpPr>
            <p:nvPr/>
          </p:nvSpPr>
          <p:spPr bwMode="auto">
            <a:xfrm>
              <a:off x="4657" y="3611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2" name="Rectangle 168"/>
            <p:cNvSpPr>
              <a:spLocks noChangeArrowheads="1"/>
            </p:cNvSpPr>
            <p:nvPr/>
          </p:nvSpPr>
          <p:spPr bwMode="auto">
            <a:xfrm>
              <a:off x="4860" y="3645"/>
              <a:ext cx="40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4537,42</a:t>
              </a:r>
            </a:p>
          </p:txBody>
        </p:sp>
        <p:sp>
          <p:nvSpPr>
            <p:cNvPr id="1193" name="Rectangle 169"/>
            <p:cNvSpPr>
              <a:spLocks noChangeArrowheads="1"/>
            </p:cNvSpPr>
            <p:nvPr/>
          </p:nvSpPr>
          <p:spPr bwMode="auto">
            <a:xfrm>
              <a:off x="5445" y="3645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36353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4" name="Rectangle 170"/>
            <p:cNvSpPr>
              <a:spLocks noChangeArrowheads="1"/>
            </p:cNvSpPr>
            <p:nvPr/>
          </p:nvSpPr>
          <p:spPr bwMode="auto">
            <a:xfrm>
              <a:off x="254" y="3570"/>
              <a:ext cx="8" cy="38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5" name="Rectangle 171"/>
            <p:cNvSpPr>
              <a:spLocks noChangeArrowheads="1"/>
            </p:cNvSpPr>
            <p:nvPr/>
          </p:nvSpPr>
          <p:spPr bwMode="auto">
            <a:xfrm>
              <a:off x="262" y="3570"/>
              <a:ext cx="3098" cy="6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6" name="Rectangle 172"/>
            <p:cNvSpPr>
              <a:spLocks noChangeArrowheads="1"/>
            </p:cNvSpPr>
            <p:nvPr/>
          </p:nvSpPr>
          <p:spPr bwMode="auto">
            <a:xfrm>
              <a:off x="3360" y="3570"/>
              <a:ext cx="8" cy="38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7" name="Rectangle 173"/>
            <p:cNvSpPr>
              <a:spLocks noChangeArrowheads="1"/>
            </p:cNvSpPr>
            <p:nvPr/>
          </p:nvSpPr>
          <p:spPr bwMode="auto">
            <a:xfrm>
              <a:off x="3368" y="3570"/>
              <a:ext cx="701" cy="6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8" name="Rectangle 174"/>
            <p:cNvSpPr>
              <a:spLocks noChangeArrowheads="1"/>
            </p:cNvSpPr>
            <p:nvPr/>
          </p:nvSpPr>
          <p:spPr bwMode="auto">
            <a:xfrm>
              <a:off x="4069" y="3570"/>
              <a:ext cx="8" cy="38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9" name="Rectangle 175"/>
            <p:cNvSpPr>
              <a:spLocks noChangeArrowheads="1"/>
            </p:cNvSpPr>
            <p:nvPr/>
          </p:nvSpPr>
          <p:spPr bwMode="auto">
            <a:xfrm>
              <a:off x="4077" y="3570"/>
              <a:ext cx="699" cy="6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0" name="Rectangle 176"/>
            <p:cNvSpPr>
              <a:spLocks noChangeArrowheads="1"/>
            </p:cNvSpPr>
            <p:nvPr/>
          </p:nvSpPr>
          <p:spPr bwMode="auto">
            <a:xfrm>
              <a:off x="4776" y="3570"/>
              <a:ext cx="8" cy="38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1" name="Rectangle 177"/>
            <p:cNvSpPr>
              <a:spLocks noChangeArrowheads="1"/>
            </p:cNvSpPr>
            <p:nvPr/>
          </p:nvSpPr>
          <p:spPr bwMode="auto">
            <a:xfrm>
              <a:off x="4784" y="3570"/>
              <a:ext cx="622" cy="6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2" name="Rectangle 178"/>
            <p:cNvSpPr>
              <a:spLocks noChangeArrowheads="1"/>
            </p:cNvSpPr>
            <p:nvPr/>
          </p:nvSpPr>
          <p:spPr bwMode="auto">
            <a:xfrm>
              <a:off x="5406" y="3570"/>
              <a:ext cx="8" cy="38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3" name="Rectangle 179"/>
            <p:cNvSpPr>
              <a:spLocks noChangeArrowheads="1"/>
            </p:cNvSpPr>
            <p:nvPr/>
          </p:nvSpPr>
          <p:spPr bwMode="auto">
            <a:xfrm>
              <a:off x="254" y="3608"/>
              <a:ext cx="8" cy="285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4" name="Rectangle 180"/>
            <p:cNvSpPr>
              <a:spLocks noChangeArrowheads="1"/>
            </p:cNvSpPr>
            <p:nvPr/>
          </p:nvSpPr>
          <p:spPr bwMode="auto">
            <a:xfrm>
              <a:off x="254" y="3893"/>
              <a:ext cx="8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5" name="Rectangle 181"/>
            <p:cNvSpPr>
              <a:spLocks noChangeArrowheads="1"/>
            </p:cNvSpPr>
            <p:nvPr/>
          </p:nvSpPr>
          <p:spPr bwMode="auto">
            <a:xfrm>
              <a:off x="254" y="3893"/>
              <a:ext cx="8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6" name="Rectangle 182"/>
            <p:cNvSpPr>
              <a:spLocks noChangeArrowheads="1"/>
            </p:cNvSpPr>
            <p:nvPr/>
          </p:nvSpPr>
          <p:spPr bwMode="auto">
            <a:xfrm>
              <a:off x="262" y="3893"/>
              <a:ext cx="3098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7" name="Rectangle 183"/>
            <p:cNvSpPr>
              <a:spLocks noChangeArrowheads="1"/>
            </p:cNvSpPr>
            <p:nvPr/>
          </p:nvSpPr>
          <p:spPr bwMode="auto">
            <a:xfrm>
              <a:off x="3360" y="3608"/>
              <a:ext cx="8" cy="285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8" name="Rectangle 184"/>
            <p:cNvSpPr>
              <a:spLocks noChangeArrowheads="1"/>
            </p:cNvSpPr>
            <p:nvPr/>
          </p:nvSpPr>
          <p:spPr bwMode="auto">
            <a:xfrm>
              <a:off x="3360" y="3893"/>
              <a:ext cx="8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9" name="Rectangle 185"/>
            <p:cNvSpPr>
              <a:spLocks noChangeArrowheads="1"/>
            </p:cNvSpPr>
            <p:nvPr/>
          </p:nvSpPr>
          <p:spPr bwMode="auto">
            <a:xfrm>
              <a:off x="3368" y="3893"/>
              <a:ext cx="701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0" name="Rectangle 186"/>
            <p:cNvSpPr>
              <a:spLocks noChangeArrowheads="1"/>
            </p:cNvSpPr>
            <p:nvPr/>
          </p:nvSpPr>
          <p:spPr bwMode="auto">
            <a:xfrm>
              <a:off x="4069" y="3608"/>
              <a:ext cx="8" cy="285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1" name="Rectangle 187"/>
            <p:cNvSpPr>
              <a:spLocks noChangeArrowheads="1"/>
            </p:cNvSpPr>
            <p:nvPr/>
          </p:nvSpPr>
          <p:spPr bwMode="auto">
            <a:xfrm>
              <a:off x="4069" y="3893"/>
              <a:ext cx="8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2" name="Rectangle 188"/>
            <p:cNvSpPr>
              <a:spLocks noChangeArrowheads="1"/>
            </p:cNvSpPr>
            <p:nvPr/>
          </p:nvSpPr>
          <p:spPr bwMode="auto">
            <a:xfrm>
              <a:off x="4077" y="3893"/>
              <a:ext cx="699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3" name="Rectangle 189"/>
            <p:cNvSpPr>
              <a:spLocks noChangeArrowheads="1"/>
            </p:cNvSpPr>
            <p:nvPr/>
          </p:nvSpPr>
          <p:spPr bwMode="auto">
            <a:xfrm>
              <a:off x="4776" y="3608"/>
              <a:ext cx="8" cy="285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4" name="Rectangle 190"/>
            <p:cNvSpPr>
              <a:spLocks noChangeArrowheads="1"/>
            </p:cNvSpPr>
            <p:nvPr/>
          </p:nvSpPr>
          <p:spPr bwMode="auto">
            <a:xfrm>
              <a:off x="4776" y="3893"/>
              <a:ext cx="8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5" name="Rectangle 191"/>
            <p:cNvSpPr>
              <a:spLocks noChangeArrowheads="1"/>
            </p:cNvSpPr>
            <p:nvPr/>
          </p:nvSpPr>
          <p:spPr bwMode="auto">
            <a:xfrm>
              <a:off x="4784" y="3893"/>
              <a:ext cx="622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6" name="Rectangle 192"/>
            <p:cNvSpPr>
              <a:spLocks noChangeArrowheads="1"/>
            </p:cNvSpPr>
            <p:nvPr/>
          </p:nvSpPr>
          <p:spPr bwMode="auto">
            <a:xfrm>
              <a:off x="5406" y="3608"/>
              <a:ext cx="8" cy="285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7" name="Rectangle 193"/>
            <p:cNvSpPr>
              <a:spLocks noChangeArrowheads="1"/>
            </p:cNvSpPr>
            <p:nvPr/>
          </p:nvSpPr>
          <p:spPr bwMode="auto">
            <a:xfrm>
              <a:off x="5406" y="3893"/>
              <a:ext cx="8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8" name="Rectangle 194"/>
            <p:cNvSpPr>
              <a:spLocks noChangeArrowheads="1"/>
            </p:cNvSpPr>
            <p:nvPr/>
          </p:nvSpPr>
          <p:spPr bwMode="auto">
            <a:xfrm>
              <a:off x="5406" y="3893"/>
              <a:ext cx="8" cy="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9" name="Rectangle 195"/>
            <p:cNvSpPr>
              <a:spLocks noChangeArrowheads="1"/>
            </p:cNvSpPr>
            <p:nvPr/>
          </p:nvSpPr>
          <p:spPr bwMode="auto">
            <a:xfrm>
              <a:off x="254" y="3905"/>
              <a:ext cx="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Light" charset="-52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8" name="Rectangle 46"/>
          <p:cNvSpPr>
            <a:spLocks noChangeArrowheads="1"/>
          </p:cNvSpPr>
          <p:nvPr/>
        </p:nvSpPr>
        <p:spPr bwMode="auto">
          <a:xfrm flipH="1">
            <a:off x="7633842" y="2571744"/>
            <a:ext cx="7928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63535"/>
                </a:solidFill>
                <a:effectLst/>
                <a:latin typeface="Arial" pitchFamily="34" charset="0"/>
                <a:cs typeface="Arial" pitchFamily="34" charset="0"/>
              </a:rPr>
              <a:t>14149,28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969962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55976" y="1628800"/>
            <a:ext cx="4788024" cy="1684784"/>
          </a:xfrm>
        </p:spPr>
        <p:txBody>
          <a:bodyPr>
            <a:normAutofit/>
          </a:bodyPr>
          <a:lstStyle/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ШИЛКИНСКАЯ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ПЕЩЕРА, памятник природы (Решение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облисполкома № 353 от 14.7.1983) и археол. в Сретенском р-не (вблизи с.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Шилкинский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Завод, лев. берег р. Шилка, известняковый останец). Открыта в 1952 местным жителем И. П.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Шаболиным</a:t>
            </a:r>
            <a:r>
              <a:rPr lang="ru-RU" sz="1600" dirty="0"/>
              <a:t>.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293370" y="-74715"/>
            <a:ext cx="8686800" cy="84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ПАМЯТНИКИ ПРИРОДЫ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642" y="789459"/>
            <a:ext cx="2890190" cy="1991469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6500" y="1844590"/>
            <a:ext cx="2043740" cy="2700300"/>
          </a:xfrm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299778" y="-70789"/>
            <a:ext cx="8686800" cy="84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kumimoji="0" sz="2000" b="1" kern="1200" cap="all" baseline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ПАМЯТНИКИ ПРИРОДЫ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59832" y="4793814"/>
            <a:ext cx="58132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ЛУРГИКАНСКИЙ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ПРОВАЛ, Л у р г и к а н с к а я  п е щ е р а, памятник природы (Решение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облисполкома № 593 от 29.12.1989). Объект охраны — подземный ландшафт. Расположен на левобережье р. 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Шилка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напротив с.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Старолончаково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Сретенского р-на у р.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Лургикан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г.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Екатеринка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642" y="4736614"/>
            <a:ext cx="2840370" cy="172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2544030"/>
      </p:ext>
    </p:extLst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23191</TotalTime>
  <Words>7586</Words>
  <Application>Microsoft Office PowerPoint</Application>
  <PresentationFormat>Экран (4:3)</PresentationFormat>
  <Paragraphs>1976</Paragraphs>
  <Slides>71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Трек</vt:lpstr>
      <vt:lpstr>Слайд 1</vt:lpstr>
      <vt:lpstr>Слайд 2</vt:lpstr>
      <vt:lpstr>Слайд 3</vt:lpstr>
      <vt:lpstr>История МР  «Сретенский район»</vt:lpstr>
      <vt:lpstr>Административно-территориальное  деление МР «Сретенский район» </vt:lpstr>
      <vt:lpstr>Географическое положение.</vt:lpstr>
      <vt:lpstr>Слайд 7</vt:lpstr>
      <vt:lpstr>Слайд 8</vt:lpstr>
      <vt:lpstr>ПАМЯТНИКИ ПРИРОДЫ</vt:lpstr>
      <vt:lpstr>ПАМЯТНИКИ ПРИРОДЫ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Системообразующие предприятия района</vt:lpstr>
      <vt:lpstr>Слайд 37</vt:lpstr>
      <vt:lpstr>физические показатели производства продукции растениеводства</vt:lpstr>
      <vt:lpstr>Объемы финансовой поддержки в агропромышленном секторе</vt:lpstr>
      <vt:lpstr>ФОРМЫ МУНИЦИПАЛЬНОЙ ПОДДЕРЖКИ  ИНВЕСТИЦИОННОЙ ДЕЯТЕЛЬНОСТИ</vt:lpstr>
      <vt:lpstr>Слайд 41</vt:lpstr>
      <vt:lpstr>Слайд 42</vt:lpstr>
      <vt:lpstr>Слайд 43</vt:lpstr>
      <vt:lpstr>Строительная деятельность.</vt:lpstr>
      <vt:lpstr>Слайд 45</vt:lpstr>
      <vt:lpstr>Слайд 46</vt:lpstr>
      <vt:lpstr>Перечень муниципального имущества,  составляющего залоговый фонд.</vt:lpstr>
      <vt:lpstr>Информация о реализации муниципальных программ.</vt:lpstr>
      <vt:lpstr>Слайд 49</vt:lpstr>
      <vt:lpstr> Инвестиционный проект  «Строительство рудника на участке Карийского рудного поля «Дмитриевский». </vt:lpstr>
      <vt:lpstr>Слайд 51</vt:lpstr>
      <vt:lpstr>Слайд 52</vt:lpstr>
      <vt:lpstr>Слайд 53</vt:lpstr>
      <vt:lpstr>Слайд 54</vt:lpstr>
      <vt:lpstr>Слайд 55</vt:lpstr>
      <vt:lpstr>«Технологическая линия производства ориентированно стружечных плит ОСП (OSP) производительность 15,30,45,60 тыс. м. куб/год» </vt:lpstr>
      <vt:lpstr>Слайд 57</vt:lpstr>
      <vt:lpstr>Слайд 58</vt:lpstr>
      <vt:lpstr>«Предприятие по изготовлению готовых строительных изделий из газобетона, цемента и искусственного камня».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муниципального района «Карымский район»</dc:title>
  <dc:creator>User</dc:creator>
  <cp:lastModifiedBy>Оксана</cp:lastModifiedBy>
  <cp:revision>1466</cp:revision>
  <cp:lastPrinted>2017-12-04T01:25:16Z</cp:lastPrinted>
  <dcterms:modified xsi:type="dcterms:W3CDTF">2019-10-08T06:01:46Z</dcterms:modified>
</cp:coreProperties>
</file>