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4" r:id="rId3"/>
    <p:sldMasterId id="2147483768" r:id="rId4"/>
  </p:sldMasterIdLst>
  <p:notesMasterIdLst>
    <p:notesMasterId r:id="rId46"/>
  </p:notesMasterIdLst>
  <p:sldIdLst>
    <p:sldId id="262" r:id="rId5"/>
    <p:sldId id="257" r:id="rId6"/>
    <p:sldId id="258" r:id="rId7"/>
    <p:sldId id="292" r:id="rId8"/>
    <p:sldId id="293" r:id="rId9"/>
    <p:sldId id="260" r:id="rId10"/>
    <p:sldId id="261" r:id="rId11"/>
    <p:sldId id="263" r:id="rId12"/>
    <p:sldId id="264" r:id="rId13"/>
    <p:sldId id="268" r:id="rId14"/>
    <p:sldId id="265" r:id="rId15"/>
    <p:sldId id="269" r:id="rId16"/>
    <p:sldId id="267" r:id="rId17"/>
    <p:sldId id="266" r:id="rId18"/>
    <p:sldId id="270" r:id="rId19"/>
    <p:sldId id="273" r:id="rId20"/>
    <p:sldId id="271" r:id="rId21"/>
    <p:sldId id="288" r:id="rId22"/>
    <p:sldId id="295" r:id="rId23"/>
    <p:sldId id="294" r:id="rId24"/>
    <p:sldId id="287" r:id="rId25"/>
    <p:sldId id="289" r:id="rId26"/>
    <p:sldId id="290" r:id="rId27"/>
    <p:sldId id="304" r:id="rId28"/>
    <p:sldId id="279" r:id="rId29"/>
    <p:sldId id="276" r:id="rId30"/>
    <p:sldId id="278" r:id="rId31"/>
    <p:sldId id="281" r:id="rId32"/>
    <p:sldId id="280" r:id="rId33"/>
    <p:sldId id="282" r:id="rId34"/>
    <p:sldId id="283" r:id="rId35"/>
    <p:sldId id="291" r:id="rId36"/>
    <p:sldId id="296" r:id="rId37"/>
    <p:sldId id="285" r:id="rId38"/>
    <p:sldId id="303" r:id="rId39"/>
    <p:sldId id="297" r:id="rId40"/>
    <p:sldId id="298" r:id="rId41"/>
    <p:sldId id="299" r:id="rId42"/>
    <p:sldId id="300" r:id="rId43"/>
    <p:sldId id="301" r:id="rId44"/>
    <p:sldId id="302" r:id="rId4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656" autoAdjust="0"/>
  </p:normalViewPr>
  <p:slideViewPr>
    <p:cSldViewPr>
      <p:cViewPr>
        <p:scale>
          <a:sx n="114" d="100"/>
          <a:sy n="114" d="100"/>
        </p:scale>
        <p:origin x="-147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8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3"/>
          </c:dPt>
          <c:dLbls>
            <c:dLbl>
              <c:idx val="0"/>
              <c:layout>
                <c:manualLayout>
                  <c:x val="-0.16407030074203041"/>
                  <c:y val="-0.170342058692710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821015772145274"/>
                  <c:y val="7.809764453150910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708</c:v>
                </c:pt>
                <c:pt idx="1">
                  <c:v>639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659524672697254"/>
                  <c:y val="5.03694033996223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Лица моложе трудоспособного возраста</c:v>
                </c:pt>
                <c:pt idx="1">
                  <c:v>Лица трудоспособного возраста</c:v>
                </c:pt>
                <c:pt idx="2">
                  <c:v>Лица старше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353</c:v>
                </c:pt>
                <c:pt idx="1">
                  <c:v>737</c:v>
                </c:pt>
                <c:pt idx="2">
                  <c:v>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025757980903172E-2"/>
          <c:y val="0.18039916885389387"/>
          <c:w val="0.54878473532843275"/>
          <c:h val="0.732368328958880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6"/>
          <c:dLbls>
            <c:dLbl>
              <c:idx val="0"/>
              <c:layout>
                <c:manualLayout>
                  <c:x val="7.0959796750749454E-2"/>
                  <c:y val="-0.30334011373578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87042907312801E-2"/>
                  <c:y val="8.3356299212598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503850433160502E-2"/>
                  <c:y val="7.155074365704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0.98199999999999998</c:v>
                </c:pt>
                <c:pt idx="1">
                  <c:v>4.0000000000000114E-3</c:v>
                </c:pt>
                <c:pt idx="2">
                  <c:v>1.4E-2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7070371266655937"/>
          <c:y val="0.13479702537182894"/>
          <c:w val="0.32630954119581529"/>
          <c:h val="0.7248503937007876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917028192296591E-2"/>
          <c:y val="4.2291557305336833E-2"/>
          <c:w val="0.92608297180770061"/>
          <c:h val="0.762711723534560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золота, кг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</c:v>
                </c:pt>
                <c:pt idx="1">
                  <c:v>2016 г</c:v>
                </c:pt>
                <c:pt idx="2">
                  <c:v>2017 г</c:v>
                </c:pt>
                <c:pt idx="3">
                  <c:v>2018 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285.10000000000002</c:v>
                </c:pt>
                <c:pt idx="1">
                  <c:v>421.1</c:v>
                </c:pt>
                <c:pt idx="2">
                  <c:v>608.9</c:v>
                </c:pt>
                <c:pt idx="3">
                  <c:v>435.3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75626496"/>
        <c:axId val="74428352"/>
        <c:axId val="0"/>
      </c:bar3DChart>
      <c:catAx>
        <c:axId val="75626496"/>
        <c:scaling>
          <c:orientation val="minMax"/>
        </c:scaling>
        <c:delete val="0"/>
        <c:axPos val="b"/>
        <c:majorTickMark val="none"/>
        <c:minorTickMark val="none"/>
        <c:tickLblPos val="nextTo"/>
        <c:crossAx val="74428352"/>
        <c:crosses val="autoZero"/>
        <c:auto val="1"/>
        <c:lblAlgn val="ctr"/>
        <c:lblOffset val="100"/>
        <c:noMultiLvlLbl val="0"/>
      </c:catAx>
      <c:valAx>
        <c:axId val="744283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756264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500000000000001"/>
          <c:y val="2.916334984142167E-2"/>
          <c:w val="0.49444794400699915"/>
          <c:h val="0.7005399524033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bubble3D val="0"/>
            <c:explosion val="28"/>
          </c:dPt>
          <c:cat>
            <c:strRef>
              <c:f>Лист1!$A$2:$A$6</c:f>
              <c:strCache>
                <c:ptCount val="5"/>
                <c:pt idx="0">
                  <c:v>Налог на доходы физических лиц - 50484,9 тыс. руб</c:v>
                </c:pt>
                <c:pt idx="1">
                  <c:v>ЕНВД - 706,0 тыс. руб</c:v>
                </c:pt>
                <c:pt idx="2">
                  <c:v>Налог на имущество физических лиц - 18,2 тыс. руб</c:v>
                </c:pt>
                <c:pt idx="3">
                  <c:v>Земельный налог - 159,6 тыс. руб</c:v>
                </c:pt>
                <c:pt idx="4">
                  <c:v>Государственная пошлина - 98,8 тыс. руб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0.97700000000000065</c:v>
                </c:pt>
                <c:pt idx="1">
                  <c:v>1.7999999999999999E-2</c:v>
                </c:pt>
                <c:pt idx="2">
                  <c:v>1.0000000000000013E-3</c:v>
                </c:pt>
                <c:pt idx="3">
                  <c:v>2.0000000000000026E-3</c:v>
                </c:pt>
                <c:pt idx="4">
                  <c:v>2.0000000000000026E-3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4.8614610673665799E-2"/>
          <c:y val="0.68193717277486909"/>
          <c:w val="0.94999650043744532"/>
          <c:h val="0.2656162519938856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8943A-167C-4672-9E8B-36D73717DFD7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ABB0-DDFB-45D3-8DA4-D95202AA2D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64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A1513-51A4-4FC7-AB4C-EB5761F19E2E}" type="slidenum">
              <a:rPr lang="ru-RU" smtClean="0">
                <a:latin typeface="Arial" charset="0"/>
              </a:rPr>
              <a:pPr/>
              <a:t>5</a:t>
            </a:fld>
            <a:endParaRPr lang="ru-RU" dirty="0" smtClean="0">
              <a:latin typeface="Arial" charset="0"/>
            </a:endParaRPr>
          </a:p>
        </p:txBody>
      </p:sp>
      <p:sp>
        <p:nvSpPr>
          <p:cNvPr id="4710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charset="0"/>
            </a:endParaRPr>
          </a:p>
        </p:txBody>
      </p:sp>
      <p:sp>
        <p:nvSpPr>
          <p:cNvPr id="47109" name="Номер слайда 3"/>
          <p:cNvSpPr txBox="1">
            <a:spLocks noGrp="1"/>
          </p:cNvSpPr>
          <p:nvPr/>
        </p:nvSpPr>
        <p:spPr bwMode="auto">
          <a:xfrm>
            <a:off x="3829051" y="9444038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DEC0A1-E753-4BAC-96FC-8CECAEA29E87}" type="slidenum">
              <a:rPr lang="ru-RU" sz="1200">
                <a:latin typeface="Times New Roman" pitchFamily="18" charset="0"/>
              </a:rPr>
              <a:pPr algn="r"/>
              <a:t>5</a:t>
            </a:fld>
            <a:endParaRPr lang="ru-RU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04.10.2019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780928"/>
            <a:ext cx="8856984" cy="1036712"/>
          </a:xfrm>
        </p:spPr>
        <p:txBody>
          <a:bodyPr/>
          <a:lstStyle/>
          <a:p>
            <a:pPr algn="ctr"/>
            <a:r>
              <a:rPr lang="ru-RU" b="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Инвестиционный паспорт</a:t>
            </a:r>
            <a:endParaRPr lang="ru-RU" b="0" i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854696" cy="175260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</a:t>
            </a:r>
          </a:p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</a:p>
          <a:p>
            <a:pPr algn="ctr"/>
            <a:endParaRPr lang="ru-RU" sz="16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Тупик, 2019 г.</a:t>
            </a:r>
          </a:p>
          <a:p>
            <a:pPr algn="ctr"/>
            <a:endParaRPr lang="ru-RU" sz="48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Андрей\Desktop\uth,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-171400"/>
            <a:ext cx="3456384" cy="307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575928" cy="648072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Ресурсы поверхностных вод связаны с протеканием по территории района основных рек Олекма и Тунгир, питание рек смешанное: дождевые воды 50-60%, талые снеговые 30-40%, подземные от 8-10%. Река Олекма является главным притоком в верховье реки Лены.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Озерность территории района очень низкая и составляет 0,05 % при значениях этого показателя в среднем по Забайкальскому краю 0,5%. В среднем на 100 кв.км. территории района приходится около четырех озер. Подземные воды (данные по скважине с. Тупик) на небольшой глубине в основном щелочные и обладают повышенным содержанием фтора, поэтому в районе для водоснабжения объектов и населения используется поверхностная вода ключа Серпуг и рек </a:t>
            </a:r>
            <a:r>
              <a:rPr lang="ru-RU" sz="1900" dirty="0" err="1" smtClean="0"/>
              <a:t>Бугарихта</a:t>
            </a:r>
            <a:r>
              <a:rPr lang="ru-RU" sz="1900" dirty="0" smtClean="0"/>
              <a:t> и Тунгир.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900" dirty="0" smtClean="0"/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10800" dirty="0" smtClean="0"/>
          </a:p>
          <a:p>
            <a:endParaRPr lang="ru-RU" dirty="0"/>
          </a:p>
        </p:txBody>
      </p:sp>
      <p:pic>
        <p:nvPicPr>
          <p:cNvPr id="4" name="Рисунок 3" descr="P1040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0376" y="4293096"/>
            <a:ext cx="4273672" cy="2328371"/>
          </a:xfrm>
          <a:prstGeom prst="rect">
            <a:avLst/>
          </a:prstGeom>
        </p:spPr>
      </p:pic>
      <p:pic>
        <p:nvPicPr>
          <p:cNvPr id="5" name="Рисунок 4" descr="pic3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293096"/>
            <a:ext cx="3923729" cy="22872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Лесные ресурсы</a:t>
            </a:r>
            <a:endParaRPr lang="ru-RU" dirty="0"/>
          </a:p>
        </p:txBody>
      </p:sp>
      <p:pic>
        <p:nvPicPr>
          <p:cNvPr id="4" name="Picture 10" descr="mota_ru_1040809-previe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5000" contrast="20000"/>
          </a:blip>
          <a:srcRect/>
          <a:stretch>
            <a:fillRect/>
          </a:stretch>
        </p:blipFill>
        <p:spPr bwMode="auto">
          <a:xfrm>
            <a:off x="2771800" y="2276872"/>
            <a:ext cx="3423304" cy="25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5" descr="larix_sibiric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555776" cy="270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b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197221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484784"/>
            <a:ext cx="2716924" cy="2796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0_559d9_80565dea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369998"/>
            <a:ext cx="2016224" cy="213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4896544" cy="37444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На земли лесного фонда приходится 99% всей площади земельного фонда 42,44 тыс.га. Леса горно-таежной зоны Забайкалья преимущественно хвойные с преобладанием лиственницы </a:t>
            </a:r>
            <a:r>
              <a:rPr lang="ru-RU" sz="1400" b="1" i="1" dirty="0" err="1" smtClean="0">
                <a:latin typeface="Constantia" pitchFamily="18" charset="0"/>
              </a:rPr>
              <a:t>Гмелина</a:t>
            </a:r>
            <a:r>
              <a:rPr lang="ru-RU" sz="1400" b="1" i="1" dirty="0" smtClean="0">
                <a:latin typeface="Constantia" pitchFamily="18" charset="0"/>
              </a:rPr>
              <a:t>, которая более приспособлена к северным суровым условиям. Сосна, сосновые боры встречаются редко.</a:t>
            </a:r>
          </a:p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В горах произрастает кедровый стланик, который является </a:t>
            </a:r>
            <a:r>
              <a:rPr lang="ru-RU" sz="1400" b="1" i="1" dirty="0" err="1" smtClean="0">
                <a:latin typeface="Constantia" pitchFamily="18" charset="0"/>
              </a:rPr>
              <a:t>полудревесной</a:t>
            </a:r>
            <a:r>
              <a:rPr lang="ru-RU" sz="1400" b="1" i="1" dirty="0" smtClean="0">
                <a:latin typeface="Constantia" pitchFamily="18" charset="0"/>
              </a:rPr>
              <a:t> формой кустарника.  Распространение ели сибирской крайне ограниченно. Вечная мерзлота и окисленные почвы негативно сказывается на качестве заготовленной лесной продукции, производстве различного вида пиломатериалов. Объемы заготовки и переработки леса в районе незначительные.</a:t>
            </a: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2924944"/>
            <a:ext cx="36541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Constantia" pitchFamily="18" charset="0"/>
              </a:rPr>
              <a:t>Дикорастущие ресурсы: представлены ягодниками кустарниками: голубика, брусника, морошка, </a:t>
            </a:r>
            <a:r>
              <a:rPr lang="ru-RU" sz="1400" b="1" i="1" dirty="0" err="1" smtClean="0">
                <a:latin typeface="Constantia" pitchFamily="18" charset="0"/>
              </a:rPr>
              <a:t>княжника</a:t>
            </a:r>
            <a:r>
              <a:rPr lang="ru-RU" sz="1400" b="1" i="1" dirty="0" smtClean="0">
                <a:latin typeface="Constantia" pitchFamily="18" charset="0"/>
              </a:rPr>
              <a:t>, дикая смородина, жимолость, клюква и </a:t>
            </a:r>
            <a:r>
              <a:rPr lang="ru-RU" sz="1400" b="1" i="1" dirty="0" err="1" smtClean="0">
                <a:latin typeface="Constantia" pitchFamily="18" charset="0"/>
              </a:rPr>
              <a:t>моховка</a:t>
            </a:r>
            <a:r>
              <a:rPr lang="ru-RU" sz="1400" b="1" i="1" dirty="0" smtClean="0">
                <a:latin typeface="Constantia" pitchFamily="18" charset="0"/>
              </a:rPr>
              <a:t>. В урожайные годы в районе производится заготовка брусники и голубики.</a:t>
            </a:r>
            <a:endParaRPr lang="ru-RU" sz="1400" dirty="0" smtClean="0">
              <a:latin typeface="Constantia" pitchFamily="18" charset="0"/>
            </a:endParaRPr>
          </a:p>
          <a:p>
            <a:pPr algn="just"/>
            <a:r>
              <a:rPr lang="ru-RU" sz="1400" b="1" i="1" dirty="0" smtClean="0">
                <a:latin typeface="Constantia" pitchFamily="18" charset="0"/>
              </a:rPr>
              <a:t>Лекарственные растения представлены багульником болотным, брусникой, </a:t>
            </a:r>
            <a:r>
              <a:rPr lang="ru-RU" sz="1400" b="1" i="1" dirty="0" err="1" smtClean="0">
                <a:latin typeface="Constantia" pitchFamily="18" charset="0"/>
              </a:rPr>
              <a:t>белозером</a:t>
            </a:r>
            <a:r>
              <a:rPr lang="ru-RU" sz="1400" b="1" i="1" dirty="0" smtClean="0">
                <a:latin typeface="Constantia" pitchFamily="18" charset="0"/>
              </a:rPr>
              <a:t> болотным, </a:t>
            </a:r>
            <a:r>
              <a:rPr lang="ru-RU" sz="1400" b="1" i="1" dirty="0" err="1" smtClean="0">
                <a:latin typeface="Constantia" pitchFamily="18" charset="0"/>
              </a:rPr>
              <a:t>трехлистником</a:t>
            </a:r>
            <a:r>
              <a:rPr lang="ru-RU" sz="1400" b="1" i="1" dirty="0" smtClean="0">
                <a:latin typeface="Constantia" pitchFamily="18" charset="0"/>
              </a:rPr>
              <a:t> водяным, </a:t>
            </a:r>
            <a:r>
              <a:rPr lang="ru-RU" sz="1400" b="1" i="1" dirty="0" err="1" smtClean="0">
                <a:latin typeface="Constantia" pitchFamily="18" charset="0"/>
              </a:rPr>
              <a:t>кровохлебной</a:t>
            </a:r>
            <a:r>
              <a:rPr lang="ru-RU" sz="1400" b="1" i="1" dirty="0" smtClean="0">
                <a:latin typeface="Constantia" pitchFamily="18" charset="0"/>
              </a:rPr>
              <a:t> </a:t>
            </a:r>
            <a:r>
              <a:rPr lang="ru-RU" sz="1400" b="1" i="1" dirty="0" err="1" smtClean="0">
                <a:latin typeface="Constantia" pitchFamily="18" charset="0"/>
              </a:rPr>
              <a:t>антечной</a:t>
            </a:r>
            <a:r>
              <a:rPr lang="ru-RU" sz="1400" b="1" i="1" dirty="0" smtClean="0">
                <a:latin typeface="Constantia" pitchFamily="18" charset="0"/>
              </a:rPr>
              <a:t>, можжевельником сибирским, подорожником, тимьяном </a:t>
            </a:r>
            <a:r>
              <a:rPr lang="ru-RU" sz="1400" b="1" i="1" dirty="0" err="1" smtClean="0">
                <a:latin typeface="Constantia" pitchFamily="18" charset="0"/>
              </a:rPr>
              <a:t>даурским</a:t>
            </a:r>
            <a:r>
              <a:rPr lang="ru-RU" sz="1400" b="1" i="1" dirty="0" smtClean="0">
                <a:latin typeface="Constantia" pitchFamily="18" charset="0"/>
              </a:rPr>
              <a:t> (чабрец), чагой (березовый гриб) и другими.</a:t>
            </a:r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6" name="Рисунок 5" descr="1760143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149080"/>
            <a:ext cx="3816424" cy="2545526"/>
          </a:xfrm>
          <a:prstGeom prst="rect">
            <a:avLst/>
          </a:prstGeom>
        </p:spPr>
      </p:pic>
      <p:pic>
        <p:nvPicPr>
          <p:cNvPr id="7" name="Рисунок 6" descr="medium-58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60648"/>
            <a:ext cx="3422154" cy="2566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промышленного производства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Промышленное производство</a:t>
            </a:r>
            <a:endParaRPr lang="ru-RU" dirty="0"/>
          </a:p>
        </p:txBody>
      </p:sp>
      <p:pic>
        <p:nvPicPr>
          <p:cNvPr id="5" name="Рисунок 4" descr="gold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412776"/>
            <a:ext cx="4703145" cy="3168352"/>
          </a:xfrm>
          <a:prstGeom prst="rect">
            <a:avLst/>
          </a:prstGeom>
        </p:spPr>
      </p:pic>
      <p:pic>
        <p:nvPicPr>
          <p:cNvPr id="4" name="Содержимое 3" descr="166999_intex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332990"/>
            <a:ext cx="4581327" cy="3054218"/>
          </a:xfrm>
        </p:spPr>
      </p:pic>
      <p:pic>
        <p:nvPicPr>
          <p:cNvPr id="9" name="Рисунок 8" descr="угол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484784"/>
            <a:ext cx="3118362" cy="1791109"/>
          </a:xfrm>
          <a:prstGeom prst="rect">
            <a:avLst/>
          </a:prstGeom>
        </p:spPr>
      </p:pic>
      <p:pic>
        <p:nvPicPr>
          <p:cNvPr id="10" name="Рисунок 9" descr="molibd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653136"/>
            <a:ext cx="1908526" cy="1672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647936" cy="4608512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i="1" dirty="0" smtClean="0"/>
              <a:t>Промышленное производство в районе представлено главным образом добычей полезных ископаемых- добычей россыпного золота.</a:t>
            </a:r>
            <a:endParaRPr lang="ru-RU" sz="5600" dirty="0" smtClean="0"/>
          </a:p>
          <a:p>
            <a:r>
              <a:rPr lang="ru-RU" sz="5600" b="1" i="1" dirty="0" smtClean="0"/>
              <a:t>Началом разработки месторождений золота являются 1842-1843 годы. В районе артели старателей приступили к освоению золотоносных россыпей на реке </a:t>
            </a:r>
            <a:r>
              <a:rPr lang="ru-RU" sz="5600" b="1" i="1" dirty="0" err="1" smtClean="0"/>
              <a:t>Бугарихта</a:t>
            </a:r>
            <a:r>
              <a:rPr lang="ru-RU" sz="5600" b="1" i="1" dirty="0" smtClean="0"/>
              <a:t> и ее притоку Бухта. С 1972 года начала действовать старательская артель «Забайкалье», с 1982 года артели «Тунгир» и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 на месторождениях «</a:t>
            </a:r>
            <a:r>
              <a:rPr lang="ru-RU" sz="5600" b="1" i="1" dirty="0" err="1" smtClean="0"/>
              <a:t>Бухта-Бугарихтинское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Джегдачинское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Черемная</a:t>
            </a:r>
            <a:r>
              <a:rPr lang="ru-RU" sz="5600" b="1" i="1" dirty="0" smtClean="0"/>
              <a:t>» и других объемы добытого и реализованного золота в 1988 г. составили 424 кг.  Артели занимались строительством и ремонтом жилья, дорог, оказывали помощь в развитии социальной сферы района. В настоящее время золотодобычу ведут золотодобывающая компания ООО «Мокла»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«Королевское», ООО «</a:t>
            </a:r>
            <a:r>
              <a:rPr lang="ru-RU" sz="5600" b="1" i="1" dirty="0" err="1" smtClean="0"/>
              <a:t>Алхея</a:t>
            </a:r>
            <a:r>
              <a:rPr lang="ru-RU" sz="5600" b="1" i="1" dirty="0" smtClean="0"/>
              <a:t>», ООО «</a:t>
            </a:r>
            <a:r>
              <a:rPr lang="ru-RU" sz="5600" b="1" i="1" dirty="0" err="1" smtClean="0"/>
              <a:t>Руспром</a:t>
            </a:r>
            <a:r>
              <a:rPr lang="ru-RU" sz="5600" b="1" i="1" dirty="0" smtClean="0"/>
              <a:t>», ООО «</a:t>
            </a:r>
            <a:r>
              <a:rPr lang="ru-RU" sz="5600" b="1" i="1" dirty="0" err="1" smtClean="0"/>
              <a:t>Минералс</a:t>
            </a:r>
            <a:r>
              <a:rPr lang="ru-RU" sz="5600" b="1" i="1" dirty="0" smtClean="0"/>
              <a:t> </a:t>
            </a:r>
            <a:r>
              <a:rPr lang="ru-RU" sz="5600" b="1" i="1" dirty="0" err="1" smtClean="0"/>
              <a:t>Голд</a:t>
            </a:r>
            <a:r>
              <a:rPr lang="ru-RU" sz="5600" b="1" i="1" dirty="0" smtClean="0"/>
              <a:t>». Доля золота в структуре промышленной продукции района составляет 99%.</a:t>
            </a:r>
            <a:endParaRPr lang="ru-RU" sz="5600" dirty="0" smtClean="0"/>
          </a:p>
          <a:p>
            <a:r>
              <a:rPr lang="ru-RU" sz="5600" b="1" i="1" dirty="0" smtClean="0"/>
              <a:t>Прогнозные ресурсы золота по </a:t>
            </a:r>
            <a:r>
              <a:rPr lang="ru-RU" sz="5600" b="1" i="1" dirty="0" err="1" smtClean="0"/>
              <a:t>Бухтинскому</a:t>
            </a:r>
            <a:r>
              <a:rPr lang="ru-RU" sz="5600" b="1" i="1" dirty="0" smtClean="0"/>
              <a:t> составляют 9 тонн, по </a:t>
            </a:r>
            <a:r>
              <a:rPr lang="ru-RU" sz="5600" b="1" i="1" dirty="0" err="1" smtClean="0"/>
              <a:t>Верхнее-черемному</a:t>
            </a:r>
            <a:r>
              <a:rPr lang="ru-RU" sz="5600" b="1" i="1" dirty="0" smtClean="0"/>
              <a:t> 16 тонн, при среднем содержании 3 грамма/тонну. </a:t>
            </a:r>
          </a:p>
          <a:p>
            <a:r>
              <a:rPr lang="ru-RU" sz="5600" b="1" i="1" dirty="0" smtClean="0"/>
              <a:t>Золотодобывающие предприятия: ООО «Мокла»,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«Королевское», ООО «Руспром», планируют стабилизировать объёмы добычи золота на уровне 520 кг. В 2018 г. начата разведка и добыча золота ООО «</a:t>
            </a:r>
            <a:r>
              <a:rPr lang="ru-RU" sz="5600" b="1" i="1" dirty="0" err="1" smtClean="0"/>
              <a:t>Алхея</a:t>
            </a:r>
            <a:r>
              <a:rPr lang="ru-RU" sz="5600" b="1" i="1" dirty="0" smtClean="0"/>
              <a:t>» на месторождении р. Олёкма с притоками </a:t>
            </a:r>
            <a:r>
              <a:rPr lang="ru-RU" sz="5600" b="1" i="1" dirty="0" err="1" smtClean="0"/>
              <a:t>Венегер</a:t>
            </a:r>
            <a:r>
              <a:rPr lang="ru-RU" sz="5600" b="1" i="1" dirty="0" smtClean="0"/>
              <a:t> и </a:t>
            </a:r>
            <a:r>
              <a:rPr lang="ru-RU" sz="5600" b="1" i="1" dirty="0" err="1" smtClean="0"/>
              <a:t>Селеур</a:t>
            </a:r>
            <a:r>
              <a:rPr lang="ru-RU" sz="5600" b="1" i="1" dirty="0" smtClean="0"/>
              <a:t>. </a:t>
            </a:r>
          </a:p>
          <a:p>
            <a:r>
              <a:rPr lang="ru-RU" sz="5600" b="1" i="1" dirty="0" smtClean="0"/>
              <a:t>Объем добычи драгоценного металла составил 1110,0 млн. рублей (2018) до 1269,0 млн. руб. (2019).</a:t>
            </a:r>
            <a:endParaRPr lang="ru-RU" sz="5600" dirty="0" smtClean="0"/>
          </a:p>
          <a:p>
            <a:r>
              <a:rPr lang="ru-RU" sz="5600" b="1" i="1" dirty="0" smtClean="0"/>
              <a:t>В районе имеется большой объем разведанных запасов молибдена, аналогичное по масштабам </a:t>
            </a:r>
            <a:r>
              <a:rPr lang="ru-RU" sz="5600" b="1" i="1" dirty="0" err="1" smtClean="0"/>
              <a:t>Жирекенскому</a:t>
            </a:r>
            <a:r>
              <a:rPr lang="ru-RU" sz="5600" b="1" i="1" dirty="0" smtClean="0"/>
              <a:t>, месторождение «Столбовое» расположено в верховье реки Тунгир в 50 км. севернее Транссибирской железнодорожной магистрали. Среднее содержание молибдена в рудах 0,1% и выше. Проявление каменного угля и других видов минеральных ресурсов в районе полностью не разведаны.</a:t>
            </a:r>
            <a:endParaRPr lang="ru-RU" sz="5600" dirty="0" smtClean="0"/>
          </a:p>
          <a:p>
            <a:endParaRPr lang="ru-RU" dirty="0"/>
          </a:p>
        </p:txBody>
      </p:sp>
      <p:pic>
        <p:nvPicPr>
          <p:cNvPr id="4" name="Picture 3" descr="42376254_g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4772951"/>
            <a:ext cx="2936741" cy="1793326"/>
          </a:xfrm>
          <a:prstGeom prst="flowChartAlternateProcess">
            <a:avLst/>
          </a:prstGeom>
        </p:spPr>
      </p:pic>
      <p:pic>
        <p:nvPicPr>
          <p:cNvPr id="5" name="Содержимое 6" descr="800px-Au_crystal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725144"/>
            <a:ext cx="3059832" cy="1893468"/>
          </a:xfrm>
          <a:prstGeom prst="flowChartAlternateProcess">
            <a:avLst/>
          </a:prstGeom>
        </p:spPr>
      </p:pic>
      <p:pic>
        <p:nvPicPr>
          <p:cNvPr id="6" name="Рисунок 5" descr="d0b1d0bed0b3d0b0d182d0bed0b5-d0bcd0b5d181d182d0bed180d0bed0b6d0b4d0b5d0bdd0b8d0b5-d0bcd0bed0bbd0b8d0b1d0b4d0b5d0bdd0b0-d0b8-d0b2d0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4869160"/>
            <a:ext cx="1691680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45761256"/>
              </p:ext>
            </p:extLst>
          </p:nvPr>
        </p:nvGraphicFramePr>
        <p:xfrm>
          <a:off x="179512" y="1484784"/>
          <a:ext cx="8827768" cy="518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942"/>
                <a:gridCol w="2041530"/>
                <a:gridCol w="2372354"/>
                <a:gridCol w="2206942"/>
              </a:tblGrid>
              <a:tr h="661032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месторождения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полезного ископаемого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Запасы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Кто разрабатывает</a:t>
                      </a:r>
                      <a:endParaRPr lang="ru-RU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Бухта-Бугарихтинское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А+В+С1 – 1219 кг.</a:t>
                      </a:r>
                    </a:p>
                    <a:p>
                      <a:r>
                        <a:rPr lang="ru-RU" sz="1400" dirty="0" smtClean="0"/>
                        <a:t>С2</a:t>
                      </a:r>
                      <a:r>
                        <a:rPr lang="ru-RU" sz="1400" baseline="0" dirty="0" smtClean="0"/>
                        <a:t> – 26 кг.</a:t>
                      </a:r>
                    </a:p>
                    <a:p>
                      <a:r>
                        <a:rPr lang="ru-RU" sz="1400" baseline="0" dirty="0" smtClean="0"/>
                        <a:t>Забалансовые – 81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«Мокла» по договору подряда ЗАО</a:t>
                      </a:r>
                      <a:r>
                        <a:rPr lang="ru-RU" sz="1400" baseline="0" dirty="0" smtClean="0"/>
                        <a:t> «</a:t>
                      </a:r>
                      <a:r>
                        <a:rPr lang="ru-RU" sz="1400" baseline="0" dirty="0" err="1" smtClean="0"/>
                        <a:t>Урюм</a:t>
                      </a:r>
                      <a:r>
                        <a:rPr lang="ru-RU" sz="1400" baseline="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Олёкма с притоками </a:t>
                      </a:r>
                      <a:r>
                        <a:rPr lang="ru-RU" sz="1400" dirty="0" err="1" smtClean="0"/>
                        <a:t>Венегер</a:t>
                      </a:r>
                      <a:r>
                        <a:rPr lang="ru-RU" sz="1400" dirty="0" smtClean="0"/>
                        <a:t> и </a:t>
                      </a:r>
                      <a:r>
                        <a:rPr lang="ru-RU" sz="1400" dirty="0" err="1" smtClean="0"/>
                        <a:t>Селеур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Р1 – 233 кг.</a:t>
                      </a:r>
                    </a:p>
                    <a:p>
                      <a:r>
                        <a:rPr lang="ru-RU" sz="1400" dirty="0" smtClean="0"/>
                        <a:t>Р2 – 257 кг.</a:t>
                      </a:r>
                    </a:p>
                    <a:p>
                      <a:r>
                        <a:rPr lang="ru-RU" sz="1400" dirty="0" smtClean="0"/>
                        <a:t>Р3 – 950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</a:t>
                      </a:r>
                      <a:r>
                        <a:rPr lang="ru-RU" sz="1400" dirty="0" err="1" smtClean="0"/>
                        <a:t>Алхея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43081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Итака - </a:t>
                      </a:r>
                      <a:r>
                        <a:rPr lang="ru-RU" sz="1400" dirty="0" err="1" smtClean="0"/>
                        <a:t>Тунгирикан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Р2 – 248,6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«Яблоневое»</a:t>
                      </a:r>
                      <a:endParaRPr lang="ru-RU" sz="1400" dirty="0"/>
                    </a:p>
                  </a:txBody>
                  <a:tcPr/>
                </a:tc>
              </a:tr>
              <a:tr h="75495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Эрен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 363</a:t>
                      </a:r>
                      <a:r>
                        <a:rPr lang="ru-RU" sz="1400" baseline="0" dirty="0" smtClean="0"/>
                        <a:t> кг.</a:t>
                      </a:r>
                    </a:p>
                    <a:p>
                      <a:r>
                        <a:rPr lang="ru-RU" sz="1400" baseline="0" dirty="0" smtClean="0"/>
                        <a:t>Забалансовые С1 – 45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«Руспром»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Кавыктакан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142 кг.</a:t>
                      </a:r>
                    </a:p>
                    <a:p>
                      <a:r>
                        <a:rPr lang="ru-RU" sz="1400" baseline="0" dirty="0" smtClean="0"/>
                        <a:t>С2 – 34 кг.</a:t>
                      </a:r>
                    </a:p>
                    <a:p>
                      <a:r>
                        <a:rPr lang="ru-RU" sz="1400" baseline="0" dirty="0" smtClean="0"/>
                        <a:t>Забалансовые С1 – 20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«Королевское»</a:t>
                      </a:r>
                      <a:endParaRPr lang="ru-RU" sz="1400" dirty="0"/>
                    </a:p>
                  </a:txBody>
                  <a:tcPr/>
                </a:tc>
              </a:tr>
              <a:tr h="1071379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Кудуинское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– 154 кг.</a:t>
                      </a:r>
                    </a:p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6 кг.</a:t>
                      </a:r>
                    </a:p>
                    <a:p>
                      <a:r>
                        <a:rPr lang="ru-RU" sz="1400" baseline="0" dirty="0" smtClean="0"/>
                        <a:t>Забалансовые В – 33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Горнодобывающая промышленность – основа экономики района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Добыча полезных ископаемых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43988376"/>
              </p:ext>
            </p:extLst>
          </p:nvPr>
        </p:nvGraphicFramePr>
        <p:xfrm>
          <a:off x="395536" y="1484784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Структура: дошкольные образовательные учреждения – 3, филиал ДОУ – 1, общеобразовательные учреждения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пришкольный интернат – 1.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Число учащихся – 182,  воспитанников ДОУ – 90. </a:t>
            </a:r>
          </a:p>
        </p:txBody>
      </p:sp>
      <p:pic>
        <p:nvPicPr>
          <p:cNvPr id="4" name="Рисунок 3" descr="IMG_20180901_10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140968"/>
            <a:ext cx="2555776" cy="1916832"/>
          </a:xfrm>
          <a:prstGeom prst="rect">
            <a:avLst/>
          </a:prstGeom>
        </p:spPr>
      </p:pic>
      <p:pic>
        <p:nvPicPr>
          <p:cNvPr id="7" name="Рисунок 113" descr="D:\финочкина\Лыжня России\P212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259" y="3086222"/>
            <a:ext cx="2341831" cy="167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N0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5085184"/>
            <a:ext cx="1979712" cy="1484784"/>
          </a:xfrm>
          <a:prstGeom prst="rect">
            <a:avLst/>
          </a:prstGeom>
        </p:spPr>
      </p:pic>
      <p:pic>
        <p:nvPicPr>
          <p:cNvPr id="10" name="Рисунок 9" descr="DSCN7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5157192"/>
            <a:ext cx="1907704" cy="1430778"/>
          </a:xfrm>
          <a:prstGeom prst="rect">
            <a:avLst/>
          </a:prstGeom>
        </p:spPr>
      </p:pic>
      <p:pic>
        <p:nvPicPr>
          <p:cNvPr id="11" name="Рисунок 10" descr="соревнования по волейболу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941168"/>
            <a:ext cx="2629513" cy="1754568"/>
          </a:xfrm>
          <a:prstGeom prst="rect">
            <a:avLst/>
          </a:prstGeom>
        </p:spPr>
      </p:pic>
      <p:pic>
        <p:nvPicPr>
          <p:cNvPr id="13" name="Рисунок 12" descr="футбол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996952"/>
            <a:ext cx="2581356" cy="17217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r>
              <a:rPr lang="ru-RU" sz="1800" dirty="0" smtClean="0"/>
              <a:t>Спортивное: секции по волейболу для школьников, баскетболу, футболу, проведение спартакиады.</a:t>
            </a:r>
          </a:p>
          <a:p>
            <a:r>
              <a:rPr lang="ru-RU" sz="1800" dirty="0" smtClean="0"/>
              <a:t>Туристическое краеведение.</a:t>
            </a:r>
          </a:p>
          <a:p>
            <a:r>
              <a:rPr lang="ru-RU" sz="1800" dirty="0" smtClean="0"/>
              <a:t>Изучение эвенкийской культуры, преподавание эвенкийского языка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2018 г. в МБОУ «Тупикская СОШ» был отремонтирован спортивный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зал в рамках мероприятий по созданию условий для занятий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физической  культурой и спортом. Запланирован ремонт школы по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обустройству теплыми туалетами.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6" name="Рисунок 5" descr="DSCN0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293096"/>
            <a:ext cx="3059832" cy="2294874"/>
          </a:xfrm>
          <a:prstGeom prst="rect">
            <a:avLst/>
          </a:prstGeom>
        </p:spPr>
      </p:pic>
      <p:pic>
        <p:nvPicPr>
          <p:cNvPr id="7" name="Рисунок 6" descr="военизированная игра Зар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5776" y="4293096"/>
            <a:ext cx="3453312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Глава муниципального района</a:t>
            </a:r>
            <a:br>
              <a:rPr lang="ru-RU" sz="3200" dirty="0" smtClean="0"/>
            </a:br>
            <a:r>
              <a:rPr lang="ru-RU" sz="3200" dirty="0" smtClean="0"/>
              <a:t> «Тунгиро-Олёкминский район»</a:t>
            </a:r>
            <a:br>
              <a:rPr lang="ru-RU" sz="3200" dirty="0" smtClean="0"/>
            </a:br>
            <a:r>
              <a:rPr lang="ru-RU" sz="3200" dirty="0" smtClean="0"/>
              <a:t>Ефанов Михаил Николаевич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9464" y="1844824"/>
            <a:ext cx="4824536" cy="5301208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i="1" dirty="0" smtClean="0"/>
              <a:t>«Уважаемые дамы и господа! Приветствую Вас от имени администрации муниципального района «Тунгиро-Олёкминский район», и представляю Вашему вниманию инвестиционный паспорт муниципального района!</a:t>
            </a:r>
            <a:r>
              <a:rPr lang="ru-RU" sz="2800" i="1" dirty="0" smtClean="0"/>
              <a:t>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Экономика района представлена золотодобывающими предприятиями горнодобывающей промышленности, малого и среднего бизнеса.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активно заинтересованы и приглашаем к сотрудничеству потенциальных партнеров и инвесторов, способных создать новые производства, реализовать свои инвестиционные проекты, оказать нам помощь в развитии инфраструктуры.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приглашаем Вас к сотрудничеству в развитии экономической и социальной сфер нашего района и  гарантируем защиту инвестиций.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заинтересованы в развитии взаимовыгодных партнерских отношений!</a:t>
            </a:r>
            <a:r>
              <a:rPr lang="ru-RU" i="1" dirty="0" smtClean="0"/>
              <a:t>»</a:t>
            </a:r>
            <a:endParaRPr lang="ru-RU" i="1" dirty="0"/>
          </a:p>
        </p:txBody>
      </p:sp>
      <p:pic>
        <p:nvPicPr>
          <p:cNvPr id="4" name="Picture 3" descr="H:\Фото\DSC_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4" y="1657529"/>
            <a:ext cx="3776046" cy="50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7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72200" y="332656"/>
            <a:ext cx="2521616" cy="1415056"/>
          </a:xfrm>
        </p:spPr>
      </p:pic>
      <p:pic>
        <p:nvPicPr>
          <p:cNvPr id="6" name="Рисунок 5" descr="DSCN0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771800" cy="2078850"/>
          </a:xfrm>
          <a:prstGeom prst="rect">
            <a:avLst/>
          </a:prstGeom>
        </p:spPr>
      </p:pic>
      <p:pic>
        <p:nvPicPr>
          <p:cNvPr id="7" name="Рисунок 6" descr="DSCN3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276872"/>
            <a:ext cx="2627784" cy="1970838"/>
          </a:xfrm>
          <a:prstGeom prst="rect">
            <a:avLst/>
          </a:prstGeom>
        </p:spPr>
      </p:pic>
      <p:pic>
        <p:nvPicPr>
          <p:cNvPr id="8" name="Рисунок 7" descr="DSC074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420888"/>
            <a:ext cx="2902766" cy="1628946"/>
          </a:xfrm>
          <a:prstGeom prst="rect">
            <a:avLst/>
          </a:prstGeom>
        </p:spPr>
      </p:pic>
      <p:pic>
        <p:nvPicPr>
          <p:cNvPr id="9" name="Рисунок 8" descr="DSC074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437112"/>
            <a:ext cx="3544354" cy="1988986"/>
          </a:xfrm>
          <a:prstGeom prst="rect">
            <a:avLst/>
          </a:prstGeom>
        </p:spPr>
      </p:pic>
      <p:pic>
        <p:nvPicPr>
          <p:cNvPr id="10" name="Рисунок 9" descr="Изображение 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221088"/>
            <a:ext cx="3312368" cy="2484276"/>
          </a:xfrm>
          <a:prstGeom prst="rect">
            <a:avLst/>
          </a:prstGeom>
        </p:spPr>
      </p:pic>
      <p:pic>
        <p:nvPicPr>
          <p:cNvPr id="11" name="Рисунок 10" descr="DSCN28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0"/>
            <a:ext cx="3227851" cy="2420888"/>
          </a:xfrm>
          <a:prstGeom prst="rect">
            <a:avLst/>
          </a:prstGeom>
        </p:spPr>
      </p:pic>
      <p:pic>
        <p:nvPicPr>
          <p:cNvPr id="12" name="Рисунок 11" descr="DSCN77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96" y="2492896"/>
            <a:ext cx="2400267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ru-RU" dirty="0" smtClean="0"/>
              <a:t>Принят в эксплуатацию детский сад </a:t>
            </a:r>
          </a:p>
          <a:p>
            <a:pPr>
              <a:buNone/>
            </a:pPr>
            <a:r>
              <a:rPr lang="ru-RU" dirty="0" smtClean="0"/>
              <a:t>с. Заречное на 40 мест.</a:t>
            </a:r>
            <a:endParaRPr lang="ru-RU" dirty="0"/>
          </a:p>
        </p:txBody>
      </p:sp>
      <p:pic>
        <p:nvPicPr>
          <p:cNvPr id="6" name="Рисунок 5" descr="20181004_112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340768"/>
            <a:ext cx="4315972" cy="2427734"/>
          </a:xfrm>
          <a:prstGeom prst="rect">
            <a:avLst/>
          </a:prstGeom>
        </p:spPr>
      </p:pic>
      <p:pic>
        <p:nvPicPr>
          <p:cNvPr id="7" name="Рисунок 6" descr="20190930_093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077072"/>
            <a:ext cx="2907815" cy="1635646"/>
          </a:xfrm>
          <a:prstGeom prst="rect">
            <a:avLst/>
          </a:prstGeom>
        </p:spPr>
      </p:pic>
      <p:pic>
        <p:nvPicPr>
          <p:cNvPr id="8" name="Рисунок 7" descr="20190930_093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556792"/>
            <a:ext cx="3291858" cy="1851670"/>
          </a:xfrm>
          <a:prstGeom prst="rect">
            <a:avLst/>
          </a:prstGeom>
        </p:spPr>
      </p:pic>
      <p:pic>
        <p:nvPicPr>
          <p:cNvPr id="9" name="Рисунок 8" descr="20190930_093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717032"/>
            <a:ext cx="2871303" cy="1615108"/>
          </a:xfrm>
          <a:prstGeom prst="rect">
            <a:avLst/>
          </a:prstGeom>
        </p:spPr>
      </p:pic>
      <p:pic>
        <p:nvPicPr>
          <p:cNvPr id="10" name="Рисунок 9" descr="20190930_0936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445224"/>
            <a:ext cx="2255573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788024" cy="2980927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района действуют: 1 районный центр досуга и 3 филиала, 1 районная центральная библиотека и 3 филиала, 1 спортивно-молодежный центр «Авгара», волейбольная площадка, хоккейная коробка, пришкольный стадион.</a:t>
            </a:r>
          </a:p>
        </p:txBody>
      </p:sp>
      <p:pic>
        <p:nvPicPr>
          <p:cNvPr id="7" name="Рисунок 6" descr="6. дет вок гр с АКМН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445" y="4293096"/>
            <a:ext cx="3800989" cy="2133002"/>
          </a:xfrm>
          <a:prstGeom prst="rect">
            <a:avLst/>
          </a:prstGeom>
        </p:spPr>
      </p:pic>
      <p:pic>
        <p:nvPicPr>
          <p:cNvPr id="8" name="Рисунок 7" descr="10. семейный дуэ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556792"/>
            <a:ext cx="3416036" cy="1916978"/>
          </a:xfrm>
          <a:prstGeom prst="rect">
            <a:avLst/>
          </a:prstGeom>
        </p:spPr>
      </p:pic>
      <p:pic>
        <p:nvPicPr>
          <p:cNvPr id="9" name="Рисунок 8" descr="8. солис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437112"/>
            <a:ext cx="3159403" cy="17729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88640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на  территории района проводится лыжная гонка «Лыжня России», в которой приняли участие около 30 человек.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Впервые была проведена Спартакиада дошкольников (приняли участие 24 ребенка).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проводится предновогодний турнир по волейболу среди организаций.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районе действуют следующие секции: волейбол для школьников и для взрослого населения, футбол, баскетбол, секции по настольному теннису.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ыжня России 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941168"/>
            <a:ext cx="3230700" cy="1772816"/>
          </a:xfrm>
          <a:prstGeom prst="rect">
            <a:avLst/>
          </a:prstGeom>
        </p:spPr>
      </p:pic>
      <p:pic>
        <p:nvPicPr>
          <p:cNvPr id="9" name="Рисунок 8" descr="соревнования по волейболу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924944"/>
            <a:ext cx="3168352" cy="1898583"/>
          </a:xfrm>
          <a:prstGeom prst="rect">
            <a:avLst/>
          </a:prstGeom>
        </p:spPr>
      </p:pic>
      <p:pic>
        <p:nvPicPr>
          <p:cNvPr id="13" name="Рисунок 12" descr="Спартакиада дошкольни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996952"/>
            <a:ext cx="4895747" cy="32667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94421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МБУК «Районная центральная библиотека» МР «Тунгиро-Олекминский район» в 2018 году по федеральной  программе была подключена к информационно телекоммуникационной сети «Интернет», приобретено новое оборудование для районной библиотеки (в т. ч. цветной принтер).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2019 году в районной библиотеке установлена программа ИРБИС - система автоматизации библиотек, создан сайт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biblioteka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tungir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chita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muzkult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газета, сайт\Пушкинский день\S1380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09634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\140CDPFQ\S1400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37112"/>
            <a:ext cx="338437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191001_130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204864"/>
            <a:ext cx="3222358" cy="42964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Здравоохранение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147248" cy="118072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 «Могочинская Центральная районная больница» Участковая больница с. Тупик.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фельдшерско-акушерских пункта. В 2018 г. проведен текущий ремонт здания  Участковой больницы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88296"/>
              </p:ext>
            </p:extLst>
          </p:nvPr>
        </p:nvGraphicFramePr>
        <p:xfrm>
          <a:off x="179512" y="3879932"/>
          <a:ext cx="8964488" cy="270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955"/>
                <a:gridCol w="1073804"/>
                <a:gridCol w="3726729"/>
              </a:tblGrid>
              <a:tr h="136024">
                <a:tc gridSpan="3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Среднегодовые показатели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 Участковой больницы с. Тупик за 2018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коренные малочисленные народы Севера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latin typeface="Times New Roman" pitchFamily="18" charset="0"/>
                          <a:cs typeface="Times New Roman" pitchFamily="18" charset="0"/>
                        </a:rPr>
                        <a:t>1. Число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посещений по поликлинике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10687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1318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Число пролеченных больных в стационаре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257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DSC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276872"/>
            <a:ext cx="2157760" cy="1618320"/>
          </a:xfrm>
          <a:prstGeom prst="rect">
            <a:avLst/>
          </a:prstGeom>
        </p:spPr>
      </p:pic>
      <p:pic>
        <p:nvPicPr>
          <p:cNvPr id="8" name="Рисунок 7" descr="20190911_142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348880"/>
            <a:ext cx="1059582" cy="1412776"/>
          </a:xfrm>
          <a:prstGeom prst="rect">
            <a:avLst/>
          </a:prstGeom>
        </p:spPr>
      </p:pic>
      <p:pic>
        <p:nvPicPr>
          <p:cNvPr id="9" name="Рисунок 8" descr="20190911_142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204864"/>
            <a:ext cx="1167594" cy="1556792"/>
          </a:xfrm>
          <a:prstGeom prst="rect">
            <a:avLst/>
          </a:prstGeom>
        </p:spPr>
      </p:pic>
      <p:pic>
        <p:nvPicPr>
          <p:cNvPr id="10" name="Рисунок 9" descr="20191001_191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78616" y="2538408"/>
            <a:ext cx="1516222" cy="11371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индивидуальных предпринимателей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г. – 23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19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- 22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Оборот малых предприятий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г. – 100,2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96,7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95,7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– 95,2 млн.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91001_142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2531773" cy="1898830"/>
          </a:xfrm>
          <a:prstGeom prst="rect">
            <a:avLst/>
          </a:prstGeom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3032572" cy="1702211"/>
          </a:xfrm>
          <a:prstGeom prst="rect">
            <a:avLst/>
          </a:prstGeom>
        </p:spPr>
      </p:pic>
      <p:pic>
        <p:nvPicPr>
          <p:cNvPr id="6" name="Рисунок 5" descr="IMG_20191003_124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916832"/>
            <a:ext cx="1707654" cy="22768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 свою деятельность пекарня «Хлебный двор», ИП Русина И.С.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1001_114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884249" cy="2913187"/>
          </a:xfrm>
        </p:spPr>
      </p:pic>
      <p:pic>
        <p:nvPicPr>
          <p:cNvPr id="5" name="Рисунок 4" descr="IMG_20181001_114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05064"/>
            <a:ext cx="3539885" cy="2654914"/>
          </a:xfrm>
          <a:prstGeom prst="rect">
            <a:avLst/>
          </a:prstGeom>
        </p:spPr>
      </p:pic>
      <p:pic>
        <p:nvPicPr>
          <p:cNvPr id="6" name="Рисунок 5" descr="IMG_20181001_114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996952"/>
            <a:ext cx="2699792" cy="2024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26876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Ежедневно в пекарне производится около 50 булок хлеба разных сортов.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085184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же выпекаются кондитерские изделия: булочки, пирожки, пицца.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 предпринимательства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Совет предпринимателей при администрации муниципального района «Тунгиро-Олёкминский район»: создан в целях  содействия развитию малого предпринимательства, привлечения малого бизнеса к решению социально-экономических задач на территории муниципального района «Тунгиро-Олёкминский район»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(контактный тел. 8 (30263)31-1-96).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Муниципальная программа, содержащая мероприятия, направленные на развитие субъектов малого предпринимательства в муниципальном районе «Тунгиро-Олёкминский район» на 2019-2021 годы: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основной целью программы является обеспечение благоприятных условий  для увеличения количества субъектов малого предпринимательства, их развития и обеспечения конкурентоспособности.</a:t>
            </a:r>
            <a:endParaRPr lang="ru-RU" sz="3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Финансовые институты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районе работает Дополнительный офис № 8600/078 ПАО «Сбербанк»</a:t>
            </a:r>
            <a:endParaRPr lang="ru-RU" dirty="0"/>
          </a:p>
        </p:txBody>
      </p: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2936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ms-image-000012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924944"/>
            <a:ext cx="3571328" cy="24285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4176464" cy="475252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расположен на северо-востоке Забайкальского края. На востоке граничит с Амурской областью, на севере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Каларским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районом, на юге – с Могочинским, на западе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Тунгокоченским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районами Забайкальского края.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Рельеф преимущественно горный. Площадь района составляет 42,8 тыс. кв. км.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приравнен к районам Крайнего Севера.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Административный центр – село Тупик.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72816"/>
            <a:ext cx="4135947" cy="382898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27707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района функционирует один оператор сотовой связи «МТС».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Услуги почтовой связи оказывает отделение связи УФПС Забайкальского края – филиал ФГУП «Почта России», входящий в состав Читинского почтамта.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Оператором телефонной проводной связи является ПАО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Доступ в интернет осуществляется ЗАО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Сетьтелеком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3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372" y="4221088"/>
            <a:ext cx="32009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9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506916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котельных – 3 (муниципальные).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сетей теплоснабжения – 1 км.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линий электропередач – 182 км.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p_26127_1_gallery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3744416" cy="443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ru-RU" dirty="0" smtClean="0"/>
              <a:t>В 2018 году завершено строительство трех домов в с. Тупик.</a:t>
            </a:r>
            <a:endParaRPr lang="ru-RU" dirty="0"/>
          </a:p>
        </p:txBody>
      </p:sp>
      <p:pic>
        <p:nvPicPr>
          <p:cNvPr id="9" name="Рисунок 8" descr="IMG_20190912_14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80928"/>
            <a:ext cx="3131840" cy="2348880"/>
          </a:xfrm>
          <a:prstGeom prst="rect">
            <a:avLst/>
          </a:prstGeom>
        </p:spPr>
      </p:pic>
      <p:pic>
        <p:nvPicPr>
          <p:cNvPr id="11" name="Рисунок 10" descr="IMG_20190912_144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916832"/>
            <a:ext cx="3131840" cy="2348880"/>
          </a:xfrm>
          <a:prstGeom prst="rect">
            <a:avLst/>
          </a:prstGeom>
        </p:spPr>
      </p:pic>
      <p:pic>
        <p:nvPicPr>
          <p:cNvPr id="12" name="Рисунок 11" descr="IMG_20190912_145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2771800" cy="20788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Дорожный фонд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Протяженность дорог составляет – 82,96 км, из них 50 км – регионального значения, 32,96 км – местного значения; 610 км – автозимники.</a:t>
            </a:r>
          </a:p>
          <a:p>
            <a:pPr lvl="1"/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2018 году в дорожный фонд поступило 1557,9 тыс. рублей, израсходовано 1383,5 тыс. руб. (198,7 тыс. рублей – с 2017 года).</a:t>
            </a:r>
            <a:endParaRPr lang="ru-RU" dirty="0"/>
          </a:p>
        </p:txBody>
      </p:sp>
      <p:pic>
        <p:nvPicPr>
          <p:cNvPr id="6" name="Рисунок 5" descr="173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068960"/>
            <a:ext cx="2603297" cy="1736887"/>
          </a:xfrm>
          <a:prstGeom prst="rect">
            <a:avLst/>
          </a:prstGeom>
        </p:spPr>
      </p:pic>
      <p:pic>
        <p:nvPicPr>
          <p:cNvPr id="7" name="Рисунок 6" descr="IMG_20190912_145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708920"/>
            <a:ext cx="1707654" cy="2276872"/>
          </a:xfrm>
          <a:prstGeom prst="rect">
            <a:avLst/>
          </a:prstGeom>
        </p:spPr>
      </p:pic>
      <p:pic>
        <p:nvPicPr>
          <p:cNvPr id="9" name="Рисунок 8" descr="IMG_20190912_145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852936"/>
            <a:ext cx="1635646" cy="21808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Налоговый потенциал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Доля налоговых поступлений от общего объема доходов консолидированного бюджета в 2018 году составила – 39,8%.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16965772"/>
              </p:ext>
            </p:extLst>
          </p:nvPr>
        </p:nvGraphicFramePr>
        <p:xfrm>
          <a:off x="26004" y="1556792"/>
          <a:ext cx="914400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0872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направления повышения конкурентоспособности Тунгиро-Олёкминского района (из Комплексной программы развития района до 2020 года)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96752"/>
          <a:ext cx="8928992" cy="55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6696744"/>
                <a:gridCol w="180020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№ п/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Приоритетные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направления экономической деятельности, обеспечение местными ресурсами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Конкурентоспособные продукты и услуги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Недропользование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горнодобывающей промышленности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 «Добыча россыпного золота» на месторождениях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Бугарихтинское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Кавыктакан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«Большие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Сайбичи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позволит на 50% увеличить объемы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добычы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золота. Содействие в завершении геологоразведочных работ месторождения р. Олёкма с притоками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Венегер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Селеур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– гарант экономической стабильности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Лесопользование</a:t>
                      </a:r>
                    </a:p>
                    <a:p>
                      <a:pPr algn="just"/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предприятий по углубленной переработке древесины.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Продукция переработки древесины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Развитие энергетики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Завершение проекта «Развитие локальных систем малой энергетики для улучшения качества электроснабжения населения в труднодоступных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местах проживания коренных малочисленных народов Севера: Моклакан, Средняя Олёкма, Гуля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 электросетевого комплекса района.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Тепловая и электрическая энергия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Природопользование 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традиционных отраслей хозяйствования коренных малочисленных народов Севера: охотничьего хозяйства, рыболовства, сбора и переработки дикоросов.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Промысловая пушнина, мясо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диких промысловых животных, рыба. Продукция из дикорастущих ягод и грибов.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традиционной отрасли северного хозяйства-оленеводства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Мясо-оленина, меховое сырье (шкуры,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камусы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 и изделия из него.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Муниципальные программы, финансируемые из бюджета муниципального района «Тунгиро-Олёкминский район» в 2018 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397835"/>
              </p:ext>
            </p:extLst>
          </p:nvPr>
        </p:nvGraphicFramePr>
        <p:xfrm>
          <a:off x="107504" y="1196753"/>
          <a:ext cx="8928993" cy="528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"/>
                <a:gridCol w="6552729"/>
                <a:gridCol w="1872209"/>
              </a:tblGrid>
              <a:tr h="90972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исполнение, тыс.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7971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«Экономическое и социальное развитие коренных малочисленных народов Севера в муниципальном районе «Тунгиро-Олёкминский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2016-2018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1129,4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«Социальная поддержка населения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«Поддержка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развитие малого предпринимательства в муниципальном районе «Тунгиро-Олёкминский район» Забайкальского края на 2016-2018 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 коммунальной инфраструктуры муниципального района «Тунгиро-Олёкминский район» на 2016-2020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911,2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 развитие транспортной инфраструктуры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муниципальном районе «Тунгиро-Олёкминский район» на 2018-2020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1383,5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физической культуры и спорта в муниципальном районе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385,0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4372449"/>
              </p:ext>
            </p:extLst>
          </p:nvPr>
        </p:nvGraphicFramePr>
        <p:xfrm>
          <a:off x="457200" y="908722"/>
          <a:ext cx="8229599" cy="51238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2392"/>
                <a:gridCol w="6077154"/>
                <a:gridCol w="1710053"/>
              </a:tblGrid>
              <a:tr h="33038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«Культура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569,0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«Переселение граждан Тунгиро-Олёкминского района из аварийного жилищного фонда (2017-2019 гг.)»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3173,7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«Доступная среда на 2017-2020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образования в Тунгиро-Олёкминском районе на 2016-2020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677,0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«Противодействие коррупции в муниципальном районе «Тунгиро-Олёкминский район» на 2017-2019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«Пожарная безопасность населения Тунгиро-Олёкминского района на период 2017-2019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«Патриотическое воспитание граждан в муниципальном районе «Тунгиро-Олёкминский район» 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2017-2019 годы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«Профилактика терроризма и экстремизма в муниципальном районе «Тунгиро-Олёкминский район» на 2017-2019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муниципального района «Тунгиро-Олёкминский район»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956255"/>
              </p:ext>
            </p:extLst>
          </p:nvPr>
        </p:nvGraphicFramePr>
        <p:xfrm>
          <a:off x="179513" y="1600200"/>
          <a:ext cx="8784974" cy="5074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95380"/>
                <a:gridCol w="2988995"/>
                <a:gridCol w="1161847"/>
                <a:gridCol w="845542"/>
                <a:gridCol w="845542"/>
                <a:gridCol w="845542"/>
                <a:gridCol w="845542"/>
                <a:gridCol w="856584"/>
              </a:tblGrid>
              <a:tr h="5308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собственного производства, выполненных работ и услуг собственными силами (в действующих ценах каждого года)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713,29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1176,48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1443,44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1130,07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Валовая продукция сельского хозяйства во всех категориях хозяйств в личных подсобных хозяйствах (в действующих ценах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каждого года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 инвестиций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основной капитал) за счет всех источников финансирования – 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3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265,9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737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691013"/>
              </p:ext>
            </p:extLst>
          </p:nvPr>
        </p:nvGraphicFramePr>
        <p:xfrm>
          <a:off x="107504" y="476672"/>
          <a:ext cx="8856984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15"/>
                <a:gridCol w="2902769"/>
                <a:gridCol w="1224136"/>
                <a:gridCol w="792088"/>
                <a:gridCol w="864096"/>
                <a:gridCol w="792088"/>
                <a:gridCol w="864096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работающего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22107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25935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27432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30068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36854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розничной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торговли (в действующих ценах каждого года)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96,7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95,7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общественного питания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157,7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421,1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435,3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235,6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659,16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1423,64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1110,01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3,021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getImageCASTGG7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42875" y="1928813"/>
            <a:ext cx="2714625" cy="2246312"/>
          </a:xfrm>
          <a:prstGeom prst="rect">
            <a:avLst/>
          </a:prstGeom>
          <a:solidFill>
            <a:schemeClr val="tx1">
              <a:lumMod val="85000"/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1912 г. поиск удобных путей в Якутию проводил «Дорожный Отряд ВЫСОЧАЙШЕ Командированной Амурской Экспедиции» </a:t>
            </a: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6500813" y="4357688"/>
            <a:ext cx="2428875" cy="2000250"/>
          </a:xfrm>
          <a:prstGeom prst="rect">
            <a:avLst/>
          </a:prstGeom>
          <a:solidFill>
            <a:schemeClr val="tx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 u="sng">
                <a:solidFill>
                  <a:schemeClr val="bg1"/>
                </a:solidFill>
                <a:latin typeface="Times New Roman" pitchFamily="18" charset="0"/>
              </a:rPr>
              <a:t>6 января 1927 года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 образовался Тунгиро-Олёкминский район  с центром в с. Тупик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8677" name="Picture 7" descr="vol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857375"/>
            <a:ext cx="3168650" cy="36718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5126" name="Picture 9" descr="volo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5695950"/>
            <a:ext cx="3168650" cy="733425"/>
          </a:xfrm>
          <a:prstGeom prst="rect">
            <a:avLst/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  <p:sp>
        <p:nvSpPr>
          <p:cNvPr id="5127" name="WordArt 4"/>
          <p:cNvSpPr>
            <a:spLocks noChangeArrowheads="1" noChangeShapeType="1" noTextEdit="1"/>
          </p:cNvSpPr>
          <p:nvPr/>
        </p:nvSpPr>
        <p:spPr bwMode="auto">
          <a:xfrm>
            <a:off x="1262063" y="403225"/>
            <a:ext cx="6953250" cy="739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8C89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История Тунгиро-Олёкминского района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357188" y="935038"/>
            <a:ext cx="8572500" cy="708025"/>
          </a:xfrm>
          <a:prstGeom prst="rect">
            <a:avLst/>
          </a:prstGeom>
          <a:solidFill>
            <a:schemeClr val="tx1"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1643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появился промышленник Григорий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Выжевцев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1647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останавливалась артель зверопромышленников</a:t>
            </a:r>
          </a:p>
        </p:txBody>
      </p:sp>
      <p:pic>
        <p:nvPicPr>
          <p:cNvPr id="9225" name="Picture 16" descr="hjkg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2500330" cy="210978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9226" name="Picture 17" descr="hjkg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943232"/>
            <a:ext cx="2500330" cy="1985834"/>
          </a:xfrm>
          <a:prstGeom prst="round2DiagRect">
            <a:avLst>
              <a:gd name="adj1" fmla="val 50000"/>
              <a:gd name="adj2" fmla="val 50000"/>
            </a:avLst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Администрация муниципального района «Тунгиро-Олёкминский район»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Адрес:673820, Забайкальский край,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Тунгиро-Олёкминский район, с.Тупик, ул.Нагорная, 22, </a:t>
            </a:r>
          </a:p>
          <a:p>
            <a:pPr algn="ctr">
              <a:buNone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u="sng" dirty="0" smtClean="0">
                <a:latin typeface="Times New Roman" pitchFamily="18" charset="0"/>
                <a:cs typeface="Times New Roman" pitchFamily="18" charset="0"/>
              </a:rPr>
              <a:t>econtupik@rambler.ru</a:t>
            </a:r>
            <a:endParaRPr lang="ru-RU" sz="22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Ефанов Михаил  Николаевич - Глава муниципального района 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Телефон/факс: 8-30(263)-3-11-02, 3-12-69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Самандаев Дашидондок Хандаевич - Первый заместитель руководителя администрации Главы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телефон: 8-30(263)-3-11-24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Михаил\Desktop\звери\IMG_4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971600" y="5229200"/>
            <a:ext cx="7286676" cy="76944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0" y="268668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«Тунгиро-Олекминский район» - это территория больших возможностей,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имеющая особую привлекательность для создания динамично развивающегося производственного сектора экономики, устойчивого развития отраслей традиционного хозяйствования: оленеводство, охотничьего хозяйства и рыболовства.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Сегодня в районе создан благоприятный инвестиционный климат.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Мы приглашаем к сотрудничеству Вас, уважаемые представители бизнеса, руководители предприятий и организаций Забайкальского края, всей нашей страны для внедрения на территории района инвестиционных проектов.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Рассмотрим любые предложения, которые будут взаимовыгодны для дальнейшего развития нашего района.</a:t>
            </a:r>
          </a:p>
          <a:p>
            <a:pPr algn="ctr"/>
            <a:r>
              <a:rPr lang="ru-RU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str_12_evenki_vo_vremya_perekochevki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8863"/>
            <a:ext cx="21955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str_12_na_kalare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0"/>
            <a:ext cx="2771775" cy="2133600"/>
          </a:xfrm>
          <a:prstGeom prst="foldedCorner">
            <a:avLst>
              <a:gd name="adj" fmla="val 26191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221" name="Picture 6" descr="str_15_severniy_karavan_vedet_kayur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71775" cy="1944688"/>
          </a:xfrm>
          <a:prstGeom prst="foldedCorner">
            <a:avLst>
              <a:gd name="adj" fmla="val 26463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str_9_evenk_s_olenyami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4770438"/>
            <a:ext cx="21955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str_9_evenkiyka_i_sobaka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2133600"/>
            <a:ext cx="22669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 descr="str_8_olenevod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16113"/>
            <a:ext cx="22717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2357438" y="79375"/>
            <a:ext cx="4357687" cy="1616075"/>
          </a:xfrm>
          <a:prstGeom prst="rect">
            <a:avLst/>
          </a:prstGeom>
          <a:solidFill>
            <a:srgbClr val="EAEAFA">
              <a:alpha val="81960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222613"/>
                </a:solidFill>
                <a:latin typeface="Times New Roman" pitchFamily="18" charset="0"/>
              </a:rPr>
              <a:t>Этническая история эвенков уходит корнями в каменный век Восточной  Азии и Южной Сибири. С VI–VII вв. эвенки успешно занимались оленеводством  </a:t>
            </a:r>
          </a:p>
        </p:txBody>
      </p:sp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2195513" y="5114321"/>
            <a:ext cx="5019675" cy="1569660"/>
          </a:xfrm>
          <a:prstGeom prst="rect">
            <a:avLst/>
          </a:prstGeom>
          <a:solidFill>
            <a:srgbClr val="EAEAFA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Для содействия в развитии традиционного промысла и уклада жизни эвенков в Тунгиро-Олёкминском районе создана Ассоциация коренных малочисленных народов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Севера численность эвенков по состоянию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на 01.01.2019 г.-298 человек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1" name="Рисунок 10" descr="в костюмах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1700808"/>
            <a:ext cx="460851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Климатические условия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55976" y="1646237"/>
            <a:ext cx="4320480" cy="4526280"/>
          </a:xfrm>
        </p:spPr>
        <p:txBody>
          <a:bodyPr>
            <a:normAutofit fontScale="92500" lnSpcReduction="20000"/>
          </a:bodyPr>
          <a:lstStyle/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районе преобладает резко-континентальный климат, с холодной продолжительной зимой и коротким относительно теплым летом. Зимний период суровый с преобладанием низких температур: в декабре-январе до -45-50˚ мороза, в отдаленных населенных пунктах до -55˚.</a:t>
            </a:r>
          </a:p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продолжительность безморозного периода составляет  65 дней, а в с. Моклакан 54 дня.</a:t>
            </a:r>
          </a:p>
          <a:p>
            <a:endParaRPr lang="ru-RU" dirty="0"/>
          </a:p>
        </p:txBody>
      </p:sp>
      <p:pic>
        <p:nvPicPr>
          <p:cNvPr id="4" name="Picture 7" descr="300px-Zabaykalskiy_kray_Tungiro-Olekminskiy_ra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628800"/>
            <a:ext cx="4000061" cy="4176464"/>
          </a:xfrm>
          <a:prstGeom prst="foldedCorner">
            <a:avLst/>
          </a:prstGeom>
          <a:solidFill>
            <a:schemeClr val="bg1">
              <a:lumMod val="50000"/>
              <a:lumOff val="50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Административно-территориальное деление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46237"/>
            <a:ext cx="8363272" cy="30789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Тунгиро-Олёкминский район состоит из 2-х сельских поселений и межселенной территории.</a:t>
            </a:r>
          </a:p>
          <a:p>
            <a:r>
              <a:rPr lang="ru-RU" dirty="0" smtClean="0"/>
              <a:t>СП «Тупикское» - с. Тупик</a:t>
            </a:r>
          </a:p>
          <a:p>
            <a:r>
              <a:rPr lang="ru-RU" dirty="0" smtClean="0"/>
              <a:t>СП «Зареченское» -</a:t>
            </a:r>
          </a:p>
          <a:p>
            <a:pPr>
              <a:buNone/>
            </a:pPr>
            <a:r>
              <a:rPr lang="ru-RU" dirty="0" smtClean="0"/>
              <a:t> с. Заречное</a:t>
            </a:r>
          </a:p>
          <a:p>
            <a:r>
              <a:rPr lang="ru-RU" dirty="0" smtClean="0"/>
              <a:t>Межселенная  территория </a:t>
            </a:r>
          </a:p>
          <a:p>
            <a:pPr>
              <a:buNone/>
            </a:pPr>
            <a:r>
              <a:rPr lang="ru-RU" sz="2600" dirty="0" smtClean="0"/>
              <a:t>(Средняя Олёкма – 324 км., </a:t>
            </a:r>
          </a:p>
          <a:p>
            <a:pPr>
              <a:buNone/>
            </a:pPr>
            <a:r>
              <a:rPr lang="ru-RU" sz="2600" dirty="0" smtClean="0"/>
              <a:t>Моклакан – 128 км.,</a:t>
            </a:r>
          </a:p>
          <a:p>
            <a:pPr>
              <a:buNone/>
            </a:pPr>
            <a:r>
              <a:rPr lang="ru-RU" sz="2600" dirty="0" smtClean="0"/>
              <a:t> Гуля – 158 км.)</a:t>
            </a:r>
            <a:endParaRPr lang="ru-RU" sz="2600" dirty="0"/>
          </a:p>
        </p:txBody>
      </p:sp>
      <p:pic>
        <p:nvPicPr>
          <p:cNvPr id="4" name="Рисунок 3" descr="загруженное нов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780928"/>
            <a:ext cx="3744416" cy="3542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Численность населения района – 1341 человек.: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94593578"/>
              </p:ext>
            </p:extLst>
          </p:nvPr>
        </p:nvGraphicFramePr>
        <p:xfrm>
          <a:off x="251520" y="2780928"/>
          <a:ext cx="403244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19379413"/>
              </p:ext>
            </p:extLst>
          </p:nvPr>
        </p:nvGraphicFramePr>
        <p:xfrm>
          <a:off x="4427984" y="2564904"/>
          <a:ext cx="43204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ресурсы</a:t>
            </a:r>
            <a:endParaRPr lang="ru-RU" dirty="0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05064"/>
            <a:ext cx="4344781" cy="2382144"/>
          </a:xfrm>
        </p:spPr>
      </p:pic>
      <p:pic>
        <p:nvPicPr>
          <p:cNvPr id="5" name="Рисунок 4" descr="2016-08-14-06-59-N58-94492E121-70465-7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3960440" cy="2630864"/>
          </a:xfrm>
          <a:prstGeom prst="rect">
            <a:avLst/>
          </a:prstGeom>
        </p:spPr>
      </p:pic>
      <p:pic>
        <p:nvPicPr>
          <p:cNvPr id="6" name="Рисунок 5" descr="2016-08-13-05-26-N59-14037E121-79338-7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628800"/>
            <a:ext cx="3741197" cy="2246055"/>
          </a:xfrm>
          <a:prstGeom prst="rect">
            <a:avLst/>
          </a:prstGeom>
        </p:spPr>
      </p:pic>
      <p:pic>
        <p:nvPicPr>
          <p:cNvPr id="7" name="Рисунок 6" descr="P104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221088"/>
            <a:ext cx="3737992" cy="209950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Другая 3">
      <a:dk1>
        <a:srgbClr val="1D1B10"/>
      </a:dk1>
      <a:lt1>
        <a:srgbClr val="B8CCE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2678</TotalTime>
  <Words>2681</Words>
  <Application>Microsoft Office PowerPoint</Application>
  <PresentationFormat>Экран (4:3)</PresentationFormat>
  <Paragraphs>385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Официальная</vt:lpstr>
      <vt:lpstr>Поток</vt:lpstr>
      <vt:lpstr>Открытая</vt:lpstr>
      <vt:lpstr>Тема Office</vt:lpstr>
      <vt:lpstr>Инвестиционный паспорт</vt:lpstr>
      <vt:lpstr>Глава муниципального района  «Тунгиро-Олёкминский район» Ефанов Михаил Николаевич</vt:lpstr>
      <vt:lpstr>География</vt:lpstr>
      <vt:lpstr>Презентация PowerPoint</vt:lpstr>
      <vt:lpstr>Презентация PowerPoint</vt:lpstr>
      <vt:lpstr>Климатические условия</vt:lpstr>
      <vt:lpstr>Административно-территориальное деление</vt:lpstr>
      <vt:lpstr>Трудовые ресурсы</vt:lpstr>
      <vt:lpstr>Водные ресурсы</vt:lpstr>
      <vt:lpstr>Презентация PowerPoint</vt:lpstr>
      <vt:lpstr>Лесные ресурсы</vt:lpstr>
      <vt:lpstr>Презентация PowerPoint</vt:lpstr>
      <vt:lpstr>Структура промышленного производства</vt:lpstr>
      <vt:lpstr>Промышленное производство</vt:lpstr>
      <vt:lpstr>Презентация PowerPoint</vt:lpstr>
      <vt:lpstr>Презентация PowerPoint</vt:lpstr>
      <vt:lpstr>Добыча полезных ископаемых</vt:lpstr>
      <vt:lpstr>Образование</vt:lpstr>
      <vt:lpstr>Направления работы</vt:lpstr>
      <vt:lpstr>Презентация PowerPoint</vt:lpstr>
      <vt:lpstr>Презентация PowerPoint</vt:lpstr>
      <vt:lpstr>Культура и спорт</vt:lpstr>
      <vt:lpstr>Презентация PowerPoint</vt:lpstr>
      <vt:lpstr>Презентация PowerPoint</vt:lpstr>
      <vt:lpstr>Здравоохранение</vt:lpstr>
      <vt:lpstr>Малый и средний бизнес</vt:lpstr>
      <vt:lpstr>Осуществляет свою деятельность пекарня «Хлебный двор», ИП Русина И.С.</vt:lpstr>
      <vt:lpstr>Инфраструктура поддержки малого  предпринимательства </vt:lpstr>
      <vt:lpstr>Финансовые институты</vt:lpstr>
      <vt:lpstr>Связь</vt:lpstr>
      <vt:lpstr>Инженерная инфраструктура</vt:lpstr>
      <vt:lpstr>Строительство</vt:lpstr>
      <vt:lpstr>Дорожный фонд</vt:lpstr>
      <vt:lpstr>Налоговый потенциал</vt:lpstr>
      <vt:lpstr>Основные направления повышения конкурентоспособности Тунгиро-Олёкминского района (из Комплексной программы развития района до 2020 года)</vt:lpstr>
      <vt:lpstr>Муниципальные программы, финансируемые из бюджета муниципального района «Тунгиро-Олёкминский район» в 2018 году</vt:lpstr>
      <vt:lpstr>Презентация PowerPoint</vt:lpstr>
      <vt:lpstr>Основные показатели социально-экономического развития муниципального района «Тунгиро-Олёкминский район»</vt:lpstr>
      <vt:lpstr>Презентация PowerPoint</vt:lpstr>
      <vt:lpstr>Администрация муниципального района «Тунгиро-Олёкминский район»  Забайкальского края 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«Тунгиро-Олёкминский район»</dc:title>
  <dc:creator>Admin</dc:creator>
  <cp:lastModifiedBy>Колесникова Анастасия</cp:lastModifiedBy>
  <cp:revision>262</cp:revision>
  <cp:lastPrinted>2019-09-27T00:44:27Z</cp:lastPrinted>
  <dcterms:created xsi:type="dcterms:W3CDTF">2018-09-18T06:17:50Z</dcterms:created>
  <dcterms:modified xsi:type="dcterms:W3CDTF">2019-10-04T01:54:51Z</dcterms:modified>
</cp:coreProperties>
</file>