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55"/>
  </p:notesMasterIdLst>
  <p:sldIdLst>
    <p:sldId id="256" r:id="rId2"/>
    <p:sldId id="370" r:id="rId3"/>
    <p:sldId id="258" r:id="rId4"/>
    <p:sldId id="260" r:id="rId5"/>
    <p:sldId id="326" r:id="rId6"/>
    <p:sldId id="259" r:id="rId7"/>
    <p:sldId id="264" r:id="rId8"/>
    <p:sldId id="265" r:id="rId9"/>
    <p:sldId id="266" r:id="rId10"/>
    <p:sldId id="262" r:id="rId11"/>
    <p:sldId id="263" r:id="rId12"/>
    <p:sldId id="277" r:id="rId13"/>
    <p:sldId id="278" r:id="rId14"/>
    <p:sldId id="324" r:id="rId15"/>
    <p:sldId id="372" r:id="rId16"/>
    <p:sldId id="294" r:id="rId17"/>
    <p:sldId id="325" r:id="rId18"/>
    <p:sldId id="285" r:id="rId19"/>
    <p:sldId id="286" r:id="rId20"/>
    <p:sldId id="327" r:id="rId21"/>
    <p:sldId id="274" r:id="rId22"/>
    <p:sldId id="348" r:id="rId23"/>
    <p:sldId id="275" r:id="rId24"/>
    <p:sldId id="373" r:id="rId25"/>
    <p:sldId id="302" r:id="rId26"/>
    <p:sldId id="330" r:id="rId27"/>
    <p:sldId id="331" r:id="rId28"/>
    <p:sldId id="271" r:id="rId29"/>
    <p:sldId id="272" r:id="rId30"/>
    <p:sldId id="273" r:id="rId31"/>
    <p:sldId id="288" r:id="rId32"/>
    <p:sldId id="267" r:id="rId33"/>
    <p:sldId id="296" r:id="rId34"/>
    <p:sldId id="316" r:id="rId35"/>
    <p:sldId id="349" r:id="rId36"/>
    <p:sldId id="281" r:id="rId37"/>
    <p:sldId id="303" r:id="rId38"/>
    <p:sldId id="312" r:id="rId39"/>
    <p:sldId id="297" r:id="rId40"/>
    <p:sldId id="360" r:id="rId41"/>
    <p:sldId id="366" r:id="rId42"/>
    <p:sldId id="368" r:id="rId43"/>
    <p:sldId id="367" r:id="rId44"/>
    <p:sldId id="350" r:id="rId45"/>
    <p:sldId id="351" r:id="rId46"/>
    <p:sldId id="353" r:id="rId47"/>
    <p:sldId id="363" r:id="rId48"/>
    <p:sldId id="374" r:id="rId49"/>
    <p:sldId id="375" r:id="rId50"/>
    <p:sldId id="299" r:id="rId51"/>
    <p:sldId id="300" r:id="rId52"/>
    <p:sldId id="301" r:id="rId53"/>
    <p:sldId id="317" r:id="rId5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9900"/>
    <a:srgbClr val="9966FF"/>
    <a:srgbClr val="99FF33"/>
    <a:srgbClr val="FFFF66"/>
    <a:srgbClr val="FF99FF"/>
    <a:srgbClr val="FF66FF"/>
    <a:srgbClr val="FFFF99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79" autoAdjust="0"/>
    <p:restoredTop sz="81900" autoAdjust="0"/>
  </p:normalViewPr>
  <p:slideViewPr>
    <p:cSldViewPr>
      <p:cViewPr>
        <p:scale>
          <a:sx n="84" d="100"/>
          <a:sy n="84" d="100"/>
        </p:scale>
        <p:origin x="-82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3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ya123\Desktop\&#1076;&#1080;&#1072;&#1075;&#1088;&#1072;&#1084;&#108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dya123\Desktop\&#1076;&#1080;&#1072;&#1075;&#1088;&#1072;&#1084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62851833187648853"/>
          <c:y val="0.39974033427587702"/>
          <c:w val="0.37148166812351285"/>
          <c:h val="0.57951160446821015"/>
        </c:manualLayout>
      </c:layout>
      <c:pie3DChart>
        <c:varyColors val="1"/>
        <c:ser>
          <c:idx val="0"/>
          <c:order val="0"/>
          <c:explosion val="29"/>
          <c:cat>
            <c:strRef>
              <c:f>Лист1!$A$1:$A$10</c:f>
              <c:strCache>
                <c:ptCount val="10"/>
                <c:pt idx="0">
                  <c:v>Магазины </c:v>
                </c:pt>
                <c:pt idx="1">
                  <c:v>Мелкорозничная сеть </c:v>
                </c:pt>
                <c:pt idx="2">
                  <c:v>Оптовые склады и базы </c:v>
                </c:pt>
                <c:pt idx="3">
                  <c:v>Супермаркеты  </c:v>
                </c:pt>
                <c:pt idx="4">
                  <c:v>Предприятия общественного питания </c:v>
                </c:pt>
                <c:pt idx="5">
                  <c:v>Аптеки и аптечные пункты </c:v>
                </c:pt>
                <c:pt idx="6">
                  <c:v>Автозаправочные станции </c:v>
                </c:pt>
                <c:pt idx="7">
                  <c:v>Бытовое обслуживание </c:v>
                </c:pt>
                <c:pt idx="8">
                  <c:v>Торговые дома </c:v>
                </c:pt>
                <c:pt idx="9">
                  <c:v>Транспортно-экспедиционное обслуживание 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305</c:v>
                </c:pt>
                <c:pt idx="1">
                  <c:v>33</c:v>
                </c:pt>
                <c:pt idx="2">
                  <c:v>10</c:v>
                </c:pt>
                <c:pt idx="3">
                  <c:v>14</c:v>
                </c:pt>
                <c:pt idx="4">
                  <c:v>30</c:v>
                </c:pt>
                <c:pt idx="5">
                  <c:v>21</c:v>
                </c:pt>
                <c:pt idx="6">
                  <c:v>15</c:v>
                </c:pt>
                <c:pt idx="7">
                  <c:v>53</c:v>
                </c:pt>
                <c:pt idx="8">
                  <c:v>7</c:v>
                </c:pt>
                <c:pt idx="9">
                  <c:v>92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8.795298279886371E-2"/>
          <c:y val="0.40165283182619893"/>
          <c:w val="0.5955709318068122"/>
          <c:h val="0.5361254981009177"/>
        </c:manualLayout>
      </c:layout>
      <c:txPr>
        <a:bodyPr/>
        <a:lstStyle/>
        <a:p>
          <a:pPr>
            <a:defRPr sz="800" kern="800" baseline="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044268852163729"/>
          <c:y val="4.8963312511235903E-2"/>
          <c:w val="0.37279361732947153"/>
          <c:h val="0.87048849621159619"/>
        </c:manualLayout>
      </c:layout>
      <c:pie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Лист1!$A$1:$A$7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Государственная пошлина</c:v>
                </c:pt>
                <c:pt idx="3">
                  <c:v>Налог на добычу полезных ископаемых</c:v>
                </c:pt>
                <c:pt idx="4">
                  <c:v>Налог на имущество физических лиц</c:v>
                </c:pt>
                <c:pt idx="5">
                  <c:v>Единый налог на вменённый доход</c:v>
                </c:pt>
                <c:pt idx="6">
                  <c:v>Прочие (единый с/х, акцизы, патент)</c:v>
                </c:pt>
              </c:strCache>
            </c:strRef>
          </c:cat>
          <c:val>
            <c:numRef>
              <c:f>Лист1!$B$1:$B$7</c:f>
              <c:numCache>
                <c:formatCode>0.00%</c:formatCode>
                <c:ptCount val="7"/>
                <c:pt idx="0">
                  <c:v>0.57840000000000003</c:v>
                </c:pt>
                <c:pt idx="1">
                  <c:v>0.05</c:v>
                </c:pt>
                <c:pt idx="2">
                  <c:v>1.2E-2</c:v>
                </c:pt>
                <c:pt idx="3">
                  <c:v>0.21020000000000041</c:v>
                </c:pt>
                <c:pt idx="4">
                  <c:v>1.0000000000000005E-2</c:v>
                </c:pt>
                <c:pt idx="5">
                  <c:v>5.1400000000000001E-2</c:v>
                </c:pt>
                <c:pt idx="6">
                  <c:v>8.8000000000000064E-2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662604362311466"/>
          <c:y val="9.4488311445917314E-4"/>
          <c:w val="0.41337390378050454"/>
          <c:h val="0.94324047815319911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FA15E-D8EC-4FBA-99A2-9285645477FE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5DE3A-891A-4D53-A699-F78CBD69F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5DE3A-891A-4D53-A699-F78CBD69F78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5DE3A-891A-4D53-A699-F78CBD69F78D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A8B2DB-605B-4388-9FF3-57D4DD73F92F}" type="datetimeFigureOut">
              <a:rPr lang="ru-RU" smtClean="0"/>
              <a:pPr>
                <a:defRPr/>
              </a:pPr>
              <a:t>27.09.2019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2E3E8-706B-454B-A229-264BE4C636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44C20-CDFF-4C89-A325-4342EC5043E9}" type="datetimeFigureOut">
              <a:rPr lang="ru-RU" smtClean="0"/>
              <a:pPr>
                <a:defRPr/>
              </a:pPr>
              <a:t>27.09.2019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D092D-4524-44D3-BDB3-E4CDF791F6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3B996-6E0A-4129-9F32-D16EC49EF8FA}" type="datetimeFigureOut">
              <a:rPr lang="ru-RU" smtClean="0"/>
              <a:pPr>
                <a:defRPr/>
              </a:pPr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25595-1428-4028-8263-A66AD8B08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055F6-AF65-4774-B859-82F37BEC19AF}" type="datetimeFigureOut">
              <a:rPr lang="ru-RU" smtClean="0"/>
              <a:pPr>
                <a:defRPr/>
              </a:pPr>
              <a:t>27.09.2019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A16B1-08C3-4DC4-955D-BFD1A118A3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6E8B8E-6CDD-4204-ACD6-65AFD40EC138}" type="datetimeFigureOut">
              <a:rPr lang="ru-RU" smtClean="0"/>
              <a:pPr>
                <a:defRPr/>
              </a:pPr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1026A-B8D2-4AAE-B873-6CA7BA3D86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107AB-BCC4-41BD-838E-96BF251D04C7}" type="datetimeFigureOut">
              <a:rPr lang="ru-RU" smtClean="0"/>
              <a:pPr>
                <a:defRPr/>
              </a:pPr>
              <a:t>27.09.2019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4B6F1-4C9B-4B5B-94EC-ED5390D17A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3C3B35-7018-4480-A689-AA0719558461}" type="datetimeFigureOut">
              <a:rPr lang="ru-RU" smtClean="0"/>
              <a:pPr>
                <a:defRPr/>
              </a:pPr>
              <a:t>27.09.2019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4627-73F0-4555-86B0-A5C335EF16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33C718-6E32-47B4-A10A-9845D13EF3ED}" type="datetimeFigureOut">
              <a:rPr lang="ru-RU" smtClean="0"/>
              <a:pPr>
                <a:defRPr/>
              </a:pPr>
              <a:t>27.09.2019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2E4BD5-0C92-4782-8B79-112F92A7357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9D7A9E-7C9B-4C9E-98FE-4626FDB02C0E}" type="datetimeFigureOut">
              <a:rPr lang="ru-RU" smtClean="0"/>
              <a:pPr>
                <a:defRPr/>
              </a:pPr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866A3-B16A-4E73-95D3-62ACC6B77E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B4D880-A2C3-49AE-81A0-A3B6D3D2A29E}" type="datetimeFigureOut">
              <a:rPr lang="ru-RU" smtClean="0"/>
              <a:pPr>
                <a:defRPr/>
              </a:pPr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32F2A-D68C-4BA2-BCBE-F55ED7268B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4B580-7694-43BB-8AD1-F896692A1C4A}" type="datetimeFigureOut">
              <a:rPr lang="ru-RU" smtClean="0"/>
              <a:pPr>
                <a:defRPr/>
              </a:pPr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D143BEA-5B51-4863-977B-E5A0CBF1B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2DE1C0B-7FAA-480F-B364-2D3407CC4B86}" type="datetimeFigureOut">
              <a:rPr lang="ru-RU" smtClean="0"/>
              <a:pPr>
                <a:defRPr/>
              </a:pPr>
              <a:t>27.09.2019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65CC1A8-84C0-4D33-827A-7C90A78BF6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142976" y="4286256"/>
            <a:ext cx="7500990" cy="228601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Инвестиционный паспорт муниципального района </a:t>
            </a:r>
            <a:b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«Шилкинский район»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23193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\\pdc\AdmShilka\Комитет Экономики\фото здание\DSC_2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85727"/>
            <a:ext cx="6357982" cy="37862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>
          <a:xfrm>
            <a:off x="755650" y="188912"/>
            <a:ext cx="8229600" cy="88263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Минерально-сырьевая база района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46" y="1643049"/>
          <a:ext cx="8786873" cy="280641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10221"/>
                <a:gridCol w="3221853"/>
                <a:gridCol w="3954799"/>
              </a:tblGrid>
              <a:tr h="33753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0212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россыпей и 4 рудных месторождения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Прогнозные  ресурсы россыпного золота - 3,5 тонн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рудного золота - более 50 тонн.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878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Уголь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Арбагаро-Холбонское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 бурых углей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60955 тыс. тонн.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6804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Глины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Арбагарское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6042,4 тыс.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куб.м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9473" name="Picture 17" descr="trio_4fdeee177a0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382633"/>
            <a:ext cx="3205194" cy="22990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75" name="Picture 19" descr="coal_h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381047"/>
            <a:ext cx="3144837" cy="22895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77" name="Picture 21" descr="calcium-bentonite-powder-7627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381042"/>
            <a:ext cx="3168650" cy="22831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42844" y="1071546"/>
            <a:ext cx="8786874" cy="57150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 территории района выявлено порядка 62 месторождений и проявлений различных</a:t>
            </a:r>
          </a:p>
          <a:p>
            <a:pPr algn="ctr"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полезных ископаемых. Преобладают золото, руды редких металлов,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уголь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69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>       </a:t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>      Минерально-сырьевая база района</a:t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3600" b="1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81157074"/>
              </p:ext>
            </p:extLst>
          </p:nvPr>
        </p:nvGraphicFramePr>
        <p:xfrm>
          <a:off x="285720" y="2500306"/>
          <a:ext cx="8569523" cy="363366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70968"/>
                <a:gridCol w="3570634"/>
                <a:gridCol w="2927921"/>
              </a:tblGrid>
              <a:tr h="4745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Месторождение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748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Облицовочный камень (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габбро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Шамболихинское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месторождение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748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Песчано-гравийная смесь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Ново-Шилкинское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Запасы сырья в количестве 5351,6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тыс.куб.м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452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Известняки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Кирочинское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87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Минеральные воды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Шивандинское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Дебит 150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тыс.куб.м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0177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Литий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Завитинское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500" name="Picture 20" descr="Gab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2286016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2" name="Picture 22" descr="1319491266_260789560_1---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714356"/>
            <a:ext cx="2160588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4" name="Picture 24" descr="_(3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714356"/>
            <a:ext cx="2160587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6" name="Picture 26" descr="0_6a60d_b3bc9bc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714356"/>
            <a:ext cx="2016125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9113" y="115888"/>
            <a:ext cx="8229600" cy="45561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Промышленное производство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785926"/>
            <a:ext cx="3024336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Цветная металлургия (добыча полезных ископаемых) (65,2%)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143248"/>
            <a:ext cx="3071834" cy="107157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строительных материалов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4286257"/>
            <a:ext cx="3000396" cy="11430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Пищевая и перерабатывающая промышленность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4744" y="2214554"/>
            <a:ext cx="178595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«АЗК»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4744" y="2714620"/>
            <a:ext cx="178595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«Горемнак»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4744" y="1714488"/>
            <a:ext cx="178595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«Прииск Соловьевский»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14744" y="5715016"/>
            <a:ext cx="178595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ППСК «ХлебоМир»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5572140"/>
            <a:ext cx="2928958" cy="11395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Частные предприниматели и мини-цеха -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14744" y="4286256"/>
            <a:ext cx="1785950" cy="5000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Хлебопекарня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Никоян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14744" y="4857760"/>
            <a:ext cx="1785950" cy="428628"/>
          </a:xfrm>
          <a:prstGeom prst="roundRect">
            <a:avLst>
              <a:gd name="adj" fmla="val 961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Хлебопекарня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Мартиросян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В.К.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14744" y="5357826"/>
            <a:ext cx="1785950" cy="3238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«Сандра»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4744" y="3857628"/>
            <a:ext cx="1785950" cy="357191"/>
          </a:xfrm>
          <a:prstGeom prst="roundRect">
            <a:avLst>
              <a:gd name="adj" fmla="val 2047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ПСМ»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3214677" y="1785926"/>
            <a:ext cx="500067" cy="120634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2" idx="1"/>
          </p:cNvCxnSpPr>
          <p:nvPr/>
        </p:nvCxnSpPr>
        <p:spPr>
          <a:xfrm>
            <a:off x="3214678" y="2357430"/>
            <a:ext cx="500066" cy="7143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14678" y="4357694"/>
            <a:ext cx="500066" cy="14287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214678" y="4786322"/>
            <a:ext cx="500066" cy="14287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22" idx="1"/>
          </p:cNvCxnSpPr>
          <p:nvPr/>
        </p:nvCxnSpPr>
        <p:spPr>
          <a:xfrm>
            <a:off x="3214678" y="5214950"/>
            <a:ext cx="500066" cy="304793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143240" y="6000768"/>
            <a:ext cx="571504" cy="158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49" idx="1"/>
          </p:cNvCxnSpPr>
          <p:nvPr/>
        </p:nvCxnSpPr>
        <p:spPr>
          <a:xfrm>
            <a:off x="3143240" y="6429396"/>
            <a:ext cx="571504" cy="7143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64" name="Picture 57" descr="%D0%B7%D0%BE%D0%BB%D0%BE%D1%82%D0%B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1000108"/>
            <a:ext cx="2819390" cy="214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3065" name="Picture 59" descr="137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3" y="3071810"/>
            <a:ext cx="2819390" cy="172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3066" name="Picture 61" descr="wallpaper_8_153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3" y="4797425"/>
            <a:ext cx="281939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6" name="Скругленный прямоугольник 35"/>
          <p:cNvSpPr/>
          <p:nvPr/>
        </p:nvSpPr>
        <p:spPr>
          <a:xfrm>
            <a:off x="214282" y="785794"/>
            <a:ext cx="3000396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и распределение электроэнергии, газа и воды (30,9%)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71868" y="571480"/>
            <a:ext cx="2571768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Восточные электросети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п.Холбон 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 flipV="1">
            <a:off x="3214688" y="785794"/>
            <a:ext cx="357180" cy="1428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3714744" y="3214686"/>
            <a:ext cx="1785950" cy="571504"/>
          </a:xfrm>
          <a:prstGeom prst="roundRect">
            <a:avLst>
              <a:gd name="adj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«Золото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Дельмачик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3143240" y="3000372"/>
            <a:ext cx="642942" cy="50006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3714744" y="6286520"/>
            <a:ext cx="1785950" cy="4286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Хлебопекарня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Николян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Х.А.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>
            <a:endCxn id="23" idx="1"/>
          </p:cNvCxnSpPr>
          <p:nvPr/>
        </p:nvCxnSpPr>
        <p:spPr>
          <a:xfrm>
            <a:off x="3286116" y="3857628"/>
            <a:ext cx="428628" cy="17859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14" idx="1"/>
          </p:cNvCxnSpPr>
          <p:nvPr/>
        </p:nvCxnSpPr>
        <p:spPr>
          <a:xfrm>
            <a:off x="3214678" y="2571744"/>
            <a:ext cx="500066" cy="35719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3714744" y="1071546"/>
            <a:ext cx="1785950" cy="571504"/>
          </a:xfrm>
          <a:prstGeom prst="roundRect">
            <a:avLst>
              <a:gd name="adj" fmla="val 961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АО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ЗабТЭК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214678" y="135729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87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Добыча полезных ископаемых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295" y="1208814"/>
            <a:ext cx="4730895" cy="307744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Добыча золота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удельный вес добычи золота в объеме отгруженных товаров составляет почти 60%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-разведаны 19 россыпей и 4 рудных месторождения золота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-прогнозные ресурсы россыпного золота – 3,5 тонны, рудного более 50 тонн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 последние 3 года объем золотодобычи уменьшился и составляет на сегодня 307 кг в год.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1214422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по добыче золота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143116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«Прииск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Соловьевский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071810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«Горемнак»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785653" y="3858025"/>
            <a:ext cx="45728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57" name="Picture 26" descr="8A2F8BDCB9CD84F13B7B76567E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365625"/>
            <a:ext cx="338455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Прямоугольник 19"/>
          <p:cNvSpPr/>
          <p:nvPr/>
        </p:nvSpPr>
        <p:spPr>
          <a:xfrm>
            <a:off x="5357818" y="4000504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«Золото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Дельмачик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072066" y="350043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72066" y="442913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072066" y="542926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357818" y="5857892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«АЗК»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072066" y="6143644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072066" y="1357298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357818" y="4929198"/>
            <a:ext cx="3384376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Апрелково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endCxn id="6" idx="1"/>
          </p:cNvCxnSpPr>
          <p:nvPr/>
        </p:nvCxnSpPr>
        <p:spPr>
          <a:xfrm>
            <a:off x="5072066" y="257174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72066" y="185736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5905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Обрабатывающие  производства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16" y="714356"/>
            <a:ext cx="2786082" cy="6429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Обрабатывающие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214422"/>
            <a:ext cx="2928958" cy="150019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пищевых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продуктов, включая напитки (доля в обрабатывающих производствах 60,3%)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50" y="1285860"/>
            <a:ext cx="2643206" cy="135732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Издательская и полиграфическая деятельность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– 4,9%)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1571612"/>
            <a:ext cx="2643206" cy="12144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прочих неметаллических минеральных продуктов (доля - 34,8%)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142844" y="3000372"/>
            <a:ext cx="3286148" cy="1643074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«Сандра»,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«Кристальные воды Забайкалья», ИП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Мартиросян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ППСК «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ХлебоМир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ИП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Николян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Х.А., ИП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Никоян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С.А.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6572264" y="3000372"/>
            <a:ext cx="2428892" cy="1714512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МАУ «Редакция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газеты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Шилкинская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правда»</a:t>
            </a: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3714744" y="3071810"/>
            <a:ext cx="2571768" cy="1643074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«Первомайское предприятие строительных материалов»</a:t>
            </a:r>
          </a:p>
        </p:txBody>
      </p:sp>
      <p:pic>
        <p:nvPicPr>
          <p:cNvPr id="30722" name="Picture 2" descr="http://vladnews.ru/uploads/akimov/110110/newfolder/foo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857760"/>
            <a:ext cx="3000396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24" name="Picture 4" descr="http://www.stroyportal.ru/bank/bank/3139_yacheistyj_beton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857760"/>
            <a:ext cx="2762216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26" name="Picture 6" descr="http://chita.russiaregionpress.ru/files/2009/08/e8f868a1c71e017588ce327513a9d5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857760"/>
            <a:ext cx="2428892" cy="18573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33" name="Прямая со стрелкой 32"/>
          <p:cNvCxnSpPr>
            <a:stCxn id="4" idx="2"/>
          </p:cNvCxnSpPr>
          <p:nvPr/>
        </p:nvCxnSpPr>
        <p:spPr>
          <a:xfrm rot="16200000" flipH="1">
            <a:off x="4589858" y="1446596"/>
            <a:ext cx="21431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072198" y="785794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 flipV="1">
            <a:off x="1285852" y="857232"/>
            <a:ext cx="192882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4644232" y="29281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7321569" y="2821777"/>
            <a:ext cx="35798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H="1">
            <a:off x="1643044" y="2857496"/>
            <a:ext cx="285754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5719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2000232" y="642918"/>
            <a:ext cx="5072098" cy="1357322"/>
          </a:xfrm>
          <a:prstGeom prst="flowChartAlternateProcess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в районе занимаются: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сельскохозпредприятий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крестьянско-фермерских хозяйств;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9381 личных подсобных хозяйств;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с/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кооператива (в т.ч.1 кредитный).</a:t>
            </a:r>
          </a:p>
        </p:txBody>
      </p:sp>
      <p:pic>
        <p:nvPicPr>
          <p:cNvPr id="20" name="Рисунок 19" descr="https://zooclub.ru/attach/fotogal/oboi/parno/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https://wallpapercave.com/wp/wp18863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429264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" name="Рисунок 21" descr="http://cdn.tvc.ru/pictures/o/104/2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642918"/>
            <a:ext cx="1771648" cy="12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3" name="Picture 2" descr="C:\Users\Nadya123\Desktop\gusinye-i-kurinye-iait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357826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14282" y="2071678"/>
          <a:ext cx="8715435" cy="1443992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000396"/>
                <a:gridCol w="1714512"/>
                <a:gridCol w="4000527"/>
              </a:tblGrid>
              <a:tr h="28575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Произведено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хозяйствах всех категорий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7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01.01.2019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роста к уровню предыдущего года, в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3448,2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1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14532,7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1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5352,8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214282" y="3571877"/>
          <a:ext cx="8715436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1714512"/>
                <a:gridCol w="4000528"/>
              </a:tblGrid>
              <a:tr h="27597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хозяйствах всех категорий насчитывается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67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01.01.2019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роста к уровню предыдущего года, в %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18345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62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7079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4194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837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32595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" name="Рисунок 29" descr="http://novoaltaysk.online/wp-content/uploads/2017/04/%D0%B6%D0%B8%D0%B2%D0%BE%D1%82%D0%BD%D1%8B%D0%B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572140"/>
            <a:ext cx="17859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https://www.1zoom.ru/big2/786/261158-Sepi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572140"/>
            <a:ext cx="1928826" cy="111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Заголовок 2"/>
          <p:cNvSpPr>
            <a:spLocks noGrp="1"/>
          </p:cNvSpPr>
          <p:nvPr>
            <p:ph type="title"/>
          </p:nvPr>
        </p:nvSpPr>
        <p:spPr>
          <a:xfrm>
            <a:off x="428625" y="571480"/>
            <a:ext cx="8229600" cy="35719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928670"/>
            <a:ext cx="5214974" cy="1348201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место по району </a:t>
            </a:r>
          </a:p>
          <a:p>
            <a:pPr marL="274320"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занятости населения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место по производству сельскохозяйственной продукции в крае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1" y="2500306"/>
            <a:ext cx="5572164" cy="2000264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сельскохозяйственного производства: зерновое земледелие и овощеводство,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мясное и молочное животноводство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4" name="Picture 15" descr="Hereford_bull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86322"/>
            <a:ext cx="25221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15" name="Picture 17" descr="angora-goa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786322"/>
            <a:ext cx="2928958" cy="19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http://kvedomosti.ru/wp-content/uploads/2017/09/25d88a984e5f243bf4237350bcaa0252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143248"/>
            <a:ext cx="271464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929322" y="928670"/>
            <a:ext cx="3000396" cy="2000264"/>
          </a:xfrm>
          <a:prstGeom prst="round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КРС «Герефордской» породы , овцы Забайкальской тонкорунной породы, козы Горноалтайской породы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>
          <a:xfrm>
            <a:off x="528638" y="338138"/>
            <a:ext cx="8229600" cy="6619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Торговля и потребительский рынок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3500462" cy="335758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28110"/>
                <a:gridCol w="972352"/>
              </a:tblGrid>
              <a:tr h="338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544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Мелкорозничная сеть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8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Оптовые склады и базы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5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Супермаркеты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42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Предприятия общественного питания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94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Аптеки и аптечные пункты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52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Автозаправочные станции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56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Бытовое обслуживание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36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Торговые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дома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638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Транспортно-экспедиционное обслуживание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0" y="3571876"/>
          <a:ext cx="385765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\\pdc\Economic\буянова скан\предприниматели\Классик-парфюм\IMG_01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00108"/>
            <a:ext cx="2357454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\\pdc\Economic\буянова скан\предприниматели\шилкоград\IMG_54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00108"/>
            <a:ext cx="2428892" cy="163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8" name="Рисунок 7" descr="\\pdc\Economic\буянова скан\предприниматели\золотой гектар\image (10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714620"/>
            <a:ext cx="23574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\\pdc\Economic\буянова скан\предприниматели\наран туяа\DSC_08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714620"/>
            <a:ext cx="2428892" cy="170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\\pdc\Economic\буянова скан\предприниматели\Предпрениматели\Predprenimateli130515__6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714884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\\pdc\Economic\буянова скан\предприниматели\Предпрениматели\Predprenimateli130515__7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4714884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2"/>
          <p:cNvSpPr>
            <a:spLocks noGrp="1"/>
          </p:cNvSpPr>
          <p:nvPr>
            <p:ph type="title"/>
          </p:nvPr>
        </p:nvSpPr>
        <p:spPr>
          <a:xfrm>
            <a:off x="468313" y="357166"/>
            <a:ext cx="8229600" cy="57150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Малый и средний бизнес</a:t>
            </a:r>
          </a:p>
        </p:txBody>
      </p:sp>
      <p:sp>
        <p:nvSpPr>
          <p:cNvPr id="47105" name="Объект 1"/>
          <p:cNvSpPr>
            <a:spLocks noGrp="1"/>
          </p:cNvSpPr>
          <p:nvPr>
            <p:ph idx="1"/>
          </p:nvPr>
        </p:nvSpPr>
        <p:spPr>
          <a:xfrm>
            <a:off x="214282" y="928670"/>
            <a:ext cx="8715435" cy="5929330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индивидуальных предпринимателей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Малые предприятия</a:t>
            </a:r>
          </a:p>
          <a:p>
            <a:pPr marL="0" indent="0" eaLnBrk="1" hangingPunct="1">
              <a:buFont typeface="Symbol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85" name="Group 33"/>
          <p:cNvGraphicFramePr>
            <a:graphicFrameLocks noGrp="1"/>
          </p:cNvGraphicFramePr>
          <p:nvPr/>
        </p:nvGraphicFramePr>
        <p:xfrm>
          <a:off x="785786" y="1357298"/>
          <a:ext cx="7643867" cy="10363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94682"/>
                <a:gridCol w="1959821"/>
                <a:gridCol w="1894682"/>
                <a:gridCol w="1894682"/>
              </a:tblGrid>
              <a:tr h="410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2017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303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9186" name="Group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8612900"/>
              </p:ext>
            </p:extLst>
          </p:nvPr>
        </p:nvGraphicFramePr>
        <p:xfrm>
          <a:off x="571472" y="3000372"/>
          <a:ext cx="5500726" cy="36433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14512"/>
                <a:gridCol w="1214446"/>
                <a:gridCol w="1285884"/>
                <a:gridCol w="1285884"/>
              </a:tblGrid>
              <a:tr h="1165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01.01.2017 г.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01.01.2018 г. 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 г. 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0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 малых предприятий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0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микропредприятий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1074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занятых в сфере МСП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2623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2529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49183" name="Picture 32" descr="x_cbc097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6846" y="3000372"/>
            <a:ext cx="281287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1909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малого предпринимательства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3143240" y="1714488"/>
            <a:ext cx="3357586" cy="1524745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Инфраструктура поддержки малого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предпринима-тельства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6143636" y="2571744"/>
            <a:ext cx="2832349" cy="1357322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предпринима-телей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357158" y="1071546"/>
            <a:ext cx="3000396" cy="1603022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поддержки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предпринима-тельства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администрации района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357158" y="2714620"/>
            <a:ext cx="3143272" cy="1574016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поддержки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малого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(п.Первомайский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6286512" y="1071546"/>
            <a:ext cx="2714644" cy="1357322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Потреби-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тельские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кооперативы</a:t>
            </a:r>
          </a:p>
        </p:txBody>
      </p:sp>
      <p:sp>
        <p:nvSpPr>
          <p:cNvPr id="9" name="Арка 8"/>
          <p:cNvSpPr/>
          <p:nvPr/>
        </p:nvSpPr>
        <p:spPr>
          <a:xfrm>
            <a:off x="3357554" y="1071546"/>
            <a:ext cx="2871787" cy="1296987"/>
          </a:xfrm>
          <a:prstGeom prst="blockArc">
            <a:avLst>
              <a:gd name="adj1" fmla="val 10800000"/>
              <a:gd name="adj2" fmla="val 21578132"/>
              <a:gd name="adj3" fmla="val 1963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2071670" y="5786454"/>
            <a:ext cx="5697539" cy="936625"/>
          </a:xfrm>
          <a:prstGeom prst="snip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поддержки малого предпринимательства: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Информационная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Консультационная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3000364" y="3357562"/>
            <a:ext cx="3500462" cy="1928826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поддержки малого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 –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«Шилкинский район»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6215074" y="4143380"/>
            <a:ext cx="2786082" cy="1500198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предрпринима-телей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 «Первомайское»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500034" y="4357694"/>
            <a:ext cx="2928958" cy="1388708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предпринима-телей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поселения «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Шилкинское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7715304" cy="79608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Уважаемые дамы и господа!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Приветствую вас от имени администрации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муниципального района «Шилкинский район».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495800" cy="5214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Шилкинский район является экономически развитой индустриально-аграрной территорией, которая имеет выгодное расположение, железнодорожное сообщение, красивую природу.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Шилкинский район традиционно входит в десятку лучших районов Забайкальского края, как динамично развивающийся регион с высоким промышленным и сельскохозяйственным потенциалом. Обладает необходимыми площадями, инженерной инфраструктурой и трудовыми ресурсами, развитая социальная сфера позволяет развивать здесь практически любую отрасль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производства и сферу услуг.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Мы готовы рассмотреть Ваши предложения.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Приглашаем Вас к долгосрочному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и взаимовыгодному сотрудничеству.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Я уверен, что наши общие проекты станут выгодным вложением капитала ваших компаний и значительно  повысят качество жизни жителей Шилкинского района</a:t>
            </a:r>
          </a:p>
          <a:p>
            <a:pPr algn="ctr">
              <a:buNone/>
            </a:pPr>
            <a:endParaRPr lang="ru-RU" sz="1300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ru-RU" sz="1300" dirty="0" smtClean="0">
                <a:latin typeface="+mj-lt"/>
                <a:cs typeface="Times New Roman" pitchFamily="18" charset="0"/>
              </a:rPr>
              <a:t>С уважением, Сергей Владиславович Воробьёв – глава муниципального района «Шилкинский район».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C:\Users\Nadya123\Desktop\Фото здания\Воробьёв С.В.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36530"/>
          <a:stretch>
            <a:fillRect/>
          </a:stretch>
        </p:blipFill>
        <p:spPr bwMode="auto">
          <a:xfrm>
            <a:off x="0" y="1785926"/>
            <a:ext cx="478631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Демография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23512961"/>
              </p:ext>
            </p:extLst>
          </p:nvPr>
        </p:nvGraphicFramePr>
        <p:xfrm>
          <a:off x="179512" y="1214420"/>
          <a:ext cx="8774831" cy="51435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92488"/>
                <a:gridCol w="1500198"/>
                <a:gridCol w="1428760"/>
                <a:gridCol w="1453385"/>
              </a:tblGrid>
              <a:tr h="79908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01.01.2017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01.01.2018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705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тыс. чел.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40003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39600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39226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7098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городское тыс. чел.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27147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26904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26710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31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(среднегодовая), сельское тыс. чел.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12856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12696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12516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948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-мужчины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-женщины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20992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20897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18452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20558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202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коэффициент рождаемости (на 1000 чел.)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13,3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13,4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12,9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6429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Трудовые ресурсы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Объект 1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715039"/>
          </a:xfrm>
        </p:spPr>
        <p:txBody>
          <a:bodyPr/>
          <a:lstStyle/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Население района – 39024 человек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Трудовые ресурсы -  22751  человек</a:t>
            </a:r>
            <a:b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 том числе: занято в экономике – 16130 человек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4480" y="4071942"/>
            <a:ext cx="6715172" cy="4104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4480" y="2143116"/>
            <a:ext cx="6715171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 и связь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14481" y="2786058"/>
            <a:ext cx="6715171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Оптовая и розничная торговля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4481" y="5929330"/>
            <a:ext cx="6715172" cy="4104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14481" y="3429000"/>
            <a:ext cx="6715171" cy="48184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14481" y="4714884"/>
            <a:ext cx="6715172" cy="410404"/>
          </a:xfrm>
          <a:prstGeom prst="roundRect">
            <a:avLst>
              <a:gd name="adj" fmla="val 19678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Личные подсобные хозяйства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14481" y="5286388"/>
            <a:ext cx="6715172" cy="4104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Добыча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85786" y="1928802"/>
            <a:ext cx="914400" cy="914400"/>
          </a:xfrm>
          <a:prstGeom prst="ellipse">
            <a:avLst/>
          </a:prstGeom>
          <a:ln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85786" y="2571744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12,8%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85786" y="3143248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12,5%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85786" y="3786190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10,3%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5786" y="4429132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9,9%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85786" y="5000636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9,3%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85786" y="5643578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7,8%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428604"/>
            <a:ext cx="3000396" cy="1428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6038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Трудовые ресурсы</a:t>
            </a:r>
          </a:p>
          <a:p>
            <a:pPr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7356" y="3000372"/>
            <a:ext cx="6888165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7356" y="4286256"/>
            <a:ext cx="6858048" cy="428628"/>
          </a:xfrm>
          <a:prstGeom prst="roundRect">
            <a:avLst>
              <a:gd name="adj" fmla="val 0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Гостиницы, рестораны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7356" y="3643314"/>
            <a:ext cx="6888165" cy="42862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деятельность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56" y="5572140"/>
            <a:ext cx="6888165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57356" y="928670"/>
            <a:ext cx="6858048" cy="5715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Обрабатывающие производства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57356" y="4857760"/>
            <a:ext cx="6888165" cy="50006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Операции с недвижимым имуществом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857356" y="1643050"/>
            <a:ext cx="6858048" cy="64294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и распределение электроэнергии, газа и воды, предоставление коммунальных услуг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2428868"/>
            <a:ext cx="6858048" cy="42862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хозяйство, охота, лесное хозяйство</a:t>
            </a:r>
          </a:p>
        </p:txBody>
      </p:sp>
      <p:sp>
        <p:nvSpPr>
          <p:cNvPr id="20" name="Овал 19"/>
          <p:cNvSpPr/>
          <p:nvPr/>
        </p:nvSpPr>
        <p:spPr>
          <a:xfrm>
            <a:off x="1000100" y="714356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35000"/>
                  <a:satMod val="253000"/>
                </a:schemeClr>
              </a:gs>
              <a:gs pos="50000">
                <a:schemeClr val="accent2">
                  <a:tint val="42000"/>
                  <a:satMod val="255000"/>
                </a:schemeClr>
              </a:gs>
              <a:gs pos="97000">
                <a:schemeClr val="accent2">
                  <a:tint val="53000"/>
                  <a:satMod val="260000"/>
                </a:schemeClr>
              </a:gs>
              <a:gs pos="100000">
                <a:schemeClr val="accent2">
                  <a:tint val="56000"/>
                  <a:satMod val="27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6,2%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00100" y="1428736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5,6%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000100" y="2071678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4,4%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000100" y="2714620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1,5%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00100" y="3429000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0,9%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00100" y="4071942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0,7%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00100" y="4714884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0,1%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00100" y="5357826"/>
            <a:ext cx="914400" cy="91440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2"/>
          <p:cNvSpPr>
            <a:spLocks noGrp="1"/>
          </p:cNvSpPr>
          <p:nvPr>
            <p:ph type="title"/>
          </p:nvPr>
        </p:nvSpPr>
        <p:spPr>
          <a:xfrm>
            <a:off x="468313" y="500041"/>
            <a:ext cx="8229600" cy="42862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500034" y="980728"/>
          <a:ext cx="8358246" cy="22961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008044"/>
                <a:gridCol w="33502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 государственных учреждениях службы занятости населения (на начало года)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343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 безработицы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1,7%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Нагрузка незанятого населения на одну заявленную вакансию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Рисунок 4" descr="zanyat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429000"/>
            <a:ext cx="4271992" cy="3143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https://xn--80aaf6alieu7a2a8f.xn--p1ai/wp-content/uploads/2017/11/r990_bezrabotica-h600-e1510738472356.jpg?w=3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Налоговый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потенциал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Доходная часть консолидированного бюджета муниципального района формируется из поступлений налоговых и неналоговых доходов. </a:t>
            </a: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1714488"/>
            <a:ext cx="5357850" cy="642942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2018 год поступило доходов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сумме 1 522 273,6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786058"/>
            <a:ext cx="3714776" cy="71438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Собственные 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343 093,3 млн. руб., (22,5%)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2786058"/>
            <a:ext cx="3929090" cy="71438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Безвозмездные перечисления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1 179 180,3 млн. руб., (77,5%)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893208" y="2393148"/>
            <a:ext cx="357190" cy="285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929322" y="242886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85786" y="357187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«Шилкинский район» в 2018 году.</a:t>
            </a: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1071538" y="4357694"/>
          <a:ext cx="7000924" cy="231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Заголовок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5762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Финансово-кредитные учреждения района</a:t>
            </a:r>
          </a:p>
        </p:txBody>
      </p:sp>
      <p:sp>
        <p:nvSpPr>
          <p:cNvPr id="36865" name="Объект 1"/>
          <p:cNvSpPr>
            <a:spLocks noGrp="1"/>
          </p:cNvSpPr>
          <p:nvPr>
            <p:ph idx="1"/>
          </p:nvPr>
        </p:nvSpPr>
        <p:spPr>
          <a:xfrm>
            <a:off x="342900" y="853728"/>
            <a:ext cx="5514984" cy="336109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«Сбербанк России», ОАО (филиал) 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«Российский сельскохозяйственный банк»,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«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Совкомбанк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 «ВТБ 24»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Азиатско-Тихоокеанский банк</a:t>
            </a:r>
          </a:p>
          <a:p>
            <a:pPr algn="ctr" eaLnBrk="1" hangingPunct="1"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сельскохозяйственный потребительский кредитный сберегательный кооператив.</a:t>
            </a:r>
          </a:p>
          <a:p>
            <a:pPr algn="ctr" eaLnBrk="1" hangingPunct="1">
              <a:defRPr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143240" y="4572008"/>
            <a:ext cx="2714644" cy="16430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6869" name="Picture 5" descr="74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714356"/>
            <a:ext cx="2643206" cy="15716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3257" name="Picture 10" descr="at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500570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https://www.saratovit.ru/wp-content/uploads/2017/10/logo_s_shajboj_sverkhu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500306"/>
            <a:ext cx="2714644" cy="169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https://www.niann.ru/_data/objects/0050/0306/ico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500570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2"/>
          <p:cNvSpPr>
            <a:spLocks noGrp="1"/>
          </p:cNvSpPr>
          <p:nvPr>
            <p:ph type="title"/>
          </p:nvPr>
        </p:nvSpPr>
        <p:spPr>
          <a:xfrm>
            <a:off x="468313" y="209550"/>
            <a:ext cx="8229600" cy="9302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Транспортная инфраструктура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539552" y="1326021"/>
            <a:ext cx="4581250" cy="516367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Шилка является железнодорожной станцией, здесь базируются железнодорожные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районе насчитывается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автомобилей.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96,5% автомобилей в собственности граждан.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1000 человек населения приходится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319,2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штук автомобилей (в среднем по Забайкальскому краю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210,9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штук).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Протяженность общей сети автомобильных дорог составляет 711 км.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территорию района проходит федеральная трасса «Чита-Хабаровск».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31000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Грузооборот автомобильного транспорта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4506,9 тыс.т/км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Clr>
                <a:schemeClr val="tx1"/>
              </a:buClr>
              <a:buSzPct val="131000"/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79" y="3933825"/>
            <a:ext cx="331152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http://www.train-photo.ru/data/media/34/VL80k-19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1" y="1285860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      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Связь</a:t>
            </a:r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44" y="2928934"/>
            <a:ext cx="2398241" cy="2089769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электросвязи</a:t>
            </a:r>
          </a:p>
        </p:txBody>
      </p:sp>
      <p:sp>
        <p:nvSpPr>
          <p:cNvPr id="6" name="Овал 5"/>
          <p:cNvSpPr/>
          <p:nvPr/>
        </p:nvSpPr>
        <p:spPr>
          <a:xfrm>
            <a:off x="5357818" y="2500306"/>
            <a:ext cx="2016224" cy="18002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сотовой связи</a:t>
            </a:r>
          </a:p>
        </p:txBody>
      </p:sp>
      <p:sp>
        <p:nvSpPr>
          <p:cNvPr id="7" name="Овал 6"/>
          <p:cNvSpPr/>
          <p:nvPr/>
        </p:nvSpPr>
        <p:spPr>
          <a:xfrm>
            <a:off x="1428728" y="4797152"/>
            <a:ext cx="2207168" cy="1917996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</a:p>
        </p:txBody>
      </p:sp>
      <p:sp>
        <p:nvSpPr>
          <p:cNvPr id="8" name="Овал 7"/>
          <p:cNvSpPr/>
          <p:nvPr/>
        </p:nvSpPr>
        <p:spPr>
          <a:xfrm>
            <a:off x="5072066" y="4643446"/>
            <a:ext cx="2094965" cy="1928802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Услуги почтовой связи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7119910" y="3429000"/>
            <a:ext cx="2007840" cy="1872208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«Почта России», 15 отделений связи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857884" y="785794"/>
            <a:ext cx="2928958" cy="1500198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Охватывает 41 населенный пункт,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представлена тремя сотовыми операторами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2786050" y="3214686"/>
            <a:ext cx="2664296" cy="1872208"/>
          </a:xfrm>
          <a:prstGeom prst="wedgeEllipse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населенных пунктах, с численностью населения свыше 500 человек</a:t>
            </a:r>
          </a:p>
        </p:txBody>
      </p:sp>
      <p:pic>
        <p:nvPicPr>
          <p:cNvPr id="55313" name="Picture 12" descr="1445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19192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2214546" y="714356"/>
            <a:ext cx="3357586" cy="2286016"/>
          </a:xfrm>
          <a:prstGeom prst="wedgeRoundRect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3304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абонентов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ЗабГОК-Связь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(2418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аб-в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«РЖД» Читинская дирекция станция связи (880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аб-в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Читаэнерго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(250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аб-в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«Компания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ТрансТелеком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(730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аб-в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4270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</p:txBody>
      </p:sp>
      <p:graphicFrame>
        <p:nvGraphicFramePr>
          <p:cNvPr id="29720" name="Group 24"/>
          <p:cNvGraphicFramePr>
            <a:graphicFrameLocks noGrp="1"/>
          </p:cNvGraphicFramePr>
          <p:nvPr>
            <p:ph idx="1"/>
          </p:nvPr>
        </p:nvGraphicFramePr>
        <p:xfrm>
          <a:off x="4356100" y="765174"/>
          <a:ext cx="4464050" cy="573565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024188"/>
                <a:gridCol w="1439862"/>
              </a:tblGrid>
              <a:tr h="822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образовательного учреждения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учреждений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573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Общеобразовательная  школа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938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общеобразовательное учреждение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(в составе обр.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2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Пришкольный интернат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22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Учреждение дополнительного образования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938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Учреждение профессионального образования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820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Открытая средняя общеобразовательная школа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" name="Прямоугольник с одним вырезанным углом 1"/>
          <p:cNvSpPr/>
          <p:nvPr/>
        </p:nvSpPr>
        <p:spPr>
          <a:xfrm>
            <a:off x="323528" y="3356992"/>
            <a:ext cx="3888432" cy="3168352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школьных образовательных учреждениях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обучается 5264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дошкольного образования посещают 1916 детей.</a:t>
            </a: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9" name="Picture 9" descr="1205918916_0_3178_9c713cbf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774" y="781430"/>
            <a:ext cx="3638094" cy="24938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0484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 и социальные услуги населению</a:t>
            </a:r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4500562" y="5072074"/>
            <a:ext cx="2254039" cy="1384381"/>
          </a:xfrm>
          <a:prstGeom prst="flowChartPunchedCar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фельдшерско-акушерских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карточка 10"/>
          <p:cNvSpPr/>
          <p:nvPr/>
        </p:nvSpPr>
        <p:spPr>
          <a:xfrm>
            <a:off x="6963650" y="5000636"/>
            <a:ext cx="2180350" cy="1428760"/>
          </a:xfrm>
          <a:prstGeom prst="flowChartPunchedCar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сельских врачебных амбулатории</a:t>
            </a:r>
          </a:p>
        </p:txBody>
      </p:sp>
      <p:sp>
        <p:nvSpPr>
          <p:cNvPr id="13" name="Стрелка вправо с вырезом 12"/>
          <p:cNvSpPr/>
          <p:nvPr/>
        </p:nvSpPr>
        <p:spPr>
          <a:xfrm rot="2494426">
            <a:off x="7212700" y="4270564"/>
            <a:ext cx="1465315" cy="343913"/>
          </a:xfrm>
          <a:prstGeom prst="notchedRightArrow">
            <a:avLst>
              <a:gd name="adj1" fmla="val 50000"/>
              <a:gd name="adj2" fmla="val 5203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5138680" y="4291078"/>
            <a:ext cx="1071571" cy="347547"/>
          </a:xfrm>
          <a:prstGeom prst="notchedRightArrow">
            <a:avLst>
              <a:gd name="adj1" fmla="val 50000"/>
              <a:gd name="adj2" fmla="val 5125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 rot="8177661">
            <a:off x="2627077" y="4262899"/>
            <a:ext cx="1515042" cy="385752"/>
          </a:xfrm>
          <a:prstGeom prst="notchedRightArrow">
            <a:avLst>
              <a:gd name="adj1" fmla="val 54087"/>
              <a:gd name="adj2" fmla="val 5345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21" name="Блок-схема: карточка 20"/>
          <p:cNvSpPr/>
          <p:nvPr/>
        </p:nvSpPr>
        <p:spPr>
          <a:xfrm>
            <a:off x="2285984" y="5072074"/>
            <a:ext cx="2088232" cy="1378328"/>
          </a:xfrm>
          <a:prstGeom prst="flowChartPunchedCar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участковые больницы</a:t>
            </a: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179512" y="1285861"/>
            <a:ext cx="2749413" cy="1135028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Краевая больница №3</a:t>
            </a: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3143240" y="1285860"/>
            <a:ext cx="2786082" cy="1032405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социального обслуживания</a:t>
            </a: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3143240" y="2571744"/>
            <a:ext cx="5000660" cy="1214446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районная больница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6068218" y="1340769"/>
            <a:ext cx="2824957" cy="108012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Негосударственное учреждение здравоохранения в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Шилка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2071702" cy="135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573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18891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573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429264"/>
            <a:ext cx="19177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муниципального района 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«Шилкинский район»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59250" y="1504204"/>
            <a:ext cx="4708525" cy="5080073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buFont typeface="Symbol" pitchFamily="18" charset="2"/>
              <a:buNone/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Шилкинский район образован постановлением ВЦИК от 4 января 1926 года путем слияния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Шилкинской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Размахнинской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волостей. Районный центр – город Шилка, возникновение которого связано со строительством железной дороги и депо в 1897 году. Исторически ему предшествовало селение Шилка, известное как казачий караул Шилкинский на левом берегу реки Шилки, образованное в середине </a:t>
            </a:r>
            <a:r>
              <a:rPr lang="en-U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</a:p>
        </p:txBody>
      </p:sp>
      <p:pic>
        <p:nvPicPr>
          <p:cNvPr id="3" name="Picture 4" descr="photo_1287_%7B4CB990FE-1754-4AB6-8384-C0411E267780%7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25538"/>
            <a:ext cx="2411413" cy="25914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3645024"/>
            <a:ext cx="2160587" cy="279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647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51520" y="2500306"/>
            <a:ext cx="4034727" cy="1785950"/>
          </a:xfrm>
          <a:prstGeom prst="verticalScroll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спортивных сооружений и спортивных школ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Охват населения занятиями физической культурой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спортом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30,9%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4500563" y="731838"/>
            <a:ext cx="4392612" cy="2411410"/>
          </a:xfrm>
          <a:prstGeom prst="horizontalScroll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стадиона с трибунами на 1500 мест;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плоскостных спортивных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сооружений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спортивных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залов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плавательный бассейн;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лыжная база;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детско-юношеских спортивных школы (включая филиалы)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1"/>
          <p:cNvSpPr/>
          <p:nvPr/>
        </p:nvSpPr>
        <p:spPr>
          <a:xfrm>
            <a:off x="214282" y="785794"/>
            <a:ext cx="4071966" cy="1357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Шилкинском районе развиты такие виды спорта как хоккей с мячом, футбол, биатлон, баскетбол и т.д. Физкультурно-оздоровительная работа  проводится с людьми с ограниченными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возможностями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002" name="Picture 10" descr="DSCF4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372" y="4695969"/>
            <a:ext cx="2637424" cy="20923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8" descr="DSC00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501" y="4729441"/>
            <a:ext cx="2771800" cy="205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11" descr="DSC00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5984" y="4670233"/>
            <a:ext cx="2907191" cy="211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4500562" y="3214686"/>
            <a:ext cx="4392612" cy="1285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Высокие спортивные результаты показывают борцы, среди которых есть чемпионы Забайкальского края, призеры Первенства Сибирского Федерального округа и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Всероссийских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турниров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Заголовок 2"/>
          <p:cNvSpPr>
            <a:spLocks noGrp="1"/>
          </p:cNvSpPr>
          <p:nvPr>
            <p:ph type="title"/>
          </p:nvPr>
        </p:nvSpPr>
        <p:spPr>
          <a:xfrm>
            <a:off x="492125" y="0"/>
            <a:ext cx="8229600" cy="5492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</a:p>
        </p:txBody>
      </p:sp>
      <p:sp>
        <p:nvSpPr>
          <p:cNvPr id="33793" name="Объект 1"/>
          <p:cNvSpPr>
            <a:spLocks noGrp="1"/>
          </p:cNvSpPr>
          <p:nvPr>
            <p:ph idx="1"/>
          </p:nvPr>
        </p:nvSpPr>
        <p:spPr>
          <a:xfrm>
            <a:off x="250824" y="548681"/>
            <a:ext cx="8692973" cy="80861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Сфера культуры в районе  представлена сетью учреждений: 34  клуба (сельские  и городские дома культуры и клубы), 30 библиотек, 1 районный краеведческий музей и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2 детских школы искусств в г. Шилка и п. Первомайском. </a:t>
            </a:r>
          </a:p>
          <a:p>
            <a:pPr marL="0" indent="0" algn="ctr" eaLnBrk="1" hangingPunct="1">
              <a:spcBef>
                <a:spcPts val="0"/>
              </a:spcBef>
              <a:buFont typeface="Symbol" pitchFamily="18" charset="2"/>
              <a:buNone/>
              <a:defRPr/>
            </a:pPr>
            <a:endParaRPr lang="ru-RU" sz="15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нюан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00174"/>
            <a:ext cx="2399530" cy="159902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50824" y="4786322"/>
            <a:ext cx="8678894" cy="185738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Гордостью Шилкинского района являются коллективы со званием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«Народный»  («Образцовый»),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в настоящее время их 10: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Ансамбль песни «</a:t>
            </a:r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Силькари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»; Образцовый ансамбль танца «Мозаика»; хореографический коллектив «Вдохновение»;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хореографический коллектив «Молодость»; ансамбль песни «</a:t>
            </a:r>
            <a:r>
              <a:rPr lang="ru-RU" sz="1300" i="1" dirty="0" err="1" smtClean="0">
                <a:latin typeface="Times New Roman" pitchFamily="18" charset="0"/>
                <a:cs typeface="Times New Roman" pitchFamily="18" charset="0"/>
              </a:rPr>
              <a:t>Летавана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»; вокальная группа «Сударушка»;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муниципальная эстрадная группа «Нюанс»;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вокальная группа «Надежда»; кукольный театр «В гостях у сказки»; вокальная группа «Напевы России».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Ансамбль танца «Мозаика» имеет почётное звание </a:t>
            </a:r>
          </a:p>
          <a:p>
            <a:pPr algn="ctr">
              <a:defRPr/>
            </a:pP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«Заслуженный коллектив народного творчества Российской Федерации»</a:t>
            </a:r>
          </a:p>
          <a:p>
            <a:pPr algn="ctr">
              <a:defRPr/>
            </a:pPr>
            <a:endParaRPr lang="ru-RU" sz="13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силька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2199619" cy="159902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33800" name="Picture 8" descr="летава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00174"/>
            <a:ext cx="2286016" cy="159630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9" name="Picture 7" descr="IMG_06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286124"/>
            <a:ext cx="2186797" cy="135732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0" name="Picture 9" descr="напевы росс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286124"/>
            <a:ext cx="2379078" cy="135732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3" name="Picture 5" descr="мозаи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60" y="1571612"/>
            <a:ext cx="2143140" cy="150019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/>
          </a:sp3d>
        </p:spPr>
      </p:pic>
      <p:pic>
        <p:nvPicPr>
          <p:cNvPr id="1026" name="Picture 2" descr="C:\Users\Nadya123\Desktop\KoncertSilkary11052013_2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6423" y="3143248"/>
            <a:ext cx="2337577" cy="14287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</p:pic>
      <p:pic>
        <p:nvPicPr>
          <p:cNvPr id="1027" name="Picture 3" descr="C:\Users\Nadya123\Desktop\Petrush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3143248"/>
            <a:ext cx="2307481" cy="14287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699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Рекреация</a:t>
            </a:r>
          </a:p>
        </p:txBody>
      </p:sp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199001" y="1071978"/>
            <a:ext cx="4729864" cy="536881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Бальнеологический курорт таежной зоны </a:t>
            </a:r>
            <a:r>
              <a:rPr lang="ru-RU" sz="1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Шиванда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расположен в 205 км от </a:t>
            </a:r>
            <a:r>
              <a:rPr lang="ru-RU" sz="1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г.Читы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высоте 800 м над уровнем моря. Сочетание сурового климата с красотами горной тайги, цветущих степей, зеленых лугов, межгорных впадин, неповторимых ландшафтов заснеженных гор на фоне всегда высокого голубого неба, с обилием горных рек и синих озер создает необыкновенно привлекательную природную среду. Здесь учтено около 300 месторождений, разведано 18, на базе одного из источников действует санаторий: "</a:t>
            </a:r>
            <a:r>
              <a:rPr lang="ru-RU" sz="1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Шиванда</a:t>
            </a:r>
            <a:r>
              <a:rPr lang="ru-RU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 Минеральные воды углекислые (3,2 гл) железистые (0,028 г/л), гидрокарбонатные магниево-кальциево-натриевые воды (с минерализацией 1,5 г/л, рН 5,7), температура 1,9 градусов, используемые для ванн, питьевого лечения, промываний желудка, ингаляций и промышленного розлива в бутылки.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0628" y="1071546"/>
            <a:ext cx="3949020" cy="1152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Санаторий 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Шиванда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6632" name="Picture 10" descr="P70937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428868"/>
            <a:ext cx="399735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699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Рекреация</a:t>
            </a:r>
          </a:p>
        </p:txBody>
      </p:sp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357158" y="909542"/>
            <a:ext cx="4500594" cy="308602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Минеральные воды способствуют излечению заболеваний сердечно-сосудистой, нервной системы, органов пищеварения, опорно-двигательного аппарата и многих других. Целебными свойствами обладают минеральные соли и грязи.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 охраняемым территориям относятся также курортные местности, на которых расположены курорты, в том числе бальнеологический курорт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Шиванда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Symbol" pitchFamily="18" charset="2"/>
              <a:buNone/>
              <a:defRPr/>
            </a:pP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8" name="Picture 12" descr="434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340768"/>
            <a:ext cx="379208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90" name="Picture 14" descr="1615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33867"/>
            <a:ext cx="4500593" cy="236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2"/>
          <p:cNvSpPr>
            <a:spLocks noGrp="1"/>
          </p:cNvSpPr>
          <p:nvPr>
            <p:ph type="title"/>
          </p:nvPr>
        </p:nvSpPr>
        <p:spPr>
          <a:xfrm>
            <a:off x="142844" y="714356"/>
            <a:ext cx="8713787" cy="6921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реализуемых муниципальных программ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 Развитие образования в муниципальном районе «Шилкинский район» на 2015-2020 г.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1.1 Развитие системы общего образования в муниципальном районе «Шилкинский район» на 2015-2020 г.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1.2 «Развитие системы дополнительного образования в муниципальном районе «Шилкинский район» на 2015-2020 г.» 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1.3 «Педагогические кадры муниципального района «Шилкинский район»»</a:t>
            </a:r>
          </a:p>
          <a:p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1.4 Комплексная безопасность образовательных учреждений муниципального района «Шилкинский район» на 2015-2020 г.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2. «Организация отдыха, оздоровления и занятости детей, подростков и молодёжи в Шилкинском районе».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3. «Профилактика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предупреждение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употребления наркотических веществ, алкоголизма, пьянства, табакокурения в Шилкинском районе».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4. «Профилактика безнадзорности и правонарушений несовершеннолетних в Шилкинском районе (2018-2021 годы)».</a:t>
            </a:r>
          </a:p>
          <a:p>
            <a:pPr>
              <a:buNone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реализуемых муниципальных программ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86874" cy="5429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5. «Поддержка и развитие агропромышленного комплекса муниципального района «Шилкинский район» на 2013-2020 годы».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6. «Развитие малого и среднего предпринимательства на территории муниципального района «Шилкинский район» на 2016-2020 годы».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7. «Безопасность дорожного движения на территории муниципального района "Шилкинский район" на 2013 -2020 годы».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8. «Устойчивое развитие сельских территорий муниципального района "Шилкинский район" на 2014-2020 годы».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9. «Энергосбережение на территории муниципального района «Шилкинский район» на 2017-2020 годы».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10. «Улучшение условий и охраны труда в муниципальном районе «Шилкинский район» на 2018-2021 годы».</a:t>
            </a:r>
          </a:p>
          <a:p>
            <a:pPr>
              <a:buNone/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2"/>
          <p:cNvSpPr>
            <a:spLocks noGrp="1"/>
          </p:cNvSpPr>
          <p:nvPr>
            <p:ph type="title"/>
          </p:nvPr>
        </p:nvSpPr>
        <p:spPr>
          <a:xfrm>
            <a:off x="179388" y="142852"/>
            <a:ext cx="8642350" cy="7143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Системообразующие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и организации района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42844" y="857232"/>
          <a:ext cx="8858311" cy="571504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6327511"/>
                <a:gridCol w="1792610"/>
                <a:gridCol w="738190"/>
              </a:tblGrid>
              <a:tr h="3219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Предприятия открытого акционерного общества «Российские железные дороги»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/>
                </a:tc>
              </a:tr>
              <a:tr h="84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Шилкинская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дистанция пути – структурное подразделение Забайкальской дирекции инфраструктуры Забайкальской железной дороги – филиала открытого акционерного общества «Российские железные дороги»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Наседкин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Юрий Алексеевич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6-22-30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126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Шилкинская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механизированная дистанция погрузочно-разгрузочных работ Забайкальской дирекции  по управлению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терминально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-складским комплексом – структурного подразделения центральной дирекции по управлению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терминально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-складским комплексом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Стаценко Михаил Васильевич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6-22-60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2197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здравоохранения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/>
                </a:tc>
              </a:tr>
              <a:tr h="84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Негосударственное учреждение здравоохранения «Узловая поликлиника на станции Шилка Открытого Акционерного Общества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Российские железные дороги»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Албул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Галина Александровна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6-22-27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5634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учреждение здравоохранения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Шилкинская центральная районная больница»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Бянкин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Сергей Юрьевич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84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стационарное учреждение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социального обслуживания пансионат «Ингода»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Мальцев Пётр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Витальевич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4-29-94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84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учреждение здравоохранения «Краевая больница №3»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Горяев Николай Ильич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4-22-90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09" marR="3610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Системообразующие предприятия и организации района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51520" y="1285860"/>
          <a:ext cx="8712967" cy="519386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749108"/>
                <a:gridCol w="3039757"/>
                <a:gridCol w="924102"/>
              </a:tblGrid>
              <a:tr h="1037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Межмуниципальный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 министерства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внутренних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 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Российской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Федерации «Шилкинский»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Былкова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Ольга Борисовна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2-11-54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924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автономное учреждение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«Редакция газеты Шилкинская правда»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Терещук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Ольга Леонидовна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2-16-47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003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ограниченной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ответственностью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«Предприятие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строительных материалов»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Галыч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Игорь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Александрович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4-26-20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106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Открытое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акционерное общество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«Прииск Соловьевский»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Вертинский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Игорь Владимирович</a:t>
                      </a: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8-924-479-91-31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065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Забгок-связь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Асламов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Александр Анатольевич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4-21-08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Системообразующие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 и организации района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2" y="1857364"/>
          <a:ext cx="8678198" cy="450059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4574358"/>
                <a:gridCol w="3111516"/>
                <a:gridCol w="992324"/>
              </a:tblGrid>
              <a:tr h="971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«Горемнак»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Творогов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Николаевич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45-78-98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45-77-82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442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автономное учреждение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социального обслуживания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«Реабилитационный центр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Шиванда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Забайкальского края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Дациев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Вячеслав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Юмарович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2-45-48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045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«Золото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Дельмачик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Василюк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Павел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Андреевич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7(30262)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4-29-30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040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«АЗК»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Творогов</a:t>
                      </a: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Сергей Николаевич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45-78-98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45-77-82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539" marR="17539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Заголовок 2"/>
          <p:cNvSpPr>
            <a:spLocks noGrp="1"/>
          </p:cNvSpPr>
          <p:nvPr>
            <p:ph type="title"/>
          </p:nvPr>
        </p:nvSpPr>
        <p:spPr>
          <a:xfrm>
            <a:off x="250825" y="285728"/>
            <a:ext cx="8642350" cy="92869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долгосрочная программа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«Устойчивое развитие сельских территорий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«Шилкинский район» на 2014-2020 годы»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57158" y="1285861"/>
          <a:ext cx="8429685" cy="54729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86148"/>
                <a:gridCol w="2571768"/>
                <a:gridCol w="2571769"/>
              </a:tblGrid>
              <a:tr h="8400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мероприятий, реализованных в рамках программы.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 финансирования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г., тыс.руб.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 финансирования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г., тыс.руб.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696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Улучшение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жилищных условий граждан, проживающих в сельской местности, в том числе молодых семей и молодых специалистов </a:t>
                      </a:r>
                    </a:p>
                    <a:p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(по бюджетам всех уровней)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4971815,7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бюджет муниципального района  – 336642,2;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краевой и федеральный бюджет  –  4635173,5.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001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(реконструкция) плоскостных спортивных сооружений в сельской местности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 2690,164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бюджет муниципального района  – 240,16;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краевой и федеральный бюджет  –  2450,004.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</a:tr>
              <a:tr h="2050864"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Грантовая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поддержка местных инициатив граждан, проживающих в сельской местности, по улучшению условий жизнедеятельности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 2179,943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 муниципального района – 348,0;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поселений -  141,801;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краевой и федеральный  – 1307,966;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внебюджетные средства – 382,176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 1230,725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 муниципального района – 207,871;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поселений -  100,000;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краевой и федеральный  – 738,435;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внебюджетные средства – 184,419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Заголовок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179512" y="1142985"/>
            <a:ext cx="4104456" cy="5526376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Шилкинский район  расположен в центральный части Забайкальского края, в 220 км от города Читы. Район граничит с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Карымским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Нерчинским,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Тунгокоченским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Балейским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Оловянинским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Могойтуйским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районами. Площадь территории района составляет 607,4 тыс. гектаров, что составляет 1,41% </a:t>
            </a:r>
          </a:p>
          <a:p>
            <a:pPr algn="ctr" eaLnBrk="1" hangingPunct="1">
              <a:buNone/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площади </a:t>
            </a:r>
          </a:p>
          <a:p>
            <a:pPr algn="ctr" eaLnBrk="1" hangingPunct="1">
              <a:buNone/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Забайкальского края</a:t>
            </a:r>
          </a:p>
        </p:txBody>
      </p:sp>
      <p:pic>
        <p:nvPicPr>
          <p:cNvPr id="5" name="Рисунок 4" descr="cfBjDOG-Dn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142984"/>
            <a:ext cx="4643469" cy="3429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900x900_445335089e2bbc9d03615828d93f86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643446"/>
            <a:ext cx="4643470" cy="20717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поддержка инвестиционной деятельности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28641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285860"/>
            <a:ext cx="8143932" cy="15716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Документ: Постановление Администрации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Шилкинский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 «Об утверждении комплекса мер по развитию инвестиционной деятельности и наращиванию налогового потенциала в муниципальный район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Шилкинский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район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утвержденного Постановлением Администрации муниципального района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Шилкинский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район» №147 от 29.01.2015 г.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2928934"/>
            <a:ext cx="5429288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мероприятия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3929066"/>
            <a:ext cx="5429288" cy="928694"/>
          </a:xfrm>
          <a:prstGeom prst="roundRect">
            <a:avLst>
              <a:gd name="adj" fmla="val 2158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Меры по привлечению инвестиций и наращиванию налогового потенциала, связанные с межбюджетным регулированием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929198"/>
            <a:ext cx="5429288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Меры по привлечению инвестиций и наращиванию налогового потенциала, связанные с обеспечением благоприятного инвестиционного климата, созданием и развитием инфраструктуры поддержки инвестиционной и предпринимательской деятельности.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64294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Инвестиционные проекты, реализуемые на территории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«Шилкинский район»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428735"/>
          <a:ext cx="8501122" cy="506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60"/>
                <a:gridCol w="1871806"/>
                <a:gridCol w="1403854"/>
                <a:gridCol w="1325862"/>
                <a:gridCol w="2092787"/>
                <a:gridCol w="1416853"/>
              </a:tblGrid>
              <a:tr h="10116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 и сведения об инициаторе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объём инвестиций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Текущее состояние и уровень готовности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676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Расширение деятельности «ППСК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ХлебоМир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Коваль Н.А.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2012-2020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выпуска  продукции с высокими вкусовыми качествами, питательной ценностью, разнообразием и эксклюзивностью выпускаемых изделий.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57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конного клуба «Атаман»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Анисина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Закупка лошадей верховых пород, закупка пони, амуниции для лошадей, строительство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конюшни.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63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предприятия общественного питания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«Инталия»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современного ресторана с эксклюзивной кухней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37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мясных полуфабрикатов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Токмакова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единственного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цеха по производству полуфабрикатов в п. Первомайский, увеличение объёмов выпускаемой  продукции.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37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административно-торгового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центра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г. Шилка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ИП Измайлова С.А.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30 000,0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площадей для торговли и офисных помещений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64294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Инвестиционные проекты, реализуемые на территории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«Шилкинский район»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428737"/>
          <a:ext cx="8643998" cy="50720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40250"/>
                <a:gridCol w="2341082"/>
                <a:gridCol w="1364844"/>
                <a:gridCol w="1213193"/>
                <a:gridCol w="1971438"/>
                <a:gridCol w="1213191"/>
              </a:tblGrid>
              <a:tr h="102514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 и сведения об инициаторе проекта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объём инвестиций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</a:t>
                      </a:r>
                      <a:r>
                        <a:rPr lang="ru-RU" sz="1200" dirty="0" smtClean="0"/>
                        <a:t>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Текущее состояние и уровень готовности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97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цеха по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производству полуфабрикатов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ИП Котельников Д.В.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1 000,1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полуфабрикатов до 500 кг. в сутки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857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снабжения хлебом отдалённых сел Шилкинского района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Зимина Л.Н.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 отдалённых сёл хлебом,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хлебобулочной и кондитерской продукцией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742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социальной службы такси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Арутюнян Д.Р.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Услуги такси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особыми условиями и льготами для социально незащищённых слоёв населения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97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Открытие салона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красоты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«Леди Джи»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Пыхтина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Ю.С.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салона красоты с наиболее полным перечнем услуг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1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материально-технической базы сельскохозяйственного потребительского комплексного кооператива «Прогресс»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20 029,0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цеха по переработке мяса, направленного на выпуск полуфабрикатов, колбас, мясной консервации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Инвестиционные проекты, реализуемые на территории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«Шилкинский район»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5" y="1142987"/>
          <a:ext cx="8858310" cy="54624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627"/>
                <a:gridCol w="2714644"/>
                <a:gridCol w="1323104"/>
                <a:gridCol w="1034350"/>
                <a:gridCol w="1907331"/>
                <a:gridCol w="1450254"/>
              </a:tblGrid>
              <a:tr h="8050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сведения об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инициаторе проекта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объём инвестиций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Ожидаемые результаты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Текущее состояние и уровень готовности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625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мясного скотоводства, приобретение кормозаготовительной техники, мясного скота.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Глава К(Ф)Х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Даширинчинов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Б.Б.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объёмов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производства мяса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0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Разведение и выращивание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домашней птицы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Комогорцев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Ф Ю.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поголовья птиц,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пищевого яйца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005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овцеводства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Глава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К(Ф)Х Новиков С.П.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поголовья овец тонкорунной породы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594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Реконструкция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откормочной площадки для скота мясного направления, приобретение скота,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Глава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К(Ф)Х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Посёлкин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А.Б.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4280,7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2015-2020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объёмов производства мяса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5778">
                <a:tc>
                  <a:txBody>
                    <a:bodyPr/>
                    <a:lstStyle/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овощеводства.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Козина К.И.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посевных площадей для картофеля, увеличение объёмов сбора урожая.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018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Развитие материально-технической базы</a:t>
                      </a:r>
                    </a:p>
                    <a:p>
                      <a:pPr algn="ct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сельскохозяйственного перерабатывающего</a:t>
                      </a:r>
                    </a:p>
                    <a:p>
                      <a:pPr algn="ct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потребительского кооператива«Колос»</a:t>
                      </a:r>
                    </a:p>
                    <a:p>
                      <a:pPr algn="ct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Председатель кооператива </a:t>
                      </a:r>
                    </a:p>
                    <a:p>
                      <a:pPr algn="ctr"/>
                      <a:r>
                        <a:rPr kumimoji="0" lang="ru-RU" sz="1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Котельников А.А.</a:t>
                      </a:r>
                      <a:endParaRPr kumimoji="0" lang="ru-RU" sz="1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 месяцев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  сельскохозяйственного рынка   качественной молочной продукции  в районе,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единой системы сбора, переработки и реализации дикоросов.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Реализуется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действующих предприятиях пищевой и перерабатывающей промышленности муниципального района «Шилкинский район»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85720" y="1357298"/>
          <a:ext cx="8572559" cy="49559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9372"/>
                <a:gridCol w="2448612"/>
                <a:gridCol w="2077611"/>
                <a:gridCol w="1780809"/>
                <a:gridCol w="1746155"/>
              </a:tblGrid>
              <a:tr h="6041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товаропроизводителя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ФИО руководителя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Адрес, телефон </a:t>
                      </a:r>
                    </a:p>
                  </a:txBody>
                  <a:tcPr/>
                </a:tc>
              </a:tr>
              <a:tr h="12400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ГКФХ </a:t>
                      </a:r>
                    </a:p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Посёлкин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Артём Борисович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хлеба и мучных кондитерских изделий недлительного хранения</a:t>
                      </a:r>
                    </a:p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15.1-производство мяса и мясопродуктов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Посёлкин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Артём Борисович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673399 Забайкальский край Шилкинский район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с.Новоберезовское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ул.Центральная,29; 830244 33114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341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Глава К(Ф)Х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Шустов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Василий Викторович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Производство хлеба и мучных кондитерских изделий недлительного хранения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Шустов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Василий Викторович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673376, Забайкальский край, Шилкинский район,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с.Мирсаново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ул.Кирова 43-2; 89145008505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923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Никоян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Светлана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Алексановна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Производство хлеба и мучных кондитерских изделий недлительного хранения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Никоян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Светлана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Алексановна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673370, Забайкальский край, г.Шилка, ул.Русская 6-72 (ул.Трудовая,27- пекарня), 89144415225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923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Николян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Хорен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Альбертович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хлеба и мучных кондитерских изделий недлительного хранения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Николян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Хорен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Альбертович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673381, Забайкальский край, Шилкинский район,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с.Казаново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 ул. Урожайная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действующих предприятиях пищевой и перерабатывающей промышленности муниципального района «Шилкинский район»</a:t>
            </a:r>
            <a:endParaRPr lang="ru-RU" sz="1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28625" y="1643049"/>
          <a:ext cx="8258175" cy="4965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7"/>
                <a:gridCol w="2500330"/>
                <a:gridCol w="1954538"/>
                <a:gridCol w="1651635"/>
                <a:gridCol w="1651635"/>
              </a:tblGrid>
              <a:tr h="903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товаропроизводителя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ФИО руководителя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Адрес, телефон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391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Мартиросян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Виталий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Карленович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хлеба и мучных кондитерских изделий недлительного хранения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Мартиросян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Виталий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Карленович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673370, Забайкальский край,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г.Шилка,ул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Ленина, 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Чендемерова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Оксана Николаевна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продуктов из мяса и мяса птицы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Чендемерова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Оксана Николаевна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673370, Забайкальский край, г.Шилка,   ул.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Балябина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132 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"Сандра"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Производство хлеба и мучных кондитерских изделий недлительного хранения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Бельская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Лариса Алексеевна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"Кристальные воды Забайкалья"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 и мясопродуктов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Телюшенкова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Мария Ивановна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673370,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Забайкальскальский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край г.Шилка,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ул. Толстого д.105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действующих предприятиях пищевой и перерабатывающей промышленности муниципального района «Шилкинский район»</a:t>
            </a:r>
            <a:endParaRPr lang="ru-RU" sz="1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428625" y="1357298"/>
          <a:ext cx="8258175" cy="5317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37"/>
                <a:gridCol w="2214578"/>
                <a:gridCol w="1857388"/>
                <a:gridCol w="1928826"/>
                <a:gridCol w="1757346"/>
              </a:tblGrid>
              <a:tr h="941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товаропроизводителя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ФИО руководителя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Адрес, телефон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4162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"Заготовитель"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Андрей Викторович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673390, Забайкальский край, Шилкинский район, пгт. Первомайский, </a:t>
                      </a:r>
                    </a:p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Спортивная, 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092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Сельскохозяйственный потребительский производственный кооператив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Березовское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подворье"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Новикова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Елена Васильевна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673399, Забайкальский край, Шилкинский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район,с.Новоберезовское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ул.Центральная,74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909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Производственный перерабатывающий сельскохозяйственный кооператив "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ХлебоМир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хлеба и мучных кондитерских изделий недлительного хранения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Коваль 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Надежда Александровна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673376 , Забайкальский край, Шилкинский район,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пгт.Холбон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ул.Октябрьская,2 9144807949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Инвестиционные площадки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Инвестиционная площадка №1                  Инвестиционная площадка №2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4287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площадей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Жилой район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площадки: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г. Шилка,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ул.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Балябина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141 а.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застройки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326 кв.м.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участка: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498 кв.м.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Современное использование: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Общежитие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Будущее функциональное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использование: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Жилой многоквартирный дом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грунтовых вод: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Рельеф: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равнинный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Снабжение: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Электро-,теплоснабжение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572000" y="1928802"/>
          <a:ext cx="4429156" cy="42862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71702"/>
                <a:gridCol w="2357454"/>
              </a:tblGrid>
              <a:tr h="525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площадей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Здание магазина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5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площадки: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 с.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Митрофаново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ул. Ленина, 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застройки: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324 кв.м.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2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участка: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 кв.м.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5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Современное использование: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используется, требует капитального ремонта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2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Будущее функциональное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использование: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Магазин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грунтовых вод: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2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Рельеф: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Равнинный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Снабжение: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свободных производственных площадях на территории муниципального района «Шилкинский район»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3" y="1285859"/>
          <a:ext cx="8858313" cy="54250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6046"/>
                <a:gridCol w="1491343"/>
                <a:gridCol w="1000132"/>
                <a:gridCol w="1214446"/>
                <a:gridCol w="1071570"/>
                <a:gridCol w="1643074"/>
                <a:gridCol w="1143008"/>
                <a:gridCol w="928694"/>
              </a:tblGrid>
              <a:tr h="86170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Объект,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местоположение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объекта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объекта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объекта,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расположенных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 площадке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зданий  и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сооружений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Имеющаяся инфраструктура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8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Номоконовское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75:24:000000:762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Кадастровая стоимость 2 381 818,95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земельного участка: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1 620 285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земельном участке отсутствуют здания и сооружения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8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падь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Саборчина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падь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Савинский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Тымынкэн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75:24:000000:527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Кадастровая стоимость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246 300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земельного участка: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290 000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земельном участке отсутствуют здания и сооружения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48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«Мирсановское»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75:24:570101:313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Кадастровая стоимость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13 934 124,12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земельного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участка: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9 478 996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земельном участке отсутствуют здания и сооружения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147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«Мирсановское»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75:24:570101:312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Кадастровая стоимость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202 175,97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земельного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участка: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2 178 351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земельном участке отсутствуют здания и сооружения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свободных производственных площадях на территории муниципального района «Шилкинский район»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858313" cy="49292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6046"/>
                <a:gridCol w="1491343"/>
                <a:gridCol w="1000132"/>
                <a:gridCol w="1214446"/>
                <a:gridCol w="1071570"/>
                <a:gridCol w="1643074"/>
                <a:gridCol w="1143008"/>
                <a:gridCol w="928694"/>
              </a:tblGrid>
              <a:tr h="102262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Объект,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местоположение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Назначение объекта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Кадастровый номер объекта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объекта,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расположенных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 площадке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зданий  и</a:t>
                      </a:r>
                    </a:p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сооружений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Имеющаяся инфраструктура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219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«Мирсановское»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75:24:470201:414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Кадастровая стоимость 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2 185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259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,37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земельного участка: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1 486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571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земельном участке отсутствуют здания и сооружения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219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участок.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«Мирсановское»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75:24:470201:335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Кадастровая стоимость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131 500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земельного участка:</a:t>
                      </a:r>
                    </a:p>
                    <a:p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1 450 000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земельном участке отсутствуют здания и сооружения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0219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участок.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Шилкинский район,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 «Мирсановское»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с/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назначения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75:24:590101:2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Кадастровая стоимость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782 959,26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земельного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участка: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4 340 759 кв. м.</a:t>
                      </a:r>
                    </a:p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земельном участке отсутствуют здания и сооружения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</a:p>
        </p:txBody>
      </p:sp>
      <p:sp>
        <p:nvSpPr>
          <p:cNvPr id="18433" name="Объект 1"/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143986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Среднегодовая температура воздуха — −0,8 °C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Относительная влажность воздуха — 61,9 %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скорость ветра — 3,4 м/с</a:t>
            </a:r>
          </a:p>
          <a:p>
            <a:pPr marL="0" indent="0" algn="ctr" eaLnBrk="1" hangingPunct="1">
              <a:buFont typeface="Symbol" pitchFamily="18" charset="2"/>
              <a:buNone/>
              <a:defRPr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Symbol" pitchFamily="18" charset="2"/>
              <a:buNone/>
              <a:defRPr/>
            </a:pP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инвестиционный паспорт Шилкинского района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643446"/>
            <a:ext cx="3024187" cy="204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7" y="2782887"/>
          <a:ext cx="9036492" cy="1661160"/>
        </p:xfrm>
        <a:graphic>
          <a:graphicData uri="http://schemas.openxmlformats.org/drawingml/2006/table">
            <a:tbl>
              <a:tblPr/>
              <a:tblGrid>
                <a:gridCol w="971596"/>
                <a:gridCol w="648072"/>
                <a:gridCol w="720080"/>
                <a:gridCol w="648072"/>
                <a:gridCol w="684142"/>
                <a:gridCol w="684010"/>
                <a:gridCol w="720080"/>
                <a:gridCol w="648647"/>
                <a:gridCol w="720080"/>
                <a:gridCol w="575489"/>
                <a:gridCol w="648647"/>
                <a:gridCol w="648072"/>
                <a:gridCol w="719505"/>
              </a:tblGrid>
              <a:tr h="305803">
                <a:tc gridSpan="13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40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</a:rPr>
                        <a:t>Янв</a:t>
                      </a:r>
                      <a:endParaRPr lang="ru-RU" sz="1500" dirty="0"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</a:rPr>
                        <a:t>Фев</a:t>
                      </a:r>
                      <a:endParaRPr lang="ru-RU" sz="1500" dirty="0"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</a:rPr>
                        <a:t>Мар</a:t>
                      </a:r>
                      <a:endParaRPr lang="ru-RU" sz="1500" dirty="0"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</a:rPr>
                        <a:t>Апр</a:t>
                      </a:r>
                      <a:endParaRPr lang="ru-RU" sz="1500" dirty="0">
                        <a:effectLst/>
                        <a:latin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</a:t>
                      </a:r>
                      <a:endParaRPr lang="ru-RU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890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температура, °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−24,1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−18,9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40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−9,1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80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1,9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A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E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E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8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−12,3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−21,7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/>
                      <a:lightRig rig="flood" dir="t"/>
                    </a:cell3D>
                    <a:solidFill>
                      <a:srgbClr val="20D0FF"/>
                    </a:solidFill>
                  </a:tcPr>
                </a:tc>
              </a:tr>
            </a:tbl>
          </a:graphicData>
        </a:graphic>
      </p:graphicFrame>
      <p:pic>
        <p:nvPicPr>
          <p:cNvPr id="18465" name="Picture 33" descr="Klyazma-seasons-2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9" y="4652963"/>
            <a:ext cx="2724160" cy="20621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66" name="Picture 34" descr="sm_users_img-239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652963"/>
            <a:ext cx="2700368" cy="20621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2"/>
          <p:cNvSpPr>
            <a:spLocks noGrp="1"/>
          </p:cNvSpPr>
          <p:nvPr>
            <p:ph type="title"/>
          </p:nvPr>
        </p:nvSpPr>
        <p:spPr>
          <a:xfrm>
            <a:off x="179388" y="285728"/>
            <a:ext cx="8785225" cy="64294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основных показателей социально-экономического развития муниципального района «Шилкинский район»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715436" cy="56388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9981"/>
                <a:gridCol w="3253357"/>
                <a:gridCol w="785818"/>
                <a:gridCol w="714380"/>
                <a:gridCol w="785818"/>
                <a:gridCol w="714380"/>
                <a:gridCol w="642942"/>
                <a:gridCol w="714380"/>
                <a:gridCol w="714380"/>
              </a:tblGrid>
              <a:tr h="5715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Ед.измерения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11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(на конец года)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40,704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40,234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39,77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39,43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пред.г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79,5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954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промышленного производства на душу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10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932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на душу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17,35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220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собственных доходов бюджета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135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сопост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ценах в % к </a:t>
                      </a:r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пред.году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2"/>
          <p:cNvSpPr>
            <a:spLocks noGrp="1"/>
          </p:cNvSpPr>
          <p:nvPr>
            <p:ph type="title"/>
          </p:nvPr>
        </p:nvSpPr>
        <p:spPr>
          <a:xfrm>
            <a:off x="250825" y="115889"/>
            <a:ext cx="8642350" cy="66990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основных показателей социально-экономического развития муниципального района «Шилкинский район»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2" y="1049710"/>
          <a:ext cx="8643997" cy="56529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7468"/>
                <a:gridCol w="2747208"/>
                <a:gridCol w="980015"/>
                <a:gridCol w="770010"/>
                <a:gridCol w="770010"/>
                <a:gridCol w="700009"/>
                <a:gridCol w="739080"/>
                <a:gridCol w="714380"/>
                <a:gridCol w="785817"/>
              </a:tblGrid>
              <a:tr h="50428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Ед.измерения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78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195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на душу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28,65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24,64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20,92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389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сопост.ценах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% к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пред.году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108,33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101,03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96,87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042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(в среднем за год)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Тыс.чел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15,643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16,238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15,92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15,68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15,43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389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занятых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малом бизнесе от занятых в экономике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7644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1000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человек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450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22,45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22,98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23,16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23,16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2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0096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основных показателей социально-экономического развития муниципального района «Шилкинский район»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14282" y="1275617"/>
          <a:ext cx="8786874" cy="53411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5573"/>
                <a:gridCol w="3012677"/>
                <a:gridCol w="646143"/>
                <a:gridCol w="711625"/>
                <a:gridCol w="672358"/>
                <a:gridCol w="802207"/>
                <a:gridCol w="796093"/>
                <a:gridCol w="808321"/>
                <a:gridCol w="691877"/>
              </a:tblGrid>
              <a:tr h="4969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Ед.измер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5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endParaRPr lang="ru-RU" sz="10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введенная в действие за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3066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9853,4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6043,9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5107,3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благоустроенная (на чел)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рабочих мест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з/п одного работника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25795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27235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29360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30881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36818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36900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96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Среднедушевые денежные доходы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15155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15348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17220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16124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16430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16680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360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на душу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44803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48384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39024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39860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115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 населению на душу населения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21840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22850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26299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25165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24521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24800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96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 официально зарегистрированной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безработицы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ъект 1"/>
          <p:cNvSpPr>
            <a:spLocks noGrp="1"/>
          </p:cNvSpPr>
          <p:nvPr>
            <p:ph idx="1"/>
          </p:nvPr>
        </p:nvSpPr>
        <p:spPr>
          <a:xfrm>
            <a:off x="251520" y="928670"/>
            <a:ext cx="8606760" cy="5668682"/>
          </a:xfrm>
          <a:noFill/>
          <a:effectLst>
            <a:innerShdw blurRad="63500" dist="50800" dir="8100000">
              <a:schemeClr val="tx2">
                <a:alpha val="11000"/>
              </a:schemeClr>
            </a:inn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муниципального района «Шилкинский район» -  </a:t>
            </a:r>
          </a:p>
          <a:p>
            <a:pPr algn="ctr" eaLnBrk="1" hangingPunct="1"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Воробьёв Сергей Владиславович, (8-30-244)2-10-06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заместитель главы  администрации муниципального района - Сиволап Татьяна Александровна, (8-30-244) 2-10-80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Начальник отдела экономического прогнозирования, мониторинга и развития –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Золотухин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Георгий Олегович, (8-30-244) 2-04-99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комитета по финансам – </a:t>
            </a:r>
          </a:p>
          <a:p>
            <a:pPr algn="ctr" eaLnBrk="1" hangingPunct="1"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Конакова Елена Александровна, (8-30-244) 2-14-45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комитета по управлению имуществом и земельным отношениям –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Чуносова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Афанасьевна, (8-30-244) 2-10-79</a:t>
            </a:r>
          </a:p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инвестиционной политики и развития инфраструктуры муниципального района </a:t>
            </a:r>
          </a:p>
          <a:p>
            <a:pPr algn="ctr" eaLnBrk="1" hangingPunct="1">
              <a:buNone/>
              <a:defRPr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Буньков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Евгений Александрович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(8-30-244) 2-11-69</a:t>
            </a:r>
          </a:p>
          <a:p>
            <a:pPr algn="ctr" eaLnBrk="1" hangingPunct="1">
              <a:defRPr/>
            </a:pP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развитию сельского хозяйства – </a:t>
            </a:r>
          </a:p>
          <a:p>
            <a:pPr algn="ctr" eaLnBrk="1" hangingPunct="1"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Балагурова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Светлана Сергеевна,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(8-30-244) 2-03-51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7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Административно- территориальное деление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5"/>
            <a:ext cx="3527747" cy="1152127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Городских и сельских поселений – 14, в том числе городских – 3, сельских - 11 </a:t>
            </a:r>
          </a:p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Населенных пунктов - 43</a:t>
            </a:r>
          </a:p>
          <a:p>
            <a:pPr marL="0" indent="0" algn="ctr" eaLnBrk="1" hangingPunct="1">
              <a:spcBef>
                <a:spcPct val="0"/>
              </a:spcBef>
              <a:buFont typeface="Symbol" pitchFamily="18" charset="2"/>
              <a:buNone/>
              <a:defRPr/>
            </a:pP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defRPr/>
            </a:pP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268413"/>
            <a:ext cx="50419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2348589"/>
            <a:ext cx="3528392" cy="43204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района: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«Шилкинское»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«Первомайское»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Холбонское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Богомягковское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Верхнехилинское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Галкинское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Казановское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Мирсановское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Новоберезовское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Номоконовское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Размахнинское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Усть-Теленгуйское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Tx/>
              <a:buAutoNum type="arabicPeriod"/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Чиронское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8103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5457082"/>
              </p:ext>
            </p:extLst>
          </p:nvPr>
        </p:nvGraphicFramePr>
        <p:xfrm>
          <a:off x="251520" y="2780928"/>
          <a:ext cx="8749636" cy="367013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7482"/>
                <a:gridCol w="3718595"/>
                <a:gridCol w="1822841"/>
                <a:gridCol w="1385359"/>
                <a:gridCol w="1385359"/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площадь(га)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С/х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угодий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пашни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земель в административных границах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607409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287953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18096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55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с/х назначения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368979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272513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16705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10413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4817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1391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3778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3755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218075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8906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водного фонда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3612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6554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2530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1925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2536" name="Picture 8" descr="00000004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071546"/>
            <a:ext cx="2747505" cy="16621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4" descr="2009-12-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7915"/>
            <a:ext cx="2974789" cy="16367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6" descr="9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077914"/>
            <a:ext cx="2882512" cy="16557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402772" y="178027"/>
            <a:ext cx="8229600" cy="4270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Водные ресурсы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24959" y="753817"/>
          <a:ext cx="8713093" cy="297931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28613"/>
                <a:gridCol w="1681475"/>
                <a:gridCol w="1528613"/>
                <a:gridCol w="1834336"/>
                <a:gridCol w="2140056"/>
              </a:tblGrid>
              <a:tr h="99435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Куда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впадает, река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длина, км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Длина в районе, км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Общая площадь водосбора,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67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Амур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133000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04807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Онон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96200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67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Ингода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708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37200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676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Кия-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Кокуй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Шилка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8287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Ага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Онон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2532" name="Picture 4" descr="0_467d5_9e55afd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60" y="3849914"/>
            <a:ext cx="4320603" cy="27368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4" name="Picture 6" descr="str_11_reka_on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7572" y="3858059"/>
            <a:ext cx="4320480" cy="27352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7143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Лесной фонд</a:t>
            </a:r>
          </a:p>
        </p:txBody>
      </p:sp>
      <p:sp>
        <p:nvSpPr>
          <p:cNvPr id="23553" name="Объект 1"/>
          <p:cNvSpPr>
            <a:spLocks noGrp="1"/>
          </p:cNvSpPr>
          <p:nvPr>
            <p:ph idx="1"/>
          </p:nvPr>
        </p:nvSpPr>
        <p:spPr>
          <a:xfrm>
            <a:off x="251520" y="1225743"/>
            <a:ext cx="8640960" cy="83510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eaLnBrk="1" hangingPunct="1">
              <a:buFont typeface="Symbol" pitchFamily="18" charset="2"/>
              <a:buNone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Лесной фонд района занимает 2,58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тыс.кв.км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что составляет 42,5% территории района. Район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многолесный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лесистость 39,7% </a:t>
            </a:r>
          </a:p>
        </p:txBody>
      </p:sp>
      <p:pic>
        <p:nvPicPr>
          <p:cNvPr id="23556" name="Picture 4" descr="5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204864"/>
            <a:ext cx="5400550" cy="4400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2204864"/>
          <a:ext cx="3168352" cy="440072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84176"/>
                <a:gridCol w="1584176"/>
              </a:tblGrid>
              <a:tr h="15083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Лесная порода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в общей площади лесов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64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лиственница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42,3%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64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сосна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9,1%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96411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береза белая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40,2%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29008</TotalTime>
  <Words>4708</Words>
  <Application>Microsoft Office PowerPoint</Application>
  <PresentationFormat>Экран (4:3)</PresentationFormat>
  <Paragraphs>1324</Paragraphs>
  <Slides>53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Поток</vt:lpstr>
      <vt:lpstr>Инвестиционный паспорт муниципального района  «Шилкинский район»</vt:lpstr>
      <vt:lpstr>Уважаемые дамы и господа! Приветствую вас от имени администрации  муниципального района «Шилкинский район».</vt:lpstr>
      <vt:lpstr>История муниципального района  «Шилкинский район»</vt:lpstr>
      <vt:lpstr>Географическое положение</vt:lpstr>
      <vt:lpstr>Климатические условия</vt:lpstr>
      <vt:lpstr>Административно- территориальное деление</vt:lpstr>
      <vt:lpstr>Земельные ресурсы</vt:lpstr>
      <vt:lpstr>Водные ресурсы</vt:lpstr>
      <vt:lpstr>Лесной фонд</vt:lpstr>
      <vt:lpstr>Минерально-сырьевая база района</vt:lpstr>
      <vt:lpstr>                 Минерально-сырьевая база района    </vt:lpstr>
      <vt:lpstr>Промышленное производство</vt:lpstr>
      <vt:lpstr>Добыча полезных ископаемых</vt:lpstr>
      <vt:lpstr>Обрабатывающие  производства</vt:lpstr>
      <vt:lpstr>Сельское хозяйство</vt:lpstr>
      <vt:lpstr>Сельское хозяйство</vt:lpstr>
      <vt:lpstr>Торговля и потребительский рынок</vt:lpstr>
      <vt:lpstr>Малый и средний бизнес</vt:lpstr>
      <vt:lpstr>Поддержка малого предпринимательства</vt:lpstr>
      <vt:lpstr>Демография</vt:lpstr>
      <vt:lpstr>Трудовые ресурсы</vt:lpstr>
      <vt:lpstr>          </vt:lpstr>
      <vt:lpstr>Рынок труда</vt:lpstr>
      <vt:lpstr>Налоговый потенциал</vt:lpstr>
      <vt:lpstr>Финансово-кредитные учреждения района</vt:lpstr>
      <vt:lpstr>Транспортная инфраструктура</vt:lpstr>
      <vt:lpstr>             Связь </vt:lpstr>
      <vt:lpstr>Образование </vt:lpstr>
      <vt:lpstr>Здравоохранение и социальные услуги населению</vt:lpstr>
      <vt:lpstr> Спорт</vt:lpstr>
      <vt:lpstr>Культура </vt:lpstr>
      <vt:lpstr>Рекреация</vt:lpstr>
      <vt:lpstr>Рекреация</vt:lpstr>
      <vt:lpstr>Перечень реализуемых муниципальных программ</vt:lpstr>
      <vt:lpstr>Перечень реализуемых муниципальных программ</vt:lpstr>
      <vt:lpstr>Системообразующие  предприятия и организации района</vt:lpstr>
      <vt:lpstr>Системообразующие предприятия и организации района</vt:lpstr>
      <vt:lpstr>Системообразующие  предприятия и организации района</vt:lpstr>
      <vt:lpstr>Муниципальная долгосрочная программа  «Устойчивое развитие сельских территорий муниципального района  «Шилкинский район» на 2014-2020 годы»</vt:lpstr>
      <vt:lpstr>  Муниципальная поддержка инвестиционной деятельности</vt:lpstr>
      <vt:lpstr>Инвестиционные проекты, реализуемые на территории  муниципального района «Шилкинский район»</vt:lpstr>
      <vt:lpstr>Инвестиционные проекты, реализуемые на территории  муниципального района «Шилкинский район»</vt:lpstr>
      <vt:lpstr>Инвестиционные проекты, реализуемые на территории  муниципального района «Шилкинский район»</vt:lpstr>
      <vt:lpstr>    Сведения о действующих предприятиях пищевой и перерабатывающей промышленности муниципального района «Шилкинский район»</vt:lpstr>
      <vt:lpstr>Сведения о действующих предприятиях пищевой и перерабатывающей промышленности муниципального района «Шилкинский район»</vt:lpstr>
      <vt:lpstr>Сведения о действующих предприятиях пищевой и перерабатывающей промышленности муниципального района «Шилкинский район»</vt:lpstr>
      <vt:lpstr>                               Инвестиционные площадки    Инвестиционная площадка №1                  Инвестиционная площадка №2</vt:lpstr>
      <vt:lpstr>Информация о свободных производственных площадях на территории муниципального района «Шилкинский район»</vt:lpstr>
      <vt:lpstr>Информация о свободных производственных площадях на территории муниципального района «Шилкинский район»</vt:lpstr>
      <vt:lpstr>Перечень основных показателей социально-экономического развития муниципального района «Шилкинский район»</vt:lpstr>
      <vt:lpstr>Перечень основных показателей социально-экономического развития муниципального района «Шилкинский район»</vt:lpstr>
      <vt:lpstr>Перечень основных показателей социально-экономического развития муниципального района «Шилкинский район»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 Буянова</dc:creator>
  <cp:lastModifiedBy>nadya123</cp:lastModifiedBy>
  <cp:revision>1882</cp:revision>
  <dcterms:created xsi:type="dcterms:W3CDTF">2012-09-17T22:49:22Z</dcterms:created>
  <dcterms:modified xsi:type="dcterms:W3CDTF">2019-09-27T04:45:09Z</dcterms:modified>
</cp:coreProperties>
</file>