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6858000" cx="9144000"/>
  <p:notesSz cx="6742100" cy="98726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slide" Target="slides/slide4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9525" y="0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7362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9525" y="9377362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2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3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4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9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0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1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2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3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4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6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7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8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77" name="Google Shape;377;p29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9:notes"/>
          <p:cNvSpPr txBox="1"/>
          <p:nvPr/>
        </p:nvSpPr>
        <p:spPr>
          <a:xfrm>
            <a:off x="3819525" y="9377362"/>
            <a:ext cx="2921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0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1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2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3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3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4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4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5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5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6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6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7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7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8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8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9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9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0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0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1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41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2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2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3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3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4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74687" y="4689475"/>
            <a:ext cx="5392737" cy="444341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903287" y="739775"/>
            <a:ext cx="4935537" cy="3703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"/>
          <p:cNvSpPr txBox="1"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Times New Roman"/>
              <a:buNone/>
              <a:defRPr b="1" sz="5600">
                <a:solidFill>
                  <a:srgbClr val="4CE0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idx="1" type="subTitle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>
            <a:lvl1pPr lvl="0" marR="4572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type="secHead">
  <p:cSld name="SECTION_HEA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Times New Roman"/>
              <a:buNone/>
              <a:defRPr b="1" sz="5600" cap="none">
                <a:solidFill>
                  <a:srgbClr val="4AE3A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2090"/>
              <a:buNone/>
              <a:defRPr sz="22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showMasterSp="0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imes New Roman"/>
              <a:buNone/>
              <a:defRPr b="1" sz="20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3"/>
          <p:cNvSpPr txBox="1"/>
          <p:nvPr>
            <p:ph idx="1" type="body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64000" spcFirstLastPara="1" rIns="45700" wrap="square" tIns="45700">
            <a:no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235"/>
              <a:buFont typeface="Times New Roman"/>
              <a:buNone/>
              <a:defRPr sz="1300"/>
            </a:lvl1pPr>
            <a:lvl2pPr indent="-293369" lvl="1" marL="914400" algn="l">
              <a:spcBef>
                <a:spcPts val="240"/>
              </a:spcBef>
              <a:spcAft>
                <a:spcPts val="0"/>
              </a:spcAft>
              <a:buSzPts val="1020"/>
              <a:buChar char="●"/>
              <a:defRPr sz="1200"/>
            </a:lvl2pPr>
            <a:lvl3pPr indent="-273050" lvl="2" marL="1371600" algn="l">
              <a:spcBef>
                <a:spcPts val="200"/>
              </a:spcBef>
              <a:spcAft>
                <a:spcPts val="0"/>
              </a:spcAft>
              <a:buSzPts val="700"/>
              <a:buChar char="●"/>
              <a:defRPr sz="1000"/>
            </a:lvl3pPr>
            <a:lvl4pPr indent="-265747" lvl="3" marL="1828800" algn="l">
              <a:spcBef>
                <a:spcPts val="180"/>
              </a:spcBef>
              <a:spcAft>
                <a:spcPts val="0"/>
              </a:spcAft>
              <a:buSzPts val="585"/>
              <a:buChar char="●"/>
              <a:defRPr sz="900"/>
            </a:lvl4pPr>
            <a:lvl5pPr indent="-265747" lvl="4" marL="2286000" algn="l">
              <a:spcBef>
                <a:spcPts val="180"/>
              </a:spcBef>
              <a:spcAft>
                <a:spcPts val="0"/>
              </a:spcAft>
              <a:buSzPts val="585"/>
              <a:buChar char="●"/>
              <a:defRPr sz="9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3"/>
          <p:cNvSpPr/>
          <p:nvPr>
            <p:ph idx="2" type="pic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0BD0D9"/>
              </a:buClr>
              <a:buSzPts val="304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2" type="sldNum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type="objTx">
  <p:cSld name="OBJECT_WITH_CAPTIO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mes New Roman"/>
              <a:buNone/>
              <a:defRPr b="0" sz="2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" type="body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75" spcFirstLastPara="1" rIns="1827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2" type="body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97510" lvl="0" marL="457200" algn="l">
              <a:spcBef>
                <a:spcPts val="560"/>
              </a:spcBef>
              <a:spcAft>
                <a:spcPts val="0"/>
              </a:spcAft>
              <a:buSzPts val="2660"/>
              <a:buChar char="●"/>
              <a:defRPr sz="2800"/>
            </a:lvl1pPr>
            <a:lvl2pPr indent="-368935" lvl="1" marL="914400" algn="l">
              <a:spcBef>
                <a:spcPts val="520"/>
              </a:spcBef>
              <a:spcAft>
                <a:spcPts val="0"/>
              </a:spcAft>
              <a:buSzPts val="2210"/>
              <a:buChar char="●"/>
              <a:defRPr sz="2600"/>
            </a:lvl2pPr>
            <a:lvl3pPr indent="-335280" lvl="2" marL="1371600" algn="l">
              <a:spcBef>
                <a:spcPts val="480"/>
              </a:spcBef>
              <a:spcAft>
                <a:spcPts val="0"/>
              </a:spcAft>
              <a:buSzPts val="1680"/>
              <a:buChar char="●"/>
              <a:defRPr sz="2400"/>
            </a:lvl3pPr>
            <a:lvl4pPr indent="-311150" lvl="3" marL="182880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type="vertTitleAndTx">
  <p:cSld name="VERTICAL_TITLE_AND_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/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" type="body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 rot="5400000">
            <a:off x="2377281" y="15080"/>
            <a:ext cx="4389437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Times New Roman"/>
              <a:buNone/>
              <a:defRPr b="0"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2" type="body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3" type="body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algn="l">
              <a:spcBef>
                <a:spcPts val="440"/>
              </a:spcBef>
              <a:spcAft>
                <a:spcPts val="0"/>
              </a:spcAft>
              <a:buSzPts val="2090"/>
              <a:buChar char="●"/>
              <a:defRPr sz="22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●"/>
              <a:defRPr sz="2000"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indent="-294639" lvl="4" marL="228600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4" type="body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algn="l">
              <a:spcBef>
                <a:spcPts val="440"/>
              </a:spcBef>
              <a:spcAft>
                <a:spcPts val="0"/>
              </a:spcAft>
              <a:buSzPts val="2090"/>
              <a:buChar char="●"/>
              <a:defRPr sz="22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●"/>
              <a:defRPr sz="2000"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●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indent="-294639" lvl="4" marL="228600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algn="l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●"/>
              <a:defRPr sz="2400"/>
            </a:lvl2pPr>
            <a:lvl3pPr indent="-317500" lvl="2" marL="1371600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2" type="body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algn="l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●"/>
              <a:defRPr sz="2400"/>
            </a:lvl2pPr>
            <a:lvl3pPr indent="-317500" lvl="2" marL="1371600" algn="l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71.jpg"/><Relationship Id="rId2" Type="http://schemas.openxmlformats.org/officeDocument/2006/relationships/image" Target="../media/image2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71.jpg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9525" y="-7937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381500" y="-7937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oogle Shape;17;p1"/>
          <p:cNvGrpSpPr/>
          <p:nvPr/>
        </p:nvGrpSpPr>
        <p:grpSpPr>
          <a:xfrm>
            <a:off x="-29291" y="-24384"/>
            <a:ext cx="9179386" cy="1048512"/>
            <a:chOff x="0" y="0"/>
            <a:chExt cx="2147483646" cy="2147483647"/>
          </a:xfrm>
        </p:grpSpPr>
        <p:grpSp>
          <p:nvGrpSpPr>
            <p:cNvPr id="18" name="Google Shape;18;p1"/>
            <p:cNvGrpSpPr/>
            <p:nvPr/>
          </p:nvGrpSpPr>
          <p:grpSpPr>
            <a:xfrm>
              <a:off x="0" y="0"/>
              <a:ext cx="2143205237" cy="2147483647"/>
              <a:chOff x="0" y="0"/>
              <a:chExt cx="2147483647" cy="2147483647"/>
            </a:xfrm>
          </p:grpSpPr>
          <p:pic>
            <p:nvPicPr>
              <p:cNvPr id="19" name="Google Shape;19;p1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437216" y="0"/>
                <a:ext cx="2142046429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20;p1"/>
              <p:cNvSpPr txBox="1"/>
              <p:nvPr/>
            </p:nvSpPr>
            <p:spPr>
              <a:xfrm>
                <a:off x="0" y="915194434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1"/>
            <p:cNvGrpSpPr/>
            <p:nvPr/>
          </p:nvGrpSpPr>
          <p:grpSpPr>
            <a:xfrm>
              <a:off x="1772611" y="149824203"/>
              <a:ext cx="2145711035" cy="1860319914"/>
              <a:chOff x="0" y="0"/>
              <a:chExt cx="2147483647" cy="2147483647"/>
            </a:xfrm>
          </p:grpSpPr>
          <p:pic>
            <p:nvPicPr>
              <p:cNvPr id="22" name="Google Shape;22;p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656791" y="0"/>
                <a:ext cx="2143826855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23;p1"/>
              <p:cNvSpPr txBox="1"/>
              <p:nvPr/>
            </p:nvSpPr>
            <p:spPr>
              <a:xfrm>
                <a:off x="0" y="1057331347"/>
                <a:ext cx="0" cy="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/>
          <p:nvPr/>
        </p:nvSpPr>
        <p:spPr>
          <a:xfrm flipH="1" rot="-10380000">
            <a:off x="3165475" y="1108075"/>
            <a:ext cx="5257800" cy="4114800"/>
          </a:xfrm>
          <a:custGeom>
            <a:rect b="b" l="l" r="r" t="t"/>
            <a:pathLst>
              <a:path extrusionOk="0" h="4114800" w="5257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rnd" cmpd="sng" w="952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98500" kx="98485" dir="7500041" dist="38499" sy="100079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2"/>
          <p:cNvSpPr/>
          <p:nvPr/>
        </p:nvSpPr>
        <p:spPr>
          <a:xfrm flipH="1" rot="-10380000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  <a:effectLst>
            <a:outerShdw blurRad="63500" dir="12899787" dist="6350">
              <a:srgbClr val="000000">
                <a:alpha val="4666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/>
          <p:nvPr/>
        </p:nvSpPr>
        <p:spPr>
          <a:xfrm flipH="1" rot="10800000">
            <a:off x="-9525" y="5816600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2"/>
          <p:cNvSpPr/>
          <p:nvPr/>
        </p:nvSpPr>
        <p:spPr>
          <a:xfrm flipH="1" rot="10800000">
            <a:off x="4381500" y="6219825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" type="body"/>
          </p:nvPr>
        </p:nvSpPr>
        <p:spPr>
          <a:xfrm>
            <a:off x="457200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•"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3" name="Google Shape;9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2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2"/>
          <p:cNvSpPr txBox="1"/>
          <p:nvPr>
            <p:ph idx="12" type="sldNum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Times New Roman"/>
              <a:buNone/>
              <a:defRPr b="0" i="0" sz="1200" u="none">
                <a:solidFill>
                  <a:srgbClr val="045C7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23.jpg"/><Relationship Id="rId5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Relationship Id="rId4" Type="http://schemas.openxmlformats.org/officeDocument/2006/relationships/image" Target="../media/image3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45.png"/><Relationship Id="rId7" Type="http://schemas.openxmlformats.org/officeDocument/2006/relationships/image" Target="../media/image40.jpg"/><Relationship Id="rId8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50.jpg"/><Relationship Id="rId5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Relationship Id="rId4" Type="http://schemas.openxmlformats.org/officeDocument/2006/relationships/image" Target="../media/image57.jpg"/><Relationship Id="rId5" Type="http://schemas.openxmlformats.org/officeDocument/2006/relationships/image" Target="../media/image49.jpg"/><Relationship Id="rId6" Type="http://schemas.openxmlformats.org/officeDocument/2006/relationships/image" Target="../media/image53.jpg"/><Relationship Id="rId7" Type="http://schemas.openxmlformats.org/officeDocument/2006/relationships/image" Target="../media/image5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jpg"/><Relationship Id="rId4" Type="http://schemas.openxmlformats.org/officeDocument/2006/relationships/image" Target="../media/image65.jpg"/><Relationship Id="rId5" Type="http://schemas.openxmlformats.org/officeDocument/2006/relationships/image" Target="../media/image6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Relationship Id="rId4" Type="http://schemas.openxmlformats.org/officeDocument/2006/relationships/image" Target="../media/image62.jpg"/><Relationship Id="rId5" Type="http://schemas.openxmlformats.org/officeDocument/2006/relationships/image" Target="../media/image74.jpg"/><Relationship Id="rId6" Type="http://schemas.openxmlformats.org/officeDocument/2006/relationships/image" Target="../media/image61.jpg"/><Relationship Id="rId7" Type="http://schemas.openxmlformats.org/officeDocument/2006/relationships/image" Target="../media/image6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8.jpg"/><Relationship Id="rId4" Type="http://schemas.openxmlformats.org/officeDocument/2006/relationships/image" Target="../media/image6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Relationship Id="rId4" Type="http://schemas.openxmlformats.org/officeDocument/2006/relationships/image" Target="../media/image7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5.jpg"/><Relationship Id="rId4" Type="http://schemas.openxmlformats.org/officeDocument/2006/relationships/image" Target="../media/image7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jpg"/><Relationship Id="rId4" Type="http://schemas.openxmlformats.org/officeDocument/2006/relationships/image" Target="../media/image7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4.jpg"/><Relationship Id="rId4" Type="http://schemas.openxmlformats.org/officeDocument/2006/relationships/image" Target="../media/image8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1.jpg"/><Relationship Id="rId4" Type="http://schemas.openxmlformats.org/officeDocument/2006/relationships/image" Target="../media/image8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9.jpg"/><Relationship Id="rId4" Type="http://schemas.openxmlformats.org/officeDocument/2006/relationships/image" Target="../media/image9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6.jpg"/><Relationship Id="rId4" Type="http://schemas.openxmlformats.org/officeDocument/2006/relationships/image" Target="../media/image9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8.gif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8.gif"/><Relationship Id="rId5" Type="http://schemas.openxmlformats.org/officeDocument/2006/relationships/image" Target="../media/image19.jpg"/><Relationship Id="rId6" Type="http://schemas.openxmlformats.org/officeDocument/2006/relationships/image" Target="../media/image21.jpg"/><Relationship Id="rId7" Type="http://schemas.openxmlformats.org/officeDocument/2006/relationships/image" Target="../media/image7.jpg"/><Relationship Id="rId8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25.jpg"/><Relationship Id="rId5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18.jpg"/><Relationship Id="rId5" Type="http://schemas.openxmlformats.org/officeDocument/2006/relationships/image" Target="../media/image30.jpg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/>
        </p:nvSpPr>
        <p:spPr>
          <a:xfrm>
            <a:off x="214312" y="500062"/>
            <a:ext cx="8501062" cy="225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ПАСПОРТ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 РАЙОНА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«ГОРОД КРАСНОКАМЕНСК И КРАСНОКАМЕНСКИЙ РАЙОН»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ЗАБАЙКАЛЬСКОГО КРАЯ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500062" y="0"/>
            <a:ext cx="8329612" cy="7254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РЕКРЕАЦИОННЫЕ РЕСУРСЫ</a:t>
            </a:r>
            <a:endParaRPr/>
          </a:p>
        </p:txBody>
      </p:sp>
      <p:sp>
        <p:nvSpPr>
          <p:cNvPr id="188" name="Google Shape;188;p23"/>
          <p:cNvSpPr txBox="1"/>
          <p:nvPr/>
        </p:nvSpPr>
        <p:spPr>
          <a:xfrm>
            <a:off x="0" y="642937"/>
            <a:ext cx="91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территории района выявлено </a:t>
            </a: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объектов истории и культуры 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это древние захоронения, плиточные могильники, древние стоянки и поселения разных эпох</a:t>
            </a:r>
            <a:endParaRPr/>
          </a:p>
        </p:txBody>
      </p:sp>
      <p:sp>
        <p:nvSpPr>
          <p:cNvPr id="189" name="Google Shape;189;p23"/>
          <p:cNvSpPr/>
          <p:nvPr/>
        </p:nvSpPr>
        <p:spPr>
          <a:xfrm>
            <a:off x="0" y="1285875"/>
            <a:ext cx="2928937" cy="2857500"/>
          </a:xfrm>
          <a:prstGeom prst="verticalScroll">
            <a:avLst>
              <a:gd fmla="val 12500" name="adj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cap="flat" cmpd="sng" w="25400">
            <a:solidFill>
              <a:srgbClr val="0850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могильника железного века и наскальные рисунки на горе расположены в совхозе Богдановский в пади Большой Кодатуй </a:t>
            </a:r>
            <a:endParaRPr/>
          </a:p>
        </p:txBody>
      </p:sp>
      <p:sp>
        <p:nvSpPr>
          <p:cNvPr id="190" name="Google Shape;190;p23"/>
          <p:cNvSpPr/>
          <p:nvPr/>
        </p:nvSpPr>
        <p:spPr>
          <a:xfrm>
            <a:off x="142875" y="4357687"/>
            <a:ext cx="4572000" cy="2500312"/>
          </a:xfrm>
          <a:prstGeom prst="horizontalScroll">
            <a:avLst>
              <a:gd fmla="val 12500" name="adj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cap="flat" cmpd="sng" w="25400">
            <a:solidFill>
              <a:srgbClr val="0850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Памятники природы: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Гора Аргалитуй – место произрастания редких и исчезающих растений;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Соктуй-Милозанская пещера со следами пребывания древнего человека</a:t>
            </a:r>
            <a:endParaRPr/>
          </a:p>
        </p:txBody>
      </p:sp>
      <p:sp>
        <p:nvSpPr>
          <p:cNvPr id="191" name="Google Shape;191;p23"/>
          <p:cNvSpPr/>
          <p:nvPr/>
        </p:nvSpPr>
        <p:spPr>
          <a:xfrm>
            <a:off x="2214562" y="1785937"/>
            <a:ext cx="2643187" cy="2571750"/>
          </a:xfrm>
          <a:prstGeom prst="verticalScroll">
            <a:avLst>
              <a:gd fmla="val 12500" name="adj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cap="flat" cmpd="sng" w="25400">
            <a:solidFill>
              <a:srgbClr val="0850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археологический памятник (поселение каменного века) сосредоточен на берегу озера Умыкий</a:t>
            </a:r>
            <a:endParaRPr/>
          </a:p>
        </p:txBody>
      </p:sp>
      <p:sp>
        <p:nvSpPr>
          <p:cNvPr id="192" name="Google Shape;192;p23"/>
          <p:cNvSpPr/>
          <p:nvPr/>
        </p:nvSpPr>
        <p:spPr>
          <a:xfrm>
            <a:off x="4214812" y="2357437"/>
            <a:ext cx="2571750" cy="2214562"/>
          </a:xfrm>
          <a:prstGeom prst="verticalScroll">
            <a:avLst>
              <a:gd fmla="val 12500" name="adj"/>
            </a:avLst>
          </a:prstGeom>
          <a:gradFill>
            <a:gsLst>
              <a:gs pos="0">
                <a:srgbClr val="94F5FA"/>
              </a:gs>
              <a:gs pos="50000">
                <a:srgbClr val="BACBF2"/>
              </a:gs>
              <a:gs pos="100000">
                <a:srgbClr val="DEE5F8"/>
              </a:gs>
            </a:gsLst>
            <a:lin ang="5400000" scaled="0"/>
          </a:gradFill>
          <a:ln cap="flat" cmpd="sng" w="25400">
            <a:solidFill>
              <a:srgbClr val="0850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археологический памятник «Вал Чингисхана» расположен в районе с.Кайластуй</a:t>
            </a:r>
            <a:endParaRPr/>
          </a:p>
        </p:txBody>
      </p:sp>
      <p:pic>
        <p:nvPicPr>
          <p:cNvPr descr="D:\Ванпин К.В\ИНВЕСТИЦИИ\Инвест паспорт района\Фото\гора.jpg" id="193" name="Google Shape;19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162" y="1543050"/>
            <a:ext cx="2260600" cy="171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рисунки.jpg" id="194" name="Google Shape;19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800" y="3187700"/>
            <a:ext cx="2432050" cy="1798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пещера.JPG" id="195" name="Google Shape;19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0912" y="4760912"/>
            <a:ext cx="2554287" cy="18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type="title"/>
          </p:nvPr>
        </p:nvSpPr>
        <p:spPr>
          <a:xfrm>
            <a:off x="928687" y="0"/>
            <a:ext cx="7467600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ТРАНСПОРТНЫЕ КОММУНИКАЦИИ</a:t>
            </a:r>
            <a:endParaRPr/>
          </a:p>
        </p:txBody>
      </p:sp>
      <p:pic>
        <p:nvPicPr>
          <p:cNvPr descr="D:\Ванпин К.В\ИНВЕСТИЦИИ\Инвест паспорт района\Фото\карта красн район.jpg" id="201" name="Google Shape;20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7750" y="785812"/>
            <a:ext cx="4071937" cy="3651250"/>
          </a:xfrm>
          <a:prstGeom prst="rect">
            <a:avLst/>
          </a:prstGeom>
          <a:noFill/>
          <a:ln cap="flat" cmpd="sng" w="9525">
            <a:solidFill>
              <a:srgbClr val="91C6F7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02" name="Google Shape;202;p24"/>
          <p:cNvSpPr txBox="1"/>
          <p:nvPr/>
        </p:nvSpPr>
        <p:spPr>
          <a:xfrm>
            <a:off x="4286250" y="4572000"/>
            <a:ext cx="4643437" cy="1446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r>
              <a:rPr b="1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Организовано воздушное сообщение на 19 местном самолете L-410 по маршруту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r>
              <a:rPr b="1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Чита - Краснокаменск - Чита</a:t>
            </a:r>
            <a:endParaRPr/>
          </a:p>
        </p:txBody>
      </p:sp>
      <p:sp>
        <p:nvSpPr>
          <p:cNvPr id="203" name="Google Shape;203;p24"/>
          <p:cNvSpPr txBox="1"/>
          <p:nvPr/>
        </p:nvSpPr>
        <p:spPr>
          <a:xfrm>
            <a:off x="142875" y="928687"/>
            <a:ext cx="4572000" cy="2462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r>
              <a:rPr b="1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Сообщение между населенными пунктами, с районным центром (городом Краснокаменском) и с краевым центром (городом Читой) осуществляется автомобильным и железнодорожным транспортом </a:t>
            </a:r>
            <a:endParaRPr/>
          </a:p>
        </p:txBody>
      </p:sp>
      <p:pic>
        <p:nvPicPr>
          <p:cNvPr descr="D:\Ванпин К.В\ИНВЕСТИЦИИ\Инвест паспорт района\01.09.17\143285.jpg" id="204" name="Google Shape;20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450" y="3833812"/>
            <a:ext cx="4078287" cy="259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500062" y="0"/>
            <a:ext cx="8258175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ТРАНСПОРТНЫЕ КОММУНИКАЦИИ</a:t>
            </a:r>
            <a:endParaRPr/>
          </a:p>
        </p:txBody>
      </p:sp>
      <p:grpSp>
        <p:nvGrpSpPr>
          <p:cNvPr id="210" name="Google Shape;210;p25"/>
          <p:cNvGrpSpPr/>
          <p:nvPr/>
        </p:nvGrpSpPr>
        <p:grpSpPr>
          <a:xfrm>
            <a:off x="298450" y="950912"/>
            <a:ext cx="4333875" cy="4852987"/>
            <a:chOff x="298450" y="950912"/>
            <a:chExt cx="4333875" cy="4852987"/>
          </a:xfrm>
        </p:grpSpPr>
        <p:pic>
          <p:nvPicPr>
            <p:cNvPr id="211" name="Google Shape;211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98450" y="950912"/>
              <a:ext cx="4333875" cy="4852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25"/>
            <p:cNvSpPr txBox="1"/>
            <p:nvPr/>
          </p:nvSpPr>
          <p:spPr>
            <a:xfrm>
              <a:off x="323850" y="981075"/>
              <a:ext cx="4286250" cy="48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b="1" i="0" lang="en-US" sz="2400" u="sng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 территории района находятся</a:t>
              </a: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endParaRPr/>
            </a:p>
            <a:p>
              <a:pPr indent="-1524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 железнодорожные станции:</a:t>
              </a:r>
              <a:endParaRPr/>
            </a:p>
            <a:p>
              <a:pPr indent="-1524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Арамогойтуй (п.Ковыли)</a:t>
              </a:r>
              <a:endParaRPr/>
            </a:p>
            <a:p>
              <a:pPr indent="-1524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Урулюнгуй (п.Целинный)</a:t>
              </a:r>
              <a:endParaRPr/>
            </a:p>
            <a:p>
              <a:pPr indent="-1524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Краснокаменск</a:t>
              </a:r>
              <a:endParaRPr/>
            </a:p>
            <a:p>
              <a:pPr indent="-1524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Char char="•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Маргуцек</a:t>
              </a:r>
              <a:endParaRPr/>
            </a:p>
            <a:p>
              <a:pPr indent="-1524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железнодорожный разъезд;</a:t>
              </a:r>
              <a:endParaRPr/>
            </a:p>
            <a:p>
              <a:pPr indent="-1524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 промышленной зоне развита сеть железнодорожных путей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13" name="Google Shape;213;p25"/>
          <p:cNvGrpSpPr/>
          <p:nvPr/>
        </p:nvGrpSpPr>
        <p:grpSpPr>
          <a:xfrm>
            <a:off x="4694237" y="957262"/>
            <a:ext cx="4357687" cy="4840287"/>
            <a:chOff x="4694237" y="957262"/>
            <a:chExt cx="4357687" cy="4840287"/>
          </a:xfrm>
        </p:grpSpPr>
        <p:pic>
          <p:nvPicPr>
            <p:cNvPr id="214" name="Google Shape;214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94237" y="957262"/>
              <a:ext cx="4357687" cy="4840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25"/>
            <p:cNvSpPr txBox="1"/>
            <p:nvPr/>
          </p:nvSpPr>
          <p:spPr>
            <a:xfrm>
              <a:off x="4716462" y="981075"/>
              <a:ext cx="4319587" cy="48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</a:t>
              </a:r>
              <a:endParaRPr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1" i="0" lang="en-US" sz="2400" u="sng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Основная дорожная сеть района представлена</a:t>
              </a: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1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5240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дорогами регионального значения (208 км)</a:t>
              </a:r>
              <a:endParaRPr/>
            </a:p>
            <a:p>
              <a:pPr indent="-15240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Char char="✓"/>
              </a:pPr>
              <a:r>
                <a:rPr b="1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автомобильными дорогами общего пользования местного значения (150,1 км)</a:t>
              </a:r>
              <a:endParaRPr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1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</a:t>
              </a:r>
              <a:endParaRPr/>
            </a:p>
          </p:txBody>
        </p:sp>
      </p:grpSp>
      <p:sp>
        <p:nvSpPr>
          <p:cNvPr id="216" name="Google Shape;216;p25"/>
          <p:cNvSpPr txBox="1"/>
          <p:nvPr/>
        </p:nvSpPr>
        <p:spPr>
          <a:xfrm>
            <a:off x="0" y="5805487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территории района функционирует взлетно-посадочная площадка, которая оборудована и соответствует федеральным авиационным правилам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/>
          <p:nvPr>
            <p:ph type="title"/>
          </p:nvPr>
        </p:nvSpPr>
        <p:spPr>
          <a:xfrm>
            <a:off x="500062" y="142875"/>
            <a:ext cx="8115300" cy="7254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ТЕЛЕКОММУНИКАЦИИ</a:t>
            </a:r>
            <a:endParaRPr/>
          </a:p>
        </p:txBody>
      </p:sp>
      <p:sp>
        <p:nvSpPr>
          <p:cNvPr id="222" name="Google Shape;222;p26"/>
          <p:cNvSpPr txBox="1"/>
          <p:nvPr/>
        </p:nvSpPr>
        <p:spPr>
          <a:xfrm>
            <a:off x="285750" y="1000125"/>
            <a:ext cx="4643437" cy="646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Почтовая связь представлена 15 стационарными отделениями связи УФПС</a:t>
            </a:r>
            <a:endParaRPr/>
          </a:p>
        </p:txBody>
      </p:sp>
      <p:sp>
        <p:nvSpPr>
          <p:cNvPr id="223" name="Google Shape;223;p26"/>
          <p:cNvSpPr txBox="1"/>
          <p:nvPr/>
        </p:nvSpPr>
        <p:spPr>
          <a:xfrm>
            <a:off x="4857750" y="1362075"/>
            <a:ext cx="4000500" cy="2308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 телефонной связи и доступа к сети интернет предоставляют</a:t>
            </a: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«Предприятие Электросвязи»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ПАО «Ростелеком»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НПФ «КТС» 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Макрорегиональный филиал «Чита» компании ТТК</a:t>
            </a:r>
            <a:endParaRPr/>
          </a:p>
        </p:txBody>
      </p:sp>
      <p:sp>
        <p:nvSpPr>
          <p:cNvPr id="224" name="Google Shape;224;p26"/>
          <p:cNvSpPr txBox="1"/>
          <p:nvPr/>
        </p:nvSpPr>
        <p:spPr>
          <a:xfrm>
            <a:off x="142875" y="4429125"/>
            <a:ext cx="4786312" cy="1754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Услуги подвижной радиотелефонной связи оказываются федеральными операторами</a:t>
            </a: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«ВымпелКом» (Билайн) 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«МегаФон» (Мегафон)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«Мобильные Телесистемы» (МТС)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«Скартел» (Yota)</a:t>
            </a:r>
            <a:endParaRPr/>
          </a:p>
        </p:txBody>
      </p:sp>
      <p:pic>
        <p:nvPicPr>
          <p:cNvPr descr="D:\Ванпин К.В\ИНВЕСТИЦИИ\Инвест паспорт района\Фото\вышка.jpg" id="225" name="Google Shape;22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875" y="3681412"/>
            <a:ext cx="3943350" cy="2487612"/>
          </a:xfrm>
          <a:prstGeom prst="rect">
            <a:avLst/>
          </a:prstGeom>
          <a:noFill/>
          <a:ln cap="flat" cmpd="sng" w="9525">
            <a:solidFill>
              <a:srgbClr val="71B33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:\Ванпин К.В\ИНВЕСТИЦИИ\Инвест паспорт района\Фото\почта.jpg" id="226" name="Google Shape;22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637" y="1755775"/>
            <a:ext cx="3694112" cy="2414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/>
          <p:nvPr>
            <p:ph type="title"/>
          </p:nvPr>
        </p:nvSpPr>
        <p:spPr>
          <a:xfrm>
            <a:off x="571500" y="0"/>
            <a:ext cx="8329612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ЭНЕРГЕТИЧЕСКИЕ РЕСУРСЫ</a:t>
            </a:r>
            <a:endParaRPr/>
          </a:p>
        </p:txBody>
      </p:sp>
      <p:sp>
        <p:nvSpPr>
          <p:cNvPr id="232" name="Google Shape;232;p27"/>
          <p:cNvSpPr txBox="1"/>
          <p:nvPr/>
        </p:nvSpPr>
        <p:spPr>
          <a:xfrm>
            <a:off x="857250" y="857250"/>
            <a:ext cx="3929062" cy="2308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Электроснабжение района осуществляется от ТЭЦ филиала АО «ОТЭК» через понизительную подстанцию «Город» 110/10 кВ по КЛ-10 кВ до внутригородских ТП 10/0,4 кВ., а также от системы Юго-Восточного предприятия электрических сетей.</a:t>
            </a:r>
            <a:endParaRPr/>
          </a:p>
        </p:txBody>
      </p:sp>
      <p:sp>
        <p:nvSpPr>
          <p:cNvPr id="233" name="Google Shape;233;p27"/>
          <p:cNvSpPr txBox="1"/>
          <p:nvPr/>
        </p:nvSpPr>
        <p:spPr>
          <a:xfrm>
            <a:off x="5429250" y="857250"/>
            <a:ext cx="3714750" cy="1754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Электроснабжение городского поселения «Город Краснокаменск» производится от ТЭЦ и от главной понижающей подстанции ГПП-Г-1-110/10 кВ. Напряжение сети 380/220 В</a:t>
            </a:r>
            <a:r>
              <a:rPr b="0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142875" y="3286125"/>
            <a:ext cx="3500437" cy="314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Южное предприятие электросетей представляет собой высоковольтные линии электропередач ВЛ-10 кВ. Линия ВЛ-10 кВ проходит  по территории Краснокаменского района от границы с Забайкальским районом до с. Соктуй-Милозан. Протяженность линий по району составляет – 17,92 км</a:t>
            </a:r>
            <a:endParaRPr/>
          </a:p>
        </p:txBody>
      </p:sp>
      <p:pic>
        <p:nvPicPr>
          <p:cNvPr descr="D:\Ванпин К.В\ИНВЕСТИЦИИ\Инвест паспорт района\Фото\тэц.jpg" id="235" name="Google Shape;2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675" y="2614612"/>
            <a:ext cx="3621087" cy="2547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линия.jpg" id="236" name="Google Shape;23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5037" y="4449762"/>
            <a:ext cx="3048000" cy="22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>
            <p:ph type="title"/>
          </p:nvPr>
        </p:nvSpPr>
        <p:spPr>
          <a:xfrm>
            <a:off x="857250" y="0"/>
            <a:ext cx="7467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ОБРАЗОВАНИЕ</a:t>
            </a:r>
            <a:endParaRPr/>
          </a:p>
        </p:txBody>
      </p:sp>
      <p:grpSp>
        <p:nvGrpSpPr>
          <p:cNvPr id="242" name="Google Shape;242;p28"/>
          <p:cNvGrpSpPr/>
          <p:nvPr/>
        </p:nvGrpSpPr>
        <p:grpSpPr>
          <a:xfrm>
            <a:off x="615950" y="4327525"/>
            <a:ext cx="7978775" cy="2298700"/>
            <a:chOff x="615950" y="4327525"/>
            <a:chExt cx="7978775" cy="2298700"/>
          </a:xfrm>
        </p:grpSpPr>
        <p:pic>
          <p:nvPicPr>
            <p:cNvPr id="243" name="Google Shape;243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5950" y="4327525"/>
              <a:ext cx="7978775" cy="229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28"/>
            <p:cNvSpPr txBox="1"/>
            <p:nvPr/>
          </p:nvSpPr>
          <p:spPr>
            <a:xfrm>
              <a:off x="642937" y="4357687"/>
              <a:ext cx="7929562" cy="22463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b="1" i="0" lang="en-US" sz="20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Подготовка квалифицированных рабочих, специалистов среднего звена осуществляется в 3 профессионально - образовательных учреждениях, в том числе в медицинском колледже. Подготовкой специалистов занимаются филиал Забайкальского горного колледжа имени М.И. Агошкова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b="1" i="0" lang="en-US" sz="20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 Краснокаменский филиал Сибирской региональной школы бизнеса (колледжа)</a:t>
              </a:r>
              <a:endParaRPr/>
            </a:p>
          </p:txBody>
        </p:sp>
      </p:grpSp>
      <p:grpSp>
        <p:nvGrpSpPr>
          <p:cNvPr id="245" name="Google Shape;245;p28"/>
          <p:cNvGrpSpPr/>
          <p:nvPr/>
        </p:nvGrpSpPr>
        <p:grpSpPr>
          <a:xfrm>
            <a:off x="255587" y="688975"/>
            <a:ext cx="4906962" cy="1371600"/>
            <a:chOff x="255587" y="688975"/>
            <a:chExt cx="4906962" cy="1371600"/>
          </a:xfrm>
        </p:grpSpPr>
        <p:pic>
          <p:nvPicPr>
            <p:cNvPr id="246" name="Google Shape;246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5587" y="688975"/>
              <a:ext cx="4906962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8"/>
            <p:cNvSpPr txBox="1"/>
            <p:nvPr/>
          </p:nvSpPr>
          <p:spPr>
            <a:xfrm>
              <a:off x="285750" y="714375"/>
              <a:ext cx="4857750" cy="1323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b="1" i="0" lang="en-US" sz="20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 районе функционируют 23 дошкольных образовательных учреждения. Число дневных общеобразовательных учреждений – 20.</a:t>
              </a:r>
              <a:endParaRPr/>
            </a:p>
          </p:txBody>
        </p:sp>
      </p:grpSp>
      <p:grpSp>
        <p:nvGrpSpPr>
          <p:cNvPr id="248" name="Google Shape;248;p28"/>
          <p:cNvGrpSpPr/>
          <p:nvPr/>
        </p:nvGrpSpPr>
        <p:grpSpPr>
          <a:xfrm>
            <a:off x="5400675" y="688975"/>
            <a:ext cx="3548062" cy="1371600"/>
            <a:chOff x="5400675" y="688975"/>
            <a:chExt cx="3548062" cy="1371600"/>
          </a:xfrm>
        </p:grpSpPr>
        <p:pic>
          <p:nvPicPr>
            <p:cNvPr id="249" name="Google Shape;249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400675" y="688975"/>
              <a:ext cx="3548062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28"/>
            <p:cNvSpPr txBox="1"/>
            <p:nvPr/>
          </p:nvSpPr>
          <p:spPr>
            <a:xfrm>
              <a:off x="5429250" y="714375"/>
              <a:ext cx="3500437" cy="1323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b="1" i="0" lang="en-US" sz="20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Дополнительное образование предоставляют 4 муниципальных учреждения</a:t>
              </a:r>
              <a:endParaRPr/>
            </a:p>
          </p:txBody>
        </p:sp>
      </p:grpSp>
      <p:pic>
        <p:nvPicPr>
          <p:cNvPr descr="D:\Ванпин К.В\ИНВЕСТИЦИИ\Инвест паспорт района\Фото\на уроке.jpg" id="251" name="Google Shape;25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1637" y="2114550"/>
            <a:ext cx="2549525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" id="252" name="Google Shape;252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35675" y="2109787"/>
            <a:ext cx="2571750" cy="2084387"/>
          </a:xfrm>
          <a:prstGeom prst="rect">
            <a:avLst/>
          </a:prstGeom>
          <a:noFill/>
          <a:ln cap="flat" cmpd="sng" w="12700">
            <a:solidFill>
              <a:srgbClr val="365F9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школа искусств" id="253" name="Google Shape;253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35362" y="2182812"/>
            <a:ext cx="2133600" cy="1560512"/>
          </a:xfrm>
          <a:prstGeom prst="rect">
            <a:avLst/>
          </a:prstGeom>
          <a:noFill/>
          <a:ln cap="flat" cmpd="sng" w="12700">
            <a:solidFill>
              <a:srgbClr val="365F9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/>
          <p:nvPr>
            <p:ph type="title"/>
          </p:nvPr>
        </p:nvSpPr>
        <p:spPr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ЗДРАВООХРАНЕНИЕ</a:t>
            </a:r>
            <a:endParaRPr/>
          </a:p>
        </p:txBody>
      </p:sp>
      <p:pic>
        <p:nvPicPr>
          <p:cNvPr id="259" name="Google Shape;25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725" y="4638675"/>
            <a:ext cx="8791575" cy="190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/>
          <p:nvPr/>
        </p:nvSpPr>
        <p:spPr>
          <a:xfrm>
            <a:off x="3286125" y="981075"/>
            <a:ext cx="5857875" cy="24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 учреждения здравоохранения на территории района: </a:t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255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ГАУЗ «Краевая больница №  4»</a:t>
            </a:r>
            <a:endParaRPr/>
          </a:p>
          <a:p>
            <a:pPr indent="-8255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ФГБУЗ «Медико-санитарная часть № 107»</a:t>
            </a:r>
            <a:endParaRPr/>
          </a:p>
          <a:p>
            <a:pPr indent="-8255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ГКУЗ «Краевой детский санаторий для лечения туберкулеза»</a:t>
            </a:r>
            <a:endParaRPr/>
          </a:p>
          <a:p>
            <a:pPr indent="-8255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поселениях района находятся 11 ФАПов                                           </a:t>
            </a:r>
            <a:endParaRPr/>
          </a:p>
        </p:txBody>
      </p:sp>
      <p:pic>
        <p:nvPicPr>
          <p:cNvPr descr="D:\Ванпин К.В\ИНВЕСТИЦИИ\Инвест паспорт района\01.09.17\0924f81469e08572249d1bf071bb88ae.jpg" id="261" name="Google Shape;26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738187"/>
            <a:ext cx="280987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перинат.jpg" id="262" name="Google Shape;26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8150" y="2535237"/>
            <a:ext cx="2835275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/>
          <p:nvPr>
            <p:ph type="title"/>
          </p:nvPr>
        </p:nvSpPr>
        <p:spPr>
          <a:xfrm>
            <a:off x="428625" y="0"/>
            <a:ext cx="8186737" cy="5111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КУЛЬТУРА И СПОРТ</a:t>
            </a:r>
            <a:endParaRPr/>
          </a:p>
        </p:txBody>
      </p:sp>
      <p:sp>
        <p:nvSpPr>
          <p:cNvPr id="268" name="Google Shape;268;p30"/>
          <p:cNvSpPr txBox="1"/>
          <p:nvPr/>
        </p:nvSpPr>
        <p:spPr>
          <a:xfrm>
            <a:off x="285750" y="509587"/>
            <a:ext cx="3998912" cy="3138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Сеть учреждений культуры муниципального района представлена следующими объектами</a:t>
            </a: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учреждений культурно–досугового типа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 библиотек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Детская школа искусств 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Детская художественная школа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Краеведческий музей</a:t>
            </a:r>
            <a:endParaRPr/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Минералогический музей </a:t>
            </a:r>
            <a:endParaRPr/>
          </a:p>
        </p:txBody>
      </p:sp>
      <p:grpSp>
        <p:nvGrpSpPr>
          <p:cNvPr id="269" name="Google Shape;269;p30"/>
          <p:cNvGrpSpPr/>
          <p:nvPr/>
        </p:nvGrpSpPr>
        <p:grpSpPr>
          <a:xfrm>
            <a:off x="188912" y="3614737"/>
            <a:ext cx="8759825" cy="2914650"/>
            <a:chOff x="188912" y="3614737"/>
            <a:chExt cx="8759825" cy="2914650"/>
          </a:xfrm>
        </p:grpSpPr>
        <p:pic>
          <p:nvPicPr>
            <p:cNvPr id="270" name="Google Shape;270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8912" y="3614737"/>
              <a:ext cx="8759825" cy="2914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0"/>
            <p:cNvSpPr txBox="1"/>
            <p:nvPr/>
          </p:nvSpPr>
          <p:spPr>
            <a:xfrm>
              <a:off x="214312" y="3643312"/>
              <a:ext cx="8715375" cy="2862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 территории муниципального района функционирует 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b="1" i="0" lang="en-US" sz="1800" u="sng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90 спортивных сооружений </a:t>
              </a: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 3</a:t>
              </a:r>
              <a:r>
                <a:rPr b="1" i="0" lang="en-US" sz="1800" u="sng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учреждения дополнительного образования </a:t>
              </a: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детей                    спортивной направленности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25 спортивных залов                                     </a:t>
              </a:r>
              <a:endParaRPr/>
            </a:p>
            <a:p>
              <a:pPr indent="-1143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15 футбольных полей </a:t>
              </a:r>
              <a:endParaRPr/>
            </a:p>
            <a:p>
              <a:pPr indent="-1143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38 спортивных площадок </a:t>
              </a:r>
              <a:endParaRPr/>
            </a:p>
            <a:p>
              <a:pPr indent="-1143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 стадион </a:t>
              </a:r>
              <a:endParaRPr/>
            </a:p>
            <a:p>
              <a:pPr indent="-11430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➢"/>
              </a:pPr>
              <a:r>
                <a:rPr b="1" i="0" lang="en-US" sz="18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 плавательных бассейна</a:t>
              </a:r>
              <a:endParaRPr/>
            </a:p>
          </p:txBody>
        </p:sp>
      </p:grpSp>
      <p:pic>
        <p:nvPicPr>
          <p:cNvPr descr="забайкальцы" id="272" name="Google Shape;27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1662" y="682625"/>
            <a:ext cx="3316287" cy="1993900"/>
          </a:xfrm>
          <a:prstGeom prst="rect">
            <a:avLst/>
          </a:prstGeom>
          <a:noFill/>
          <a:ln cap="flat" cmpd="sng" w="9525">
            <a:solidFill>
              <a:srgbClr val="365F9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gorod-krasnokamensk-chitinskoi-oblasti-dom-kultury-0000085373-preview" id="273" name="Google Shape;27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1475" y="1895475"/>
            <a:ext cx="2292350" cy="1633537"/>
          </a:xfrm>
          <a:prstGeom prst="rect">
            <a:avLst/>
          </a:prstGeom>
          <a:noFill/>
          <a:ln cap="flat" cmpd="sng" w="12700">
            <a:solidFill>
              <a:srgbClr val="365F9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74" name="Google Shape;274;p30"/>
          <p:cNvSpPr txBox="1"/>
          <p:nvPr/>
        </p:nvSpPr>
        <p:spPr>
          <a:xfrm>
            <a:off x="3419475" y="5072062"/>
            <a:ext cx="5473700" cy="1416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Детско-юношеская спортивная школа </a:t>
            </a:r>
            <a:r>
              <a:rPr b="1" i="1" lang="en-US" sz="1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(плавание)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Детско-юношеская спортивная школа № 3 </a:t>
            </a:r>
            <a:r>
              <a:rPr b="1" i="1" lang="en-US" sz="1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(художественная гимнастика, дзюдо, каратэ, бокс)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Детско-юношеская спортивная школа № 4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1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1" lang="en-US" sz="1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(футбол, велоспорт)</a:t>
            </a:r>
            <a:endParaRPr/>
          </a:p>
        </p:txBody>
      </p:sp>
      <p:cxnSp>
        <p:nvCxnSpPr>
          <p:cNvPr id="275" name="Google Shape;275;p30"/>
          <p:cNvCxnSpPr/>
          <p:nvPr/>
        </p:nvCxnSpPr>
        <p:spPr>
          <a:xfrm rot="5400000">
            <a:off x="1535906" y="4536281"/>
            <a:ext cx="714375" cy="214312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38100">
              <a:srgbClr val="000000">
                <a:alpha val="47843"/>
              </a:srgbClr>
            </a:outerShdw>
          </a:effectLst>
        </p:spPr>
      </p:cxnSp>
      <p:cxnSp>
        <p:nvCxnSpPr>
          <p:cNvPr id="276" name="Google Shape;276;p30"/>
          <p:cNvCxnSpPr/>
          <p:nvPr/>
        </p:nvCxnSpPr>
        <p:spPr>
          <a:xfrm flipH="1" rot="-5400000">
            <a:off x="5393531" y="4536281"/>
            <a:ext cx="714375" cy="214312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38100">
              <a:srgbClr val="000000">
                <a:alpha val="47843"/>
              </a:srgbClr>
            </a:outerShdw>
          </a:effectLst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>
            <p:ph type="title"/>
          </p:nvPr>
        </p:nvSpPr>
        <p:spPr>
          <a:xfrm>
            <a:off x="500062" y="0"/>
            <a:ext cx="8329612" cy="714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ДЕМОГРАФИЧЕСКИЕ ПОКАЗАТЕЛИ</a:t>
            </a:r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2428875" y="1214437"/>
            <a:ext cx="428625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01.09.2018 г.: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Родилось </a:t>
            </a: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393 человека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Естественный прирост, убыль(-) населения</a:t>
            </a: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-90</a:t>
            </a:r>
            <a:endParaRPr/>
          </a:p>
        </p:txBody>
      </p:sp>
      <p:sp>
        <p:nvSpPr>
          <p:cNvPr id="283" name="Google Shape;283;p31"/>
          <p:cNvSpPr txBox="1"/>
          <p:nvPr/>
        </p:nvSpPr>
        <p:spPr>
          <a:xfrm>
            <a:off x="0" y="714375"/>
            <a:ext cx="91440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Численность постоянного населения района (на начало 2018 года) – 58 840 чел. </a:t>
            </a:r>
            <a:endParaRPr/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2062" y="2276475"/>
            <a:ext cx="4071937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" y="2225675"/>
            <a:ext cx="5214937" cy="207168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 txBox="1"/>
          <p:nvPr/>
        </p:nvSpPr>
        <p:spPr>
          <a:xfrm>
            <a:off x="2500312" y="4000500"/>
            <a:ext cx="428625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Население по уровню образования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</p:txBody>
      </p:sp>
      <p:sp>
        <p:nvSpPr>
          <p:cNvPr id="287" name="Google Shape;287;p31"/>
          <p:cNvSpPr txBox="1"/>
          <p:nvPr/>
        </p:nvSpPr>
        <p:spPr>
          <a:xfrm>
            <a:off x="4429125" y="4643437"/>
            <a:ext cx="27876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1000 жителей имеют:</a:t>
            </a:r>
            <a:endParaRPr/>
          </a:p>
        </p:txBody>
      </p:sp>
      <p:pic>
        <p:nvPicPr>
          <p:cNvPr id="288" name="Google Shape;28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875" y="4429125"/>
            <a:ext cx="8786812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/>
          <p:nvPr>
            <p:ph type="title"/>
          </p:nvPr>
        </p:nvSpPr>
        <p:spPr>
          <a:xfrm>
            <a:off x="500062" y="285750"/>
            <a:ext cx="8186737" cy="64293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ТРУДОВЫЕ РЕСУРСЫ</a:t>
            </a:r>
            <a:endParaRPr/>
          </a:p>
        </p:txBody>
      </p:sp>
      <p:pic>
        <p:nvPicPr>
          <p:cNvPr id="294" name="Google Shape;29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950" y="1577975"/>
            <a:ext cx="8215312" cy="507206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/>
        </p:nvSpPr>
        <p:spPr>
          <a:xfrm>
            <a:off x="0" y="1143000"/>
            <a:ext cx="9144000" cy="785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1162" lvl="0" marL="54768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Среднесписочная численность работников организаций (всего): 16 385чел.  </a:t>
            </a:r>
            <a:endParaRPr/>
          </a:p>
          <a:p>
            <a:pPr indent="-411162" lvl="0" marL="547687" marR="0" rtl="0" algn="ctr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1" i="0" sz="17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7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idx="1" type="subTitle"/>
          </p:nvPr>
        </p:nvSpPr>
        <p:spPr>
          <a:xfrm>
            <a:off x="179387" y="188912"/>
            <a:ext cx="5113337" cy="6500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Муниципальный район «Город Краснокаменск и Краснокаменский район» Забайкальского края является территорией устойчивого социально-экономического развития. </a:t>
            </a:r>
            <a:endParaRPr/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Постановлением Председателя Правительства РФ в административном центре муниципального района – в моногороде Краснокаменск создана территория опережающего социально-экономического развития, а это значит инвестиции, вложенные в развитие моногорода, предполагают льготное налогообложение и ряд других преференций, обеспечивающих быстрое развитие бизнеса. </a:t>
            </a:r>
            <a:endParaRPr/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Потенциального инвестора к нам может привлечь выгодное транспортно-географическое положение, развитая инфраструктура, многоотраслевая промышленная база, земельные ресурсы, наличие квалифицированных кадров, а также значительный потенциал исторического наследия. </a:t>
            </a:r>
            <a:endParaRPr/>
          </a:p>
          <a:p>
            <a:pPr indent="0" lvl="0" marL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Привлечение инвестиций – одно из основных направлений деятельности администрации муниципального района.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5435600" y="5157787"/>
            <a:ext cx="3536950" cy="1508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Глава муниципального района «Город Краснокаменск </a:t>
            </a:r>
            <a:endParaRPr b="1" i="0" sz="1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1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Краснокаменский район» Забайкальского края </a:t>
            </a:r>
            <a:r>
              <a:rPr b="1" i="1" lang="en-US" sz="1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</a:t>
            </a:r>
            <a:r>
              <a:rPr b="1" i="1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Алексей Узеирович Заммоев </a:t>
            </a:r>
            <a:endParaRPr/>
          </a:p>
        </p:txBody>
      </p:sp>
      <p:pic>
        <p:nvPicPr>
          <p:cNvPr descr="D:\Ванпин К.В\ИНВЕСТИЦИИ\Инвест паспорт района\01.09.17\773aba.dh8l0h.20nx.fr.nm.jpg" id="114" name="Google Shape;11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3375" y="92075"/>
            <a:ext cx="3590925" cy="508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>
            <p:ph type="title"/>
          </p:nvPr>
        </p:nvSpPr>
        <p:spPr>
          <a:xfrm>
            <a:off x="428625" y="285750"/>
            <a:ext cx="8329612" cy="64293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РЫНОК ТРУДА</a:t>
            </a:r>
            <a:endParaRPr/>
          </a:p>
        </p:txBody>
      </p:sp>
      <p:pic>
        <p:nvPicPr>
          <p:cNvPr id="301" name="Google Shape;30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037" y="3571875"/>
            <a:ext cx="8289925" cy="26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3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Ванпин К.В\ИНВЕСТИЦИИ\Инвест паспорт района\Фото\труд.jpg" id="304" name="Google Shape;30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3825" y="901700"/>
            <a:ext cx="2408237" cy="1927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труд1.jpg" id="305" name="Google Shape;30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5162" y="1401762"/>
            <a:ext cx="23399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диплом.jpg" id="306" name="Google Shape;30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887" y="901700"/>
            <a:ext cx="2535237" cy="1908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ттруд3.jpg" id="307" name="Google Shape;307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89162" y="1401762"/>
            <a:ext cx="220662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/>
          <p:nvPr>
            <p:ph type="title"/>
          </p:nvPr>
        </p:nvSpPr>
        <p:spPr>
          <a:xfrm>
            <a:off x="571500" y="0"/>
            <a:ext cx="8258175" cy="714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ФИНАНСОВО-КРЕДИТНЫЕ УЧРЕЖДЕНИЯ</a:t>
            </a:r>
            <a:endParaRPr/>
          </a:p>
        </p:txBody>
      </p:sp>
      <p:sp>
        <p:nvSpPr>
          <p:cNvPr id="313" name="Google Shape;313;p3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179387" y="1125537"/>
            <a:ext cx="5072062" cy="3476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районе функционируют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филиал ПАО «Сбербанк России» - Байкальский банк</a:t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отделение ПАО КБ «Восточный»</a:t>
            </a:r>
            <a:r>
              <a:rPr b="1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дополнительный офис АО «Российский Сельскохозяйственный банк» </a:t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дополнительный офис  ПАО «Росбанк» </a:t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дополнительный офис ПАО «Азиатско-Тихоокеанский Банк» </a:t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филиал ПАО Банк «ФК Открытие»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мини-офис ПАО «Совкомбанк»</a:t>
            </a:r>
            <a:endParaRPr/>
          </a:p>
        </p:txBody>
      </p:sp>
      <p:sp>
        <p:nvSpPr>
          <p:cNvPr id="315" name="Google Shape;315;p3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0" y="3657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osselhozbank-gorod-krasnokamensk-0001570782-preview" id="317" name="Google Shape;3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625" y="2535237"/>
            <a:ext cx="2914650" cy="2139950"/>
          </a:xfrm>
          <a:prstGeom prst="rect">
            <a:avLst/>
          </a:prstGeom>
          <a:noFill/>
          <a:ln cap="flat" cmpd="sng" w="12700">
            <a:solidFill>
              <a:srgbClr val="365F9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D:\Ванпин К.В\ИНВЕСТИЦИИ\Инвест паспорт района\Фото\сбер.jpg" id="318" name="Google Shape;31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8075" y="4400550"/>
            <a:ext cx="2803525" cy="204946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4"/>
          <p:cNvSpPr txBox="1"/>
          <p:nvPr/>
        </p:nvSpPr>
        <p:spPr>
          <a:xfrm>
            <a:off x="395287" y="4941887"/>
            <a:ext cx="5715000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территории города Краснокаменск создан фонд, оказывающий финансовую поддержку субъектам малого и среднего предпринимательства</a:t>
            </a:r>
            <a:endParaRPr/>
          </a:p>
        </p:txBody>
      </p:sp>
      <p:pic>
        <p:nvPicPr>
          <p:cNvPr descr="D:\Ванпин К.В\ИНВЕСТИЦИИ\Инвест паспорт района\01.09.17\2_фото_IMG_6319.jpg" id="320" name="Google Shape;32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2512" y="669925"/>
            <a:ext cx="2816225" cy="212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>
            <p:ph type="title"/>
          </p:nvPr>
        </p:nvSpPr>
        <p:spPr>
          <a:xfrm>
            <a:off x="500062" y="285750"/>
            <a:ext cx="8258175" cy="5000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ПРОМЫШЛЕННОЕ ПРОИЗВОДСТВО</a:t>
            </a:r>
            <a:endParaRPr/>
          </a:p>
        </p:txBody>
      </p:sp>
      <p:sp>
        <p:nvSpPr>
          <p:cNvPr id="326" name="Google Shape;326;p35"/>
          <p:cNvSpPr txBox="1"/>
          <p:nvPr/>
        </p:nvSpPr>
        <p:spPr>
          <a:xfrm>
            <a:off x="285750" y="1000125"/>
            <a:ext cx="8607425" cy="163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отгруженных товаров собственного производства, выполненных работ и услуг собственными силами по добыче полезных ископаемых, обрабатывающим производствам, производству и распределению электроэнергии, газа и воды по полному кругу организаций производителей в 2017 году составил 14 456,61 млн. рублей</a:t>
            </a:r>
            <a:endParaRPr/>
          </a:p>
        </p:txBody>
      </p:sp>
      <p:sp>
        <p:nvSpPr>
          <p:cNvPr id="327" name="Google Shape;327;p35"/>
          <p:cNvSpPr txBox="1"/>
          <p:nvPr/>
        </p:nvSpPr>
        <p:spPr>
          <a:xfrm>
            <a:off x="827087" y="2708275"/>
            <a:ext cx="77152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 промышленного производства</a:t>
            </a:r>
            <a:endParaRPr/>
          </a:p>
        </p:txBody>
      </p:sp>
      <p:pic>
        <p:nvPicPr>
          <p:cNvPr id="328" name="Google Shape;32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2852737"/>
            <a:ext cx="7458075" cy="38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/>
          <p:nvPr>
            <p:ph type="title"/>
          </p:nvPr>
        </p:nvSpPr>
        <p:spPr>
          <a:xfrm>
            <a:off x="250825" y="115887"/>
            <a:ext cx="8786812" cy="9286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СИСТЕМООБРАЗУЮЩИЕ ПРЕДПРИЯТИЯ РАЙОНА</a:t>
            </a:r>
            <a:endParaRPr/>
          </a:p>
        </p:txBody>
      </p:sp>
      <p:pic>
        <p:nvPicPr>
          <p:cNvPr id="334" name="Google Shape;33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12" y="1122362"/>
            <a:ext cx="9004300" cy="3851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gorod-krasnokamensk-upravlenie-ppgho-0000292162-preview.jpg" id="335" name="Google Shape;33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887" y="5041900"/>
            <a:ext cx="2408237" cy="1693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шахта.jpg" id="336" name="Google Shape;33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4550" y="5340350"/>
            <a:ext cx="2036762" cy="1541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мясоком.jpg" id="337" name="Google Shape;33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46850" y="5041900"/>
            <a:ext cx="2511425" cy="167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мясо.jpg" id="338" name="Google Shape;33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60912" y="5376862"/>
            <a:ext cx="2189162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7"/>
          <p:cNvSpPr txBox="1"/>
          <p:nvPr>
            <p:ph type="title"/>
          </p:nvPr>
        </p:nvSpPr>
        <p:spPr>
          <a:xfrm>
            <a:off x="0" y="274637"/>
            <a:ext cx="9144000" cy="7969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ИНФРАСТРУКТУРА ПОДДЕРЖКИ МАЛОГО ПРЕДПРИНИМАТЕЛЬСТВА</a:t>
            </a:r>
            <a:endParaRPr/>
          </a:p>
        </p:txBody>
      </p:sp>
      <p:sp>
        <p:nvSpPr>
          <p:cNvPr id="344" name="Google Shape;344;p37"/>
          <p:cNvSpPr txBox="1"/>
          <p:nvPr/>
        </p:nvSpPr>
        <p:spPr>
          <a:xfrm>
            <a:off x="214312" y="1285875"/>
            <a:ext cx="5143500" cy="50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0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территории муниципального района  действуют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450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сельский Потребительский Кредитно-сберегательный Кооператив «Старт»;</a:t>
            </a:r>
            <a:endParaRPr/>
          </a:p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фонд поддержки малого предпринимательства городского поселения «Город Краснокаменск»;</a:t>
            </a:r>
            <a:endParaRPr/>
          </a:p>
          <a:p>
            <a:pPr indent="4508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0850" lvl="0" marL="4508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краевые программы по поддержке и развитию малого и среднего бизнеса. В частности ряд банков работает с гарантийным фондом Забайкальского края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D:\Ванпин К.В\ИНВЕСТИЦИИ\Инвест паспорт района\Фото\малый.jpg" id="345" name="Google Shape;34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0975" y="1616075"/>
            <a:ext cx="3144837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фонд.jpeg" id="346" name="Google Shape;34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5837" y="3760787"/>
            <a:ext cx="2949575" cy="218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8"/>
          <p:cNvSpPr txBox="1"/>
          <p:nvPr>
            <p:ph type="title"/>
          </p:nvPr>
        </p:nvSpPr>
        <p:spPr>
          <a:xfrm>
            <a:off x="285750" y="142875"/>
            <a:ext cx="85439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ПЕРЕЧЕНЬ ИМУЩЕСТВА, ВХОДЯЩЕГО В ЗАЛОГОВЫЙ ФОНД</a:t>
            </a:r>
            <a:endParaRPr/>
          </a:p>
        </p:txBody>
      </p:sp>
      <p:sp>
        <p:nvSpPr>
          <p:cNvPr id="352" name="Google Shape;352;p38"/>
          <p:cNvSpPr txBox="1"/>
          <p:nvPr/>
        </p:nvSpPr>
        <p:spPr>
          <a:xfrm>
            <a:off x="357187" y="1357312"/>
            <a:ext cx="8429625" cy="163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2010 году в целях поддержки малого предпринимательства утвержден перечень  имущества, вошедшего в состав </a:t>
            </a: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залогового фонда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общей стоимостью около 35 млн. рублей (Постановление Администрации муниципального района «Город Краснокаменск и Краснокаменский район» Забайкальского края от 01.03.2010 г. № 234)</a:t>
            </a:r>
            <a:endParaRPr/>
          </a:p>
        </p:txBody>
      </p:sp>
      <p:pic>
        <p:nvPicPr>
          <p:cNvPr id="353" name="Google Shape;35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787" y="3286125"/>
            <a:ext cx="7791450" cy="329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"/>
          <p:cNvSpPr txBox="1"/>
          <p:nvPr>
            <p:ph type="title"/>
          </p:nvPr>
        </p:nvSpPr>
        <p:spPr>
          <a:xfrm>
            <a:off x="0" y="260350"/>
            <a:ext cx="9144000" cy="10699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МУНИЦИПАЛЬНЫЕ ПРОГРАММЫ, ПРИНЯТЫЕ К ФИНАНСИРОВАНИЮ В 2018 ГОДУ</a:t>
            </a:r>
            <a:endParaRPr/>
          </a:p>
        </p:txBody>
      </p:sp>
      <p:pic>
        <p:nvPicPr>
          <p:cNvPr id="359" name="Google Shape;35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12" y="1268412"/>
            <a:ext cx="8931275" cy="544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"/>
          <p:cNvSpPr txBox="1"/>
          <p:nvPr>
            <p:ph type="title"/>
          </p:nvPr>
        </p:nvSpPr>
        <p:spPr>
          <a:xfrm>
            <a:off x="0" y="260350"/>
            <a:ext cx="9144000" cy="10683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МУНИЦИПАЛЬНЫЕ ПРОГРАММЫ, ПРИНЯТЫЕ К ФИНАНСИРОВАНИЮ В 2018 ГОДУ</a:t>
            </a:r>
            <a:endParaRPr/>
          </a:p>
        </p:txBody>
      </p:sp>
      <p:pic>
        <p:nvPicPr>
          <p:cNvPr id="365" name="Google Shape;36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87" y="1341437"/>
            <a:ext cx="8937625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 txBox="1"/>
          <p:nvPr>
            <p:ph type="title"/>
          </p:nvPr>
        </p:nvSpPr>
        <p:spPr>
          <a:xfrm>
            <a:off x="107950" y="260350"/>
            <a:ext cx="90360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ТЕРРИТОРИИ ОПЕРЕЖАЮЩЕГО СОЦИАЛЬНО-ЭКОНОМИЧЕСКОГО РАЗВИТИЯ «КРАСНОКАМЕНСК»</a:t>
            </a:r>
            <a:endParaRPr/>
          </a:p>
        </p:txBody>
      </p:sp>
      <p:sp>
        <p:nvSpPr>
          <p:cNvPr id="371" name="Google Shape;371;p41"/>
          <p:cNvSpPr txBox="1"/>
          <p:nvPr>
            <p:ph idx="1" type="body"/>
          </p:nvPr>
        </p:nvSpPr>
        <p:spPr>
          <a:xfrm>
            <a:off x="1979612" y="4841875"/>
            <a:ext cx="6840537" cy="2016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730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1900"/>
              <a:buFont typeface="Noto Sans Symbols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Председатель Правительства РФ Дмитрий Медведев подписал постановление о создании в моногороде Краснокаменск территории опережающего социально-экономического развития</a:t>
            </a:r>
            <a:endParaRPr/>
          </a:p>
          <a:p>
            <a:pPr indent="-273050" lvl="0" marL="27305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900"/>
              <a:buFont typeface="Noto Sans Symbols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1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(постановление Правительства  РФ от 16.07.16 г. № 675) </a:t>
            </a:r>
            <a:endParaRPr/>
          </a:p>
        </p:txBody>
      </p:sp>
      <p:sp>
        <p:nvSpPr>
          <p:cNvPr id="372" name="Google Shape;372;p41"/>
          <p:cNvSpPr txBox="1"/>
          <p:nvPr/>
        </p:nvSpPr>
        <p:spPr>
          <a:xfrm>
            <a:off x="323850" y="1700212"/>
            <a:ext cx="6985000" cy="3170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Территория Опережающего Социально-экономического Развития  (ТОСЭР) </a:t>
            </a: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часть территории субъекта РФ, включая закрытое административно-территориальное образование, на которой в соответствии с решением Правительства РФ установлен особый правовой режим осуществления предпринимательской и иной деятельности в целях формирования благоприятных условий для привлечения инвестиций, обеспечения ускоренного социально-экономического развития и создания комфортных условий для обеспечения жизнедеятельности населения</a:t>
            </a:r>
            <a:endParaRPr/>
          </a:p>
        </p:txBody>
      </p:sp>
      <p:pic>
        <p:nvPicPr>
          <p:cNvPr descr="D:\Ванпин К.В\ИНВЕСТИЦИИ\Инвест паспорт района\01.09.17\герб района.gif" id="373" name="Google Shape;37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4941887"/>
            <a:ext cx="1439862" cy="1639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01.09.17\герб pr.jpeg" id="374" name="Google Shape;37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1725" y="2281237"/>
            <a:ext cx="1441450" cy="171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"/>
          <p:cNvSpPr txBox="1"/>
          <p:nvPr>
            <p:ph idx="1" type="body"/>
          </p:nvPr>
        </p:nvSpPr>
        <p:spPr>
          <a:xfrm>
            <a:off x="323850" y="1628775"/>
            <a:ext cx="8496300" cy="2376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1710"/>
              <a:buFont typeface="Noto Sans Symbols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Резидент ТОСЭР </a:t>
            </a:r>
            <a:r>
              <a:rPr b="0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- юридическое лицо, являющееся коммерческой организацией, за исключением государственных и муниципальных унитарных предприятий, финансовых организаций, в том числе кредитных и страховых организаций и профессиональных участников рынка ценных бумаг, заключившее соглашение об осуществлении деятельности на территориях опережающего социально-экономического развития с органами государственной власти субъектов Российской Федерации и (или) органами местного самоуправления муниципальных образований, включенные в реестр резидентов ТОСЭР</a:t>
            </a:r>
            <a:endParaRPr/>
          </a:p>
        </p:txBody>
      </p:sp>
      <p:sp>
        <p:nvSpPr>
          <p:cNvPr id="381" name="Google Shape;381;p42"/>
          <p:cNvSpPr txBox="1"/>
          <p:nvPr>
            <p:ph type="title"/>
          </p:nvPr>
        </p:nvSpPr>
        <p:spPr>
          <a:xfrm>
            <a:off x="107950" y="115887"/>
            <a:ext cx="90360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ТЕРРИТОРИИ ОПЕРЕЖАЮЩЕГО СОЦИАЛЬНО-ЭКОНОМИЧЕСКОГО РАЗВИТИЯ «КРАСНОКАМЕНСК»</a:t>
            </a:r>
            <a:endParaRPr/>
          </a:p>
        </p:txBody>
      </p:sp>
      <p:sp>
        <p:nvSpPr>
          <p:cNvPr id="382" name="Google Shape;382;p42"/>
          <p:cNvSpPr txBox="1"/>
          <p:nvPr/>
        </p:nvSpPr>
        <p:spPr>
          <a:xfrm>
            <a:off x="539750" y="3860800"/>
            <a:ext cx="830262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реестр резидентов ТОСЭР «Краснокаменск» включены:</a:t>
            </a:r>
            <a:endParaRPr/>
          </a:p>
        </p:txBody>
      </p:sp>
      <p:sp>
        <p:nvSpPr>
          <p:cNvPr id="383" name="Google Shape;383;p42"/>
          <p:cNvSpPr txBox="1"/>
          <p:nvPr/>
        </p:nvSpPr>
        <p:spPr>
          <a:xfrm>
            <a:off x="107950" y="4724400"/>
            <a:ext cx="5867400" cy="1508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АО «Атомспеццемент»</a:t>
            </a:r>
            <a:endParaRPr/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«Медицинский центр «Азбука здоровья»</a:t>
            </a:r>
            <a:endParaRPr/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«Краснокаменскпромстрой»</a:t>
            </a:r>
            <a:endParaRPr/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«Краснокаменский сурьмяный комбинат»</a:t>
            </a:r>
            <a:endParaRPr/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✓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«Краснокаменское птицеводческое хозяйство»</a:t>
            </a:r>
            <a:endParaRPr/>
          </a:p>
        </p:txBody>
      </p:sp>
      <p:pic>
        <p:nvPicPr>
          <p:cNvPr descr="D:\Ванпин К.В\ИНВЕСТИЦИИ\Инвест паспорт района\01.09.17\krasnokamensk2.jpg" id="384" name="Google Shape;38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1587" y="4267200"/>
            <a:ext cx="2700337" cy="1487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01.09.17\original_57ccf62d71aad5b34d8b456f_582df2757013d.jpg" id="385" name="Google Shape;38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2150" y="5267325"/>
            <a:ext cx="2633662" cy="149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>
            <a:off x="214312" y="142875"/>
            <a:ext cx="89296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ИСТОРИЯ МУНИЦИПАЛЬНОГО РАЙОНА </a:t>
            </a:r>
            <a:b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«ГОРОД КРАСНОКАМЕНСК И КРАСНОКАМЕНСКИЙ РАЙОН» ЗАБАЙКАЛЬСКОГО КРАЯ </a:t>
            </a:r>
            <a:endParaRPr/>
          </a:p>
        </p:txBody>
      </p:sp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0" y="1643062"/>
            <a:ext cx="4857750" cy="4714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-273050" lvl="0" marL="2730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Краснокаменский район был образован на базе Забайкальского и Приаргунского районов в 1977 году в соответствии с Указом Президиума Верховного Совета РСФСР от 24.03.77 г. № Д-55-92/11</a:t>
            </a:r>
            <a:endParaRPr/>
          </a:p>
          <a:p>
            <a:pPr indent="-273050" lvl="0" marL="273050" marR="0" rtl="0" algn="l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Административным центром муниципального района является </a:t>
            </a:r>
            <a:r>
              <a:rPr b="1" i="0" lang="en-US" sz="26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город Краснокаменск</a:t>
            </a:r>
            <a:endParaRPr/>
          </a:p>
          <a:p>
            <a:pPr indent="-116204" lvl="0" marL="27305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None/>
            </a:pPr>
            <a:r>
              <a:t/>
            </a:r>
            <a:endParaRPr b="1" i="0" sz="26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625" y="1322387"/>
            <a:ext cx="3560762" cy="2279650"/>
          </a:xfrm>
          <a:prstGeom prst="rect">
            <a:avLst/>
          </a:prstGeom>
          <a:solidFill>
            <a:schemeClr val="dk1"/>
          </a:solidFill>
          <a:ln cap="flat" cmpd="tri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D:\Ванпин К.В\ИНВЕСТИЦИИ\Инвест паспорт района\Фото\Капцегайтуй\P3260052.JPG" id="122" name="Google Shape;12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4862" y="3041650"/>
            <a:ext cx="3121025" cy="2335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фото\IMG_0228.JPG" id="123" name="Google Shape;12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1037" y="4541837"/>
            <a:ext cx="3121025" cy="21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/>
          <p:nvPr>
            <p:ph idx="1" type="body"/>
          </p:nvPr>
        </p:nvSpPr>
        <p:spPr>
          <a:xfrm>
            <a:off x="395287" y="1700212"/>
            <a:ext cx="8424862" cy="4897437"/>
          </a:xfrm>
          <a:prstGeom prst="rect">
            <a:avLst/>
          </a:prstGeom>
          <a:blipFill rotWithShape="1">
            <a:blip r:embed="rId3">
              <a:alphaModFix amt="36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730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2280"/>
              <a:buFont typeface="Noto Sans Symbols"/>
              <a:buNone/>
            </a:pPr>
            <a:r>
              <a:rPr b="1" i="0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Преференции резидентам ТОСЭР «Краснокаменск»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  <a:p>
            <a:pPr indent="-273050" lvl="0" marL="27305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6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Упрощенный режим привлечения рабочей силы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(для иностранной – вне квот)</a:t>
            </a:r>
            <a:endParaRPr/>
          </a:p>
          <a:p>
            <a:pPr indent="-273050" lvl="0" marL="27305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6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Приоритетное развитие инфраструктуры </a:t>
            </a:r>
            <a:endParaRPr/>
          </a:p>
          <a:p>
            <a:pPr indent="-273050" lvl="0" marL="27305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900"/>
              <a:buFont typeface="Noto Sans Symbols"/>
              <a:buNone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 возможностью финансирования за счет средств федерального бюджета и институтов развития) </a:t>
            </a:r>
            <a:endParaRPr/>
          </a:p>
          <a:p>
            <a:pPr indent="-273050" lvl="0" marL="27305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6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Льготы по уплате арендной платы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 виде понижающего коэффициента К6 0,2-0,8)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-273050" lvl="0" marL="27305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6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Ускоренная процедура возмещения НДС</a:t>
            </a:r>
            <a:endParaRPr b="0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27305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6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Налоговые льготы </a:t>
            </a:r>
            <a:endParaRPr/>
          </a:p>
          <a:p>
            <a:pPr indent="-273050" lvl="0" marL="27305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6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Снижение страховых взносов</a:t>
            </a:r>
            <a:endParaRPr/>
          </a:p>
          <a:p>
            <a:pPr indent="-104140" lvl="0" marL="273050" marR="0" rtl="0" algn="l">
              <a:spcBef>
                <a:spcPts val="560"/>
              </a:spcBef>
              <a:spcAft>
                <a:spcPts val="0"/>
              </a:spcAft>
              <a:buClr>
                <a:srgbClr val="0BD0D9"/>
              </a:buClr>
              <a:buSzPts val="2660"/>
              <a:buFont typeface="Noto Sans Symbols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43"/>
          <p:cNvSpPr txBox="1"/>
          <p:nvPr>
            <p:ph type="title"/>
          </p:nvPr>
        </p:nvSpPr>
        <p:spPr>
          <a:xfrm>
            <a:off x="107950" y="115887"/>
            <a:ext cx="90360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ТЕРРИТОРИИ ОПЕРЕЖАЮЩЕГО СОЦИАЛЬНО-ЭКОНОМИЧЕСКОГО РАЗВИТИЯ «КРАСНОКАМЕНСК»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/>
          <p:nvPr>
            <p:ph type="title"/>
          </p:nvPr>
        </p:nvSpPr>
        <p:spPr>
          <a:xfrm>
            <a:off x="357187" y="0"/>
            <a:ext cx="8472487" cy="14287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«ОСВОЕНИЕ АРГУНСКОГО И ЖЕРЛОВОГО МЕСТОРОЖДЕНИЙ (РУДНИК № 6)»</a:t>
            </a:r>
            <a:endParaRPr/>
          </a:p>
        </p:txBody>
      </p:sp>
      <p:sp>
        <p:nvSpPr>
          <p:cNvPr id="397" name="Google Shape;397;p44"/>
          <p:cNvSpPr txBox="1"/>
          <p:nvPr/>
        </p:nvSpPr>
        <p:spPr>
          <a:xfrm>
            <a:off x="500062" y="1785937"/>
            <a:ext cx="3571875" cy="163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Инициатор проекта: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ПАО «</a:t>
            </a:r>
            <a:r>
              <a:rPr b="1" i="0" lang="en-US" sz="2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Приаргунское производственное горно-химическое объединение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p44"/>
          <p:cNvSpPr txBox="1"/>
          <p:nvPr/>
        </p:nvSpPr>
        <p:spPr>
          <a:xfrm>
            <a:off x="0" y="3643312"/>
            <a:ext cx="2928937" cy="677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инвестиций:</a:t>
            </a:r>
            <a:r>
              <a:rPr b="1" i="0" lang="en-US" sz="1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29 978 млн. руб.</a:t>
            </a:r>
            <a:endParaRPr/>
          </a:p>
        </p:txBody>
      </p:sp>
      <p:sp>
        <p:nvSpPr>
          <p:cNvPr id="399" name="Google Shape;399;p44"/>
          <p:cNvSpPr txBox="1"/>
          <p:nvPr/>
        </p:nvSpPr>
        <p:spPr>
          <a:xfrm>
            <a:off x="1000125" y="4786312"/>
            <a:ext cx="348138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Срок окупаемости проекта: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 лет</a:t>
            </a:r>
            <a:endParaRPr/>
          </a:p>
        </p:txBody>
      </p:sp>
      <p:pic>
        <p:nvPicPr>
          <p:cNvPr descr="D:\Ванпин К.В\ИНВЕСТИЦИИ\Инвест паспорт района\Фото\ППГХО\obs1.jpg" id="400" name="Google Shape;40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5162" y="1603375"/>
            <a:ext cx="2352675" cy="2760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upravlenie-ppgho-gorod-krasnokamensk-0000309686-preview.jpg" id="401" name="Google Shape;40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4362" y="4121150"/>
            <a:ext cx="3005137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/>
          <p:nvPr>
            <p:ph type="title"/>
          </p:nvPr>
        </p:nvSpPr>
        <p:spPr>
          <a:xfrm>
            <a:off x="250825" y="0"/>
            <a:ext cx="8651875" cy="8366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3100"/>
              <a:buFont typeface="Times New Roman"/>
              <a:buNone/>
            </a:pPr>
            <a:b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7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«ОСВОЕНИЕ АРГУНСКОГО И ЖЕРЛОВОГО МЕСТОРОЖДЕНИЙ (РУДНИК № 6 ПАО «ППГХО»)»</a:t>
            </a:r>
            <a:endParaRPr/>
          </a:p>
        </p:txBody>
      </p:sp>
      <p:pic>
        <p:nvPicPr>
          <p:cNvPr id="407" name="Google Shape;40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781050"/>
            <a:ext cx="9040812" cy="5954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/>
          <p:nvPr>
            <p:ph type="title"/>
          </p:nvPr>
        </p:nvSpPr>
        <p:spPr>
          <a:xfrm>
            <a:off x="457200" y="274637"/>
            <a:ext cx="8329612" cy="1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500"/>
              <a:buFont typeface="Times New Roman"/>
              <a:buNone/>
            </a:pPr>
            <a:r>
              <a:rPr b="1" i="0" lang="en-US" sz="25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b="1" i="0" lang="en-US" sz="25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5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«СТРОИТЕЛЬСТВО ПОМОЛЬНОГО КОМПЛЕКСА ЗАВОДА СПЕЦИАЛЬНЫХ ЦЕМЕНТОВ МОЩНОСТЬЮ ДО 0,6 МЛН.ТОНН ЦЕМЕНТА В ГОД»</a:t>
            </a:r>
            <a:endParaRPr/>
          </a:p>
        </p:txBody>
      </p:sp>
      <p:sp>
        <p:nvSpPr>
          <p:cNvPr id="413" name="Google Shape;413;p46"/>
          <p:cNvSpPr txBox="1"/>
          <p:nvPr/>
        </p:nvSpPr>
        <p:spPr>
          <a:xfrm>
            <a:off x="827087" y="2492375"/>
            <a:ext cx="3571875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Инициатор проекта: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АО «АТОМСПЕЦЦЕМЕНТ»</a:t>
            </a:r>
            <a:endParaRPr/>
          </a:p>
        </p:txBody>
      </p:sp>
      <p:sp>
        <p:nvSpPr>
          <p:cNvPr id="414" name="Google Shape;414;p46"/>
          <p:cNvSpPr txBox="1"/>
          <p:nvPr/>
        </p:nvSpPr>
        <p:spPr>
          <a:xfrm>
            <a:off x="323850" y="4508500"/>
            <a:ext cx="2928937" cy="677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инвестиций:</a:t>
            </a:r>
            <a:r>
              <a:rPr b="1" i="0" lang="en-US" sz="1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3 121 млн. руб.</a:t>
            </a:r>
            <a:endParaRPr/>
          </a:p>
        </p:txBody>
      </p:sp>
      <p:pic>
        <p:nvPicPr>
          <p:cNvPr descr="C:\Users\VanpinKV\Desktop\1-42.jpg" id="415" name="Google Shape;41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6962" y="1962150"/>
            <a:ext cx="3987800" cy="2176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VanpinKV\Desktop\bazzel_z.png" id="416" name="Google Shape;41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8387" y="3981450"/>
            <a:ext cx="3889375" cy="259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7"/>
          <p:cNvSpPr txBox="1"/>
          <p:nvPr>
            <p:ph type="title"/>
          </p:nvPr>
        </p:nvSpPr>
        <p:spPr>
          <a:xfrm>
            <a:off x="250825" y="333375"/>
            <a:ext cx="8572500" cy="9286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b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«СТРОИТЕЛЬСТВО ПОМОЛЬНОГО КОМПЛЕКСА ЗАВОДА СПЕЦИАЛЬНЫХ ЦЕМЕНТОВ МОЩНОСТЬЮ ДО 0,6 МЛН.ТОНН ЦЕМЕНТА В ГОД»</a:t>
            </a:r>
            <a:endParaRPr/>
          </a:p>
        </p:txBody>
      </p:sp>
      <p:pic>
        <p:nvPicPr>
          <p:cNvPr id="422" name="Google Shape;42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87" y="1481137"/>
            <a:ext cx="9010650" cy="5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8"/>
          <p:cNvSpPr txBox="1"/>
          <p:nvPr>
            <p:ph type="title"/>
          </p:nvPr>
        </p:nvSpPr>
        <p:spPr>
          <a:xfrm>
            <a:off x="457200" y="274637"/>
            <a:ext cx="8472487" cy="1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«ПРОИЗВОДСТВО РАФИНИРОВАННОЙ МЕТАЛЛИЧЕСКОЙ СУРЬМЫ»</a:t>
            </a:r>
            <a:endParaRPr/>
          </a:p>
        </p:txBody>
      </p:sp>
      <p:sp>
        <p:nvSpPr>
          <p:cNvPr id="428" name="Google Shape;428;p48"/>
          <p:cNvSpPr txBox="1"/>
          <p:nvPr/>
        </p:nvSpPr>
        <p:spPr>
          <a:xfrm>
            <a:off x="684212" y="2492375"/>
            <a:ext cx="428625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Инициатор проекта: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«Краснокаменский сурьмяный комбинат»</a:t>
            </a:r>
            <a:endParaRPr/>
          </a:p>
        </p:txBody>
      </p:sp>
      <p:sp>
        <p:nvSpPr>
          <p:cNvPr id="429" name="Google Shape;429;p48"/>
          <p:cNvSpPr txBox="1"/>
          <p:nvPr/>
        </p:nvSpPr>
        <p:spPr>
          <a:xfrm>
            <a:off x="468312" y="4437062"/>
            <a:ext cx="3000375" cy="677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инвестиций:  </a:t>
            </a:r>
            <a:endParaRPr/>
          </a:p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958,5 млн. руб.</a:t>
            </a:r>
            <a:endParaRPr/>
          </a:p>
        </p:txBody>
      </p:sp>
      <p:pic>
        <p:nvPicPr>
          <p:cNvPr descr="D:\Ванпин К.В\ИНВЕСТИЦИИ\Инвест паспорт района\01.09.18 г\сурьма.jpg" id="430" name="Google Shape;43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1275" y="1962150"/>
            <a:ext cx="3784600" cy="256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01.09.18 г\завод.JPG" id="431" name="Google Shape;43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1712" y="4127500"/>
            <a:ext cx="3713162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/>
          <p:nvPr>
            <p:ph type="title"/>
          </p:nvPr>
        </p:nvSpPr>
        <p:spPr>
          <a:xfrm>
            <a:off x="0" y="0"/>
            <a:ext cx="9144000" cy="12239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b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9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«ПРОИЗВОДСТВО РАФИНИРОВАННОЙ МЕТАЛЛИЧЕСКОЙ СУРЬМЫ»</a:t>
            </a:r>
            <a:endParaRPr/>
          </a:p>
        </p:txBody>
      </p:sp>
      <p:pic>
        <p:nvPicPr>
          <p:cNvPr id="437" name="Google Shape;43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87" y="1341437"/>
            <a:ext cx="8791575" cy="52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0"/>
          <p:cNvSpPr txBox="1"/>
          <p:nvPr>
            <p:ph type="title"/>
          </p:nvPr>
        </p:nvSpPr>
        <p:spPr>
          <a:xfrm>
            <a:off x="357187" y="0"/>
            <a:ext cx="8472487" cy="14287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«СОЗДАНИЕ КРАСНОКАМЕНСКОГО ГИДРОМЕТАЛЛУРГИЧЕСКОГО КОМБИНАТА»</a:t>
            </a:r>
            <a:endParaRPr/>
          </a:p>
        </p:txBody>
      </p:sp>
      <p:sp>
        <p:nvSpPr>
          <p:cNvPr id="443" name="Google Shape;443;p50"/>
          <p:cNvSpPr txBox="1"/>
          <p:nvPr/>
        </p:nvSpPr>
        <p:spPr>
          <a:xfrm>
            <a:off x="500062" y="1785937"/>
            <a:ext cx="3571875" cy="193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Инициатор проекта: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ООО«Краснокаменский гидрометаллургический комбинат»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rgbClr val="210C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50"/>
          <p:cNvSpPr txBox="1"/>
          <p:nvPr/>
        </p:nvSpPr>
        <p:spPr>
          <a:xfrm>
            <a:off x="323850" y="3933825"/>
            <a:ext cx="2928937" cy="70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инвестиций:</a:t>
            </a:r>
            <a:r>
              <a:rPr b="1" i="0" lang="en-US" sz="1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34,2 млрд. рублей</a:t>
            </a:r>
            <a:endParaRPr/>
          </a:p>
        </p:txBody>
      </p:sp>
      <p:pic>
        <p:nvPicPr>
          <p:cNvPr descr="C:\Users\VanpinKV\Desktop\PPGHK_82316514618461321.jpg" id="445" name="Google Shape;44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3375" y="1676400"/>
            <a:ext cx="3425825" cy="2292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VanpinKV\Desktop\20_img.jpg" id="446" name="Google Shape;44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1775" y="3767137"/>
            <a:ext cx="3395662" cy="22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1"/>
          <p:cNvSpPr txBox="1"/>
          <p:nvPr>
            <p:ph type="title"/>
          </p:nvPr>
        </p:nvSpPr>
        <p:spPr>
          <a:xfrm>
            <a:off x="250825" y="0"/>
            <a:ext cx="8651875" cy="8366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3100"/>
              <a:buFont typeface="Times New Roman"/>
              <a:buNone/>
            </a:pPr>
            <a:b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«СОЗДАНИЕ КРАСНОКАМЕНСКОГО ГИДРОМЕТАЛЛУРГИЧЕСКОГО КОМБИНАТА»</a:t>
            </a:r>
            <a:endParaRPr/>
          </a:p>
        </p:txBody>
      </p:sp>
      <p:pic>
        <p:nvPicPr>
          <p:cNvPr id="452" name="Google Shape;45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781050"/>
            <a:ext cx="9040812" cy="59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2"/>
          <p:cNvSpPr txBox="1"/>
          <p:nvPr>
            <p:ph type="title"/>
          </p:nvPr>
        </p:nvSpPr>
        <p:spPr>
          <a:xfrm>
            <a:off x="357187" y="0"/>
            <a:ext cx="8472487" cy="14287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ИНВЕСТИЦИОННЫЙ ПРОЕКТ </a:t>
            </a:r>
            <a:b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«СОЗДАНИЕ МЕДИЦИНСКОГО ЦЕНТРА»</a:t>
            </a:r>
            <a:endParaRPr/>
          </a:p>
        </p:txBody>
      </p:sp>
      <p:sp>
        <p:nvSpPr>
          <p:cNvPr id="458" name="Google Shape;458;p52"/>
          <p:cNvSpPr txBox="1"/>
          <p:nvPr/>
        </p:nvSpPr>
        <p:spPr>
          <a:xfrm>
            <a:off x="755650" y="2060575"/>
            <a:ext cx="357187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Инициатор проекта: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ООО «Медицинский центр «Азбука здоровья»</a:t>
            </a:r>
            <a:endParaRPr/>
          </a:p>
        </p:txBody>
      </p:sp>
      <p:sp>
        <p:nvSpPr>
          <p:cNvPr id="459" name="Google Shape;459;p52"/>
          <p:cNvSpPr txBox="1"/>
          <p:nvPr/>
        </p:nvSpPr>
        <p:spPr>
          <a:xfrm>
            <a:off x="468312" y="4724400"/>
            <a:ext cx="2928937" cy="677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Объем инвестиций:</a:t>
            </a:r>
            <a:r>
              <a:rPr b="1" i="0" lang="en-US" sz="1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indent="450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5,2 млн. руб.</a:t>
            </a:r>
            <a:endParaRPr/>
          </a:p>
        </p:txBody>
      </p:sp>
      <p:pic>
        <p:nvPicPr>
          <p:cNvPr descr="C:\Users\VanpinKV\Desktop\image.jpg" id="460" name="Google Shape;46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162" y="1557337"/>
            <a:ext cx="3455987" cy="2663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VanpinKV\Desktop\65f5dbb2034133ea98606fff3c2a5705.JPG" id="461" name="Google Shape;46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4437" y="3906837"/>
            <a:ext cx="3427412" cy="22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>
            <p:ph type="title"/>
          </p:nvPr>
        </p:nvSpPr>
        <p:spPr>
          <a:xfrm>
            <a:off x="3248025" y="3500437"/>
            <a:ext cx="5895975" cy="5111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КЛИМАТИЧЕСКИЕ УСЛОВИЯ</a:t>
            </a:r>
            <a:endParaRPr/>
          </a:p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4071937" y="500062"/>
            <a:ext cx="4900612" cy="3114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7305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ts val="2280"/>
              <a:buFont typeface="Noto Sans Symbols"/>
              <a:buNone/>
            </a:pP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  <a:r>
              <a:rPr b="1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Краснокаменский район расположен на юго-востоке Забайкальского края, занимает территорию общей площадью 5,3 тыс. км² и граничит с Борзинским, Забайкальским, Приаргунским, Александрово-Заводским районами Забайкальского края, Автономным районом Внутренняя Монголия, КНР.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0" y="0"/>
            <a:ext cx="71437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ГЕОГРАФИЧЕСКОЕ ПОЛОЖЕНИЕ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142875" y="4000500"/>
            <a:ext cx="5143500" cy="3140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Климат района резко континентальный, с малоснежной холодной зимой , холодной поздней сухой весной и теплым летом с обычно ливневыми дождями во второй половине. Средняя температура в июле +18 ÷ +20 °C (максимальная +38 °C), в январе −22 ÷ −26 °C (абс. минимум −47 °C). Годовое количество осадков не превышает 200-300 мм.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Documents and Settings\BusoedovaIB\Рабочий стол\300px-Zabaykalskiy_kray_Krasnokamenskiy_rayon.PNG"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428625"/>
            <a:ext cx="3571875" cy="3643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VanpinKV\Рабочий стол\0_6b1f1_e71e3d2b_XL.jpg" id="133" name="Google Shape;13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0675" y="4114800"/>
            <a:ext cx="3481387" cy="251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3"/>
          <p:cNvSpPr txBox="1"/>
          <p:nvPr>
            <p:ph type="title"/>
          </p:nvPr>
        </p:nvSpPr>
        <p:spPr>
          <a:xfrm>
            <a:off x="250825" y="0"/>
            <a:ext cx="8651875" cy="8366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3100"/>
              <a:buFont typeface="Times New Roman"/>
              <a:buNone/>
            </a:pPr>
            <a:b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b="1" i="0" lang="en-US" sz="31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«СОЗДАНИЕ МЕДИЦИНСКОГО ЦЕНТРА»</a:t>
            </a:r>
            <a:endParaRPr/>
          </a:p>
        </p:txBody>
      </p:sp>
      <p:pic>
        <p:nvPicPr>
          <p:cNvPr id="467" name="Google Shape;46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12" y="981075"/>
            <a:ext cx="9040812" cy="5773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4"/>
          <p:cNvSpPr txBox="1"/>
          <p:nvPr>
            <p:ph type="title"/>
          </p:nvPr>
        </p:nvSpPr>
        <p:spPr>
          <a:xfrm>
            <a:off x="539750" y="188912"/>
            <a:ext cx="8472487" cy="7858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ПЕРЕЧЕНЬ ОСНОВНЫХ ПОКАЗАТЕЛЕЙ </a:t>
            </a:r>
            <a:b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СОЦИАЛЬНО-ЭКОНОМИЧЕСКОГО РАЗВИТИЯ </a:t>
            </a:r>
            <a:endParaRPr/>
          </a:p>
        </p:txBody>
      </p:sp>
      <p:pic>
        <p:nvPicPr>
          <p:cNvPr id="473" name="Google Shape;47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37" y="1054100"/>
            <a:ext cx="8718550" cy="55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12" y="981075"/>
            <a:ext cx="8791575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5"/>
          <p:cNvSpPr txBox="1"/>
          <p:nvPr>
            <p:ph type="title"/>
          </p:nvPr>
        </p:nvSpPr>
        <p:spPr>
          <a:xfrm>
            <a:off x="539750" y="115887"/>
            <a:ext cx="8472487" cy="7858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ПЕРЕЧЕНЬ ОСНОВНЫХ ПОКАЗАТЕЛЕЙ </a:t>
            </a:r>
            <a:b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СОЦИАЛЬНО-ЭКОНОМИЧЕСКОГО РАЗВИТИЯ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12" y="1122362"/>
            <a:ext cx="9004300" cy="54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6"/>
          <p:cNvSpPr txBox="1"/>
          <p:nvPr>
            <p:ph type="title"/>
          </p:nvPr>
        </p:nvSpPr>
        <p:spPr>
          <a:xfrm>
            <a:off x="539750" y="260350"/>
            <a:ext cx="8472487" cy="7858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ПЕРЕЧЕНЬ ОСНОВНЫХ ПОКАЗАТЕЛЕЙ </a:t>
            </a:r>
            <a:b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СОЦИАЛЬНО-ЭКОНОМИЧЕСКОГО РАЗВИТИЯ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/>
          <p:nvPr>
            <p:ph type="title"/>
          </p:nvPr>
        </p:nvSpPr>
        <p:spPr>
          <a:xfrm>
            <a:off x="571500" y="142875"/>
            <a:ext cx="8258175" cy="7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КОНТАКТНАЯ ИНФОРМАЦИЯ</a:t>
            </a:r>
            <a:endParaRPr/>
          </a:p>
        </p:txBody>
      </p:sp>
      <p:sp>
        <p:nvSpPr>
          <p:cNvPr id="491" name="Google Shape;491;p57"/>
          <p:cNvSpPr txBox="1"/>
          <p:nvPr/>
        </p:nvSpPr>
        <p:spPr>
          <a:xfrm>
            <a:off x="142875" y="1214437"/>
            <a:ext cx="8715375" cy="5324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Администрация муниципального района «Город Краснокаменск и Краснокаменский район» Забайкальского края: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674674, Забайкальский край,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Краснокаменск, 505, тел.:8 (30-245) 4-45-89, факс:8 (30-245) 6-08-66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E-mail: mail@adminkr.ru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Глава муниципального района – Глава Администрации муниципального района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Заммоев Алексей Узеирович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тел.:8 (30-245) 2-50-10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Заместитель руководителя Администрации - председатель Комитета экономического и территориального развития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Колпаков Станислав Николаевич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тел.:8 (30-245) 6-18-90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Заместитель председателя комитета экономического и территориального развития  - начальник отдела экономики и регулирования тарифов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Сизых Елена Константиновна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тел.:8 (30-245) 4-44-63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642937" y="285750"/>
            <a:ext cx="8143875" cy="14287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АДМИНИСТРАТИВНО-ТЕРРИТОРИАЛЬНОЕ ДЕЛЕНИЕ МУНИЦИПАЛЬНОГО РАЙОНА</a:t>
            </a:r>
            <a:b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«ГОРОД КРАСНОКАМЕНСК И КРАСНОКАМЕНСКИЙ РАЙОН» ЗАБАЙКАЛЬСКОГО КРАЯ </a:t>
            </a:r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142875" y="1785937"/>
            <a:ext cx="4071937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Муниципальный район состоит из 1 городского и 9 сельских поселений</a:t>
            </a: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  ГП «Город Краснокаменск»;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СП «Богдановское»;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 СП «Кайластуйское»;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  СП «Капцегайтуйское»;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  СП «Ковылинское»;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  СП «Маргуцекское»;              </a:t>
            </a:r>
            <a:endParaRPr/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 startAt="7"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 «Среднеаргунское»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 состав входит н.п. Среднеаргунск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н.п. Брусиловка);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  СП «Соктуй-Милозанское»;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  СП «Целиннинское»;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 СП «Юбилейнинское»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 состав входит н.п. Юбилейный и н.п. Куйтун).</a:t>
            </a:r>
            <a:endParaRPr/>
          </a:p>
        </p:txBody>
      </p:sp>
      <p:pic>
        <p:nvPicPr>
          <p:cNvPr descr="C:\Documents and Settings\BusoedovaIB\Рабочий стол\карта района.JPG" id="140" name="Google Shape;14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4812" y="1928812"/>
            <a:ext cx="4786312" cy="4500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571500" y="142875"/>
            <a:ext cx="8072437" cy="5000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ПОЛЕЗНЫЕ ИСКОПАЕМЫЕ</a:t>
            </a:r>
            <a:endParaRPr/>
          </a:p>
        </p:txBody>
      </p:sp>
      <p:pic>
        <p:nvPicPr>
          <p:cNvPr id="146" name="Google Shape;14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00" y="712787"/>
            <a:ext cx="8791575" cy="4846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уголь.jpg" id="147" name="Google Shape;14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0162" y="5473700"/>
            <a:ext cx="1766887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флюорит.gif" id="148" name="Google Shape;14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5775" y="5473700"/>
            <a:ext cx="1835150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гравий.jpg" id="149" name="Google Shape;14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88012" y="5473700"/>
            <a:ext cx="1835150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настуран1.jpeg" id="150" name="Google Shape;15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14737" y="5473700"/>
            <a:ext cx="2047875" cy="1408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шабазит2.jpeg" id="151" name="Google Shape;15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46975" y="5473700"/>
            <a:ext cx="1620837" cy="140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title"/>
          </p:nvPr>
        </p:nvSpPr>
        <p:spPr>
          <a:xfrm>
            <a:off x="500062" y="142875"/>
            <a:ext cx="8072437" cy="654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ПОЛЕЗНЫЕ ИСКОПАЕМЫЕ</a:t>
            </a:r>
            <a:endParaRPr/>
          </a:p>
        </p:txBody>
      </p:sp>
      <p:pic>
        <p:nvPicPr>
          <p:cNvPr id="157" name="Google Shape;157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" y="854075"/>
            <a:ext cx="8791575" cy="4278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флюорит.gif" id="158" name="Google Shape;15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1825" y="5260975"/>
            <a:ext cx="1762125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уголь.jpg" id="159" name="Google Shape;15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887" y="5260975"/>
            <a:ext cx="1762125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гравий.jpg" id="160" name="Google Shape;16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6725" y="5260975"/>
            <a:ext cx="1901825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настуран1.jpeg" id="161" name="Google Shape;161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7762" y="5260975"/>
            <a:ext cx="1847850" cy="1401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шабазит2.jpeg" id="162" name="Google Shape;162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73950" y="5260975"/>
            <a:ext cx="1547812" cy="1401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>
            <p:ph type="title"/>
          </p:nvPr>
        </p:nvSpPr>
        <p:spPr>
          <a:xfrm>
            <a:off x="457200" y="0"/>
            <a:ext cx="8186737" cy="714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ВОДНЫЕ РЕСУРСЫ</a:t>
            </a:r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500062" y="642937"/>
            <a:ext cx="4714875" cy="193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Внутренние воды района представлены как поверхностными, так и подземными их видами и подразделяются на реки (и временные водотоки), озера и болота, а также открытые водоёмы</a:t>
            </a:r>
            <a:endParaRPr/>
          </a:p>
        </p:txBody>
      </p:sp>
      <p:sp>
        <p:nvSpPr>
          <p:cNvPr id="169" name="Google Shape;169;p21"/>
          <p:cNvSpPr txBox="1"/>
          <p:nvPr/>
        </p:nvSpPr>
        <p:spPr>
          <a:xfrm>
            <a:off x="4214812" y="4714875"/>
            <a:ext cx="4572000" cy="193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Основное водоснабжение населенных пунктов в районе осуществляется за счет добычи подземных вод западного и восточного Урулюнгуйского артезианского бассейна</a:t>
            </a:r>
            <a:endParaRPr/>
          </a:p>
        </p:txBody>
      </p:sp>
      <p:pic>
        <p:nvPicPr>
          <p:cNvPr descr="Аргунь" id="170" name="Google Shape;17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688975"/>
            <a:ext cx="3328987" cy="197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вода.jpg" id="171" name="Google Shape;17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250" y="4621212"/>
            <a:ext cx="325437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3212" y="2998787"/>
            <a:ext cx="5864225" cy="155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/>
        </p:nvSpPr>
        <p:spPr>
          <a:xfrm>
            <a:off x="2143125" y="2643187"/>
            <a:ext cx="478631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территории района протекает: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/>
          <p:nvPr>
            <p:ph type="title"/>
          </p:nvPr>
        </p:nvSpPr>
        <p:spPr>
          <a:xfrm>
            <a:off x="500062" y="357187"/>
            <a:ext cx="8186737" cy="5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0CA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210C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ЗЕМЕЛЬНЫЕ РЕСУРСЫ</a:t>
            </a:r>
            <a:endParaRPr/>
          </a:p>
        </p:txBody>
      </p:sp>
      <p:pic>
        <p:nvPicPr>
          <p:cNvPr descr="D:\Ванпин К.В\ИНВЕСТИЦИИ\Инвест паспорт района\Фото\земля.jpg" id="179" name="Google Shape;17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675" y="4541837"/>
            <a:ext cx="28479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земельн.jpg" id="180" name="Google Shape;18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8012" y="4541837"/>
            <a:ext cx="2833687" cy="2035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Ванпин К.В\ИНВЕСТИЦИИ\Инвест паспорт района\Фото\степь.jpg" id="181" name="Google Shape;18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3125" y="4943475"/>
            <a:ext cx="2536825" cy="17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6875" y="981075"/>
            <a:ext cx="8429625" cy="32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Поток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Поток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