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9" r:id="rId5"/>
    <p:sldId id="283" r:id="rId6"/>
    <p:sldId id="284" r:id="rId7"/>
    <p:sldId id="285" r:id="rId8"/>
    <p:sldId id="287" r:id="rId9"/>
    <p:sldId id="286" r:id="rId10"/>
    <p:sldId id="288" r:id="rId11"/>
    <p:sldId id="290" r:id="rId12"/>
    <p:sldId id="291" r:id="rId13"/>
    <p:sldId id="289" r:id="rId14"/>
    <p:sldId id="294" r:id="rId15"/>
    <p:sldId id="292" r:id="rId16"/>
    <p:sldId id="293" r:id="rId17"/>
    <p:sldId id="304" r:id="rId18"/>
    <p:sldId id="305" r:id="rId19"/>
    <p:sldId id="295" r:id="rId20"/>
    <p:sldId id="296" r:id="rId21"/>
    <p:sldId id="297" r:id="rId22"/>
    <p:sldId id="298" r:id="rId23"/>
    <p:sldId id="299" r:id="rId24"/>
    <p:sldId id="306" r:id="rId25"/>
    <p:sldId id="300" r:id="rId26"/>
    <p:sldId id="301" r:id="rId27"/>
    <p:sldId id="303" r:id="rId28"/>
    <p:sldId id="265" r:id="rId29"/>
    <p:sldId id="308" r:id="rId30"/>
    <p:sldId id="309" r:id="rId31"/>
    <p:sldId id="310" r:id="rId32"/>
    <p:sldId id="312" r:id="rId33"/>
    <p:sldId id="311" r:id="rId34"/>
    <p:sldId id="314" r:id="rId35"/>
    <p:sldId id="307" r:id="rId36"/>
    <p:sldId id="315" r:id="rId37"/>
    <p:sldId id="317" r:id="rId38"/>
    <p:sldId id="276" r:id="rId3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AEAEA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660" autoAdjust="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28346329454558644"/>
                  <c:y val="4.0332611677379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0" dirty="0">
                        <a:latin typeface="Georgia" pitchFamily="18" charset="0"/>
                      </a:rPr>
                      <a:t>53,87%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0">
                    <a:latin typeface="Georgia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Лист1!$D$10:$D$11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Лист1!$E$10:$E$11</c:f>
              <c:numCache>
                <c:formatCode>0.00%</c:formatCode>
                <c:ptCount val="2"/>
                <c:pt idx="0">
                  <c:v>0.46133646217454466</c:v>
                </c:pt>
                <c:pt idx="1">
                  <c:v>0.5386635378254554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4.7618733541864876E-2"/>
          <c:y val="3.3069242306410396E-2"/>
          <c:w val="0.87331019702427393"/>
          <c:h val="9.6539114231524309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496899405543359"/>
                  <c:y val="7.71303354552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980646907777073E-2"/>
                  <c:y val="8.472465238711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Лист1!$A$8:$A$10</c:f>
              <c:strCache>
                <c:ptCount val="3"/>
                <c:pt idx="0">
                  <c:v>Численность постоянного населения в возрасте моложе трудоспособного</c:v>
                </c:pt>
                <c:pt idx="1">
                  <c:v>Численность постоянного населения трудоспособного возраста</c:v>
                </c:pt>
                <c:pt idx="2">
                  <c:v>Численность постоянного населения в возрасте старше трудоспособного</c:v>
                </c:pt>
              </c:strCache>
            </c:strRef>
          </c:cat>
          <c:val>
            <c:numRef>
              <c:f>Лист1!$B$8:$B$10</c:f>
              <c:numCache>
                <c:formatCode>0%</c:formatCode>
                <c:ptCount val="3"/>
                <c:pt idx="0">
                  <c:v>0.35</c:v>
                </c:pt>
                <c:pt idx="1">
                  <c:v>0.54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Население по уровню образования *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339121672290963E-2"/>
          <c:y val="0.15308617087830106"/>
          <c:w val="0.62015249281212526"/>
          <c:h val="0.766237747335821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по уровню образования</c:v>
                </c:pt>
              </c:strCache>
            </c:strRef>
          </c:tx>
          <c:explosion val="25"/>
          <c:dPt>
            <c:idx val="0"/>
            <c:bubble3D val="0"/>
            <c:explosion val="26"/>
            <c:spPr>
              <a:solidFill>
                <a:srgbClr val="002060"/>
              </a:solidFill>
            </c:spPr>
          </c:dPt>
          <c:dPt>
            <c:idx val="2"/>
            <c:bubble3D val="0"/>
            <c:explosion val="22"/>
            <c:spPr>
              <a:solidFill>
                <a:schemeClr val="bg2"/>
              </a:solidFill>
            </c:spPr>
          </c:dPt>
          <c:dPt>
            <c:idx val="3"/>
            <c:bubble3D val="0"/>
            <c:spPr>
              <a:solidFill>
                <a:srgbClr val="FFD45B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explosion val="15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</c:spPr>
          </c:dPt>
          <c:dPt>
            <c:idx val="7"/>
            <c:bubble3D val="0"/>
            <c:explosion val="18"/>
            <c:spPr>
              <a:solidFill>
                <a:srgbClr val="7030A0"/>
              </a:solidFill>
            </c:spPr>
          </c:dPt>
          <c:dLbls>
            <c:dLbl>
              <c:idx val="1"/>
              <c:layout>
                <c:manualLayout>
                  <c:x val="-3.0200837018925265E-2"/>
                  <c:y val="-9.706264745195713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5590989048269183E-2"/>
                  <c:y val="4.982222346650253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6543757400493731E-2"/>
                  <c:y val="-1.71600738533022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профессиональное послевузовское (0,4%)</c:v>
                </c:pt>
                <c:pt idx="1">
                  <c:v>профессиональное высшее (18%)</c:v>
                </c:pt>
                <c:pt idx="2">
                  <c:v>профессиональное неполное высшее (4%)</c:v>
                </c:pt>
                <c:pt idx="3">
                  <c:v>профессиональное среднее (20%)</c:v>
                </c:pt>
                <c:pt idx="4">
                  <c:v>общее среднее (полное) (27%)</c:v>
                </c:pt>
                <c:pt idx="5">
                  <c:v>общее основное (16%)</c:v>
                </c:pt>
                <c:pt idx="6">
                  <c:v>общее начальное (14%)</c:v>
                </c:pt>
                <c:pt idx="7">
                  <c:v>не имеют начального общего образования (1%)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0.39</c:v>
                </c:pt>
                <c:pt idx="1">
                  <c:v>17.77</c:v>
                </c:pt>
                <c:pt idx="2">
                  <c:v>3.72</c:v>
                </c:pt>
                <c:pt idx="3">
                  <c:v>19.690000000000001</c:v>
                </c:pt>
                <c:pt idx="4">
                  <c:v>26.34</c:v>
                </c:pt>
                <c:pt idx="5">
                  <c:v>15.09</c:v>
                </c:pt>
                <c:pt idx="6">
                  <c:v>13.64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58623744018728"/>
          <c:y val="0.14698129779634647"/>
          <c:w val="0.35145819575345466"/>
          <c:h val="0.76097626890854508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</a:t>
            </a:r>
            <a:r>
              <a:rPr lang="ru-RU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 организации 3748 чел.</a:t>
            </a:r>
          </a:p>
          <a:p>
            <a:pPr algn="ctr">
              <a:defRPr/>
            </a:pPr>
            <a:r>
              <a:rPr lang="ru-RU" sz="1400" b="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крупным и средним организациям на начало 2019 г.)</a:t>
            </a:r>
            <a:r>
              <a:rPr lang="ru-RU" sz="180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184452499331634"/>
          <c:y val="2.27013535072821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7143469432834739"/>
          <c:y val="0.17865781483196955"/>
          <c:w val="0.49283636679570914"/>
          <c:h val="0.643773493697063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12"/>
              <c:layout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Сельское хозяйство, охота и лесное хозяйство</c:v>
                </c:pt>
                <c:pt idx="1">
                  <c:v>Обрабатывающие производства</c:v>
                </c:pt>
                <c:pt idx="2">
                  <c:v>Производство и распределение эл/энергии,газа и воды</c:v>
                </c:pt>
                <c:pt idx="3">
                  <c:v>Оптовая и розничная торговля, ремонт автотранспортных средств, бытовых изделий и предметов личного пользования</c:v>
                </c:pt>
                <c:pt idx="4">
                  <c:v>Транспорт и связь</c:v>
                </c:pt>
                <c:pt idx="5">
                  <c:v>Финансовая деятельность</c:v>
                </c:pt>
                <c:pt idx="6">
                  <c:v>Гос.управление, обеспечение военной безопасности, соц.страхование</c:v>
                </c:pt>
                <c:pt idx="7">
                  <c:v>Образование</c:v>
                </c:pt>
                <c:pt idx="8">
                  <c:v>Здравоохранение и предоставление социальных услуг</c:v>
                </c:pt>
                <c:pt idx="9">
                  <c:v>Гостиницы и рестораны</c:v>
                </c:pt>
                <c:pt idx="10">
                  <c:v>Операции с недвижимым имуществом, аренда и предоставление услуг</c:v>
                </c:pt>
                <c:pt idx="11">
                  <c:v>Предоставление прочих коммунальных, социальных и персональных услуг</c:v>
                </c:pt>
                <c:pt idx="12">
                  <c:v>Количество наемных работников субъектов СМП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13</c:v>
                </c:pt>
                <c:pt idx="1">
                  <c:v>56</c:v>
                </c:pt>
                <c:pt idx="2">
                  <c:v>35</c:v>
                </c:pt>
                <c:pt idx="3">
                  <c:v>98</c:v>
                </c:pt>
                <c:pt idx="4">
                  <c:v>257</c:v>
                </c:pt>
                <c:pt idx="5">
                  <c:v>97</c:v>
                </c:pt>
                <c:pt idx="6">
                  <c:v>925</c:v>
                </c:pt>
                <c:pt idx="7">
                  <c:v>1027</c:v>
                </c:pt>
                <c:pt idx="8">
                  <c:v>770</c:v>
                </c:pt>
                <c:pt idx="9">
                  <c:v>42</c:v>
                </c:pt>
                <c:pt idx="10">
                  <c:v>44</c:v>
                </c:pt>
                <c:pt idx="11">
                  <c:v>384</c:v>
                </c:pt>
                <c:pt idx="12">
                  <c:v>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3689984"/>
        <c:axId val="43636352"/>
      </c:barChart>
      <c:valAx>
        <c:axId val="4363635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Численность,</a:t>
                </a:r>
                <a:r>
                  <a:rPr lang="ru-RU" sz="14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чел.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62731875772400791"/>
              <c:y val="0.8920001511808907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3689984"/>
        <c:crosses val="autoZero"/>
        <c:crossBetween val="between"/>
      </c:valAx>
      <c:catAx>
        <c:axId val="436899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6363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00206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0070C0"/>
              </a:solidFill>
            </c:spPr>
          </c:dPt>
          <c:dPt>
            <c:idx val="6"/>
            <c:bubble3D val="0"/>
            <c:spPr>
              <a:solidFill>
                <a:srgbClr val="7030A0"/>
              </a:solidFill>
            </c:spPr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торговля, ремонт а/т средств, бытовых изделий</c:v>
                </c:pt>
                <c:pt idx="1">
                  <c:v>транспорт и связь</c:v>
                </c:pt>
                <c:pt idx="2">
                  <c:v>обрабатывающие производство</c:v>
                </c:pt>
                <c:pt idx="3">
                  <c:v>строительство</c:v>
                </c:pt>
                <c:pt idx="4">
                  <c:v>сельское хозяйство</c:v>
                </c:pt>
                <c:pt idx="5">
                  <c:v>добыча полезных ископаемых</c:v>
                </c:pt>
                <c:pt idx="6">
                  <c:v>операции с недвижимым имуществом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0.41120000000000001</c:v>
                </c:pt>
                <c:pt idx="1">
                  <c:v>0.14940000000000001</c:v>
                </c:pt>
                <c:pt idx="2">
                  <c:v>7.0999999999999994E-2</c:v>
                </c:pt>
                <c:pt idx="3">
                  <c:v>6.2E-2</c:v>
                </c:pt>
                <c:pt idx="4">
                  <c:v>4.9000000000000002E-2</c:v>
                </c:pt>
                <c:pt idx="5">
                  <c:v>2E-3</c:v>
                </c:pt>
                <c:pt idx="6">
                  <c:v>0.02</c:v>
                </c:pt>
                <c:pt idx="7">
                  <c:v>0.19800000000000001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5"/>
              <c:layout>
                <c:manualLayout>
                  <c:x val="4.4639137318075769E-2"/>
                  <c:y val="-6.0812007874015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Прочие налоговые доходы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0.71945879973497928</c:v>
                </c:pt>
                <c:pt idx="1">
                  <c:v>5.4120026502074835E-2</c:v>
                </c:pt>
                <c:pt idx="2">
                  <c:v>6.6952610105659588E-2</c:v>
                </c:pt>
                <c:pt idx="3">
                  <c:v>1.394846043867908E-2</c:v>
                </c:pt>
                <c:pt idx="4">
                  <c:v>7.4627053039020813E-2</c:v>
                </c:pt>
                <c:pt idx="5">
                  <c:v>7.0893050179586428E-2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143385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Прочие налоговые доходы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103159.6</c:v>
                </c:pt>
                <c:pt idx="1">
                  <c:v>7760</c:v>
                </c:pt>
                <c:pt idx="2">
                  <c:v>9600</c:v>
                </c:pt>
                <c:pt idx="3">
                  <c:v>2000</c:v>
                </c:pt>
                <c:pt idx="4">
                  <c:v>10700.4</c:v>
                </c:pt>
                <c:pt idx="5">
                  <c:v>10165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071751848036621"/>
          <c:y val="0.13592125984251968"/>
          <c:w val="0.31014245487201803"/>
          <c:h val="0.703157480314960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0191" r="14465" b="9101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447800"/>
            <a:ext cx="6019800" cy="101282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828800" y="6334125"/>
            <a:ext cx="70866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69088"/>
            <a:ext cx="2133600" cy="169862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6225"/>
            <a:ext cx="2895600" cy="1968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654800"/>
            <a:ext cx="2133600" cy="152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536A4298-304C-4349-9EEF-5D6A59331F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457200" y="1447800"/>
            <a:ext cx="16002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Verdana" pitchFamily="34" charset="0"/>
              </a:rPr>
              <a:t>Company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4C63-D60D-49AB-B63D-643CA2E25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8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27025"/>
            <a:ext cx="2114550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7025"/>
            <a:ext cx="6191250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844AB-D92B-4599-9B38-84A04B082A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5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27025"/>
            <a:ext cx="6096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514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7432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671A14B-990E-4089-B690-68BF635597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7AA22-4503-4017-9E1D-22206C078C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7AC06-367A-4C82-8370-C58937D31B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CE945-ABBA-4FAC-922D-501DB25013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8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48F66-E101-4F2E-9BF1-CA0CDCF8E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249D3-1A8E-477B-AFA4-0C04AA0F6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0CDB7-E28E-4269-8D16-1500E8BF0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2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3E775-7D71-4812-8184-1A80CB30A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8F7B9-CD7A-4B05-8FCA-279B5F0C4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3132138" y="2852738"/>
          <a:ext cx="6011862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" name="Image" r:id="rId15" imgW="7606349" imgH="5066667" progId="Photoshop.Image.6">
                  <p:embed/>
                </p:oleObj>
              </mc:Choice>
              <mc:Fallback>
                <p:oleObj name="Image" r:id="rId15" imgW="7606349" imgH="5066667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852738"/>
                        <a:ext cx="6011862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3" name="Picture 19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9" t="20317" r="14571" b="66397"/>
          <a:stretch/>
        </p:blipFill>
        <p:spPr bwMode="auto">
          <a:xfrm>
            <a:off x="0" y="-1"/>
            <a:ext cx="9144000" cy="128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514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74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796DBEC9-55DB-478B-8CD9-A145A79A7B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819400" y="327025"/>
            <a:ext cx="6096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white">
          <a:xfrm>
            <a:off x="-180975" y="9620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Company 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-aginskoe.ru/" TargetMode="External"/><Relationship Id="rId2" Type="http://schemas.openxmlformats.org/officeDocument/2006/relationships/hyperlink" Target="mailto:pochta@paginskoe.e-zab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ochta_duma@paginskoe.e-zab.ru" TargetMode="External"/><Relationship Id="rId4" Type="http://schemas.openxmlformats.org/officeDocument/2006/relationships/hyperlink" Target="mailto:zhkhaginskoe@gmail.co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57200"/>
            <a:ext cx="7239000" cy="1546225"/>
          </a:xfrm>
        </p:spPr>
        <p:txBody>
          <a:bodyPr/>
          <a:lstStyle/>
          <a:p>
            <a:pPr algn="ctr"/>
            <a:r>
              <a:rPr lang="ru-RU" dirty="0" smtClean="0"/>
              <a:t>Инвестиционный паспорт городского округа </a:t>
            </a:r>
            <a:br>
              <a:rPr lang="ru-RU" dirty="0" smtClean="0"/>
            </a:br>
            <a:r>
              <a:rPr lang="ru-RU" dirty="0" smtClean="0"/>
              <a:t>«Поселок Агинское»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6324600"/>
            <a:ext cx="7086600" cy="304800"/>
          </a:xfrm>
        </p:spPr>
        <p:txBody>
          <a:bodyPr/>
          <a:lstStyle/>
          <a:p>
            <a:r>
              <a:rPr lang="ru-RU" dirty="0" smtClean="0"/>
              <a:t>п. Агинское, 2019г.</a:t>
            </a:r>
            <a:endParaRPr lang="en-US" dirty="0"/>
          </a:p>
        </p:txBody>
      </p:sp>
      <p:pic>
        <p:nvPicPr>
          <p:cNvPr id="4" name="Рисунок 3" descr="герб го конечный вариан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4664"/>
            <a:ext cx="1518220" cy="168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1048193"/>
            <a:ext cx="5486401" cy="399607"/>
          </a:xfrm>
        </p:spPr>
        <p:txBody>
          <a:bodyPr/>
          <a:lstStyle/>
          <a:p>
            <a:pPr algn="ctr"/>
            <a:r>
              <a:rPr lang="ru-RU" sz="20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ДОПОЛНИТЕЛЬНОЕ ОБРАЗОВАНИЕ</a:t>
            </a:r>
            <a:endParaRPr lang="ru-RU" sz="2000" b="1" kern="1200" dirty="0">
              <a:solidFill>
                <a:schemeClr val="accent1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87050"/>
              </p:ext>
            </p:extLst>
          </p:nvPr>
        </p:nvGraphicFramePr>
        <p:xfrm>
          <a:off x="3973894" y="4343400"/>
          <a:ext cx="4941506" cy="2162257"/>
        </p:xfrm>
        <a:graphic>
          <a:graphicData uri="http://schemas.openxmlformats.org/drawingml/2006/table">
            <a:tbl>
              <a:tblPr/>
              <a:tblGrid>
                <a:gridCol w="1512506"/>
                <a:gridCol w="1032181"/>
                <a:gridCol w="1068842"/>
                <a:gridCol w="1327977"/>
              </a:tblGrid>
              <a:tr h="34327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обучаемых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629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2016-2017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уч.год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2017-2018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уч.год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2018-2019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уч.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4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МОУ ДО «Агинский ДДТ»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МОУ ДО ДЮСШ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" descr="Форум 01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769" y="4343400"/>
            <a:ext cx="336723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80999" y="1600200"/>
            <a:ext cx="48768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муниципальной системе образования действуют 2 учреждения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 детей: </a:t>
            </a: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ДО «Агинский Дом детского                         творчества»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- 25 видов направлений деятельности, в том числе  технического творчества – 3, туристско-краеведческих – 2 и художественного творчества – 8. </a:t>
            </a:r>
          </a:p>
          <a:p>
            <a:pPr algn="just">
              <a:lnSpc>
                <a:spcPct val="11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ДО «Детско-юношеская спортивная школа»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 видов спорта: плавание, художественная гимнастика, хоккей, настольный теннис, футбол, легкая атлетика, вольная борьба, стрельба из лука, лыжный спорт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86" y="1676400"/>
            <a:ext cx="352338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white">
          <a:xfrm>
            <a:off x="3124200" y="336698"/>
            <a:ext cx="5105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Социальная сфера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28601"/>
            <a:ext cx="5486400" cy="609600"/>
          </a:xfrm>
        </p:spPr>
        <p:txBody>
          <a:bodyPr/>
          <a:lstStyle/>
          <a:p>
            <a:r>
              <a:rPr lang="ru-RU" sz="3000" dirty="0" smtClean="0"/>
              <a:t>Социальная сфера. Культура</a:t>
            </a:r>
            <a:endParaRPr lang="ru-RU" sz="3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1219200"/>
            <a:ext cx="884875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культуры городского округа представлена 3 клубными учреждениями, 2 музеями, 2 библиотеками, ГУК «Центр развития бурятской культуры», ГУК «Национальный театр песни и танца «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Амар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сайн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МУК «Театр Дали Тэ».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20756"/>
              </p:ext>
            </p:extLst>
          </p:nvPr>
        </p:nvGraphicFramePr>
        <p:xfrm>
          <a:off x="228599" y="2133600"/>
          <a:ext cx="4876801" cy="2458008"/>
        </p:xfrm>
        <a:graphic>
          <a:graphicData uri="http://schemas.openxmlformats.org/drawingml/2006/table">
            <a:tbl>
              <a:tblPr/>
              <a:tblGrid>
                <a:gridCol w="2980268"/>
                <a:gridCol w="903111"/>
                <a:gridCol w="993422"/>
              </a:tblGrid>
              <a:tr h="253306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домов культуры, клубов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39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мест в домах культуры, клубах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39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кинотеатров (киноустановок)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89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мест в кинотеатрах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музеев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библиотек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131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памятников истории и культуры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89208" y="4149566"/>
            <a:ext cx="372619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городском округе созданы полноценные условия для информационного и образовательного уровня населения, художественного творчества. Для жителей поселка открыты двери вокальных, хореографических, драматических, фольклорных коллективов, библиотек, музеев, проводятся различные конкурсы и фестивали.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https://chita.sm-news.ru/wp-content/uploads/2019/08/16/amar-sajn-kino-770x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5902" r="5829" b="12083"/>
          <a:stretch/>
        </p:blipFill>
        <p:spPr bwMode="auto">
          <a:xfrm>
            <a:off x="228600" y="4751442"/>
            <a:ext cx="4960608" cy="191791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http://selorodnoe.ru/pictures/2014.01.08_11-43-09589_orig_foto_big_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657599" cy="20415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1"/>
            <a:ext cx="7848600" cy="457200"/>
          </a:xfrm>
        </p:spPr>
        <p:txBody>
          <a:bodyPr/>
          <a:lstStyle/>
          <a:p>
            <a:pPr algn="ctr"/>
            <a:r>
              <a:rPr lang="ru-RU" sz="2200" dirty="0" smtClean="0"/>
              <a:t>Социальная сфера. Физическая культура и спорт</a:t>
            </a:r>
            <a:endParaRPr lang="ru-RU" sz="2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2393246"/>
            <a:ext cx="8712968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 2006 году введен в эксплуатацию физкультурно-оздоровительный центр «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Баатар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С 2011 года он является муниципальным образовательным учреждением дополнительного образования детей «Детско-юношеская спортивная школа» городского округа «Поселок Агинское». Это не только плавательный бассейн, но и спортзал, стадион, современное спортивное оборудование, раздевалки, душ.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2018-2019гг на территории поселка активно ведется строительство, ремонт и реконструкция спортивных сооружений: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универсальной спортивной площадки c искусственным покрытием;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капитальный ремонт ФОК ГБУ "СШОР №3" Забайкальского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края;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ФОК ГБУ "СШОР по национальным и адаптивным видам спорта" Забайкальского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края;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уличного тренажерного комплекса;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обустройство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детских типовых площадок,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тренажерный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4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воркаут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-площадки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196370"/>
            <a:ext cx="8625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находятся 25 спортивных сооружений, в том числе: 4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плоскостных сооружений; 1 стадион с трибунами на 1500 мест; 15 спортивных залов, 1 плавательный бассейн, 2 сооружения для стрелковых видов спорта, 2 сезонных катка.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88568" y="1960601"/>
            <a:ext cx="86439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Количество человек, занимающихся физической культурой и спортом </a:t>
            </a:r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оставляет более 7,0 тыс. чел.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C:\Users\marina\Downloads\IMG-703d4956e897622d94b84cb8e85df80c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01" y="5410200"/>
            <a:ext cx="2125199" cy="14096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2" name="Picture 2" descr="http://aginskoe24.ru/upload/004/u439/4a/51/vyjavleny-silneishie-legkoatlety-okruga-photo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2220704" cy="14096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4" descr="http://www.aginskoe.ru/sites/default/files/imagecache/gallery_assist-gallery_assist-preview-752/gallery_assist/3/gallery_assist5741/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54" y="5410200"/>
            <a:ext cx="2268146" cy="14096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https://im0-tub-ru.yandex.net/i?id=008abe63c26810e45d9ccb2737224ab1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02" y="5410201"/>
            <a:ext cx="2171699" cy="14096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327025"/>
            <a:ext cx="4343400" cy="563563"/>
          </a:xfrm>
        </p:spPr>
        <p:txBody>
          <a:bodyPr/>
          <a:lstStyle/>
          <a:p>
            <a:pPr algn="ctr"/>
            <a:r>
              <a:rPr lang="ru-RU" sz="3000" dirty="0" smtClean="0"/>
              <a:t>Здравоохранение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тубдис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599" y="1303200"/>
            <a:ext cx="4041393" cy="1440000"/>
          </a:xfrm>
          <a:prstGeom prst="rect">
            <a:avLst/>
          </a:prstGeom>
          <a:ln w="3175">
            <a:noFill/>
          </a:ln>
          <a:effectLst>
            <a:softEdge rad="63500"/>
          </a:effectLst>
        </p:spPr>
      </p:pic>
      <p:pic>
        <p:nvPicPr>
          <p:cNvPr id="6" name="Picture 1" descr="W:\УПРАВЛЕНИЕ ЭКОНОМИКИ И ИМУЩЕСТВА\Для ГДБ\Фото\Лысак\Наш поселок Агинское\DSC03901_1.jpg"/>
          <p:cNvPicPr>
            <a:picLocks noChangeAspect="1" noChangeArrowheads="1"/>
          </p:cNvPicPr>
          <p:nvPr/>
        </p:nvPicPr>
        <p:blipFill rotWithShape="1">
          <a:blip r:embed="rId3" cstate="print"/>
          <a:srcRect t="14388" b="18723"/>
          <a:stretch/>
        </p:blipFill>
        <p:spPr bwMode="auto">
          <a:xfrm>
            <a:off x="304801" y="1303199"/>
            <a:ext cx="4114800" cy="1440000"/>
          </a:xfrm>
          <a:prstGeom prst="rect">
            <a:avLst/>
          </a:prstGeom>
          <a:noFill/>
          <a:ln w="3175">
            <a:noFill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8026" y="2819162"/>
            <a:ext cx="8793573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ГАУЗ «Агинская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окружная больница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лечебно-профилактическое учреждение   мощностью 121 круглосуточных и 63 коек дневного стационара, поликлиникой на  830 посещений в смену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больнице функционирует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лечебно-диагностических подразделений - оказывающих медицинскую помощь в амбулаторных условиях – 14,  в стационарных условиях – 14, скорую медицинскую помощь – 2, медицинскую помощь в условиях дневного стационара – 1, вспомогательные подразделения – 13, обособленные подразделения - 15.</a:t>
            </a:r>
          </a:p>
          <a:p>
            <a:pPr algn="just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больнице трудятся 581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работника, из них врачей -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средних медицинских работников -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276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младшего медицинского персонала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8, прочий персонал - 198.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году в рамках реализации мероприятий  ЦЭР «Агинский» закуплены 3 автомобиля скорой помощи, обновлено медицинское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оборудование.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025" y="4724400"/>
            <a:ext cx="87935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ГКУЗ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«Забайкальский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противотуберкулезная больница»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105 коек (круглосуточное пребывание)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поликлинику на 50 посещений в смену.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лечебно-диагностических подразделений – 5, вспомогательные подразделения – 10.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–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142,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врачей –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средних медицинских работников –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45,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медицинского персонала –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41, прочего персонала - 41.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Медицинские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городского округа ежегодно выполняют Государственные плановые задания (дополнительная диспансеризация работающего населения, вакцинация населения в рамках национального проекта «Здоровье», высокотехнологическая медицинская помощь за пределами края), добиваются лучших результатов, занимают призовые места при подведении итогов по таблице ранжирования среди районов края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304801"/>
            <a:ext cx="3276600" cy="457200"/>
          </a:xfrm>
        </p:spPr>
        <p:txBody>
          <a:bodyPr/>
          <a:lstStyle/>
          <a:p>
            <a:pPr algn="ctr"/>
            <a:r>
              <a:rPr lang="ru-RU" sz="3000" dirty="0" smtClean="0"/>
              <a:t>Демография</a:t>
            </a:r>
            <a:endParaRPr lang="ru-RU" sz="30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033498"/>
              </p:ext>
            </p:extLst>
          </p:nvPr>
        </p:nvGraphicFramePr>
        <p:xfrm>
          <a:off x="228600" y="3200400"/>
          <a:ext cx="3222004" cy="39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378458"/>
              </p:ext>
            </p:extLst>
          </p:nvPr>
        </p:nvGraphicFramePr>
        <p:xfrm>
          <a:off x="3124200" y="3276600"/>
          <a:ext cx="5943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338342"/>
              </p:ext>
            </p:extLst>
          </p:nvPr>
        </p:nvGraphicFramePr>
        <p:xfrm>
          <a:off x="228600" y="1584960"/>
          <a:ext cx="8763000" cy="1463040"/>
        </p:xfrm>
        <a:graphic>
          <a:graphicData uri="http://schemas.openxmlformats.org/drawingml/2006/table">
            <a:tbl>
              <a:tblPr/>
              <a:tblGrid>
                <a:gridCol w="6043448"/>
                <a:gridCol w="2719552"/>
              </a:tblGrid>
              <a:tr h="227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Численность населения на 01.01.2019г.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17904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родившихся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2018 году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276 чел.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умерших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 году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134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Естественный прирост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населения 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 году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142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прибывших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540 чел.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выбывших в 2018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747 чел.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5105400" cy="380999"/>
          </a:xfrm>
        </p:spPr>
        <p:txBody>
          <a:bodyPr/>
          <a:lstStyle/>
          <a:p>
            <a:pPr algn="ctr"/>
            <a:r>
              <a:rPr lang="ru-RU" sz="3000" dirty="0" smtClean="0"/>
              <a:t>Трудовые ресурсы</a:t>
            </a:r>
            <a:endParaRPr lang="ru-RU" sz="3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20651343"/>
              </p:ext>
            </p:extLst>
          </p:nvPr>
        </p:nvGraphicFramePr>
        <p:xfrm>
          <a:off x="323848" y="2286000"/>
          <a:ext cx="8534400" cy="402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12771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Коренное население поселка – буряты. Доля их в национальном составе достигает 70%. Также проживают в поселке русские (27,8 %) и другие национальности (2,2%) - украинцы, татары, башкиры и представители других национальностей.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6165304"/>
            <a:ext cx="857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- по данным Всероссийской переписи населения 2010 года в целом по Агинскому Бурятскому округу (в %-ах к итогу)</a:t>
            </a:r>
            <a:endParaRPr 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6096000" cy="563563"/>
          </a:xfrm>
        </p:spPr>
        <p:txBody>
          <a:bodyPr/>
          <a:lstStyle/>
          <a:p>
            <a:r>
              <a:rPr lang="ru-RU" sz="3000" dirty="0" smtClean="0"/>
              <a:t>Трудовые ресурсы. Рынок труда</a:t>
            </a:r>
            <a:endParaRPr lang="ru-RU" sz="3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80180"/>
              </p:ext>
            </p:extLst>
          </p:nvPr>
        </p:nvGraphicFramePr>
        <p:xfrm>
          <a:off x="457200" y="1371600"/>
          <a:ext cx="8610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1247"/>
                <a:gridCol w="2039353"/>
              </a:tblGrid>
              <a:tr h="2780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01.09.2019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780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зарегистрированных безработных, человек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4727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граждан, обратившихся за содействием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поиске подходящей работы, человек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780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заявленных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вакансий, единиц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780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безработицы к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трудоспособному населению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82595565"/>
              </p:ext>
            </p:extLst>
          </p:nvPr>
        </p:nvGraphicFramePr>
        <p:xfrm>
          <a:off x="189326" y="2971800"/>
          <a:ext cx="895467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327025"/>
            <a:ext cx="3276600" cy="563563"/>
          </a:xfrm>
        </p:spPr>
        <p:txBody>
          <a:bodyPr/>
          <a:lstStyle/>
          <a:p>
            <a:pPr algn="ctr"/>
            <a:r>
              <a:rPr lang="ru-RU" sz="3000" dirty="0" smtClean="0"/>
              <a:t>Строительство</a:t>
            </a:r>
            <a:endParaRPr lang="ru-RU" sz="3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white">
          <a:xfrm>
            <a:off x="419100" y="1371600"/>
            <a:ext cx="838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2019 году на территории городского округа «Поселок Агинское»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ведется строительство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реконструкция и ремонт объектов недвижимости и благоустройства в рамках 7 мероприятий федерального и краевого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уровней: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комплексный проект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благоустройства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по адресу: </a:t>
            </a:r>
            <a:r>
              <a:rPr lang="ru-RU" sz="17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Агинское, ул. Комсомольская, 2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7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комплексный проект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благоустройства территории по адресу: </a:t>
            </a:r>
            <a:r>
              <a:rPr lang="ru-RU" sz="17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Агинское, ул. Ленина, д.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144;</a:t>
            </a:r>
            <a:endParaRPr lang="ru-RU" sz="17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2 пристроек и ремонт 3 существующих туалетов при МОУ «АСОШ №3» , МОУ «АСОШ №2», МАОУ «Агинская окружная гимназия-интернат», МАОУ «Агинская средняя общеобразовательная школа №1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троительство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универсальной спортивной площадки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МОУ АСОШ № 4;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уличного тренажерного комплекса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МОУ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АСОШ №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2»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установки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детских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игровых и спортивных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площадок;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4 модульных зданий (пристроек) к детским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садам;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и ремонтные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объектов в рамках подготовки к фестивалю «Алтаргана-2020»;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 поселка в рамках реализации мероприятий Закона ЗК </a:t>
            </a:r>
            <a:r>
              <a:rPr lang="ru-RU" sz="17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11 Марта 2011 Года N 472 «О Государственной поддержке развития поселка городского типа Агинское - административного центра Агинского Бурятского округа Забайкальского </a:t>
            </a:r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Края».</a:t>
            </a:r>
            <a:endParaRPr lang="ru-RU" sz="17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338138"/>
            <a:ext cx="4953000" cy="563563"/>
          </a:xfrm>
        </p:spPr>
        <p:txBody>
          <a:bodyPr/>
          <a:lstStyle/>
          <a:p>
            <a:pPr algn="ctr"/>
            <a:r>
              <a:rPr lang="ru-RU" sz="3000" dirty="0" smtClean="0"/>
              <a:t>Строительство</a:t>
            </a:r>
            <a:endParaRPr lang="ru-RU" sz="3000" dirty="0"/>
          </a:p>
        </p:txBody>
      </p:sp>
      <p:pic>
        <p:nvPicPr>
          <p:cNvPr id="92162" name="Picture 2" descr="http://go-aginskoe.ru/sites/default/files/2019/1_33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3547975" cy="25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http://go-aginskoe.ru/sites/default/files/2019/5_10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25" y="1300800"/>
            <a:ext cx="3683000" cy="25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 descr="http://go-aginskoe.ru/sites/default/files/2019/8_5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547975" cy="25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apf.mail.ru/cgi-bin/readmsg/IMG-703d4956e897622d94b84cb8e85df80c-V.jpg?id=15695552551645983056%3B0%3B1&amp;x-email=ek_aginskoe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apf.mail.ru/cgi-bin/readmsg/IMG-703d4956e897622d94b84cb8e85df80c-V.jpg?id=15695552551645983056%3B0%3B1&amp;x-email=ek_aginskoe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1138" name="Picture 2" descr="http://aginskoe24.ru/upload/004/u439/83/4f/aginsko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25" y="4038600"/>
            <a:ext cx="3657600" cy="25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5638800" cy="381000"/>
          </a:xfrm>
        </p:spPr>
        <p:txBody>
          <a:bodyPr/>
          <a:lstStyle/>
          <a:p>
            <a:pPr algn="ctr"/>
            <a:r>
              <a:rPr lang="ru-RU" sz="3000" dirty="0" smtClean="0"/>
              <a:t>Инженерная инфраструктура</a:t>
            </a:r>
            <a:endParaRPr lang="ru-RU" sz="3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9359" y="4911030"/>
            <a:ext cx="48684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энергетическим комплексом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состоящим из структурного подразделения «МРСК Сибири» и муниципального предприятия «Служба энергетики», которое было создано для оперативного аварийного реагирования, строительства и эксплуатации муниципальных электросетей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359" y="1371600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685800" algn="l"/>
              </a:tabLs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Инженерная инфраструктура городского округа «Поселок Агинское» представлена: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685800" algn="l"/>
              </a:tabLst>
            </a:pPr>
            <a:endParaRPr lang="ru-RU" sz="1600" b="1" dirty="0" smtClean="0">
              <a:solidFill>
                <a:srgbClr val="CC99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eaLnBrk="0" hangingPunct="0">
              <a:buFontTx/>
              <a:buChar char="•"/>
              <a:tabLst>
                <a:tab pos="685800" algn="l"/>
              </a:tabLst>
            </a:pPr>
            <a:r>
              <a:rPr lang="ru-RU" sz="1600" b="1" dirty="0" smtClean="0">
                <a:solidFill>
                  <a:srgbClr val="CC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инфраструктурой теплоснабжения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городском округе инфраструктура теплоснабжения обслуживается двумя теплогенерирующими организациями - ООО «Тепловик», ООО «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Теплосервис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которые обслуживают 12 котельных. 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рименяются новые конструкции котлов, оборудованных топками для сжигания углей, тепловой изоляции оборудования и трубопроводов, антикоррозийной защиты. Ежегодная потребность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«Поселок Агинское»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теплоэнергии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составляет  50 тыс. Гкал в год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457200" algn="just" eaLnBrk="0" hangingPunct="0">
              <a:buFontTx/>
              <a:buChar char="•"/>
              <a:tabLst>
                <a:tab pos="685800" algn="l"/>
              </a:tabLs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1600" b="1" dirty="0" smtClean="0">
                <a:solidFill>
                  <a:srgbClr val="CC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инфраструктурой водоснабжения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Водоснабжение потребителей питьевой водой и технологическим обеспечением всех объектов городского округа «Поселок Агинское» осуществляется от подземных водозаборов, состоящих из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отдельно расположенных артезианских скважин. Производительность всех водозаборных скважин составляет 822 м3/</a:t>
            </a:r>
            <a:r>
              <a:rPr lang="ru-RU" sz="1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(300000м3/год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 descr="http://go-aginskoe.ru/sites/default/files/2015/jpg_28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19534"/>
            <a:ext cx="3429001" cy="21789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884" y="1104900"/>
            <a:ext cx="6019800" cy="871870"/>
          </a:xfrm>
        </p:spPr>
        <p:txBody>
          <a:bodyPr/>
          <a:lstStyle/>
          <a:p>
            <a:pPr marL="0" indent="0" algn="ctr">
              <a:buNone/>
            </a:pPr>
            <a:r>
              <a:rPr lang="ru-RU" sz="1500" b="1" dirty="0"/>
              <a:t>Уважаемые дамы и господа! </a:t>
            </a:r>
          </a:p>
          <a:p>
            <a:pPr marL="0" indent="0" algn="ctr">
              <a:buNone/>
            </a:pPr>
            <a:r>
              <a:rPr lang="ru-RU" sz="1500" b="1" dirty="0"/>
              <a:t>Приглашаем вас в наш городской </a:t>
            </a:r>
            <a:r>
              <a:rPr lang="ru-RU" sz="1500" b="1" dirty="0" smtClean="0"/>
              <a:t>округ</a:t>
            </a:r>
          </a:p>
          <a:p>
            <a:pPr marL="0" indent="0" algn="ctr">
              <a:buNone/>
            </a:pPr>
            <a:r>
              <a:rPr lang="ru-RU" sz="1500" b="1" dirty="0" smtClean="0"/>
              <a:t>«</a:t>
            </a:r>
            <a:r>
              <a:rPr lang="ru-RU" sz="1500" b="1" dirty="0"/>
              <a:t>Поселок Агинское»!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2028800" cy="265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484" y="1935822"/>
            <a:ext cx="65675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Поселок Агинское - исторический</a:t>
            </a:r>
            <a:r>
              <a:rPr lang="ru-RU" sz="15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административный, культурный центр Агинского Бурятского округа Забайкальского края.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Привлечение инвестиций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основное направление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деятельности и одна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из стратегических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задач администрации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Городской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округ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«Поселок Агинское» имеет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высокую инвестиционную привлекательность, уверенно смотрит в будущее и готов к взаимовыгодному партнерству.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484" y="3577201"/>
            <a:ext cx="86725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Наша главная цель развивать экономику с целью повышения уровня жизни горожан, обеспечения условий для проявления инициативы, развития предпринимательства, формирования привлекательного образа нашего поселка для инвесторов.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Экономический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потенциал, инфраструктура, политическая и социальная стабильность образуют инвестиционное пространство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Мы надеемся, что представленные в паспорте материалы позволят Вам, уважаемые инвесторы, сделать правильный выбор и по достоинству оценить перспективы взаимовыгодного сотрудничества. Мы гарантируем потенциальным инвесторам создание оптимальных условий  для успешного  ведения бизнеса: оперативное решение, прозрачность процессов, открытый диалог.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Желаем всем успешного и плодотворного бизнеса  на нашей гостеприимной земле городского округа «Поселок Агинское»!</a:t>
            </a:r>
          </a:p>
          <a:p>
            <a:pPr algn="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Б.Б. Батомункуев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Глава городского округа «Поселок Агинское»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 smtClean="0"/>
              <a:t>Транспортная инфраструктура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9991" y="1295400"/>
            <a:ext cx="8553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система городского округа представлена автомобильным транспортом.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предприятия, осуществляющие пассажироперевозки: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5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  муниципальное предприятие «Ага </a:t>
            </a:r>
            <a:r>
              <a:rPr lang="ru-RU" sz="15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автотранс</a:t>
            </a:r>
            <a:r>
              <a:rPr lang="ru-RU" sz="15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» городского округа «Поселок Агинское»;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5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муниципальное унитарное предприятие муниципального района «Агинский район» «Агинское ПАТП»;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5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 юридические лица и индивидуальные  предприниматели (такси).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Общая протяженность автомобильных дорог местного значения составляет </a:t>
            </a:r>
            <a:r>
              <a:rPr lang="ru-RU" sz="15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149 436 км. </a:t>
            </a:r>
            <a:r>
              <a:rPr lang="ru-RU" sz="15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из </a:t>
            </a:r>
            <a:r>
              <a:rPr lang="ru-RU" sz="15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них: асфальтобетонное </a:t>
            </a:r>
            <a:r>
              <a:rPr lang="ru-RU" sz="15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покрытие - 45,238 км, гравийное покрытие - 57,610 км</a:t>
            </a:r>
            <a:r>
              <a:rPr lang="ru-RU" sz="15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 проселочная </a:t>
            </a:r>
            <a:r>
              <a:rPr lang="ru-RU" sz="15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дорога - 46,588км.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2019 году ведутся работы по реализации 1 этапа ремонта автомобильной дороги по ул. Ленина п. Агинское. </a:t>
            </a:r>
            <a:endParaRPr lang="ru-RU" sz="1600" dirty="0" smtClean="0"/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ru-RU" sz="15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791200" y="4074110"/>
            <a:ext cx="306704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Территорию городского округа пересекает одна федеральная транспортная магистраль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(A-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350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связывающая западные и восточные регионы Российской Федерации, обеспечивающая выход на КНР и межрегиональные дороги.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до ближайшей железнодорожной станции Могойтуй – 37 км.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36963"/>
              </p:ext>
            </p:extLst>
          </p:nvPr>
        </p:nvGraphicFramePr>
        <p:xfrm>
          <a:off x="152400" y="3886200"/>
          <a:ext cx="5562600" cy="284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77" name="Слайд" r:id="rId3" imgW="461727" imgH="345972" progId="PowerPoint.Slide.12">
                  <p:embed/>
                </p:oleObj>
              </mc:Choice>
              <mc:Fallback>
                <p:oleObj name="Слайд" r:id="rId3" imgW="461727" imgH="345972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5562600" cy="28405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 smtClean="0"/>
              <a:t>Экономическая ситуация</a:t>
            </a:r>
            <a:endParaRPr lang="ru-RU" sz="3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14608"/>
              </p:ext>
            </p:extLst>
          </p:nvPr>
        </p:nvGraphicFramePr>
        <p:xfrm>
          <a:off x="249238" y="1556794"/>
          <a:ext cx="8608840" cy="49667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0436"/>
                <a:gridCol w="2456838"/>
                <a:gridCol w="1375356"/>
                <a:gridCol w="720886"/>
                <a:gridCol w="720886"/>
                <a:gridCol w="720886"/>
                <a:gridCol w="761184"/>
                <a:gridCol w="761184"/>
                <a:gridCol w="761184"/>
              </a:tblGrid>
              <a:tr h="2880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Единица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измерения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Индикаторы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effectLst/>
                          <a:latin typeface="Times New Roman"/>
                          <a:ea typeface="Times New Roman"/>
                        </a:rPr>
                        <a:t>2013г.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2014г.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2015г.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2016г.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2017г.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2018г.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Численность населения 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на конец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года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тыс. человек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smtClean="0">
                          <a:effectLst/>
                          <a:latin typeface="Times New Roman"/>
                          <a:ea typeface="Times New Roman"/>
                        </a:rPr>
                        <a:t>17,1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 smtClean="0">
                          <a:effectLst/>
                          <a:latin typeface="Times New Roman"/>
                          <a:ea typeface="Times New Roman"/>
                        </a:rPr>
                        <a:t>17,6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 smtClean="0">
                          <a:effectLst/>
                          <a:latin typeface="Times New Roman"/>
                          <a:ea typeface="Times New Roman"/>
                        </a:rPr>
                        <a:t>17,8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18,0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18,0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17,9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Индекс промышленного производства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% к предыдущему году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109,5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108,8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102,6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102,7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88,8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Объем произведенной продукции промышленного производства на душу населения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smtClean="0">
                          <a:effectLst/>
                          <a:latin typeface="Times New Roman"/>
                          <a:ea typeface="Times New Roman"/>
                        </a:rPr>
                        <a:t>4,2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4,3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11,4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8,7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Доля собственных доходов бюджета 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smtClean="0">
                          <a:effectLst/>
                          <a:latin typeface="Times New Roman"/>
                          <a:ea typeface="Times New Roman"/>
                        </a:rPr>
                        <a:t>34,0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34,4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31,3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28,7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27,4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13,9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сопоставимых ценах в</a:t>
                      </a: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 % к предыдущему году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smtClean="0">
                          <a:effectLst/>
                          <a:latin typeface="Times New Roman"/>
                          <a:ea typeface="Times New Roman"/>
                        </a:rPr>
                        <a:t>188,1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80,37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89,4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57,14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35,2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699,16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Объем инвестиций в основной капитал за счет всех источников финансирования на душу населения 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/>
                          <a:ea typeface="Times New Roman"/>
                        </a:rPr>
                        <a:t>22,2</a:t>
                      </a: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13,43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14,4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сопоставимых ценах в</a:t>
                      </a: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 % к предыдущему году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/>
                          <a:ea typeface="Times New Roman"/>
                        </a:rPr>
                        <a:t>100,7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100,9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94,7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25,8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105,5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Численность занятых в экономике (в среднем за год)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5" dirty="0">
                          <a:effectLst/>
                          <a:latin typeface="Times New Roman"/>
                          <a:ea typeface="Times New Roman"/>
                        </a:rPr>
                        <a:t>тыс. человек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3,8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1110734"/>
            <a:ext cx="551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Индикаторы социально-экономического развития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14222"/>
              </p:ext>
            </p:extLst>
          </p:nvPr>
        </p:nvGraphicFramePr>
        <p:xfrm>
          <a:off x="274910" y="1772814"/>
          <a:ext cx="8609010" cy="45365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0443"/>
                <a:gridCol w="2456887"/>
                <a:gridCol w="1375383"/>
                <a:gridCol w="720900"/>
                <a:gridCol w="720900"/>
                <a:gridCol w="720900"/>
                <a:gridCol w="761199"/>
                <a:gridCol w="761199"/>
                <a:gridCol w="761199"/>
              </a:tblGrid>
              <a:tr h="432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Доля занятых в малом бизнесе от занятых в экономике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45,82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46,03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34,1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21,5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18,7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34,85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Число субъектов малого предпринимательства в расчете на 10000 человек населения 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629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490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334,4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353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Общая площадь жилых помещений, приходящихся в среднем на одного жителя, всего   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кв. м</a:t>
                      </a: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17,0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16,7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17,3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17,3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17,8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18,14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введенная в действие за год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кв. м</a:t>
                      </a: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0,19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0,16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0,33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0,17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Обеспеченность населения жильем 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кв. м на человека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17,0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16,7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17,3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17,3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17,7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18,05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том числе благоустроенным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кв. м на человека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0,56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0,54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2,07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2,08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1,48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2,12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Количество созданных рабочих мест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шт.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121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125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129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Среднемесячная заработная плата одного работника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20607,1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23713,5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23675,2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25634,5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27274,4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33427,05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Оборот розничной торговли на душу населения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177850,3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159483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177275,5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181862,1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17688,88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192616,18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Объем платных услуг населению на душу населения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16227,5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15613,6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16386,2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16804,6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3,9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338346"/>
              </p:ext>
            </p:extLst>
          </p:nvPr>
        </p:nvGraphicFramePr>
        <p:xfrm>
          <a:off x="272457" y="1268760"/>
          <a:ext cx="8609010" cy="4086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0443"/>
                <a:gridCol w="2456887"/>
                <a:gridCol w="1375383"/>
                <a:gridCol w="720900"/>
                <a:gridCol w="720900"/>
                <a:gridCol w="720900"/>
                <a:gridCol w="761199"/>
                <a:gridCol w="761199"/>
                <a:gridCol w="761199"/>
              </a:tblGrid>
              <a:tr h="196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Единица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измерения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Индикаторы социально-экономического развития </a:t>
                      </a:r>
                      <a:endParaRPr lang="ru-RU" sz="10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2013г.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2014г.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2015г.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2016г.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2017г.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2018г.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350837"/>
            <a:ext cx="5715000" cy="563563"/>
          </a:xfrm>
        </p:spPr>
        <p:txBody>
          <a:bodyPr/>
          <a:lstStyle/>
          <a:p>
            <a:pPr algn="ctr"/>
            <a:r>
              <a:rPr lang="ru-RU" sz="3000" dirty="0" smtClean="0"/>
              <a:t>Экономическая ситуация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914400"/>
            <a:ext cx="4941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Системообразующие предприятия городского округа «Поселок  Агинское»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53875"/>
              </p:ext>
            </p:extLst>
          </p:nvPr>
        </p:nvGraphicFramePr>
        <p:xfrm>
          <a:off x="152400" y="1828800"/>
          <a:ext cx="8829499" cy="4602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891"/>
                <a:gridCol w="3774866"/>
                <a:gridCol w="2973742"/>
              </a:tblGrid>
              <a:tr h="5260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предприятия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выпускаемой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продукции/оказываемые услуги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Контакты предприятия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8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«Водоснабжение» городского округа «Поселок Агинское»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бесперебойного обеспечения потребителей водой хозяйственно-питьевого и производственного назначения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687000, Забайкальский край, п.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Агинское, ул. Ленина, 43. </a:t>
                      </a:r>
                    </a:p>
                    <a:p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Тел./факс: (30239) 3-56-52.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6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«Служба энергетики» городского округа «Поселок Агинское»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электроэнергии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687000, Забайкальский край, п.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Агинское, ул. 40 лет Победы, 12. Тел./факс: (30239) 3-72-13.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98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«Теплосервис»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выработка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тепловой энергии</a:t>
                      </a:r>
                    </a:p>
                    <a:p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687000, Забайкальский край, п. Агинское, ул.Ранжурова, 25.</a:t>
                      </a:r>
                    </a:p>
                    <a:p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Тел. (30239) 3-73-03.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75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«Тепловик»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выработка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тепловой энергии</a:t>
                      </a:r>
                    </a:p>
                    <a:p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687000, Забайкальский край, п. Агинское, ул.Ключевская, 8.</a:t>
                      </a:r>
                    </a:p>
                    <a:p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Тел.(30239) 3-73-02.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75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Жилсервис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ремонт объектов ЖКХ, б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лагоустройство и озеленение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687000, Забайкальский край, п. Агинское, ул. Ленина, 43. Тел.(30239) 3-72-09.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5486400" cy="563563"/>
          </a:xfrm>
        </p:spPr>
        <p:txBody>
          <a:bodyPr/>
          <a:lstStyle/>
          <a:p>
            <a:pPr algn="ctr"/>
            <a:r>
              <a:rPr lang="ru-RU" sz="3000" dirty="0" smtClean="0"/>
              <a:t>Экономическая ситуация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779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Промышленные предприятия городского округа «Поселок  Агинское»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82758"/>
              </p:ext>
            </p:extLst>
          </p:nvPr>
        </p:nvGraphicFramePr>
        <p:xfrm>
          <a:off x="381000" y="1496943"/>
          <a:ext cx="8610600" cy="5268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8792"/>
                <a:gridCol w="4141808"/>
              </a:tblGrid>
              <a:tr h="5041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предприятия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 выпускаемой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продукции/оказываемые услуги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55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Шадал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Мясные полуфабрикаты</a:t>
                      </a:r>
                    </a:p>
                  </a:txBody>
                  <a:tcPr/>
                </a:tc>
              </a:tr>
              <a:tr h="34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Испирян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Елена Михайловна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Кондитерские изделия</a:t>
                      </a:r>
                    </a:p>
                  </a:txBody>
                  <a:tcPr/>
                </a:tc>
              </a:tr>
              <a:tr h="34950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«Пчелка-К»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Кондитерские изделия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50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«Руно»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Шерсть,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текстильные изделия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50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Дугаров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пурбо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Доржиевич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Мясные полуфабрикаты</a:t>
                      </a:r>
                    </a:p>
                  </a:txBody>
                  <a:tcPr/>
                </a:tc>
              </a:tr>
              <a:tr h="29655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Сароян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Шираз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Карленович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Хлеб, хлебобулочные изделия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52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Маргарян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Асатур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Ишханович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Хлеб, хлебобулочные изделия</a:t>
                      </a:r>
                    </a:p>
                  </a:txBody>
                  <a:tcPr/>
                </a:tc>
              </a:tr>
              <a:tr h="34950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Цыденов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Велигтон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Галсанович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Мясные полуфабрикаты</a:t>
                      </a:r>
                    </a:p>
                  </a:txBody>
                  <a:tcPr/>
                </a:tc>
              </a:tr>
              <a:tr h="29655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Ешиев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Болот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Ринчинович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Мясные полуфабрикаты</a:t>
                      </a:r>
                    </a:p>
                  </a:txBody>
                  <a:tcPr/>
                </a:tc>
              </a:tr>
              <a:tr h="41940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Балбаров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Долсорон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Ешинимаевич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Мясо, молоко, молочные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продукты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40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Балбаров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Цыбик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Доржинимаевич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Растениеводство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77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ПК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«Агинское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РайПО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Мясные полуфабрикаты</a:t>
                      </a:r>
                    </a:p>
                  </a:txBody>
                  <a:tcPr/>
                </a:tc>
              </a:tr>
              <a:tr h="29377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Хэшэг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безалкогольных напитков</a:t>
                      </a:r>
                    </a:p>
                  </a:txBody>
                  <a:tcPr/>
                </a:tc>
              </a:tr>
              <a:tr h="29377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СПК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Сэсэг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Балбаров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Доржинима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Ешинимаевич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молока и </a:t>
                      </a:r>
                      <a:r>
                        <a:rPr kumimoji="0" lang="ru-RU" sz="1400" b="0" i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молочной</a:t>
                      </a:r>
                      <a:r>
                        <a:rPr kumimoji="0" lang="ru-RU" sz="1400" b="0" i="0" kern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продукции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327025"/>
            <a:ext cx="6477000" cy="563563"/>
          </a:xfrm>
        </p:spPr>
        <p:txBody>
          <a:bodyPr/>
          <a:lstStyle/>
          <a:p>
            <a:r>
              <a:rPr lang="ru-RU" sz="2600" dirty="0" smtClean="0"/>
              <a:t>Малое и среднее предпринимательство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935" y="1227459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городского округа  зарегистрировано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малого предпринимательства, из них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предпринимателей (на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01.01.2019г.).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724" y="2058456"/>
            <a:ext cx="8176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видов экономической деятельности субъектов малого предпринимательства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38803239"/>
              </p:ext>
            </p:extLst>
          </p:nvPr>
        </p:nvGraphicFramePr>
        <p:xfrm>
          <a:off x="232157" y="2643231"/>
          <a:ext cx="8679685" cy="368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27025"/>
            <a:ext cx="6553200" cy="563563"/>
          </a:xfrm>
        </p:spPr>
        <p:txBody>
          <a:bodyPr/>
          <a:lstStyle/>
          <a:p>
            <a:pPr algn="ctr"/>
            <a:r>
              <a:rPr lang="ru-RU" sz="2600" dirty="0" smtClean="0"/>
              <a:t>Малое и среднее предпринимательство</a:t>
            </a:r>
            <a:endParaRPr lang="ru-RU" sz="2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1371600"/>
            <a:ext cx="8382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«Поселок Агинское» действует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целевая программа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поддержка предпринимательства в городском округе «Поселок Агинское» на 2019 год».</a:t>
            </a:r>
            <a:endParaRPr kumimoji="0" lang="ru-RU" sz="1500" b="1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567" y="2129803"/>
            <a:ext cx="8382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является  обеспечение благоприятных условий для развития субъектов малого и среднего предпринимательства на территории городского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«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Агинское».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5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программы: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нормативно-правовой базы в сфере поддержки малого и среднего предпринимательства;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организационной, информационно-консультационной и имущественной поддержки субъектам малого и среднего предпринимательства;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существующей инфраструктуры поддержки малого и среднего предпринимательства;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деятельности субъектов предпринимательства городского округа «Поселок Агинское» в форме денежного вознаграждения участникам различных конкурсов и т.д.</a:t>
            </a:r>
          </a:p>
          <a:p>
            <a:pPr lvl="0" indent="457200" algn="just" eaLnBrk="0" fontAlgn="base" hangingPunct="0">
              <a:spcAft>
                <a:spcPct val="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эффективной политики в сфере развития малого и среднего предпринимательства, совершенствования форм и методов поддержки и развития субъектов малого и среднего предпринимательства, создания благоприятных условий для их деятельности на территории городского округа «Поселок Агинское» создан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Совет по поддержке предпринимательства при Главе городского округа «Поселок Агинское»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(постановление администрации городского округа «Поселок Агинское» от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26.05.2017г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№295).</a:t>
            </a:r>
            <a:endParaRPr lang="ru-RU" sz="15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27025"/>
            <a:ext cx="6553200" cy="563563"/>
          </a:xfrm>
        </p:spPr>
        <p:txBody>
          <a:bodyPr/>
          <a:lstStyle/>
          <a:p>
            <a:r>
              <a:rPr lang="ru-RU" sz="2600" dirty="0" smtClean="0"/>
              <a:t>Малое и среднее предпринимательство</a:t>
            </a:r>
            <a:endParaRPr lang="ru-RU" sz="2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910249"/>
              </p:ext>
            </p:extLst>
          </p:nvPr>
        </p:nvGraphicFramePr>
        <p:xfrm>
          <a:off x="498130" y="1820361"/>
          <a:ext cx="815340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968"/>
                <a:gridCol w="2669032"/>
                <a:gridCol w="2223008"/>
                <a:gridCol w="1739392"/>
              </a:tblGrid>
              <a:tr h="441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Отделение Сбербанка № 8600</a:t>
                      </a:r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Агинское, ул. </a:t>
                      </a:r>
                      <a:r>
                        <a:rPr lang="ru-RU" sz="1600" baseline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Бадмы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Цыренова, 13,  </a:t>
                      </a:r>
                      <a:endParaRPr lang="ru-RU" sz="16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83023937295</a:t>
                      </a:r>
                      <a:endParaRPr lang="ru-RU" sz="16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5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Россельхозбанк</a:t>
                      </a: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Дополнительный офис «Агинское»</a:t>
                      </a:r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Агинское, ул. Комсомольская, 59А</a:t>
                      </a:r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83023937115, 83023937194</a:t>
                      </a:r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839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Операционный офис в </a:t>
                      </a:r>
                      <a:r>
                        <a:rPr lang="ru-RU" sz="1600" kern="12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lang="ru-RU" sz="16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Агинское Банка «Открытие» в Агинском</a:t>
                      </a:r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Агинское, ул. Комсомольская, 3</a:t>
                      </a:r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83023934930</a:t>
                      </a:r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5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Банк Восточный</a:t>
                      </a:r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Агинское, пер. Пионерский, 1</a:t>
                      </a:r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88001007100</a:t>
                      </a:r>
                      <a:endParaRPr lang="ru-RU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4786" y="2362200"/>
            <a:ext cx="1180214" cy="755187"/>
          </a:xfrm>
          <a:prstGeom prst="rect">
            <a:avLst/>
          </a:prstGeom>
          <a:blipFill rotWithShape="0">
            <a:blip r:embed="rId2">
              <a:lum bright="-13000" contrast="4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691461" y="3352800"/>
            <a:ext cx="1104710" cy="729883"/>
          </a:xfrm>
          <a:prstGeom prst="rect">
            <a:avLst/>
          </a:prstGeom>
          <a:blipFill rotWithShape="0">
            <a:blip r:embed="rId3">
              <a:lum bright="-21000" contrast="52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2" descr="https://im0-tub-ru.yandex.net/i?id=83c264a67cb60f023d11a591f0f4e5d9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1" y="4234632"/>
            <a:ext cx="1113213" cy="7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23013" y="5263336"/>
            <a:ext cx="1187648" cy="729883"/>
          </a:xfrm>
          <a:prstGeom prst="rect">
            <a:avLst/>
          </a:prstGeom>
          <a:blipFill rotWithShape="0">
            <a:blip r:embed="rId5">
              <a:lum bright="-18000" contrast="3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Заголовок 1"/>
          <p:cNvSpPr txBox="1">
            <a:spLocks/>
          </p:cNvSpPr>
          <p:nvPr/>
        </p:nvSpPr>
        <p:spPr bwMode="white">
          <a:xfrm>
            <a:off x="691461" y="1295400"/>
            <a:ext cx="7766739" cy="4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Финансово-кредитные организации в п. Агинское </a:t>
            </a:r>
            <a:endParaRPr lang="ru-RU" sz="26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4202" y="304800"/>
            <a:ext cx="6449798" cy="563563"/>
          </a:xfrm>
        </p:spPr>
        <p:txBody>
          <a:bodyPr/>
          <a:lstStyle/>
          <a:p>
            <a:r>
              <a:rPr lang="ru-RU" sz="2600" dirty="0" smtClean="0">
                <a:cs typeface="Times New Roman" pitchFamily="18" charset="0"/>
              </a:rPr>
              <a:t>Малое и среднее предпринимательство</a:t>
            </a:r>
            <a:endParaRPr lang="en-US" sz="2600" dirty="0">
              <a:cs typeface="Times New Roman" pitchFamily="18" charset="0"/>
            </a:endParaRP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76200" y="1600200"/>
            <a:ext cx="6324600" cy="4876800"/>
          </a:xfrm>
          <a:prstGeom prst="rightArrow">
            <a:avLst>
              <a:gd name="adj1" fmla="val 79306"/>
              <a:gd name="adj2" fmla="val 29711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325474" y="1676400"/>
            <a:ext cx="4475126" cy="914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ru-RU" altLang="ru-RU" sz="1400" b="1" dirty="0">
                <a:solidFill>
                  <a:schemeClr val="bg1"/>
                </a:solidFill>
              </a:rPr>
              <a:t>Фонд поддержки предпринимательства </a:t>
            </a:r>
            <a:endParaRPr lang="ru-RU" altLang="ru-RU" sz="1400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ru-RU" altLang="ru-RU" sz="1400" b="1" dirty="0" smtClean="0">
                <a:solidFill>
                  <a:schemeClr val="bg1"/>
                </a:solidFill>
              </a:rPr>
              <a:t>городского </a:t>
            </a:r>
            <a:r>
              <a:rPr lang="ru-RU" altLang="ru-RU" sz="1400" b="1" dirty="0">
                <a:solidFill>
                  <a:schemeClr val="bg1"/>
                </a:solidFill>
              </a:rPr>
              <a:t>округа «Поселок Агинское»</a:t>
            </a:r>
          </a:p>
          <a:p>
            <a:pPr algn="just" eaLnBrk="1" hangingPunct="1"/>
            <a:r>
              <a:rPr lang="ru-RU" altLang="ru-RU" sz="1400" b="1" dirty="0">
                <a:solidFill>
                  <a:schemeClr val="bg1"/>
                </a:solidFill>
              </a:rPr>
              <a:t>8(30239) 3-75-90</a:t>
            </a:r>
          </a:p>
          <a:p>
            <a:pPr algn="just" eaLnBrk="1" hangingPunct="1"/>
            <a:r>
              <a:rPr lang="ru-RU" altLang="ru-RU" sz="1400" b="1" dirty="0">
                <a:solidFill>
                  <a:schemeClr val="bg1"/>
                </a:solidFill>
              </a:rPr>
              <a:t>п. Агинское, 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пер. Ветеринарный, 3А</a:t>
            </a:r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320452" y="2667000"/>
            <a:ext cx="4480147" cy="914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endParaRPr lang="ru-RU" altLang="ru-RU" sz="1400" b="1" dirty="0" smtClean="0">
              <a:solidFill>
                <a:srgbClr val="FFFFFF"/>
              </a:solidFill>
            </a:endParaRPr>
          </a:p>
          <a:p>
            <a:pPr algn="just" eaLnBrk="1" hangingPunct="1"/>
            <a:r>
              <a:rPr lang="ru-RU" altLang="ru-RU" sz="1400" b="1" dirty="0" smtClean="0">
                <a:solidFill>
                  <a:srgbClr val="FFFFFF"/>
                </a:solidFill>
              </a:rPr>
              <a:t>Межрайонный </a:t>
            </a:r>
            <a:r>
              <a:rPr lang="ru-RU" altLang="ru-RU" sz="1400" b="1" dirty="0">
                <a:solidFill>
                  <a:srgbClr val="FFFFFF"/>
                </a:solidFill>
              </a:rPr>
              <a:t>фонд поддержки </a:t>
            </a:r>
            <a:endParaRPr lang="ru-RU" altLang="ru-RU" sz="1400" b="1" dirty="0" smtClean="0">
              <a:solidFill>
                <a:srgbClr val="FFFFFF"/>
              </a:solidFill>
            </a:endParaRPr>
          </a:p>
          <a:p>
            <a:pPr algn="just" eaLnBrk="1" hangingPunct="1"/>
            <a:r>
              <a:rPr lang="ru-RU" altLang="ru-RU" sz="1400" b="1" dirty="0" smtClean="0">
                <a:solidFill>
                  <a:srgbClr val="FFFFFF"/>
                </a:solidFill>
              </a:rPr>
              <a:t>предпринимательства</a:t>
            </a:r>
            <a:endParaRPr lang="ru-RU" altLang="ru-RU" sz="1400" b="1" dirty="0">
              <a:solidFill>
                <a:srgbClr val="FFFFFF"/>
              </a:solidFill>
            </a:endParaRPr>
          </a:p>
          <a:p>
            <a:pPr algn="just" eaLnBrk="1" hangingPunct="1"/>
            <a:r>
              <a:rPr lang="ru-RU" altLang="ru-RU" sz="1400" b="1" dirty="0">
                <a:solidFill>
                  <a:srgbClr val="FFFFFF"/>
                </a:solidFill>
              </a:rPr>
              <a:t>8(30239) 3-45-60</a:t>
            </a:r>
          </a:p>
          <a:p>
            <a:pPr algn="just" eaLnBrk="1" hangingPunct="1"/>
            <a:r>
              <a:rPr lang="ru-RU" altLang="ru-RU" sz="1400" b="1" dirty="0">
                <a:solidFill>
                  <a:srgbClr val="FFFFFF"/>
                </a:solidFill>
              </a:rPr>
              <a:t>п. Агинское, ул. Б. </a:t>
            </a:r>
            <a:r>
              <a:rPr lang="ru-RU" altLang="ru-RU" sz="1400" b="1" dirty="0" err="1">
                <a:solidFill>
                  <a:srgbClr val="FFFFFF"/>
                </a:solidFill>
              </a:rPr>
              <a:t>Ринчино</a:t>
            </a:r>
            <a:r>
              <a:rPr lang="ru-RU" altLang="ru-RU" sz="1400" b="1" dirty="0">
                <a:solidFill>
                  <a:srgbClr val="FFFFFF"/>
                </a:solidFill>
              </a:rPr>
              <a:t> , 105</a:t>
            </a:r>
          </a:p>
          <a:p>
            <a:pPr algn="ctr" eaLnBrk="0" hangingPunct="0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blackWhite">
          <a:xfrm>
            <a:off x="304799" y="3657600"/>
            <a:ext cx="4495799" cy="914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ru-RU" altLang="ru-RU" sz="1400" b="1" dirty="0">
                <a:solidFill>
                  <a:srgbClr val="FFFFFF"/>
                </a:solidFill>
              </a:rPr>
              <a:t>ООО «Агинский региональный</a:t>
            </a:r>
          </a:p>
          <a:p>
            <a:pPr algn="just" eaLnBrk="1" hangingPunct="1"/>
            <a:r>
              <a:rPr lang="ru-RU" altLang="ru-RU" sz="1400" b="1" dirty="0" smtClean="0">
                <a:solidFill>
                  <a:srgbClr val="FFFFFF"/>
                </a:solidFill>
              </a:rPr>
              <a:t>бизнес – инкубатор»</a:t>
            </a:r>
          </a:p>
          <a:p>
            <a:pPr algn="just" eaLnBrk="1" hangingPunct="1"/>
            <a:r>
              <a:rPr lang="ru-RU" altLang="ru-RU" sz="1400" b="1" dirty="0" smtClean="0">
                <a:solidFill>
                  <a:srgbClr val="FFFFFF"/>
                </a:solidFill>
              </a:rPr>
              <a:t>8(30239</a:t>
            </a:r>
            <a:r>
              <a:rPr lang="ru-RU" altLang="ru-RU" sz="1400" b="1" dirty="0">
                <a:solidFill>
                  <a:srgbClr val="FFFFFF"/>
                </a:solidFill>
              </a:rPr>
              <a:t>) 5-14-49</a:t>
            </a:r>
          </a:p>
          <a:p>
            <a:pPr algn="just" eaLnBrk="1" hangingPunct="1"/>
            <a:r>
              <a:rPr lang="ru-RU" altLang="ru-RU" sz="1400" b="1" dirty="0">
                <a:solidFill>
                  <a:srgbClr val="FFFFFF"/>
                </a:solidFill>
              </a:rPr>
              <a:t>п. Агинское, ул. Партизанская, 1г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58801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12" descr="customer_acct_m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209800" cy="31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9201" y="1230868"/>
            <a:ext cx="827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Инфраструктура поддержки малого и среднего предпринимательства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12774" y="4648200"/>
            <a:ext cx="4487824" cy="838200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just" eaLnBrk="1" hangingPunct="1"/>
            <a:r>
              <a:rPr lang="ru-RU" altLang="ru-RU" sz="1400" b="1" dirty="0">
                <a:solidFill>
                  <a:srgbClr val="FFFFFF"/>
                </a:solidFill>
              </a:rPr>
              <a:t>Центр поддержки предпринимательства </a:t>
            </a:r>
            <a:endParaRPr lang="ru-RU" altLang="ru-RU" sz="1400" b="1" dirty="0" smtClean="0">
              <a:solidFill>
                <a:srgbClr val="FFFFFF"/>
              </a:solidFill>
            </a:endParaRPr>
          </a:p>
          <a:p>
            <a:pPr algn="just" eaLnBrk="1" hangingPunct="1"/>
            <a:r>
              <a:rPr lang="ru-RU" altLang="ru-RU" sz="1400" b="1" dirty="0" smtClean="0">
                <a:solidFill>
                  <a:srgbClr val="FFFFFF"/>
                </a:solidFill>
              </a:rPr>
              <a:t>Агинского </a:t>
            </a:r>
            <a:r>
              <a:rPr lang="ru-RU" altLang="ru-RU" sz="1400" b="1" dirty="0">
                <a:solidFill>
                  <a:srgbClr val="FFFFFF"/>
                </a:solidFill>
              </a:rPr>
              <a:t>Бурятского округа</a:t>
            </a:r>
          </a:p>
          <a:p>
            <a:pPr algn="just" eaLnBrk="1" hangingPunct="1"/>
            <a:r>
              <a:rPr lang="ru-RU" altLang="ru-RU" sz="1400" b="1" dirty="0">
                <a:solidFill>
                  <a:srgbClr val="FFFFFF"/>
                </a:solidFill>
              </a:rPr>
              <a:t>8 (30239) 3-56-34</a:t>
            </a:r>
          </a:p>
          <a:p>
            <a:pPr algn="just" eaLnBrk="1" hangingPunct="1"/>
            <a:r>
              <a:rPr lang="ru-RU" altLang="ru-RU" sz="1400" b="1" dirty="0" smtClean="0">
                <a:solidFill>
                  <a:srgbClr val="FFFFFF"/>
                </a:solidFill>
              </a:rPr>
              <a:t>п. </a:t>
            </a:r>
            <a:r>
              <a:rPr lang="ru-RU" altLang="ru-RU" sz="1400" b="1" dirty="0">
                <a:solidFill>
                  <a:srgbClr val="FFFFFF"/>
                </a:solidFill>
              </a:rPr>
              <a:t>Агинское, ул. Б. </a:t>
            </a:r>
            <a:r>
              <a:rPr lang="ru-RU" altLang="ru-RU" sz="1400" b="1" dirty="0" err="1">
                <a:solidFill>
                  <a:srgbClr val="FFFFFF"/>
                </a:solidFill>
              </a:rPr>
              <a:t>Ринчино</a:t>
            </a:r>
            <a:r>
              <a:rPr lang="ru-RU" altLang="ru-RU" sz="1400" b="1" dirty="0">
                <a:solidFill>
                  <a:srgbClr val="FFFFFF"/>
                </a:solidFill>
              </a:rPr>
              <a:t>, 92</a:t>
            </a:r>
            <a:endParaRPr lang="ru-RU" altLang="ru-RU" sz="1400" dirty="0">
              <a:solidFill>
                <a:srgbClr val="FFFFFF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304800" y="5562600"/>
            <a:ext cx="4495798" cy="990600"/>
          </a:xfrm>
          <a:prstGeom prst="roundRect">
            <a:avLst>
              <a:gd name="adj" fmla="val 9106"/>
            </a:avLst>
          </a:prstGeom>
          <a:solidFill>
            <a:schemeClr val="accent5">
              <a:lumMod val="75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just"/>
            <a:r>
              <a:rPr lang="ru-RU" sz="1400" b="1" dirty="0">
                <a:solidFill>
                  <a:srgbClr val="FFFFFF"/>
                </a:solidFill>
              </a:rPr>
              <a:t>МКК «</a:t>
            </a:r>
            <a:r>
              <a:rPr lang="ru-RU" sz="1400" b="1" dirty="0" err="1">
                <a:solidFill>
                  <a:srgbClr val="FFFFFF"/>
                </a:solidFill>
              </a:rPr>
              <a:t>Дульдургинский</a:t>
            </a:r>
            <a:r>
              <a:rPr lang="ru-RU" sz="1400" b="1" dirty="0">
                <a:solidFill>
                  <a:srgbClr val="FFFFFF"/>
                </a:solidFill>
              </a:rPr>
              <a:t> фонд поддержки </a:t>
            </a:r>
            <a:endParaRPr lang="ru-RU" sz="1400" b="1" dirty="0" smtClean="0">
              <a:solidFill>
                <a:srgbClr val="FFFFFF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FFFFFF"/>
                </a:solidFill>
              </a:rPr>
              <a:t>предпринимательства», ул. </a:t>
            </a:r>
            <a:r>
              <a:rPr lang="ru-RU" sz="1400" b="1" dirty="0">
                <a:solidFill>
                  <a:srgbClr val="FFFFFF"/>
                </a:solidFill>
              </a:rPr>
              <a:t>Г. </a:t>
            </a:r>
            <a:r>
              <a:rPr lang="ru-RU" sz="1400" b="1" dirty="0" err="1">
                <a:solidFill>
                  <a:srgbClr val="FFFFFF"/>
                </a:solidFill>
              </a:rPr>
              <a:t>Цыбикова</a:t>
            </a:r>
            <a:r>
              <a:rPr lang="ru-RU" sz="1400" b="1" dirty="0">
                <a:solidFill>
                  <a:srgbClr val="FFFFFF"/>
                </a:solidFill>
              </a:rPr>
              <a:t>, 3а, </a:t>
            </a:r>
            <a:endParaRPr lang="ru-RU" sz="1400" b="1" dirty="0" smtClean="0">
              <a:solidFill>
                <a:srgbClr val="FFFFFF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FFFFFF"/>
                </a:solidFill>
              </a:rPr>
              <a:t>помещение </a:t>
            </a:r>
            <a:r>
              <a:rPr lang="ru-RU" sz="1400" b="1" dirty="0">
                <a:solidFill>
                  <a:srgbClr val="FFFFFF"/>
                </a:solidFill>
              </a:rPr>
              <a:t>№ 2.</a:t>
            </a:r>
          </a:p>
          <a:p>
            <a:pPr algn="just" eaLnBrk="1" hangingPunct="1"/>
            <a:r>
              <a:rPr lang="ru-RU" sz="1400" b="1" dirty="0">
                <a:solidFill>
                  <a:srgbClr val="FFFFFF"/>
                </a:solidFill>
              </a:rPr>
              <a:t>8(30256) 2-20-30, 2-10-06.</a:t>
            </a:r>
            <a:endParaRPr lang="ru-RU" altLang="ru-RU" sz="1400" b="1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 smtClean="0"/>
              <a:t>Инвестиционная деятельность</a:t>
            </a:r>
            <a:endParaRPr lang="ru-RU" sz="3000" dirty="0"/>
          </a:p>
        </p:txBody>
      </p:sp>
      <p:pic>
        <p:nvPicPr>
          <p:cNvPr id="4" name="Изображение 3" descr="29e630b1d830b00e7bdb2d150265f2f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66800"/>
            <a:ext cx="3352800" cy="17196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1208782"/>
            <a:ext cx="571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5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городского округа действует </a:t>
            </a:r>
            <a:r>
              <a:rPr lang="ru-RU" sz="15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                         «Об инвестиционной деятельности на территории городского округа «Поселок Агинское» </a:t>
            </a:r>
            <a:r>
              <a:rPr lang="ru-RU" sz="15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(решение Думы городского округа «Поселок Агинское» от 30.05.2012 №38).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181761"/>
            <a:ext cx="8610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5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15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формирование инвестиционной политики,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5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направленной на создание благоприятного инвестиционного климата на территории городского округа «Поселок Агинское».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5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Поддержка и регулирование инвестиционной деятельности в городском округе осуществляются в следующих </a:t>
            </a:r>
            <a:r>
              <a:rPr lang="ru-RU" sz="15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формах и </a:t>
            </a:r>
            <a:r>
              <a:rPr lang="ru-RU" sz="15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методах</a:t>
            </a:r>
            <a:r>
              <a:rPr lang="ru-RU" sz="1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3352086"/>
            <a:ext cx="85344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36000" eaLnBrk="0" hangingPunct="0">
              <a:buFontTx/>
              <a:buChar char="•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приоритетных направлений социально-экономического развития городского округа и формирование на их базе инвестиционной политики;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hangingPunct="0">
              <a:buFontTx/>
              <a:buChar char="•"/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участие в разработке, экспертизе и реализации целевых инвестиционных программ (программ развития) и отдельных инвестиционных проектов, а также отбор инвестиционных проектов;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hangingPunct="0">
              <a:buFontTx/>
              <a:buChar char="•"/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режим наибольшего благоприятствования, обеспечивающий расширение прав и возможностей инвесторов;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hangingPunct="0">
              <a:buFontTx/>
              <a:buChar char="•"/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защита интересов инвесторов;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hangingPunct="0">
              <a:buFontTx/>
              <a:buChar char="•"/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установление дополнительных мер муниципальной поддержки инвестиционной деятельности;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hangingPunct="0">
              <a:buFontTx/>
              <a:buChar char="•"/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разработка, утверждение и осуществление межмуниципальных инвестиционных проектов и инвестиционных проектов на объекты муниципальной собственности городского округа, финансируемых за счет средств муниципального  бюджета;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hangingPunct="0">
              <a:buFontTx/>
              <a:buChar char="•"/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предоставление гарантий администрацией городского округа;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hangingPunct="0">
              <a:buFontTx/>
              <a:buChar char="•"/>
            </a:pP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вовлечение в инвестиционный процесс временно приостановленных и законсервированных строек и объектов, находящихся в собственности городского округа.</a:t>
            </a:r>
            <a:endParaRPr lang="ru-RU" sz="1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 smtClean="0"/>
              <a:t>Содержание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0" name="AutoShape 48"/>
          <p:cNvSpPr>
            <a:spLocks noChangeArrowheads="1"/>
          </p:cNvSpPr>
          <p:nvPr/>
        </p:nvSpPr>
        <p:spPr bwMode="gray">
          <a:xfrm>
            <a:off x="2286000" y="2609336"/>
            <a:ext cx="4419600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Социальная сфера. Культура</a:t>
            </a:r>
            <a:endParaRPr lang="en-US" b="1" dirty="0"/>
          </a:p>
        </p:txBody>
      </p:sp>
      <p:sp>
        <p:nvSpPr>
          <p:cNvPr id="69681" name="AutoShape 49"/>
          <p:cNvSpPr>
            <a:spLocks noChangeArrowheads="1"/>
          </p:cNvSpPr>
          <p:nvPr/>
        </p:nvSpPr>
        <p:spPr bwMode="gray">
          <a:xfrm>
            <a:off x="2133600" y="2286000"/>
            <a:ext cx="4419600" cy="32333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Социальная сфера. Образование</a:t>
            </a:r>
            <a:endParaRPr lang="en-US" b="1" dirty="0"/>
          </a:p>
        </p:txBody>
      </p:sp>
      <p:sp>
        <p:nvSpPr>
          <p:cNvPr id="69682" name="AutoShape 50"/>
          <p:cNvSpPr>
            <a:spLocks noChangeArrowheads="1"/>
          </p:cNvSpPr>
          <p:nvPr/>
        </p:nvSpPr>
        <p:spPr bwMode="gray">
          <a:xfrm>
            <a:off x="1905000" y="1981200"/>
            <a:ext cx="4419600" cy="30284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Природные ресурсы</a:t>
            </a:r>
            <a:endParaRPr lang="en-US" b="1" dirty="0"/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gray">
          <a:xfrm>
            <a:off x="1447800" y="1661065"/>
            <a:ext cx="4419600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Географическое местоположение</a:t>
            </a:r>
            <a:endParaRPr lang="en-US" b="1" dirty="0"/>
          </a:p>
        </p:txBody>
      </p:sp>
      <p:sp>
        <p:nvSpPr>
          <p:cNvPr id="69684" name="AutoShape 52"/>
          <p:cNvSpPr>
            <a:spLocks noChangeArrowheads="1"/>
          </p:cNvSpPr>
          <p:nvPr/>
        </p:nvSpPr>
        <p:spPr bwMode="gray">
          <a:xfrm>
            <a:off x="723247" y="1298821"/>
            <a:ext cx="4763153" cy="34211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История	</a:t>
            </a:r>
            <a:endParaRPr lang="en-US" b="1" dirty="0"/>
          </a:p>
        </p:txBody>
      </p:sp>
      <p:grpSp>
        <p:nvGrpSpPr>
          <p:cNvPr id="69685" name="Group 53"/>
          <p:cNvGrpSpPr>
            <a:grpSpLocks/>
          </p:cNvGrpSpPr>
          <p:nvPr/>
        </p:nvGrpSpPr>
        <p:grpSpPr bwMode="auto">
          <a:xfrm>
            <a:off x="332732" y="1308198"/>
            <a:ext cx="381000" cy="381000"/>
            <a:chOff x="2078" y="1680"/>
            <a:chExt cx="1615" cy="1615"/>
          </a:xfrm>
        </p:grpSpPr>
        <p:sp>
          <p:nvSpPr>
            <p:cNvPr id="6968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8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68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69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92" name="Group 60"/>
          <p:cNvGrpSpPr>
            <a:grpSpLocks/>
          </p:cNvGrpSpPr>
          <p:nvPr/>
        </p:nvGrpSpPr>
        <p:grpSpPr bwMode="auto">
          <a:xfrm>
            <a:off x="990600" y="1600200"/>
            <a:ext cx="381000" cy="381000"/>
            <a:chOff x="2078" y="1680"/>
            <a:chExt cx="1615" cy="1615"/>
          </a:xfrm>
        </p:grpSpPr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99" name="Group 67"/>
          <p:cNvGrpSpPr>
            <a:grpSpLocks/>
          </p:cNvGrpSpPr>
          <p:nvPr/>
        </p:nvGrpSpPr>
        <p:grpSpPr bwMode="auto">
          <a:xfrm>
            <a:off x="1409700" y="1968014"/>
            <a:ext cx="381000" cy="360427"/>
            <a:chOff x="2078" y="1680"/>
            <a:chExt cx="1615" cy="1615"/>
          </a:xfrm>
        </p:grpSpPr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9706" name="Group 74"/>
          <p:cNvGrpSpPr>
            <a:grpSpLocks/>
          </p:cNvGrpSpPr>
          <p:nvPr/>
        </p:nvGrpSpPr>
        <p:grpSpPr bwMode="auto">
          <a:xfrm>
            <a:off x="1665627" y="2282190"/>
            <a:ext cx="381000" cy="384810"/>
            <a:chOff x="2078" y="1680"/>
            <a:chExt cx="1615" cy="1615"/>
          </a:xfrm>
        </p:grpSpPr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9713" name="Group 81"/>
          <p:cNvGrpSpPr>
            <a:grpSpLocks/>
          </p:cNvGrpSpPr>
          <p:nvPr/>
        </p:nvGrpSpPr>
        <p:grpSpPr bwMode="auto">
          <a:xfrm>
            <a:off x="1473200" y="5381772"/>
            <a:ext cx="355600" cy="381000"/>
            <a:chOff x="2078" y="1680"/>
            <a:chExt cx="1615" cy="1615"/>
          </a:xfrm>
        </p:grpSpPr>
        <p:sp>
          <p:nvSpPr>
            <p:cNvPr id="69714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5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6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17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719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AutoShape 48"/>
          <p:cNvSpPr>
            <a:spLocks noChangeArrowheads="1"/>
          </p:cNvSpPr>
          <p:nvPr/>
        </p:nvSpPr>
        <p:spPr bwMode="gray">
          <a:xfrm>
            <a:off x="2438400" y="2954303"/>
            <a:ext cx="4419600" cy="32333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Социальная сфера. Спорт</a:t>
            </a:r>
            <a:endParaRPr lang="en-US" b="1" dirty="0"/>
          </a:p>
        </p:txBody>
      </p:sp>
      <p:sp>
        <p:nvSpPr>
          <p:cNvPr id="55" name="AutoShape 48"/>
          <p:cNvSpPr>
            <a:spLocks noChangeArrowheads="1"/>
          </p:cNvSpPr>
          <p:nvPr/>
        </p:nvSpPr>
        <p:spPr bwMode="gray">
          <a:xfrm>
            <a:off x="2514600" y="3282733"/>
            <a:ext cx="4419600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Здравоохранение</a:t>
            </a:r>
            <a:endParaRPr lang="en-US" b="1" dirty="0"/>
          </a:p>
        </p:txBody>
      </p:sp>
      <p:grpSp>
        <p:nvGrpSpPr>
          <p:cNvPr id="70" name="Group 60"/>
          <p:cNvGrpSpPr>
            <a:grpSpLocks/>
          </p:cNvGrpSpPr>
          <p:nvPr/>
        </p:nvGrpSpPr>
        <p:grpSpPr bwMode="auto">
          <a:xfrm>
            <a:off x="2057400" y="4286345"/>
            <a:ext cx="381000" cy="384810"/>
            <a:chOff x="2078" y="1680"/>
            <a:chExt cx="1615" cy="1615"/>
          </a:xfrm>
        </p:grpSpPr>
        <p:sp>
          <p:nvSpPr>
            <p:cNvPr id="7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7" name="AutoShape 48"/>
          <p:cNvSpPr>
            <a:spLocks noChangeArrowheads="1"/>
          </p:cNvSpPr>
          <p:nvPr/>
        </p:nvSpPr>
        <p:spPr bwMode="gray">
          <a:xfrm>
            <a:off x="2590800" y="3642265"/>
            <a:ext cx="4419600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Демография</a:t>
            </a:r>
            <a:endParaRPr lang="en-US" b="1" dirty="0"/>
          </a:p>
        </p:txBody>
      </p:sp>
      <p:grpSp>
        <p:nvGrpSpPr>
          <p:cNvPr id="78" name="Group 67"/>
          <p:cNvGrpSpPr>
            <a:grpSpLocks/>
          </p:cNvGrpSpPr>
          <p:nvPr/>
        </p:nvGrpSpPr>
        <p:grpSpPr bwMode="auto">
          <a:xfrm>
            <a:off x="1943100" y="4671156"/>
            <a:ext cx="381000" cy="381000"/>
            <a:chOff x="2078" y="1680"/>
            <a:chExt cx="1615" cy="1615"/>
          </a:xfrm>
        </p:grpSpPr>
        <p:sp>
          <p:nvSpPr>
            <p:cNvPr id="7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3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5" name="AutoShape 48"/>
          <p:cNvSpPr>
            <a:spLocks noChangeArrowheads="1"/>
          </p:cNvSpPr>
          <p:nvPr/>
        </p:nvSpPr>
        <p:spPr bwMode="gray">
          <a:xfrm>
            <a:off x="2619385" y="4005632"/>
            <a:ext cx="4467215" cy="30239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Трудовые ресурсы</a:t>
            </a:r>
            <a:endParaRPr lang="en-US" b="1" dirty="0"/>
          </a:p>
        </p:txBody>
      </p:sp>
      <p:sp>
        <p:nvSpPr>
          <p:cNvPr id="93" name="AutoShape 48"/>
          <p:cNvSpPr>
            <a:spLocks noChangeArrowheads="1"/>
          </p:cNvSpPr>
          <p:nvPr/>
        </p:nvSpPr>
        <p:spPr bwMode="gray">
          <a:xfrm>
            <a:off x="2514600" y="4348058"/>
            <a:ext cx="4495800" cy="30014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Строительство</a:t>
            </a:r>
            <a:endParaRPr lang="en-US" b="1" dirty="0"/>
          </a:p>
        </p:txBody>
      </p:sp>
      <p:grpSp>
        <p:nvGrpSpPr>
          <p:cNvPr id="94" name="Group 67"/>
          <p:cNvGrpSpPr>
            <a:grpSpLocks/>
          </p:cNvGrpSpPr>
          <p:nvPr/>
        </p:nvGrpSpPr>
        <p:grpSpPr bwMode="auto">
          <a:xfrm>
            <a:off x="1828800" y="2590800"/>
            <a:ext cx="381000" cy="381000"/>
            <a:chOff x="2078" y="1680"/>
            <a:chExt cx="1615" cy="1615"/>
          </a:xfrm>
        </p:grpSpPr>
        <p:sp>
          <p:nvSpPr>
            <p:cNvPr id="95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9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8" name="AutoShape 48"/>
          <p:cNvSpPr>
            <a:spLocks noChangeArrowheads="1"/>
          </p:cNvSpPr>
          <p:nvPr/>
        </p:nvSpPr>
        <p:spPr bwMode="gray">
          <a:xfrm>
            <a:off x="2424576" y="4671156"/>
            <a:ext cx="4509624" cy="3080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Инженерная инфраструктура</a:t>
            </a:r>
            <a:endParaRPr lang="en-US" b="1" dirty="0"/>
          </a:p>
        </p:txBody>
      </p:sp>
      <p:grpSp>
        <p:nvGrpSpPr>
          <p:cNvPr id="109" name="Group 60"/>
          <p:cNvGrpSpPr>
            <a:grpSpLocks/>
          </p:cNvGrpSpPr>
          <p:nvPr/>
        </p:nvGrpSpPr>
        <p:grpSpPr bwMode="auto">
          <a:xfrm>
            <a:off x="1714265" y="5025390"/>
            <a:ext cx="381000" cy="384810"/>
            <a:chOff x="2078" y="1680"/>
            <a:chExt cx="1615" cy="1615"/>
          </a:xfrm>
        </p:grpSpPr>
        <p:sp>
          <p:nvSpPr>
            <p:cNvPr id="11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4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6" name="AutoShape 48"/>
          <p:cNvSpPr>
            <a:spLocks noChangeArrowheads="1"/>
          </p:cNvSpPr>
          <p:nvPr/>
        </p:nvSpPr>
        <p:spPr bwMode="gray">
          <a:xfrm>
            <a:off x="2286000" y="5023481"/>
            <a:ext cx="4495800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Экономическая ситуация</a:t>
            </a:r>
            <a:endParaRPr lang="en-US" b="1" dirty="0"/>
          </a:p>
        </p:txBody>
      </p:sp>
      <p:sp>
        <p:nvSpPr>
          <p:cNvPr id="124" name="AutoShape 48"/>
          <p:cNvSpPr>
            <a:spLocks noChangeArrowheads="1"/>
          </p:cNvSpPr>
          <p:nvPr/>
        </p:nvSpPr>
        <p:spPr bwMode="gray">
          <a:xfrm>
            <a:off x="1964804" y="5404481"/>
            <a:ext cx="4664595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Малое и среднее предпринимательство</a:t>
            </a:r>
            <a:endParaRPr lang="en-US" b="1" dirty="0"/>
          </a:p>
        </p:txBody>
      </p:sp>
      <p:grpSp>
        <p:nvGrpSpPr>
          <p:cNvPr id="125" name="Group 60"/>
          <p:cNvGrpSpPr>
            <a:grpSpLocks/>
          </p:cNvGrpSpPr>
          <p:nvPr/>
        </p:nvGrpSpPr>
        <p:grpSpPr bwMode="auto">
          <a:xfrm>
            <a:off x="1066800" y="5711190"/>
            <a:ext cx="381000" cy="384810"/>
            <a:chOff x="2078" y="1680"/>
            <a:chExt cx="1615" cy="1615"/>
          </a:xfrm>
        </p:grpSpPr>
        <p:sp>
          <p:nvSpPr>
            <p:cNvPr id="126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0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1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2" name="AutoShape 48"/>
          <p:cNvSpPr>
            <a:spLocks noChangeArrowheads="1"/>
          </p:cNvSpPr>
          <p:nvPr/>
        </p:nvSpPr>
        <p:spPr bwMode="gray">
          <a:xfrm>
            <a:off x="1524000" y="5785481"/>
            <a:ext cx="4419600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Инвестиционная деятельность</a:t>
            </a:r>
            <a:endParaRPr lang="en-US" b="1" dirty="0"/>
          </a:p>
        </p:txBody>
      </p:sp>
      <p:grpSp>
        <p:nvGrpSpPr>
          <p:cNvPr id="133" name="Group 60"/>
          <p:cNvGrpSpPr>
            <a:grpSpLocks/>
          </p:cNvGrpSpPr>
          <p:nvPr/>
        </p:nvGrpSpPr>
        <p:grpSpPr bwMode="auto">
          <a:xfrm>
            <a:off x="2055867" y="3272790"/>
            <a:ext cx="381000" cy="384810"/>
            <a:chOff x="2078" y="1680"/>
            <a:chExt cx="1615" cy="1615"/>
          </a:xfrm>
        </p:grpSpPr>
        <p:sp>
          <p:nvSpPr>
            <p:cNvPr id="134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7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8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9" name="Oval 66"/>
            <p:cNvSpPr>
              <a:spLocks noChangeArrowheads="1"/>
            </p:cNvSpPr>
            <p:nvPr/>
          </p:nvSpPr>
          <p:spPr bwMode="gray">
            <a:xfrm>
              <a:off x="2337" y="187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0" name="AutoShape 48"/>
          <p:cNvSpPr>
            <a:spLocks noChangeArrowheads="1"/>
          </p:cNvSpPr>
          <p:nvPr/>
        </p:nvSpPr>
        <p:spPr bwMode="gray">
          <a:xfrm>
            <a:off x="1012304" y="6096000"/>
            <a:ext cx="4397896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Финансовая сфера</a:t>
            </a:r>
            <a:endParaRPr lang="en-US" b="1" dirty="0"/>
          </a:p>
        </p:txBody>
      </p:sp>
      <p:sp>
        <p:nvSpPr>
          <p:cNvPr id="148" name="AutoShape 48"/>
          <p:cNvSpPr>
            <a:spLocks noChangeArrowheads="1"/>
          </p:cNvSpPr>
          <p:nvPr/>
        </p:nvSpPr>
        <p:spPr bwMode="gray">
          <a:xfrm>
            <a:off x="422285" y="6416135"/>
            <a:ext cx="4419600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/>
              <a:t>Контактная информация</a:t>
            </a:r>
            <a:endParaRPr lang="en-US" b="1" dirty="0"/>
          </a:p>
        </p:txBody>
      </p:sp>
      <p:grpSp>
        <p:nvGrpSpPr>
          <p:cNvPr id="150" name="Group 74"/>
          <p:cNvGrpSpPr>
            <a:grpSpLocks/>
          </p:cNvGrpSpPr>
          <p:nvPr/>
        </p:nvGrpSpPr>
        <p:grpSpPr bwMode="auto">
          <a:xfrm>
            <a:off x="2097388" y="3958590"/>
            <a:ext cx="381000" cy="384810"/>
            <a:chOff x="2078" y="1680"/>
            <a:chExt cx="1615" cy="1615"/>
          </a:xfrm>
        </p:grpSpPr>
        <p:sp>
          <p:nvSpPr>
            <p:cNvPr id="15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5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7" name="Group 81"/>
          <p:cNvGrpSpPr>
            <a:grpSpLocks/>
          </p:cNvGrpSpPr>
          <p:nvPr/>
        </p:nvGrpSpPr>
        <p:grpSpPr bwMode="auto">
          <a:xfrm>
            <a:off x="2006600" y="2895600"/>
            <a:ext cx="355600" cy="381000"/>
            <a:chOff x="2078" y="1680"/>
            <a:chExt cx="1615" cy="1615"/>
          </a:xfrm>
        </p:grpSpPr>
        <p:sp>
          <p:nvSpPr>
            <p:cNvPr id="15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2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4" name="Group 53"/>
          <p:cNvGrpSpPr>
            <a:grpSpLocks/>
          </p:cNvGrpSpPr>
          <p:nvPr/>
        </p:nvGrpSpPr>
        <p:grpSpPr bwMode="auto">
          <a:xfrm>
            <a:off x="2085332" y="3582248"/>
            <a:ext cx="381000" cy="381000"/>
            <a:chOff x="2078" y="1680"/>
            <a:chExt cx="1615" cy="1615"/>
          </a:xfrm>
        </p:grpSpPr>
        <p:sp>
          <p:nvSpPr>
            <p:cNvPr id="165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8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9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0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1" name="Group 74"/>
          <p:cNvGrpSpPr>
            <a:grpSpLocks/>
          </p:cNvGrpSpPr>
          <p:nvPr/>
        </p:nvGrpSpPr>
        <p:grpSpPr bwMode="auto">
          <a:xfrm>
            <a:off x="557926" y="6005824"/>
            <a:ext cx="381000" cy="384810"/>
            <a:chOff x="2078" y="1680"/>
            <a:chExt cx="1615" cy="1615"/>
          </a:xfrm>
        </p:grpSpPr>
        <p:sp>
          <p:nvSpPr>
            <p:cNvPr id="172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5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6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7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8" name="Group 67"/>
          <p:cNvGrpSpPr>
            <a:grpSpLocks/>
          </p:cNvGrpSpPr>
          <p:nvPr/>
        </p:nvGrpSpPr>
        <p:grpSpPr bwMode="auto">
          <a:xfrm>
            <a:off x="62989" y="6385702"/>
            <a:ext cx="381000" cy="381000"/>
            <a:chOff x="2078" y="1680"/>
            <a:chExt cx="1615" cy="1615"/>
          </a:xfrm>
        </p:grpSpPr>
        <p:sp>
          <p:nvSpPr>
            <p:cNvPr id="17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 smtClean="0"/>
              <a:t>Инвестиционная деятельность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762076" y="990600"/>
            <a:ext cx="700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ИНВЕСТИЦИОННЫЕ  ПЛОЩАДКИ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429546"/>
              </p:ext>
            </p:extLst>
          </p:nvPr>
        </p:nvGraphicFramePr>
        <p:xfrm>
          <a:off x="228600" y="1371600"/>
          <a:ext cx="8763000" cy="5532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0"/>
                <a:gridCol w="2438400"/>
                <a:gridCol w="1652934"/>
                <a:gridCol w="2385666"/>
              </a:tblGrid>
              <a:tr h="156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площадей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площадки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Функциональное назначение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Микрорайон "Западный"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Агинское, мкр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Западный 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га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Малоэтажное жилищное строительство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Микрорайон "Таможня- Автодром"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Агинское, мкр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«Таможня-Автодром»  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га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Малоэтажное жилищное строительство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Промышленно-складская зона</a:t>
                      </a:r>
                      <a:endParaRPr lang="ru-RU" sz="1200" u="sng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Агинское, промышленная зона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(восточная часть поселка)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 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Промышленно-складское строительство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Промышленно-складская база</a:t>
                      </a:r>
                      <a:endParaRPr lang="ru-RU" sz="1200" u="sng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пгт. Агинское,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 30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лет Победы, б/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2,7 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Промышленно-складское строительство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Нежилое здание</a:t>
                      </a:r>
                      <a:endParaRPr lang="ru-RU" sz="1200" u="sng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Агинское,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 30 лет Победы, 9а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474,8 кв. м.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Промышленно-складское строительство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Здание гаража</a:t>
                      </a:r>
                      <a:endParaRPr lang="ru-RU" sz="1200" u="sng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Агинское,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 30 лет Победы, б/н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470,79 кв. м.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Гараж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Промышленно-складская база</a:t>
                      </a:r>
                      <a:endParaRPr lang="ru-RU" sz="1200" u="sng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Агинское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(западная часть поселка)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16,3 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Промышленно-складское строительство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Промышленная</a:t>
                      </a:r>
                      <a:r>
                        <a:rPr lang="ru-RU" sz="1200" u="sng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база</a:t>
                      </a:r>
                      <a:endParaRPr lang="ru-RU" sz="1200" u="sng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Агинское, ул. 2-ая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Ранжурова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1д 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Здание- 474,8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земельный участок- 3653,2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Имущественный комплекс хлебопекарни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Нежилое помещение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Агинское, ул. Татаурова, 23, 3 этаж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454,7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Нежилое, торгово-офисное помещение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Промышленно-производственная база «Мясокомбинат Агинский»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Агинское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75455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Промышленное обрабатывающее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производство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Нежилое помещение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Агинское, ул.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Клименко, 15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215,6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Нежилое, торгово-офисное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помещение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 smtClean="0"/>
              <a:t>Инвестиционная деятельность</a:t>
            </a:r>
            <a:endParaRPr lang="ru-RU" sz="3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white">
          <a:xfrm>
            <a:off x="2667000" y="808037"/>
            <a:ext cx="6096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800" b="1" dirty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Инвестиционные проекты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50788"/>
              </p:ext>
            </p:extLst>
          </p:nvPr>
        </p:nvGraphicFramePr>
        <p:xfrm>
          <a:off x="139669" y="1312857"/>
          <a:ext cx="8786874" cy="5468943"/>
        </p:xfrm>
        <a:graphic>
          <a:graphicData uri="http://schemas.openxmlformats.org/drawingml/2006/table">
            <a:tbl>
              <a:tblPr/>
              <a:tblGrid>
                <a:gridCol w="2071702"/>
                <a:gridCol w="6715172"/>
              </a:tblGrid>
              <a:tr h="163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ПРОИЗВОДСТВО СТРОИТЕЛЬНЫХ МАТЕРИАЛОВ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Место реализации проекта/адрес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Забайкальский край,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п. Агинское, промышленная зона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3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Организатор/инициатор проекта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 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ТИЗОЛИТ» 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Б.Ц.Цыбенбадмаев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Почтовый адрес, телефон, факс,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687000, Забайкальский край,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п. Агинское, промышленная зона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Тел./факс: (30239) 3-73-05.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Цель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теплоизоляционных материалов на основе базальтового волокна.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7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Описание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сбыт теплоизоляционных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материалов,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которые применяются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качестве теплоизоляционного слоя в конструкциях тепловой изоляции трубопроводов и оборудования во всех отраслях промышленности, строительной теплозвукоизоляции.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Объем инвестиций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млн. руб.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9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Степень готовности и экспертиза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Предприятие уже функционировало, в настоящее время из-за отсутствия инвестиций производство приостановлено. Необходимо заменить плавильную печь.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4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создаваемых рабочих мест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 окупаемости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 реализации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Бессрочно.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 земельного участка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Имеется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земельный участок площадью 0,9 га.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 инженерной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инфраструктуры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Имеется мини-завод по производству базальтового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волокна общей площадью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1512 кв.м.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оборудование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производительностью 50 кг/час.,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позволяющее выпускать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прошивные маты и полужесткие плиты.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30" y="327025"/>
            <a:ext cx="6643670" cy="563563"/>
          </a:xfrm>
        </p:spPr>
        <p:txBody>
          <a:bodyPr/>
          <a:lstStyle/>
          <a:p>
            <a:pPr algn="ctr"/>
            <a:r>
              <a:rPr lang="ru-RU" sz="2600" dirty="0" smtClean="0"/>
              <a:t>Инвестиционные проекты. МП </a:t>
            </a:r>
            <a:r>
              <a:rPr lang="ru-RU" sz="2600" dirty="0" err="1" smtClean="0"/>
              <a:t>Тизолит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920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Наименование проекта: ПРОИЗВОДСТВО СТРОИТЕЛЬНЫХ      МАТЕРИАЛОВ</a:t>
            </a:r>
          </a:p>
        </p:txBody>
      </p:sp>
      <p:pic>
        <p:nvPicPr>
          <p:cNvPr id="5" name="Рисунок 4" descr="Тизол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755954"/>
            <a:ext cx="3234193" cy="24256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Тизолит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8" y="4267200"/>
            <a:ext cx="3124200" cy="23891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161924" y="2127585"/>
            <a:ext cx="3438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Инициатор проекта: </a:t>
            </a:r>
          </a:p>
          <a:p>
            <a:pPr lvl="0" algn="ctr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директор </a:t>
            </a:r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МП «</a:t>
            </a:r>
            <a:r>
              <a:rPr lang="ru-RU" sz="2000" b="1" u="sng" dirty="0" err="1">
                <a:solidFill>
                  <a:schemeClr val="tx1">
                    <a:lumMod val="50000"/>
                  </a:schemeClr>
                </a:solidFill>
                <a:latin typeface="Times New Roman"/>
              </a:rPr>
              <a:t>Тизолит</a:t>
            </a:r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» </a:t>
            </a:r>
          </a:p>
          <a:p>
            <a:pPr lvl="0" algn="ctr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Б.Ц. </a:t>
            </a:r>
            <a:r>
              <a:rPr lang="ru-RU" sz="2000" b="1" u="sng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Цыбенбадмаев</a:t>
            </a:r>
            <a:endParaRPr lang="ru-RU" sz="2000" b="1" u="sng" dirty="0">
              <a:solidFill>
                <a:schemeClr val="tx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17999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Объем инвестиций:</a:t>
            </a:r>
          </a:p>
          <a:p>
            <a:pPr algn="ctr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10 млн.руб.</a:t>
            </a:r>
            <a:endParaRPr lang="ru-RU" sz="2000" b="1" u="sng" dirty="0">
              <a:solidFill>
                <a:schemeClr val="tx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61924" y="4849982"/>
            <a:ext cx="3286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Срок окупаемости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проекта: </a:t>
            </a:r>
          </a:p>
          <a:p>
            <a:pPr algn="ctr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1 год</a:t>
            </a:r>
          </a:p>
        </p:txBody>
      </p:sp>
      <p:pic>
        <p:nvPicPr>
          <p:cNvPr id="93186" name="Picture 2" descr="http://contragents.ru/tizolit_go_poselok_aginskoe_mup_/erX6g6ahby8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124208" cy="2179638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/>
              <a:t>Инвестиционная деятельность</a:t>
            </a:r>
            <a:endParaRPr lang="ru-RU" sz="3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white">
          <a:xfrm>
            <a:off x="2667000" y="808037"/>
            <a:ext cx="6096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800" b="1" dirty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Инвестиционные проекты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27532"/>
              </p:ext>
            </p:extLst>
          </p:nvPr>
        </p:nvGraphicFramePr>
        <p:xfrm>
          <a:off x="139669" y="1371600"/>
          <a:ext cx="8786874" cy="5255583"/>
        </p:xfrm>
        <a:graphic>
          <a:graphicData uri="http://schemas.openxmlformats.org/drawingml/2006/table">
            <a:tbl>
              <a:tblPr/>
              <a:tblGrid>
                <a:gridCol w="2071702"/>
                <a:gridCol w="6715172"/>
              </a:tblGrid>
              <a:tr h="154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ЦЕХ ПО ПРОИЗВОДСТВУ ШЕРСТЯНОГО НЕТКАННОГО ПОЛОТНА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Место реализации проекта/адрес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Забайкальский край,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п. Агинское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3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Организатор/инициатор проекта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Директор ООО «РУНО» Б.Б. Батоев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Почтовый адрес, телефон, факс,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687000, Забайкальский край, Агинский район, поселок городского типа Агинское, Заречная улица, дом 68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Тел./факс: (30239) 3-73-05.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Цель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Организации производства синтетических нетканых материалов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7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Описание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Производство и сбыт нетканого полотна из натуральной шерсти для текстильной, обувной,  автомобильно – тракторной, строительной, мебельной  промышленности. Готовую продукцию запланировано сбывать на фабрики и предприятия.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Объем инвестиций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9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Степень готовности и экспертиза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Предприятие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функционирует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4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создаваемых рабочих мест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 окупаемости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 реализации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Бессрочно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 земельного участка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 инженерной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инфраструктуры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30" y="327025"/>
            <a:ext cx="6643670" cy="563563"/>
          </a:xfrm>
        </p:spPr>
        <p:txBody>
          <a:bodyPr/>
          <a:lstStyle/>
          <a:p>
            <a:pPr algn="ctr"/>
            <a:r>
              <a:rPr lang="ru-RU" sz="2600" dirty="0" smtClean="0"/>
              <a:t>Инвестиционные проекты. ООО Руно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920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Наименование проекта: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ПРОИЗВОДСТВО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ШЕРСТЯНОГО НЕТКАННОГО ПОЛОТНА</a:t>
            </a:r>
          </a:p>
          <a:p>
            <a:pPr algn="ctr"/>
            <a:endParaRPr lang="ru-RU" b="1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04800" y="2127585"/>
            <a:ext cx="3438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Инициатор проекта: </a:t>
            </a:r>
          </a:p>
          <a:p>
            <a:pPr lvl="0" algn="ctr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директор ООО «Руно» </a:t>
            </a:r>
          </a:p>
          <a:p>
            <a:pPr lvl="0" algn="ctr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Б.Б. Батоев</a:t>
            </a:r>
            <a:endParaRPr lang="ru-RU" sz="2000" b="1" u="sng" dirty="0">
              <a:solidFill>
                <a:schemeClr val="tx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17999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Объем инвестиций:</a:t>
            </a:r>
          </a:p>
          <a:p>
            <a:pPr algn="ctr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/>
              </a:rPr>
              <a:t>20 млн.руб.</a:t>
            </a:r>
            <a:endParaRPr lang="ru-RU" sz="2000" b="1" u="sng" dirty="0">
              <a:solidFill>
                <a:schemeClr val="tx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61924" y="4849982"/>
            <a:ext cx="3286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Срок окупаемости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проекта: </a:t>
            </a:r>
          </a:p>
          <a:p>
            <a:pPr algn="ctr"/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2</a:t>
            </a:r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</a:rPr>
              <a:t> года</a:t>
            </a:r>
          </a:p>
        </p:txBody>
      </p:sp>
      <p:pic>
        <p:nvPicPr>
          <p:cNvPr id="96258" name="Picture 2" descr="ООО «Руно». Китайские инвесторы готовы к сотрудничеств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048000" cy="21180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http://aginskoe24.ru/upload/003/u394/de/f8/ooo-runo-kitaiskie-investory-gotovy-k-sotrudnichestvu-nabor-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71975"/>
            <a:ext cx="3048000" cy="20288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http://storage.inovaco.ru/media/cache/64/ae/8e/c6/39/d1/64ae8ec639d16bf3ae70ba63d82aad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65283"/>
            <a:ext cx="2978175" cy="22163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 smtClean="0"/>
              <a:t>Финансовая сфера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white">
          <a:xfrm>
            <a:off x="533400" y="11430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доходов (налоговых и неналоговых ) в общем объеме доходов бюджета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1 полугодие 2019 года)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19,4 %.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white">
          <a:xfrm>
            <a:off x="584200" y="1908175"/>
            <a:ext cx="83820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бюджета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31564469"/>
              </p:ext>
            </p:extLst>
          </p:nvPr>
        </p:nvGraphicFramePr>
        <p:xfrm>
          <a:off x="521324" y="2375373"/>
          <a:ext cx="83369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143000"/>
            <a:ext cx="8305800" cy="57554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indent="457200" algn="ctr" eaLnBrk="0" hangingPunct="0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«Поселок Агинское»</a:t>
            </a:r>
          </a:p>
          <a:p>
            <a:pPr lvl="0" indent="457200"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Адрес: 687000, Забайкальский край,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Агинское, ул. Ленина,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dirty="0">
                <a:solidFill>
                  <a:srgbClr val="D29B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pochta@paginskoe.e-zab.ru</a:t>
            </a:r>
            <a:endParaRPr lang="ru-RU" b="1" dirty="0">
              <a:solidFill>
                <a:srgbClr val="D29B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7200" algn="ctr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b="1" dirty="0">
                <a:solidFill>
                  <a:srgbClr val="D29B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www.go-aginskoe.ru</a:t>
            </a:r>
            <a:endParaRPr lang="ru-RU" b="1" dirty="0">
              <a:solidFill>
                <a:srgbClr val="D29B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Батомункуев Буянто Балданжапович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Глава городского округа «Поселок Агинское»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 (302-39)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3-53-84,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(302-39) 3-56-50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Цыренов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Солбон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Аюрович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заместитель руководителя администрации городского округа, председатель Комитета ЖКХ и строительства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(302-39) 3-52-66,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D29B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zhkhaginskoe@gmail.com</a:t>
            </a:r>
            <a:endParaRPr lang="ru-RU" b="1" u="sng" dirty="0" smtClean="0">
              <a:solidFill>
                <a:srgbClr val="D29B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Чимитов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Гарма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Нимаевич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руководителя администрации городского округа, председатель Комитета финансов, инвестиционный уполномоченный городского округа «Поселок Агинское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 (302-39) 3-43-81,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mo_aginskoe@mail.ru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ctr"/>
            <a:endPara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Дума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городского округа «Поселок Агинское»</a:t>
            </a:r>
          </a:p>
          <a:p>
            <a:pPr lvl="0" indent="457200"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Адрес: 687000, Забайкальский край,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Агинское, ул. Ленина, 43, </a:t>
            </a:r>
          </a:p>
          <a:p>
            <a:pPr lvl="0" indent="457200" algn="ctr" eaLnBrk="0" hangingPunct="0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>
                <a:solidFill>
                  <a:srgbClr val="D29B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pochta_duma@paginskoe.e-zab.ru</a:t>
            </a:r>
            <a:endParaRPr lang="ru-RU" sz="1600" b="1" u="sng" dirty="0">
              <a:solidFill>
                <a:srgbClr val="D29B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Дашин Андрей Сергеевич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Председатель Думы городского округа</a:t>
            </a:r>
          </a:p>
          <a:p>
            <a:pPr lvl="0" indent="457200"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«Поселок Агинское»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Телефон: (302-39) 3-73-06.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792" y="1295400"/>
            <a:ext cx="84296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Ячменев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Виктор Викторович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Заместитель руководителя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администрации городского округа «Поселок Агинское» по социальным вопросам,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начальник Управления социальных и жилищных вопросов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 (302-39) 3-43-33; e-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ksp_aginskoe@mail.ru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Нимацыренова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Баировна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Председатель Комитета образования администрации городского округа «Поселок Агинское»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 (302-39) 3-46-04; е-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mail: obrazovanieaga@mail.ru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Бардуева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Цыцыгма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Борисовна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И.О. начальника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управления экономики и имущества администрации городского округа «Поселок Агинское»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 (302-39) 3-73-05;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e-mail: ek_aginskoe@mail.ru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Цыбенова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Людмила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Доржиевна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Управляющий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делами администрации городского округа «Поселок Агинское»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 (302-39) 3-53-84;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e-mail: pochta@paginskoe.e-zab.ru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Приемная администрации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Телефон/факс: (302-39) 3-53-84.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4267200" y="6461125"/>
            <a:ext cx="472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sz="1000" b="1" dirty="0" err="1" smtClean="0">
                <a:solidFill>
                  <a:schemeClr val="tx2"/>
                </a:solidFill>
                <a:latin typeface="Verdana" pitchFamily="34" charset="0"/>
              </a:rPr>
              <a:t>пгт</a:t>
            </a:r>
            <a:r>
              <a:rPr lang="ru-RU" sz="1000" b="1" dirty="0" smtClean="0">
                <a:solidFill>
                  <a:schemeClr val="tx2"/>
                </a:solidFill>
                <a:latin typeface="Verdana" pitchFamily="34" charset="0"/>
              </a:rPr>
              <a:t>. Агинское, 2019 год</a:t>
            </a:r>
            <a:endParaRPr lang="en-US" sz="1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/>
        </p:nvSpPr>
        <p:spPr bwMode="gray">
          <a:xfrm>
            <a:off x="3048000" y="1676400"/>
            <a:ext cx="4267200" cy="38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внимание! 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Рисунок 3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80" y="757064"/>
            <a:ext cx="1518220" cy="168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304800"/>
            <a:ext cx="4724400" cy="563563"/>
          </a:xfrm>
        </p:spPr>
        <p:txBody>
          <a:bodyPr/>
          <a:lstStyle/>
          <a:p>
            <a:pPr algn="ctr"/>
            <a:r>
              <a:rPr lang="ru-RU" sz="3000" dirty="0" smtClean="0"/>
              <a:t>История</a:t>
            </a:r>
            <a:endParaRPr lang="en-US" sz="30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665288"/>
            <a:ext cx="7824788" cy="45100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b="1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810000" y="5334000"/>
            <a:ext cx="516823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1998 году поселок стал муниципальным образованием, в 2006-ом году - городским поселением «Агинское», а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 января 2009 года - городским округом «Поселок Агинское»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4" name="Рисунок 13" descr="ист фото А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983499"/>
            <a:ext cx="3933930" cy="1741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78563" y="1200596"/>
            <a:ext cx="454583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П.АГИНСКОЕ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 в 1781 году для размещения канцелярии главных зайсанов, назначенных для управления восьми родами хори-бурят, перекочевавших в 17 веке из   Прибайкалья в Агинскую степь.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хр.1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9296" y="2438400"/>
            <a:ext cx="3369504" cy="220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638800" y="2724596"/>
            <a:ext cx="323464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официальные данные об Агинском относятся к 1897 году - население 238 человек: женщин- 108, мужчин- 130. Уже стояло здание Степной думы, деревянная церковь, торговые лавки.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10000" y="4572000"/>
            <a:ext cx="509203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переписи 1959 года в селе проживало уже 5898 человек и в июне 1959 года ему был придан статус рабочего поселка.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564" y="2600979"/>
            <a:ext cx="20920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этому  времени   здесь уже жили русские переселен-</a:t>
            </a:r>
          </a:p>
          <a:p>
            <a:pPr algn="just"/>
            <a:r>
              <a:rPr lang="ru-RU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цы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эвенки, </a:t>
            </a:r>
            <a:r>
              <a:rPr lang="ru-RU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хамни-ганы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другие народности.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066" name="Picture 2" descr="ÐÐ¾ÑÐµÐ»Ð¾Ðº ÐÐ³Ð¸Ð½ÑÐºÐ¾Ðµ - ÐÐ¾ÑÑÐ¾ÑÐ½Ð°Ñ Ð¡Ð¸Ð±Ð¸ÑÑ. Ð ÐµÑÑÑÑÑ, Ð½Ð°ÑÐµÐ»ÐµÐ½Ð¸Ðµ, ÑÐ°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3581399" cy="22234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74637"/>
            <a:ext cx="6781800" cy="563563"/>
          </a:xfrm>
        </p:spPr>
        <p:txBody>
          <a:bodyPr/>
          <a:lstStyle/>
          <a:p>
            <a:r>
              <a:rPr lang="ru-RU" sz="2800" dirty="0" smtClean="0"/>
              <a:t>Географическое положение и климат</a:t>
            </a:r>
            <a:endParaRPr lang="en-US" sz="28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665288"/>
            <a:ext cx="5019675" cy="45100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b="1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384042"/>
            <a:ext cx="48120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Bef>
                <a:spcPts val="600"/>
              </a:spcBef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АГИНСКОЕ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современный благоустроенный поселок городского типа, расположенный в широкой безлесной территории долины реки Аги (ландшафт лесостепной, мелкосопочный) на автотрассе федерального значения А350 в 153 км. от г. Чита и в 38 км. от железнодорожной станции Могойтуй.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hangingPunct="0"/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Климат городского округа резко-континентальный с продолжительной малоснежной морозной зимой, коротким засушливым летом и со значительными амплитудами колебаний среднегодовых и среднесуточных температур. Весна короткая, ясная, сухая, весенние заморозки затягиваются до конца июня. Лето короткое и теплое, в отдельные годы – жаркое. Для осени характерны ранние заморозки, ясная, в основном сухая погода. Средняя температура июля от +18 до +20 градусов по Цельсию, средняя температура января от -20 до -26 градусов по Цельсию. </a:t>
            </a:r>
          </a:p>
          <a:p>
            <a:pPr lvl="0" indent="457200" algn="just" eaLnBrk="0" hangingPunct="0"/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площадь, существующая в границах городского округа, составляет 6842,92 га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агинское g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6979" y="1219200"/>
            <a:ext cx="3890821" cy="4429156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091214" y="5862638"/>
            <a:ext cx="457200" cy="114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091214" y="6148390"/>
            <a:ext cx="457200" cy="1143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662718" y="5791200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  Забайкальский край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78604" y="6076952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  Агинский Бурятский округ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564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74637"/>
            <a:ext cx="6248400" cy="563563"/>
          </a:xfrm>
        </p:spPr>
        <p:txBody>
          <a:bodyPr/>
          <a:lstStyle/>
          <a:p>
            <a:pPr algn="ctr"/>
            <a:r>
              <a:rPr lang="ru-RU" sz="3000" dirty="0" smtClean="0"/>
              <a:t>Природные ресурсы</a:t>
            </a:r>
            <a:endParaRPr lang="en-US" sz="30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665288"/>
            <a:ext cx="5019675" cy="45100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b="1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5366"/>
              </p:ext>
            </p:extLst>
          </p:nvPr>
        </p:nvGraphicFramePr>
        <p:xfrm>
          <a:off x="467544" y="1561529"/>
          <a:ext cx="8371656" cy="3467671"/>
        </p:xfrm>
        <a:graphic>
          <a:graphicData uri="http://schemas.openxmlformats.org/drawingml/2006/table">
            <a:tbl>
              <a:tblPr/>
              <a:tblGrid>
                <a:gridCol w="6511474"/>
                <a:gridCol w="1860182"/>
              </a:tblGrid>
              <a:tr h="338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Вид функционального использования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Площадь, га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1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Земли в черте поселений,  входящих в состав  муниципального образования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1376,18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0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из них: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4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земли жилой застройки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909,18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0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земли общественно-деловой  застройки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0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земли промышленности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земли общего пользования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250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0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земли транспорта, связи,  инженерных коммуникаций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земли сельскохозяйственного использования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0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Земли муниципального образования за чертой поселений, входящих в состав муниципального образования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5466,72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Общая площадь земель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6842,92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00298" y="1047690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Земельные ресурсы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5086290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Водные ресурсы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627724"/>
              </p:ext>
            </p:extLst>
          </p:nvPr>
        </p:nvGraphicFramePr>
        <p:xfrm>
          <a:off x="457199" y="5572140"/>
          <a:ext cx="8401049" cy="685800"/>
        </p:xfrm>
        <a:graphic>
          <a:graphicData uri="http://schemas.openxmlformats.org/drawingml/2006/table">
            <a:tbl>
              <a:tblPr/>
              <a:tblGrid>
                <a:gridCol w="2800057"/>
                <a:gridCol w="2800057"/>
                <a:gridCol w="28009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Название реки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Куда впадает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Общая длина/ в городском округе, км.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Ага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Онон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167 / 12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5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74637"/>
            <a:ext cx="6248400" cy="563563"/>
          </a:xfrm>
        </p:spPr>
        <p:txBody>
          <a:bodyPr/>
          <a:lstStyle/>
          <a:p>
            <a:pPr algn="ctr"/>
            <a:r>
              <a:rPr lang="ru-RU" sz="3000" dirty="0" smtClean="0"/>
              <a:t>Социальная сфера. Образование</a:t>
            </a:r>
            <a:endParaRPr lang="en-US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52400" y="1295400"/>
            <a:ext cx="86106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 образования поселка осуществляют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образовательную деятельность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7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5 средних общеобразовательных школ, в том числе 1 гимназия-интернат;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12 детских садов, в том числе 1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частный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детский сад;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ru-RU" sz="17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GB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en-GB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дополнительного образования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lang="ru-RU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7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 учреждения среднего профессионального образования.</a:t>
            </a:r>
            <a:endParaRPr lang="ru-RU" sz="17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6629" y="2743200"/>
            <a:ext cx="50974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     Обеспеченность школами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100 %, детскими садами – 50%.</a:t>
            </a:r>
          </a:p>
          <a:p>
            <a:pPr lvl="0" algn="just" eaLnBrk="0" hangingPunct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Результаты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учащихся в городском округе являются стабильными и составляют 99 % успеваемости, средний показатель качества образования составляет 55 %. В 2019 году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 поселка получили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медали федерального уровня «За особые успехи в учении»  по результатам ЕГЭ.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учебном году 2019-2020гг. система повышения качества образования будет переориентирована на новые результаты, связанные с «навыками XXI века» - формирование у учащихся профессиональных навыков, переориентация со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знаниевой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парадигмы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компетентностную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 descr="http://school1.aginskhost.ru/wp-content/uploads/2017/12/IMG_2235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847139"/>
            <a:ext cx="25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http://school1.aginskhost.ru/wp-content/uploads/2017/12/IMG_2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39" y="4403651"/>
            <a:ext cx="2872562" cy="21455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http://www.aginskoe.ru/sites/default/files/imagecache/gallery_assist-gallery_assist-preview-752/gallery_assist/3/gallery_assist7384/IMG_29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48516"/>
            <a:ext cx="2971800" cy="1981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1859" y="990600"/>
            <a:ext cx="69863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/>
              <a:t> </a:t>
            </a:r>
            <a:r>
              <a:rPr lang="ru-RU" sz="1500" dirty="0" smtClean="0"/>
              <a:t>    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обучаемых в общеобразовательных учреждениях поселка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5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14893"/>
              </p:ext>
            </p:extLst>
          </p:nvPr>
        </p:nvGraphicFramePr>
        <p:xfrm>
          <a:off x="304802" y="1371600"/>
          <a:ext cx="8534398" cy="1097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00198"/>
                <a:gridCol w="914400"/>
                <a:gridCol w="914400"/>
                <a:gridCol w="914400"/>
                <a:gridCol w="838200"/>
                <a:gridCol w="838200"/>
                <a:gridCol w="838200"/>
                <a:gridCol w="838200"/>
                <a:gridCol w="838200"/>
              </a:tblGrid>
              <a:tr h="5814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школьников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10308"/>
              </p:ext>
            </p:extLst>
          </p:nvPr>
        </p:nvGraphicFramePr>
        <p:xfrm>
          <a:off x="304800" y="2870074"/>
          <a:ext cx="8548725" cy="23115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93203"/>
                <a:gridCol w="1229480"/>
                <a:gridCol w="1229480"/>
                <a:gridCol w="1075795"/>
                <a:gridCol w="1320767"/>
              </a:tblGrid>
              <a:tr h="420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2015-2016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2016-2017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2017-2018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  <a:p>
                      <a:pPr algn="ctr"/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с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региональной медалью, в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17 %</a:t>
                      </a: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44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18 %</a:t>
                      </a: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36-17%</a:t>
                      </a: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36-19%</a:t>
                      </a: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золотая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медаль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серебряная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медаль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 с федеральной медалью «За особые успехи в учебе»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14600" y="2480846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Выпуск обучающихся из школ: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667000" y="327025"/>
            <a:ext cx="6324600" cy="563563"/>
          </a:xfrm>
        </p:spPr>
        <p:txBody>
          <a:bodyPr/>
          <a:lstStyle/>
          <a:p>
            <a:r>
              <a:rPr lang="ru-RU" sz="2800" dirty="0" smtClean="0">
                <a:cs typeface="Times New Roman" pitchFamily="18" charset="0"/>
              </a:rPr>
              <a:t> Социальная </a:t>
            </a:r>
            <a:r>
              <a:rPr lang="ru-RU" sz="2800" dirty="0">
                <a:cs typeface="Times New Roman" pitchFamily="18" charset="0"/>
              </a:rPr>
              <a:t>сфера. Образование</a:t>
            </a:r>
          </a:p>
        </p:txBody>
      </p:sp>
      <p:pic>
        <p:nvPicPr>
          <p:cNvPr id="13" name="Рисунок 12" descr="на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0"/>
            <a:ext cx="2704652" cy="1345042"/>
          </a:xfrm>
          <a:prstGeom prst="rect">
            <a:avLst/>
          </a:prstGeom>
        </p:spPr>
      </p:pic>
      <p:graphicFrame>
        <p:nvGraphicFramePr>
          <p:cNvPr id="14" name="Group 5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818129"/>
              </p:ext>
            </p:extLst>
          </p:nvPr>
        </p:nvGraphicFramePr>
        <p:xfrm>
          <a:off x="3352800" y="5410200"/>
          <a:ext cx="5505448" cy="121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97407"/>
                <a:gridCol w="1008041"/>
              </a:tblGrid>
              <a:tr h="756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учителей имеющих высшую и первую категорий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Поступаемость в ВУЗы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74637"/>
            <a:ext cx="6248400" cy="563563"/>
          </a:xfrm>
        </p:spPr>
        <p:txBody>
          <a:bodyPr/>
          <a:lstStyle/>
          <a:p>
            <a:pPr algn="ctr"/>
            <a:r>
              <a:rPr lang="ru-RU" sz="3000" dirty="0" smtClean="0"/>
              <a:t>Социальная сфера</a:t>
            </a:r>
            <a:endParaRPr lang="en-US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90600"/>
            <a:ext cx="1840627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768" y="97149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ДОШКОЛЬНОЕ ОБРАЗОВАНИЕ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89090" name="Picture 2" descr="http://council.gov.ru/media/photos/image_huge/KaWVBxVl4bRYjxzwFJ6ieeA6dP1zAeQ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3" y="3962400"/>
            <a:ext cx="397908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80230"/>
              </p:ext>
            </p:extLst>
          </p:nvPr>
        </p:nvGraphicFramePr>
        <p:xfrm>
          <a:off x="4601758" y="3962400"/>
          <a:ext cx="4161241" cy="2514599"/>
        </p:xfrm>
        <a:graphic>
          <a:graphicData uri="http://schemas.openxmlformats.org/drawingml/2006/table">
            <a:tbl>
              <a:tblPr firstRow="1" firstCol="1" bandRow="1"/>
              <a:tblGrid>
                <a:gridCol w="1724523"/>
                <a:gridCol w="1257661"/>
                <a:gridCol w="1179057"/>
              </a:tblGrid>
              <a:tr h="616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Состояние очередности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0 до 7 лет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3 до 7 лет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10.09.2014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16.06.2015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01.09.2016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13.09.2017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01.09.2018 г.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828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01.09.2019 г.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111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04800" y="1342072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Система дошкольного образования городского округа представлена 12 МДОУ.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детские сады посещает более 1400 воспитанников,  выпускаются воспитанников более 320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 всеми формами дошкольного образования охвачено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1445 ребенка.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26670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целях выполнения задач по созданию новых мест в  дошкольных образовательных учреждениях в 2018 году введено в эксплуатацию 4 модульных зданий-пристроек на 144 мест. Также,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сегодняшний день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ведется строительство дополнительных модульных зданий в образовательных организациях на 144 мест для детей в возрасте от 1,5 до 3 лет. </a:t>
            </a:r>
          </a:p>
        </p:txBody>
      </p:sp>
    </p:spTree>
    <p:extLst>
      <p:ext uri="{BB962C8B-B14F-4D97-AF65-F5344CB8AC3E}">
        <p14:creationId xmlns:p14="http://schemas.microsoft.com/office/powerpoint/2010/main" val="18586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">
  <a:themeElements>
    <a:clrScheme name="sample 3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04040"/>
      </a:accent4>
      <a:accent5>
        <a:srgbClr val="AAC0C4"/>
      </a:accent5>
      <a:accent6>
        <a:srgbClr val="8AB900"/>
      </a:accent6>
      <a:hlink>
        <a:srgbClr val="2CA9D0"/>
      </a:hlink>
      <a:folHlink>
        <a:srgbClr val="4841D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</Template>
  <TotalTime>1790</TotalTime>
  <Words>4456</Words>
  <Application>Microsoft Office PowerPoint</Application>
  <PresentationFormat>Экран (4:3)</PresentationFormat>
  <Paragraphs>797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14</vt:lpstr>
      <vt:lpstr>Image</vt:lpstr>
      <vt:lpstr>Слайд</vt:lpstr>
      <vt:lpstr>Инвестиционный паспорт городского округа  «Поселок Агинское»</vt:lpstr>
      <vt:lpstr>Презентация PowerPoint</vt:lpstr>
      <vt:lpstr>Содержание</vt:lpstr>
      <vt:lpstr>История</vt:lpstr>
      <vt:lpstr>Географическое положение и климат</vt:lpstr>
      <vt:lpstr>Природные ресурсы</vt:lpstr>
      <vt:lpstr>Социальная сфера. Образование</vt:lpstr>
      <vt:lpstr> Социальная сфера. Образование</vt:lpstr>
      <vt:lpstr>Социальная сфера</vt:lpstr>
      <vt:lpstr>ДОПОЛНИТЕЛЬНОЕ ОБРАЗОВАНИЕ</vt:lpstr>
      <vt:lpstr>Социальная сфера. Культура</vt:lpstr>
      <vt:lpstr>Социальная сфера. Физическая культура и спорт</vt:lpstr>
      <vt:lpstr>Здравоохранение</vt:lpstr>
      <vt:lpstr>Демография</vt:lpstr>
      <vt:lpstr>Трудовые ресурсы</vt:lpstr>
      <vt:lpstr>Трудовые ресурсы. Рынок труда</vt:lpstr>
      <vt:lpstr>Строительство</vt:lpstr>
      <vt:lpstr>Строительство</vt:lpstr>
      <vt:lpstr>Инженерная инфраструктура</vt:lpstr>
      <vt:lpstr>Транспортная инфраструктура</vt:lpstr>
      <vt:lpstr>Экономическая ситуация</vt:lpstr>
      <vt:lpstr>Презентация PowerPoint</vt:lpstr>
      <vt:lpstr>Экономическая ситуация</vt:lpstr>
      <vt:lpstr>Экономическая ситуация</vt:lpstr>
      <vt:lpstr>Малое и среднее предпринимательство</vt:lpstr>
      <vt:lpstr>Малое и среднее предпринимательство</vt:lpstr>
      <vt:lpstr>Малое и среднее предпринимательство</vt:lpstr>
      <vt:lpstr>Малое и среднее предпринимательство</vt:lpstr>
      <vt:lpstr>Инвестиционная деятельность</vt:lpstr>
      <vt:lpstr>Инвестиционная деятельность</vt:lpstr>
      <vt:lpstr>Инвестиционная деятельность</vt:lpstr>
      <vt:lpstr>Инвестиционные проекты. МП Тизолит</vt:lpstr>
      <vt:lpstr>Инвестиционная деятельность</vt:lpstr>
      <vt:lpstr>Инвестиционные проекты. ООО Руно</vt:lpstr>
      <vt:lpstr>Финансовая сфера</vt:lpstr>
      <vt:lpstr>Контактная информация</vt:lpstr>
      <vt:lpstr>Контактная информация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pmarkasian</dc:creator>
  <cp:lastModifiedBy>Шаманская</cp:lastModifiedBy>
  <cp:revision>425</cp:revision>
  <cp:lastPrinted>2019-10-16T00:00:21Z</cp:lastPrinted>
  <dcterms:created xsi:type="dcterms:W3CDTF">2014-06-16T17:43:16Z</dcterms:created>
  <dcterms:modified xsi:type="dcterms:W3CDTF">2019-10-25T02:54:15Z</dcterms:modified>
</cp:coreProperties>
</file>