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6"/>
  </p:notesMasterIdLst>
  <p:sldIdLst>
    <p:sldId id="262" r:id="rId2"/>
    <p:sldId id="259" r:id="rId3"/>
    <p:sldId id="260" r:id="rId4"/>
    <p:sldId id="261" r:id="rId5"/>
  </p:sldIdLst>
  <p:sldSz cx="9144000" cy="5715000" type="screen16x10"/>
  <p:notesSz cx="7099300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80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g3SBWba2E0IEk/c9ES1RFZt6QvB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993366"/>
    <a:srgbClr val="333333"/>
    <a:srgbClr val="5F5F5F"/>
    <a:srgbClr val="0000FF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B8F7D58-883C-44C8-B179-6D28189CAA21}">
  <a:tblStyle styleId="{5B8F7D58-883C-44C8-B179-6D28189CAA2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7023A62-6901-4161-A813-EA17EC44F243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1D9A2FB8-8BA3-4BB3-87B7-3321C861E9F8}" styleName="Table_2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8EED0617-EC10-41DD-A3DE-A2D1C91B1D70}" styleName="Table_3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086" y="-90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812800"/>
            <a:ext cx="64135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Google Shape;6;n"/>
          <p:cNvSpPr txBox="1">
            <a:spLocks noGrp="1"/>
          </p:cNvSpPr>
          <p:nvPr>
            <p:ph type="dt" idx="10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ru-RU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3711574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:notes"/>
          <p:cNvSpPr/>
          <p:nvPr/>
        </p:nvSpPr>
        <p:spPr>
          <a:xfrm>
            <a:off x="4021200" y="9721800"/>
            <a:ext cx="3072600" cy="51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00" tIns="46950" rIns="90300" bIns="469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3:notes"/>
          <p:cNvSpPr/>
          <p:nvPr/>
        </p:nvSpPr>
        <p:spPr>
          <a:xfrm>
            <a:off x="3850200" y="9429480"/>
            <a:ext cx="2943600" cy="49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45125" rIns="87025" bIns="451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22313" y="1243013"/>
            <a:ext cx="5354637" cy="3346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3" name="Google Shape;163;p3:notes"/>
          <p:cNvSpPr txBox="1">
            <a:spLocks noGrp="1"/>
          </p:cNvSpPr>
          <p:nvPr>
            <p:ph type="body" idx="1"/>
          </p:nvPr>
        </p:nvSpPr>
        <p:spPr>
          <a:xfrm>
            <a:off x="679320" y="4777920"/>
            <a:ext cx="5438100" cy="39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00" tIns="46950" rIns="90300" bIns="4695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</a:pPr>
            <a:endParaRPr sz="20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812800"/>
            <a:ext cx="64135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3" name="Google Shape;183;p4:notes"/>
          <p:cNvSpPr txBox="1">
            <a:spLocks noGrp="1"/>
          </p:cNvSpPr>
          <p:nvPr>
            <p:ph type="body" idx="1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4" name="Google Shape;184;p4:notes"/>
          <p:cNvSpPr txBox="1">
            <a:spLocks noGrp="1"/>
          </p:cNvSpPr>
          <p:nvPr>
            <p:ph type="sldNum" idx="12"/>
          </p:nvPr>
        </p:nvSpPr>
        <p:spPr>
          <a:xfrm>
            <a:off x="4278960" y="10157400"/>
            <a:ext cx="3280800" cy="5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ru-RU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812800"/>
            <a:ext cx="64135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3" name="Google Shape;183;p4:notes"/>
          <p:cNvSpPr txBox="1">
            <a:spLocks noGrp="1"/>
          </p:cNvSpPr>
          <p:nvPr>
            <p:ph type="body" idx="1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4" name="Google Shape;184;p4:notes"/>
          <p:cNvSpPr txBox="1">
            <a:spLocks noGrp="1"/>
          </p:cNvSpPr>
          <p:nvPr>
            <p:ph type="sldNum" idx="12"/>
          </p:nvPr>
        </p:nvSpPr>
        <p:spPr>
          <a:xfrm>
            <a:off x="4278960" y="10157400"/>
            <a:ext cx="3280800" cy="5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ru-RU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812800"/>
            <a:ext cx="64135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3" name="Google Shape;183;p4:notes"/>
          <p:cNvSpPr txBox="1">
            <a:spLocks noGrp="1"/>
          </p:cNvSpPr>
          <p:nvPr>
            <p:ph type="body" idx="1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4" name="Google Shape;184;p4:notes"/>
          <p:cNvSpPr txBox="1">
            <a:spLocks noGrp="1"/>
          </p:cNvSpPr>
          <p:nvPr>
            <p:ph type="sldNum" idx="12"/>
          </p:nvPr>
        </p:nvSpPr>
        <p:spPr>
          <a:xfrm>
            <a:off x="4278960" y="10157400"/>
            <a:ext cx="3280800" cy="5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ru-RU"/>
              <a:t>4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5"/>
          <p:cNvSpPr txBox="1">
            <a:spLocks noGrp="1"/>
          </p:cNvSpPr>
          <p:nvPr>
            <p:ph type="title"/>
          </p:nvPr>
        </p:nvSpPr>
        <p:spPr>
          <a:xfrm>
            <a:off x="457200" y="228000"/>
            <a:ext cx="82293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35"/>
          <p:cNvSpPr txBox="1">
            <a:spLocks noGrp="1"/>
          </p:cNvSpPr>
          <p:nvPr>
            <p:ph type="body" idx="1"/>
          </p:nvPr>
        </p:nvSpPr>
        <p:spPr>
          <a:xfrm>
            <a:off x="457200" y="1337143"/>
            <a:ext cx="2649600" cy="15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80035" algn="l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810"/>
              <a:buChar char="●"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35"/>
          <p:cNvSpPr txBox="1">
            <a:spLocks noGrp="1"/>
          </p:cNvSpPr>
          <p:nvPr>
            <p:ph type="body" idx="2"/>
          </p:nvPr>
        </p:nvSpPr>
        <p:spPr>
          <a:xfrm>
            <a:off x="3239486" y="1337143"/>
            <a:ext cx="2649600" cy="15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80035" algn="l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810"/>
              <a:buChar char="●"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35"/>
          <p:cNvSpPr txBox="1">
            <a:spLocks noGrp="1"/>
          </p:cNvSpPr>
          <p:nvPr>
            <p:ph type="body" idx="3"/>
          </p:nvPr>
        </p:nvSpPr>
        <p:spPr>
          <a:xfrm>
            <a:off x="6022029" y="1337143"/>
            <a:ext cx="2649600" cy="15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80035" algn="l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810"/>
              <a:buChar char="●"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35"/>
          <p:cNvSpPr txBox="1">
            <a:spLocks noGrp="1"/>
          </p:cNvSpPr>
          <p:nvPr>
            <p:ph type="body" idx="4"/>
          </p:nvPr>
        </p:nvSpPr>
        <p:spPr>
          <a:xfrm>
            <a:off x="457200" y="3068357"/>
            <a:ext cx="2649600" cy="15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80035" algn="l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810"/>
              <a:buChar char="●"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35"/>
          <p:cNvSpPr txBox="1">
            <a:spLocks noGrp="1"/>
          </p:cNvSpPr>
          <p:nvPr>
            <p:ph type="body" idx="5"/>
          </p:nvPr>
        </p:nvSpPr>
        <p:spPr>
          <a:xfrm>
            <a:off x="3239486" y="3068357"/>
            <a:ext cx="2649600" cy="15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80035" algn="l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810"/>
              <a:buChar char="●"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35"/>
          <p:cNvSpPr txBox="1">
            <a:spLocks noGrp="1"/>
          </p:cNvSpPr>
          <p:nvPr>
            <p:ph type="body" idx="6"/>
          </p:nvPr>
        </p:nvSpPr>
        <p:spPr>
          <a:xfrm>
            <a:off x="6022029" y="3068357"/>
            <a:ext cx="2649600" cy="15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80035" algn="l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810"/>
              <a:buChar char="●"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7"/>
          <p:cNvSpPr txBox="1">
            <a:spLocks noGrp="1"/>
          </p:cNvSpPr>
          <p:nvPr>
            <p:ph type="title"/>
          </p:nvPr>
        </p:nvSpPr>
        <p:spPr>
          <a:xfrm>
            <a:off x="457200" y="228000"/>
            <a:ext cx="82293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7"/>
          <p:cNvSpPr txBox="1">
            <a:spLocks noGrp="1"/>
          </p:cNvSpPr>
          <p:nvPr>
            <p:ph type="subTitle" idx="1"/>
          </p:nvPr>
        </p:nvSpPr>
        <p:spPr>
          <a:xfrm>
            <a:off x="457200" y="1337143"/>
            <a:ext cx="8229300" cy="33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810"/>
              <a:buChar char="●"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8"/>
          <p:cNvSpPr txBox="1">
            <a:spLocks noGrp="1"/>
          </p:cNvSpPr>
          <p:nvPr>
            <p:ph type="title"/>
          </p:nvPr>
        </p:nvSpPr>
        <p:spPr>
          <a:xfrm>
            <a:off x="457200" y="228000"/>
            <a:ext cx="82293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8"/>
          <p:cNvSpPr txBox="1">
            <a:spLocks noGrp="1"/>
          </p:cNvSpPr>
          <p:nvPr>
            <p:ph type="body" idx="1"/>
          </p:nvPr>
        </p:nvSpPr>
        <p:spPr>
          <a:xfrm>
            <a:off x="457200" y="1337143"/>
            <a:ext cx="4015800" cy="33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80035" algn="l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810"/>
              <a:buChar char="●"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8"/>
          <p:cNvSpPr txBox="1">
            <a:spLocks noGrp="1"/>
          </p:cNvSpPr>
          <p:nvPr>
            <p:ph type="body" idx="2"/>
          </p:nvPr>
        </p:nvSpPr>
        <p:spPr>
          <a:xfrm>
            <a:off x="4674086" y="1337143"/>
            <a:ext cx="4015800" cy="33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80035" algn="l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810"/>
              <a:buChar char="●"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9"/>
          <p:cNvSpPr txBox="1">
            <a:spLocks noGrp="1"/>
          </p:cNvSpPr>
          <p:nvPr>
            <p:ph type="subTitle" idx="1"/>
          </p:nvPr>
        </p:nvSpPr>
        <p:spPr>
          <a:xfrm>
            <a:off x="457200" y="228000"/>
            <a:ext cx="8229300" cy="442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810"/>
              <a:buChar char="●"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0"/>
          <p:cNvSpPr txBox="1">
            <a:spLocks noGrp="1"/>
          </p:cNvSpPr>
          <p:nvPr>
            <p:ph type="title"/>
          </p:nvPr>
        </p:nvSpPr>
        <p:spPr>
          <a:xfrm>
            <a:off x="457200" y="228000"/>
            <a:ext cx="82293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30"/>
          <p:cNvSpPr txBox="1">
            <a:spLocks noGrp="1"/>
          </p:cNvSpPr>
          <p:nvPr>
            <p:ph type="body" idx="1"/>
          </p:nvPr>
        </p:nvSpPr>
        <p:spPr>
          <a:xfrm>
            <a:off x="457200" y="1337143"/>
            <a:ext cx="4015800" cy="15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80035" algn="l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810"/>
              <a:buChar char="●"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30"/>
          <p:cNvSpPr txBox="1">
            <a:spLocks noGrp="1"/>
          </p:cNvSpPr>
          <p:nvPr>
            <p:ph type="body" idx="2"/>
          </p:nvPr>
        </p:nvSpPr>
        <p:spPr>
          <a:xfrm>
            <a:off x="4674086" y="1337143"/>
            <a:ext cx="4015800" cy="33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80035" algn="l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810"/>
              <a:buChar char="●"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30"/>
          <p:cNvSpPr txBox="1">
            <a:spLocks noGrp="1"/>
          </p:cNvSpPr>
          <p:nvPr>
            <p:ph type="body" idx="3"/>
          </p:nvPr>
        </p:nvSpPr>
        <p:spPr>
          <a:xfrm>
            <a:off x="457200" y="3068357"/>
            <a:ext cx="4015800" cy="15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80035" algn="l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810"/>
              <a:buChar char="●"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1"/>
          <p:cNvSpPr txBox="1">
            <a:spLocks noGrp="1"/>
          </p:cNvSpPr>
          <p:nvPr>
            <p:ph type="title"/>
          </p:nvPr>
        </p:nvSpPr>
        <p:spPr>
          <a:xfrm>
            <a:off x="457200" y="228000"/>
            <a:ext cx="82293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31"/>
          <p:cNvSpPr txBox="1">
            <a:spLocks noGrp="1"/>
          </p:cNvSpPr>
          <p:nvPr>
            <p:ph type="body" idx="1"/>
          </p:nvPr>
        </p:nvSpPr>
        <p:spPr>
          <a:xfrm>
            <a:off x="457200" y="1337143"/>
            <a:ext cx="4015800" cy="33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80035" algn="l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810"/>
              <a:buChar char="●"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31"/>
          <p:cNvSpPr txBox="1">
            <a:spLocks noGrp="1"/>
          </p:cNvSpPr>
          <p:nvPr>
            <p:ph type="body" idx="2"/>
          </p:nvPr>
        </p:nvSpPr>
        <p:spPr>
          <a:xfrm>
            <a:off x="4674086" y="1337143"/>
            <a:ext cx="4015800" cy="15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80035" algn="l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810"/>
              <a:buChar char="●"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31"/>
          <p:cNvSpPr txBox="1">
            <a:spLocks noGrp="1"/>
          </p:cNvSpPr>
          <p:nvPr>
            <p:ph type="body" idx="3"/>
          </p:nvPr>
        </p:nvSpPr>
        <p:spPr>
          <a:xfrm>
            <a:off x="4674086" y="3068357"/>
            <a:ext cx="4015800" cy="15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80035" algn="l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810"/>
              <a:buChar char="●"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2"/>
          <p:cNvSpPr txBox="1">
            <a:spLocks noGrp="1"/>
          </p:cNvSpPr>
          <p:nvPr>
            <p:ph type="title"/>
          </p:nvPr>
        </p:nvSpPr>
        <p:spPr>
          <a:xfrm>
            <a:off x="457200" y="228000"/>
            <a:ext cx="82293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32"/>
          <p:cNvSpPr txBox="1">
            <a:spLocks noGrp="1"/>
          </p:cNvSpPr>
          <p:nvPr>
            <p:ph type="body" idx="1"/>
          </p:nvPr>
        </p:nvSpPr>
        <p:spPr>
          <a:xfrm>
            <a:off x="457200" y="1337143"/>
            <a:ext cx="4015800" cy="15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80035" algn="l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810"/>
              <a:buChar char="●"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32"/>
          <p:cNvSpPr txBox="1">
            <a:spLocks noGrp="1"/>
          </p:cNvSpPr>
          <p:nvPr>
            <p:ph type="body" idx="2"/>
          </p:nvPr>
        </p:nvSpPr>
        <p:spPr>
          <a:xfrm>
            <a:off x="4674086" y="1337143"/>
            <a:ext cx="4015800" cy="15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80035" algn="l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810"/>
              <a:buChar char="●"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32"/>
          <p:cNvSpPr txBox="1">
            <a:spLocks noGrp="1"/>
          </p:cNvSpPr>
          <p:nvPr>
            <p:ph type="body" idx="3"/>
          </p:nvPr>
        </p:nvSpPr>
        <p:spPr>
          <a:xfrm>
            <a:off x="457200" y="3068357"/>
            <a:ext cx="8229300" cy="15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80035" algn="l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810"/>
              <a:buChar char="●"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3"/>
          <p:cNvSpPr txBox="1">
            <a:spLocks noGrp="1"/>
          </p:cNvSpPr>
          <p:nvPr>
            <p:ph type="title"/>
          </p:nvPr>
        </p:nvSpPr>
        <p:spPr>
          <a:xfrm>
            <a:off x="457200" y="228000"/>
            <a:ext cx="82293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33"/>
          <p:cNvSpPr txBox="1">
            <a:spLocks noGrp="1"/>
          </p:cNvSpPr>
          <p:nvPr>
            <p:ph type="body" idx="1"/>
          </p:nvPr>
        </p:nvSpPr>
        <p:spPr>
          <a:xfrm>
            <a:off x="457200" y="1337143"/>
            <a:ext cx="8229300" cy="15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80035" algn="l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810"/>
              <a:buChar char="●"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33"/>
          <p:cNvSpPr txBox="1">
            <a:spLocks noGrp="1"/>
          </p:cNvSpPr>
          <p:nvPr>
            <p:ph type="body" idx="2"/>
          </p:nvPr>
        </p:nvSpPr>
        <p:spPr>
          <a:xfrm>
            <a:off x="457200" y="3068357"/>
            <a:ext cx="8229300" cy="15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80035" algn="l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810"/>
              <a:buChar char="●"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4"/>
          <p:cNvSpPr txBox="1">
            <a:spLocks noGrp="1"/>
          </p:cNvSpPr>
          <p:nvPr>
            <p:ph type="title"/>
          </p:nvPr>
        </p:nvSpPr>
        <p:spPr>
          <a:xfrm>
            <a:off x="457200" y="228000"/>
            <a:ext cx="82293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34"/>
          <p:cNvSpPr txBox="1">
            <a:spLocks noGrp="1"/>
          </p:cNvSpPr>
          <p:nvPr>
            <p:ph type="body" idx="1"/>
          </p:nvPr>
        </p:nvSpPr>
        <p:spPr>
          <a:xfrm>
            <a:off x="457200" y="1337143"/>
            <a:ext cx="4015800" cy="15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80035" algn="l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810"/>
              <a:buChar char="●"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34"/>
          <p:cNvSpPr txBox="1">
            <a:spLocks noGrp="1"/>
          </p:cNvSpPr>
          <p:nvPr>
            <p:ph type="body" idx="2"/>
          </p:nvPr>
        </p:nvSpPr>
        <p:spPr>
          <a:xfrm>
            <a:off x="4674086" y="1337143"/>
            <a:ext cx="4015800" cy="15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80035" algn="l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810"/>
              <a:buChar char="●"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34"/>
          <p:cNvSpPr txBox="1">
            <a:spLocks noGrp="1"/>
          </p:cNvSpPr>
          <p:nvPr>
            <p:ph type="body" idx="3"/>
          </p:nvPr>
        </p:nvSpPr>
        <p:spPr>
          <a:xfrm>
            <a:off x="457200" y="3068357"/>
            <a:ext cx="4015800" cy="15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80035" algn="l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810"/>
              <a:buChar char="●"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34"/>
          <p:cNvSpPr txBox="1">
            <a:spLocks noGrp="1"/>
          </p:cNvSpPr>
          <p:nvPr>
            <p:ph type="body" idx="4"/>
          </p:nvPr>
        </p:nvSpPr>
        <p:spPr>
          <a:xfrm>
            <a:off x="4674086" y="3068357"/>
            <a:ext cx="4015800" cy="15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80035" algn="l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SzPts val="810"/>
              <a:buChar char="●"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29" y="857"/>
            <a:ext cx="1801" cy="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29" y="857"/>
            <a:ext cx="514" cy="43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9" name="Google Shape;69;p12"/>
          <p:cNvCxnSpPr/>
          <p:nvPr/>
        </p:nvCxnSpPr>
        <p:spPr>
          <a:xfrm flipH="1">
            <a:off x="386572" y="769072"/>
            <a:ext cx="8535000" cy="900"/>
          </a:xfrm>
          <a:prstGeom prst="straightConnector1">
            <a:avLst/>
          </a:prstGeom>
          <a:noFill/>
          <a:ln w="9525" cap="flat" cmpd="sng">
            <a:solidFill>
              <a:srgbClr val="830051"/>
            </a:solidFill>
            <a:prstDash val="solid"/>
            <a:miter lim="8000"/>
            <a:headEnd type="none" w="sm" len="sm"/>
            <a:tailEnd type="none" w="sm" len="sm"/>
          </a:ln>
        </p:spPr>
      </p:cxnSp>
      <p:pic>
        <p:nvPicPr>
          <p:cNvPr id="70" name="Google Shape;70;p1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332200" y="96429"/>
            <a:ext cx="630000" cy="623143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2"/>
          <p:cNvSpPr/>
          <p:nvPr/>
        </p:nvSpPr>
        <p:spPr>
          <a:xfrm>
            <a:off x="628200" y="5346429"/>
            <a:ext cx="2057700" cy="3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2"/>
          <p:cNvSpPr/>
          <p:nvPr/>
        </p:nvSpPr>
        <p:spPr>
          <a:xfrm>
            <a:off x="3028629" y="5346429"/>
            <a:ext cx="3086100" cy="3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2"/>
          <p:cNvSpPr/>
          <p:nvPr/>
        </p:nvSpPr>
        <p:spPr>
          <a:xfrm>
            <a:off x="7914857" y="3724929"/>
            <a:ext cx="128700" cy="38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9675" tIns="29825" rIns="59675" bIns="298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2"/>
          <p:cNvSpPr txBox="1">
            <a:spLocks noGrp="1"/>
          </p:cNvSpPr>
          <p:nvPr>
            <p:ph type="title"/>
          </p:nvPr>
        </p:nvSpPr>
        <p:spPr>
          <a:xfrm>
            <a:off x="457200" y="228000"/>
            <a:ext cx="82293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>
            <a:off x="457200" y="1337143"/>
            <a:ext cx="8229300" cy="33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80035" algn="l" rtl="0">
              <a:lnSpc>
                <a:spcPct val="100000"/>
              </a:lnSpc>
              <a:spcBef>
                <a:spcPts val="940"/>
              </a:spcBef>
              <a:spcAft>
                <a:spcPts val="0"/>
              </a:spcAft>
              <a:buClr>
                <a:srgbClr val="000000"/>
              </a:buClr>
              <a:buSzPts val="810"/>
              <a:buFont typeface="Noto Sans Symbols"/>
              <a:buChar char="●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velline.ru/blog/kak-uchastvovat-v-programme-rosturizma-i-mira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Google Shape;165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29" y="857"/>
            <a:ext cx="1801" cy="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3"/>
          <p:cNvSpPr/>
          <p:nvPr/>
        </p:nvSpPr>
        <p:spPr>
          <a:xfrm>
            <a:off x="378775" y="0"/>
            <a:ext cx="7798800" cy="7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ru-RU" sz="2400" b="1" i="0" u="none" strike="noStrike" cap="none" dirty="0" smtClean="0">
                <a:solidFill>
                  <a:srgbClr val="993366"/>
                </a:solidFill>
                <a:latin typeface="Verdana"/>
                <a:ea typeface="Verdana"/>
                <a:cs typeface="Verdana"/>
                <a:sym typeface="Verdana"/>
              </a:rPr>
              <a:t>Продление государственной программы поддержки внутреннего туризма</a:t>
            </a:r>
            <a:endParaRPr sz="1400" b="0" i="0" u="none" strike="noStrike" cap="none" dirty="0">
              <a:solidFill>
                <a:srgbClr val="993366"/>
              </a:solidFill>
              <a:sym typeface="Arial"/>
            </a:endParaRPr>
          </a:p>
        </p:txBody>
      </p:sp>
      <p:sp>
        <p:nvSpPr>
          <p:cNvPr id="167" name="Google Shape;167;p3"/>
          <p:cNvSpPr/>
          <p:nvPr/>
        </p:nvSpPr>
        <p:spPr>
          <a:xfrm>
            <a:off x="8674423" y="5411143"/>
            <a:ext cx="436200" cy="3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9675" tIns="31025" rIns="59675" bIns="31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ru-RU" sz="1100" b="1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6" name="Picture 2" descr="C:\Users\voronina.ECONOM\Desktop\внетренний туризм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75" y="3178408"/>
            <a:ext cx="3257154" cy="2041865"/>
          </a:xfrm>
          <a:prstGeom prst="rect">
            <a:avLst/>
          </a:prstGeom>
          <a:noFill/>
          <a:ln w="6350">
            <a:solidFill>
              <a:srgbClr val="660033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78775" y="1009650"/>
            <a:ext cx="8513748" cy="1619250"/>
          </a:xfrm>
          <a:prstGeom prst="rect">
            <a:avLst/>
          </a:prstGeom>
          <a:solidFill>
            <a:srgbClr val="660033"/>
          </a:solidFill>
          <a:ln>
            <a:solidFill>
              <a:srgbClr val="99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Правительством Российской федерации рассматривается проект поправок  к постановлению 1200 от 20.07.2020 о  поддержке внутреннего туризма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00525" y="3178408"/>
            <a:ext cx="4314825" cy="2041865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Программа будет продлена, расширены возможности использования </a:t>
            </a:r>
          </a:p>
        </p:txBody>
      </p:sp>
    </p:spTree>
    <p:extLst>
      <p:ext uri="{BB962C8B-B14F-4D97-AF65-F5344CB8AC3E}">
        <p14:creationId xmlns:p14="http://schemas.microsoft.com/office/powerpoint/2010/main" val="316489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trn-news.ru/Ru/Upload/Image/Cashback65748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61" y="906949"/>
            <a:ext cx="2684359" cy="2193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6" name="Google Shape;186;p4"/>
          <p:cNvSpPr txBox="1"/>
          <p:nvPr/>
        </p:nvSpPr>
        <p:spPr>
          <a:xfrm>
            <a:off x="383325" y="152400"/>
            <a:ext cx="7933500" cy="7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-RU" sz="2800" b="1" i="0" u="none" strike="noStrike" cap="none" dirty="0" smtClean="0">
                <a:solidFill>
                  <a:srgbClr val="993366"/>
                </a:solidFill>
                <a:latin typeface="Verdana"/>
                <a:ea typeface="Verdana"/>
                <a:cs typeface="Verdana"/>
                <a:sym typeface="Verdana"/>
              </a:rPr>
              <a:t>Дополнительные возможности</a:t>
            </a:r>
            <a:endParaRPr sz="2600" b="1" i="0" u="none" strike="noStrike" cap="none" dirty="0">
              <a:solidFill>
                <a:srgbClr val="993366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7" name="Google Shape;187;p4"/>
          <p:cNvSpPr/>
          <p:nvPr/>
        </p:nvSpPr>
        <p:spPr>
          <a:xfrm>
            <a:off x="8674423" y="5411143"/>
            <a:ext cx="436200" cy="3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9675" tIns="31025" rIns="59675" bIns="31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ru-RU" sz="1100" b="1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4"/>
          <p:cNvSpPr/>
          <p:nvPr/>
        </p:nvSpPr>
        <p:spPr>
          <a:xfrm flipV="1">
            <a:off x="-6782102" y="6996447"/>
            <a:ext cx="346796" cy="18073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C27BA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500" i="1" dirty="0">
              <a:solidFill>
                <a:srgbClr val="741B47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05509" y="988201"/>
            <a:ext cx="5787014" cy="1015663"/>
          </a:xfrm>
          <a:prstGeom prst="rect">
            <a:avLst/>
          </a:prstGeom>
          <a:solidFill>
            <a:srgbClr val="660033"/>
          </a:solidFill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С</a:t>
            </a:r>
            <a:r>
              <a:rPr lang="ru-RU" sz="2000" dirty="0" smtClean="0">
                <a:solidFill>
                  <a:schemeClr val="bg1"/>
                </a:solidFill>
              </a:rPr>
              <a:t>окращение </a:t>
            </a:r>
            <a:r>
              <a:rPr lang="ru-RU" sz="2000" dirty="0">
                <a:solidFill>
                  <a:schemeClr val="bg1"/>
                </a:solidFill>
              </a:rPr>
              <a:t>периода проживания в средстве размещения до 2 ночей, что позволит учесть поездки выходного дня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105509" y="2285804"/>
            <a:ext cx="5787014" cy="707886"/>
          </a:xfrm>
          <a:prstGeom prst="rect">
            <a:avLst/>
          </a:prstGeom>
          <a:solidFill>
            <a:srgbClr val="660033"/>
          </a:solidFill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Снятие </a:t>
            </a:r>
            <a:r>
              <a:rPr lang="ru-RU" sz="2000" dirty="0">
                <a:solidFill>
                  <a:schemeClr val="bg1"/>
                </a:solidFill>
              </a:rPr>
              <a:t>ограничения </a:t>
            </a:r>
            <a:r>
              <a:rPr lang="ru-RU" sz="2000" dirty="0" smtClean="0">
                <a:solidFill>
                  <a:schemeClr val="bg1"/>
                </a:solidFill>
              </a:rPr>
              <a:t>по</a:t>
            </a:r>
            <a:r>
              <a:rPr lang="ru-RU" sz="2000" dirty="0">
                <a:solidFill>
                  <a:schemeClr val="bg1"/>
                </a:solidFill>
              </a:rPr>
              <a:t> </a:t>
            </a:r>
            <a:r>
              <a:rPr lang="ru-RU" sz="2000" dirty="0" smtClean="0">
                <a:solidFill>
                  <a:schemeClr val="bg1"/>
                </a:solidFill>
              </a:rPr>
              <a:t>минимальной </a:t>
            </a:r>
            <a:r>
              <a:rPr lang="ru-RU" sz="2000" dirty="0">
                <a:solidFill>
                  <a:schemeClr val="bg1"/>
                </a:solidFill>
              </a:rPr>
              <a:t>стоимости туристской услуги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9169" y="3429636"/>
            <a:ext cx="8463354" cy="707886"/>
          </a:xfrm>
          <a:prstGeom prst="rect">
            <a:avLst/>
          </a:prstGeom>
          <a:solidFill>
            <a:srgbClr val="660033"/>
          </a:solidFill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У</a:t>
            </a:r>
            <a:r>
              <a:rPr lang="ru-RU" sz="2000" dirty="0" smtClean="0">
                <a:solidFill>
                  <a:schemeClr val="bg1"/>
                </a:solidFill>
              </a:rPr>
              <a:t>величение </a:t>
            </a:r>
            <a:r>
              <a:rPr lang="ru-RU" sz="2000" dirty="0">
                <a:solidFill>
                  <a:schemeClr val="bg1"/>
                </a:solidFill>
              </a:rPr>
              <a:t>максимального размера выплаты с 15 до 50 тыс. рублей за одну туристскую услугу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83325" y="4439192"/>
            <a:ext cx="8509198" cy="707886"/>
          </a:xfrm>
          <a:prstGeom prst="rect">
            <a:avLst/>
          </a:prstGeom>
          <a:solidFill>
            <a:srgbClr val="660033"/>
          </a:solidFill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Включение </a:t>
            </a:r>
            <a:r>
              <a:rPr lang="ru-RU" sz="2000" dirty="0">
                <a:solidFill>
                  <a:schemeClr val="bg1"/>
                </a:solidFill>
              </a:rPr>
              <a:t>в Программу санаторно-курортных </a:t>
            </a:r>
            <a:r>
              <a:rPr lang="ru-RU" sz="2000" dirty="0" smtClean="0">
                <a:solidFill>
                  <a:schemeClr val="bg1"/>
                </a:solidFill>
              </a:rPr>
              <a:t>организаций и</a:t>
            </a:r>
            <a:r>
              <a:rPr lang="ru-RU" sz="2000" dirty="0">
                <a:solidFill>
                  <a:schemeClr val="bg1"/>
                </a:solidFill>
              </a:rPr>
              <a:t> организаций отдыха детей и их </a:t>
            </a:r>
            <a:r>
              <a:rPr lang="ru-RU" sz="2000" dirty="0" smtClean="0">
                <a:solidFill>
                  <a:schemeClr val="bg1"/>
                </a:solidFill>
              </a:rPr>
              <a:t>оздоровления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4"/>
          <p:cNvSpPr txBox="1"/>
          <p:nvPr/>
        </p:nvSpPr>
        <p:spPr>
          <a:xfrm>
            <a:off x="383325" y="152399"/>
            <a:ext cx="7933500" cy="7102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lnSpc>
                <a:spcPct val="90000"/>
              </a:lnSpc>
              <a:buSzPts val="2800"/>
            </a:pPr>
            <a:r>
              <a:rPr lang="ru-RU" sz="2800" b="1" dirty="0" smtClean="0">
                <a:solidFill>
                  <a:srgbClr val="993366"/>
                </a:solidFill>
                <a:latin typeface="Verdana"/>
                <a:ea typeface="Verdana"/>
                <a:cs typeface="Verdana"/>
                <a:sym typeface="Verdana"/>
              </a:rPr>
              <a:t>Как подключиться к программе </a:t>
            </a:r>
            <a:endParaRPr lang="ru-RU" sz="2600" b="1" dirty="0">
              <a:solidFill>
                <a:srgbClr val="993366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7" name="Google Shape;187;p4"/>
          <p:cNvSpPr/>
          <p:nvPr/>
        </p:nvSpPr>
        <p:spPr>
          <a:xfrm>
            <a:off x="8674423" y="5411143"/>
            <a:ext cx="436200" cy="3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9675" tIns="31025" rIns="59675" bIns="31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ru-RU" sz="1100" b="1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4"/>
          <p:cNvSpPr/>
          <p:nvPr/>
        </p:nvSpPr>
        <p:spPr>
          <a:xfrm flipV="1">
            <a:off x="-6782102" y="6996447"/>
            <a:ext cx="346796" cy="18073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C27BA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500" i="1" dirty="0">
              <a:solidFill>
                <a:srgbClr val="741B47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48906" y="1466491"/>
            <a:ext cx="73679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7526" y="1142393"/>
            <a:ext cx="7267575" cy="942320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Проверить, </a:t>
            </a:r>
            <a:r>
              <a:rPr lang="ru-RU" sz="2000" dirty="0"/>
              <a:t>включен ли ваш </a:t>
            </a:r>
            <a:r>
              <a:rPr lang="ru-RU" sz="2000" dirty="0" smtClean="0">
                <a:solidFill>
                  <a:schemeClr val="bg1"/>
                </a:solidFill>
              </a:rPr>
              <a:t>объект в перечень классифицированных туристских средств размещения/ в реестр туроператоров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42003" y="3890035"/>
            <a:ext cx="7267575" cy="776968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Создать посадочную страницу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117526" y="2542679"/>
            <a:ext cx="7267575" cy="818037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Настроить личный кабинет </a:t>
            </a:r>
            <a:r>
              <a:rPr lang="en-US" sz="2000" dirty="0" err="1"/>
              <a:t>TravelLine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6870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4"/>
          <p:cNvSpPr txBox="1"/>
          <p:nvPr/>
        </p:nvSpPr>
        <p:spPr>
          <a:xfrm>
            <a:off x="383325" y="152399"/>
            <a:ext cx="7933500" cy="7102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lnSpc>
                <a:spcPct val="90000"/>
              </a:lnSpc>
              <a:buSzPts val="2800"/>
            </a:pPr>
            <a:r>
              <a:rPr lang="ru-RU" sz="2000" b="1" dirty="0" smtClean="0">
                <a:solidFill>
                  <a:srgbClr val="993366"/>
                </a:solidFill>
                <a:latin typeface="Verdana"/>
                <a:ea typeface="Verdana"/>
                <a:cs typeface="Verdana"/>
                <a:sym typeface="Verdana"/>
              </a:rPr>
              <a:t>Дополнительные условия участия в программе </a:t>
            </a:r>
            <a:endParaRPr lang="ru-RU" sz="2000" b="1" dirty="0">
              <a:solidFill>
                <a:srgbClr val="993366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7" name="Google Shape;187;p4"/>
          <p:cNvSpPr/>
          <p:nvPr/>
        </p:nvSpPr>
        <p:spPr>
          <a:xfrm>
            <a:off x="8674423" y="5411143"/>
            <a:ext cx="436200" cy="3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9675" tIns="31025" rIns="59675" bIns="310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ru-RU" sz="1100" b="1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4"/>
          <p:cNvSpPr/>
          <p:nvPr/>
        </p:nvSpPr>
        <p:spPr>
          <a:xfrm flipV="1">
            <a:off x="-6782102" y="6996447"/>
            <a:ext cx="346796" cy="18073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C27BA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500" i="1" dirty="0">
              <a:solidFill>
                <a:srgbClr val="741B47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90113" y="1157664"/>
            <a:ext cx="7626711" cy="1323439"/>
          </a:xfrm>
          <a:prstGeom prst="rect">
            <a:avLst/>
          </a:prstGeom>
          <a:solidFill>
            <a:srgbClr val="660033"/>
          </a:solidFill>
        </p:spPr>
        <p:txBody>
          <a:bodyPr wrap="square">
            <a:spAutoFit/>
          </a:bodyPr>
          <a:lstStyle/>
          <a:p>
            <a:pPr lvl="0"/>
            <a:r>
              <a:rPr lang="ru-RU" i="1" dirty="0">
                <a:solidFill>
                  <a:schemeClr val="bg1"/>
                </a:solidFill>
              </a:rPr>
              <a:t>1.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sz="1600" b="1" dirty="0">
                <a:solidFill>
                  <a:schemeClr val="bg1"/>
                </a:solidFill>
              </a:rPr>
              <a:t>Свидетельство</a:t>
            </a:r>
            <a:r>
              <a:rPr lang="ru-RU" sz="1600" dirty="0">
                <a:solidFill>
                  <a:schemeClr val="bg1"/>
                </a:solidFill>
              </a:rPr>
              <a:t> о государственной классификации и/или </a:t>
            </a:r>
            <a:r>
              <a:rPr lang="ru-RU" sz="1600" b="1" dirty="0">
                <a:solidFill>
                  <a:schemeClr val="bg1"/>
                </a:solidFill>
              </a:rPr>
              <a:t>медицинская лицензия</a:t>
            </a:r>
            <a:r>
              <a:rPr lang="ru-RU" sz="1600" dirty="0">
                <a:solidFill>
                  <a:schemeClr val="bg1"/>
                </a:solidFill>
              </a:rPr>
              <a:t> для санаториев</a:t>
            </a:r>
            <a:endParaRPr lang="ru-RU" sz="1500" dirty="0">
              <a:solidFill>
                <a:schemeClr val="bg1"/>
              </a:solidFill>
            </a:endParaRPr>
          </a:p>
          <a:p>
            <a:pPr lvl="0"/>
            <a:r>
              <a:rPr lang="ru-RU" sz="1500" i="1" dirty="0">
                <a:solidFill>
                  <a:schemeClr val="bg1"/>
                </a:solidFill>
              </a:rPr>
              <a:t>2.</a:t>
            </a:r>
            <a:r>
              <a:rPr lang="ru-RU" sz="1500" dirty="0">
                <a:solidFill>
                  <a:schemeClr val="bg1"/>
                </a:solidFill>
              </a:rPr>
              <a:t> </a:t>
            </a:r>
            <a:r>
              <a:rPr lang="ru-RU" sz="1600" b="1" dirty="0">
                <a:solidFill>
                  <a:schemeClr val="bg1"/>
                </a:solidFill>
              </a:rPr>
              <a:t>Возможность работать со 100%-ной предоплатой</a:t>
            </a:r>
            <a:r>
              <a:rPr lang="ru-RU" sz="1600" dirty="0">
                <a:solidFill>
                  <a:schemeClr val="bg1"/>
                </a:solidFill>
              </a:rPr>
              <a:t> по способу оплаты «Банковская карта</a:t>
            </a:r>
            <a:r>
              <a:rPr lang="ru-RU" sz="1600" dirty="0" smtClean="0">
                <a:solidFill>
                  <a:schemeClr val="bg1"/>
                </a:solidFill>
              </a:rPr>
              <a:t>»</a:t>
            </a:r>
            <a:r>
              <a:rPr lang="ru-RU" sz="1500" i="1" dirty="0" smtClean="0">
                <a:solidFill>
                  <a:schemeClr val="bg1"/>
                </a:solidFill>
              </a:rPr>
              <a:t>;</a:t>
            </a:r>
            <a:r>
              <a:rPr lang="ru-RU" sz="1500" dirty="0" smtClean="0">
                <a:solidFill>
                  <a:schemeClr val="bg1"/>
                </a:solidFill>
              </a:rPr>
              <a:t> </a:t>
            </a:r>
            <a:endParaRPr lang="ru-RU" sz="1500" dirty="0">
              <a:solidFill>
                <a:schemeClr val="bg1"/>
              </a:solidFill>
            </a:endParaRPr>
          </a:p>
          <a:p>
            <a:pPr lvl="0"/>
            <a:r>
              <a:rPr lang="ru-RU" sz="1500" i="1" dirty="0">
                <a:solidFill>
                  <a:schemeClr val="bg1"/>
                </a:solidFill>
              </a:rPr>
              <a:t>3.</a:t>
            </a:r>
            <a:r>
              <a:rPr lang="ru-RU" sz="1500" dirty="0">
                <a:solidFill>
                  <a:schemeClr val="bg1"/>
                </a:solidFill>
              </a:rPr>
              <a:t> </a:t>
            </a:r>
            <a:r>
              <a:rPr lang="ru-RU" sz="1600" b="1" dirty="0">
                <a:solidFill>
                  <a:schemeClr val="bg1"/>
                </a:solidFill>
              </a:rPr>
              <a:t>Соглашение с системой «Мир» (АО «НСПК»)</a:t>
            </a:r>
            <a:r>
              <a:rPr lang="ru-RU" sz="1500" i="1" dirty="0" smtClean="0">
                <a:solidFill>
                  <a:schemeClr val="bg1"/>
                </a:solidFill>
              </a:rPr>
              <a:t>;</a:t>
            </a:r>
            <a:r>
              <a:rPr lang="ru-RU" sz="1500" dirty="0" smtClean="0">
                <a:solidFill>
                  <a:schemeClr val="bg1"/>
                </a:solidFill>
              </a:rPr>
              <a:t> </a:t>
            </a:r>
            <a:endParaRPr lang="ru-RU" sz="15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90114" y="3933825"/>
            <a:ext cx="7626711" cy="647700"/>
          </a:xfrm>
          <a:prstGeom prst="rect">
            <a:avLst/>
          </a:prstGeom>
          <a:solidFill>
            <a:schemeClr val="bg1"/>
          </a:solidFill>
          <a:ln w="19050">
            <a:solidFill>
              <a:srgbClr val="99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rgbClr val="660033"/>
                </a:solidFill>
              </a:rPr>
              <a:t>Дополнительно создавать тарифы не обязательно, акция может работать с действующими тарифами</a:t>
            </a:r>
            <a:endParaRPr lang="ru-RU" sz="1800" b="1" dirty="0">
              <a:solidFill>
                <a:srgbClr val="660033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90114" y="2881640"/>
            <a:ext cx="7626709" cy="584775"/>
          </a:xfrm>
          <a:prstGeom prst="rect">
            <a:avLst/>
          </a:prstGeom>
          <a:ln w="19050">
            <a:solidFill>
              <a:srgbClr val="993366"/>
            </a:solidFill>
          </a:ln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333333"/>
                </a:solidFill>
              </a:rPr>
              <a:t>Подробности на сайте</a:t>
            </a:r>
            <a:r>
              <a:rPr lang="ru-RU" sz="1600" dirty="0" smtClean="0">
                <a:solidFill>
                  <a:srgbClr val="333333"/>
                </a:solidFill>
              </a:rPr>
              <a:t>:  </a:t>
            </a:r>
            <a:r>
              <a:rPr lang="en-US" sz="1600" dirty="0" smtClean="0">
                <a:solidFill>
                  <a:srgbClr val="333333"/>
                </a:solidFill>
                <a:hlinkClick r:id="rId3"/>
              </a:rPr>
              <a:t>https</a:t>
            </a:r>
            <a:r>
              <a:rPr lang="en-US" sz="1600" dirty="0">
                <a:solidFill>
                  <a:srgbClr val="333333"/>
                </a:solidFill>
                <a:hlinkClick r:id="rId3"/>
              </a:rPr>
              <a:t>://www.travelline.ru/blog/kak-uchastvovat-v-programme-rosturizma-i-mira</a:t>
            </a:r>
            <a:r>
              <a:rPr lang="en-US" sz="1600" dirty="0" smtClean="0">
                <a:solidFill>
                  <a:srgbClr val="333333"/>
                </a:solidFill>
                <a:hlinkClick r:id="rId3"/>
              </a:rPr>
              <a:t>/</a:t>
            </a:r>
            <a:endParaRPr lang="ru-RU" sz="1600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4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DD2424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4157</TotalTime>
  <Words>140</Words>
  <Application>Microsoft Office PowerPoint</Application>
  <PresentationFormat>Экран (16:10)</PresentationFormat>
  <Paragraphs>27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Воронина</dc:creator>
  <cp:lastModifiedBy>Татьяна Воронина</cp:lastModifiedBy>
  <cp:revision>36</cp:revision>
  <dcterms:modified xsi:type="dcterms:W3CDTF">2020-09-24T02:34:35Z</dcterms:modified>
</cp:coreProperties>
</file>