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5"/>
  </p:notesMasterIdLst>
  <p:sldIdLst>
    <p:sldId id="310" r:id="rId2"/>
    <p:sldId id="276" r:id="rId3"/>
    <p:sldId id="261" r:id="rId4"/>
    <p:sldId id="262" r:id="rId5"/>
    <p:sldId id="263" r:id="rId6"/>
    <p:sldId id="264" r:id="rId7"/>
    <p:sldId id="277" r:id="rId8"/>
    <p:sldId id="265" r:id="rId9"/>
    <p:sldId id="266" r:id="rId10"/>
    <p:sldId id="267" r:id="rId11"/>
    <p:sldId id="316" r:id="rId12"/>
    <p:sldId id="268" r:id="rId13"/>
    <p:sldId id="269" r:id="rId14"/>
    <p:sldId id="272" r:id="rId15"/>
    <p:sldId id="271" r:id="rId16"/>
    <p:sldId id="279" r:id="rId17"/>
    <p:sldId id="280" r:id="rId18"/>
    <p:sldId id="275" r:id="rId19"/>
    <p:sldId id="259" r:id="rId20"/>
    <p:sldId id="281" r:id="rId21"/>
    <p:sldId id="282" r:id="rId22"/>
    <p:sldId id="312" r:id="rId23"/>
    <p:sldId id="278" r:id="rId24"/>
    <p:sldId id="308" r:id="rId25"/>
    <p:sldId id="309" r:id="rId26"/>
    <p:sldId id="311" r:id="rId27"/>
    <p:sldId id="283" r:id="rId28"/>
    <p:sldId id="284" r:id="rId29"/>
    <p:sldId id="285" r:id="rId30"/>
    <p:sldId id="287" r:id="rId31"/>
    <p:sldId id="315" r:id="rId32"/>
    <p:sldId id="286" r:id="rId33"/>
    <p:sldId id="324" r:id="rId34"/>
    <p:sldId id="295" r:id="rId35"/>
    <p:sldId id="294" r:id="rId36"/>
    <p:sldId id="322" r:id="rId37"/>
    <p:sldId id="326" r:id="rId38"/>
    <p:sldId id="325" r:id="rId39"/>
    <p:sldId id="328" r:id="rId40"/>
    <p:sldId id="290" r:id="rId41"/>
    <p:sldId id="291" r:id="rId42"/>
    <p:sldId id="292" r:id="rId43"/>
    <p:sldId id="30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5BB"/>
    <a:srgbClr val="2DD220"/>
    <a:srgbClr val="C51196"/>
    <a:srgbClr val="2E4ED6"/>
    <a:srgbClr val="DFC10B"/>
    <a:srgbClr val="F7E265"/>
    <a:srgbClr val="0ADAF6"/>
    <a:srgbClr val="024DF4"/>
    <a:srgbClr val="238A95"/>
    <a:srgbClr val="279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38" autoAdjust="0"/>
  </p:normalViewPr>
  <p:slideViewPr>
    <p:cSldViewPr>
      <p:cViewPr>
        <p:scale>
          <a:sx n="114" d="100"/>
          <a:sy n="114" d="100"/>
        </p:scale>
        <p:origin x="-147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20\&#1087;&#1088;&#1080;&#1083;&#1086;&#1078;&#1077;&#1085;&#1080;&#1077;%20&#1082;%20&#1076;&#1080;&#1072;&#1075;&#1088;&#1072;&#1084;&#1084;&#1072;&#108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20\&#1087;&#1088;&#1080;&#1083;&#1086;&#1078;&#1077;&#1085;&#1080;&#1077;%20&#1082;%20&#1076;&#1080;&#1072;&#1075;&#1088;&#1072;&#1084;&#1084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20\&#1087;&#1088;&#1080;&#1083;&#1086;&#1078;&#1077;&#1085;&#1080;&#1077;%20&#1082;%20&#1076;&#1080;&#1072;&#1075;&#1088;&#1072;&#1084;&#1084;&#1072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20\&#1087;&#1088;&#1080;&#1083;&#1086;&#1078;&#1077;&#1085;&#1080;&#1077;%20&#1082;%20&#1076;&#1080;&#1072;&#1075;&#1088;&#1072;&#1084;&#1084;&#1072;&#108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20\&#1087;&#1088;&#1080;&#1083;&#1086;&#1078;&#1077;&#1085;&#1080;&#1077;%20&#1082;%20&#1076;&#1080;&#1072;&#1075;&#1088;&#1072;&#1084;&#1084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2853112421419449E-3"/>
          <c:w val="0.62308637482074558"/>
          <c:h val="0.96043896399222595"/>
        </c:manualLayout>
      </c:layout>
      <c:pie3DChart>
        <c:varyColors val="1"/>
        <c:ser>
          <c:idx val="0"/>
          <c:order val="0"/>
          <c:explosion val="21"/>
          <c:dPt>
            <c:idx val="1"/>
            <c:bubble3D val="0"/>
            <c:explosion val="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3097088004986E-2"/>
                  <c:y val="1.18178271435912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29,3%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0,87%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Лист1!$A$1:$A$5</c:f>
              <c:strCache>
                <c:ptCount val="5"/>
                <c:pt idx="0">
                  <c:v>Земли с\х назначения</c:v>
                </c:pt>
                <c:pt idx="1">
                  <c:v>Земли населенных пунктов</c:v>
                </c:pt>
                <c:pt idx="2">
                  <c:v>Земли промышленности, транспорта и т.д.</c:v>
                </c:pt>
                <c:pt idx="3">
                  <c:v>Земли лесного фонда</c:v>
                </c:pt>
                <c:pt idx="4">
                  <c:v>Земли водного фонда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412.6</c:v>
                </c:pt>
                <c:pt idx="1">
                  <c:v>13.76</c:v>
                </c:pt>
                <c:pt idx="2">
                  <c:v>2.27</c:v>
                </c:pt>
                <c:pt idx="3">
                  <c:v>179.56</c:v>
                </c:pt>
                <c:pt idx="4">
                  <c:v>5.3599999999999985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7641886613432"/>
          <c:y val="0.18630772996029041"/>
          <c:w val="0.36760824929600272"/>
          <c:h val="0.8108959349345678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7419189363047458E-2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19189363047458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483581385333042E-2"/>
                  <c:y val="-4.6296296296296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773986703809336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886993351904658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24179069266652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сх!$F$4:$K$4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сх!$F$5:$K$5</c:f>
              <c:numCache>
                <c:formatCode>General</c:formatCode>
                <c:ptCount val="6"/>
                <c:pt idx="0">
                  <c:v>835.1</c:v>
                </c:pt>
                <c:pt idx="1">
                  <c:v>1113</c:v>
                </c:pt>
                <c:pt idx="2">
                  <c:v>1299.5999999999999</c:v>
                </c:pt>
                <c:pt idx="3">
                  <c:v>1109.5999999999999</c:v>
                </c:pt>
                <c:pt idx="4">
                  <c:v>1214.5999999999999</c:v>
                </c:pt>
                <c:pt idx="5">
                  <c:v>1261.0999999999999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511296"/>
        <c:axId val="82794688"/>
        <c:axId val="0"/>
      </c:bar3DChart>
      <c:catAx>
        <c:axId val="10751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794688"/>
        <c:crosses val="autoZero"/>
        <c:auto val="1"/>
        <c:lblAlgn val="ctr"/>
        <c:lblOffset val="100"/>
        <c:noMultiLvlLbl val="0"/>
      </c:catAx>
      <c:valAx>
        <c:axId val="8279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511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7.710118022600658E-2"/>
                  <c:y val="5.2879848352289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466028576189947E-2"/>
                  <c:y val="-0.14218102945465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256687748980335E-2"/>
                  <c:y val="-0.16152085156022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137836867332232E-2"/>
                  <c:y val="-0.26594269466316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623519013760384E-2"/>
                  <c:y val="1.013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1119300236482E-2"/>
                  <c:y val="2.010826771653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211096584506482E-2"/>
                  <c:y val="9.649241761446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'мал пред'!$B$4:$B$10</c:f>
              <c:strCache>
                <c:ptCount val="7"/>
                <c:pt idx="0">
                  <c:v>сельское хозяйство</c:v>
                </c:pt>
                <c:pt idx="1">
                  <c:v>обрабатывающие производства</c:v>
                </c:pt>
                <c:pt idx="2">
                  <c:v>строительство </c:v>
                </c:pt>
                <c:pt idx="3">
                  <c:v>оптовая и розничная торговля</c:v>
                </c:pt>
                <c:pt idx="4">
                  <c:v>транспортировка и хранение</c:v>
                </c:pt>
                <c:pt idx="5">
                  <c:v>деятельность гостиниц и предприятий общепита</c:v>
                </c:pt>
                <c:pt idx="6">
                  <c:v>прочие</c:v>
                </c:pt>
              </c:strCache>
            </c:strRef>
          </c:cat>
          <c:val>
            <c:numRef>
              <c:f>'мал пред'!$D$4:$D$10</c:f>
              <c:numCache>
                <c:formatCode>General</c:formatCode>
                <c:ptCount val="7"/>
                <c:pt idx="0">
                  <c:v>74</c:v>
                </c:pt>
                <c:pt idx="1">
                  <c:v>18</c:v>
                </c:pt>
                <c:pt idx="2">
                  <c:v>12</c:v>
                </c:pt>
                <c:pt idx="3">
                  <c:v>99</c:v>
                </c:pt>
                <c:pt idx="4">
                  <c:v>30</c:v>
                </c:pt>
                <c:pt idx="5">
                  <c:v>11</c:v>
                </c:pt>
                <c:pt idx="6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00863495325923"/>
          <c:y val="2.3264800233304189E-3"/>
          <c:w val="0.3328610809116449"/>
          <c:h val="0.99534703995333917"/>
        </c:manualLayout>
      </c:layout>
      <c:overlay val="0"/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7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9523</c:v>
                </c:pt>
                <c:pt idx="1">
                  <c:v>8933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527629187048662"/>
          <c:y val="0.20920864761641153"/>
          <c:w val="0.31261639070786718"/>
          <c:h val="0.3458469037642675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2294400699936"/>
          <c:y val="3.4537225332451001E-4"/>
          <c:w val="0.68238181868681358"/>
          <c:h val="0.96131347724648963"/>
        </c:manualLayout>
      </c:layout>
      <c:pie3DChart>
        <c:varyColors val="1"/>
        <c:ser>
          <c:idx val="0"/>
          <c:order val="0"/>
          <c:explosion val="25"/>
          <c:dPt>
            <c:idx val="6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 блин'!$A$3:$A$9</c:f>
              <c:strCache>
                <c:ptCount val="7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НДПИ</c:v>
                </c:pt>
                <c:pt idx="6">
                  <c:v>Прочие доходы</c:v>
                </c:pt>
              </c:strCache>
            </c:strRef>
          </c:cat>
          <c:val>
            <c:numRef>
              <c:f>'налог блин'!$B$3:$B$9</c:f>
              <c:numCache>
                <c:formatCode>General</c:formatCode>
                <c:ptCount val="7"/>
                <c:pt idx="0">
                  <c:v>166.7</c:v>
                </c:pt>
                <c:pt idx="1">
                  <c:v>1</c:v>
                </c:pt>
                <c:pt idx="2">
                  <c:v>0.28000000000000008</c:v>
                </c:pt>
                <c:pt idx="3">
                  <c:v>1</c:v>
                </c:pt>
                <c:pt idx="4">
                  <c:v>8</c:v>
                </c:pt>
                <c:pt idx="5">
                  <c:v>5.2</c:v>
                </c:pt>
                <c:pt idx="6">
                  <c:v>22.7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'налог блин'!$A$3:$A$9</c:f>
              <c:strCache>
                <c:ptCount val="7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НДПИ</c:v>
                </c:pt>
                <c:pt idx="6">
                  <c:v>Прочие доходы</c:v>
                </c:pt>
              </c:strCache>
            </c:strRef>
          </c:cat>
          <c:val>
            <c:numRef>
              <c:f>'налог блин'!$C$3:$C$9</c:f>
              <c:numCache>
                <c:formatCode>0.0%</c:formatCode>
                <c:ptCount val="7"/>
                <c:pt idx="0">
                  <c:v>0.81356759394826628</c:v>
                </c:pt>
                <c:pt idx="1">
                  <c:v>4.880429477794053E-3</c:v>
                </c:pt>
                <c:pt idx="2">
                  <c:v>1.366520253782333E-3</c:v>
                </c:pt>
                <c:pt idx="3">
                  <c:v>4.880429477794053E-3</c:v>
                </c:pt>
                <c:pt idx="4">
                  <c:v>3.9043435822352396E-2</c:v>
                </c:pt>
                <c:pt idx="5">
                  <c:v>2.5378233284529088E-2</c:v>
                </c:pt>
                <c:pt idx="6">
                  <c:v>0.11078574914592493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424156575195276"/>
          <c:y val="8.4008177835313017E-2"/>
          <c:w val="0.26482312851882894"/>
          <c:h val="0.831983644329374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266185476815402E-2"/>
          <c:y val="7.4548702245552642E-2"/>
          <c:w val="0.54856846019247596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налог!$D$3</c:f>
              <c:strCache>
                <c:ptCount val="1"/>
                <c:pt idx="0">
                  <c:v>доходы консолидированного бюджета, млн.руб.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налог!$F$2:$K$2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налог!$F$3:$K$3</c:f>
              <c:numCache>
                <c:formatCode>General</c:formatCode>
                <c:ptCount val="6"/>
                <c:pt idx="0">
                  <c:v>795.7</c:v>
                </c:pt>
                <c:pt idx="1">
                  <c:v>816.7</c:v>
                </c:pt>
                <c:pt idx="2">
                  <c:v>839.1</c:v>
                </c:pt>
                <c:pt idx="3">
                  <c:v>874.3</c:v>
                </c:pt>
                <c:pt idx="4">
                  <c:v>1243.0999999999999</c:v>
                </c:pt>
                <c:pt idx="5">
                  <c:v>1363.2</c:v>
                </c:pt>
              </c:numCache>
            </c:numRef>
          </c:val>
        </c:ser>
        <c:ser>
          <c:idx val="1"/>
          <c:order val="1"/>
          <c:tx>
            <c:strRef>
              <c:f>налог!$D$4</c:f>
              <c:strCache>
                <c:ptCount val="1"/>
                <c:pt idx="0">
                  <c:v>собственные доходы, млн. руб.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0555555555555582E-2"/>
                  <c:y val="-3.645377661125700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4.6292650918634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336832895838E-2"/>
                  <c:y val="8.48755627201337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1111111111111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33333333333334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444444444444488E-2"/>
                  <c:y val="-1.388888888888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налог!$F$2:$K$2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налог!$F$4:$K$4</c:f>
              <c:numCache>
                <c:formatCode>General</c:formatCode>
                <c:ptCount val="6"/>
                <c:pt idx="0">
                  <c:v>163.4</c:v>
                </c:pt>
                <c:pt idx="1">
                  <c:v>164.7</c:v>
                </c:pt>
                <c:pt idx="2">
                  <c:v>196.6</c:v>
                </c:pt>
                <c:pt idx="3">
                  <c:v>228.6</c:v>
                </c:pt>
                <c:pt idx="4">
                  <c:v>204.9</c:v>
                </c:pt>
                <c:pt idx="5">
                  <c:v>246.2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259392"/>
        <c:axId val="107954752"/>
        <c:axId val="0"/>
      </c:bar3DChart>
      <c:catAx>
        <c:axId val="992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954752"/>
        <c:crosses val="autoZero"/>
        <c:auto val="1"/>
        <c:lblAlgn val="ctr"/>
        <c:lblOffset val="100"/>
        <c:noMultiLvlLbl val="0"/>
      </c:catAx>
      <c:valAx>
        <c:axId val="10795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25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02507657879319"/>
          <c:y val="0.23644284047827371"/>
          <c:w val="0.29895944101449051"/>
          <c:h val="0.684521726450860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280896"/>
        <c:axId val="43599552"/>
      </c:barChart>
      <c:catAx>
        <c:axId val="992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599552"/>
        <c:crosses val="autoZero"/>
        <c:auto val="1"/>
        <c:lblAlgn val="ctr"/>
        <c:lblOffset val="100"/>
        <c:noMultiLvlLbl val="0"/>
      </c:catAx>
      <c:valAx>
        <c:axId val="4359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280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281920"/>
        <c:axId val="107958208"/>
        <c:axId val="0"/>
      </c:bar3DChart>
      <c:catAx>
        <c:axId val="992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958208"/>
        <c:crosses val="autoZero"/>
        <c:auto val="1"/>
        <c:lblAlgn val="ctr"/>
        <c:lblOffset val="100"/>
        <c:noMultiLvlLbl val="0"/>
      </c:catAx>
      <c:valAx>
        <c:axId val="10795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28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62690670303773E-2"/>
          <c:y val="1.1130862002987338E-2"/>
          <c:w val="0.77288693691244703"/>
          <c:h val="0.98886903512778412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21"/>
          </c:dPt>
          <c:dPt>
            <c:idx val="2"/>
            <c:bubble3D val="0"/>
            <c:explosion val="12"/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17913385826901E-2"/>
                  <c:y val="5.943642461359023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21172353455818E-2"/>
                  <c:y val="5.153251676873728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промышленность!$C$29:$C$31</c:f>
              <c:strCache>
                <c:ptCount val="3"/>
                <c:pt idx="0">
                  <c:v>добыча полезных ископаемых, млн. руб.</c:v>
                </c:pt>
                <c:pt idx="1">
                  <c:v>обрабатывающие производства, млн. руб.</c:v>
                </c:pt>
                <c:pt idx="2">
                  <c:v>производство электроэнергии, газа и воды</c:v>
                </c:pt>
              </c:strCache>
            </c:strRef>
          </c:cat>
          <c:val>
            <c:numRef>
              <c:f>промышленность!$D$29:$D$31</c:f>
              <c:numCache>
                <c:formatCode>General</c:formatCode>
                <c:ptCount val="3"/>
                <c:pt idx="0">
                  <c:v>876</c:v>
                </c:pt>
                <c:pt idx="1">
                  <c:v>29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95710878460312"/>
          <c:y val="3.3764463329211132E-2"/>
          <c:w val="0.33351246719160327"/>
          <c:h val="0.876797948376107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017489047763493E-2"/>
          <c:y val="3.3164139169721885E-2"/>
          <c:w val="0.87768365243368052"/>
          <c:h val="0.89315878482637723"/>
        </c:manualLayout>
      </c:layout>
      <c:bar3D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0"/>
              <c:layout>
                <c:manualLayout>
                  <c:x val="-2.7777777777777822E-3"/>
                  <c:y val="-4.518518518518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22E-3"/>
                  <c:y val="-4.310331000291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367E-3"/>
                  <c:y val="-0.42592592592592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67E-3"/>
                  <c:y val="-5.804899387576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E-2"/>
                  <c:y val="-4.6296296296296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66644794400702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промышленность!$C$4:$H$4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промышленность!$C$5:$H$5</c:f>
              <c:numCache>
                <c:formatCode>General</c:formatCode>
                <c:ptCount val="6"/>
                <c:pt idx="0">
                  <c:v>1178.3</c:v>
                </c:pt>
                <c:pt idx="1">
                  <c:v>1210</c:v>
                </c:pt>
                <c:pt idx="2">
                  <c:v>1511.2</c:v>
                </c:pt>
                <c:pt idx="3">
                  <c:v>1168.8</c:v>
                </c:pt>
                <c:pt idx="4">
                  <c:v>939</c:v>
                </c:pt>
                <c:pt idx="5">
                  <c:v>903.5</c:v>
                </c:pt>
              </c:numCache>
            </c:numRef>
          </c:val>
        </c:ser>
        <c:ser>
          <c:idx val="0"/>
          <c:order val="1"/>
          <c:tx>
            <c:v>годы</c:v>
          </c:tx>
          <c:invertIfNegative val="0"/>
          <c:cat>
            <c:numRef>
              <c:f>промышленность!$C$4:$H$4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034944"/>
        <c:axId val="107961088"/>
        <c:axId val="0"/>
      </c:bar3DChart>
      <c:catAx>
        <c:axId val="11003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961088"/>
        <c:crosses val="autoZero"/>
        <c:auto val="1"/>
        <c:lblAlgn val="ctr"/>
        <c:lblOffset val="100"/>
        <c:noMultiLvlLbl val="0"/>
      </c:catAx>
      <c:valAx>
        <c:axId val="10796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034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71741032370933E-2"/>
          <c:y val="0.14850721784776927"/>
          <c:w val="0.68517957130358809"/>
          <c:h val="0.75866105278506923"/>
        </c:manualLayout>
      </c:layout>
      <c:bar3DChart>
        <c:barDir val="col"/>
        <c:grouping val="standard"/>
        <c:varyColors val="0"/>
        <c:ser>
          <c:idx val="0"/>
          <c:order val="0"/>
          <c:tx>
            <c:v>сельскохозяйственной продукции</c:v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8.3333333333333367E-3"/>
                  <c:y val="-1.851851851851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67E-3"/>
                  <c:y val="-1.3888888888888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724772577058291E-3"/>
                  <c:y val="-3.9968907358641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835E-3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835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22E-2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'на душу'!$B$2:$G$2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'на душу'!$B$3:$G$3</c:f>
              <c:numCache>
                <c:formatCode>General</c:formatCode>
                <c:ptCount val="6"/>
                <c:pt idx="0">
                  <c:v>47.9</c:v>
                </c:pt>
                <c:pt idx="1">
                  <c:v>64.3</c:v>
                </c:pt>
                <c:pt idx="2">
                  <c:v>75.900000000000006</c:v>
                </c:pt>
                <c:pt idx="3">
                  <c:v>64.8</c:v>
                </c:pt>
                <c:pt idx="4">
                  <c:v>71.900000000000006</c:v>
                </c:pt>
                <c:pt idx="5">
                  <c:v>75.58</c:v>
                </c:pt>
              </c:numCache>
            </c:numRef>
          </c:val>
        </c:ser>
        <c:ser>
          <c:idx val="1"/>
          <c:order val="1"/>
          <c:tx>
            <c:v>промышленной продукции</c:v>
          </c:tx>
          <c:invertIfNegative val="0"/>
          <c:dLbls>
            <c:dLbl>
              <c:idx val="0"/>
              <c:layout>
                <c:manualLayout>
                  <c:x val="2.7777777777777835E-3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39491845538821E-2"/>
                  <c:y val="-5.174856697604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22659064247106E-2"/>
                  <c:y val="-3.758553854376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22E-2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34146865037599E-2"/>
                  <c:y val="-5.174875464287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841938466347443E-2"/>
                  <c:y val="-4.615928560490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'на душу'!$B$2:$G$2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'на душу'!$B$4:$G$4</c:f>
              <c:numCache>
                <c:formatCode>General</c:formatCode>
                <c:ptCount val="6"/>
                <c:pt idx="0">
                  <c:v>67.5</c:v>
                </c:pt>
                <c:pt idx="1">
                  <c:v>68.8</c:v>
                </c:pt>
                <c:pt idx="2">
                  <c:v>88.3</c:v>
                </c:pt>
                <c:pt idx="3">
                  <c:v>68.3</c:v>
                </c:pt>
                <c:pt idx="4">
                  <c:v>55.6</c:v>
                </c:pt>
                <c:pt idx="5">
                  <c:v>54.15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508224"/>
        <c:axId val="82788928"/>
        <c:axId val="87525248"/>
      </c:bar3DChart>
      <c:catAx>
        <c:axId val="1075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788928"/>
        <c:crosses val="autoZero"/>
        <c:auto val="1"/>
        <c:lblAlgn val="ctr"/>
        <c:lblOffset val="100"/>
        <c:noMultiLvlLbl val="0"/>
      </c:catAx>
      <c:valAx>
        <c:axId val="8278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508224"/>
        <c:crosses val="autoZero"/>
        <c:crossBetween val="between"/>
      </c:valAx>
      <c:serAx>
        <c:axId val="87525248"/>
        <c:scaling>
          <c:orientation val="minMax"/>
        </c:scaling>
        <c:delete val="1"/>
        <c:axPos val="b"/>
        <c:majorTickMark val="out"/>
        <c:minorTickMark val="none"/>
        <c:tickLblPos val="none"/>
        <c:crossAx val="82788928"/>
        <c:crosses val="autoZero"/>
      </c:serAx>
    </c:plotArea>
    <c:legend>
      <c:legendPos val="r"/>
      <c:layout>
        <c:manualLayout>
          <c:xMode val="edge"/>
          <c:yMode val="edge"/>
          <c:x val="0.78791797900262406"/>
          <c:y val="0.43204469233012538"/>
          <c:w val="0.19541535433070883"/>
          <c:h val="0.1906852692043226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gif"/><Relationship Id="rId4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gif"/><Relationship Id="rId4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55619-5296-4D14-872D-433E162EA57A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EA10C-1C3F-49C5-94C8-6153C267566D}">
      <dgm:prSet phldrT="[Текст]"/>
      <dgm:spPr/>
      <dgm:t>
        <a:bodyPr/>
        <a:lstStyle/>
        <a:p>
          <a:endParaRPr lang="ru-RU" dirty="0"/>
        </a:p>
      </dgm:t>
    </dgm:pt>
    <dgm:pt modelId="{54A0BDE4-2A4E-4EE7-9094-5D76228C643C}" type="parTrans" cxnId="{F2597BD9-EFF1-48E6-A0E1-FBD16B133D82}">
      <dgm:prSet/>
      <dgm:spPr/>
      <dgm:t>
        <a:bodyPr/>
        <a:lstStyle/>
        <a:p>
          <a:endParaRPr lang="ru-RU"/>
        </a:p>
      </dgm:t>
    </dgm:pt>
    <dgm:pt modelId="{E85AEF20-D10E-41C8-AE92-F46D21A5A090}" type="sibTrans" cxnId="{F2597BD9-EFF1-48E6-A0E1-FBD16B133D82}">
      <dgm:prSet/>
      <dgm:spPr/>
      <dgm:t>
        <a:bodyPr/>
        <a:lstStyle/>
        <a:p>
          <a:endParaRPr lang="ru-RU"/>
        </a:p>
      </dgm:t>
    </dgm:pt>
    <dgm:pt modelId="{499935AB-8D61-4559-9284-B6D0882E8F3A}">
      <dgm:prSet phldrT="[Текст]" custT="1"/>
      <dgm:spPr/>
      <dgm:t>
        <a:bodyPr/>
        <a:lstStyle/>
        <a:p>
          <a:r>
            <a:rPr lang="ru-RU" sz="800" dirty="0" err="1" smtClean="0">
              <a:solidFill>
                <a:schemeClr val="bg1">
                  <a:lumMod val="75000"/>
                </a:schemeClr>
              </a:solidFill>
            </a:rPr>
            <a:t>ф</a:t>
          </a:r>
          <a:endParaRPr lang="ru-RU" sz="800" dirty="0">
            <a:solidFill>
              <a:schemeClr val="bg1">
                <a:lumMod val="75000"/>
              </a:schemeClr>
            </a:solidFill>
          </a:endParaRPr>
        </a:p>
      </dgm:t>
    </dgm:pt>
    <dgm:pt modelId="{24F15580-DC39-4927-9F5F-2330E86C37A0}" type="sibTrans" cxnId="{144CDD93-F25C-422D-944C-46A8E35DC889}">
      <dgm:prSet/>
      <dgm:spPr/>
      <dgm:t>
        <a:bodyPr/>
        <a:lstStyle/>
        <a:p>
          <a:endParaRPr lang="ru-RU"/>
        </a:p>
      </dgm:t>
    </dgm:pt>
    <dgm:pt modelId="{9AF77860-67BE-4445-A508-FF600FCD2E93}" type="parTrans" cxnId="{144CDD93-F25C-422D-944C-46A8E35DC889}">
      <dgm:prSet/>
      <dgm:spPr/>
      <dgm:t>
        <a:bodyPr/>
        <a:lstStyle/>
        <a:p>
          <a:endParaRPr lang="ru-RU"/>
        </a:p>
      </dgm:t>
    </dgm:pt>
    <dgm:pt modelId="{0640FE27-49FB-4E47-B635-5714851657E3}">
      <dgm:prSet phldrT="[Текст]" custT="1"/>
      <dgm:spPr/>
      <dgm:t>
        <a:bodyPr/>
        <a:lstStyle/>
        <a:p>
          <a:endParaRPr lang="ru-RU" sz="800" baseline="0" dirty="0">
            <a:solidFill>
              <a:schemeClr val="bg1">
                <a:lumMod val="75000"/>
              </a:schemeClr>
            </a:solidFill>
          </a:endParaRPr>
        </a:p>
      </dgm:t>
    </dgm:pt>
    <dgm:pt modelId="{DD0FC38F-F615-4481-9F6C-6605CA1A7753}" type="sibTrans" cxnId="{592194E9-37D0-4AE0-852C-66135CAE2FD1}">
      <dgm:prSet/>
      <dgm:spPr/>
      <dgm:t>
        <a:bodyPr/>
        <a:lstStyle/>
        <a:p>
          <a:endParaRPr lang="ru-RU"/>
        </a:p>
      </dgm:t>
    </dgm:pt>
    <dgm:pt modelId="{44B13CE8-749B-4B42-9295-DEE4F41FE6B7}" type="parTrans" cxnId="{592194E9-37D0-4AE0-852C-66135CAE2FD1}">
      <dgm:prSet/>
      <dgm:spPr/>
      <dgm:t>
        <a:bodyPr/>
        <a:lstStyle/>
        <a:p>
          <a:endParaRPr lang="ru-RU"/>
        </a:p>
      </dgm:t>
    </dgm:pt>
    <dgm:pt modelId="{C094F9CC-34FE-468F-BAF2-A38FECA46530}">
      <dgm:prSet phldrT="[Текст]" custT="1"/>
      <dgm:spPr/>
      <dgm:t>
        <a:bodyPr/>
        <a:lstStyle/>
        <a:p>
          <a:endParaRPr lang="ru-RU" sz="800" dirty="0">
            <a:solidFill>
              <a:schemeClr val="bg1">
                <a:lumMod val="75000"/>
              </a:schemeClr>
            </a:solidFill>
          </a:endParaRPr>
        </a:p>
      </dgm:t>
    </dgm:pt>
    <dgm:pt modelId="{6059B1E8-8BF3-4763-A7BF-DB5285328CA4}" type="sibTrans" cxnId="{9E47CF8D-54A1-44A5-A3F2-034AD6BE7BC9}">
      <dgm:prSet/>
      <dgm:spPr/>
      <dgm:t>
        <a:bodyPr/>
        <a:lstStyle/>
        <a:p>
          <a:endParaRPr lang="ru-RU"/>
        </a:p>
      </dgm:t>
    </dgm:pt>
    <dgm:pt modelId="{CDBC8669-A067-4C93-A928-602095BA92C3}" type="parTrans" cxnId="{9E47CF8D-54A1-44A5-A3F2-034AD6BE7BC9}">
      <dgm:prSet/>
      <dgm:spPr/>
      <dgm:t>
        <a:bodyPr/>
        <a:lstStyle/>
        <a:p>
          <a:endParaRPr lang="ru-RU"/>
        </a:p>
      </dgm:t>
    </dgm:pt>
    <dgm:pt modelId="{5038364E-E71B-4B0A-B1BC-41F43FA04948}">
      <dgm:prSet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Отделение банка 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представлено единственным офисом. Предоставляет услуги для физических лиц.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9BEAA18-E627-4DF6-9B44-D44A9456CC6E}" type="sibTrans" cxnId="{325E300A-9F5D-429F-8863-11A86BC02C3C}">
      <dgm:prSet/>
      <dgm:spPr/>
      <dgm:t>
        <a:bodyPr/>
        <a:lstStyle/>
        <a:p>
          <a:endParaRPr lang="ru-RU"/>
        </a:p>
      </dgm:t>
    </dgm:pt>
    <dgm:pt modelId="{9B4DEE51-37C9-41C7-B7B2-7EA93FC9FA22}" type="parTrans" cxnId="{325E300A-9F5D-429F-8863-11A86BC02C3C}">
      <dgm:prSet/>
      <dgm:spPr/>
      <dgm:t>
        <a:bodyPr/>
        <a:lstStyle/>
        <a:p>
          <a:endParaRPr lang="ru-RU"/>
        </a:p>
      </dgm:t>
    </dgm:pt>
    <dgm:pt modelId="{14A6BC83-B5DE-4CFD-9F7F-146EF9BE8EDC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Доп. офис Читинского отделения.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87D16C4-03CA-4BB6-9619-372BE755C747}" type="sibTrans" cxnId="{668B09A0-7883-4441-B302-1638893AB98E}">
      <dgm:prSet/>
      <dgm:spPr/>
      <dgm:t>
        <a:bodyPr/>
        <a:lstStyle/>
        <a:p>
          <a:endParaRPr lang="ru-RU"/>
        </a:p>
      </dgm:t>
    </dgm:pt>
    <dgm:pt modelId="{55A2CE67-917A-4937-8C5E-493841096742}" type="parTrans" cxnId="{668B09A0-7883-4441-B302-1638893AB98E}">
      <dgm:prSet/>
      <dgm:spPr/>
      <dgm:t>
        <a:bodyPr/>
        <a:lstStyle/>
        <a:p>
          <a:endParaRPr lang="ru-RU"/>
        </a:p>
      </dgm:t>
    </dgm:pt>
    <dgm:pt modelId="{09C0F7E6-9601-4563-9BB5-CA5C6CA68C7A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Филиал </a:t>
          </a:r>
          <a:r>
            <a:rPr lang="ru-RU" sz="1400" dirty="0" err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ОАО</a:t>
          </a:r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 «Открытие»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6EFEC73-98ED-4B72-BAF2-94DE4A28C443}" type="sibTrans" cxnId="{8A2B665C-704E-400D-BB2C-590ABBA99909}">
      <dgm:prSet/>
      <dgm:spPr/>
      <dgm:t>
        <a:bodyPr/>
        <a:lstStyle/>
        <a:p>
          <a:endParaRPr lang="ru-RU"/>
        </a:p>
      </dgm:t>
    </dgm:pt>
    <dgm:pt modelId="{65251C3A-128F-4BDB-A00F-AC80AF5CFE5E}" type="parTrans" cxnId="{8A2B665C-704E-400D-BB2C-590ABBA99909}">
      <dgm:prSet/>
      <dgm:spPr/>
      <dgm:t>
        <a:bodyPr/>
        <a:lstStyle/>
        <a:p>
          <a:endParaRPr lang="ru-RU"/>
        </a:p>
      </dgm:t>
    </dgm:pt>
    <dgm:pt modelId="{5BEC9912-9F85-4544-952D-E92CAA20D1D5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услуги для физических и юридических лиц и индивидуальных предпринимателей, 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144D34-E147-43CE-ABA7-366D0807D45C}" type="parTrans" cxnId="{DD2E84F0-36E3-4696-BD34-78E7C841EA38}">
      <dgm:prSet/>
      <dgm:spPr/>
      <dgm:t>
        <a:bodyPr/>
        <a:lstStyle/>
        <a:p>
          <a:endParaRPr lang="ru-RU"/>
        </a:p>
      </dgm:t>
    </dgm:pt>
    <dgm:pt modelId="{BE444FE3-85E7-4630-8D39-8326A4C68116}" type="sibTrans" cxnId="{DD2E84F0-36E3-4696-BD34-78E7C841EA38}">
      <dgm:prSet/>
      <dgm:spPr/>
      <dgm:t>
        <a:bodyPr/>
        <a:lstStyle/>
        <a:p>
          <a:endParaRPr lang="ru-RU"/>
        </a:p>
      </dgm:t>
    </dgm:pt>
    <dgm:pt modelId="{453A1B9B-073A-4432-AB4F-2038F6EFEBA1}">
      <dgm:prSet custT="1"/>
      <dgm:spPr/>
      <dgm:t>
        <a:bodyPr/>
        <a:lstStyle/>
        <a:p>
          <a:pPr algn="l"/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2 банкомата, 1 принимает наличные.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6015B4A-5880-4775-81B1-4270D7363FB6}" type="parTrans" cxnId="{C77D6A8F-618D-49D1-9EA4-50BE24ADD8AE}">
      <dgm:prSet/>
      <dgm:spPr/>
      <dgm:t>
        <a:bodyPr/>
        <a:lstStyle/>
        <a:p>
          <a:endParaRPr lang="ru-RU"/>
        </a:p>
      </dgm:t>
    </dgm:pt>
    <dgm:pt modelId="{5C7C29BC-80A8-4620-B29B-A014CE0B5992}" type="sibTrans" cxnId="{C77D6A8F-618D-49D1-9EA4-50BE24ADD8AE}">
      <dgm:prSet/>
      <dgm:spPr/>
      <dgm:t>
        <a:bodyPr/>
        <a:lstStyle/>
        <a:p>
          <a:endParaRPr lang="ru-RU"/>
        </a:p>
      </dgm:t>
    </dgm:pt>
    <dgm:pt modelId="{C835D39A-1275-483D-9011-9934F7457E90}">
      <dgm:prSet phldrT="[Текст]" custT="1"/>
      <dgm:spPr/>
      <dgm:t>
        <a:bodyPr/>
        <a:lstStyle/>
        <a:p>
          <a:pPr algn="ctr"/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3 банкомата, 1 работает круглосуточно, 2 принимают наличные.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0F35308-327A-4566-9844-8BB7C01E2C73}" type="parTrans" cxnId="{EE45D324-7059-49EE-92B0-C42C501CF3AC}">
      <dgm:prSet/>
      <dgm:spPr/>
      <dgm:t>
        <a:bodyPr/>
        <a:lstStyle/>
        <a:p>
          <a:endParaRPr lang="ru-RU"/>
        </a:p>
      </dgm:t>
    </dgm:pt>
    <dgm:pt modelId="{D431F019-FA0C-458C-A24F-4E65CDE19BED}" type="sibTrans" cxnId="{EE45D324-7059-49EE-92B0-C42C501CF3AC}">
      <dgm:prSet/>
      <dgm:spPr/>
      <dgm:t>
        <a:bodyPr/>
        <a:lstStyle/>
        <a:p>
          <a:endParaRPr lang="ru-RU"/>
        </a:p>
      </dgm:t>
    </dgm:pt>
    <dgm:pt modelId="{3AE5AFDB-B778-4527-ABE3-8B5EDF4A2CBD}">
      <dgm:prSet phldrT="[Текст]" custT="1"/>
      <dgm:spPr/>
      <dgm:t>
        <a:bodyPr/>
        <a:lstStyle/>
        <a:p>
          <a:pPr algn="ctr"/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услуги для физических и юридических лиц и индивидуальных предпринимателей,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0B64AF-03FA-47E8-848E-DBE3E431389F}" type="parTrans" cxnId="{643D9A84-C0D7-469E-86E5-9B6417A16183}">
      <dgm:prSet/>
      <dgm:spPr/>
      <dgm:t>
        <a:bodyPr/>
        <a:lstStyle/>
        <a:p>
          <a:endParaRPr lang="ru-RU"/>
        </a:p>
      </dgm:t>
    </dgm:pt>
    <dgm:pt modelId="{1A0AB5D3-E7F6-434F-B489-C483F85B0FCA}" type="sibTrans" cxnId="{643D9A84-C0D7-469E-86E5-9B6417A16183}">
      <dgm:prSet/>
      <dgm:spPr/>
      <dgm:t>
        <a:bodyPr/>
        <a:lstStyle/>
        <a:p>
          <a:endParaRPr lang="ru-RU"/>
        </a:p>
      </dgm:t>
    </dgm:pt>
    <dgm:pt modelId="{7E77DBF3-2D3E-4E88-B600-440A0A3D4F44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6 банкоматов, 1 работает круглосуточно, 1 принимает валюту, 2 принимают наличные.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AB77F07-4CBA-4F87-B526-978DDB24CB4F}" type="parTrans" cxnId="{128ACBD4-35EC-4DFD-9BB3-765F612314F9}">
      <dgm:prSet/>
      <dgm:spPr/>
      <dgm:t>
        <a:bodyPr/>
        <a:lstStyle/>
        <a:p>
          <a:endParaRPr lang="ru-RU"/>
        </a:p>
      </dgm:t>
    </dgm:pt>
    <dgm:pt modelId="{E6E49D8A-C15D-4370-AC47-99259A745A56}" type="sibTrans" cxnId="{128ACBD4-35EC-4DFD-9BB3-765F612314F9}">
      <dgm:prSet/>
      <dgm:spPr/>
      <dgm:t>
        <a:bodyPr/>
        <a:lstStyle/>
        <a:p>
          <a:endParaRPr lang="ru-RU"/>
        </a:p>
      </dgm:t>
    </dgm:pt>
    <dgm:pt modelId="{37443318-B8A4-4DE2-901C-673D506DF716}">
      <dgm:prSet phldrT="[Текст]" custT="1"/>
      <dgm:spPr/>
      <dgm:t>
        <a:bodyPr/>
        <a:lstStyle/>
        <a:p>
          <a:pPr algn="ctr"/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5 банкоматов, 2 принимают наличные.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0941684-2634-46F4-BAB7-8D862BA9FBB6}" type="sibTrans" cxnId="{00E9D798-50E5-4B9D-8AA3-D09A531BEBA7}">
      <dgm:prSet/>
      <dgm:spPr/>
      <dgm:t>
        <a:bodyPr/>
        <a:lstStyle/>
        <a:p>
          <a:endParaRPr lang="ru-RU"/>
        </a:p>
      </dgm:t>
    </dgm:pt>
    <dgm:pt modelId="{B8D62A48-195F-4EEC-8ACB-9F1B5BDF4C17}" type="parTrans" cxnId="{00E9D798-50E5-4B9D-8AA3-D09A531BEBA7}">
      <dgm:prSet/>
      <dgm:spPr/>
      <dgm:t>
        <a:bodyPr/>
        <a:lstStyle/>
        <a:p>
          <a:endParaRPr lang="ru-RU"/>
        </a:p>
      </dgm:t>
    </dgm:pt>
    <dgm:pt modelId="{C186072B-91BA-4AC5-8759-8DD4FE44D44D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Агинское отделение №2437 Сберегательного Банка РФ 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представлено 2 отделениями, обслуживают физических и юридических лиц и индивидуальных предпринимателей.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CEE63A1-569F-4B5F-881E-915E4519DF94}" type="sibTrans" cxnId="{0F75AE61-C0B0-44FD-A597-FD1F6F567CDE}">
      <dgm:prSet/>
      <dgm:spPr/>
      <dgm:t>
        <a:bodyPr/>
        <a:lstStyle/>
        <a:p>
          <a:endParaRPr lang="ru-RU"/>
        </a:p>
      </dgm:t>
    </dgm:pt>
    <dgm:pt modelId="{AA1811F9-0E82-4E57-A67B-9B6DEC02D87E}" type="parTrans" cxnId="{0F75AE61-C0B0-44FD-A597-FD1F6F567CDE}">
      <dgm:prSet/>
      <dgm:spPr/>
      <dgm:t>
        <a:bodyPr/>
        <a:lstStyle/>
        <a:p>
          <a:endParaRPr lang="ru-RU"/>
        </a:p>
      </dgm:t>
    </dgm:pt>
    <dgm:pt modelId="{E0EAA437-482B-4CA4-A731-CA5E482921D2}" type="pres">
      <dgm:prSet presAssocID="{AC955619-5296-4D14-872D-433E162EA57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D5ECF4-1429-4EE5-BC3C-F7F58B7916E6}" type="pres">
      <dgm:prSet presAssocID="{499935AB-8D61-4559-9284-B6D0882E8F3A}" presName="compositeNode" presStyleCnt="0">
        <dgm:presLayoutVars>
          <dgm:bulletEnabled val="1"/>
        </dgm:presLayoutVars>
      </dgm:prSet>
      <dgm:spPr/>
    </dgm:pt>
    <dgm:pt modelId="{538B571E-D9EB-40E9-8816-0F42AE1D6EBE}" type="pres">
      <dgm:prSet presAssocID="{499935AB-8D61-4559-9284-B6D0882E8F3A}" presName="image" presStyleLbl="fgImgPlace1" presStyleIdx="0" presStyleCnt="4" custScaleX="365085" custScaleY="197410" custLinFactX="47296" custLinFactNeighborX="100000" custLinFactNeighborY="-23877"/>
      <dgm:spPr>
        <a:blipFill rotWithShape="0">
          <a:blip xmlns:r="http://schemas.openxmlformats.org/officeDocument/2006/relationships" r:embed="rId1">
            <a:lum bright="-13000" contrast="4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32093D-662B-408B-BDD6-6F7D4537CF60}" type="pres">
      <dgm:prSet presAssocID="{499935AB-8D61-4559-9284-B6D0882E8F3A}" presName="childNode" presStyleLbl="node1" presStyleIdx="0" presStyleCnt="4" custScaleX="150286" custScaleY="93080" custLinFactNeighborX="10991" custLinFactNeighborY="805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89BDF5D-A82D-4BB6-90F9-C96CD7A7B864}" type="pres">
      <dgm:prSet presAssocID="{499935AB-8D61-4559-9284-B6D0882E8F3A}" presName="parentNode" presStyleLbl="revTx" presStyleIdx="0" presStyleCnt="4" custAng="16200000" custFlipVert="0" custFlipHor="0" custScaleX="71008" custScaleY="5514" custLinFactNeighborX="-67476" custLinFactNeighborY="661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4013E-E257-4F06-8958-61C98797F8EA}" type="pres">
      <dgm:prSet presAssocID="{24F15580-DC39-4927-9F5F-2330E86C37A0}" presName="sibTrans" presStyleCnt="0"/>
      <dgm:spPr/>
    </dgm:pt>
    <dgm:pt modelId="{0833CAF1-4A64-430E-8E6F-F047D2F28C6B}" type="pres">
      <dgm:prSet presAssocID="{C094F9CC-34FE-468F-BAF2-A38FECA46530}" presName="compositeNode" presStyleCnt="0">
        <dgm:presLayoutVars>
          <dgm:bulletEnabled val="1"/>
        </dgm:presLayoutVars>
      </dgm:prSet>
      <dgm:spPr/>
    </dgm:pt>
    <dgm:pt modelId="{AA7B60CD-BC5F-401C-AA3E-AF1D40891784}" type="pres">
      <dgm:prSet presAssocID="{C094F9CC-34FE-468F-BAF2-A38FECA46530}" presName="image" presStyleLbl="fgImgPlace1" presStyleIdx="1" presStyleCnt="4" custScaleX="374215" custScaleY="208009" custLinFactNeighborX="92787" custLinFactNeighborY="-23877"/>
      <dgm:spPr>
        <a:blipFill rotWithShape="0">
          <a:blip xmlns:r="http://schemas.openxmlformats.org/officeDocument/2006/relationships" r:embed="rId2">
            <a:lum bright="-13000" contrast="23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8984B6-08C7-4158-BA52-66CF17FAFFC5}" type="pres">
      <dgm:prSet presAssocID="{C094F9CC-34FE-468F-BAF2-A38FECA46530}" presName="childNode" presStyleLbl="node1" presStyleIdx="1" presStyleCnt="4" custScaleX="150228" custScaleY="94071" custLinFactNeighborX="-11529" custLinFactNeighborY="809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21084EC-5779-49BE-BC1F-56EA9F70AE74}" type="pres">
      <dgm:prSet presAssocID="{C094F9CC-34FE-468F-BAF2-A38FECA46530}" presName="parentNode" presStyleLbl="revTx" presStyleIdx="1" presStyleCnt="4" custAng="16200000" custFlipVert="1" custFlipHor="1" custScaleX="44168" custScaleY="6126" custLinFactX="-400000" custLinFactNeighborX="-481067" custLinFactNeighborY="56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E0314-89FF-463B-87F7-B93CC23FC616}" type="pres">
      <dgm:prSet presAssocID="{6059B1E8-8BF3-4763-A7BF-DB5285328CA4}" presName="sibTrans" presStyleCnt="0"/>
      <dgm:spPr/>
    </dgm:pt>
    <dgm:pt modelId="{B7321137-F3AE-48CA-929F-B43A39E69D45}" type="pres">
      <dgm:prSet presAssocID="{0640FE27-49FB-4E47-B635-5714851657E3}" presName="compositeNode" presStyleCnt="0">
        <dgm:presLayoutVars>
          <dgm:bulletEnabled val="1"/>
        </dgm:presLayoutVars>
      </dgm:prSet>
      <dgm:spPr/>
    </dgm:pt>
    <dgm:pt modelId="{B3AA2B33-98AC-4A4D-B1FA-6040191DE403}" type="pres">
      <dgm:prSet presAssocID="{0640FE27-49FB-4E47-B635-5714851657E3}" presName="image" presStyleLbl="fgImgPlace1" presStyleIdx="2" presStyleCnt="4" custScaleX="349037" custScaleY="209500" custLinFactNeighborX="68464" custLinFactNeighborY="-23877"/>
      <dgm:spPr>
        <a:blipFill rotWithShape="0">
          <a:blip xmlns:r="http://schemas.openxmlformats.org/officeDocument/2006/relationships" r:embed="rId3">
            <a:lum bright="-21000" contrast="52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8124D5-1B00-4816-98DF-1B9B15C779C5}" type="pres">
      <dgm:prSet presAssocID="{0640FE27-49FB-4E47-B635-5714851657E3}" presName="childNode" presStyleLbl="node1" presStyleIdx="2" presStyleCnt="4" custScaleX="149519" custScaleY="93834" custLinFactNeighborX="-24786" custLinFactNeighborY="786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73372A9-C8B4-4B22-AC5B-BB8DBEE827D0}" type="pres">
      <dgm:prSet presAssocID="{0640FE27-49FB-4E47-B635-5714851657E3}" presName="parentNode" presStyleLbl="revTx" presStyleIdx="2" presStyleCnt="4" custAng="5400000" custFlipVert="1" custFlipHor="1" custScaleX="78013" custScaleY="6964" custLinFactX="-900000" custLinFactNeighborX="-929752" custLinFactNeighborY="57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0F05C-2394-4123-B696-2CFD92BB0E54}" type="pres">
      <dgm:prSet presAssocID="{DD0FC38F-F615-4481-9F6C-6605CA1A7753}" presName="sibTrans" presStyleCnt="0"/>
      <dgm:spPr/>
    </dgm:pt>
    <dgm:pt modelId="{785DB075-5772-498E-BB4F-E8808BDE3DB6}" type="pres">
      <dgm:prSet presAssocID="{68BEA10C-1C3F-49C5-94C8-6153C267566D}" presName="compositeNode" presStyleCnt="0">
        <dgm:presLayoutVars>
          <dgm:bulletEnabled val="1"/>
        </dgm:presLayoutVars>
      </dgm:prSet>
      <dgm:spPr/>
    </dgm:pt>
    <dgm:pt modelId="{E190742C-63EE-45FD-829D-ECF42F2FD80F}" type="pres">
      <dgm:prSet presAssocID="{68BEA10C-1C3F-49C5-94C8-6153C267566D}" presName="image" presStyleLbl="fgImgPlace1" presStyleIdx="3" presStyleCnt="4" custScaleX="340893" custScaleY="204683" custLinFactNeighborX="22934" custLinFactNeighborY="-23877"/>
      <dgm:spPr>
        <a:blipFill rotWithShape="0">
          <a:blip xmlns:r="http://schemas.openxmlformats.org/officeDocument/2006/relationships" r:embed="rId4">
            <a:lum bright="-18000" contrast="3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6F5D25-9048-4A27-BB39-6A62254C6E88}" type="pres">
      <dgm:prSet presAssocID="{68BEA10C-1C3F-49C5-94C8-6153C267566D}" presName="childNode" presStyleLbl="node1" presStyleIdx="3" presStyleCnt="4" custScaleX="151380" custScaleY="93835" custLinFactNeighborX="-40502" custLinFactNeighborY="812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6E103D35-BBCA-4DA5-BD65-C06B0863B182}" type="pres">
      <dgm:prSet presAssocID="{68BEA10C-1C3F-49C5-94C8-6153C267566D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D6A8F-618D-49D1-9EA4-50BE24ADD8AE}" srcId="{68BEA10C-1C3F-49C5-94C8-6153C267566D}" destId="{453A1B9B-073A-4432-AB4F-2038F6EFEBA1}" srcOrd="1" destOrd="0" parTransId="{E6015B4A-5880-4775-81B1-4270D7363FB6}" sibTransId="{5C7C29BC-80A8-4620-B29B-A014CE0B5992}"/>
    <dgm:cxn modelId="{CAAD6FC9-96DB-4473-9D50-EE85BBB29EC5}" type="presOf" srcId="{7E77DBF3-2D3E-4E88-B600-440A0A3D4F44}" destId="{B98984B6-08C7-4158-BA52-66CF17FAFFC5}" srcOrd="0" destOrd="2" presId="urn:microsoft.com/office/officeart/2005/8/layout/hList2#1"/>
    <dgm:cxn modelId="{592194E9-37D0-4AE0-852C-66135CAE2FD1}" srcId="{AC955619-5296-4D14-872D-433E162EA57A}" destId="{0640FE27-49FB-4E47-B635-5714851657E3}" srcOrd="2" destOrd="0" parTransId="{44B13CE8-749B-4B42-9295-DEE4F41FE6B7}" sibTransId="{DD0FC38F-F615-4481-9F6C-6605CA1A7753}"/>
    <dgm:cxn modelId="{4314745B-1D30-48F5-964B-55BAA20A5A7D}" type="presOf" srcId="{499935AB-8D61-4559-9284-B6D0882E8F3A}" destId="{A89BDF5D-A82D-4BB6-90F9-C96CD7A7B864}" srcOrd="0" destOrd="0" presId="urn:microsoft.com/office/officeart/2005/8/layout/hList2#1"/>
    <dgm:cxn modelId="{EE45D324-7059-49EE-92B0-C42C501CF3AC}" srcId="{0640FE27-49FB-4E47-B635-5714851657E3}" destId="{C835D39A-1275-483D-9011-9934F7457E90}" srcOrd="2" destOrd="0" parTransId="{A0F35308-327A-4566-9844-8BB7C01E2C73}" sibTransId="{D431F019-FA0C-458C-A24F-4E65CDE19BED}"/>
    <dgm:cxn modelId="{D59ADF7B-204E-4D21-9129-EE61B9C48ABB}" type="presOf" srcId="{37443318-B8A4-4DE2-901C-673D506DF716}" destId="{E132093D-662B-408B-BDD6-6F7D4537CF60}" srcOrd="0" destOrd="1" presId="urn:microsoft.com/office/officeart/2005/8/layout/hList2#1"/>
    <dgm:cxn modelId="{00E9D798-50E5-4B9D-8AA3-D09A531BEBA7}" srcId="{499935AB-8D61-4559-9284-B6D0882E8F3A}" destId="{37443318-B8A4-4DE2-901C-673D506DF716}" srcOrd="1" destOrd="0" parTransId="{B8D62A48-195F-4EEC-8ACB-9F1B5BDF4C17}" sibTransId="{20941684-2634-46F4-BAB7-8D862BA9FBB6}"/>
    <dgm:cxn modelId="{6E35628F-963A-4B25-B1F7-0E49781A0E45}" type="presOf" srcId="{5BEC9912-9F85-4544-952D-E92CAA20D1D5}" destId="{B98984B6-08C7-4158-BA52-66CF17FAFFC5}" srcOrd="0" destOrd="1" presId="urn:microsoft.com/office/officeart/2005/8/layout/hList2#1"/>
    <dgm:cxn modelId="{668B09A0-7883-4441-B302-1638893AB98E}" srcId="{0640FE27-49FB-4E47-B635-5714851657E3}" destId="{14A6BC83-B5DE-4CFD-9F7F-146EF9BE8EDC}" srcOrd="0" destOrd="0" parTransId="{55A2CE67-917A-4937-8C5E-493841096742}" sibTransId="{987D16C4-03CA-4BB6-9619-372BE755C747}"/>
    <dgm:cxn modelId="{35364461-12AE-4D9B-9FBA-75B97542EAD9}" type="presOf" srcId="{C835D39A-1275-483D-9011-9934F7457E90}" destId="{3E8124D5-1B00-4816-98DF-1B9B15C779C5}" srcOrd="0" destOrd="2" presId="urn:microsoft.com/office/officeart/2005/8/layout/hList2#1"/>
    <dgm:cxn modelId="{0F75AE61-C0B0-44FD-A597-FD1F6F567CDE}" srcId="{499935AB-8D61-4559-9284-B6D0882E8F3A}" destId="{C186072B-91BA-4AC5-8759-8DD4FE44D44D}" srcOrd="0" destOrd="0" parTransId="{AA1811F9-0E82-4E57-A67B-9B6DEC02D87E}" sibTransId="{3CEE63A1-569F-4B5F-881E-915E4519DF94}"/>
    <dgm:cxn modelId="{B95423EE-000D-4234-BE3D-5E1816D2213A}" type="presOf" srcId="{C094F9CC-34FE-468F-BAF2-A38FECA46530}" destId="{221084EC-5779-49BE-BC1F-56EA9F70AE74}" srcOrd="0" destOrd="0" presId="urn:microsoft.com/office/officeart/2005/8/layout/hList2#1"/>
    <dgm:cxn modelId="{BABC63D9-B2F7-48E8-8AAA-9FBE9FBB3500}" type="presOf" srcId="{09C0F7E6-9601-4563-9BB5-CA5C6CA68C7A}" destId="{B98984B6-08C7-4158-BA52-66CF17FAFFC5}" srcOrd="0" destOrd="0" presId="urn:microsoft.com/office/officeart/2005/8/layout/hList2#1"/>
    <dgm:cxn modelId="{132B9754-F093-450E-8714-8BBD4A7A3C26}" type="presOf" srcId="{AC955619-5296-4D14-872D-433E162EA57A}" destId="{E0EAA437-482B-4CA4-A731-CA5E482921D2}" srcOrd="0" destOrd="0" presId="urn:microsoft.com/office/officeart/2005/8/layout/hList2#1"/>
    <dgm:cxn modelId="{325E300A-9F5D-429F-8863-11A86BC02C3C}" srcId="{68BEA10C-1C3F-49C5-94C8-6153C267566D}" destId="{5038364E-E71B-4B0A-B1BC-41F43FA04948}" srcOrd="0" destOrd="0" parTransId="{9B4DEE51-37C9-41C7-B7B2-7EA93FC9FA22}" sibTransId="{59BEAA18-E627-4DF6-9B44-D44A9456CC6E}"/>
    <dgm:cxn modelId="{144CDD93-F25C-422D-944C-46A8E35DC889}" srcId="{AC955619-5296-4D14-872D-433E162EA57A}" destId="{499935AB-8D61-4559-9284-B6D0882E8F3A}" srcOrd="0" destOrd="0" parTransId="{9AF77860-67BE-4445-A508-FF600FCD2E93}" sibTransId="{24F15580-DC39-4927-9F5F-2330E86C37A0}"/>
    <dgm:cxn modelId="{49869AA4-4768-4B48-9F75-B10E7282140E}" type="presOf" srcId="{14A6BC83-B5DE-4CFD-9F7F-146EF9BE8EDC}" destId="{3E8124D5-1B00-4816-98DF-1B9B15C779C5}" srcOrd="0" destOrd="0" presId="urn:microsoft.com/office/officeart/2005/8/layout/hList2#1"/>
    <dgm:cxn modelId="{F2597BD9-EFF1-48E6-A0E1-FBD16B133D82}" srcId="{AC955619-5296-4D14-872D-433E162EA57A}" destId="{68BEA10C-1C3F-49C5-94C8-6153C267566D}" srcOrd="3" destOrd="0" parTransId="{54A0BDE4-2A4E-4EE7-9094-5D76228C643C}" sibTransId="{E85AEF20-D10E-41C8-AE92-F46D21A5A090}"/>
    <dgm:cxn modelId="{DD2E84F0-36E3-4696-BD34-78E7C841EA38}" srcId="{C094F9CC-34FE-468F-BAF2-A38FECA46530}" destId="{5BEC9912-9F85-4544-952D-E92CAA20D1D5}" srcOrd="1" destOrd="0" parTransId="{17144D34-E147-43CE-ABA7-366D0807D45C}" sibTransId="{BE444FE3-85E7-4630-8D39-8326A4C68116}"/>
    <dgm:cxn modelId="{23AF5DE1-F874-4AEE-9AE3-6D8DF01B3460}" type="presOf" srcId="{5038364E-E71B-4B0A-B1BC-41F43FA04948}" destId="{A16F5D25-9048-4A27-BB39-6A62254C6E88}" srcOrd="0" destOrd="0" presId="urn:microsoft.com/office/officeart/2005/8/layout/hList2#1"/>
    <dgm:cxn modelId="{64373F5B-ED76-408E-9308-5BCF8EDE5A51}" type="presOf" srcId="{68BEA10C-1C3F-49C5-94C8-6153C267566D}" destId="{6E103D35-BBCA-4DA5-BD65-C06B0863B182}" srcOrd="0" destOrd="0" presId="urn:microsoft.com/office/officeart/2005/8/layout/hList2#1"/>
    <dgm:cxn modelId="{8A2B665C-704E-400D-BB2C-590ABBA99909}" srcId="{C094F9CC-34FE-468F-BAF2-A38FECA46530}" destId="{09C0F7E6-9601-4563-9BB5-CA5C6CA68C7A}" srcOrd="0" destOrd="0" parTransId="{65251C3A-128F-4BDB-A00F-AC80AF5CFE5E}" sibTransId="{D6EFEC73-98ED-4B72-BAF2-94DE4A28C443}"/>
    <dgm:cxn modelId="{18F566DF-7867-49D3-87CF-9D1C260B0A4D}" type="presOf" srcId="{453A1B9B-073A-4432-AB4F-2038F6EFEBA1}" destId="{A16F5D25-9048-4A27-BB39-6A62254C6E88}" srcOrd="0" destOrd="1" presId="urn:microsoft.com/office/officeart/2005/8/layout/hList2#1"/>
    <dgm:cxn modelId="{3139CAD6-1805-4A3F-82EE-CE23850AE038}" type="presOf" srcId="{0640FE27-49FB-4E47-B635-5714851657E3}" destId="{B73372A9-C8B4-4B22-AC5B-BB8DBEE827D0}" srcOrd="0" destOrd="0" presId="urn:microsoft.com/office/officeart/2005/8/layout/hList2#1"/>
    <dgm:cxn modelId="{9E47CF8D-54A1-44A5-A3F2-034AD6BE7BC9}" srcId="{AC955619-5296-4D14-872D-433E162EA57A}" destId="{C094F9CC-34FE-468F-BAF2-A38FECA46530}" srcOrd="1" destOrd="0" parTransId="{CDBC8669-A067-4C93-A928-602095BA92C3}" sibTransId="{6059B1E8-8BF3-4763-A7BF-DB5285328CA4}"/>
    <dgm:cxn modelId="{AFC869A2-BFC3-47FB-BD81-822F1050116F}" type="presOf" srcId="{C186072B-91BA-4AC5-8759-8DD4FE44D44D}" destId="{E132093D-662B-408B-BDD6-6F7D4537CF60}" srcOrd="0" destOrd="0" presId="urn:microsoft.com/office/officeart/2005/8/layout/hList2#1"/>
    <dgm:cxn modelId="{485684EC-78D5-4EC2-B034-886580B63C5D}" type="presOf" srcId="{3AE5AFDB-B778-4527-ABE3-8B5EDF4A2CBD}" destId="{3E8124D5-1B00-4816-98DF-1B9B15C779C5}" srcOrd="0" destOrd="1" presId="urn:microsoft.com/office/officeart/2005/8/layout/hList2#1"/>
    <dgm:cxn modelId="{643D9A84-C0D7-469E-86E5-9B6417A16183}" srcId="{0640FE27-49FB-4E47-B635-5714851657E3}" destId="{3AE5AFDB-B778-4527-ABE3-8B5EDF4A2CBD}" srcOrd="1" destOrd="0" parTransId="{9B0B64AF-03FA-47E8-848E-DBE3E431389F}" sibTransId="{1A0AB5D3-E7F6-434F-B489-C483F85B0FCA}"/>
    <dgm:cxn modelId="{128ACBD4-35EC-4DFD-9BB3-765F612314F9}" srcId="{C094F9CC-34FE-468F-BAF2-A38FECA46530}" destId="{7E77DBF3-2D3E-4E88-B600-440A0A3D4F44}" srcOrd="2" destOrd="0" parTransId="{3AB77F07-4CBA-4F87-B526-978DDB24CB4F}" sibTransId="{E6E49D8A-C15D-4370-AC47-99259A745A56}"/>
    <dgm:cxn modelId="{04E49FC4-A0B8-4CF0-ABC8-F7E01228FE00}" type="presParOf" srcId="{E0EAA437-482B-4CA4-A731-CA5E482921D2}" destId="{DDD5ECF4-1429-4EE5-BC3C-F7F58B7916E6}" srcOrd="0" destOrd="0" presId="urn:microsoft.com/office/officeart/2005/8/layout/hList2#1"/>
    <dgm:cxn modelId="{BF3208F1-6282-4F4F-BB31-7429810A517B}" type="presParOf" srcId="{DDD5ECF4-1429-4EE5-BC3C-F7F58B7916E6}" destId="{538B571E-D9EB-40E9-8816-0F42AE1D6EBE}" srcOrd="0" destOrd="0" presId="urn:microsoft.com/office/officeart/2005/8/layout/hList2#1"/>
    <dgm:cxn modelId="{C35860CA-3BD4-42EB-90D6-5CDA908C4062}" type="presParOf" srcId="{DDD5ECF4-1429-4EE5-BC3C-F7F58B7916E6}" destId="{E132093D-662B-408B-BDD6-6F7D4537CF60}" srcOrd="1" destOrd="0" presId="urn:microsoft.com/office/officeart/2005/8/layout/hList2#1"/>
    <dgm:cxn modelId="{A08D55E6-C84A-448C-8E5A-515D28F7A51D}" type="presParOf" srcId="{DDD5ECF4-1429-4EE5-BC3C-F7F58B7916E6}" destId="{A89BDF5D-A82D-4BB6-90F9-C96CD7A7B864}" srcOrd="2" destOrd="0" presId="urn:microsoft.com/office/officeart/2005/8/layout/hList2#1"/>
    <dgm:cxn modelId="{7F36A807-1970-4377-BE6D-7F4D79F53147}" type="presParOf" srcId="{E0EAA437-482B-4CA4-A731-CA5E482921D2}" destId="{A2D4013E-E257-4F06-8958-61C98797F8EA}" srcOrd="1" destOrd="0" presId="urn:microsoft.com/office/officeart/2005/8/layout/hList2#1"/>
    <dgm:cxn modelId="{4ABA0302-241B-4AFB-8D8B-FE8783FF7684}" type="presParOf" srcId="{E0EAA437-482B-4CA4-A731-CA5E482921D2}" destId="{0833CAF1-4A64-430E-8E6F-F047D2F28C6B}" srcOrd="2" destOrd="0" presId="urn:microsoft.com/office/officeart/2005/8/layout/hList2#1"/>
    <dgm:cxn modelId="{52D0C551-B497-47CF-8779-B758271BE184}" type="presParOf" srcId="{0833CAF1-4A64-430E-8E6F-F047D2F28C6B}" destId="{AA7B60CD-BC5F-401C-AA3E-AF1D40891784}" srcOrd="0" destOrd="0" presId="urn:microsoft.com/office/officeart/2005/8/layout/hList2#1"/>
    <dgm:cxn modelId="{10EE6F22-1D30-442D-824E-8B48DF4920C9}" type="presParOf" srcId="{0833CAF1-4A64-430E-8E6F-F047D2F28C6B}" destId="{B98984B6-08C7-4158-BA52-66CF17FAFFC5}" srcOrd="1" destOrd="0" presId="urn:microsoft.com/office/officeart/2005/8/layout/hList2#1"/>
    <dgm:cxn modelId="{B919DC87-C167-4E2D-8AD5-1DA9572B0691}" type="presParOf" srcId="{0833CAF1-4A64-430E-8E6F-F047D2F28C6B}" destId="{221084EC-5779-49BE-BC1F-56EA9F70AE74}" srcOrd="2" destOrd="0" presId="urn:microsoft.com/office/officeart/2005/8/layout/hList2#1"/>
    <dgm:cxn modelId="{37719555-7CB3-42F5-B9E6-7BFC545EF67D}" type="presParOf" srcId="{E0EAA437-482B-4CA4-A731-CA5E482921D2}" destId="{84FE0314-89FF-463B-87F7-B93CC23FC616}" srcOrd="3" destOrd="0" presId="urn:microsoft.com/office/officeart/2005/8/layout/hList2#1"/>
    <dgm:cxn modelId="{A9466FBC-66F4-448A-A49B-BB2A54D10DB9}" type="presParOf" srcId="{E0EAA437-482B-4CA4-A731-CA5E482921D2}" destId="{B7321137-F3AE-48CA-929F-B43A39E69D45}" srcOrd="4" destOrd="0" presId="urn:microsoft.com/office/officeart/2005/8/layout/hList2#1"/>
    <dgm:cxn modelId="{19DDC979-874C-453B-9693-2E1A35E34619}" type="presParOf" srcId="{B7321137-F3AE-48CA-929F-B43A39E69D45}" destId="{B3AA2B33-98AC-4A4D-B1FA-6040191DE403}" srcOrd="0" destOrd="0" presId="urn:microsoft.com/office/officeart/2005/8/layout/hList2#1"/>
    <dgm:cxn modelId="{7D76F44E-67AC-4E77-B6EF-CF1A23440767}" type="presParOf" srcId="{B7321137-F3AE-48CA-929F-B43A39E69D45}" destId="{3E8124D5-1B00-4816-98DF-1B9B15C779C5}" srcOrd="1" destOrd="0" presId="urn:microsoft.com/office/officeart/2005/8/layout/hList2#1"/>
    <dgm:cxn modelId="{952028D8-1359-4A6A-B8C8-FD3E5FA5A20B}" type="presParOf" srcId="{B7321137-F3AE-48CA-929F-B43A39E69D45}" destId="{B73372A9-C8B4-4B22-AC5B-BB8DBEE827D0}" srcOrd="2" destOrd="0" presId="urn:microsoft.com/office/officeart/2005/8/layout/hList2#1"/>
    <dgm:cxn modelId="{D14BCA69-E349-424B-B4FD-CADB5256FBD1}" type="presParOf" srcId="{E0EAA437-482B-4CA4-A731-CA5E482921D2}" destId="{C620F05C-2394-4123-B696-2CFD92BB0E54}" srcOrd="5" destOrd="0" presId="urn:microsoft.com/office/officeart/2005/8/layout/hList2#1"/>
    <dgm:cxn modelId="{F39F26E4-51E0-4E0B-9001-DF8183FFE5E9}" type="presParOf" srcId="{E0EAA437-482B-4CA4-A731-CA5E482921D2}" destId="{785DB075-5772-498E-BB4F-E8808BDE3DB6}" srcOrd="6" destOrd="0" presId="urn:microsoft.com/office/officeart/2005/8/layout/hList2#1"/>
    <dgm:cxn modelId="{98B35351-AB26-4554-8219-F6C023277079}" type="presParOf" srcId="{785DB075-5772-498E-BB4F-E8808BDE3DB6}" destId="{E190742C-63EE-45FD-829D-ECF42F2FD80F}" srcOrd="0" destOrd="0" presId="urn:microsoft.com/office/officeart/2005/8/layout/hList2#1"/>
    <dgm:cxn modelId="{44971829-3D1C-4BD2-AA1A-524CA56D470E}" type="presParOf" srcId="{785DB075-5772-498E-BB4F-E8808BDE3DB6}" destId="{A16F5D25-9048-4A27-BB39-6A62254C6E88}" srcOrd="1" destOrd="0" presId="urn:microsoft.com/office/officeart/2005/8/layout/hList2#1"/>
    <dgm:cxn modelId="{E1126A93-81D3-4F12-A780-4F1F02B2B3BE}" type="presParOf" srcId="{785DB075-5772-498E-BB4F-E8808BDE3DB6}" destId="{6E103D35-BBCA-4DA5-BD65-C06B0863B182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01898-140C-4964-B401-78EC597166B9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5DAB1E-5E00-4154-AAAD-2A73F56238D1}">
      <dgm:prSet custT="1"/>
      <dgm:spPr>
        <a:solidFill>
          <a:srgbClr val="2DD220">
            <a:alpha val="60000"/>
          </a:srgb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консолидированного бюджета по годам, </a:t>
          </a:r>
        </a:p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B8E660E-81CE-4642-A6C9-CF1E4C144C16}" type="parTrans" cxnId="{A379A1D8-0B28-4682-8840-5C5073A999D7}">
      <dgm:prSet/>
      <dgm:spPr/>
      <dgm:t>
        <a:bodyPr/>
        <a:lstStyle/>
        <a:p>
          <a:endParaRPr lang="ru-RU"/>
        </a:p>
      </dgm:t>
    </dgm:pt>
    <dgm:pt modelId="{4EE3D4CB-19F3-4D55-A523-BEDBD2844BE8}" type="sibTrans" cxnId="{A379A1D8-0B28-4682-8840-5C5073A999D7}">
      <dgm:prSet/>
      <dgm:spPr/>
      <dgm:t>
        <a:bodyPr/>
        <a:lstStyle/>
        <a:p>
          <a:endParaRPr lang="ru-RU"/>
        </a:p>
      </dgm:t>
    </dgm:pt>
    <dgm:pt modelId="{89AB9B02-1A14-4EEA-AFCB-8DA07C1C05CB}" type="pres">
      <dgm:prSet presAssocID="{F9D01898-140C-4964-B401-78EC597166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797DB-2AAC-48B2-BA71-26F901B85B14}" type="pres">
      <dgm:prSet presAssocID="{495DAB1E-5E00-4154-AAAD-2A73F56238D1}" presName="composite" presStyleCnt="0"/>
      <dgm:spPr/>
    </dgm:pt>
    <dgm:pt modelId="{CCC86D41-DD3C-43CE-9E84-89B4A86BDD92}" type="pres">
      <dgm:prSet presAssocID="{495DAB1E-5E00-4154-AAAD-2A73F56238D1}" presName="imgShp" presStyleLbl="fgImgPlace1" presStyleIdx="0" presStyleCnt="1" custScaleX="174550" custScaleY="84839" custLinFactNeighborX="97687" custLinFactNeighborY="-663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3A884A-48D5-4BAA-9BAC-33CFD6E71A98}" type="pres">
      <dgm:prSet presAssocID="{495DAB1E-5E00-4154-AAAD-2A73F56238D1}" presName="txShp" presStyleLbl="node1" presStyleIdx="0" presStyleCnt="1" custScaleX="87898" custScaleY="204439" custLinFactNeighborX="12984" custLinFactNeighborY="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2AAF2-9BAA-4517-93B8-7A1305275BB1}" type="presOf" srcId="{495DAB1E-5E00-4154-AAAD-2A73F56238D1}" destId="{2C3A884A-48D5-4BAA-9BAC-33CFD6E71A98}" srcOrd="0" destOrd="0" presId="urn:microsoft.com/office/officeart/2005/8/layout/vList3#1"/>
    <dgm:cxn modelId="{69462A57-C223-4FA8-9AB2-B4BDAAE98F0C}" type="presOf" srcId="{F9D01898-140C-4964-B401-78EC597166B9}" destId="{89AB9B02-1A14-4EEA-AFCB-8DA07C1C05CB}" srcOrd="0" destOrd="0" presId="urn:microsoft.com/office/officeart/2005/8/layout/vList3#1"/>
    <dgm:cxn modelId="{A379A1D8-0B28-4682-8840-5C5073A999D7}" srcId="{F9D01898-140C-4964-B401-78EC597166B9}" destId="{495DAB1E-5E00-4154-AAAD-2A73F56238D1}" srcOrd="0" destOrd="0" parTransId="{7B8E660E-81CE-4642-A6C9-CF1E4C144C16}" sibTransId="{4EE3D4CB-19F3-4D55-A523-BEDBD2844BE8}"/>
    <dgm:cxn modelId="{5A77F110-AFE8-4831-A8F7-61D8F79751C2}" type="presParOf" srcId="{89AB9B02-1A14-4EEA-AFCB-8DA07C1C05CB}" destId="{72E797DB-2AAC-48B2-BA71-26F901B85B14}" srcOrd="0" destOrd="0" presId="urn:microsoft.com/office/officeart/2005/8/layout/vList3#1"/>
    <dgm:cxn modelId="{8801CFC9-F40C-4A3D-9431-5444BBEBFA11}" type="presParOf" srcId="{72E797DB-2AAC-48B2-BA71-26F901B85B14}" destId="{CCC86D41-DD3C-43CE-9E84-89B4A86BDD92}" srcOrd="0" destOrd="0" presId="urn:microsoft.com/office/officeart/2005/8/layout/vList3#1"/>
    <dgm:cxn modelId="{7DFC03CF-93BE-4482-A884-2F6EF25BFEC4}" type="presParOf" srcId="{72E797DB-2AAC-48B2-BA71-26F901B85B14}" destId="{2C3A884A-48D5-4BAA-9BAC-33CFD6E71A9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814D84-E262-44FE-AD55-D38D9664A94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359AE-EF3B-4578-B144-B21FC27BEC9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 районе функционируют:</a:t>
          </a:r>
        </a:p>
        <a:p>
          <a:pPr marL="0" marR="0" indent="0" algn="l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Сельскохозяйственные предприятия – 10 ед.</a:t>
          </a:r>
        </a:p>
        <a:p>
          <a:pPr marL="0" marR="0" indent="0" algn="l" defTabSz="6223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Крестьянско-фермерские хозяйства и ИП – 89 ед.</a:t>
          </a:r>
        </a:p>
        <a:p>
          <a:pPr algn="l" defTabSz="622300">
            <a:lnSpc>
              <a:spcPct val="12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Личные подсобные хозяйства  –  более 4500 ед.</a:t>
          </a:r>
        </a:p>
      </dgm:t>
    </dgm:pt>
    <dgm:pt modelId="{486D3EA2-10E5-4C39-BE93-559C6F43547E}" type="parTrans" cxnId="{5FDC5E3F-06B5-408B-AACA-90606A0CCB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6EA30E-1514-49A7-9B86-E258ACF2EAE8}" type="sibTrans" cxnId="{5FDC5E3F-06B5-408B-AACA-90606A0CCB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F67CEF-94A5-4AD7-8DE5-25E0B268CE2C}" type="pres">
      <dgm:prSet presAssocID="{13814D84-E262-44FE-AD55-D38D9664A9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A7FD-ED03-4C32-8C6C-0E738FABDDAD}" type="pres">
      <dgm:prSet presAssocID="{313359AE-EF3B-4578-B144-B21FC27BEC95}" presName="node" presStyleLbl="node1" presStyleIdx="0" presStyleCnt="1" custScaleX="135809" custScaleY="123728" custLinFactNeighborX="0" custLinFactNeighborY="-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C5E3F-06B5-408B-AACA-90606A0CCBEE}" srcId="{13814D84-E262-44FE-AD55-D38D9664A94D}" destId="{313359AE-EF3B-4578-B144-B21FC27BEC95}" srcOrd="0" destOrd="0" parTransId="{486D3EA2-10E5-4C39-BE93-559C6F43547E}" sibTransId="{CB6EA30E-1514-49A7-9B86-E258ACF2EAE8}"/>
    <dgm:cxn modelId="{3B9A2CF5-E546-42CF-A5AD-7E102B95D089}" type="presOf" srcId="{13814D84-E262-44FE-AD55-D38D9664A94D}" destId="{A1F67CEF-94A5-4AD7-8DE5-25E0B268CE2C}" srcOrd="0" destOrd="0" presId="urn:microsoft.com/office/officeart/2005/8/layout/default#1"/>
    <dgm:cxn modelId="{4C0115C9-39DF-4069-871A-6C4E6056DDFC}" type="presOf" srcId="{313359AE-EF3B-4578-B144-B21FC27BEC95}" destId="{1F9AA7FD-ED03-4C32-8C6C-0E738FABDDAD}" srcOrd="0" destOrd="0" presId="urn:microsoft.com/office/officeart/2005/8/layout/default#1"/>
    <dgm:cxn modelId="{A1E572AE-A270-48A4-9309-6D5E2AC53348}" type="presParOf" srcId="{A1F67CEF-94A5-4AD7-8DE5-25E0B268CE2C}" destId="{1F9AA7FD-ED03-4C32-8C6C-0E738FABDDAD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53B714-B7F6-4721-AE19-4E1A0578A0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26BAF-3842-4DD5-9B1B-DC26F871D796}" type="pres">
      <dgm:prSet presAssocID="{CA53B714-B7F6-4721-AE19-4E1A0578A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B0D84-E9A7-4452-AFEF-B4E858AC9229}" type="presOf" srcId="{CA53B714-B7F6-4721-AE19-4E1A0578A02C}" destId="{28826BAF-3842-4DD5-9B1B-DC26F871D7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BDF5D-A82D-4BB6-90F9-C96CD7A7B864}">
      <dsp:nvSpPr>
        <dsp:cNvPr id="0" name=""/>
        <dsp:cNvSpPr/>
      </dsp:nvSpPr>
      <dsp:spPr>
        <a:xfrm rot="10800000">
          <a:off x="147351" y="5541435"/>
          <a:ext cx="244663" cy="147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2823" bIns="0" numCol="1" spcCol="1270" anchor="t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>
              <a:solidFill>
                <a:schemeClr val="bg1">
                  <a:lumMod val="75000"/>
                </a:schemeClr>
              </a:solidFill>
            </a:rPr>
            <a:t>ф</a:t>
          </a:r>
          <a:endParaRPr lang="ru-RU" sz="8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47351" y="5541435"/>
        <a:ext cx="244663" cy="147196"/>
      </dsp:txXfrm>
    </dsp:sp>
    <dsp:sp modelId="{E132093D-662B-408B-BDD6-6F7D4537CF60}">
      <dsp:nvSpPr>
        <dsp:cNvPr id="0" name=""/>
        <dsp:cNvSpPr/>
      </dsp:nvSpPr>
      <dsp:spPr>
        <a:xfrm>
          <a:off x="367078" y="1367058"/>
          <a:ext cx="1551778" cy="4130083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82823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Агинское отделение №2437 Сберегательного Банка РФ </a:t>
          </a: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представлено 2 отделениями, обслуживают физических и юридических лиц и индивидуальных предпринимателей.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5 банкоматов, 2 принимают наличные.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828" y="1442808"/>
        <a:ext cx="1400278" cy="3978583"/>
      </dsp:txXfrm>
    </dsp:sp>
    <dsp:sp modelId="{538B571E-D9EB-40E9-8816-0F42AE1D6EBE}">
      <dsp:nvSpPr>
        <dsp:cNvPr id="0" name=""/>
        <dsp:cNvSpPr/>
      </dsp:nvSpPr>
      <dsp:spPr>
        <a:xfrm>
          <a:off x="367076" y="281441"/>
          <a:ext cx="1513607" cy="818443"/>
        </a:xfrm>
        <a:prstGeom prst="rect">
          <a:avLst/>
        </a:prstGeom>
        <a:blipFill rotWithShape="0">
          <a:blip xmlns:r="http://schemas.openxmlformats.org/officeDocument/2006/relationships" r:embed="rId1">
            <a:lum bright="-13000" contrast="4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084EC-5779-49BE-BC1F-56EA9F70AE74}">
      <dsp:nvSpPr>
        <dsp:cNvPr id="0" name=""/>
        <dsp:cNvSpPr/>
      </dsp:nvSpPr>
      <dsp:spPr>
        <a:xfrm rot="10800000" flipH="1" flipV="1">
          <a:off x="776501" y="5569663"/>
          <a:ext cx="271818" cy="91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2823" bIns="0" numCol="1" spcCol="1270" anchor="t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bg1">
                <a:lumMod val="75000"/>
              </a:schemeClr>
            </a:solidFill>
          </a:endParaRPr>
        </a:p>
      </dsp:txBody>
      <dsp:txXfrm rot="-10800000">
        <a:off x="776501" y="5569663"/>
        <a:ext cx="271818" cy="91558"/>
      </dsp:txXfrm>
    </dsp:sp>
    <dsp:sp modelId="{B98984B6-08C7-4158-BA52-66CF17FAFFC5}">
      <dsp:nvSpPr>
        <dsp:cNvPr id="0" name=""/>
        <dsp:cNvSpPr/>
      </dsp:nvSpPr>
      <dsp:spPr>
        <a:xfrm>
          <a:off x="2464111" y="1368463"/>
          <a:ext cx="1551179" cy="4174055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82823" rIns="99568" bIns="99568" numCol="1" spcCol="1270" anchor="t" anchorCtr="0">
          <a:noAutofit/>
        </a:bodyPr>
        <a:lstStyle/>
        <a:p>
          <a:pPr marL="0" lvl="1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Филиал </a:t>
          </a:r>
          <a:r>
            <a:rPr lang="ru-RU" sz="1400" kern="1200" dirty="0" err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ОАО</a:t>
          </a:r>
          <a:r>
            <a:rPr lang="ru-RU" sz="1400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 «Открытие»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услуги для физических и юридических лиц и индивидуальных предпринимателей, 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 6 банкоматов, 1 работает круглосуточно, 1 принимает валюту, 2 принимают наличные.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832" y="1444184"/>
        <a:ext cx="1399737" cy="4022613"/>
      </dsp:txXfrm>
    </dsp:sp>
    <dsp:sp modelId="{AA7B60CD-BC5F-401C-AA3E-AF1D40891784}">
      <dsp:nvSpPr>
        <dsp:cNvPr id="0" name=""/>
        <dsp:cNvSpPr/>
      </dsp:nvSpPr>
      <dsp:spPr>
        <a:xfrm>
          <a:off x="2451425" y="281441"/>
          <a:ext cx="1551460" cy="862385"/>
        </a:xfrm>
        <a:prstGeom prst="rect">
          <a:avLst/>
        </a:prstGeom>
        <a:blipFill rotWithShape="0">
          <a:blip xmlns:r="http://schemas.openxmlformats.org/officeDocument/2006/relationships" r:embed="rId2">
            <a:lum bright="-13000" contrast="23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372A9-C8B4-4B22-AC5B-BB8DBEE827D0}">
      <dsp:nvSpPr>
        <dsp:cNvPr id="0" name=""/>
        <dsp:cNvSpPr/>
      </dsp:nvSpPr>
      <dsp:spPr>
        <a:xfrm flipH="1" flipV="1">
          <a:off x="1068102" y="5526914"/>
          <a:ext cx="309001" cy="16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2823" bIns="0" numCol="1" spcCol="1270" anchor="t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baseline="0" dirty="0">
            <a:solidFill>
              <a:schemeClr val="bg1">
                <a:lumMod val="75000"/>
              </a:schemeClr>
            </a:solidFill>
          </a:endParaRPr>
        </a:p>
      </dsp:txBody>
      <dsp:txXfrm rot="10800000">
        <a:off x="1068102" y="5526914"/>
        <a:ext cx="309001" cy="161717"/>
      </dsp:txXfrm>
    </dsp:sp>
    <dsp:sp modelId="{3E8124D5-1B00-4816-98DF-1B9B15C779C5}">
      <dsp:nvSpPr>
        <dsp:cNvPr id="0" name=""/>
        <dsp:cNvSpPr/>
      </dsp:nvSpPr>
      <dsp:spPr>
        <a:xfrm>
          <a:off x="4607658" y="1366695"/>
          <a:ext cx="1543858" cy="416353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82823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Доп. офис Читинского отделения.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услуги для физических и юридических лиц и индивидуальных предпринимателей,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 3 банкомата, 1 работает круглосуточно, 2 принимают наличные.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3021" y="1442058"/>
        <a:ext cx="1393132" cy="4012813"/>
      </dsp:txXfrm>
    </dsp:sp>
    <dsp:sp modelId="{B3AA2B33-98AC-4A4D-B1FA-6040191DE403}">
      <dsp:nvSpPr>
        <dsp:cNvPr id="0" name=""/>
        <dsp:cNvSpPr/>
      </dsp:nvSpPr>
      <dsp:spPr>
        <a:xfrm>
          <a:off x="4679549" y="281441"/>
          <a:ext cx="1447074" cy="868567"/>
        </a:xfrm>
        <a:prstGeom prst="rect">
          <a:avLst/>
        </a:prstGeom>
        <a:blipFill rotWithShape="0">
          <a:blip xmlns:r="http://schemas.openxmlformats.org/officeDocument/2006/relationships" r:embed="rId3">
            <a:lum bright="-21000" contrast="52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03D35-BBCA-4DA5-BD65-C06B0863B182}">
      <dsp:nvSpPr>
        <dsp:cNvPr id="0" name=""/>
        <dsp:cNvSpPr/>
      </dsp:nvSpPr>
      <dsp:spPr>
        <a:xfrm rot="16200000">
          <a:off x="5053256" y="2985984"/>
          <a:ext cx="4437132" cy="20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2823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53256" y="2985984"/>
        <a:ext cx="4437132" cy="207295"/>
      </dsp:txXfrm>
    </dsp:sp>
    <dsp:sp modelId="{A16F5D25-9048-4A27-BB39-6A62254C6E88}">
      <dsp:nvSpPr>
        <dsp:cNvPr id="0" name=""/>
        <dsp:cNvSpPr/>
      </dsp:nvSpPr>
      <dsp:spPr>
        <a:xfrm>
          <a:off x="6692004" y="1368135"/>
          <a:ext cx="1563074" cy="4163583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82823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Отделение банка </a:t>
          </a: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представлено единственным офисом. Предоставляет услуги для физических лиц.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 2 банкомата, 1 принимает наличные.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68305" y="1444436"/>
        <a:ext cx="1410472" cy="4010981"/>
      </dsp:txXfrm>
    </dsp:sp>
    <dsp:sp modelId="{E190742C-63EE-45FD-829D-ECF42F2FD80F}">
      <dsp:nvSpPr>
        <dsp:cNvPr id="0" name=""/>
        <dsp:cNvSpPr/>
      </dsp:nvSpPr>
      <dsp:spPr>
        <a:xfrm>
          <a:off x="6763897" y="281441"/>
          <a:ext cx="1413310" cy="848596"/>
        </a:xfrm>
        <a:prstGeom prst="rect">
          <a:avLst/>
        </a:prstGeom>
        <a:blipFill rotWithShape="0">
          <a:blip xmlns:r="http://schemas.openxmlformats.org/officeDocument/2006/relationships" r:embed="rId4">
            <a:lum bright="-18000" contrast="3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A884A-48D5-4BAA-9BAC-33CFD6E71A98}">
      <dsp:nvSpPr>
        <dsp:cNvPr id="0" name=""/>
        <dsp:cNvSpPr/>
      </dsp:nvSpPr>
      <dsp:spPr>
        <a:xfrm rot="10800000">
          <a:off x="2059243" y="1469"/>
          <a:ext cx="2926659" cy="2277136"/>
        </a:xfrm>
        <a:prstGeom prst="homePlate">
          <a:avLst/>
        </a:prstGeom>
        <a:solidFill>
          <a:srgbClr val="2DD220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17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Доходы консолидированного бюджета по годам,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628527" y="1469"/>
        <a:ext cx="2357375" cy="2277136"/>
      </dsp:txXfrm>
    </dsp:sp>
    <dsp:sp modelId="{CCC86D41-DD3C-43CE-9E84-89B4A86BDD92}">
      <dsp:nvSpPr>
        <dsp:cNvPr id="0" name=""/>
        <dsp:cNvSpPr/>
      </dsp:nvSpPr>
      <dsp:spPr>
        <a:xfrm>
          <a:off x="1541426" y="0"/>
          <a:ext cx="1944218" cy="9449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A7FD-ED03-4C32-8C6C-0E738FABDDAD}">
      <dsp:nvSpPr>
        <dsp:cNvPr id="0" name=""/>
        <dsp:cNvSpPr/>
      </dsp:nvSpPr>
      <dsp:spPr>
        <a:xfrm>
          <a:off x="0" y="43192"/>
          <a:ext cx="2952327" cy="161382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 районе функционируют:</a:t>
          </a:r>
        </a:p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Сельскохозяйственные предприятия – 10 ед.</a:t>
          </a:r>
        </a:p>
        <a:p>
          <a:pPr marL="0" marR="0" lvl="0" indent="0" algn="l" defTabSz="6223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Крестьянско-фермерские хозяйства и ИП – 89 ед.</a:t>
          </a:r>
        </a:p>
        <a:p>
          <a:pPr lvl="0" algn="l" defTabSz="6223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Личные подсобные хозяйства  –  более 4500 ед.</a:t>
          </a:r>
        </a:p>
      </dsp:txBody>
      <dsp:txXfrm>
        <a:off x="0" y="43192"/>
        <a:ext cx="2952327" cy="1613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7C88-98F1-40A0-A260-86837C80392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B2244-B231-468A-B75E-AB0BA6C320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86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B614-6169-41F1-A15E-CBFC09CDC5B8}" type="datetimeFigureOut">
              <a:rPr lang="ru-RU" smtClean="0"/>
              <a:pPr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pmp.e-zab.ru/" TargetMode="External"/><Relationship Id="rId2" Type="http://schemas.openxmlformats.org/officeDocument/2006/relationships/hyperlink" Target="mailto:arbiabao@mail.ru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runo_aginskoe@mail.ru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aginskmr@mail.ru" TargetMode="External"/><Relationship Id="rId3" Type="http://schemas.openxmlformats.org/officeDocument/2006/relationships/diagramLayout" Target="../diagrams/layout4.xml"/><Relationship Id="rId7" Type="http://schemas.openxmlformats.org/officeDocument/2006/relationships/hyperlink" Target="http://www.aginskmr.ru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w2.google.com/mw-panoramio/photos/medium/13367444.jpg"/>
          <p:cNvPicPr>
            <a:picLocks noChangeAspect="1" noChangeArrowheads="1"/>
          </p:cNvPicPr>
          <p:nvPr/>
        </p:nvPicPr>
        <p:blipFill>
          <a:blip r:embed="rId2" cstate="print">
            <a:lum bright="6000" contrast="-9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476672"/>
            <a:ext cx="681910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паспорт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униципального района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«Агинский район»</a:t>
            </a:r>
            <a:endParaRPr lang="ru-RU" sz="36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857892"/>
            <a:ext cx="3143272" cy="461665"/>
          </a:xfrm>
          <a:prstGeom prst="rect">
            <a:avLst/>
          </a:prstGeom>
          <a:solidFill>
            <a:srgbClr val="F7E265">
              <a:alpha val="2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п. Агинское </a:t>
            </a:r>
            <a:r>
              <a:rPr lang="ru-RU" sz="2400" b="1" cap="none" spc="0" dirty="0" err="1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sz="2400" b="1" cap="none" spc="0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C:\Users\Квадро\Desktop\герб н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726417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yalma.ucoz.ru/filatov/5246.jpg"/>
          <p:cNvPicPr>
            <a:picLocks noChangeAspect="1" noChangeArrowheads="1"/>
          </p:cNvPicPr>
          <p:nvPr/>
        </p:nvPicPr>
        <p:blipFill>
          <a:blip r:embed="rId2" cstate="print">
            <a:lum bright="6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46572"/>
          </a:xfrm>
          <a:prstGeom prst="rect">
            <a:avLst/>
          </a:prstGeom>
          <a:solidFill>
            <a:srgbClr val="2DD22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85720" y="5143512"/>
            <a:ext cx="8286808" cy="1323439"/>
          </a:xfrm>
          <a:prstGeom prst="rect">
            <a:avLst/>
          </a:prstGeom>
          <a:solidFill>
            <a:srgbClr val="2DD220">
              <a:alpha val="18000"/>
            </a:srgbClr>
          </a:solidFill>
        </p:spPr>
        <p:txBody>
          <a:bodyPr wrap="square">
            <a:spAutoFit/>
          </a:bodyPr>
          <a:lstStyle/>
          <a:p>
            <a:pPr indent="396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Леса представлены немногими породами: из хвойных – лиственницей и сосной, из лиственных – березой, осиной и тополем.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Даурская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лиственница составляет свыше 70%  лесного массива района. Встречаются реликтовые ильмовые рощи с участием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даурского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абрикоса. Произрастают более 1300 видов растений, около 600 видов растений находят применение в официальной и народной (в том числе тибетской) медицине.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http://img-fotki.yandex.ru/get/5708/al-curo4ckina2010.e/0_66e8d_e64f2ff4_XL"/>
          <p:cNvPicPr>
            <a:picLocks noChangeAspect="1" noChangeArrowheads="1"/>
          </p:cNvPicPr>
          <p:nvPr/>
        </p:nvPicPr>
        <p:blipFill>
          <a:blip r:embed="rId3" cstate="print">
            <a:lum contrast="21000"/>
          </a:blip>
          <a:srcRect/>
          <a:stretch>
            <a:fillRect/>
          </a:stretch>
        </p:blipFill>
        <p:spPr bwMode="auto">
          <a:xfrm>
            <a:off x="2643174" y="1500174"/>
            <a:ext cx="3643338" cy="2571768"/>
          </a:xfrm>
          <a:prstGeom prst="rect">
            <a:avLst/>
          </a:prstGeom>
          <a:noFill/>
          <a:effectLst>
            <a:outerShdw blurRad="990600" dist="50800" dir="5400000" sx="107000" sy="107000" algn="ctr" rotWithShape="0">
              <a:srgbClr val="2DD22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08375" y="4357694"/>
            <a:ext cx="5012013" cy="338554"/>
          </a:xfrm>
          <a:prstGeom prst="rect">
            <a:avLst/>
          </a:prstGeom>
          <a:solidFill>
            <a:srgbClr val="2DD220">
              <a:alpha val="18000"/>
            </a:srgbClr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30%  площади района занимают земли лесного фонда.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5" y="214290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Лесной     фонд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51196"/>
                </a:solidFill>
                <a:latin typeface="Gabriola" pitchFamily="82" charset="0"/>
                <a:ea typeface="Times New Roman" pitchFamily="18" charset="0"/>
              </a:rPr>
              <a:t>Инженерная инфраструктура</a:t>
            </a:r>
            <a:endParaRPr lang="ru-RU" dirty="0">
              <a:solidFill>
                <a:srgbClr val="C51196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Энергетический комплекс</a:t>
            </a:r>
            <a:r>
              <a:rPr lang="ru-RU" sz="2000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Поставкой электрической энергии в районе занимаются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Западные электрические сети ОАО «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Читаэнерго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«МРСК Сибири». </a:t>
            </a: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76872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Теплоснабжение</a:t>
            </a:r>
            <a:r>
              <a:rPr lang="ru-RU" sz="2000" b="1" dirty="0" smtClean="0">
                <a:solidFill>
                  <a:srgbClr val="CC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общества с ограниченной ответственностью «Исток», «Луч», «Шанс», муниципальное предприятие 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Урдо-Ага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 акционерное общество 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ЗабТЭК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Тепло вырабатывают 34 котельные.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системе ЖКХ района работают 180 человек. В рамках подготовки к отопительному сезону проведены ремонтные работы: заменены ветхие тепловые сети и сети холодного водоснабжения в селах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Челутай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Амитхаша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в поселке Орловский.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замены котлы в котельных пяти сельских поселений.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Водоснабжение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обеспечивают муниципальные предприятия поселений. В районе функционируют 53 водокачки. Летним водопроводом обеспечены жители поселков Орловский,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Новоорловск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село Южный Аргалей, остальные – частично.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КПСЭР\Агинский район\программа\КПСЭР скорректированная 11-20гг\Инвестиционный паспорт 2012\Картинки\normal_42__dsf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3429024" cy="30003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1428736"/>
            <a:ext cx="5314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дорожной магистралью района являются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дорога федерального значения А-166 «Чита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Забайкальск» и региональные дороги Агинское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Цасучей и Агинское - Дульдурга.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365104"/>
            <a:ext cx="3995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Пассажирские перевозки в районе осуществляют муниципальное предприятие «Агинское АТП»,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МП городского округа «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Агаавтотранс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а также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 предприниматели.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Маршрутами охвачены все муниципальные образования.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0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Транспортная инфраструктура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1" y="3140968"/>
          <a:ext cx="4896544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" r:id="rId5" imgW="461727" imgH="345972" progId="PowerPoint.Slide.12">
                  <p:embed/>
                </p:oleObj>
              </mc:Choice>
              <mc:Fallback>
                <p:oleObj name="Слайд" r:id="rId5" imgW="461727" imgH="345972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3140968"/>
                        <a:ext cx="4896544" cy="35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786314" y="292893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Услуги почтовой связи оказывает филиал ФГУП «Почта России», имеющий 11 отделений в муниципальных образованиях района.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20" y="600076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Доступом к сети Интернет обеспечены все населенные пункты.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1415626"/>
            <a:ext cx="385765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0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Телефонизация населенных пунктов решена путем охвата всей территории района сотовой связью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МТС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«Мегафон», «Йота», 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Билайн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Проводную связь обеспечивает ОАО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02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Телекоммуникации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18521"/>
            <a:ext cx="4357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Цифровым телевидением охвачен весь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ведется вещание 20 федеральных каналов. </a:t>
            </a:r>
          </a:p>
        </p:txBody>
      </p:sp>
      <p:pic>
        <p:nvPicPr>
          <p:cNvPr id="19" name="Рисунок 18" descr="RIAN_5509393.HR.ru_d_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071546"/>
            <a:ext cx="2571768" cy="1715369"/>
          </a:xfrm>
          <a:prstGeom prst="rect">
            <a:avLst/>
          </a:prstGeom>
        </p:spPr>
      </p:pic>
      <p:pic>
        <p:nvPicPr>
          <p:cNvPr id="22" name="Рисунок 2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143380"/>
            <a:ext cx="2571768" cy="1714512"/>
          </a:xfrm>
          <a:prstGeom prst="rect">
            <a:avLst/>
          </a:prstGeom>
        </p:spPr>
      </p:pic>
      <p:pic>
        <p:nvPicPr>
          <p:cNvPr id="24" name="Рисунок 23" descr="53b35cdaac7642ce694fea654ecda961-10510673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645024"/>
            <a:ext cx="2571768" cy="171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933056"/>
            <a:ext cx="4248473" cy="278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Группа 30"/>
          <p:cNvGrpSpPr/>
          <p:nvPr/>
        </p:nvGrpSpPr>
        <p:grpSpPr>
          <a:xfrm>
            <a:off x="142844" y="1071546"/>
            <a:ext cx="8461604" cy="2789502"/>
            <a:chOff x="357158" y="1214422"/>
            <a:chExt cx="9009126" cy="325913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57158" y="1214422"/>
              <a:ext cx="9009126" cy="1944029"/>
              <a:chOff x="285720" y="1643050"/>
              <a:chExt cx="9009126" cy="1944029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000101" y="1643050"/>
                <a:ext cx="7143800" cy="6754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Образовательные учреждения МР «Агинский район»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85720" y="2500306"/>
                <a:ext cx="2641222" cy="857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14 дошкольных ОУ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287108" y="2471345"/>
                <a:ext cx="2905146" cy="857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15 общеобразовательных школ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648664" y="2471346"/>
                <a:ext cx="2646182" cy="11157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 учреждения дополнительного образования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Прямая со стрелкой 9"/>
              <p:cNvCxnSpPr>
                <a:stCxn id="4" idx="2"/>
                <a:endCxn id="6" idx="0"/>
              </p:cNvCxnSpPr>
              <p:nvPr/>
            </p:nvCxnSpPr>
            <p:spPr>
              <a:xfrm rot="5400000">
                <a:off x="2998245" y="926549"/>
                <a:ext cx="181842" cy="2965670"/>
              </a:xfrm>
              <a:prstGeom prst="straightConnector1">
                <a:avLst/>
              </a:prstGeom>
              <a:ln w="22225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>
                <a:stCxn id="4" idx="2"/>
                <a:endCxn id="8" idx="0"/>
              </p:cNvCxnSpPr>
              <p:nvPr/>
            </p:nvCxnSpPr>
            <p:spPr>
              <a:xfrm>
                <a:off x="4572001" y="2318464"/>
                <a:ext cx="3399754" cy="15288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>
                <a:stCxn id="4" idx="2"/>
                <a:endCxn id="7" idx="0"/>
              </p:cNvCxnSpPr>
              <p:nvPr/>
            </p:nvCxnSpPr>
            <p:spPr>
              <a:xfrm rot="16200000" flipH="1">
                <a:off x="4579401" y="2311063"/>
                <a:ext cx="152881" cy="167681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Овал 15"/>
            <p:cNvSpPr/>
            <p:nvPr/>
          </p:nvSpPr>
          <p:spPr>
            <a:xfrm>
              <a:off x="357158" y="3139828"/>
              <a:ext cx="2239865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878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детей/</a:t>
              </a:r>
              <a:r>
                <a:rPr lang="ru-RU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111педагогов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686144" y="3139828"/>
              <a:ext cx="2177592" cy="12241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2320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детей/292 педагога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953506" y="3379852"/>
              <a:ext cx="2182775" cy="10937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1310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чел./63 педагога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>
              <a:endCxn id="16" idx="0"/>
            </p:cNvCxnSpPr>
            <p:nvPr/>
          </p:nvCxnSpPr>
          <p:spPr>
            <a:xfrm flipH="1">
              <a:off x="1477090" y="2923805"/>
              <a:ext cx="32399" cy="21602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endCxn id="17" idx="0"/>
            </p:cNvCxnSpPr>
            <p:nvPr/>
          </p:nvCxnSpPr>
          <p:spPr>
            <a:xfrm flipH="1">
              <a:off x="4774940" y="2923805"/>
              <a:ext cx="1912" cy="21602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8" idx="2"/>
              <a:endCxn id="18" idx="0"/>
            </p:cNvCxnSpPr>
            <p:nvPr/>
          </p:nvCxnSpPr>
          <p:spPr>
            <a:xfrm>
              <a:off x="8043193" y="3158451"/>
              <a:ext cx="1701" cy="221401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395536" y="4005064"/>
            <a:ext cx="37102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Произведен капитальный ремонт  зданий 7 образовательных учреждений.  В 2019 году запущено 6 центров «Точка роста», в 2020 году – 2 центра. Объем средств из федерального бюджета, привлеченных в сферу образования в 2019 году составил 62,7 млн. руб., в 2020 году- более 35 млн.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42852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Образование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00108"/>
            <a:ext cx="8280920" cy="2031325"/>
          </a:xfrm>
          <a:prstGeom prst="rect">
            <a:avLst/>
          </a:prstGeom>
          <a:noFill/>
          <a:ln cap="rnd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Медицинскую помощь населению района оказывают 15 лечебных учреждений: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окружная больница;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участковая больница;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 врачебных амбулаторий;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фельдшерско-акушерских пунктов.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на территории района функционирует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ГБУЗ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«Забайкальская краевая туберкулезная больница»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4725144"/>
          <a:ext cx="7277617" cy="1578994"/>
        </p:xfrm>
        <a:graphic>
          <a:graphicData uri="http://schemas.openxmlformats.org/drawingml/2006/table">
            <a:tbl>
              <a:tblPr/>
              <a:tblGrid>
                <a:gridCol w="2180389"/>
                <a:gridCol w="849538"/>
                <a:gridCol w="849538"/>
                <a:gridCol w="849538"/>
                <a:gridCol w="849538"/>
                <a:gridCol w="849538"/>
                <a:gridCol w="849538"/>
              </a:tblGrid>
              <a:tr h="25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врачей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среднего медицинского персонала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5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прочего персонала, в т.ч. младшего мед. персонала.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1538" y="4286256"/>
            <a:ext cx="71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Обеспеченность медицинскими работниками в расчете на 10 тыс. чел.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929058" y="3000372"/>
            <a:ext cx="1071570" cy="92869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Здравоохранение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3933056"/>
          <a:ext cx="8280920" cy="21740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26592"/>
                <a:gridCol w="661683"/>
                <a:gridCol w="738529"/>
                <a:gridCol w="738529"/>
                <a:gridCol w="738529"/>
                <a:gridCol w="738529"/>
                <a:gridCol w="738529"/>
              </a:tblGrid>
              <a:tr h="362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Количество Домов культуры, клубов, 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мест в Домах культуры, клубах, мест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3797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музейных комнат, 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Количество библиотек, 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Библиотечный фонд, тыс. экз.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159146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159500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159640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160050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195375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219120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Агинском районе созданы полноценные условия  для художественного 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творчества, информационного и образовательного развития населения.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Культура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7" name="Рисунок 6" descr="foto (458) 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571612"/>
            <a:ext cx="3405190" cy="228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КПСЭР\Агинский район\программа\КПСЭР скорректированная 11-20гг\Инвестиционный паспорт 2012\Картинки\DSC_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71546"/>
            <a:ext cx="280985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41006"/>
              </p:ext>
            </p:extLst>
          </p:nvPr>
        </p:nvGraphicFramePr>
        <p:xfrm>
          <a:off x="785786" y="3786190"/>
          <a:ext cx="8106691" cy="25600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84349"/>
                <a:gridCol w="787057"/>
                <a:gridCol w="787057"/>
                <a:gridCol w="787057"/>
                <a:gridCol w="787057"/>
                <a:gridCol w="787057"/>
                <a:gridCol w="787057"/>
              </a:tblGrid>
              <a:tr h="295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</a:tr>
              <a:tr h="29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залов,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450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детских юношеских спортивных школ (ДЮСШ),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29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Число, занимающихся в ДЮСШ, чел.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5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физкультурно-массовых мероприятий,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5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площадок, оборудованных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спортивным инвентарем,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142852"/>
            <a:ext cx="8489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Физическая культура и спорт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000108"/>
            <a:ext cx="2143140" cy="2571768"/>
          </a:xfrm>
          <a:prstGeom prst="roundRect">
            <a:avLst/>
          </a:prstGeom>
          <a:blipFill>
            <a:blip r:embed="rId4" cstate="print">
              <a:lum/>
            </a:blip>
            <a:stretch>
              <a:fillRect l="-10000" t="-2000" r="-44000" b="-2000"/>
            </a:stretch>
          </a:blipFill>
          <a:ln w="0">
            <a:miter lim="800000"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908720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Жапова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сентябре 2020 года стала чемпионкой Европы по шахматам среди юношей и девушек до 12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357158" y="1643050"/>
          <a:ext cx="4214842" cy="100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88024" y="1340768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Нагрузка незанятого трудовой деятельностью населения, состоящего на учете в органах государственной службы занятости, на 100 заявленных вакансий составила 537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071546"/>
            <a:ext cx="4534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1.01.2020г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16684 чел.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559" y="2636912"/>
          <a:ext cx="8136906" cy="3503308"/>
        </p:xfrm>
        <a:graphic>
          <a:graphicData uri="http://schemas.openxmlformats.org/drawingml/2006/table">
            <a:tbl>
              <a:tblPr/>
              <a:tblGrid>
                <a:gridCol w="2299940"/>
                <a:gridCol w="566274"/>
                <a:gridCol w="670816"/>
                <a:gridCol w="766646"/>
                <a:gridCol w="766646"/>
                <a:gridCol w="766646"/>
                <a:gridCol w="766646"/>
                <a:gridCol w="766646"/>
                <a:gridCol w="766646"/>
              </a:tblGrid>
              <a:tr h="21431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1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января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2014г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2015 г.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постоянного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населения, в т.ч.: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17683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17440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17253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17113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16889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16684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городского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5106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5025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4966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4910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4878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4819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4730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сельского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12577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12415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12287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12203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12123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12070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11954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родившихся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346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318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295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234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умерших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159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Естественный прирост населения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Среднегодовая численность занятых в экономике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6730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6380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6680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6550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6671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6680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безработных,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зарег-х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ЦЗН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145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детей дошкольного возраста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2078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2158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2290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1948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2050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2217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2150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5720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Демография, трудовые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323528" y="1052736"/>
          <a:ext cx="84296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Финансово-кредитные учреждения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9992" y="404664"/>
            <a:ext cx="3970784" cy="72547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8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3968" y="1042935"/>
            <a:ext cx="42484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Представляем Вашему вниманию инвестиционный паспорт района и надеемся, что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предложенная информация позволит инвесторам найти перспективные объекты для приложения своего капитала и менеджерского таланта.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Мы поддержим любые виды и формы инвестиций. Администрация района предоставит все условия для успешной работы российским и зарубежным инвесторам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готова рассмотреть ваши деловые предложения.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Уверены, что вы непременно найдете возможности для создания и развития бизнеса, реализации новых идей, внедрения передовых технологий и инновационных разработок.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Добро пожаловать в муниципальный район «Агинский район»!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Ж.В.Жапов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глава муниципального района "Агинский район"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36037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2699792" y="1484784"/>
            <a:ext cx="3786214" cy="936104"/>
          </a:xfrm>
          <a:prstGeom prst="downArrow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 smtClean="0"/>
          </a:p>
          <a:p>
            <a:pPr algn="ctr"/>
            <a:r>
              <a:rPr lang="ru-RU" sz="1600" b="1" dirty="0" smtClean="0">
                <a:ln w="1905"/>
                <a:solidFill>
                  <a:srgbClr val="D115B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в 2019 г.</a:t>
            </a:r>
          </a:p>
          <a:p>
            <a:pPr algn="ctr"/>
            <a:endParaRPr lang="ru-RU" dirty="0"/>
          </a:p>
        </p:txBody>
      </p:sp>
      <p:sp useBgFill="1"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7386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Доходная часть бюджета на 1 января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года составила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1363,2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рублей, из них собственные доходы –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246,2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 (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%), безвозмездные поступления из федерального и краевого бюджетов-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1117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рублей. </a:t>
            </a:r>
            <a:endParaRPr kumimoji="0" lang="ru-RU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779912" y="4365104"/>
          <a:ext cx="5006930" cy="227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Налоговый потенциал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15616" y="2492896"/>
          <a:ext cx="712879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79512" y="3789040"/>
          <a:ext cx="504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29126" y="1142984"/>
            <a:ext cx="42148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промышленного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производства в 2019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1071546"/>
            <a:ext cx="414340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Объем производства промышленной продукции, млн. руб.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85503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Промышленное производство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2348880"/>
          <a:ext cx="57961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508104" y="1988840"/>
          <a:ext cx="33843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39552" y="2204864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143380"/>
            <a:ext cx="8286808" cy="175432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промышленное предприятие района - ЗАО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Новоорловский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горно-обогатительный комбинат» разрабатывает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Спокойнинское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месторождение вольфрама. 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Спокойнинское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вольфрам-грейзеновое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месторождение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одним из самых крупных месторождений в Забайкалье. В 2019 году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Новоорловский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произвел  1078 тонн, в 2018 году – 1389 тонн вольфрамового концентрата.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2697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32048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продукции на душу населения, тыс. 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980728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214422"/>
          <a:ext cx="8786874" cy="435360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70906"/>
                <a:gridCol w="2882756"/>
                <a:gridCol w="2838644"/>
                <a:gridCol w="2094568"/>
              </a:tblGrid>
              <a:tr h="77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 организации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  <a:tab pos="219075" algn="l"/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ЗАО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Новоорловский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ГОК»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Горнорудная промышленность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п. Новоорловский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Тел. 830239 51091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«Агинское молоко»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Производство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молочной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продукции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Амитхаша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83023943134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6100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СПОК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Сэсэг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молочной продукции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Южный Аргалей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83843890264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72008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производственный кооператив  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Кункур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Кункур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Тел. 830239 47139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7041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Гунэй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Гунэй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Тел. 830239 46143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Агрокооператив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Занта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п. Орловский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83023937325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5669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Агрокооператив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Будалан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Будалан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 830239 42116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214290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err="1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Системообразующие</a:t>
            </a: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 предприятия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2"/>
          <a:ext cx="8643998" cy="538160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55383"/>
                <a:gridCol w="2645411"/>
                <a:gridCol w="2981777"/>
                <a:gridCol w="2061427"/>
              </a:tblGrid>
              <a:tr h="622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 организации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Агрокооператив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Судунтуй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Судунтуй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Тел.830239 36116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Агрокооператив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Урда-Ага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Урда-Ага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Тел. 83023948116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Агрокооператив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Сахюрта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Сахюрта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41116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Хойто-Ага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Хойто-Ага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49444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«Цокто-Хангил»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Цокто-Хангил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Тел.830239 33122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СПК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Племзавод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им Калинина»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с.Южный Аргалей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44137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7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 «Агинское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ПАТП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«АР»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Услуги пассажироперевозок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п. Агинское, Ул. Ленина, 72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37119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4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ООО «Руно»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Переработка шерсти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п. Агинское, ул. Базара Ринчино, 84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апля 11"/>
          <p:cNvSpPr/>
          <p:nvPr/>
        </p:nvSpPr>
        <p:spPr>
          <a:xfrm rot="16200000" flipH="1">
            <a:off x="-8942" y="1366241"/>
            <a:ext cx="3052351" cy="3034466"/>
          </a:xfrm>
          <a:prstGeom prst="teardrop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Сельское хозяйство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79912" y="1268760"/>
            <a:ext cx="5214973" cy="778086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Объем производства сельскохозяйственной продукции, млн.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987824" y="2780928"/>
          <a:ext cx="58326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908720"/>
          <a:ext cx="640870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597"/>
                <a:gridCol w="896852"/>
                <a:gridCol w="896852"/>
                <a:gridCol w="896852"/>
                <a:gridCol w="896852"/>
                <a:gridCol w="896852"/>
                <a:gridCol w="896852"/>
              </a:tblGrid>
              <a:tr h="28575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40948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38050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36370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37280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37651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37830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Овцы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66054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56940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53907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54289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54123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28662" y="357166"/>
            <a:ext cx="72866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Поголовье животных в хозяйствах всех форм собственности, голов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419872" y="3140968"/>
          <a:ext cx="5544615" cy="30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465"/>
                <a:gridCol w="722865"/>
                <a:gridCol w="722865"/>
                <a:gridCol w="722865"/>
                <a:gridCol w="643431"/>
                <a:gridCol w="695062"/>
                <a:gridCol w="695062"/>
              </a:tblGrid>
              <a:tr h="5420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20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кота и птицы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ж.в.,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5375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5667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5828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5470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5568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31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Картофель,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2099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2773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2510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2991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3033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2693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2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Овощи,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186,3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9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Молоко, т.тонн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0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Зерновые культуры,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6486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4556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5762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3439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79512" y="4929198"/>
          <a:ext cx="2952328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31"/>
          <p:cNvSpPr>
            <a:spLocks noChangeArrowheads="1"/>
          </p:cNvSpPr>
          <p:nvPr/>
        </p:nvSpPr>
        <p:spPr bwMode="auto">
          <a:xfrm>
            <a:off x="4139952" y="2708920"/>
            <a:ext cx="4538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642910" y="2500306"/>
            <a:ext cx="2428892" cy="2085977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698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14480" y="1500174"/>
            <a:ext cx="6000792" cy="4286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реестре потребительского рынка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785926"/>
            <a:ext cx="200026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магазинов розничной торговли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0298" y="2285992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пунктов общественного питания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57752" y="2285992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пункта бытового обслуживания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573016"/>
            <a:ext cx="5760640" cy="1143008"/>
          </a:xfrm>
          <a:prstGeom prst="roundRect">
            <a:avLst/>
          </a:prstGeom>
          <a:noFill/>
          <a:ln w="254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Обеспеченность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(на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жителей):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торговыми  площадями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 м,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посадочными местами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16,3 ед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7000892" y="1785926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нестационарных объекта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F:\LPIC1466.JPG"/>
          <p:cNvPicPr>
            <a:picLocks noChangeAspect="1" noChangeArrowheads="1"/>
          </p:cNvPicPr>
          <p:nvPr/>
        </p:nvPicPr>
        <p:blipFill>
          <a:blip r:embed="rId2" cstate="print">
            <a:lum bright="-14000" contrast="21000"/>
          </a:blip>
          <a:srcRect/>
          <a:stretch>
            <a:fillRect/>
          </a:stretch>
        </p:blipFill>
        <p:spPr bwMode="auto">
          <a:xfrm>
            <a:off x="142844" y="5085184"/>
            <a:ext cx="2857520" cy="1629940"/>
          </a:xfrm>
          <a:prstGeom prst="rect">
            <a:avLst/>
          </a:prstGeom>
          <a:noFill/>
        </p:spPr>
      </p:pic>
      <p:pic>
        <p:nvPicPr>
          <p:cNvPr id="21506" name="Picture 2" descr="F:\DSCN4212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2000"/>
          </a:blip>
          <a:srcRect/>
          <a:stretch>
            <a:fillRect/>
          </a:stretch>
        </p:blipFill>
        <p:spPr bwMode="auto">
          <a:xfrm>
            <a:off x="3143240" y="4581128"/>
            <a:ext cx="3071834" cy="216771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12" y="357166"/>
            <a:ext cx="8958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Торговля и потребительский рынок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89040"/>
            <a:ext cx="244827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071546"/>
            <a:ext cx="764386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1.01.2020г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едином реестре субъектов малого и среднего предпринимательства числится 272 индивидуальных предпринимателя и 63 малых предприятия.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348880"/>
            <a:ext cx="707236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индивидуальных предпринимателей по видам экономической деятельности, ед.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Малый и средний бизнес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3068960"/>
          <a:ext cx="80648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КПСЭР\Агинский район\программа\КПСЭР скорректированная 11-20гг\Инвестиционный паспорт 2012\Картинки\Цырено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44745"/>
            <a:ext cx="2857520" cy="2643595"/>
          </a:xfrm>
          <a:prstGeom prst="rect">
            <a:avLst/>
          </a:prstGeom>
          <a:noFill/>
        </p:spPr>
      </p:pic>
      <p:pic>
        <p:nvPicPr>
          <p:cNvPr id="18435" name="Picture 3" descr="D:\КПСЭР\Агинский район\программа\КПСЭР скорректированная 11-20гг\Инвестиционный паспорт 2012\Картинки\fldzoofn pxutt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3177759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1142984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Постановлением Президиума Верховного Совета РСФСР от 16 января 1941 года   № 616/207   в   составе Агинского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Бурят-Монгольского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национального округа образован Агинский район.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3571876"/>
            <a:ext cx="535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связи с изменением административно-территориального деления Агинского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Бурят-Монгольского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национального округа Агинский район был ликвидирован дважды и дважды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образован: в 1951 г. и в 1965 г. 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январе 2021 года району исполнится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История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027040"/>
            <a:ext cx="8358246" cy="203132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Реализуется муниципальная программа «Поддержка и развитие малого и среднего предпринимательства в муниципальном районе «Агинский район».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информационно-аналитическая и организационная поддержка:     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проведение аналитических исследований по различным аспектам состояния и развития малого и среднего предпринимательства;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информационно-методическое обеспечение СМП;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размещение публикаций, рекламно-информационных материалов в средствах массовой информации с целью формирования благоприятного общественного мнения о предпринимательской деятельности;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конкурсов, семинаров и иных мероприятий с СМП.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3356992"/>
          <a:ext cx="8136903" cy="3129061"/>
        </p:xfrm>
        <a:graphic>
          <a:graphicData uri="http://schemas.openxmlformats.org/drawingml/2006/table">
            <a:tbl>
              <a:tblPr firstRow="1" bandRow="1">
                <a:effectLst>
                  <a:outerShdw blurRad="1270000" dist="38100" dir="189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676511"/>
                <a:gridCol w="807617"/>
                <a:gridCol w="831127"/>
                <a:gridCol w="715176"/>
                <a:gridCol w="684412"/>
                <a:gridCol w="684412"/>
                <a:gridCol w="684412"/>
                <a:gridCol w="684412"/>
                <a:gridCol w="684412"/>
                <a:gridCol w="684412"/>
              </a:tblGrid>
              <a:tr h="5938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2014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63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 на реализацию МП «Поддержка и развитие МП», т. р.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в расчете: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2163,6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38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на 1 малое предприятие, тыс.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3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на 1 жителя,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87791"/>
            <a:ext cx="85011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Поддержка малого предпринимательства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51196"/>
                </a:solidFill>
                <a:latin typeface="Gabriola" pitchFamily="82" charset="0"/>
              </a:rPr>
              <a:t>Инфраструктура поддержки малого и среднего предпринимательства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95275"/>
              </p:ext>
            </p:extLst>
          </p:nvPr>
        </p:nvGraphicFramePr>
        <p:xfrm>
          <a:off x="539552" y="1124744"/>
          <a:ext cx="8424936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779"/>
                <a:gridCol w="2870853"/>
                <a:gridCol w="273630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Межрайонный фонд поддержки предпринимательства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«Агинский региональный бизнес-инкубатор»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Будаева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Баирма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Батордоржиевна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Галсанов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Мунко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Баирович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Телефон,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e-mail:  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8(30 239) 3-45-60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e-mail: 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mfpp80@inbox.ru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689" marR="12689" marT="405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8(30 239) 5-14-49</a:t>
                      </a:r>
                    </a:p>
                    <a:p>
                      <a:pPr algn="just"/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e-mail:  </a:t>
                      </a:r>
                    </a:p>
                    <a:p>
                      <a:pPr algn="just"/>
                      <a:r>
                        <a:rPr lang="en-US" sz="1600" b="0" i="0" u="sng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arbiabao@mail.ru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Сайт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ppmp.e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-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zab.ru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689" marR="12689" marT="405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arbink.ru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</a:t>
                      </a:r>
                      <a:b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адрес  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687000, Забайкальский край, п. Агинское, ул. Базара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Ринчино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105.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689" marR="12689" marT="405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687000, Забайкальский край, п. Агинское, ул. Партизанская,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1г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КПСЭР\Агинский район\программа\КПСЭР скорректированная 11-20гг\Инвестиционный паспорт 2012\Картинки\1 (3).jpg"/>
          <p:cNvPicPr>
            <a:picLocks noChangeAspect="1" noChangeArrowheads="1"/>
          </p:cNvPicPr>
          <p:nvPr/>
        </p:nvPicPr>
        <p:blipFill>
          <a:blip r:embed="rId2" cstate="print">
            <a:lum bright="-4000" contrast="40000"/>
          </a:blip>
          <a:srcRect/>
          <a:stretch>
            <a:fillRect/>
          </a:stretch>
        </p:blipFill>
        <p:spPr bwMode="auto">
          <a:xfrm>
            <a:off x="142844" y="1357297"/>
            <a:ext cx="2786082" cy="1731889"/>
          </a:xfrm>
          <a:prstGeom prst="rect">
            <a:avLst/>
          </a:prstGeom>
          <a:noFill/>
        </p:spPr>
      </p:pic>
      <p:pic>
        <p:nvPicPr>
          <p:cNvPr id="13315" name="Picture 3" descr="D:\КПСЭР\Агинский район\программа\КПСЭР скорректированная 11-20гг\Инвестиционный паспорт 2012\Картинки\normal_42__dsf1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14884"/>
            <a:ext cx="3143272" cy="1928825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347864" y="908720"/>
            <a:ext cx="507209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Юг Агинского района представляет собой единение природных ресурсов, глубокого и разнообразного культурно-исторического наследия. Территория зоны  являются Священным местом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агинских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бурят и связана с именами-легендами: предводительницы восьми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агинских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родов княжны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Бальжин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знаменитого богатыря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Бабжи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это место рождения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Чингис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75856" y="4690028"/>
            <a:ext cx="24482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Большим интересом у туристов пользуется действующий буддийский монастырь -  Агинский дацан,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отнесенный к объекту культурного наследия федерального значения.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8880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Туристический потенциал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356992"/>
            <a:ext cx="2844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2017 году возобновилось проведение национального троеборья-фестиваля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Бабжын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наадан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Фестиваль проводится раз в 2 года в целях возрождения традиционных видов мужских игрищ в их исконном виде, сохранения и развития бурятского языка, самобытной культуры, развития событийного туризма. В 2019 году количество участников состязаний увеличилось до 20 человек.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_1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571744"/>
            <a:ext cx="2928958" cy="1950732"/>
          </a:xfrm>
          <a:prstGeom prst="rect">
            <a:avLst/>
          </a:prstGeom>
        </p:spPr>
      </p:pic>
      <p:pic>
        <p:nvPicPr>
          <p:cNvPr id="14" name="Рисунок 13" descr="DSC_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1" y="2571744"/>
            <a:ext cx="2896067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5819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Муниципальные программы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926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Перечень муниципальных программ, принятых для реализации в 2020 году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124744"/>
          <a:ext cx="8784976" cy="5384256"/>
        </p:xfrm>
        <a:graphic>
          <a:graphicData uri="http://schemas.openxmlformats.org/drawingml/2006/table">
            <a:tbl>
              <a:tblPr/>
              <a:tblGrid>
                <a:gridCol w="3691166"/>
                <a:gridCol w="583052"/>
                <a:gridCol w="3565271"/>
                <a:gridCol w="945487"/>
              </a:tblGrid>
              <a:tr h="374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и развитие малого и среднего предпринимательства 2018-2020гг.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Сохранение и развитие культуры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3859" marR="3859" marT="3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образования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26323,9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массового спорта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объектов ЖКХ к отопительному сезону 2020-2021гг.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2464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молодежной политики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6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общего имущества в многоквартирных домах, расположенных на территории муниципального района "Агинский район"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регулирования рынков сельскохозяйственной продукции, сырья и продовольствия на 2018 – 2020 годы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632,4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сферы, в т.ч.»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«Кадровое обеспечение агропромышленного комплекса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422,4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«Профилактика безнадзорности и правонарушений несовершеннолетних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«Регулирование численности популяции волков»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«Профилактика туберкулеза»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сельских территорий муниципального района "Агинский район"»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«Гармонизация межнациональных и  межконфессиональных отношений»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муниципального района «Агинский район» на 2020 год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Года памяти и славы 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№1 «Профилактика правонарушений»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социально ориентированных некоммерческих организаций, в т.ч.: 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2. «Профилактика по противодействию терроризма и экстремизма»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«Поддержка ветеранов и ветеранского движения»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805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3. «Профилактика по противодействию коррупции в сферах деятельности органов местного самоуправления»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«Поддержка местной общественной организации инвалидов и содействие активной жизненной позиции инвалидов Агинского района»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4. «Профилактика наркомании»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Содействие занятости населения  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подпрограмма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5. «Повышение безопасности дорожного движения»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859" marR="3859" marT="38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242889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419" y="1857364"/>
            <a:ext cx="238730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4"/>
          <p:cNvSpPr/>
          <p:nvPr/>
        </p:nvSpPr>
        <p:spPr>
          <a:xfrm>
            <a:off x="2610629" y="2195205"/>
            <a:ext cx="3922742" cy="962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107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- 37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2928926" y="3786190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26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9" descr="D:\КПСЭР\Агинский район\программа\КПСЭР скорректированная 11-20гг\Инвестиционный паспорт 2012\Картинки\13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714884"/>
            <a:ext cx="2643206" cy="1887829"/>
          </a:xfrm>
          <a:prstGeom prst="rect">
            <a:avLst/>
          </a:prstGeom>
          <a:noFill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572008"/>
            <a:ext cx="3143271" cy="20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214290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«Расширение производства ООО «Руно». Создание комплекса технологических предприятий по глубокой переработке кожевенно-мехового сырья»</a:t>
            </a:r>
            <a:endParaRPr lang="ru-RU" sz="32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85731"/>
          <a:ext cx="8786874" cy="6413919"/>
        </p:xfrm>
        <a:graphic>
          <a:graphicData uri="http://schemas.openxmlformats.org/drawingml/2006/table">
            <a:tbl>
              <a:tblPr/>
              <a:tblGrid>
                <a:gridCol w="2928958"/>
                <a:gridCol w="5857916"/>
              </a:tblGrid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Перерабатывающая промышленность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Агинский район, с.Челутай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Организатор/инициатор проекта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«РУНО»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 адрес, телефон, факс, e-mail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687000, Забайкальский край, Агинский район, п.Агинское,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Почтамп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а/я 39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(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830239)34655, факс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830239)34655 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e-mail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runo_aginskoe@mail.ru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комплекса технологических предприятий по глубокой переработке кожевенно-мехового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сырья.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технологических предприятий будет перерабатывать местное кожевенно-меховое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сырье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производить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продукцию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производителей меховой одежды и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обуви.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Суммарный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производства составит 4952 тыс. кв.дм в квартал. Предприятие планирует перерабатывать 150 овчин и 200 шкур КРС ежедневно, что позволит организовать закуп шкур у местных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сельхозпроизводителей.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 млн.руб: </a:t>
                      </a: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прямые инвестиционные затраты – 98 млн. 470 тыс. руб., оборотные средства – 9 млн. 530 тыс. руб.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 значимый проект. Подобных предприятий по переработке шкур в настоящее время в Забайкалье нет.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 бизнес-план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привлечения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Заемные средства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Предполагается создать постоянные рабочие места до 37 единиц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окупаемости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месяцев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2018-2020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земельного участка для реализации инвестиционного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Земля в долгосрочной аренде (сельскохозяйственные частные паи уроженцев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с.Челутай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 теплоснабжения;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технической возможности подключения к телефонной связи и т.д.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Имеются: водозаборные сооружения, подведено электричество, технические возможности подключения к телефонной связи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привлечено за 2009-2010гг. заемных средств от разных источников 27600 тыс. руб. под 9 % годовых, в том числе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МФПП - 25000 тыс.руб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ФПМП Забайкальского края - 2000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ФПМП МР Агинский район - 600 тыс.руб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Собственных средств привлечено всего – 6000 тыс.руб.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4"/>
          <p:cNvSpPr/>
          <p:nvPr/>
        </p:nvSpPr>
        <p:spPr>
          <a:xfrm>
            <a:off x="2610629" y="2195205"/>
            <a:ext cx="3922742" cy="962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- 67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2699792" y="3140968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14290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Организация  промышленного производства блочного облицовочного камня на базе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Южно-Челотуйского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месторождения белых гранитов и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высокодекоративных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амазонитовых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пегматитов</a:t>
            </a:r>
            <a:r>
              <a:rPr lang="ru-RU" sz="3200" b="1" dirty="0" smtClean="0">
                <a:solidFill>
                  <a:srgbClr val="D115BB"/>
                </a:solidFill>
                <a:latin typeface="+mj-lt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D115BB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5" descr="2 бл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861049"/>
            <a:ext cx="4355976" cy="2996952"/>
          </a:xfrm>
          <a:prstGeom prst="rect">
            <a:avLst/>
          </a:prstGeom>
          <a:noFill/>
        </p:spPr>
      </p:pic>
      <p:pic>
        <p:nvPicPr>
          <p:cNvPr id="11" name="Рисунок 8" descr="DSCN3143"/>
          <p:cNvPicPr>
            <a:picLocks noChangeAspect="1" noChangeArrowheads="1"/>
          </p:cNvPicPr>
          <p:nvPr/>
        </p:nvPicPr>
        <p:blipFill>
          <a:blip r:embed="rId3" cstate="print"/>
          <a:srcRect t="1788" r="10236" b="6972"/>
          <a:stretch>
            <a:fillRect/>
          </a:stretch>
        </p:blipFill>
        <p:spPr bwMode="auto">
          <a:xfrm>
            <a:off x="4788024" y="3861048"/>
            <a:ext cx="435597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"/>
          <a:ext cx="9144000" cy="6587848"/>
        </p:xfrm>
        <a:graphic>
          <a:graphicData uri="http://schemas.openxmlformats.org/drawingml/2006/table">
            <a:tbl>
              <a:tblPr/>
              <a:tblGrid>
                <a:gridCol w="3257967"/>
                <a:gridCol w="5886033"/>
              </a:tblGrid>
              <a:tr h="106806">
                <a:tc gridSpan="2">
                  <a:txBody>
                    <a:bodyPr/>
                    <a:lstStyle/>
                    <a:p>
                      <a:pPr indent="457200" algn="ctr"/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современной  туристической базы «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Приононье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52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туризм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 проекта/адрес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Забайкальский край, Агинский район, с.Будалан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Организатор/инициатор проекта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ИП Дугаров Баяржаб Юндунович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7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 адрес, телефон, факс, e-mail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 Забайкальский край, Агинский район, п.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с.Будулан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mail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200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bayarzhab71@gmail.com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1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/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современной турбазы путем благоустройства существующей туристической базы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89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организацОрганизация туристических маршрутов по близлежащим достопримечательностям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Этапы реализации проекта: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 гостиницы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пляжа на реке Онон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спортивных площадок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экспертизы проекта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450215" algn="just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имеется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привлечения инвестиций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Собственные, заемные средства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окупаемости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года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рабочих мест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2021-2023 годы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2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Инвестор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ИП Дугаров Баяржаб Юндунович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4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земельного участка для реализации инвестиционного проекта (площадь, кадастровый номер)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Земельный участок  (кадастровый номер 80:01:160201:1185, площадь- 3500 кв.м.)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поставлен на государственный кадастровый учет и находится в собственности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Дугарова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Б.Ю.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40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 теплоснабжения; наличие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подъезных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путей, наличие технической возможности подключения к телефонной связи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 энергоснабжение, автономное водоснабжение. Необходимо асфальтирование съезда с территориальной дороги Агинское-Нижний Цасучей и подъездных путей к турбазе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0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поддерживается путем проведения администрацией района фестиваля «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Бабжын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наадан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на турбазе «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Прононье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</a:t>
            </a:r>
            <a:r>
              <a:rPr lang="ru-RU" b="1" dirty="0" err="1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Благоустрйство</a:t>
            </a: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 туристической базы «</a:t>
            </a:r>
            <a:r>
              <a:rPr lang="ru-RU" b="1" dirty="0" err="1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Приононье</a:t>
            </a: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</a:br>
            <a:endParaRPr lang="ru-RU" b="1" dirty="0">
              <a:solidFill>
                <a:srgbClr val="D115BB"/>
              </a:solidFill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4"/>
          <p:cNvSpPr/>
          <p:nvPr/>
        </p:nvSpPr>
        <p:spPr>
          <a:xfrm>
            <a:off x="2555776" y="1268760"/>
            <a:ext cx="3922742" cy="720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- 10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1916832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"/>
          <a:ext cx="9144000" cy="6587848"/>
        </p:xfrm>
        <a:graphic>
          <a:graphicData uri="http://schemas.openxmlformats.org/drawingml/2006/table">
            <a:tbl>
              <a:tblPr/>
              <a:tblGrid>
                <a:gridCol w="3257967"/>
                <a:gridCol w="5886033"/>
              </a:tblGrid>
              <a:tr h="106806">
                <a:tc gridSpan="2">
                  <a:txBody>
                    <a:bodyPr/>
                    <a:lstStyle/>
                    <a:p>
                      <a:pPr indent="457200" algn="ctr"/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современной  туристической базы «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Приононье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52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туризм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 проекта/адрес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Забайкальский край, Агинский район, с.Будалан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Организатор/инициатор проекта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ИП Дугаров Баяржаб Юндунович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7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 адрес, телефон, факс, e-mail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 Забайкальский край, Агинский район, п.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с.Будулан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mail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200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bayarzhab71@gmail.com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1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/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современной турбазы путем благоустройства существующей туристической базы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89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организацОрганизация туристических маршрутов по близлежащим достопримечательностям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Этапы реализации проекта: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 гостиницы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пляжа на реке Онон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спортивных площадок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экспертизы проекта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450215" algn="just"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имеется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привлечения инвестиций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Собственные, заемные средства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окупаемости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рабочих мест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2021-2023 годы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2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Инвестор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ИП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Дугаров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Баяржаб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Юндунович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4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земельного участка для реализации инвестиционного проекта (площадь, кадастровый номер)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Земельный участок  (кадастровый номер 80:01:160201:1185, площадь- 3500 кв.м.)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поставлен на государственный кадастровый учет и находится в собственности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Дугарова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Б.Ю.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40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 теплоснабжения; наличие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подъезных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путей, наличие технической возможности подключения к телефонной связи 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 энергоснабжение, автономное водоснабжение. Необходимо асфальтирование съезда с территориальной дороги Агинское-Нижний Цасучей и подъездных путей к турбазе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0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поддерживается путем проведения администрацией района фестиваля «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Бабжын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наадан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на турбазе «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Прононье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16016" y="1556792"/>
          <a:ext cx="4176464" cy="48965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48350"/>
                <a:gridCol w="1628114"/>
              </a:tblGrid>
              <a:tr h="67104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</a:t>
                      </a:r>
                      <a:endParaRPr lang="ru-RU" sz="12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32503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ГП «Орловский»</a:t>
                      </a:r>
                      <a:endParaRPr lang="ru-RU" sz="14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1964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Новоорловск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2793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Амитхаша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Урда-Ага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Сахюрта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Хойто-Ага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«Южный Аргалей»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Челутай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Цокто-Хангил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1083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Судунтуй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Гунэй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СП «Будулан»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«Кункур»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" descr="C:\Users\Квадро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571612"/>
            <a:ext cx="4572000" cy="4714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764705"/>
          <a:ext cx="8286808" cy="595884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9937"/>
                <a:gridCol w="1799476"/>
                <a:gridCol w="889980"/>
                <a:gridCol w="583626"/>
                <a:gridCol w="584309"/>
                <a:gridCol w="584309"/>
                <a:gridCol w="584309"/>
                <a:gridCol w="583626"/>
                <a:gridCol w="584309"/>
                <a:gridCol w="584309"/>
                <a:gridCol w="584309"/>
                <a:gridCol w="584309"/>
              </a:tblGrid>
              <a:tr h="71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r>
                        <a:rPr lang="ru-RU" sz="1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r>
                        <a:rPr lang="ru-RU" sz="1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</a:tr>
              <a:tr h="353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18,,75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17,440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17,23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17,113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17,001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16,887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16,684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 к </a:t>
                      </a: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предыдущему году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19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24,37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28,73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31,95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125,2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08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41,85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49,02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53,29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75,58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35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сопост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ценах в</a:t>
                      </a: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 раза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142852"/>
            <a:ext cx="8577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Перечень основных индикаторов социально-экономического развития</a:t>
            </a:r>
            <a:endParaRPr lang="ru-RU" sz="28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4288"/>
          <a:ext cx="8429680" cy="6559528"/>
        </p:xfrm>
        <a:graphic>
          <a:graphicData uri="http://schemas.openxmlformats.org/drawingml/2006/table">
            <a:tbl>
              <a:tblPr/>
              <a:tblGrid>
                <a:gridCol w="345797"/>
                <a:gridCol w="1850940"/>
                <a:gridCol w="884891"/>
                <a:gridCol w="593689"/>
                <a:gridCol w="594382"/>
                <a:gridCol w="594382"/>
                <a:gridCol w="594382"/>
                <a:gridCol w="593689"/>
                <a:gridCol w="594382"/>
                <a:gridCol w="594382"/>
                <a:gridCol w="594382"/>
                <a:gridCol w="594382"/>
              </a:tblGrid>
              <a:tr h="558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год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</a:tr>
              <a:tr h="765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8,56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15,57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13,56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2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соп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ценах в</a:t>
                      </a:r>
                      <a:r>
                        <a:rPr lang="ru-RU" sz="1200" spc="-5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217,6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0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 человек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0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субъектов малого предпринимательства в расчете на 10000 человек населения 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площадь жилых помещений,  приходящихся в среднем на одного жителя, всего      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17,51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17,75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18,13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18,47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18,68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19,06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введенная в действие за 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0,31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0,24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0,13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0,14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2"/>
          <a:ext cx="8643996" cy="5243765"/>
        </p:xfrm>
        <a:graphic>
          <a:graphicData uri="http://schemas.openxmlformats.org/drawingml/2006/table">
            <a:tbl>
              <a:tblPr/>
              <a:tblGrid>
                <a:gridCol w="354589"/>
                <a:gridCol w="1685366"/>
                <a:gridCol w="1120017"/>
                <a:gridCol w="608783"/>
                <a:gridCol w="609494"/>
                <a:gridCol w="609494"/>
                <a:gridCol w="609494"/>
                <a:gridCol w="608783"/>
                <a:gridCol w="609494"/>
                <a:gridCol w="609494"/>
                <a:gridCol w="609494"/>
                <a:gridCol w="609494"/>
              </a:tblGrid>
              <a:tr h="77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5175" marR="65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5175" marR="65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65175" marR="65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год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</a:tr>
              <a:tr h="638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Обеспеченность населения жильем   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 на человека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18,13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18,47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18,68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19,06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 благоустроенным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 на человека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11990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15114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19091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20284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20967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21358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25178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27488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4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розничной торговли на душу населения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36182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37900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39400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37770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37380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38300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39750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платных услуг населению на душу населения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7850,3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8778,7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9835,1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14282" y="1785926"/>
          <a:ext cx="850112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44" y="2643182"/>
            <a:ext cx="88583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Жапов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Жаргал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Владимирович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Глава муниципального района «Агинский район»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телефон приемной: 8(30239)3-46-84;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Бабужапов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Насак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Валерьевич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первый заместитель главы муниципального района 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тел: 8(30239) 3-46-84;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Цыренов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Чингис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Батомункуевич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заместитель главы  по территориальному развитию  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тел/факс: 8(30239) 3-46-52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Намжилов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Нанзатович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председатель комитета сельского хозяйства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тел: 8(30239) 3-44-03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Санникова Ольга Ивановна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 управления  обеспечения деятельности администрации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тел/факс:8(30239) 3-47-66;</a:t>
            </a:r>
          </a:p>
          <a:p>
            <a:pPr algn="ctr"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Лхасаранова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Зельда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Филипповна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 отдела экономического развития и имущественных отношений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8(30239) 3-75-62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00010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aginskmr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14282" y="857232"/>
            <a:ext cx="47149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687000, Забайкальский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Агинский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Агинское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ул. Базара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Ринчино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84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8"/>
              </a:rPr>
              <a:t>aginskmr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@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8"/>
              </a:rPr>
              <a:t>mail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85728"/>
            <a:ext cx="5953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cap="all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Контактная информация</a:t>
            </a:r>
            <a:endParaRPr lang="ru-RU" sz="2800" b="1" cap="all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3357586" cy="214314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8000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Агинский район расположен </a:t>
            </a:r>
          </a:p>
          <a:p>
            <a:pPr marL="18000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Восточной Сибири, на юго-востоке Забайкалья. </a:t>
            </a:r>
          </a:p>
          <a:p>
            <a:pPr marL="180000" indent="3429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территории - 6,1 тыс. кв.км.  </a:t>
            </a:r>
          </a:p>
          <a:p>
            <a:pPr marL="180000" indent="3429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– п. Агинское.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3357562"/>
            <a:ext cx="8286808" cy="335758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just">
              <a:spcBef>
                <a:spcPct val="0"/>
              </a:spcBef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4786314" y="2357430"/>
            <a:ext cx="1857388" cy="642942"/>
            <a:chOff x="1000100" y="4000504"/>
            <a:chExt cx="1857388" cy="64294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42976" y="4143380"/>
              <a:ext cx="16189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spc="0" dirty="0" smtClean="0">
                  <a:ln w="0"/>
                  <a:effectLst>
                    <a:reflection blurRad="12700" stA="50000" endPos="50000" dist="5000" dir="5400000" sy="-100000" rotWithShape="0"/>
                  </a:effectLst>
                </a:rPr>
                <a:t>Агинский район</a:t>
              </a:r>
              <a:endParaRPr lang="ru-RU" sz="14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00100" y="4000504"/>
              <a:ext cx="185738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 rot="16200000" flipH="1">
            <a:off x="5786446" y="3286124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14348" y="5000636"/>
            <a:ext cx="74739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342900" algn="just">
              <a:spcBef>
                <a:spcPct val="20000"/>
              </a:spcBef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Агинский район граничит с севера и северо-востока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Могойтуйским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на юго-западе -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Дульдургинским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  на западе -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Карымским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 с 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Ононским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районом- на юге. Протяженность района с севера на юг - 110 км, а с запада на восток – 90 км.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Географическое положение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20" y="3429000"/>
            <a:ext cx="1928826" cy="2643206"/>
          </a:xfrm>
          <a:prstGeom prst="round2DiagRect">
            <a:avLst/>
          </a:prstGeom>
          <a:blipFill dpi="0" rotWithShape="1">
            <a:blip r:embed="rId2" cstate="print"/>
            <a:srcRect/>
            <a:stretch>
              <a:fillRect l="-10000" t="-2000" r="-44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929454" y="3429000"/>
            <a:ext cx="1928826" cy="2643206"/>
          </a:xfrm>
          <a:prstGeom prst="round2DiagRect">
            <a:avLst/>
          </a:prstGeom>
          <a:blipFill dpi="0" rotWithShape="1">
            <a:blip r:embed="rId3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14876" y="3429000"/>
            <a:ext cx="1928826" cy="2643206"/>
          </a:xfrm>
          <a:prstGeom prst="round2DiagRect">
            <a:avLst/>
          </a:prstGeom>
          <a:blipFill dpi="0" rotWithShape="1">
            <a:blip r:embed="rId4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500298" y="3429000"/>
            <a:ext cx="1928826" cy="2643206"/>
          </a:xfrm>
          <a:prstGeom prst="round2DiagRect">
            <a:avLst/>
          </a:prstGeom>
          <a:blipFill dpi="0" rotWithShape="1">
            <a:blip r:embed="rId5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26" y="142852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Климатические условия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1000108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резкоконтинентальный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многолетняя температура воздуха в январе составляет -27°C, в июле +20°C.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Среднегодовой объем выпадения осадков – 250–340 мм. Основной максимум приходится на июль - август (60-70% годовой нормы), наименьшая часть - зимой (10-15%).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Вегетативный период - 120 - 150 дней.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86116" y="3857628"/>
          <a:ext cx="571504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D:\КПСЭР\Агинский район\программа\КПСЭР скорректированная 11-20гг\Инвестиционный паспорт 2012\Картинки\zemlia18tif.jpg"/>
          <p:cNvPicPr>
            <a:picLocks noChangeAspect="1" noChangeArrowheads="1"/>
          </p:cNvPicPr>
          <p:nvPr/>
        </p:nvPicPr>
        <p:blipFill>
          <a:blip r:embed="rId3" cstate="print">
            <a:lum contrast="-16000"/>
          </a:blip>
          <a:srcRect/>
          <a:stretch>
            <a:fillRect/>
          </a:stretch>
        </p:blipFill>
        <p:spPr bwMode="auto">
          <a:xfrm>
            <a:off x="0" y="2857496"/>
            <a:ext cx="2714612" cy="2071702"/>
          </a:xfrm>
          <a:prstGeom prst="rect">
            <a:avLst/>
          </a:prstGeom>
          <a:noFill/>
        </p:spPr>
      </p:pic>
      <p:pic>
        <p:nvPicPr>
          <p:cNvPr id="1029" name="Рисунок 1" descr="D:\КПСЭР\Агинский район\программа\КПСЭР скорректированная 11-20гг\Инвестиционный паспорт 2012\Картинки\zemli-naselennyx-punktov-i-gorodov.jpg"/>
          <p:cNvPicPr>
            <a:picLocks noChangeArrowheads="1"/>
          </p:cNvPicPr>
          <p:nvPr/>
        </p:nvPicPr>
        <p:blipFill>
          <a:blip r:embed="rId4" cstate="print">
            <a:lum contrast="-19000"/>
          </a:blip>
          <a:srcRect b="-377"/>
          <a:stretch>
            <a:fillRect/>
          </a:stretch>
        </p:blipFill>
        <p:spPr bwMode="auto">
          <a:xfrm>
            <a:off x="0" y="928670"/>
            <a:ext cx="2714612" cy="19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im7-tub-ru.yandex.net/i?id=592840273-4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11314"/>
            <a:ext cx="2714612" cy="194668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14678" y="1643050"/>
          <a:ext cx="5715040" cy="1928826"/>
        </p:xfrm>
        <a:graphic>
          <a:graphicData uri="http://schemas.openxmlformats.org/drawingml/2006/table">
            <a:tbl>
              <a:tblPr/>
              <a:tblGrid>
                <a:gridCol w="4131788"/>
                <a:gridCol w="1583252"/>
              </a:tblGrid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 земель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водного фонда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лесного фонда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промышленности, транспорта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14678" y="10001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Территория района -  613 тыс. 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1" y="86708"/>
            <a:ext cx="8643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Земельные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0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Полезные ископаемые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9" y="714351"/>
          <a:ext cx="8572562" cy="5896743"/>
        </p:xfrm>
        <a:graphic>
          <a:graphicData uri="http://schemas.openxmlformats.org/drawingml/2006/table">
            <a:tbl>
              <a:tblPr/>
              <a:tblGrid>
                <a:gridCol w="1264833"/>
                <a:gridCol w="2108008"/>
                <a:gridCol w="2951210"/>
                <a:gridCol w="2248511"/>
              </a:tblGrid>
              <a:tr h="486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Полезное ископаемое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Месторождение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Запасы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Степень освоенности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рч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Битуй-Зун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- ЧИТ 02219 БР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Талый Ключ с притоком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Нулывыр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более  50 кг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02115 БЭ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Аргалей-Куней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с притоками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запасы по кат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-260 кг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02332 БЭ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Челутайское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-242 кг,С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-124 кг.,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результатам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доразведки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прирост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-по кат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-более 480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02259 БЭ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тантал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Орловское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817 т. т,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16 822 т.т.,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4557 т.т.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13119 ТЭ (не разрабатывается 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.2002г)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вольфрам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Спокойнинское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1385 т. т,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8427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т.т.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13177 ТЭ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глина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Булуктуйское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90,0 тыс.куб.м,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674,0 тыс.куб.м.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01501 ТЭ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глинистое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сырье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Аргалейское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258,3 тыс.куб.м,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873,8 тыс.куб.м,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194,1 тыс.куб.м.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03401 ТЭ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строительный камень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Хуху-Челотуйское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Запасов нет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03441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строительный камень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Челотуйское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 гранитов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 тыс. куб.м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т.ч: по категории А – 199 тыс. куб. м, В – 253 тыс. куб. м, С</a:t>
                      </a:r>
                      <a:r>
                        <a:rPr lang="ru-RU" sz="12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120 тыс. куб. м.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03415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песок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Барун-Кильгиндинское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1446 тыс. куб. м, в т.ч.: по категории В – 793 тыс. куб. 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 653 тыс. куб. м. 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03414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Работы не ведутся.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строительный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камень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Будуланское месторождение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категориям (А+В+С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) 4967 тыс. куб.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– 2204 тыс. куб. м.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песок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Месторождение Барун-Амитхаша.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228 тыс. куб. м по категории 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62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ПГС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Будуланское месторождение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139 тыс. куб. 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 730 тыс. куб. 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– 1238  тыс. куб. м.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76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ПГС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Месторождение Мунку-Ажил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3279 тыс. куб. м по категории 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www.altargana2012.ru/sites/default/files/nozh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4643470" cy="2714620"/>
          </a:xfrm>
          <a:prstGeom prst="rect">
            <a:avLst/>
          </a:prstGeom>
          <a:noFill/>
          <a:ln cmpd="sng">
            <a:noFill/>
            <a:round/>
          </a:ln>
          <a:effectLst>
            <a:outerShdw blurRad="762000" dist="50800" dir="5400000" sx="108000" sy="108000" algn="ctr" rotWithShape="0">
              <a:schemeClr val="accent5">
                <a:lumMod val="60000"/>
                <a:lumOff val="40000"/>
                <a:alpha val="80000"/>
              </a:schemeClr>
            </a:outerShdw>
          </a:effectLst>
        </p:spPr>
      </p:pic>
      <p:pic>
        <p:nvPicPr>
          <p:cNvPr id="23561" name="Picture 9" descr="http://www.visitchita.ru/uploaded/files-Page/13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4500562" cy="2714620"/>
          </a:xfrm>
          <a:prstGeom prst="rect">
            <a:avLst/>
          </a:prstGeom>
          <a:noFill/>
          <a:effectLst>
            <a:outerShdw blurRad="609600" dist="50800" dir="5400000" sx="109000" sy="109000" algn="ctr" rotWithShape="0">
              <a:schemeClr val="accent5">
                <a:lumMod val="60000"/>
                <a:lumOff val="40000"/>
                <a:alpha val="67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1071546"/>
            <a:ext cx="81439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Водные ресурсы в районе представлены сетью средних, мелких рек и небольшими озерами. Реки относятся к бассейну реки Амур. Все реки мелководны и непроходимы даже для малых судов.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Самая крупная река района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которая впадает в реку Шилка</a:t>
            </a:r>
            <a:r>
              <a:rPr lang="ru-RU" sz="1600" dirty="0" smtClean="0"/>
              <a:t>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Река Ага, давшая название району,  берет начало после слияния двух водотоков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Хойто-Аги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Урдо-Аги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имеет длину 167 км, из которых 35 км приходится на территорию района, и впадает в реку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  Все реки и ручьи характеризуются каменистыми руслами с большим количеством мелей, перекатов. В связи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малоснежностью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преобладанием в зимний период низких температур мелкие реки промерзают до дна. </a:t>
            </a:r>
          </a:p>
          <a:p>
            <a:pPr lvl="0"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крупные озера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Ножий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Кункур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Также имеется много малых озер, которые делятся на три типа: пресные, солончаковые и соленые. </a:t>
            </a:r>
          </a:p>
          <a:p>
            <a:pPr lvl="0" algn="just"/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52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Водные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10619</TotalTime>
  <Words>4095</Words>
  <Application>Microsoft Office PowerPoint</Application>
  <PresentationFormat>Экран (4:3)</PresentationFormat>
  <Paragraphs>1209</Paragraphs>
  <Slides>43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Слайд</vt:lpstr>
      <vt:lpstr>Презентация PowerPoint</vt:lpstr>
      <vt:lpstr>Уважаемые господа!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Инженерная инфраструктура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Производство продукции на душу населения,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  Инвестиционный проект «Благоустрйство туристической базы «Приононье»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Шаманская</cp:lastModifiedBy>
  <cp:revision>1115</cp:revision>
  <dcterms:created xsi:type="dcterms:W3CDTF">2012-09-12T01:17:54Z</dcterms:created>
  <dcterms:modified xsi:type="dcterms:W3CDTF">2020-11-02T01:27:51Z</dcterms:modified>
</cp:coreProperties>
</file>