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4070" r:id="rId2"/>
  </p:sldMasterIdLst>
  <p:notesMasterIdLst>
    <p:notesMasterId r:id="rId55"/>
  </p:notesMasterIdLst>
  <p:handoutMasterIdLst>
    <p:handoutMasterId r:id="rId56"/>
  </p:handoutMasterIdLst>
  <p:sldIdLst>
    <p:sldId id="262" r:id="rId3"/>
    <p:sldId id="257" r:id="rId4"/>
    <p:sldId id="263" r:id="rId5"/>
    <p:sldId id="264" r:id="rId6"/>
    <p:sldId id="265" r:id="rId7"/>
    <p:sldId id="266" r:id="rId8"/>
    <p:sldId id="267" r:id="rId9"/>
    <p:sldId id="269" r:id="rId10"/>
    <p:sldId id="270" r:id="rId11"/>
    <p:sldId id="268" r:id="rId12"/>
    <p:sldId id="324" r:id="rId13"/>
    <p:sldId id="325" r:id="rId14"/>
    <p:sldId id="329" r:id="rId15"/>
    <p:sldId id="330" r:id="rId16"/>
    <p:sldId id="333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6" r:id="rId31"/>
    <p:sldId id="287" r:id="rId32"/>
    <p:sldId id="290" r:id="rId33"/>
    <p:sldId id="331" r:id="rId34"/>
    <p:sldId id="319" r:id="rId35"/>
    <p:sldId id="320" r:id="rId36"/>
    <p:sldId id="321" r:id="rId37"/>
    <p:sldId id="332" r:id="rId38"/>
    <p:sldId id="323" r:id="rId39"/>
    <p:sldId id="293" r:id="rId40"/>
    <p:sldId id="294" r:id="rId41"/>
    <p:sldId id="295" r:id="rId42"/>
    <p:sldId id="297" r:id="rId43"/>
    <p:sldId id="299" r:id="rId44"/>
    <p:sldId id="300" r:id="rId45"/>
    <p:sldId id="303" r:id="rId46"/>
    <p:sldId id="304" r:id="rId47"/>
    <p:sldId id="305" r:id="rId48"/>
    <p:sldId id="327" r:id="rId49"/>
    <p:sldId id="307" r:id="rId50"/>
    <p:sldId id="314" r:id="rId51"/>
    <p:sldId id="315" r:id="rId52"/>
    <p:sldId id="316" r:id="rId53"/>
    <p:sldId id="317" r:id="rId54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A01D29B-189D-4F03-B313-2595D417AA88}">
          <p14:sldIdLst>
            <p14:sldId id="262"/>
            <p14:sldId id="257"/>
            <p14:sldId id="263"/>
            <p14:sldId id="264"/>
            <p14:sldId id="265"/>
            <p14:sldId id="266"/>
            <p14:sldId id="267"/>
            <p14:sldId id="269"/>
            <p14:sldId id="270"/>
            <p14:sldId id="268"/>
            <p14:sldId id="324"/>
            <p14:sldId id="325"/>
            <p14:sldId id="329"/>
            <p14:sldId id="330"/>
            <p14:sldId id="333"/>
            <p14:sldId id="271"/>
            <p14:sldId id="272"/>
            <p14:sldId id="273"/>
            <p14:sldId id="274"/>
            <p14:sldId id="275"/>
            <p14:sldId id="276"/>
            <p14:sldId id="278"/>
            <p14:sldId id="279"/>
            <p14:sldId id="280"/>
            <p14:sldId id="281"/>
            <p14:sldId id="282"/>
            <p14:sldId id="283"/>
            <p14:sldId id="284"/>
            <p14:sldId id="286"/>
            <p14:sldId id="287"/>
            <p14:sldId id="290"/>
            <p14:sldId id="331"/>
            <p14:sldId id="319"/>
            <p14:sldId id="320"/>
            <p14:sldId id="321"/>
            <p14:sldId id="332"/>
            <p14:sldId id="323"/>
            <p14:sldId id="293"/>
            <p14:sldId id="294"/>
            <p14:sldId id="295"/>
            <p14:sldId id="297"/>
            <p14:sldId id="299"/>
            <p14:sldId id="300"/>
            <p14:sldId id="303"/>
            <p14:sldId id="304"/>
            <p14:sldId id="305"/>
            <p14:sldId id="327"/>
            <p14:sldId id="307"/>
            <p14:sldId id="314"/>
            <p14:sldId id="315"/>
            <p14:sldId id="316"/>
            <p14:sldId id="31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3548" autoAdjust="0"/>
  </p:normalViewPr>
  <p:slideViewPr>
    <p:cSldViewPr>
      <p:cViewPr>
        <p:scale>
          <a:sx n="75" d="100"/>
          <a:sy n="75" d="100"/>
        </p:scale>
        <p:origin x="-2580" y="-7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7.xlsx"/><Relationship Id="rId1" Type="http://schemas.openxmlformats.org/officeDocument/2006/relationships/image" Target="../media/image46.jpeg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0"/>
      <c:rotY val="0"/>
      <c:rAngAx val="0"/>
      <c:perspective val="5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1154530569000038"/>
          <c:y val="4.0949053553736405E-3"/>
          <c:w val="0.39079086136960434"/>
          <c:h val="0.605100687845053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-0.11075345979479798"/>
                  <c:y val="-0.14112304143800206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1305917442137919"/>
                  <c:y val="9.0404040404040726E-3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Женщины (9197)</c:v>
                </c:pt>
                <c:pt idx="1">
                  <c:v>Мужчины (8025)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0.53</c:v>
                </c:pt>
                <c:pt idx="1">
                  <c:v>0.46600000000000003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1">
          <a:noFill/>
        </a:ln>
      </c:spPr>
    </c:plotArea>
    <c:legend>
      <c:legendPos val="r"/>
      <c:layout>
        <c:manualLayout>
          <c:xMode val="edge"/>
          <c:yMode val="edge"/>
          <c:x val="0"/>
          <c:y val="9.3922842977961662E-2"/>
          <c:w val="0.36128641995352062"/>
          <c:h val="0.21721993084197935"/>
        </c:manualLayout>
      </c:layout>
      <c:overlay val="0"/>
    </c:legend>
    <c:plotVisOnly val="1"/>
    <c:dispBlanksAs val="zero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451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8"/>
            <c:invertIfNegative val="0"/>
            <c:bubble3D val="0"/>
            <c:spPr/>
          </c:dPt>
          <c:dLbls>
            <c:txPr>
              <a:bodyPr/>
              <a:lstStyle/>
              <a:p>
                <a:pPr>
                  <a:defRPr sz="1190" baseline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Лист1!$A$2:$A$12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1328</c:v>
                </c:pt>
                <c:pt idx="1">
                  <c:v>1495</c:v>
                </c:pt>
                <c:pt idx="2">
                  <c:v>1779</c:v>
                </c:pt>
                <c:pt idx="3">
                  <c:v>1788</c:v>
                </c:pt>
                <c:pt idx="4">
                  <c:v>1791</c:v>
                </c:pt>
                <c:pt idx="5">
                  <c:v>1729.1</c:v>
                </c:pt>
                <c:pt idx="6">
                  <c:v>1827.2</c:v>
                </c:pt>
                <c:pt idx="7">
                  <c:v>1739.8</c:v>
                </c:pt>
                <c:pt idx="8">
                  <c:v>1716.6</c:v>
                </c:pt>
                <c:pt idx="9">
                  <c:v>1688.6</c:v>
                </c:pt>
                <c:pt idx="10">
                  <c:v>1799.8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Лист1!$A$2:$A$12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Лист1!$C$2:$C$12</c:f>
              <c:numCache>
                <c:formatCode>General</c:formatCode>
                <c:ptCount val="11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Лист1!$A$2:$A$12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Лист1!$D$2:$D$12</c:f>
              <c:numCache>
                <c:formatCode>General</c:formatCode>
                <c:ptCount val="11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4"/>
        <c:overlap val="90"/>
        <c:axId val="107621376"/>
        <c:axId val="107857024"/>
      </c:barChart>
      <c:catAx>
        <c:axId val="107621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>
                <a:solidFill>
                  <a:schemeClr val="bg1"/>
                </a:solidFill>
              </a:defRPr>
            </a:pPr>
            <a:endParaRPr lang="ru-RU"/>
          </a:p>
        </c:txPr>
        <c:crossAx val="107857024"/>
        <c:crosses val="autoZero"/>
        <c:auto val="1"/>
        <c:lblAlgn val="ctr"/>
        <c:lblOffset val="100"/>
        <c:noMultiLvlLbl val="0"/>
      </c:catAx>
      <c:valAx>
        <c:axId val="1078570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76213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054243219597551E-3"/>
          <c:y val="3.6742257217847782E-2"/>
          <c:w val="0.64882402199725031"/>
          <c:h val="0.9416669052732045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7"/>
          <c:dLbls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Сельское хозяйство</c:v>
                </c:pt>
                <c:pt idx="1">
                  <c:v>Добыча полезных ископаемых</c:v>
                </c:pt>
                <c:pt idx="2">
                  <c:v>Обрабатывающие производства</c:v>
                </c:pt>
                <c:pt idx="3">
                  <c:v>Оптовая и розничная торговля</c:v>
                </c:pt>
                <c:pt idx="4">
                  <c:v>Транспорт и связь</c:v>
                </c:pt>
                <c:pt idx="5">
                  <c:v>Прочие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</c:v>
                </c:pt>
                <c:pt idx="1">
                  <c:v>2.7</c:v>
                </c:pt>
                <c:pt idx="2">
                  <c:v>4.8</c:v>
                </c:pt>
                <c:pt idx="3">
                  <c:v>66.8</c:v>
                </c:pt>
                <c:pt idx="4">
                  <c:v>9.4</c:v>
                </c:pt>
                <c:pt idx="5">
                  <c:v>10.3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7598012748406611"/>
          <c:y val="6.536636045494347E-2"/>
          <c:w val="0.31608336457942904"/>
          <c:h val="0.780624671916010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8.7937500000000002E-2"/>
          <c:y val="0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7391220592838956E-2"/>
          <c:y val="0.24658202099737578"/>
          <c:w val="0.54421211683401949"/>
          <c:h val="0.6581902887139107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собственных доходов бюджета района</c:v>
                </c:pt>
              </c:strCache>
            </c:strRef>
          </c:tx>
          <c:explosion val="46"/>
          <c:dLbls>
            <c:txPr>
              <a:bodyPr/>
              <a:lstStyle/>
              <a:p>
                <a:pPr>
                  <a:defRPr sz="2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НДФЛ</c:v>
                </c:pt>
                <c:pt idx="1">
                  <c:v>ЕНВД</c:v>
                </c:pt>
                <c:pt idx="2">
                  <c:v>Земельный налог</c:v>
                </c:pt>
                <c:pt idx="3">
                  <c:v>НДПИ</c:v>
                </c:pt>
                <c:pt idx="4">
                  <c:v>Прочие налоги и сборы</c:v>
                </c:pt>
                <c:pt idx="5">
                  <c:v>Неналоговые доходы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64.400000000000006</c:v>
                </c:pt>
                <c:pt idx="1">
                  <c:v>2.2999999999999998</c:v>
                </c:pt>
                <c:pt idx="2">
                  <c:v>1.2</c:v>
                </c:pt>
                <c:pt idx="3">
                  <c:v>6.8</c:v>
                </c:pt>
                <c:pt idx="4">
                  <c:v>9</c:v>
                </c:pt>
                <c:pt idx="5">
                  <c:v>16.3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view3D>
      <c:rotX val="30"/>
      <c:rotY val="5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9230769230769267E-2"/>
          <c:y val="0.11246567878600253"/>
          <c:w val="0.55789521502120043"/>
          <c:h val="0.6674649229780679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0"/>
          <c:dLbls>
            <c:dLbl>
              <c:idx val="0"/>
              <c:layout>
                <c:manualLayout>
                  <c:x val="-9.0110236220472442E-2"/>
                  <c:y val="-9.1457549880528691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8331663087568634E-2"/>
                  <c:y val="-0.2429544194299662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59,7</a:t>
                    </a:r>
                  </a:p>
                  <a:p>
                    <a:pPr>
                      <a:defRPr/>
                    </a:pP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pPr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5622097718554416E-2"/>
                  <c:y val="7.9172217764062525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Лиц моложе трудоспособного возраста (4099)</c:v>
                </c:pt>
                <c:pt idx="1">
                  <c:v>Лиц трудоспособного возраста (10281)</c:v>
                </c:pt>
                <c:pt idx="2">
                  <c:v>Лиц старше трудоспособного  возраста (2842)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 formatCode="0.0%">
                  <c:v>0.23799999999999999</c:v>
                </c:pt>
                <c:pt idx="1">
                  <c:v>0.59699999999999998</c:v>
                </c:pt>
                <c:pt idx="2" formatCode="0.0%">
                  <c:v>0.16500000000000001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64">
          <a:noFill/>
        </a:ln>
      </c:spPr>
    </c:plotArea>
    <c:legend>
      <c:legendPos val="r"/>
      <c:layout>
        <c:manualLayout>
          <c:xMode val="edge"/>
          <c:yMode val="edge"/>
          <c:x val="0.4945559954835384"/>
          <c:y val="0.13354451383232346"/>
          <c:w val="0.50544400451646154"/>
          <c:h val="0.79413006992803048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797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0357142857143182E-2"/>
          <c:y val="9.9223052626896568E-2"/>
          <c:w val="0.84226190476190288"/>
          <c:h val="0.8128533297744555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26"/>
          </c:dPt>
          <c:dPt>
            <c:idx val="5"/>
            <c:bubble3D val="0"/>
            <c:explosion val="19"/>
          </c:dPt>
          <c:dPt>
            <c:idx val="6"/>
            <c:bubble3D val="0"/>
            <c:explosion val="22"/>
          </c:dPt>
          <c:dPt>
            <c:idx val="7"/>
            <c:bubble3D val="0"/>
            <c:explosion val="10"/>
          </c:dPt>
          <c:dLbls>
            <c:dLbl>
              <c:idx val="0"/>
              <c:layout>
                <c:manualLayout>
                  <c:x val="-0.15863985751781093"/>
                  <c:y val="0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8105549306336733E-3"/>
                  <c:y val="-3.509119622759020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0395106861642324E-2"/>
                  <c:y val="-3.016148405178154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2473870453693422E-2"/>
                  <c:y val="-4.7264113172294075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9763076490438678E-3"/>
                  <c:y val="-3.24674140308732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3.8936890701162352E-2"/>
                  <c:y val="-9.5273366252947248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0.1136062289088868"/>
                  <c:y val="-3.005649717514124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4.1808445819272587E-2"/>
                  <c:y val="-0.1058990613461453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cap="rnd">
                  <a:solidFill>
                    <a:schemeClr val="tx1">
                      <a:shade val="95000"/>
                      <a:satMod val="105000"/>
                    </a:schemeClr>
                  </a:solidFill>
                  <a:bevel/>
                </a:ln>
              </c:spPr>
            </c:leaderLines>
          </c:dLbls>
          <c:cat>
            <c:strRef>
              <c:f>Лист1!$A$2:$A$10</c:f>
              <c:strCache>
                <c:ptCount val="9"/>
                <c:pt idx="0">
                  <c:v>Обеспечение электрической энергией,газом идр.</c:v>
                </c:pt>
                <c:pt idx="1">
                  <c:v>Сельское хозяйство, охота и лесное хозяйство</c:v>
                </c:pt>
                <c:pt idx="2">
                  <c:v>Добыча полезных ископаемых</c:v>
                </c:pt>
                <c:pt idx="3">
                  <c:v>Обрабатывающие производства</c:v>
                </c:pt>
                <c:pt idx="4">
                  <c:v>Оптовая и розничная торговля </c:v>
                </c:pt>
                <c:pt idx="5">
                  <c:v>Транспорт и связь</c:v>
                </c:pt>
                <c:pt idx="6">
                  <c:v>Образование</c:v>
                </c:pt>
                <c:pt idx="7">
                  <c:v>Здравоохранение и предоставление социальных услуг</c:v>
                </c:pt>
                <c:pt idx="8">
                  <c:v>Прочие </c:v>
                </c:pt>
              </c:strCache>
            </c:strRef>
          </c:cat>
          <c:val>
            <c:numRef>
              <c:f>Лист1!$B$2:$B$10</c:f>
              <c:numCache>
                <c:formatCode>0%</c:formatCode>
                <c:ptCount val="9"/>
                <c:pt idx="0">
                  <c:v>7.0000000000000007E-2</c:v>
                </c:pt>
                <c:pt idx="1">
                  <c:v>0.03</c:v>
                </c:pt>
                <c:pt idx="2">
                  <c:v>0.08</c:v>
                </c:pt>
                <c:pt idx="3">
                  <c:v>0.03</c:v>
                </c:pt>
                <c:pt idx="4">
                  <c:v>0.18</c:v>
                </c:pt>
                <c:pt idx="5">
                  <c:v>0.06</c:v>
                </c:pt>
                <c:pt idx="6">
                  <c:v>0.13</c:v>
                </c:pt>
                <c:pt idx="7">
                  <c:v>0.11</c:v>
                </c:pt>
                <c:pt idx="8">
                  <c:v>0.31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3">
          <a:noFill/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Объемы промышленного производства за 2019</a:t>
            </a:r>
          </a:p>
          <a:p>
            <a:pPr>
              <a:defRPr/>
            </a:pPr>
            <a:r>
              <a:rPr lang="ru-RU" sz="1400" baseline="0" dirty="0" smtClean="0">
                <a:latin typeface="Times New Roman" pitchFamily="18" charset="0"/>
                <a:cs typeface="Times New Roman" pitchFamily="18" charset="0"/>
              </a:rPr>
              <a:t> год, %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4850942139695242"/>
          <c:y val="2.4845876823536635E-3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152064325293195E-2"/>
          <c:y val="0.31405023499969603"/>
          <c:w val="0.50429904595258923"/>
          <c:h val="0.5911243362021607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1"/>
              <c:layout>
                <c:manualLayout>
                  <c:x val="-2.4274569845435988E-2"/>
                  <c:y val="-2.29133858267717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9800129150522933E-2"/>
                  <c:y val="-1.87813587255082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 полезных ископаемых</c:v>
                </c:pt>
                <c:pt idx="1">
                  <c:v>Обрабатывающие производства</c:v>
                </c:pt>
                <c:pt idx="2">
                  <c:v>Производство и распределение электроэнергии</c:v>
                </c:pt>
                <c:pt idx="3">
                  <c:v>Водоснабжение, водоотведение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89.8</c:v>
                </c:pt>
                <c:pt idx="1">
                  <c:v>2.1</c:v>
                </c:pt>
                <c:pt idx="2">
                  <c:v>6.9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72">
          <a:noFill/>
        </a:ln>
      </c:spPr>
    </c:plotArea>
    <c:legend>
      <c:legendPos val="r"/>
      <c:layout>
        <c:manualLayout>
          <c:xMode val="edge"/>
          <c:yMode val="edge"/>
          <c:x val="0.64357641433434765"/>
          <c:y val="7.5562007874015749E-2"/>
          <c:w val="0.3383119981289488"/>
          <c:h val="0.85150524934383198"/>
        </c:manualLayout>
      </c:layout>
      <c:overlay val="0"/>
      <c:txPr>
        <a:bodyPr/>
        <a:lstStyle/>
        <a:p>
          <a:pPr>
            <a:defRPr sz="1496" baseline="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796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gradFill>
          <a:gsLst>
            <a:gs pos="0">
              <a:srgbClr val="4E67C8">
                <a:tint val="66000"/>
                <a:satMod val="160000"/>
              </a:srgbClr>
            </a:gs>
            <a:gs pos="50000">
              <a:srgbClr val="4E67C8">
                <a:tint val="44500"/>
                <a:satMod val="160000"/>
              </a:srgbClr>
            </a:gs>
            <a:gs pos="100000">
              <a:srgbClr val="4E67C8">
                <a:tint val="23500"/>
                <a:satMod val="160000"/>
              </a:srgbClr>
            </a:gs>
          </a:gsLst>
          <a:lin ang="5400000" scaled="0"/>
        </a:gradFill>
        <a:ln w="9525">
          <a:noFill/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114754098360704E-2"/>
                  <c:y val="7.407407407407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150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943533697632169E-2"/>
                  <c:y val="7.61904761904761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165.3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114754098360704E-2"/>
                  <c:y val="7.19576719576721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214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943533697632169E-2"/>
                  <c:y val="8.04232804232804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103.1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943533697632169E-2"/>
                  <c:y val="9.7354497354497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194.3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0400613857694202E-2"/>
                  <c:y val="7.19576719576721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General</c:formatCode>
                <c:ptCount val="1"/>
                <c:pt idx="0">
                  <c:v>174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0400728597449912E-2"/>
                  <c:y val="9.312169312169332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40,9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0.00</c:formatCode>
                <c:ptCount val="1"/>
                <c:pt idx="0">
                  <c:v>140.9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911598128691466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General" sourceLinked="0"/>
            <c:txPr>
              <a:bodyPr/>
              <a:lstStyle/>
              <a:p>
                <a:pPr>
                  <a:defRPr sz="2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0.00</c:formatCode>
                <c:ptCount val="1"/>
                <c:pt idx="0">
                  <c:v>123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104591872"/>
        <c:axId val="37302208"/>
        <c:axId val="0"/>
      </c:bar3DChart>
      <c:catAx>
        <c:axId val="104591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7302208"/>
        <c:crosses val="autoZero"/>
        <c:auto val="1"/>
        <c:lblAlgn val="ctr"/>
        <c:lblOffset val="100"/>
        <c:noMultiLvlLbl val="0"/>
      </c:catAx>
      <c:valAx>
        <c:axId val="373022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04591872"/>
        <c:crosses val="autoZero"/>
        <c:crossBetween val="between"/>
      </c:valAx>
      <c:spPr>
        <a:noFill/>
        <a:ln w="25399">
          <a:noFill/>
        </a:ln>
      </c:spPr>
    </c:plotArea>
    <c:legend>
      <c:legendPos val="b"/>
      <c:legendEntry>
        <c:idx val="0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17182083387117594"/>
          <c:y val="0.88694479856684583"/>
          <c:w val="0.82817920219906971"/>
          <c:h val="7.001547381204215E-2"/>
        </c:manualLayout>
      </c:layout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pPr>
                      <a:defRPr sz="2400" b="1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 smtClean="0"/>
                      <a:t>279,7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279.7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27</a:t>
                    </a:r>
                    <a:r>
                      <a:rPr lang="ru-RU" smtClean="0"/>
                      <a:t>7,5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277.5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713997541719738E-2"/>
                  <c:y val="-3.1158711517764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282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6185397295891663E-2"/>
                  <c:y val="-7.7896778794411467E-3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246.5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5010979229071056E-2"/>
                  <c:y val="-2.07723809114904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ru-RU"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247.5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3542280208503245E-2"/>
                  <c:y val="-3.8948389397205678E-2"/>
                </c:manualLayout>
              </c:layout>
              <c:tx>
                <c:rich>
                  <a:bodyPr/>
                  <a:lstStyle/>
                  <a:p>
                    <a:pPr>
                      <a:defRPr sz="2800" b="1">
                        <a:solidFill>
                          <a:schemeClr val="bg1"/>
                        </a:solidFill>
                      </a:defRPr>
                    </a:pPr>
                    <a:r>
                      <a:rPr lang="en-US" sz="2400" dirty="0" smtClean="0"/>
                      <a:t>2</a:t>
                    </a:r>
                    <a:r>
                      <a:rPr lang="ru-RU" sz="2400" dirty="0" smtClean="0"/>
                      <a:t>95,2</a:t>
                    </a:r>
                    <a:endParaRPr lang="en-US" sz="24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General</c:formatCode>
                <c:ptCount val="1"/>
                <c:pt idx="0">
                  <c:v>295.2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242597787547732E-2"/>
                  <c:y val="-2.0772474345176369E-2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General</c:formatCode>
                <c:ptCount val="1"/>
                <c:pt idx="0">
                  <c:v>278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0899394837611234E-2"/>
                  <c:y val="-7.7896778794411389E-3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General</c:formatCode>
                <c:ptCount val="1"/>
                <c:pt idx="0">
                  <c:v>265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104594944"/>
        <c:axId val="37305088"/>
        <c:axId val="0"/>
      </c:bar3DChart>
      <c:catAx>
        <c:axId val="104594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7305088"/>
        <c:crosses val="autoZero"/>
        <c:auto val="1"/>
        <c:lblAlgn val="ctr"/>
        <c:lblOffset val="100"/>
        <c:noMultiLvlLbl val="0"/>
      </c:catAx>
      <c:valAx>
        <c:axId val="373050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04594944"/>
        <c:crosses val="autoZero"/>
        <c:crossBetween val="between"/>
      </c:valAx>
      <c:spPr>
        <a:noFill/>
        <a:ln w="25398">
          <a:noFill/>
        </a:ln>
      </c:spPr>
    </c:plotArea>
    <c:legend>
      <c:legendPos val="b"/>
      <c:legendEntry>
        <c:idx val="0"/>
        <c:txPr>
          <a:bodyPr/>
          <a:lstStyle/>
          <a:p>
            <a:pPr>
              <a:defRPr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overlay val="0"/>
      <c:txPr>
        <a:bodyPr/>
        <a:lstStyle/>
        <a:p>
          <a:pPr>
            <a:defRPr sz="2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blipFill>
              <a:blip xmlns:r="http://schemas.openxmlformats.org/officeDocument/2006/relationships" r:embed="rId1"/>
              <a:stretch>
                <a:fillRect/>
              </a:stretch>
            </a:blipFill>
            <a:ln w="38100">
              <a:solidFill>
                <a:schemeClr val="accent6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  <a:effectLst>
                      <a:glow rad="101600">
                        <a:schemeClr val="accent1">
                          <a:satMod val="175000"/>
                          <a:alpha val="40000"/>
                        </a:schemeClr>
                      </a:glo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Лист1!$A$2:$A$12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2494</c:v>
                </c:pt>
                <c:pt idx="1">
                  <c:v>601</c:v>
                </c:pt>
                <c:pt idx="2">
                  <c:v>425</c:v>
                </c:pt>
                <c:pt idx="3">
                  <c:v>1245</c:v>
                </c:pt>
                <c:pt idx="4">
                  <c:v>1367</c:v>
                </c:pt>
                <c:pt idx="5">
                  <c:v>1252.2</c:v>
                </c:pt>
                <c:pt idx="6">
                  <c:v>157</c:v>
                </c:pt>
                <c:pt idx="7">
                  <c:v>795</c:v>
                </c:pt>
                <c:pt idx="8">
                  <c:v>558</c:v>
                </c:pt>
                <c:pt idx="9">
                  <c:v>625.79999999999995</c:v>
                </c:pt>
                <c:pt idx="10">
                  <c:v>496.9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2"/>
        <c:axId val="107620352"/>
        <c:axId val="107812480"/>
      </c:barChart>
      <c:catAx>
        <c:axId val="107620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bg1"/>
                </a:solidFill>
              </a:defRPr>
            </a:pPr>
            <a:endParaRPr lang="ru-RU"/>
          </a:p>
        </c:txPr>
        <c:crossAx val="107812480"/>
        <c:crosses val="autoZero"/>
        <c:auto val="1"/>
        <c:lblAlgn val="ctr"/>
        <c:lblOffset val="100"/>
        <c:noMultiLvlLbl val="0"/>
      </c:catAx>
      <c:valAx>
        <c:axId val="1078124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7620352"/>
        <c:crosses val="autoZero"/>
        <c:crossBetween val="between"/>
      </c:valAx>
      <c:spPr>
        <a:effectLst>
          <a:glow rad="139700">
            <a:schemeClr val="accent6">
              <a:satMod val="175000"/>
              <a:alpha val="40000"/>
            </a:schemeClr>
          </a:glo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flip="none" rotWithShape="1">
              <a:gsLst>
                <a:gs pos="25000">
                  <a:srgbClr val="92D050"/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2"/>
            <c:invertIfNegative val="0"/>
            <c:bubble3D val="0"/>
            <c:spPr>
              <a:gradFill flip="none" rotWithShape="1">
                <a:gsLst>
                  <a:gs pos="25000">
                    <a:srgbClr val="92D050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solidFill>
                  <a:srgbClr val="00B050"/>
                </a:solidFill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Лист1!$A$2:$A$12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3575.6</c:v>
                </c:pt>
                <c:pt idx="1">
                  <c:v>3846.2</c:v>
                </c:pt>
                <c:pt idx="2">
                  <c:v>4898.3999999999996</c:v>
                </c:pt>
                <c:pt idx="3">
                  <c:v>4721</c:v>
                </c:pt>
                <c:pt idx="4">
                  <c:v>4399</c:v>
                </c:pt>
                <c:pt idx="5">
                  <c:v>4536.1000000000004</c:v>
                </c:pt>
                <c:pt idx="6">
                  <c:v>5077</c:v>
                </c:pt>
                <c:pt idx="7">
                  <c:v>5120</c:v>
                </c:pt>
                <c:pt idx="8">
                  <c:v>5219</c:v>
                </c:pt>
                <c:pt idx="9">
                  <c:v>5612.6</c:v>
                </c:pt>
                <c:pt idx="10">
                  <c:v>4987.3999999999996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45"/>
        <c:axId val="107621888"/>
        <c:axId val="107831872"/>
      </c:barChart>
      <c:catAx>
        <c:axId val="107621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ru-RU"/>
          </a:p>
        </c:txPr>
        <c:crossAx val="107831872"/>
        <c:crosses val="autoZero"/>
        <c:auto val="1"/>
        <c:lblAlgn val="ctr"/>
        <c:lblOffset val="100"/>
        <c:noMultiLvlLbl val="0"/>
      </c:catAx>
      <c:valAx>
        <c:axId val="10783187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1076218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8497267759562845"/>
          <c:h val="0.857711700511122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Лист1!$A$2:$A$13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2016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Лист1!$B$2:$B$13</c:f>
              <c:numCache>
                <c:formatCode>General</c:formatCode>
                <c:ptCount val="11"/>
                <c:pt idx="0">
                  <c:v>2375</c:v>
                </c:pt>
                <c:pt idx="1">
                  <c:v>2008.1</c:v>
                </c:pt>
                <c:pt idx="2">
                  <c:v>1027.5</c:v>
                </c:pt>
                <c:pt idx="3">
                  <c:v>1087.7</c:v>
                </c:pt>
                <c:pt idx="4">
                  <c:v>1026</c:v>
                </c:pt>
                <c:pt idx="5">
                  <c:v>1304.9000000000001</c:v>
                </c:pt>
                <c:pt idx="6">
                  <c:v>991.9</c:v>
                </c:pt>
                <c:pt idx="7">
                  <c:v>1821</c:v>
                </c:pt>
                <c:pt idx="8">
                  <c:v>1010</c:v>
                </c:pt>
                <c:pt idx="9">
                  <c:v>565.70000000000005</c:v>
                </c:pt>
                <c:pt idx="10">
                  <c:v>716.3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7765248"/>
        <c:axId val="107834752"/>
      </c:barChart>
      <c:catAx>
        <c:axId val="107765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07834752"/>
        <c:crosses val="autoZero"/>
        <c:auto val="1"/>
        <c:lblAlgn val="ctr"/>
        <c:lblOffset val="100"/>
        <c:noMultiLvlLbl val="0"/>
      </c:catAx>
      <c:valAx>
        <c:axId val="10783475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107765248"/>
        <c:crosses val="autoZero"/>
        <c:crossBetween val="between"/>
      </c:valAx>
      <c:spPr>
        <a:solidFill>
          <a:schemeClr val="accent3">
            <a:lumMod val="40000"/>
            <a:lumOff val="60000"/>
          </a:schemeClr>
        </a:solidFill>
      </c:spPr>
    </c:plotArea>
    <c:plotVisOnly val="1"/>
    <c:dispBlanksAs val="gap"/>
    <c:showDLblsOverMax val="0"/>
  </c:chart>
  <c:spPr>
    <a:solidFill>
      <a:schemeClr val="accent3">
        <a:lumMod val="40000"/>
        <a:lumOff val="6000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A94293-9AA7-4B36-B1A0-5ABE9D4F905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2ABD1DF4-4CF3-4ED1-BBE5-FDAE45ACD9C8}">
      <dgm:prSet phldrT="[Текст]" custT="1"/>
      <dgm:spPr/>
      <dgm:t>
        <a:bodyPr/>
        <a:lstStyle/>
        <a:p>
          <a:r>
            <a:rPr lang="ru-RU" sz="1400" dirty="0" smtClean="0"/>
            <a:t>Автомобильные дороги общего пользования  местного значения </a:t>
          </a:r>
        </a:p>
        <a:p>
          <a:r>
            <a:rPr lang="ru-RU" sz="1400" dirty="0" smtClean="0"/>
            <a:t>376,0 км</a:t>
          </a:r>
          <a:endParaRPr lang="ru-RU" sz="1400" dirty="0"/>
        </a:p>
      </dgm:t>
    </dgm:pt>
    <dgm:pt modelId="{7A8509D3-D46A-4B87-8BE1-30C746EEA3BC}" type="parTrans" cxnId="{B53CE6FF-FA48-4B58-ADE4-2C085AFD89CA}">
      <dgm:prSet/>
      <dgm:spPr/>
      <dgm:t>
        <a:bodyPr/>
        <a:lstStyle/>
        <a:p>
          <a:endParaRPr lang="ru-RU"/>
        </a:p>
      </dgm:t>
    </dgm:pt>
    <dgm:pt modelId="{1C85BDAF-B512-466D-8576-FB71CC5F6C0F}" type="sibTrans" cxnId="{B53CE6FF-FA48-4B58-ADE4-2C085AFD89CA}">
      <dgm:prSet/>
      <dgm:spPr/>
      <dgm:t>
        <a:bodyPr/>
        <a:lstStyle/>
        <a:p>
          <a:endParaRPr lang="ru-RU"/>
        </a:p>
      </dgm:t>
    </dgm:pt>
    <dgm:pt modelId="{6C1AAFAA-6DAC-4FA3-ACEB-A21E3B6738B8}">
      <dgm:prSet phldrT="[Текст]"/>
      <dgm:spPr/>
      <dgm:t>
        <a:bodyPr/>
        <a:lstStyle/>
        <a:p>
          <a:r>
            <a:rPr lang="ru-RU" dirty="0" smtClean="0"/>
            <a:t>Федеральная автомобильная дорога </a:t>
          </a:r>
        </a:p>
        <a:p>
          <a:r>
            <a:rPr lang="ru-RU" dirty="0" smtClean="0"/>
            <a:t>Нет</a:t>
          </a:r>
          <a:endParaRPr lang="ru-RU" dirty="0"/>
        </a:p>
      </dgm:t>
    </dgm:pt>
    <dgm:pt modelId="{71E086E5-5639-4934-B351-5943ACEDD1E5}" type="parTrans" cxnId="{E012EF5D-BCCD-4510-8041-85299921EC9C}">
      <dgm:prSet/>
      <dgm:spPr/>
      <dgm:t>
        <a:bodyPr/>
        <a:lstStyle/>
        <a:p>
          <a:endParaRPr lang="ru-RU"/>
        </a:p>
      </dgm:t>
    </dgm:pt>
    <dgm:pt modelId="{B82E391B-8F60-445A-A872-86096BD636C0}" type="sibTrans" cxnId="{E012EF5D-BCCD-4510-8041-85299921EC9C}">
      <dgm:prSet/>
      <dgm:spPr/>
      <dgm:t>
        <a:bodyPr/>
        <a:lstStyle/>
        <a:p>
          <a:endParaRPr lang="ru-RU"/>
        </a:p>
      </dgm:t>
    </dgm:pt>
    <dgm:pt modelId="{490BBE06-62DA-47F7-BFB2-64EC90960ACA}">
      <dgm:prSet/>
      <dgm:spPr/>
      <dgm:t>
        <a:bodyPr/>
        <a:lstStyle/>
        <a:p>
          <a:r>
            <a:rPr lang="ru-RU" dirty="0" smtClean="0"/>
            <a:t>Региональные автомобильные дороги</a:t>
          </a:r>
        </a:p>
        <a:p>
          <a:r>
            <a:rPr lang="ru-RU" dirty="0" smtClean="0"/>
            <a:t>224,0 км</a:t>
          </a:r>
        </a:p>
      </dgm:t>
    </dgm:pt>
    <dgm:pt modelId="{8F9DFF9C-58CA-4D7F-8A7F-BC1EC13E4324}" type="parTrans" cxnId="{5E62C199-53C8-46C8-A6F1-83A1423087C6}">
      <dgm:prSet/>
      <dgm:spPr/>
      <dgm:t>
        <a:bodyPr/>
        <a:lstStyle/>
        <a:p>
          <a:endParaRPr lang="ru-RU"/>
        </a:p>
      </dgm:t>
    </dgm:pt>
    <dgm:pt modelId="{54D50A43-4452-44C9-B0C4-57C6915A6F66}" type="sibTrans" cxnId="{5E62C199-53C8-46C8-A6F1-83A1423087C6}">
      <dgm:prSet/>
      <dgm:spPr/>
      <dgm:t>
        <a:bodyPr/>
        <a:lstStyle/>
        <a:p>
          <a:endParaRPr lang="ru-RU"/>
        </a:p>
      </dgm:t>
    </dgm:pt>
    <dgm:pt modelId="{30762CF3-952A-4BE4-86A1-44A512429AF1}" type="pres">
      <dgm:prSet presAssocID="{F0A94293-9AA7-4B36-B1A0-5ABE9D4F9056}" presName="CompostProcess" presStyleCnt="0">
        <dgm:presLayoutVars>
          <dgm:dir/>
          <dgm:resizeHandles val="exact"/>
        </dgm:presLayoutVars>
      </dgm:prSet>
      <dgm:spPr/>
    </dgm:pt>
    <dgm:pt modelId="{64A7CF41-0702-4E65-AF28-44EBF4B68FE8}" type="pres">
      <dgm:prSet presAssocID="{F0A94293-9AA7-4B36-B1A0-5ABE9D4F9056}" presName="arrow" presStyleLbl="bgShp" presStyleIdx="0" presStyleCnt="1"/>
      <dgm:spPr/>
    </dgm:pt>
    <dgm:pt modelId="{6C8894D8-B671-41AC-9B90-B99AB4D4D836}" type="pres">
      <dgm:prSet presAssocID="{F0A94293-9AA7-4B36-B1A0-5ABE9D4F9056}" presName="linearProcess" presStyleCnt="0"/>
      <dgm:spPr/>
    </dgm:pt>
    <dgm:pt modelId="{059C63D8-2A1B-4E34-85EA-275EA4E128CA}" type="pres">
      <dgm:prSet presAssocID="{2ABD1DF4-4CF3-4ED1-BBE5-FDAE45ACD9C8}" presName="textNode" presStyleLbl="node1" presStyleIdx="0" presStyleCnt="3" custLinFactNeighborX="-32986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8235D4-A709-4347-A779-C858435D70D1}" type="pres">
      <dgm:prSet presAssocID="{1C85BDAF-B512-466D-8576-FB71CC5F6C0F}" presName="sibTrans" presStyleCnt="0"/>
      <dgm:spPr/>
    </dgm:pt>
    <dgm:pt modelId="{0C784926-C263-41C8-A11C-C159B9E0C29C}" type="pres">
      <dgm:prSet presAssocID="{6C1AAFAA-6DAC-4FA3-ACEB-A21E3B6738B8}" presName="textNode" presStyleLbl="node1" presStyleIdx="1" presStyleCnt="3" custLinFactX="97010" custLinFactNeighborX="10000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B08A23-2BD5-4116-9C7F-88C504B3446C}" type="pres">
      <dgm:prSet presAssocID="{B82E391B-8F60-445A-A872-86096BD636C0}" presName="sibTrans" presStyleCnt="0"/>
      <dgm:spPr/>
    </dgm:pt>
    <dgm:pt modelId="{807A3EE2-5BF8-41A0-8411-FE3750838D6A}" type="pres">
      <dgm:prSet presAssocID="{490BBE06-62DA-47F7-BFB2-64EC90960ACA}" presName="textNode" presStyleLbl="node1" presStyleIdx="2" presStyleCnt="3" custLinFactX="-100000" custLinFactNeighborX="-144329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012EF5D-BCCD-4510-8041-85299921EC9C}" srcId="{F0A94293-9AA7-4B36-B1A0-5ABE9D4F9056}" destId="{6C1AAFAA-6DAC-4FA3-ACEB-A21E3B6738B8}" srcOrd="1" destOrd="0" parTransId="{71E086E5-5639-4934-B351-5943ACEDD1E5}" sibTransId="{B82E391B-8F60-445A-A872-86096BD636C0}"/>
    <dgm:cxn modelId="{7B10E698-82CA-44F2-8567-BD69238919FE}" type="presOf" srcId="{490BBE06-62DA-47F7-BFB2-64EC90960ACA}" destId="{807A3EE2-5BF8-41A0-8411-FE3750838D6A}" srcOrd="0" destOrd="0" presId="urn:microsoft.com/office/officeart/2005/8/layout/hProcess9"/>
    <dgm:cxn modelId="{5E62C199-53C8-46C8-A6F1-83A1423087C6}" srcId="{F0A94293-9AA7-4B36-B1A0-5ABE9D4F9056}" destId="{490BBE06-62DA-47F7-BFB2-64EC90960ACA}" srcOrd="2" destOrd="0" parTransId="{8F9DFF9C-58CA-4D7F-8A7F-BC1EC13E4324}" sibTransId="{54D50A43-4452-44C9-B0C4-57C6915A6F66}"/>
    <dgm:cxn modelId="{B69DCBD8-D5DB-48B7-901E-FEEAFA3E43FD}" type="presOf" srcId="{6C1AAFAA-6DAC-4FA3-ACEB-A21E3B6738B8}" destId="{0C784926-C263-41C8-A11C-C159B9E0C29C}" srcOrd="0" destOrd="0" presId="urn:microsoft.com/office/officeart/2005/8/layout/hProcess9"/>
    <dgm:cxn modelId="{7D33D707-9072-4ED9-A9CE-6ED8043B41B3}" type="presOf" srcId="{F0A94293-9AA7-4B36-B1A0-5ABE9D4F9056}" destId="{30762CF3-952A-4BE4-86A1-44A512429AF1}" srcOrd="0" destOrd="0" presId="urn:microsoft.com/office/officeart/2005/8/layout/hProcess9"/>
    <dgm:cxn modelId="{D15336F0-DF5C-424C-8C90-7AEB831B0809}" type="presOf" srcId="{2ABD1DF4-4CF3-4ED1-BBE5-FDAE45ACD9C8}" destId="{059C63D8-2A1B-4E34-85EA-275EA4E128CA}" srcOrd="0" destOrd="0" presId="urn:microsoft.com/office/officeart/2005/8/layout/hProcess9"/>
    <dgm:cxn modelId="{B53CE6FF-FA48-4B58-ADE4-2C085AFD89CA}" srcId="{F0A94293-9AA7-4B36-B1A0-5ABE9D4F9056}" destId="{2ABD1DF4-4CF3-4ED1-BBE5-FDAE45ACD9C8}" srcOrd="0" destOrd="0" parTransId="{7A8509D3-D46A-4B87-8BE1-30C746EEA3BC}" sibTransId="{1C85BDAF-B512-466D-8576-FB71CC5F6C0F}"/>
    <dgm:cxn modelId="{C79A9960-7F3C-4213-BCA1-78B8B73074A3}" type="presParOf" srcId="{30762CF3-952A-4BE4-86A1-44A512429AF1}" destId="{64A7CF41-0702-4E65-AF28-44EBF4B68FE8}" srcOrd="0" destOrd="0" presId="urn:microsoft.com/office/officeart/2005/8/layout/hProcess9"/>
    <dgm:cxn modelId="{02517932-F746-4C76-AD85-5C8FF5924CE4}" type="presParOf" srcId="{30762CF3-952A-4BE4-86A1-44A512429AF1}" destId="{6C8894D8-B671-41AC-9B90-B99AB4D4D836}" srcOrd="1" destOrd="0" presId="urn:microsoft.com/office/officeart/2005/8/layout/hProcess9"/>
    <dgm:cxn modelId="{5915AB77-0CBC-4193-B6EB-6F7BDA5E78B1}" type="presParOf" srcId="{6C8894D8-B671-41AC-9B90-B99AB4D4D836}" destId="{059C63D8-2A1B-4E34-85EA-275EA4E128CA}" srcOrd="0" destOrd="0" presId="urn:microsoft.com/office/officeart/2005/8/layout/hProcess9"/>
    <dgm:cxn modelId="{A9BECF43-8537-4BE9-B4AB-B1982E726B6B}" type="presParOf" srcId="{6C8894D8-B671-41AC-9B90-B99AB4D4D836}" destId="{C18235D4-A709-4347-A779-C858435D70D1}" srcOrd="1" destOrd="0" presId="urn:microsoft.com/office/officeart/2005/8/layout/hProcess9"/>
    <dgm:cxn modelId="{E2852BD5-F019-45A5-8FDC-3923B50D06AD}" type="presParOf" srcId="{6C8894D8-B671-41AC-9B90-B99AB4D4D836}" destId="{0C784926-C263-41C8-A11C-C159B9E0C29C}" srcOrd="2" destOrd="0" presId="urn:microsoft.com/office/officeart/2005/8/layout/hProcess9"/>
    <dgm:cxn modelId="{67F47A26-FBEA-4298-B631-3849BF50C8AA}" type="presParOf" srcId="{6C8894D8-B671-41AC-9B90-B99AB4D4D836}" destId="{03B08A23-2BD5-4116-9C7F-88C504B3446C}" srcOrd="3" destOrd="0" presId="urn:microsoft.com/office/officeart/2005/8/layout/hProcess9"/>
    <dgm:cxn modelId="{6E8F7ACF-FC91-4F18-AF13-3835DE443287}" type="presParOf" srcId="{6C8894D8-B671-41AC-9B90-B99AB4D4D836}" destId="{807A3EE2-5BF8-41A0-8411-FE3750838D6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C5D876-433B-405C-8B19-3A4DD45972A2}" type="doc">
      <dgm:prSet loTypeId="urn:microsoft.com/office/officeart/2005/8/layout/process4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A81C1D4-6445-4BCC-83C2-027937B66221}">
      <dgm:prSet custT="1"/>
      <dgm:spPr>
        <a:xfrm rot="10800000">
          <a:off x="0" y="2282"/>
          <a:ext cx="7820767" cy="860489"/>
        </a:xfrm>
      </dgm:spPr>
      <dgm:t>
        <a:bodyPr/>
        <a:lstStyle/>
        <a:p>
          <a:pPr rtl="0"/>
          <a:r>
            <a:rPr lang="ru-RU" sz="1600" b="1" dirty="0" smtClean="0">
              <a:latin typeface="Arial" pitchFamily="34" charset="0"/>
              <a:ea typeface="+mn-ea"/>
              <a:cs typeface="Arial" pitchFamily="34" charset="0"/>
            </a:rPr>
            <a:t>Балей- Чита</a:t>
          </a:r>
          <a:endParaRPr lang="ru-RU" sz="1600" b="1" dirty="0">
            <a:latin typeface="Arial" pitchFamily="34" charset="0"/>
            <a:ea typeface="+mn-ea"/>
            <a:cs typeface="Arial" pitchFamily="34" charset="0"/>
          </a:endParaRPr>
        </a:p>
      </dgm:t>
    </dgm:pt>
    <dgm:pt modelId="{3B5C4319-720C-4D8C-9AE1-78A09E66FA00}" type="parTrans" cxnId="{4FF6E8FE-B389-498E-90B5-7B300FE86167}">
      <dgm:prSet/>
      <dgm:spPr/>
      <dgm:t>
        <a:bodyPr/>
        <a:lstStyle/>
        <a:p>
          <a:endParaRPr lang="ru-RU" sz="2800" b="1"/>
        </a:p>
      </dgm:t>
    </dgm:pt>
    <dgm:pt modelId="{50278D87-46A5-46CD-8B4E-858CEA400419}" type="sibTrans" cxnId="{4FF6E8FE-B389-498E-90B5-7B300FE86167}">
      <dgm:prSet/>
      <dgm:spPr/>
      <dgm:t>
        <a:bodyPr/>
        <a:lstStyle/>
        <a:p>
          <a:endParaRPr lang="ru-RU" sz="2800" b="1"/>
        </a:p>
      </dgm:t>
    </dgm:pt>
    <dgm:pt modelId="{66B25C91-FEF3-4656-90F1-117ECCAFFBF3}">
      <dgm:prSet custT="1"/>
      <dgm:spPr>
        <a:xfrm rot="10800000">
          <a:off x="0" y="854379"/>
          <a:ext cx="7820767" cy="860489"/>
        </a:xfrm>
      </dgm:spPr>
      <dgm:t>
        <a:bodyPr/>
        <a:lstStyle/>
        <a:p>
          <a:pPr rtl="0"/>
          <a:r>
            <a:rPr lang="ru-RU" sz="1600" b="1" dirty="0" smtClean="0">
              <a:latin typeface="Arial" pitchFamily="34" charset="0"/>
              <a:ea typeface="+mn-ea"/>
              <a:cs typeface="Arial" pitchFamily="34" charset="0"/>
            </a:rPr>
            <a:t>Балей- Краснокаменск</a:t>
          </a:r>
          <a:endParaRPr lang="ru-RU" sz="1600" b="1" dirty="0">
            <a:latin typeface="Arial" pitchFamily="34" charset="0"/>
            <a:ea typeface="+mn-ea"/>
            <a:cs typeface="Arial" pitchFamily="34" charset="0"/>
          </a:endParaRPr>
        </a:p>
      </dgm:t>
    </dgm:pt>
    <dgm:pt modelId="{30915116-1877-45C4-A32F-9A8ADE497353}" type="parTrans" cxnId="{13D76652-0DB4-4455-BC5B-E120A72BA5E5}">
      <dgm:prSet/>
      <dgm:spPr/>
      <dgm:t>
        <a:bodyPr/>
        <a:lstStyle/>
        <a:p>
          <a:endParaRPr lang="ru-RU" sz="2800" b="1"/>
        </a:p>
      </dgm:t>
    </dgm:pt>
    <dgm:pt modelId="{6C130302-2DA9-4957-95AC-E7CC6254FB23}" type="sibTrans" cxnId="{13D76652-0DB4-4455-BC5B-E120A72BA5E5}">
      <dgm:prSet/>
      <dgm:spPr/>
      <dgm:t>
        <a:bodyPr/>
        <a:lstStyle/>
        <a:p>
          <a:endParaRPr lang="ru-RU" sz="2800" b="1"/>
        </a:p>
      </dgm:t>
    </dgm:pt>
    <dgm:pt modelId="{A62FBA37-59EA-4578-B27E-F4DD4785FE31}">
      <dgm:prSet custT="1"/>
      <dgm:spPr>
        <a:xfrm rot="10800000">
          <a:off x="0" y="1706476"/>
          <a:ext cx="7820767" cy="860489"/>
        </a:xfrm>
      </dgm:spPr>
      <dgm:t>
        <a:bodyPr/>
        <a:lstStyle/>
        <a:p>
          <a:pPr rtl="0"/>
          <a:r>
            <a:rPr lang="ru-RU" sz="1600" b="1" dirty="0" smtClean="0">
              <a:latin typeface="Arial" pitchFamily="34" charset="0"/>
              <a:ea typeface="+mn-ea"/>
              <a:cs typeface="Arial" pitchFamily="34" charset="0"/>
            </a:rPr>
            <a:t>Балей-Оловянная</a:t>
          </a:r>
          <a:endParaRPr lang="ru-RU" sz="1600" b="1" dirty="0">
            <a:latin typeface="Arial" pitchFamily="34" charset="0"/>
            <a:ea typeface="+mn-ea"/>
            <a:cs typeface="Arial" pitchFamily="34" charset="0"/>
          </a:endParaRPr>
        </a:p>
      </dgm:t>
    </dgm:pt>
    <dgm:pt modelId="{62907C7E-A771-4DF0-88F2-5CF1D2957096}" type="parTrans" cxnId="{9AE9B8FB-9ED1-444F-89EA-105B45426412}">
      <dgm:prSet/>
      <dgm:spPr/>
      <dgm:t>
        <a:bodyPr/>
        <a:lstStyle/>
        <a:p>
          <a:endParaRPr lang="ru-RU" sz="2800" b="1"/>
        </a:p>
      </dgm:t>
    </dgm:pt>
    <dgm:pt modelId="{D889401F-1BF9-4549-AD97-9E6341E41E52}" type="sibTrans" cxnId="{9AE9B8FB-9ED1-444F-89EA-105B45426412}">
      <dgm:prSet/>
      <dgm:spPr/>
      <dgm:t>
        <a:bodyPr/>
        <a:lstStyle/>
        <a:p>
          <a:endParaRPr lang="ru-RU" sz="2800" b="1"/>
        </a:p>
      </dgm:t>
    </dgm:pt>
    <dgm:pt modelId="{448FCB86-75D2-4AA4-A0F0-0EA0E4B83033}">
      <dgm:prSet custT="1"/>
      <dgm:spPr>
        <a:xfrm rot="10800000">
          <a:off x="0" y="2558573"/>
          <a:ext cx="7820767" cy="860489"/>
        </a:xfrm>
      </dgm:spPr>
      <dgm:t>
        <a:bodyPr/>
        <a:lstStyle/>
        <a:p>
          <a:pPr rtl="0"/>
          <a:r>
            <a:rPr lang="ru-RU" sz="1600" b="1" dirty="0" smtClean="0">
              <a:latin typeface="Arial" pitchFamily="34" charset="0"/>
              <a:ea typeface="+mn-ea"/>
              <a:cs typeface="Arial" pitchFamily="34" charset="0"/>
            </a:rPr>
            <a:t>Балей-Первомайский</a:t>
          </a:r>
          <a:endParaRPr lang="ru-RU" sz="1600" b="1" dirty="0">
            <a:latin typeface="Arial" pitchFamily="34" charset="0"/>
            <a:ea typeface="+mn-ea"/>
            <a:cs typeface="Arial" pitchFamily="34" charset="0"/>
          </a:endParaRPr>
        </a:p>
      </dgm:t>
    </dgm:pt>
    <dgm:pt modelId="{1453D8F4-DCC2-4D7C-B5DC-DD0D824CBF69}" type="parTrans" cxnId="{4B799C45-90AF-4DF3-BD6A-34F9785F066D}">
      <dgm:prSet/>
      <dgm:spPr/>
      <dgm:t>
        <a:bodyPr/>
        <a:lstStyle/>
        <a:p>
          <a:endParaRPr lang="ru-RU" sz="2800" b="1"/>
        </a:p>
      </dgm:t>
    </dgm:pt>
    <dgm:pt modelId="{38D60180-4A1A-4894-8259-B647DF0591E8}" type="sibTrans" cxnId="{4B799C45-90AF-4DF3-BD6A-34F9785F066D}">
      <dgm:prSet/>
      <dgm:spPr/>
      <dgm:t>
        <a:bodyPr/>
        <a:lstStyle/>
        <a:p>
          <a:endParaRPr lang="ru-RU" sz="2800" b="1"/>
        </a:p>
      </dgm:t>
    </dgm:pt>
    <dgm:pt modelId="{CD4E016E-DD80-4E74-AA38-4C2B4B24085C}" type="pres">
      <dgm:prSet presAssocID="{78C5D876-433B-405C-8B19-3A4DD45972A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C7A2F6-7C5C-46D9-9963-B13DF5AE3AA2}" type="pres">
      <dgm:prSet presAssocID="{448FCB86-75D2-4AA4-A0F0-0EA0E4B83033}" presName="boxAndChildren" presStyleCnt="0"/>
      <dgm:spPr/>
    </dgm:pt>
    <dgm:pt modelId="{6DB5A9C8-13EB-4499-ADE0-20EE11809B7C}" type="pres">
      <dgm:prSet presAssocID="{448FCB86-75D2-4AA4-A0F0-0EA0E4B83033}" presName="parentTextBox" presStyleLbl="node1" presStyleIdx="0" presStyleCnt="4"/>
      <dgm:spPr/>
      <dgm:t>
        <a:bodyPr/>
        <a:lstStyle/>
        <a:p>
          <a:endParaRPr lang="ru-RU"/>
        </a:p>
      </dgm:t>
    </dgm:pt>
    <dgm:pt modelId="{46AA0905-5D93-4496-98F3-AAAA59BF9A3C}" type="pres">
      <dgm:prSet presAssocID="{D889401F-1BF9-4549-AD97-9E6341E41E52}" presName="sp" presStyleCnt="0"/>
      <dgm:spPr/>
      <dgm:t>
        <a:bodyPr/>
        <a:lstStyle/>
        <a:p>
          <a:endParaRPr lang="ru-RU"/>
        </a:p>
      </dgm:t>
    </dgm:pt>
    <dgm:pt modelId="{829873A8-222F-4070-969C-A020D9E94F35}" type="pres">
      <dgm:prSet presAssocID="{A62FBA37-59EA-4578-B27E-F4DD4785FE31}" presName="arrowAndChildren" presStyleCnt="0"/>
      <dgm:spPr/>
      <dgm:t>
        <a:bodyPr/>
        <a:lstStyle/>
        <a:p>
          <a:endParaRPr lang="ru-RU"/>
        </a:p>
      </dgm:t>
    </dgm:pt>
    <dgm:pt modelId="{0A43CEAD-B79F-4533-922A-CED981F879D0}" type="pres">
      <dgm:prSet presAssocID="{A62FBA37-59EA-4578-B27E-F4DD4785FE31}" presName="parentTextArrow" presStyleLbl="node1" presStyleIdx="1" presStyleCnt="4"/>
      <dgm:spPr>
        <a:prstGeom prst="upArrowCallout">
          <a:avLst/>
        </a:prstGeom>
      </dgm:spPr>
      <dgm:t>
        <a:bodyPr/>
        <a:lstStyle/>
        <a:p>
          <a:endParaRPr lang="ru-RU"/>
        </a:p>
      </dgm:t>
    </dgm:pt>
    <dgm:pt modelId="{73FFA142-82BF-42CC-A074-FAEFB3D40D5F}" type="pres">
      <dgm:prSet presAssocID="{6C130302-2DA9-4957-95AC-E7CC6254FB23}" presName="sp" presStyleCnt="0"/>
      <dgm:spPr/>
      <dgm:t>
        <a:bodyPr/>
        <a:lstStyle/>
        <a:p>
          <a:endParaRPr lang="ru-RU"/>
        </a:p>
      </dgm:t>
    </dgm:pt>
    <dgm:pt modelId="{2E923347-D589-482F-B104-7B036659A71A}" type="pres">
      <dgm:prSet presAssocID="{66B25C91-FEF3-4656-90F1-117ECCAFFBF3}" presName="arrowAndChildren" presStyleCnt="0"/>
      <dgm:spPr/>
      <dgm:t>
        <a:bodyPr/>
        <a:lstStyle/>
        <a:p>
          <a:endParaRPr lang="ru-RU"/>
        </a:p>
      </dgm:t>
    </dgm:pt>
    <dgm:pt modelId="{70B4A744-881E-499C-B6C8-DDB0F479E044}" type="pres">
      <dgm:prSet presAssocID="{66B25C91-FEF3-4656-90F1-117ECCAFFBF3}" presName="parentTextArrow" presStyleLbl="node1" presStyleIdx="2" presStyleCnt="4" custLinFactNeighborX="-1389" custLinFactNeighborY="-1005"/>
      <dgm:spPr>
        <a:prstGeom prst="upArrowCallout">
          <a:avLst/>
        </a:prstGeom>
      </dgm:spPr>
      <dgm:t>
        <a:bodyPr/>
        <a:lstStyle/>
        <a:p>
          <a:endParaRPr lang="ru-RU"/>
        </a:p>
      </dgm:t>
    </dgm:pt>
    <dgm:pt modelId="{AFC502C8-CF4A-4442-91CE-741A108C5B73}" type="pres">
      <dgm:prSet presAssocID="{50278D87-46A5-46CD-8B4E-858CEA400419}" presName="sp" presStyleCnt="0"/>
      <dgm:spPr/>
      <dgm:t>
        <a:bodyPr/>
        <a:lstStyle/>
        <a:p>
          <a:endParaRPr lang="ru-RU"/>
        </a:p>
      </dgm:t>
    </dgm:pt>
    <dgm:pt modelId="{18D71FC3-DDD1-4207-95C9-081E3C41BFAE}" type="pres">
      <dgm:prSet presAssocID="{DA81C1D4-6445-4BCC-83C2-027937B66221}" presName="arrowAndChildren" presStyleCnt="0"/>
      <dgm:spPr/>
      <dgm:t>
        <a:bodyPr/>
        <a:lstStyle/>
        <a:p>
          <a:endParaRPr lang="ru-RU"/>
        </a:p>
      </dgm:t>
    </dgm:pt>
    <dgm:pt modelId="{C044C202-4658-4BE4-ABAD-9D38D6B68D35}" type="pres">
      <dgm:prSet presAssocID="{DA81C1D4-6445-4BCC-83C2-027937B66221}" presName="parentTextArrow" presStyleLbl="node1" presStyleIdx="3" presStyleCnt="4" custLinFactNeighborX="-1481" custLinFactNeighborY="-41937"/>
      <dgm:spPr>
        <a:prstGeom prst="upArrowCallout">
          <a:avLst/>
        </a:prstGeom>
      </dgm:spPr>
      <dgm:t>
        <a:bodyPr/>
        <a:lstStyle/>
        <a:p>
          <a:endParaRPr lang="ru-RU"/>
        </a:p>
      </dgm:t>
    </dgm:pt>
  </dgm:ptLst>
  <dgm:cxnLst>
    <dgm:cxn modelId="{64C20320-3F60-403D-A59C-D085FF8E0403}" type="presOf" srcId="{78C5D876-433B-405C-8B19-3A4DD45972A2}" destId="{CD4E016E-DD80-4E74-AA38-4C2B4B24085C}" srcOrd="0" destOrd="0" presId="urn:microsoft.com/office/officeart/2005/8/layout/process4"/>
    <dgm:cxn modelId="{9AE9B8FB-9ED1-444F-89EA-105B45426412}" srcId="{78C5D876-433B-405C-8B19-3A4DD45972A2}" destId="{A62FBA37-59EA-4578-B27E-F4DD4785FE31}" srcOrd="2" destOrd="0" parTransId="{62907C7E-A771-4DF0-88F2-5CF1D2957096}" sibTransId="{D889401F-1BF9-4549-AD97-9E6341E41E52}"/>
    <dgm:cxn modelId="{4FF6E8FE-B389-498E-90B5-7B300FE86167}" srcId="{78C5D876-433B-405C-8B19-3A4DD45972A2}" destId="{DA81C1D4-6445-4BCC-83C2-027937B66221}" srcOrd="0" destOrd="0" parTransId="{3B5C4319-720C-4D8C-9AE1-78A09E66FA00}" sibTransId="{50278D87-46A5-46CD-8B4E-858CEA400419}"/>
    <dgm:cxn modelId="{DB9FDC44-4293-409F-B738-38CEFD32B1FB}" type="presOf" srcId="{DA81C1D4-6445-4BCC-83C2-027937B66221}" destId="{C044C202-4658-4BE4-ABAD-9D38D6B68D35}" srcOrd="0" destOrd="0" presId="urn:microsoft.com/office/officeart/2005/8/layout/process4"/>
    <dgm:cxn modelId="{787AD769-2251-406E-B3B5-2E0615F4A27D}" type="presOf" srcId="{448FCB86-75D2-4AA4-A0F0-0EA0E4B83033}" destId="{6DB5A9C8-13EB-4499-ADE0-20EE11809B7C}" srcOrd="0" destOrd="0" presId="urn:microsoft.com/office/officeart/2005/8/layout/process4"/>
    <dgm:cxn modelId="{0E238D68-B7DC-4C4F-BDCA-12A14225E1A7}" type="presOf" srcId="{66B25C91-FEF3-4656-90F1-117ECCAFFBF3}" destId="{70B4A744-881E-499C-B6C8-DDB0F479E044}" srcOrd="0" destOrd="0" presId="urn:microsoft.com/office/officeart/2005/8/layout/process4"/>
    <dgm:cxn modelId="{9BC65C0C-2050-4C8A-8A43-2075DE030B48}" type="presOf" srcId="{A62FBA37-59EA-4578-B27E-F4DD4785FE31}" destId="{0A43CEAD-B79F-4533-922A-CED981F879D0}" srcOrd="0" destOrd="0" presId="urn:microsoft.com/office/officeart/2005/8/layout/process4"/>
    <dgm:cxn modelId="{13D76652-0DB4-4455-BC5B-E120A72BA5E5}" srcId="{78C5D876-433B-405C-8B19-3A4DD45972A2}" destId="{66B25C91-FEF3-4656-90F1-117ECCAFFBF3}" srcOrd="1" destOrd="0" parTransId="{30915116-1877-45C4-A32F-9A8ADE497353}" sibTransId="{6C130302-2DA9-4957-95AC-E7CC6254FB23}"/>
    <dgm:cxn modelId="{4B799C45-90AF-4DF3-BD6A-34F9785F066D}" srcId="{78C5D876-433B-405C-8B19-3A4DD45972A2}" destId="{448FCB86-75D2-4AA4-A0F0-0EA0E4B83033}" srcOrd="3" destOrd="0" parTransId="{1453D8F4-DCC2-4D7C-B5DC-DD0D824CBF69}" sibTransId="{38D60180-4A1A-4894-8259-B647DF0591E8}"/>
    <dgm:cxn modelId="{E42E5224-70EF-4921-91C1-79417074E439}" type="presParOf" srcId="{CD4E016E-DD80-4E74-AA38-4C2B4B24085C}" destId="{3BC7A2F6-7C5C-46D9-9963-B13DF5AE3AA2}" srcOrd="0" destOrd="0" presId="urn:microsoft.com/office/officeart/2005/8/layout/process4"/>
    <dgm:cxn modelId="{EF88A077-6FE8-443C-A294-F7EB87E039C8}" type="presParOf" srcId="{3BC7A2F6-7C5C-46D9-9963-B13DF5AE3AA2}" destId="{6DB5A9C8-13EB-4499-ADE0-20EE11809B7C}" srcOrd="0" destOrd="0" presId="urn:microsoft.com/office/officeart/2005/8/layout/process4"/>
    <dgm:cxn modelId="{2FA38BF9-8144-4BA0-AA40-D103A48BD39A}" type="presParOf" srcId="{CD4E016E-DD80-4E74-AA38-4C2B4B24085C}" destId="{46AA0905-5D93-4496-98F3-AAAA59BF9A3C}" srcOrd="1" destOrd="0" presId="urn:microsoft.com/office/officeart/2005/8/layout/process4"/>
    <dgm:cxn modelId="{6DC4E223-6492-42C4-A87A-B36BBDECDD27}" type="presParOf" srcId="{CD4E016E-DD80-4E74-AA38-4C2B4B24085C}" destId="{829873A8-222F-4070-969C-A020D9E94F35}" srcOrd="2" destOrd="0" presId="urn:microsoft.com/office/officeart/2005/8/layout/process4"/>
    <dgm:cxn modelId="{2417F6B3-61FE-4C91-B67A-E9C9D7AF8A99}" type="presParOf" srcId="{829873A8-222F-4070-969C-A020D9E94F35}" destId="{0A43CEAD-B79F-4533-922A-CED981F879D0}" srcOrd="0" destOrd="0" presId="urn:microsoft.com/office/officeart/2005/8/layout/process4"/>
    <dgm:cxn modelId="{57AD206D-B970-453C-BEC9-C224D7EADDBA}" type="presParOf" srcId="{CD4E016E-DD80-4E74-AA38-4C2B4B24085C}" destId="{73FFA142-82BF-42CC-A074-FAEFB3D40D5F}" srcOrd="3" destOrd="0" presId="urn:microsoft.com/office/officeart/2005/8/layout/process4"/>
    <dgm:cxn modelId="{C274D084-C8F3-4DFF-9CB2-D900EF22BC2E}" type="presParOf" srcId="{CD4E016E-DD80-4E74-AA38-4C2B4B24085C}" destId="{2E923347-D589-482F-B104-7B036659A71A}" srcOrd="4" destOrd="0" presId="urn:microsoft.com/office/officeart/2005/8/layout/process4"/>
    <dgm:cxn modelId="{C6A01D8C-D43B-4E54-97A9-D03678222B11}" type="presParOf" srcId="{2E923347-D589-482F-B104-7B036659A71A}" destId="{70B4A744-881E-499C-B6C8-DDB0F479E044}" srcOrd="0" destOrd="0" presId="urn:microsoft.com/office/officeart/2005/8/layout/process4"/>
    <dgm:cxn modelId="{036F7290-5470-4787-AC64-ABE39D2CA4D9}" type="presParOf" srcId="{CD4E016E-DD80-4E74-AA38-4C2B4B24085C}" destId="{AFC502C8-CF4A-4442-91CE-741A108C5B73}" srcOrd="5" destOrd="0" presId="urn:microsoft.com/office/officeart/2005/8/layout/process4"/>
    <dgm:cxn modelId="{7FA393CD-1BE4-4429-9BA7-0ED1CA858B80}" type="presParOf" srcId="{CD4E016E-DD80-4E74-AA38-4C2B4B24085C}" destId="{18D71FC3-DDD1-4207-95C9-081E3C41BFAE}" srcOrd="6" destOrd="0" presId="urn:microsoft.com/office/officeart/2005/8/layout/process4"/>
    <dgm:cxn modelId="{79A9230C-4F71-4E44-94FD-1177E45F16A8}" type="presParOf" srcId="{18D71FC3-DDD1-4207-95C9-081E3C41BFAE}" destId="{C044C202-4658-4BE4-ABAD-9D38D6B68D3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A03D58B-4169-4177-B0A4-266DE49CE6CE}" type="datetimeFigureOut">
              <a:rPr lang="ru-RU"/>
              <a:pPr>
                <a:defRPr/>
              </a:pPr>
              <a:t>02.10.2020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401CF01-44A8-4045-B1F8-852F878CA9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4881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403A1-76C8-42E5-99A5-95CD778E35C2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97214-D542-4DAE-83F4-EFC478B32C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475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97214-D542-4DAE-83F4-EFC478B32C0A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113D4-63EA-4EEB-971B-1440E9E1EF90}" type="datetimeFigureOut">
              <a:rPr lang="ru-RU"/>
              <a:pPr>
                <a:defRPr/>
              </a:pPr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6FFED-FA70-417F-A7F1-307281A9DB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F5AE2-AF08-4687-AF9B-6BF6C60BB835}" type="datetimeFigureOut">
              <a:rPr lang="ru-RU"/>
              <a:pPr>
                <a:defRPr/>
              </a:pPr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C5AB1-F74E-423F-89D1-D6A2A32D44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E3605-4039-4073-984B-CE81397D108B}" type="datetimeFigureOut">
              <a:rPr lang="ru-RU"/>
              <a:pPr>
                <a:defRPr/>
              </a:pPr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07D0C-15B6-47B5-8B3F-070C5FDBD7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9DB538-6E17-47E6-BDDE-F2262500859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9F0BB8-40F4-48A1-AC61-75CD4F80C81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E7053723-0DD9-4E83-BB47-ECB6B2E0971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404F4D-6AE1-4567-B139-BD459520E1E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6F69CD-8582-44B2-BE2D-A2112C442EA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780CE1-0B2A-4B3B-B13F-DCB1EBC7A74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E2E01C-313D-4641-8349-C0A7F123730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E4D4BA-98B6-4AA8-973D-1AF6683F5F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613E5-8E39-4CF0-81C9-8EFD291E7EEE}" type="datetimeFigureOut">
              <a:rPr lang="ru-RU"/>
              <a:pPr>
                <a:defRPr/>
              </a:pPr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0DDC6-9113-4797-A14A-14E07C18C5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0B8FC5-75D4-4A2E-86CD-F7FF3B231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A346C5-E457-4D44-B1A1-B766B50134F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AE96A7-5864-486E-A1F6-039B2C8225C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4B9A2-C077-4447-B3FB-DBD09659B7DC}" type="datetimeFigureOut">
              <a:rPr lang="ru-RU"/>
              <a:pPr>
                <a:defRPr/>
              </a:pPr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4BB65-6949-49EC-9724-01F59FB4D2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3E829-2397-4FDE-941C-4D0A2C87D658}" type="datetimeFigureOut">
              <a:rPr lang="ru-RU"/>
              <a:pPr>
                <a:defRPr/>
              </a:pPr>
              <a:t>02.10.2020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69E9C-4BCB-43E8-93E4-3A3F546A1D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2815E-B9E5-4755-A6B9-3FD6FF2AFC89}" type="datetimeFigureOut">
              <a:rPr lang="ru-RU"/>
              <a:pPr>
                <a:defRPr/>
              </a:pPr>
              <a:t>02.10.2020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37ADD-4E21-4520-86FE-FA29CF23A5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A1C50-EC42-42D3-AFF9-F51CF9A7B4CD}" type="datetimeFigureOut">
              <a:rPr lang="ru-RU"/>
              <a:pPr>
                <a:defRPr/>
              </a:pPr>
              <a:t>02.10.2020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793C-7BD2-4F50-A1B5-8DE3E8450F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3C0D5-A27A-4F23-B864-6D0D980F7F9F}" type="datetimeFigureOut">
              <a:rPr lang="ru-RU"/>
              <a:pPr>
                <a:defRPr/>
              </a:pPr>
              <a:t>02.10.2020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A27EA-E703-49DE-A214-58A3A459F1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067DD-6F56-481D-AF11-E5F7479D637F}" type="datetimeFigureOut">
              <a:rPr lang="ru-RU"/>
              <a:pPr>
                <a:defRPr/>
              </a:pPr>
              <a:t>02.10.2020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10F98-A34F-4034-99AA-B7F780E3F0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CEA1E-F14B-480A-A9F9-3710D09EC8FB}" type="datetimeFigureOut">
              <a:rPr lang="ru-RU"/>
              <a:pPr>
                <a:defRPr/>
              </a:pPr>
              <a:t>02.10.2020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97BA6-5CB5-4E57-A44A-DB2EB39EA4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0CC9004-05F1-4751-BB43-13CB40D24EEE}" type="datetimeFigureOut">
              <a:rPr lang="ru-RU"/>
              <a:pPr>
                <a:defRPr/>
              </a:pPr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3C861D6-DEB0-4D20-AEC7-361F734137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10CC9004-05F1-4751-BB43-13CB40D24EEE}" type="datetimeFigureOut">
              <a:rPr lang="ru-RU" smtClean="0"/>
              <a:pPr>
                <a:defRPr/>
              </a:pPr>
              <a:t>02.10.2020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03C861D6-DEB0-4D20-AEC7-361F734137F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32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hyperlink" Target="http://www.forestvologda.ru/0/_upload/gallery_b_21_014.jp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15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74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ost-1449493-12930984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990600"/>
            <a:ext cx="5486400" cy="123825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ИНВЕСТИЦИОННЫЙ 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ПАСПОРТ МУНИЦИПАЛЬНОГО РАЙОН </a:t>
            </a:r>
            <a:b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</a:b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«БАЛЕЙСКИЙ РАЙОН»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5867400"/>
            <a:ext cx="8229600" cy="609600"/>
          </a:xfrm>
        </p:spPr>
        <p:txBody>
          <a:bodyPr>
            <a:normAutofit fontScale="85000" lnSpcReduction="20000"/>
          </a:bodyPr>
          <a:lstStyle/>
          <a:p>
            <a:pPr marL="0" indent="0" algn="ctr" eaLnBrk="1" fontAlgn="auto" hangingPunct="1">
              <a:spcBef>
                <a:spcPts val="580"/>
              </a:spcBef>
              <a:spcAft>
                <a:spcPts val="0"/>
              </a:spcAft>
              <a:buFontTx/>
              <a:buNone/>
              <a:defRPr/>
            </a:pPr>
            <a:r>
              <a:rPr lang="ru-RU" sz="2400" dirty="0" smtClean="0"/>
              <a:t> </a:t>
            </a:r>
          </a:p>
          <a:p>
            <a:pPr marL="0" indent="0" algn="ctr" eaLnBrk="1" fontAlgn="auto" hangingPunct="1">
              <a:spcBef>
                <a:spcPts val="580"/>
              </a:spcBef>
              <a:spcAft>
                <a:spcPts val="0"/>
              </a:spcAft>
              <a:buFontTx/>
              <a:buNone/>
              <a:defRPr/>
            </a:pPr>
            <a:r>
              <a:rPr lang="ru-RU" sz="1800" b="1" dirty="0" smtClean="0">
                <a:latin typeface="Arial Black" pitchFamily="34" charset="0"/>
              </a:rPr>
              <a:t>2020год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5000" y="381001"/>
            <a:ext cx="32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Утвержден распоряжением администрации МР «Балейский район»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От 30 сентября 2020 г. № 311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IMG_20200610_082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0"/>
            <a:ext cx="708660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2093" cy="6840000"/>
          </a:xfrm>
          <a:prstGeom prst="rect">
            <a:avLst/>
          </a:prstGeom>
        </p:spPr>
      </p:pic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9906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u="sng" dirty="0" smtClean="0">
                <a:solidFill>
                  <a:schemeClr val="tx1"/>
                </a:solidFill>
              </a:rPr>
              <a:t>Ресурсный потенциал</a:t>
            </a:r>
            <a:r>
              <a:rPr lang="ru-RU" sz="2000" dirty="0" smtClean="0">
                <a:solidFill>
                  <a:srgbClr val="C00000"/>
                </a:solidFill>
              </a:rPr>
              <a:t/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3100" dirty="0" smtClean="0">
                <a:solidFill>
                  <a:schemeClr val="tx1"/>
                </a:solidFill>
                <a:latin typeface="Arial Black" pitchFamily="34" charset="0"/>
              </a:rPr>
              <a:t>Земельные ресурсы</a:t>
            </a:r>
            <a:br>
              <a:rPr lang="ru-RU" sz="3100" dirty="0" smtClean="0">
                <a:solidFill>
                  <a:schemeClr val="tx1"/>
                </a:solidFill>
                <a:latin typeface="Arial Black" pitchFamily="34" charset="0"/>
              </a:rPr>
            </a:br>
            <a:endParaRPr lang="ru-RU" sz="31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81000" y="1142999"/>
          <a:ext cx="8381999" cy="53847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5895"/>
                <a:gridCol w="1166192"/>
                <a:gridCol w="874643"/>
                <a:gridCol w="1457739"/>
                <a:gridCol w="947530"/>
              </a:tblGrid>
              <a:tr h="81141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Категория</a:t>
                      </a:r>
                      <a:r>
                        <a:rPr lang="ru-RU" sz="1600" baseline="0" dirty="0" smtClean="0"/>
                        <a:t> земли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Официально (кв.км.)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Доля</a:t>
                      </a:r>
                    </a:p>
                    <a:p>
                      <a:pPr algn="ctr"/>
                      <a:r>
                        <a:rPr lang="ru-RU" sz="1600" dirty="0" smtClean="0"/>
                        <a:t> (%)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Фактически </a:t>
                      </a:r>
                    </a:p>
                    <a:p>
                      <a:pPr algn="ctr"/>
                      <a:r>
                        <a:rPr lang="ru-RU" sz="1600" dirty="0" smtClean="0"/>
                        <a:t>(</a:t>
                      </a:r>
                      <a:r>
                        <a:rPr lang="ru-RU" sz="1600" dirty="0" err="1" smtClean="0"/>
                        <a:t>кв.км</a:t>
                      </a:r>
                      <a:r>
                        <a:rPr lang="ru-RU" sz="1600" dirty="0" smtClean="0"/>
                        <a:t>.)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Доля </a:t>
                      </a:r>
                    </a:p>
                    <a:p>
                      <a:pPr algn="ctr"/>
                      <a:r>
                        <a:rPr lang="ru-RU" sz="1600" dirty="0" smtClean="0"/>
                        <a:t>(%)</a:t>
                      </a:r>
                      <a:endParaRPr lang="ru-RU" sz="1600" dirty="0"/>
                    </a:p>
                  </a:txBody>
                  <a:tcPr marT="45723" marB="45723"/>
                </a:tc>
              </a:tr>
              <a:tr h="396321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Всего земель, </a:t>
                      </a:r>
                      <a:r>
                        <a:rPr lang="ru-RU" sz="1600" baseline="0" dirty="0" smtClean="0"/>
                        <a:t> в том числе: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4910,91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4910,91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 marT="45723" marB="45723"/>
                </a:tc>
              </a:tr>
              <a:tr h="39818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Земли сельскохозяйственного</a:t>
                      </a:r>
                      <a:r>
                        <a:rPr lang="ru-RU" sz="1600" baseline="0" dirty="0" smtClean="0"/>
                        <a:t> назначения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1647,58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33,55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1647,58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33,55</a:t>
                      </a:r>
                      <a:endParaRPr lang="ru-RU" sz="1600" dirty="0"/>
                    </a:p>
                  </a:txBody>
                  <a:tcPr marT="45723" marB="45723"/>
                </a:tc>
              </a:tr>
              <a:tr h="425631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Земли населенных пунктов</a:t>
                      </a:r>
                      <a:r>
                        <a:rPr lang="ru-RU" sz="1600" baseline="0" dirty="0" smtClean="0"/>
                        <a:t> 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67,49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1,37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67,49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1,37</a:t>
                      </a:r>
                      <a:endParaRPr lang="ru-RU" sz="1600" dirty="0"/>
                    </a:p>
                  </a:txBody>
                  <a:tcPr marT="45723" marB="45723"/>
                </a:tc>
              </a:tr>
              <a:tr h="153266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Земли промышленности,</a:t>
                      </a:r>
                      <a:r>
                        <a:rPr lang="ru-RU" sz="1600" baseline="0" dirty="0" smtClean="0"/>
                        <a:t> энергетики, транспорта, связи, радиовещания, телевидения, информатики, земли для обеспечения космической деятельности, земли обороны, безопасности и иного специального назначения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13,11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0,27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13,11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0,27</a:t>
                      </a:r>
                      <a:endParaRPr lang="ru-RU" sz="1600" dirty="0"/>
                    </a:p>
                  </a:txBody>
                  <a:tcPr marT="45723" marB="45723"/>
                </a:tc>
              </a:tr>
              <a:tr h="59592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Земли особо охраняемых территорий и объектов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0,52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0,01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0,52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0,01</a:t>
                      </a:r>
                      <a:endParaRPr lang="ru-RU" sz="1600" dirty="0"/>
                    </a:p>
                  </a:txBody>
                  <a:tcPr marT="45723" marB="45723"/>
                </a:tc>
              </a:tr>
              <a:tr h="351766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Земли лесного фонда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2981,87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60,72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2981,87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60,72</a:t>
                      </a:r>
                      <a:endParaRPr lang="ru-RU" sz="1600" dirty="0"/>
                    </a:p>
                  </a:txBody>
                  <a:tcPr marT="45723" marB="45723"/>
                </a:tc>
              </a:tr>
              <a:tr h="461791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Земли водного фонда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11,93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0,24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11,93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0,24</a:t>
                      </a:r>
                    </a:p>
                  </a:txBody>
                  <a:tcPr marT="45723" marB="45723"/>
                </a:tc>
              </a:tr>
              <a:tr h="377709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Земли запаса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188,41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3,84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188,41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3,84</a:t>
                      </a:r>
                      <a:endParaRPr lang="ru-RU" sz="1600" dirty="0"/>
                    </a:p>
                  </a:txBody>
                  <a:tcPr marT="45723" marB="45723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</a:rPr>
              <a:t>Информация о земельных участках, предлагаемых для использования в целях инвестиционной и предпринимательской деятельности</a:t>
            </a:r>
            <a:endParaRPr lang="ru-RU" sz="22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81000" y="1295400"/>
          <a:ext cx="8305800" cy="49453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  <a:gridCol w="2133600"/>
                <a:gridCol w="2057400"/>
                <a:gridCol w="1981200"/>
              </a:tblGrid>
              <a:tr h="69938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Категория земель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Местоположение (адрес) земельного участка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Разрешенное использование земельного участка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Площадь земельного участка, кв.</a:t>
                      </a:r>
                      <a:r>
                        <a:rPr lang="ru-RU" sz="1600" baseline="0" dirty="0" smtClean="0"/>
                        <a:t> м.</a:t>
                      </a:r>
                      <a:endParaRPr lang="ru-RU" sz="1600" dirty="0"/>
                    </a:p>
                  </a:txBody>
                  <a:tcPr/>
                </a:tc>
              </a:tr>
              <a:tr h="69938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Земли населенных пунктов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Забайкальский край, г. Балей, ул. Кирова, 17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Строительство малоэтажного жилого дома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600</a:t>
                      </a:r>
                      <a:endParaRPr lang="ru-RU" sz="1600" dirty="0"/>
                    </a:p>
                  </a:txBody>
                  <a:tcPr/>
                </a:tc>
              </a:tr>
              <a:tr h="83052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Земли населенных пунктов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Забайкальский край, г. Балей, ул. Чернышевского,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Забайкальский край, г. Балей, ул. Чернышевского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600</a:t>
                      </a:r>
                      <a:endParaRPr lang="ru-RU" sz="1600" dirty="0"/>
                    </a:p>
                  </a:txBody>
                  <a:tcPr/>
                </a:tc>
              </a:tr>
              <a:tr h="6993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Земли населенных пунктов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Забайкальский край, г. Балей, ул. Чернышевского, 2а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Забайкальский край, г. Балей, ул. Чернышевского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600</a:t>
                      </a:r>
                      <a:endParaRPr lang="ru-RU" sz="1600" dirty="0"/>
                    </a:p>
                  </a:txBody>
                  <a:tcPr/>
                </a:tc>
              </a:tr>
              <a:tr h="7849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Земли населенных пунктов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Забайкальский край, г. Балей, ул. Чернышевского, 2б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Забайкальский край, г. Балей, ул. Чернышевского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700</a:t>
                      </a:r>
                    </a:p>
                    <a:p>
                      <a:pPr algn="ctr"/>
                      <a:endParaRPr lang="ru-RU" sz="1600" dirty="0" smtClean="0"/>
                    </a:p>
                    <a:p>
                      <a:pPr algn="ctr"/>
                      <a:endParaRPr lang="ru-RU" sz="1600" dirty="0" smtClean="0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Земли населенных пунктов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Забайкальский край, г. Балей, ул. Чернышевского,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Забайкальский край, г. Балей, ул. Чернышевского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600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3" y="43400"/>
            <a:ext cx="9142094" cy="68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7630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</a:rPr>
              <a:t>Информация о земельных участках, предлагаемых для использования в целях инвестиционной и предпринимательской деятельности</a:t>
            </a:r>
            <a:endParaRPr lang="ru-RU" sz="22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33400" y="1371600"/>
          <a:ext cx="8305800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  <a:gridCol w="2286000"/>
                <a:gridCol w="1905000"/>
                <a:gridCol w="1981200"/>
              </a:tblGrid>
              <a:tr h="69938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Категория земель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Местоположение (адрес) земельного участка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Разрешенное использование земельного участка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Площадь земельного участка, кв.</a:t>
                      </a:r>
                      <a:r>
                        <a:rPr lang="ru-RU" sz="1600" baseline="0" dirty="0" smtClean="0"/>
                        <a:t> м.</a:t>
                      </a:r>
                      <a:endParaRPr lang="ru-RU" sz="1600" dirty="0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Земли населенных пунктов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Забайкальский край, г. Балей, ул. Чернышевского, 7а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Забайкальский край, г. Балей, ул. Чернышевского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560</a:t>
                      </a:r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Земли населенных пунктов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Забайкальский край, г. Балей, ул. Чернышевского,</a:t>
                      </a:r>
                      <a:r>
                        <a:rPr lang="ru-RU" sz="1600" baseline="0" dirty="0" smtClean="0"/>
                        <a:t> 7б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Строительство малоэтажного жилого дома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900</a:t>
                      </a:r>
                      <a:endParaRPr lang="ru-RU" sz="1600" dirty="0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Земли населенных пунктов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Забайкальский край, г. Балей, ул. Чернышевского, 7в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Забайкальский край, г. Балей, ул. Чернышевского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900</a:t>
                      </a:r>
                      <a:endParaRPr lang="ru-RU" sz="1600" dirty="0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Земли населенных пунктов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Забайкальский край, г. Балей, ул. Чернышевского,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Забайкальский край, г. Балей, ул. Чернышевского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600</a:t>
                      </a:r>
                      <a:endParaRPr lang="ru-RU" sz="1600" dirty="0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Земли населенных пунктов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Забайкальский край, г. Балей,</a:t>
                      </a:r>
                      <a:r>
                        <a:rPr lang="ru-RU" sz="1600" baseline="0" dirty="0" smtClean="0"/>
                        <a:t> 863 м на север от дома №2 кв. Б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Забайкальский край, г. Балей, ул. Чернышевского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45000</a:t>
                      </a:r>
                    </a:p>
                    <a:p>
                      <a:pPr algn="ctr"/>
                      <a:endParaRPr lang="ru-RU" sz="16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Информация об имуществе, предназначенного для использования в целях инвестиционной и предпринимательской деятельности</a:t>
            </a:r>
            <a:endParaRPr lang="ru-RU" sz="2000" dirty="0">
              <a:solidFill>
                <a:schemeClr val="tx1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074923"/>
              </p:ext>
            </p:extLst>
          </p:nvPr>
        </p:nvGraphicFramePr>
        <p:xfrm>
          <a:off x="457200" y="1600200"/>
          <a:ext cx="8229600" cy="434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</a:p>
                    <a:p>
                      <a:pPr algn="ctr"/>
                      <a:r>
                        <a:rPr lang="ru-RU" dirty="0" smtClean="0"/>
                        <a:t> объекта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Местоположение  (адрес)объекта недвижимого имущества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Целевое назначение имущества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Площадь</a:t>
                      </a:r>
                      <a:r>
                        <a:rPr lang="ru-RU" baseline="0" dirty="0" smtClean="0"/>
                        <a:t> объекта, </a:t>
                      </a:r>
                      <a:r>
                        <a:rPr lang="ru-RU" baseline="0" dirty="0" err="1" smtClean="0"/>
                        <a:t>кв.м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Помещение № 3/1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Забайкальский край, Балейский район, г.Балей, ул.Октябрьская,81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Для размещения офиса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17,7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Помещение № 3/2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Забайкальский край, Балейский район, г.Балей, ул.Октябрьская,81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Для размещения офиса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18,4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Помещение № 3/3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Забайкальский край, Балейский район, г.Балей, ул.Октябрьская,81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Для размещения офиса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17,3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Нежилое помещение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Забайкальский край, Балейский район, г.Балей, ул.Советская,26, помещение2/2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Для размещения офиса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72,4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Земельный участок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Забайкальский край, Балейский район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Для сельскохозяйственного назначения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497200,0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8000"/>
            <a:ext cx="9142093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2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>
                <a:solidFill>
                  <a:schemeClr val="tx1"/>
                </a:solidFill>
              </a:rPr>
              <a:t>Информация об имуществе</a:t>
            </a:r>
            <a:r>
              <a:rPr lang="ru-RU" sz="2000" dirty="0" smtClean="0">
                <a:solidFill>
                  <a:schemeClr val="tx1"/>
                </a:solidFill>
              </a:rPr>
              <a:t>, предназначенного для </a:t>
            </a:r>
            <a:r>
              <a:rPr lang="ru-RU" sz="2000" dirty="0">
                <a:solidFill>
                  <a:schemeClr val="tx1"/>
                </a:solidFill>
              </a:rPr>
              <a:t>использования в целях инвестиционной и предпринимательской деятельности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691661"/>
              </p:ext>
            </p:extLst>
          </p:nvPr>
        </p:nvGraphicFramePr>
        <p:xfrm>
          <a:off x="457200" y="1600200"/>
          <a:ext cx="8229600" cy="48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</a:p>
                    <a:p>
                      <a:pPr algn="ctr"/>
                      <a:r>
                        <a:rPr lang="ru-RU" dirty="0" smtClean="0"/>
                        <a:t> объекта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Местоположение  (адрес)объекта недвижимого имущества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Целевое назначение имущества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Площадь</a:t>
                      </a:r>
                      <a:r>
                        <a:rPr lang="ru-RU" baseline="0" dirty="0" smtClean="0"/>
                        <a:t> объекта, </a:t>
                      </a:r>
                      <a:r>
                        <a:rPr lang="ru-RU" baseline="0" dirty="0" err="1" smtClean="0"/>
                        <a:t>кв.м</a:t>
                      </a:r>
                      <a:endParaRPr lang="ru-RU" dirty="0"/>
                    </a:p>
                  </a:txBody>
                  <a:tcPr/>
                </a:tc>
              </a:tr>
              <a:tr h="7924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Земельный участок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Забайкальский край, Балейский район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Для сельскохозяйственного производства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54775,0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14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Земельный участок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Забайкальский край, Балейский район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Для сельскохозяйственного производства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79602,0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906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Земельный участок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Забайкальский край, Балейский район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Для сельскохозяйственного производства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114223,0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14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Земельный участок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Забайкальский край, Балейский район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Для сельскохозяйственного производства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12926502,0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3400"/>
            <a:ext cx="9142093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5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Высокое разнообразие растений на лугах Полистовского заповедника отметили  московские учены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3700"/>
            <a:ext cx="8077200" cy="600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90600" y="2967335"/>
            <a:ext cx="746760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Arial" pitchFamily="34" charset="0"/>
                <a:cs typeface="Arial" pitchFamily="34" charset="0"/>
              </a:rPr>
              <a:t>В муниципальной собственности МР «Балейский район» находятся земельные паи отказавшихся граждан земель сельскохозяйственного назначения в количестве 514 паев, общей площадью 11348,03 га.</a:t>
            </a:r>
            <a:endParaRPr lang="ru-RU" sz="3200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Рисунок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0800" y="-40629"/>
            <a:ext cx="9142093" cy="684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053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ost-1449493-12930984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574"/>
            <a:ext cx="9144000" cy="6841426"/>
          </a:xfrm>
          <a:prstGeom prst="rect">
            <a:avLst/>
          </a:prstGeom>
        </p:spPr>
      </p:pic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391400" cy="838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000" u="sng" dirty="0" smtClean="0">
                <a:solidFill>
                  <a:srgbClr val="0000CC"/>
                </a:solidFill>
              </a:rPr>
              <a:t/>
            </a:r>
            <a:br>
              <a:rPr lang="ru-RU" sz="2000" u="sng" dirty="0" smtClean="0">
                <a:solidFill>
                  <a:srgbClr val="0000CC"/>
                </a:solidFill>
              </a:rPr>
            </a:br>
            <a:r>
              <a:rPr lang="ru-RU" sz="2000" u="sng" dirty="0" smtClean="0">
                <a:solidFill>
                  <a:srgbClr val="0000CC"/>
                </a:solidFill>
              </a:rPr>
              <a:t/>
            </a:r>
            <a:br>
              <a:rPr lang="ru-RU" sz="2000" u="sng" dirty="0" smtClean="0">
                <a:solidFill>
                  <a:srgbClr val="0000CC"/>
                </a:solidFill>
              </a:rPr>
            </a:br>
            <a:r>
              <a:rPr lang="ru-RU" sz="2000" u="sng" dirty="0">
                <a:solidFill>
                  <a:srgbClr val="0000CC"/>
                </a:solidFill>
              </a:rPr>
              <a:t/>
            </a:r>
            <a:br>
              <a:rPr lang="ru-RU" sz="2000" u="sng" dirty="0">
                <a:solidFill>
                  <a:srgbClr val="0000CC"/>
                </a:solidFill>
              </a:rPr>
            </a:br>
            <a:r>
              <a:rPr lang="ru-RU" sz="2000" u="sng" dirty="0" smtClean="0">
                <a:solidFill>
                  <a:srgbClr val="0000CC"/>
                </a:solidFill>
              </a:rPr>
              <a:t/>
            </a:r>
            <a:br>
              <a:rPr lang="ru-RU" sz="2000" u="sng" dirty="0" smtClean="0">
                <a:solidFill>
                  <a:srgbClr val="0000CC"/>
                </a:solidFill>
              </a:rPr>
            </a:br>
            <a:r>
              <a:rPr lang="ru-RU" sz="2000" u="sng" dirty="0">
                <a:solidFill>
                  <a:srgbClr val="0000CC"/>
                </a:solidFill>
              </a:rPr>
              <a:t/>
            </a:r>
            <a:br>
              <a:rPr lang="ru-RU" sz="2000" u="sng" dirty="0">
                <a:solidFill>
                  <a:srgbClr val="0000CC"/>
                </a:solidFill>
              </a:rPr>
            </a:br>
            <a:r>
              <a:rPr lang="ru-RU" sz="2000" u="sng" dirty="0" smtClean="0">
                <a:solidFill>
                  <a:srgbClr val="0000CC"/>
                </a:solidFill>
              </a:rPr>
              <a:t/>
            </a:r>
            <a:br>
              <a:rPr lang="ru-RU" sz="2000" u="sng" dirty="0" smtClean="0">
                <a:solidFill>
                  <a:srgbClr val="0000CC"/>
                </a:solidFill>
              </a:rPr>
            </a:br>
            <a:r>
              <a:rPr lang="ru-RU" sz="2000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Ресурсный потенциал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31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Водные ресурсы</a:t>
            </a:r>
            <a:r>
              <a:rPr lang="ru-RU" sz="3100" b="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/>
            </a:r>
            <a:br>
              <a:rPr lang="ru-RU" sz="3100" b="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</a:br>
            <a:r>
              <a:rPr lang="ru-RU" sz="2000" u="sng" dirty="0">
                <a:solidFill>
                  <a:srgbClr val="0000CC"/>
                </a:solidFill>
              </a:rPr>
              <a:t/>
            </a:r>
            <a:br>
              <a:rPr lang="ru-RU" sz="2000" u="sng" dirty="0">
                <a:solidFill>
                  <a:srgbClr val="0000CC"/>
                </a:solidFill>
              </a:rPr>
            </a:br>
            <a:r>
              <a:rPr lang="ru-RU" sz="2000" u="sng" dirty="0" smtClean="0">
                <a:solidFill>
                  <a:srgbClr val="0000CC"/>
                </a:solidFill>
              </a:rPr>
              <a:t/>
            </a:r>
            <a:br>
              <a:rPr lang="ru-RU" sz="2000" u="sng" dirty="0" smtClean="0">
                <a:solidFill>
                  <a:srgbClr val="0000CC"/>
                </a:solidFill>
              </a:rPr>
            </a:br>
            <a:r>
              <a:rPr lang="ru-RU" sz="2000" u="sng" dirty="0">
                <a:solidFill>
                  <a:srgbClr val="0000CC"/>
                </a:solidFill>
              </a:rPr>
              <a:t/>
            </a:r>
            <a:br>
              <a:rPr lang="ru-RU" sz="2000" u="sng" dirty="0">
                <a:solidFill>
                  <a:srgbClr val="0000CC"/>
                </a:solidFill>
              </a:rPr>
            </a:br>
            <a:r>
              <a:rPr lang="ru-RU" sz="2000" u="sng" dirty="0" smtClean="0">
                <a:solidFill>
                  <a:srgbClr val="0000CC"/>
                </a:solidFill>
              </a:rPr>
              <a:t/>
            </a:r>
            <a:br>
              <a:rPr lang="ru-RU" sz="2000" u="sng" dirty="0" smtClean="0">
                <a:solidFill>
                  <a:srgbClr val="0000CC"/>
                </a:solidFill>
              </a:rPr>
            </a:br>
            <a:endParaRPr lang="ru-RU" dirty="0" smtClean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57200" y="3095677"/>
          <a:ext cx="8458200" cy="14993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7121"/>
                <a:gridCol w="2074653"/>
                <a:gridCol w="3437626"/>
                <a:gridCol w="1828800"/>
              </a:tblGrid>
              <a:tr h="550543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Река </a:t>
                      </a:r>
                      <a:endParaRPr lang="ru-RU" sz="1600" b="0" dirty="0"/>
                    </a:p>
                  </a:txBody>
                  <a:tcPr marT="45693" marB="4569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Куда впадает</a:t>
                      </a:r>
                      <a:endParaRPr lang="ru-RU" sz="1600" b="0" dirty="0"/>
                    </a:p>
                  </a:txBody>
                  <a:tcPr marT="45693" marB="45693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Расстояние от устья,</a:t>
                      </a:r>
                      <a:r>
                        <a:rPr lang="ru-RU" sz="1600" baseline="0" dirty="0" smtClean="0"/>
                        <a:t> км</a:t>
                      </a:r>
                      <a:endParaRPr lang="ru-RU" sz="1600" b="0" dirty="0"/>
                    </a:p>
                  </a:txBody>
                  <a:tcPr marT="45693" marB="45693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Общая</a:t>
                      </a:r>
                      <a:r>
                        <a:rPr lang="ru-RU" sz="1600" baseline="0" dirty="0" smtClean="0"/>
                        <a:t> длина/ </a:t>
                      </a:r>
                    </a:p>
                    <a:p>
                      <a:r>
                        <a:rPr lang="ru-RU" sz="1600" baseline="0" dirty="0" smtClean="0"/>
                        <a:t>в районе</a:t>
                      </a:r>
                      <a:endParaRPr lang="ru-RU" sz="1600" b="0" dirty="0"/>
                    </a:p>
                  </a:txBody>
                  <a:tcPr marT="45693" marB="45693"/>
                </a:tc>
              </a:tr>
              <a:tr h="920241">
                <a:tc>
                  <a:txBody>
                    <a:bodyPr/>
                    <a:lstStyle/>
                    <a:p>
                      <a:endParaRPr lang="ru-RU" sz="1600" dirty="0" smtClean="0"/>
                    </a:p>
                    <a:p>
                      <a:pPr algn="ctr"/>
                      <a:r>
                        <a:rPr lang="ru-RU" sz="1600" dirty="0" err="1" smtClean="0"/>
                        <a:t>Унда</a:t>
                      </a:r>
                      <a:endParaRPr lang="ru-RU" sz="1600" dirty="0"/>
                    </a:p>
                  </a:txBody>
                  <a:tcPr marT="45693" marB="45693"/>
                </a:tc>
                <a:tc>
                  <a:txBody>
                    <a:bodyPr/>
                    <a:lstStyle/>
                    <a:p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р. Онон</a:t>
                      </a:r>
                      <a:endParaRPr lang="ru-RU" sz="1600" dirty="0"/>
                    </a:p>
                  </a:txBody>
                  <a:tcPr marT="45693" marB="45693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Река Унда берет начало</a:t>
                      </a:r>
                      <a:r>
                        <a:rPr lang="ru-RU" sz="1600" baseline="0" dirty="0" smtClean="0"/>
                        <a:t> в отрогах Кукульбейского хребта, в 15 км от поселка Вершина – Шахтамы</a:t>
                      </a:r>
                      <a:endParaRPr lang="ru-RU" sz="1600" dirty="0"/>
                    </a:p>
                  </a:txBody>
                  <a:tcPr marT="45693" marB="45693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273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marT="45693" marB="45693"/>
                </a:tc>
              </a:tr>
            </a:tbl>
          </a:graphicData>
        </a:graphic>
      </p:graphicFrame>
      <p:pic>
        <p:nvPicPr>
          <p:cNvPr id="5" name="Рисунок 4" descr="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4648201"/>
            <a:ext cx="6705600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52400" y="990600"/>
            <a:ext cx="8382000" cy="2057400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Водные ресурсы района располагаются на землях различных категорий, и только их незначительная часть учтена как земли водного фонда. Изученные поверхностные водные объекты Балейского района позволяют оценить его обеспеченность этим важнейшим территориальным ресурсом, который используется в любой экономической деятельности и является необходимым компонентом обеспечения жизнедеятельности человека и всей биосистемы. В состав гидрографической сети района входят реки Онон и Унда с многочисленными притоками и озерами, принадлежащими бассейну реки Амур.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ost-1449493-12930984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287"/>
            <a:ext cx="9144000" cy="6841426"/>
          </a:xfrm>
          <a:prstGeom prst="rect">
            <a:avLst/>
          </a:prstGeom>
        </p:spPr>
      </p:pic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49383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8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Административно-территориальное деление муниципального района </a:t>
            </a:r>
            <a:br>
              <a:rPr lang="ru-RU" sz="28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</a:br>
            <a:r>
              <a:rPr lang="ru-RU" sz="28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«Балейский район»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1655763"/>
            <a:ext cx="8229600" cy="4897437"/>
          </a:xfrm>
        </p:spPr>
        <p:txBody>
          <a:bodyPr>
            <a:normAutofit lnSpcReduction="10000"/>
          </a:bodyPr>
          <a:lstStyle/>
          <a:p>
            <a:pPr marL="0" indent="0" algn="ctr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2400" dirty="0" smtClean="0">
                <a:latin typeface="+mj-lt"/>
              </a:rPr>
              <a:t>МР «Балейский район» состоит из 1 городского и 9 сельских поселений, объединяющих 31 населенный пункт: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ru-RU" sz="2000" dirty="0" smtClean="0">
                <a:latin typeface="+mj-lt"/>
              </a:rPr>
              <a:t>ГП «Город Балей»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ru-RU" sz="2000" dirty="0" smtClean="0">
                <a:latin typeface="+mj-lt"/>
              </a:rPr>
              <a:t>СП «Ундино-Посельское»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ru-RU" sz="2000" dirty="0" smtClean="0">
                <a:latin typeface="+mj-lt"/>
              </a:rPr>
              <a:t>СП «Матусовское»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ru-RU" sz="2000" dirty="0" smtClean="0">
                <a:latin typeface="+mj-lt"/>
              </a:rPr>
              <a:t>СП «Нижнекокуйское»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ru-RU" sz="2000" dirty="0" smtClean="0">
                <a:latin typeface="+mj-lt"/>
              </a:rPr>
              <a:t>СП «Подойницынское»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ru-RU" sz="2000" dirty="0" smtClean="0">
                <a:latin typeface="+mj-lt"/>
              </a:rPr>
              <a:t>СП «Ундинское»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ru-RU" sz="2000" dirty="0" smtClean="0">
                <a:latin typeface="+mj-lt"/>
              </a:rPr>
              <a:t>СП «Казаковское»   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ru-RU" sz="2000" dirty="0" smtClean="0">
                <a:latin typeface="+mj-lt"/>
              </a:rPr>
              <a:t>СП «Жидкинское»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ru-RU" sz="2000" dirty="0" smtClean="0">
                <a:latin typeface="+mj-lt"/>
              </a:rPr>
              <a:t>СП «Нижнеильдиканское»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ru-RU" sz="2000" dirty="0" smtClean="0">
                <a:latin typeface="+mj-lt"/>
              </a:rPr>
              <a:t>СП «Нижнегирюнинское»   </a:t>
            </a:r>
            <a:r>
              <a:rPr lang="ru-RU" sz="2000" i="1" dirty="0" smtClean="0"/>
              <a:t>                                                    </a:t>
            </a:r>
            <a:endParaRPr lang="ru-RU" sz="1400" i="1" dirty="0"/>
          </a:p>
        </p:txBody>
      </p:sp>
      <p:pic>
        <p:nvPicPr>
          <p:cNvPr id="4" name="Рисунок 3" descr="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514600"/>
            <a:ext cx="4254016" cy="3593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post-1449493-12930984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287"/>
            <a:ext cx="9144000" cy="6841427"/>
          </a:xfrm>
          <a:prstGeom prst="rect">
            <a:avLst/>
          </a:prstGeom>
        </p:spPr>
      </p:pic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0668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u="sng" dirty="0" smtClean="0">
                <a:solidFill>
                  <a:srgbClr val="0000CC"/>
                </a:solidFill>
              </a:rPr>
              <a:t/>
            </a:r>
            <a:br>
              <a:rPr lang="ru-RU" sz="2000" u="sng" dirty="0" smtClean="0">
                <a:solidFill>
                  <a:srgbClr val="0000CC"/>
                </a:solidFill>
              </a:rPr>
            </a:br>
            <a:r>
              <a:rPr lang="ru-RU" sz="2000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Социальная инфраструктура</a:t>
            </a:r>
            <a:r>
              <a:rPr lang="ru-RU" sz="2400" dirty="0" smtClean="0">
                <a:solidFill>
                  <a:srgbClr val="C00000"/>
                </a:solidFill>
              </a:rPr>
              <a:t/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31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Образование</a:t>
            </a:r>
            <a:br>
              <a:rPr lang="ru-RU" sz="31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</a:br>
            <a:endParaRPr lang="ru-RU" sz="31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113" y="914400"/>
            <a:ext cx="8229600" cy="5229225"/>
          </a:xfrm>
        </p:spPr>
        <p:txBody>
          <a:bodyPr>
            <a:normAutofit/>
          </a:bodyPr>
          <a:lstStyle/>
          <a:p>
            <a:pPr marL="0" indent="0">
              <a:spcBef>
                <a:spcPts val="580"/>
              </a:spcBef>
              <a:buNone/>
              <a:defRPr/>
            </a:pPr>
            <a:r>
              <a:rPr lang="ru-RU" sz="1600" i="1" dirty="0" smtClean="0"/>
              <a:t>Сеть образовательных учреждений района представлена следующим образом:</a:t>
            </a:r>
          </a:p>
          <a:p>
            <a:pPr marL="274320" indent="-274320">
              <a:spcBef>
                <a:spcPts val="580"/>
              </a:spcBef>
              <a:buFont typeface="Arial" pitchFamily="34" charset="0"/>
              <a:buChar char="•"/>
              <a:defRPr/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14 общеобразовательных школ, в т.ч. </a:t>
            </a:r>
          </a:p>
          <a:p>
            <a:pPr marL="274320" indent="-274320">
              <a:spcBef>
                <a:spcPts val="580"/>
              </a:spcBef>
              <a:buFont typeface="Arial" pitchFamily="34" charset="0"/>
              <a:buChar char="•"/>
              <a:defRPr/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1 начальная общеобразовательная школа и 4 филиала школ;</a:t>
            </a:r>
          </a:p>
          <a:p>
            <a:pPr marL="274320" indent="-274320">
              <a:spcBef>
                <a:spcPts val="580"/>
              </a:spcBef>
              <a:buFont typeface="Arial" pitchFamily="34" charset="0"/>
              <a:buChar char="•"/>
              <a:defRPr/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2 учреждения среднего профессионального образования;</a:t>
            </a:r>
          </a:p>
          <a:p>
            <a:pPr marL="274320" indent="-274320">
              <a:spcBef>
                <a:spcPts val="580"/>
              </a:spcBef>
              <a:buFont typeface="Arial" pitchFamily="34" charset="0"/>
              <a:buChar char="•"/>
              <a:defRPr/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15 дошкольных образовательных учреждений;</a:t>
            </a:r>
          </a:p>
          <a:p>
            <a:pPr marL="274320" indent="-274320">
              <a:spcBef>
                <a:spcPts val="580"/>
              </a:spcBef>
              <a:buFont typeface="Arial" pitchFamily="34" charset="0"/>
              <a:buChar char="•"/>
              <a:defRPr/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2 учреждения дополнительного образования</a:t>
            </a:r>
            <a:r>
              <a:rPr lang="ru-RU" sz="1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None/>
              <a:defRPr/>
            </a:pPr>
            <a:endParaRPr lang="ru-RU" sz="12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8" name="Picture 6" descr="SDC110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295400"/>
            <a:ext cx="2667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2895600"/>
            <a:ext cx="2667000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2895600"/>
            <a:ext cx="2503488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2895600"/>
            <a:ext cx="2500313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692132"/>
              </p:ext>
            </p:extLst>
          </p:nvPr>
        </p:nvGraphicFramePr>
        <p:xfrm>
          <a:off x="457200" y="4800600"/>
          <a:ext cx="8172450" cy="2097024"/>
        </p:xfrm>
        <a:graphic>
          <a:graphicData uri="http://schemas.openxmlformats.org/drawingml/2006/table">
            <a:tbl>
              <a:tblPr/>
              <a:tblGrid>
                <a:gridCol w="6196328"/>
                <a:gridCol w="1037822"/>
                <a:gridCol w="938300"/>
              </a:tblGrid>
              <a:tr h="2803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Число мест в дошкольных учреждениях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803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Численность детей, посещающих дошкольные учреждения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773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Численность педагогических работников дошкольных учреждений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803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учащихся в общеобразовательных школах</a:t>
                      </a:r>
                    </a:p>
                  </a:txBody>
                  <a:tcPr marL="193638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2367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606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выпускников, муниципальных общеобразовательных учреждений получивших аттестат о среднем (полном) образовании, в общей численности выпускников муниципальных общеобразовательных учреждений</a:t>
                      </a:r>
                      <a:endParaRPr kumimoji="0" 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638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ost-1449493-12930984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573"/>
            <a:ext cx="9144000" cy="6841427"/>
          </a:xfrm>
          <a:prstGeom prst="rect">
            <a:avLst/>
          </a:prstGeom>
        </p:spPr>
      </p:pic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461963" y="290512"/>
            <a:ext cx="8229600" cy="1309687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Социальная инфраструктура</a:t>
            </a:r>
            <a:r>
              <a:rPr lang="ru-RU" sz="1600" u="sng" dirty="0" smtClean="0">
                <a:solidFill>
                  <a:srgbClr val="C00000"/>
                </a:solidFill>
              </a:rPr>
              <a:t/>
            </a:r>
            <a:br>
              <a:rPr lang="ru-RU" sz="1600" u="sng" dirty="0" smtClean="0">
                <a:solidFill>
                  <a:srgbClr val="C00000"/>
                </a:solidFill>
              </a:rPr>
            </a:br>
            <a:r>
              <a:rPr lang="ru-RU" sz="31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Здравоохранение</a:t>
            </a:r>
            <a:r>
              <a:rPr lang="ru-RU" sz="3100" b="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/>
            </a:r>
            <a:br>
              <a:rPr lang="ru-RU" sz="3100" b="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</a:br>
            <a:endParaRPr lang="ru-RU" sz="31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</p:txBody>
      </p:sp>
      <p:sp>
        <p:nvSpPr>
          <p:cNvPr id="27651" name="Прямоугольник 2"/>
          <p:cNvSpPr>
            <a:spLocks noChangeArrowheads="1"/>
          </p:cNvSpPr>
          <p:nvPr/>
        </p:nvSpPr>
        <p:spPr bwMode="auto">
          <a:xfrm>
            <a:off x="533400" y="1143000"/>
            <a:ext cx="83058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Медицинские услуги в рамках Программы государственных гарантий </a:t>
            </a:r>
          </a:p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в районе оказывает 1 государственное учреждение здравоохранения:</a:t>
            </a:r>
          </a:p>
          <a:p>
            <a:pPr>
              <a:buFontTx/>
              <a:buChar char="-"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ГУЗ «Балейская ЦРБ»;</a:t>
            </a:r>
          </a:p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В поселениях района функционируют 2</a:t>
            </a:r>
            <a:r>
              <a:rPr lang="ru-RU" sz="1600" dirty="0">
                <a:latin typeface="+mj-lt"/>
                <a:cs typeface="Times New Roman" pitchFamily="18" charset="0"/>
              </a:rPr>
              <a:t>6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ФАПов</a:t>
            </a:r>
            <a:r>
              <a:rPr lang="ru-RU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SDC126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5000" y="2209800"/>
            <a:ext cx="5346706" cy="2113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0769079"/>
              </p:ext>
            </p:extLst>
          </p:nvPr>
        </p:nvGraphicFramePr>
        <p:xfrm>
          <a:off x="457200" y="4343400"/>
          <a:ext cx="8153401" cy="2016125"/>
        </p:xfrm>
        <a:graphic>
          <a:graphicData uri="http://schemas.openxmlformats.org/drawingml/2006/table">
            <a:tbl>
              <a:tblPr/>
              <a:tblGrid>
                <a:gridCol w="5309191"/>
                <a:gridCol w="1516911"/>
                <a:gridCol w="1327299"/>
              </a:tblGrid>
              <a:tr h="322484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коек в больницах 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коек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725845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посещений  в амбулаторно-поликлинических учреждениях 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посещений в смену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00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8389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врачей всех специальностей 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</a:t>
                      </a:r>
                      <a:endParaRPr kumimoji="0" lang="ru-RU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8389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среднего медицинского персонала 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ost-1449493-1293098404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15363" name="Rectangle 7"/>
          <p:cNvSpPr>
            <a:spLocks noGrp="1" noChangeArrowheads="1"/>
          </p:cNvSpPr>
          <p:nvPr>
            <p:ph sz="quarter" idx="4294967295"/>
          </p:nvPr>
        </p:nvSpPr>
        <p:spPr>
          <a:xfrm>
            <a:off x="381000" y="609600"/>
            <a:ext cx="4114800" cy="4191000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Уважаемые дамы и господа!</a:t>
            </a:r>
            <a:endPara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  <a:p>
            <a:pPr marL="0" indent="0" algn="ctr" eaLnBrk="1" hangingPunct="1">
              <a:buFontTx/>
              <a:buNone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Приветствуем Вас от имени муниципального района </a:t>
            </a:r>
          </a:p>
          <a:p>
            <a:pPr marL="0" indent="0" algn="ctr" eaLnBrk="1" hangingPunct="1">
              <a:buFontTx/>
              <a:buNone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«Балейский район» </a:t>
            </a:r>
          </a:p>
          <a:p>
            <a:pPr marL="0" indent="0" algn="ctr" eaLnBrk="1" hangingPunct="1">
              <a:buFontTx/>
              <a:buNone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и представляем Вашему вниманию инвестиционный паспорт района.</a:t>
            </a:r>
          </a:p>
          <a:p>
            <a:pPr marL="0" indent="0" algn="ctr" eaLnBrk="1" hangingPunct="1">
              <a:buFontTx/>
              <a:buNone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Балейский район занимает территорию 4910,9 кв. км.</a:t>
            </a:r>
          </a:p>
          <a:p>
            <a:pPr marL="0" indent="0" algn="ctr" eaLnBrk="1" hangingPunct="1">
              <a:buFontTx/>
              <a:buNone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Экономика района представлена предприятиями горнодобывающей промышленности, сельского, лесного хозяйства, инфраструктуры, малого и среднего бизнеса.</a:t>
            </a:r>
          </a:p>
          <a:p>
            <a:pPr marL="0" indent="0" algn="ctr" eaLnBrk="1" hangingPunct="1">
              <a:buFontTx/>
              <a:buNone/>
            </a:pPr>
            <a:endParaRPr lang="ru-RU" sz="1800" i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48200" y="685800"/>
            <a:ext cx="4057650" cy="609600"/>
          </a:xfrm>
        </p:spPr>
        <p:txBody>
          <a:bodyPr/>
          <a:lstStyle/>
          <a:p>
            <a:pPr eaLnBrk="1" hangingPunct="1"/>
            <a:r>
              <a:rPr lang="ru-RU" sz="1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Глава муниципального района «Балейский район»</a:t>
            </a:r>
          </a:p>
        </p:txBody>
      </p:sp>
      <p:sp>
        <p:nvSpPr>
          <p:cNvPr id="15364" name="Rectangle 6"/>
          <p:cNvSpPr>
            <a:spLocks noChangeArrowheads="1"/>
          </p:cNvSpPr>
          <p:nvPr/>
        </p:nvSpPr>
        <p:spPr bwMode="auto">
          <a:xfrm>
            <a:off x="366713" y="4419600"/>
            <a:ext cx="8229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>
              <a:spcBef>
                <a:spcPct val="20000"/>
              </a:spcBef>
              <a:buFontTx/>
              <a:buChar char="•"/>
            </a:pPr>
            <a:endParaRPr lang="ru-RU" sz="2400" i="1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5365" name="Rectangle 2"/>
          <p:cNvSpPr txBox="1">
            <a:spLocks noChangeArrowheads="1"/>
          </p:cNvSpPr>
          <p:nvPr/>
        </p:nvSpPr>
        <p:spPr bwMode="auto">
          <a:xfrm>
            <a:off x="436563" y="4419600"/>
            <a:ext cx="80899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Мы активно заинтересованы и приглашаем к сотрудничеству потенциальных партнеров и инвесторов, и намерены создавать все комфортные условия для ведения бизнеса в районе, готовы к диалогу по конкретным предложениям  и идеям!  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24000"/>
            <a:ext cx="424381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ost-1449493-12930984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020763"/>
          </a:xfrm>
        </p:spPr>
        <p:txBody>
          <a:bodyPr/>
          <a:lstStyle/>
          <a:p>
            <a:pPr algn="ctr" eaLnBrk="1" hangingPunct="1"/>
            <a:r>
              <a:rPr lang="ru-RU" sz="1800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Социальная инфраструктура</a:t>
            </a:r>
            <a:r>
              <a:rPr lang="ru-RU" sz="1800" u="sng" dirty="0" smtClean="0">
                <a:solidFill>
                  <a:srgbClr val="C00000"/>
                </a:solidFill>
              </a:rPr>
              <a:t/>
            </a:r>
            <a:br>
              <a:rPr lang="ru-RU" sz="1800" u="sng" dirty="0" smtClean="0">
                <a:solidFill>
                  <a:srgbClr val="C00000"/>
                </a:solidFill>
              </a:rPr>
            </a:br>
            <a:r>
              <a:rPr lang="ru-RU" sz="28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Культура и спорт</a:t>
            </a:r>
          </a:p>
        </p:txBody>
      </p:sp>
      <p:pic>
        <p:nvPicPr>
          <p:cNvPr id="5" name="Рисунок 4" descr="Копия x_24d25a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200" y="990600"/>
            <a:ext cx="4246220" cy="1731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990600"/>
            <a:ext cx="2814638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2667000"/>
            <a:ext cx="2814638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Копия Фото007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" y="4572000"/>
            <a:ext cx="2814654" cy="1552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736526"/>
              </p:ext>
            </p:extLst>
          </p:nvPr>
        </p:nvGraphicFramePr>
        <p:xfrm>
          <a:off x="3733800" y="2667000"/>
          <a:ext cx="4953000" cy="1752600"/>
        </p:xfrm>
        <a:graphic>
          <a:graphicData uri="http://schemas.openxmlformats.org/drawingml/2006/table">
            <a:tbl>
              <a:tblPr/>
              <a:tblGrid>
                <a:gridCol w="3276600"/>
                <a:gridCol w="805356"/>
                <a:gridCol w="871044"/>
              </a:tblGrid>
              <a:tr h="2866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Количество домов культуры, клубов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229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Число мест в домах культуры, клубах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мест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3258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866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Количество библиотек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229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Количество памятников истории и культуры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МБОУ дополнительного образования детей «Детская школа искусств»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424367"/>
              </p:ext>
            </p:extLst>
          </p:nvPr>
        </p:nvGraphicFramePr>
        <p:xfrm>
          <a:off x="3733801" y="4419600"/>
          <a:ext cx="4953000" cy="1641476"/>
        </p:xfrm>
        <a:graphic>
          <a:graphicData uri="http://schemas.openxmlformats.org/drawingml/2006/table">
            <a:tbl>
              <a:tblPr/>
              <a:tblGrid>
                <a:gridCol w="3276599"/>
                <a:gridCol w="828597"/>
                <a:gridCol w="847804"/>
              </a:tblGrid>
              <a:tr h="5409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952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Количество плоскостных спортивных сооружений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75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797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9525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Количество спортивных залов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409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952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Количество детских юношеских спортивных школ (ДЮСШ)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797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952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Число занимающихся в ДЮСШ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336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post-1449493-12930984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7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0182612"/>
              </p:ext>
            </p:extLst>
          </p:nvPr>
        </p:nvGraphicFramePr>
        <p:xfrm>
          <a:off x="304800" y="1600200"/>
          <a:ext cx="8305800" cy="2397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458" name="Заголовок 9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Трудовые ресурсы</a:t>
            </a:r>
            <a:br>
              <a:rPr lang="ru-RU" sz="28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</a:br>
            <a:endParaRPr lang="ru-RU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</p:txBody>
      </p:sp>
      <p:sp>
        <p:nvSpPr>
          <p:cNvPr id="29699" name="Объект 10"/>
          <p:cNvSpPr>
            <a:spLocks noGrp="1"/>
          </p:cNvSpPr>
          <p:nvPr>
            <p:ph idx="1"/>
          </p:nvPr>
        </p:nvSpPr>
        <p:spPr>
          <a:xfrm>
            <a:off x="533400" y="762000"/>
            <a:ext cx="8382000" cy="586740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1800" b="1" dirty="0" smtClean="0">
                <a:latin typeface="+mj-lt"/>
                <a:cs typeface="Times New Roman" pitchFamily="18" charset="0"/>
              </a:rPr>
              <a:t>Демография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Численность постоянного населения района (на  01.01.2020 года) – 17 222 чел.</a:t>
            </a:r>
          </a:p>
        </p:txBody>
      </p:sp>
      <p:sp>
        <p:nvSpPr>
          <p:cNvPr id="29700" name="Прямоугольник 11"/>
          <p:cNvSpPr>
            <a:spLocks noChangeArrowheads="1"/>
          </p:cNvSpPr>
          <p:nvPr/>
        </p:nvSpPr>
        <p:spPr bwMode="auto">
          <a:xfrm>
            <a:off x="6096000" y="1676400"/>
            <a:ext cx="2771775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Рождаемость: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2012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год – 320 человек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2013 год – 315 человек;</a:t>
            </a:r>
          </a:p>
          <a:p>
            <a:pPr algn="ctr"/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2014 год – 300 человек;</a:t>
            </a:r>
          </a:p>
          <a:p>
            <a:pPr algn="ctr"/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2015 год – 259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человек;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2016 год – 227 человек;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2017 год – 207 человек;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2018год  -  231 человек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2019 год -187 человек.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3987242"/>
              </p:ext>
            </p:extLst>
          </p:nvPr>
        </p:nvGraphicFramePr>
        <p:xfrm>
          <a:off x="609600" y="4038600"/>
          <a:ext cx="7924800" cy="2057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ost-1449493-12930984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  <p:sp>
        <p:nvSpPr>
          <p:cNvPr id="20482" name="Заголовок 9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382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Трудовые ресурсы</a:t>
            </a:r>
            <a:b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</a:br>
            <a:endParaRPr lang="ru-RU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0723" name="Объект 10"/>
          <p:cNvSpPr>
            <a:spLocks noGrp="1"/>
          </p:cNvSpPr>
          <p:nvPr>
            <p:ph idx="1"/>
          </p:nvPr>
        </p:nvSpPr>
        <p:spPr>
          <a:xfrm>
            <a:off x="304800" y="990600"/>
            <a:ext cx="8610600" cy="541020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2800" dirty="0" smtClean="0">
                <a:latin typeface="+mj-lt"/>
                <a:cs typeface="Times New Roman" pitchFamily="18" charset="0"/>
              </a:rPr>
              <a:t>Среднегодовая численность работников занятых в экономике (всего) – 4531чел.</a:t>
            </a:r>
          </a:p>
          <a:p>
            <a:pPr marL="0" indent="0" algn="ctr" eaLnBrk="1" hangingPunct="1">
              <a:buFont typeface="Arial" charset="0"/>
              <a:buNone/>
            </a:pPr>
            <a:endParaRPr lang="ru-RU" sz="28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buFont typeface="Arial" charset="0"/>
              <a:buNone/>
            </a:pPr>
            <a:endParaRPr lang="ru-RU" sz="28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8225674"/>
              </p:ext>
            </p:extLst>
          </p:nvPr>
        </p:nvGraphicFramePr>
        <p:xfrm>
          <a:off x="304800" y="2209800"/>
          <a:ext cx="85344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ost-1449493-12930984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/>
          <a:lstStyle/>
          <a:p>
            <a:pPr algn="ctr" eaLnBrk="1" hangingPunct="1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Трудовые ресурсы</a:t>
            </a:r>
            <a:b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32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Рынок труда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9700043"/>
              </p:ext>
            </p:extLst>
          </p:nvPr>
        </p:nvGraphicFramePr>
        <p:xfrm>
          <a:off x="609600" y="1143000"/>
          <a:ext cx="8229600" cy="33369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800"/>
                <a:gridCol w="2286000"/>
                <a:gridCol w="2209800"/>
              </a:tblGrid>
              <a:tr h="37074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Показатели</a:t>
                      </a:r>
                      <a:r>
                        <a:rPr lang="ru-RU" sz="1400" baseline="0" dirty="0" smtClean="0"/>
                        <a:t> </a:t>
                      </a:r>
                      <a:endParaRPr lang="ru-RU" sz="14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Единица</a:t>
                      </a:r>
                      <a:r>
                        <a:rPr lang="ru-RU" sz="1400" baseline="0" dirty="0" smtClean="0"/>
                        <a:t> измерения</a:t>
                      </a:r>
                      <a:endParaRPr lang="ru-RU" sz="14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 01.01.2020 г.</a:t>
                      </a:r>
                      <a:endParaRPr lang="ru-RU" sz="1400" dirty="0"/>
                    </a:p>
                  </a:txBody>
                  <a:tcPr marT="45707" marB="45707"/>
                </a:tc>
              </a:tr>
              <a:tr h="695775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Численность не занятых  трудовой деятельностью</a:t>
                      </a:r>
                      <a:r>
                        <a:rPr lang="ru-RU" sz="1200" baseline="0" dirty="0" smtClean="0"/>
                        <a:t> граждан, ищущих работу и зарегистрированных в службе занятости</a:t>
                      </a:r>
                      <a:endParaRPr lang="ru-RU" sz="12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Человек </a:t>
                      </a:r>
                      <a:endParaRPr lang="ru-RU" sz="12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709 </a:t>
                      </a:r>
                      <a:endParaRPr lang="ru-RU" sz="1400" dirty="0"/>
                    </a:p>
                  </a:txBody>
                  <a:tcPr marT="45707" marB="45707"/>
                </a:tc>
              </a:tr>
              <a:tr h="370741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Численность зарегистрированных</a:t>
                      </a:r>
                      <a:r>
                        <a:rPr lang="ru-RU" sz="1200" baseline="0" dirty="0" smtClean="0"/>
                        <a:t> безработных</a:t>
                      </a:r>
                      <a:endParaRPr lang="ru-RU" sz="12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Человек </a:t>
                      </a:r>
                      <a:endParaRPr lang="ru-RU" sz="12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508</a:t>
                      </a:r>
                      <a:endParaRPr lang="ru-RU" sz="1400" dirty="0"/>
                    </a:p>
                  </a:txBody>
                  <a:tcPr marT="45707" marB="45707"/>
                </a:tc>
              </a:tr>
              <a:tr h="370741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Уровень зарегистрированной безработицы</a:t>
                      </a:r>
                      <a:endParaRPr lang="ru-RU" sz="12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%</a:t>
                      </a:r>
                      <a:endParaRPr lang="ru-RU" sz="12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3,2</a:t>
                      </a:r>
                      <a:endParaRPr lang="ru-RU" sz="1400" dirty="0"/>
                    </a:p>
                  </a:txBody>
                  <a:tcPr marT="45707" marB="45707"/>
                </a:tc>
              </a:tr>
              <a:tr h="370741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Число заявленных вакансий</a:t>
                      </a:r>
                      <a:r>
                        <a:rPr lang="ru-RU" sz="1200" baseline="0" dirty="0" smtClean="0"/>
                        <a:t> за 2019 год</a:t>
                      </a:r>
                      <a:endParaRPr lang="ru-RU" sz="12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Единиц </a:t>
                      </a:r>
                      <a:endParaRPr lang="ru-RU" sz="12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940</a:t>
                      </a:r>
                      <a:endParaRPr lang="ru-RU" sz="1400" dirty="0"/>
                    </a:p>
                  </a:txBody>
                  <a:tcPr marT="45707" marB="45707"/>
                </a:tc>
              </a:tr>
              <a:tr h="51813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Уровень напряженности на рынке труда за 2019</a:t>
                      </a:r>
                      <a:r>
                        <a:rPr lang="ru-RU" sz="1200" baseline="0" dirty="0" smtClean="0"/>
                        <a:t> </a:t>
                      </a:r>
                      <a:r>
                        <a:rPr lang="ru-RU" sz="1200" dirty="0" smtClean="0"/>
                        <a:t>год</a:t>
                      </a:r>
                      <a:endParaRPr lang="ru-RU" sz="12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0,75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 marT="45707" marB="45707"/>
                </a:tc>
              </a:tr>
              <a:tr h="64005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Среднемесячная</a:t>
                      </a:r>
                      <a:r>
                        <a:rPr lang="ru-RU" sz="1200" baseline="0" dirty="0" smtClean="0"/>
                        <a:t> номинальная начисленная заработная плата работников крупных и средних предприятий</a:t>
                      </a:r>
                      <a:endParaRPr lang="ru-RU" sz="12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Тыс. рублей</a:t>
                      </a:r>
                      <a:endParaRPr lang="ru-RU" sz="12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70,6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07" marB="45707"/>
                </a:tc>
              </a:tr>
            </a:tbl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4419600"/>
            <a:ext cx="4572000" cy="2224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7772400" cy="6096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Инфраструктура района</a:t>
            </a:r>
            <a:r>
              <a:rPr lang="ru-RU" sz="2400" u="sng" dirty="0" smtClean="0">
                <a:solidFill>
                  <a:srgbClr val="C00000"/>
                </a:solidFill>
              </a:rPr>
              <a:t/>
            </a:r>
            <a:br>
              <a:rPr lang="ru-RU" sz="2400" u="sng" dirty="0" smtClean="0">
                <a:solidFill>
                  <a:srgbClr val="C00000"/>
                </a:solidFill>
              </a:rPr>
            </a:br>
            <a:r>
              <a:rPr lang="ru-RU" sz="31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Жилищно-коммунальный комплекс</a:t>
            </a:r>
            <a:endParaRPr lang="ru-RU" sz="3100" b="0" dirty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5334000"/>
          </a:xfrm>
        </p:spPr>
        <p:txBody>
          <a:bodyPr>
            <a:normAutofit lnSpcReduction="10000"/>
          </a:bodyPr>
          <a:lstStyle/>
          <a:p>
            <a:pPr marL="0" indent="0"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2000" i="1" dirty="0" smtClean="0"/>
              <a:t>      </a:t>
            </a:r>
            <a:r>
              <a:rPr lang="ru-RU" sz="2000" dirty="0" smtClean="0">
                <a:latin typeface="+mj-lt"/>
              </a:rPr>
              <a:t>Жилищно-коммунальный комплекс муниципального района включает в себя жилищный фонд, объекты теплоснабжения, водоснабжения и водоотведения.</a:t>
            </a:r>
          </a:p>
          <a:p>
            <a:pPr marL="0" indent="0"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>
                <a:latin typeface="+mj-lt"/>
              </a:rPr>
              <a:t>Жилищный фонд муниципального района составляет 377,2 тыс.м</a:t>
            </a:r>
            <a:r>
              <a:rPr lang="ru-RU" sz="2000" baseline="30000" dirty="0" smtClean="0">
                <a:latin typeface="+mj-lt"/>
              </a:rPr>
              <a:t>2</a:t>
            </a:r>
            <a:r>
              <a:rPr lang="ru-RU" sz="2000" dirty="0" smtClean="0">
                <a:latin typeface="+mj-lt"/>
              </a:rPr>
              <a:t> .</a:t>
            </a:r>
            <a:endParaRPr lang="ru-RU" sz="2000" dirty="0">
              <a:latin typeface="+mj-lt"/>
            </a:endParaRPr>
          </a:p>
          <a:p>
            <a:pPr marL="0" indent="0"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ru-RU" i="1" dirty="0" smtClean="0"/>
          </a:p>
          <a:p>
            <a:pPr marL="0" indent="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marL="0" indent="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  <a:p>
            <a:pPr marL="0" indent="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marL="0" indent="0" algn="just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marL="0" indent="0" algn="just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z="1800" i="1" dirty="0" smtClean="0"/>
          </a:p>
          <a:p>
            <a:pPr marL="0" indent="0"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1800" i="1" dirty="0" smtClean="0"/>
              <a:t>Жилищно-коммунальные услуги оказывают:</a:t>
            </a:r>
          </a:p>
          <a:p>
            <a:pPr marL="274320" indent="0" algn="ctr">
              <a:spcBef>
                <a:spcPts val="580"/>
              </a:spcBef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ООО 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Ремиус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»;                     ТСЖ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Заря»;                  ТСЖ «Наш дом»;                                                                                           ТСН «Лидер»»                         АО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ЗабТЭК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»;           МУП «Обелиск»;                                </a:t>
            </a:r>
          </a:p>
          <a:p>
            <a:pPr marL="274320" indent="0" algn="ctr">
              <a:spcBef>
                <a:spcPts val="580"/>
              </a:spcBef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ТСЖ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«Единство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74320" indent="0" algn="ctr" eaLnBrk="1" fontAlgn="auto" hangingPunct="1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</a:t>
            </a:r>
          </a:p>
          <a:p>
            <a:pPr marL="274320" indent="449263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ru-RU" sz="1600" dirty="0">
              <a:latin typeface="Arial" pitchFamily="34" charset="0"/>
              <a:cs typeface="Times New Roman" pitchFamily="18" charset="0"/>
            </a:endParaRPr>
          </a:p>
          <a:p>
            <a:pPr marL="0" indent="0" algn="just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z="1800" i="1" dirty="0" smtClean="0"/>
          </a:p>
          <a:p>
            <a:pPr marL="0" indent="0" algn="just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z="2000" i="1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8616" y="2667000"/>
            <a:ext cx="6026768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26523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1800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Инфраструктура района</a:t>
            </a:r>
            <a:r>
              <a:rPr lang="ru-RU" sz="2400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2400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Автомобильный транспорт</a:t>
            </a:r>
          </a:p>
        </p:txBody>
      </p:sp>
      <p:pic>
        <p:nvPicPr>
          <p:cNvPr id="4" name="Объект 3" descr="Копия DSCN024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943600" y="1752600"/>
            <a:ext cx="2859578" cy="1999211"/>
          </a:xfrm>
          <a:effectLst>
            <a:softEdge rad="112500"/>
          </a:effectLst>
        </p:spPr>
      </p:pic>
      <p:graphicFrame>
        <p:nvGraphicFramePr>
          <p:cNvPr id="6" name="Схема 5"/>
          <p:cNvGraphicFramePr/>
          <p:nvPr/>
        </p:nvGraphicFramePr>
        <p:xfrm>
          <a:off x="381000" y="1143000"/>
          <a:ext cx="53340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3797" name="Прямоугольник 6"/>
          <p:cNvSpPr>
            <a:spLocks noChangeArrowheads="1"/>
          </p:cNvSpPr>
          <p:nvPr/>
        </p:nvSpPr>
        <p:spPr bwMode="auto">
          <a:xfrm>
            <a:off x="228600" y="3657600"/>
            <a:ext cx="838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Arial" charset="0"/>
                <a:cs typeface="Times New Roman" pitchFamily="18" charset="0"/>
              </a:rPr>
              <a:t>На территории района действуют 5 междугородних  маршрутов по перевозке пассажиров</a:t>
            </a:r>
            <a:endParaRPr lang="ru-RU" b="1" dirty="0">
              <a:latin typeface="Arial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685800" y="4419600"/>
          <a:ext cx="5143535" cy="1992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33799" name="Picture 4" descr="http://im7-tub-ru.yandex.net/i?id=544850048-47-72&amp;n=2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248400" y="4471988"/>
            <a:ext cx="2541588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534400" cy="8382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2200" u="sng" dirty="0" smtClean="0">
                <a:solidFill>
                  <a:srgbClr val="C00000"/>
                </a:solidFill>
              </a:rPr>
              <a:t/>
            </a:r>
            <a:br>
              <a:rPr lang="ru-RU" sz="2200" u="sng" dirty="0" smtClean="0">
                <a:solidFill>
                  <a:srgbClr val="C00000"/>
                </a:solidFill>
              </a:rPr>
            </a:br>
            <a:r>
              <a:rPr lang="ru-RU" sz="2000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Инфраструктура района</a:t>
            </a:r>
            <a:r>
              <a:rPr lang="ru-RU" sz="2400" u="sng" dirty="0" smtClean="0">
                <a:solidFill>
                  <a:srgbClr val="C00000"/>
                </a:solidFill>
              </a:rPr>
              <a:t/>
            </a:r>
            <a:br>
              <a:rPr lang="ru-RU" sz="2400" u="sng" dirty="0" smtClean="0">
                <a:solidFill>
                  <a:srgbClr val="C00000"/>
                </a:solidFill>
              </a:rPr>
            </a:br>
            <a:r>
              <a:rPr lang="ru-RU" sz="3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Осуществляется движение автобусов в пригородном сообщении по маршрутам </a:t>
            </a:r>
          </a:p>
        </p:txBody>
      </p:sp>
      <p:sp>
        <p:nvSpPr>
          <p:cNvPr id="17" name="Выноска со стрелкой вверх 8"/>
          <p:cNvSpPr/>
          <p:nvPr/>
        </p:nvSpPr>
        <p:spPr>
          <a:xfrm>
            <a:off x="1035819" y="3369434"/>
            <a:ext cx="5715040" cy="330749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13792" tIns="113792" rIns="113792" bIns="113792" spcCol="1270" anchor="ctr"/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1035818" y="4249297"/>
            <a:ext cx="6929486" cy="408564"/>
            <a:chOff x="0" y="2246425"/>
            <a:chExt cx="5286411" cy="245825"/>
          </a:xfrm>
          <a:scene3d>
            <a:camera prst="orthographicFront"/>
            <a:lightRig rig="flat" dir="t"/>
          </a:scene3d>
        </p:grpSpPr>
        <p:sp>
          <p:nvSpPr>
            <p:cNvPr id="19" name="Прямоугольник 18"/>
            <p:cNvSpPr/>
            <p:nvPr/>
          </p:nvSpPr>
          <p:spPr>
            <a:xfrm>
              <a:off x="0" y="2246425"/>
              <a:ext cx="5286411" cy="245825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Прямоугольник 19"/>
            <p:cNvSpPr/>
            <p:nvPr/>
          </p:nvSpPr>
          <p:spPr>
            <a:xfrm>
              <a:off x="0" y="2246425"/>
              <a:ext cx="5286411" cy="24582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3792" tIns="113792" rIns="113792" bIns="113792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600" b="1" dirty="0">
                  <a:latin typeface="Arial" pitchFamily="34" charset="0"/>
                  <a:cs typeface="Arial" pitchFamily="34" charset="0"/>
                </a:rPr>
                <a:t>Балей - Саранная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035818" y="3677793"/>
            <a:ext cx="6929486" cy="628372"/>
            <a:chOff x="0" y="1872033"/>
            <a:chExt cx="5286411" cy="378079"/>
          </a:xfrm>
          <a:scene3d>
            <a:camera prst="orthographicFront"/>
            <a:lightRig rig="flat" dir="t"/>
          </a:scene3d>
        </p:grpSpPr>
        <p:sp>
          <p:nvSpPr>
            <p:cNvPr id="22" name="Выноска со стрелкой вверх 21"/>
            <p:cNvSpPr/>
            <p:nvPr/>
          </p:nvSpPr>
          <p:spPr>
            <a:xfrm rot="10800000">
              <a:off x="0" y="1872033"/>
              <a:ext cx="5286411" cy="378079"/>
            </a:xfrm>
            <a:prstGeom prst="upArrowCallou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Выноска со стрелкой вверх 6"/>
            <p:cNvSpPr/>
            <p:nvPr/>
          </p:nvSpPr>
          <p:spPr>
            <a:xfrm rot="21600000">
              <a:off x="0" y="1872033"/>
              <a:ext cx="5286411" cy="2456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3792" tIns="113792" rIns="113792" bIns="113792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600" b="1" dirty="0">
                  <a:latin typeface="Arial" pitchFamily="34" charset="0"/>
                  <a:cs typeface="Arial" pitchFamily="34" charset="0"/>
                </a:rPr>
                <a:t>Балей - Ундино-Поселье</a:t>
              </a: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1035818" y="3177727"/>
            <a:ext cx="6929486" cy="628372"/>
            <a:chOff x="0" y="1497642"/>
            <a:chExt cx="5286411" cy="378079"/>
          </a:xfrm>
          <a:scene3d>
            <a:camera prst="orthographicFront"/>
            <a:lightRig rig="flat" dir="t"/>
          </a:scene3d>
        </p:grpSpPr>
        <p:sp>
          <p:nvSpPr>
            <p:cNvPr id="25" name="Выноска со стрелкой вверх 24"/>
            <p:cNvSpPr/>
            <p:nvPr/>
          </p:nvSpPr>
          <p:spPr>
            <a:xfrm rot="10800000">
              <a:off x="0" y="1497642"/>
              <a:ext cx="5286411" cy="378079"/>
            </a:xfrm>
            <a:prstGeom prst="upArrowCallou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Выноска со стрелкой вверх 8"/>
            <p:cNvSpPr/>
            <p:nvPr/>
          </p:nvSpPr>
          <p:spPr>
            <a:xfrm rot="21600000">
              <a:off x="0" y="1497642"/>
              <a:ext cx="5286411" cy="2456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3792" tIns="113792" rIns="113792" bIns="113792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600" b="1" dirty="0">
                  <a:latin typeface="Arial" pitchFamily="34" charset="0"/>
                  <a:cs typeface="Arial" pitchFamily="34" charset="0"/>
                </a:rPr>
                <a:t>Балей - Ургучан</a:t>
              </a: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1035818" y="2677661"/>
            <a:ext cx="6929486" cy="628372"/>
            <a:chOff x="0" y="1123250"/>
            <a:chExt cx="5286411" cy="378079"/>
          </a:xfrm>
          <a:scene3d>
            <a:camera prst="orthographicFront"/>
            <a:lightRig rig="flat" dir="t"/>
          </a:scene3d>
        </p:grpSpPr>
        <p:sp>
          <p:nvSpPr>
            <p:cNvPr id="28" name="Выноска со стрелкой вверх 27"/>
            <p:cNvSpPr/>
            <p:nvPr/>
          </p:nvSpPr>
          <p:spPr>
            <a:xfrm rot="10800000">
              <a:off x="0" y="1123250"/>
              <a:ext cx="5286411" cy="378079"/>
            </a:xfrm>
            <a:prstGeom prst="upArrowCallou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Выноска со стрелкой вверх 10"/>
            <p:cNvSpPr/>
            <p:nvPr/>
          </p:nvSpPr>
          <p:spPr>
            <a:xfrm rot="21600000">
              <a:off x="0" y="1123250"/>
              <a:ext cx="5286411" cy="2456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3792" tIns="113792" rIns="113792" bIns="113792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600" b="1" dirty="0">
                  <a:latin typeface="Arial" pitchFamily="34" charset="0"/>
                  <a:cs typeface="Arial" pitchFamily="34" charset="0"/>
                </a:rPr>
                <a:t>Балей - Нижний Ильдикан, Нижний Ильдикан - Гирюнино </a:t>
              </a: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1035818" y="2177595"/>
            <a:ext cx="6929486" cy="628372"/>
            <a:chOff x="0" y="748858"/>
            <a:chExt cx="5286411" cy="378079"/>
          </a:xfrm>
          <a:scene3d>
            <a:camera prst="orthographicFront"/>
            <a:lightRig rig="flat" dir="t"/>
          </a:scene3d>
        </p:grpSpPr>
        <p:sp>
          <p:nvSpPr>
            <p:cNvPr id="31" name="Выноска со стрелкой вверх 30"/>
            <p:cNvSpPr/>
            <p:nvPr/>
          </p:nvSpPr>
          <p:spPr>
            <a:xfrm rot="10800000">
              <a:off x="0" y="748858"/>
              <a:ext cx="5286411" cy="378079"/>
            </a:xfrm>
            <a:prstGeom prst="upArrowCallou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Выноска со стрелкой вверх 12"/>
            <p:cNvSpPr/>
            <p:nvPr/>
          </p:nvSpPr>
          <p:spPr>
            <a:xfrm rot="21600000">
              <a:off x="0" y="748858"/>
              <a:ext cx="5286411" cy="2456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3792" tIns="113792" rIns="113792" bIns="113792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600" b="1" dirty="0">
                  <a:latin typeface="Arial" pitchFamily="34" charset="0"/>
                  <a:cs typeface="Arial" pitchFamily="34" charset="0"/>
                </a:rPr>
                <a:t>Балей - Онохово</a:t>
              </a: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1035818" y="1677529"/>
            <a:ext cx="6929486" cy="628372"/>
            <a:chOff x="0" y="374467"/>
            <a:chExt cx="5286411" cy="378079"/>
          </a:xfrm>
          <a:scene3d>
            <a:camera prst="orthographicFront"/>
            <a:lightRig rig="flat" dir="t"/>
          </a:scene3d>
        </p:grpSpPr>
        <p:sp>
          <p:nvSpPr>
            <p:cNvPr id="34" name="Выноска со стрелкой вверх 33"/>
            <p:cNvSpPr/>
            <p:nvPr/>
          </p:nvSpPr>
          <p:spPr>
            <a:xfrm rot="10800000">
              <a:off x="0" y="374467"/>
              <a:ext cx="5286411" cy="378079"/>
            </a:xfrm>
            <a:prstGeom prst="upArrowCallou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Выноска со стрелкой вверх 14"/>
            <p:cNvSpPr/>
            <p:nvPr/>
          </p:nvSpPr>
          <p:spPr>
            <a:xfrm rot="21600000">
              <a:off x="0" y="374467"/>
              <a:ext cx="5286411" cy="2456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3792" tIns="113792" rIns="113792" bIns="113792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600" b="1" dirty="0">
                  <a:latin typeface="Arial" pitchFamily="34" charset="0"/>
                  <a:cs typeface="Arial" pitchFamily="34" charset="0"/>
                </a:rPr>
                <a:t>Балей- </a:t>
              </a:r>
              <a:r>
                <a:rPr lang="ru-RU" sz="1600" b="1" dirty="0" err="1" smtClean="0">
                  <a:latin typeface="Arial" pitchFamily="34" charset="0"/>
                  <a:cs typeface="Arial" pitchFamily="34" charset="0"/>
                </a:rPr>
                <a:t>Жидка-Усть-Ягье</a:t>
              </a:r>
              <a:endParaRPr lang="ru-RU" sz="16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4657861"/>
            <a:ext cx="3748118" cy="1890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ost-1449493-12930984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772400" cy="990600"/>
          </a:xfrm>
        </p:spPr>
        <p:txBody>
          <a:bodyPr>
            <a:normAutofit/>
          </a:bodyPr>
          <a:lstStyle/>
          <a:p>
            <a:pPr algn="ctr"/>
            <a:r>
              <a:rPr lang="ru-RU" sz="1800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Инфраструктура района</a:t>
            </a:r>
            <a:r>
              <a:rPr lang="ru-RU" sz="2000" u="sng" dirty="0" smtClean="0">
                <a:solidFill>
                  <a:srgbClr val="C00000"/>
                </a:solidFill>
              </a:rPr>
              <a:t/>
            </a:r>
            <a:br>
              <a:rPr lang="ru-RU" sz="2000" u="sng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Телекоммуникации</a:t>
            </a:r>
          </a:p>
        </p:txBody>
      </p:sp>
      <p:sp>
        <p:nvSpPr>
          <p:cNvPr id="35843" name="Объект 2"/>
          <p:cNvSpPr>
            <a:spLocks noGrp="1"/>
          </p:cNvSpPr>
          <p:nvPr>
            <p:ph idx="1"/>
          </p:nvPr>
        </p:nvSpPr>
        <p:spPr>
          <a:xfrm>
            <a:off x="381000" y="1447800"/>
            <a:ext cx="4800600" cy="2743200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территории района  осуществляют свою деятельность организации: ОСП Нерчинского почтамта УФПС  Забайкальского края филиал ФГУП «Почта России» и Забайкальский филиал  ОАО «Сибирьтелеком». Северо-Восточного центра телекоммуникаций Балейского узла технической эксплуатации.  В поселениях установлены универсальные таксофоны.  </a:t>
            </a:r>
          </a:p>
          <a:p>
            <a:pPr marL="0" indent="0">
              <a:buFont typeface="Wingdings 2" pitchFamily="18" charset="2"/>
              <a:buNone/>
            </a:pPr>
            <a:endParaRPr lang="ru-RU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600200"/>
            <a:ext cx="3505834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845" name="TextBox 7"/>
          <p:cNvSpPr txBox="1">
            <a:spLocks noChangeArrowheads="1"/>
          </p:cNvSpPr>
          <p:nvPr/>
        </p:nvSpPr>
        <p:spPr bwMode="auto">
          <a:xfrm>
            <a:off x="4267200" y="4011613"/>
            <a:ext cx="4648200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Сотовая связь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26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населенных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пунктах.                     (МТС; Мегафон)</a:t>
            </a:r>
          </a:p>
          <a:p>
            <a:pPr algn="ctr"/>
            <a:r>
              <a:rPr lang="ru-RU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Услуги почтовой связи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оказывают </a:t>
            </a:r>
          </a:p>
          <a:p>
            <a:pPr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11 стационарных отделений связи </a:t>
            </a:r>
          </a:p>
          <a:p>
            <a:pPr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УФПС Забайкальского края – </a:t>
            </a:r>
          </a:p>
          <a:p>
            <a:pPr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филиала ФГУП «Почта России».</a:t>
            </a:r>
            <a:endParaRPr lang="ru-RU" u="sng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Доступ в сеть Интернет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26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населенных пунктах.</a:t>
            </a:r>
          </a:p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1700" b="1" dirty="0">
              <a:latin typeface="Arial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409" y="4039315"/>
            <a:ext cx="3429000" cy="2433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post-1449493-12930984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Экономическое развитие</a:t>
            </a:r>
            <a:r>
              <a:rPr lang="ru-RU" sz="1800" u="sng" dirty="0" smtClean="0">
                <a:solidFill>
                  <a:srgbClr val="C00000"/>
                </a:solidFill>
              </a:rPr>
              <a:t/>
            </a:r>
            <a:br>
              <a:rPr lang="ru-RU" sz="1800" u="sng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Промышленное производство</a:t>
            </a:r>
          </a:p>
        </p:txBody>
      </p:sp>
      <p:sp>
        <p:nvSpPr>
          <p:cNvPr id="36867" name="Прямоугольник 9"/>
          <p:cNvSpPr>
            <a:spLocks noGrp="1" noChangeArrowheads="1"/>
          </p:cNvSpPr>
          <p:nvPr>
            <p:ph idx="1"/>
          </p:nvPr>
        </p:nvSpPr>
        <p:spPr>
          <a:xfrm>
            <a:off x="4572000" y="1447800"/>
            <a:ext cx="4267200" cy="1984375"/>
          </a:xfrm>
        </p:spPr>
        <p:txBody>
          <a:bodyPr>
            <a:spAutoFit/>
          </a:bodyPr>
          <a:lstStyle/>
          <a:p>
            <a:pPr marL="0" indent="0" algn="ctr">
              <a:buFont typeface="Wingdings 2" pitchFamily="18" charset="2"/>
              <a:buNone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Уровень промышленного производства Балейского района 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Забайкальском крае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составляет</a:t>
            </a:r>
            <a:endParaRPr lang="ru-RU" sz="1800" u="sng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Font typeface="Wingdings 2" pitchFamily="18" charset="2"/>
              <a:buNone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(1,0 % от общего объема промышленного производства по краю). </a:t>
            </a:r>
          </a:p>
        </p:txBody>
      </p:sp>
      <p:graphicFrame>
        <p:nvGraphicFramePr>
          <p:cNvPr id="9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9798600"/>
              </p:ext>
            </p:extLst>
          </p:nvPr>
        </p:nvGraphicFramePr>
        <p:xfrm>
          <a:off x="152400" y="3581400"/>
          <a:ext cx="50292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7" descr="http://www.forestvologda.ru/0/_upload/gallery_b_21_014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t="15190"/>
          <a:stretch>
            <a:fillRect/>
          </a:stretch>
        </p:blipFill>
        <p:spPr bwMode="auto">
          <a:xfrm>
            <a:off x="533400" y="1219200"/>
            <a:ext cx="3982872" cy="222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3276600"/>
            <a:ext cx="3276599" cy="1747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0" y="4953000"/>
            <a:ext cx="3200400" cy="1713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40" y="0"/>
            <a:ext cx="915193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Прямоугольник 1"/>
          <p:cNvSpPr>
            <a:spLocks noChangeArrowheads="1"/>
          </p:cNvSpPr>
          <p:nvPr/>
        </p:nvSpPr>
        <p:spPr bwMode="auto">
          <a:xfrm>
            <a:off x="304800" y="152400"/>
            <a:ext cx="85344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u="sng" dirty="0">
                <a:latin typeface="+mj-lt"/>
                <a:cs typeface="Times New Roman" pitchFamily="18" charset="0"/>
              </a:rPr>
              <a:t>Экономическое развитие</a:t>
            </a:r>
            <a:r>
              <a:rPr lang="ru-RU" sz="2000" u="sng" dirty="0">
                <a:solidFill>
                  <a:srgbClr val="C00000"/>
                </a:solidFill>
              </a:rPr>
              <a:t/>
            </a:r>
            <a:br>
              <a:rPr lang="ru-RU" sz="2000" u="sng" dirty="0">
                <a:solidFill>
                  <a:srgbClr val="C00000"/>
                </a:solidFill>
              </a:rPr>
            </a:br>
            <a:r>
              <a:rPr lang="ru-RU" sz="2800" dirty="0">
                <a:latin typeface="Arial Black" pitchFamily="34" charset="0"/>
              </a:rPr>
              <a:t>Добыча  полезных ископаемых</a:t>
            </a:r>
            <a:br>
              <a:rPr lang="ru-RU" sz="2800" dirty="0">
                <a:latin typeface="Arial Black" pitchFamily="34" charset="0"/>
              </a:rPr>
            </a:br>
            <a:r>
              <a:rPr lang="ru-RU" sz="2800" dirty="0">
                <a:latin typeface="Arial Black" pitchFamily="34" charset="0"/>
              </a:rPr>
              <a:t>ООО «Газимур» (добыча золота, кг.)</a:t>
            </a:r>
          </a:p>
        </p:txBody>
      </p:sp>
      <p:graphicFrame>
        <p:nvGraphicFramePr>
          <p:cNvPr id="5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7085240"/>
              </p:ext>
            </p:extLst>
          </p:nvPr>
        </p:nvGraphicFramePr>
        <p:xfrm>
          <a:off x="341313" y="1371600"/>
          <a:ext cx="8116887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ost-1449493-12930984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8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Общие сведения</a:t>
            </a:r>
            <a:r>
              <a:rPr lang="ru-RU" sz="1800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800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История МР «Балейский район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»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0" y="1295400"/>
            <a:ext cx="4724400" cy="4953000"/>
          </a:xfrm>
        </p:spPr>
        <p:txBody>
          <a:bodyPr anchor="ctr">
            <a:normAutofit lnSpcReduction="10000"/>
          </a:bodyPr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sz="20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        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Решением Президиума ВЦИК от 11.02.1935 г. образован Балейский район в составе 34 сельских Советов с центром в селе Казаково с последующим перенесением в рабочий поселок Балей. В 1938 году рабочему поселку Балей был присвоен статус города. Муниципальный район «Балейский район» преобразован в единое муниципальное образование Законом Читинской области от 18.04.2007 г. № 913-ЗЧО «О преобразовании городского округа «Город Балей» и муниципального района «Балейский район» .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533400" y="3810000"/>
            <a:ext cx="8229600" cy="231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ru-RU" sz="2400" i="1">
              <a:solidFill>
                <a:schemeClr val="accent2"/>
              </a:solidFill>
              <a:latin typeface="Times New Roman" pitchFamily="18" charset="0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126634" y="1295400"/>
            <a:ext cx="3331566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5400" y="3581400"/>
            <a:ext cx="3378200" cy="24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891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8916" name="Рисунок 3" descr="DSC_105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1604830"/>
              </p:ext>
            </p:extLst>
          </p:nvPr>
        </p:nvGraphicFramePr>
        <p:xfrm>
          <a:off x="201613" y="1752600"/>
          <a:ext cx="8631237" cy="4891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8918" name="Прямоугольник 5"/>
          <p:cNvSpPr>
            <a:spLocks noChangeArrowheads="1"/>
          </p:cNvSpPr>
          <p:nvPr/>
        </p:nvSpPr>
        <p:spPr bwMode="auto">
          <a:xfrm>
            <a:off x="381000" y="152400"/>
            <a:ext cx="84582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u="sng" dirty="0">
                <a:latin typeface="+mj-lt"/>
                <a:cs typeface="Times New Roman" pitchFamily="18" charset="0"/>
              </a:rPr>
              <a:t>Экономическое развитие</a:t>
            </a:r>
            <a:r>
              <a:rPr lang="ru-RU" sz="1100" b="1" u="sng" dirty="0"/>
              <a:t/>
            </a:r>
            <a:br>
              <a:rPr lang="ru-RU" sz="1100" b="1" u="sng" dirty="0"/>
            </a:br>
            <a:r>
              <a:rPr lang="ru-RU" sz="2800" b="1" dirty="0">
                <a:latin typeface="Arial Black" pitchFamily="34" charset="0"/>
              </a:rPr>
              <a:t>Добыча  полезных ископаемых</a:t>
            </a:r>
            <a:br>
              <a:rPr lang="ru-RU" sz="2800" b="1" dirty="0">
                <a:latin typeface="Arial Black" pitchFamily="34" charset="0"/>
              </a:rPr>
            </a:br>
            <a:r>
              <a:rPr lang="ru-RU" sz="2800" b="1" dirty="0">
                <a:latin typeface="Arial Black" pitchFamily="34" charset="0"/>
              </a:rPr>
              <a:t>ООО «Каменский карьер» (добыча золота, кг.)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ost-1449493-12930984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" y="0"/>
            <a:ext cx="9142093" cy="6840000"/>
          </a:xfrm>
          <a:prstGeom prst="rect">
            <a:avLst/>
          </a:prstGeom>
        </p:spPr>
      </p:pic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696200" cy="1371600"/>
          </a:xfrm>
        </p:spPr>
        <p:txBody>
          <a:bodyPr>
            <a:normAutofit/>
          </a:bodyPr>
          <a:lstStyle/>
          <a:p>
            <a:pPr algn="ctr"/>
            <a:r>
              <a:rPr lang="ru-RU" sz="1800" u="sng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Экономическое развитие</a:t>
            </a:r>
            <a:r>
              <a:rPr lang="ru-RU" sz="44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Times New Roman" pitchFamily="18" charset="0"/>
              </a:rPr>
              <a:t>Системообразующие предприятия района</a:t>
            </a:r>
            <a:endParaRPr lang="ru-RU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135668"/>
              </p:ext>
            </p:extLst>
          </p:nvPr>
        </p:nvGraphicFramePr>
        <p:xfrm>
          <a:off x="685800" y="2133600"/>
          <a:ext cx="8153400" cy="4193238"/>
        </p:xfrm>
        <a:graphic>
          <a:graphicData uri="http://schemas.openxmlformats.org/drawingml/2006/table">
            <a:tbl>
              <a:tblPr/>
              <a:tblGrid>
                <a:gridCol w="1877649"/>
                <a:gridCol w="2506726"/>
                <a:gridCol w="3769025"/>
              </a:tblGrid>
              <a:tr h="1134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 предприятия 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981" marR="63981" marT="31991" marB="319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Вид выпускаемой продукции/оказываемые услуги 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981" marR="63981" marT="31991" marB="319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Контакты предприятия 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981" marR="63981" marT="31991" marB="319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18593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ООО </a:t>
                      </a: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«Каменский </a:t>
                      </a: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карьер» </a:t>
                      </a:r>
                    </a:p>
                  </a:txBody>
                  <a:tcPr marL="63981" marR="63981" marT="31991" marB="319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Добыча полезных ископаемых (золото) </a:t>
                      </a:r>
                    </a:p>
                  </a:txBody>
                  <a:tcPr marL="63981" marR="63981" marT="31991" marB="319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673450, г. Балей, </a:t>
                      </a: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ул</a:t>
                      </a: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Пионерская, </a:t>
                      </a: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4-3</a:t>
                      </a:r>
                      <a:r>
                        <a:rPr lang="ru-RU" sz="18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</a:t>
                      </a: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тел</a:t>
                      </a: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(30232) 5-19-91 </a:t>
                      </a:r>
                    </a:p>
                  </a:txBody>
                  <a:tcPr marL="63981" marR="63981" marT="31991" marB="319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11998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АО «ЗК «Омчак» 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981" marR="63981" marT="31991" marB="319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Добыча полезных ископаемых (золото) </a:t>
                      </a:r>
                    </a:p>
                  </a:txBody>
                  <a:tcPr marL="63981" marR="63981" marT="31991" marB="319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672000, г.Чита,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ул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Журавлева,1</a:t>
                      </a:r>
                    </a:p>
                    <a:p>
                      <a:pPr algn="l"/>
                      <a:r>
                        <a:rPr lang="ru-RU" sz="1800" b="0" i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Телефон:  8 (495)380-28-24</a:t>
                      </a:r>
                      <a:endParaRPr lang="ru-RU" sz="1800" b="0" i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981" marR="63981" marT="31991" marB="319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07" y="76200"/>
            <a:ext cx="9142093" cy="6840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Сельское хозяйство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98353" y="1676399"/>
            <a:ext cx="39360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3  сельскохозяйственных предприятия</a:t>
            </a:r>
          </a:p>
          <a:p>
            <a:r>
              <a:rPr lang="ru-RU" sz="2000" dirty="0" smtClean="0"/>
              <a:t>7   Крестьянско-фермерских хозяйств</a:t>
            </a:r>
          </a:p>
          <a:p>
            <a:r>
              <a:rPr lang="ru-RU" sz="2000" dirty="0" smtClean="0"/>
              <a:t>5577 Личных подсобных хозяйств</a:t>
            </a:r>
          </a:p>
          <a:p>
            <a:r>
              <a:rPr lang="ru-RU" sz="2000" dirty="0" smtClean="0"/>
              <a:t>3    Индивидуальных предпринимателя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4035425"/>
            <a:ext cx="29718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user\Desktop\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1524000"/>
            <a:ext cx="2895600" cy="234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Памятка для владельцев личных подсобных хозяйств по профилактике  африканской чумы свиней - Статьи - Роспотребнадзор - Государственные  организации информируют - Официальный сайт Асбестовского городского округ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035425"/>
            <a:ext cx="33528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51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Произведено в хозяйствах всех категорий:</a:t>
            </a:r>
            <a:endParaRPr lang="ru-RU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685800" y="1219200"/>
            <a:ext cx="8001000" cy="762000"/>
          </a:xfrm>
        </p:spPr>
        <p:txBody>
          <a:bodyPr/>
          <a:lstStyle/>
          <a:p>
            <a:pPr algn="ctr">
              <a:buNone/>
            </a:pP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  <a:t>Зерно (в весе после доработки), т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26104791"/>
              </p:ext>
            </p:extLst>
          </p:nvPr>
        </p:nvGraphicFramePr>
        <p:xfrm>
          <a:off x="0" y="1828800"/>
          <a:ext cx="9144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C:\Users\Экономика\Desktop\Шолохова Е\Инвестиционный паспорт\car3453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772400" cy="73183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Картофель, т</a:t>
            </a:r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842698572"/>
              </p:ext>
            </p:extLst>
          </p:nvPr>
        </p:nvGraphicFramePr>
        <p:xfrm>
          <a:off x="0" y="1447800"/>
          <a:ext cx="91440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о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09875" cy="2209800"/>
          </a:xfrm>
          <a:prstGeom prst="rect">
            <a:avLst/>
          </a:prstGeom>
        </p:spPr>
      </p:pic>
      <p:pic>
        <p:nvPicPr>
          <p:cNvPr id="4" name="Содержимое 3" descr="о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296025" y="1"/>
            <a:ext cx="2847975" cy="2209799"/>
          </a:xfrm>
        </p:spPr>
      </p:pic>
      <p:pic>
        <p:nvPicPr>
          <p:cNvPr id="10" name="Рисунок 9" descr="о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3200" y="0"/>
            <a:ext cx="3581400" cy="2209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808038"/>
          </a:xfrm>
        </p:spPr>
        <p:txBody>
          <a:bodyPr/>
          <a:lstStyle/>
          <a:p>
            <a:pPr algn="ctr"/>
            <a:r>
              <a:rPr lang="ru-RU" sz="4400" dirty="0" smtClean="0">
                <a:solidFill>
                  <a:schemeClr val="bg1">
                    <a:lumMod val="95000"/>
                  </a:schemeClr>
                </a:solidFill>
              </a:rPr>
              <a:t>Овощи открытого грунта, т</a:t>
            </a:r>
            <a:endParaRPr lang="ru-RU" sz="4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Рисунок 5" descr="о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24200" y="4953000"/>
            <a:ext cx="3200400" cy="1905000"/>
          </a:xfrm>
          <a:prstGeom prst="rect">
            <a:avLst/>
          </a:prstGeom>
        </p:spPr>
      </p:pic>
      <p:pic>
        <p:nvPicPr>
          <p:cNvPr id="7" name="Рисунок 6" descr="о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953000"/>
            <a:ext cx="3124200" cy="1905000"/>
          </a:xfrm>
          <a:prstGeom prst="rect">
            <a:avLst/>
          </a:prstGeom>
        </p:spPr>
      </p:pic>
      <p:pic>
        <p:nvPicPr>
          <p:cNvPr id="8" name="Рисунок 7" descr="о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86500" y="4953001"/>
            <a:ext cx="2857500" cy="1905000"/>
          </a:xfrm>
          <a:prstGeom prst="rect">
            <a:avLst/>
          </a:prstGeom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192711995"/>
              </p:ext>
            </p:extLst>
          </p:nvPr>
        </p:nvGraphicFramePr>
        <p:xfrm>
          <a:off x="0" y="1905000"/>
          <a:ext cx="9144000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9916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2133600" y="8382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+mj-lt"/>
              </a:rPr>
              <a:t>Производство мяса, т</a:t>
            </a:r>
          </a:p>
        </p:txBody>
      </p:sp>
      <p:pic>
        <p:nvPicPr>
          <p:cNvPr id="12" name="Рисунок 11" descr="Рисунок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4200693572"/>
              </p:ext>
            </p:extLst>
          </p:nvPr>
        </p:nvGraphicFramePr>
        <p:xfrm>
          <a:off x="609600" y="1397000"/>
          <a:ext cx="7848600" cy="500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7990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  <p:pic>
        <p:nvPicPr>
          <p:cNvPr id="109571" name="Picture 3" descr="C:\Users\Экономика\Desktop\01.2017\Мухаметнурова\ИНВЕСТИЦИОННЫЙ паспорт 2016 год\фото для паспорта\для экономики\DSC031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3581400"/>
            <a:ext cx="4572000" cy="32766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7159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В хозяйствах всех категорий насчитывается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109570" name="Picture 2" descr="C:\Users\Экономика\Desktop\01.2017\Мухаметнурова\ИНВЕСТИЦИОННЫЙ паспорт 2016 год\фото для паспорта\для экономики\DSC0214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81400"/>
            <a:ext cx="4648200" cy="3276600"/>
          </a:xfrm>
          <a:prstGeom prst="rect">
            <a:avLst/>
          </a:prstGeom>
          <a:noFill/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18941"/>
              </p:ext>
            </p:extLst>
          </p:nvPr>
        </p:nvGraphicFramePr>
        <p:xfrm>
          <a:off x="457200" y="1371600"/>
          <a:ext cx="83058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2900"/>
                <a:gridCol w="415290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 01.01.2020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Крупный рогатый скот, голов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6636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Свиней, голов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964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Овец и коз,</a:t>
                      </a:r>
                      <a:r>
                        <a:rPr lang="ru-RU" baseline="0" dirty="0" smtClean="0"/>
                        <a:t> голов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2676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Лошадей, голов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1824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487363"/>
          </a:xfrm>
        </p:spPr>
        <p:txBody>
          <a:bodyPr/>
          <a:lstStyle/>
          <a:p>
            <a:pPr algn="ctr"/>
            <a:r>
              <a:rPr lang="ru-RU" sz="2000" u="sng" dirty="0" smtClean="0">
                <a:solidFill>
                  <a:schemeClr val="tx1"/>
                </a:solidFill>
                <a:cs typeface="Times New Roman" pitchFamily="18" charset="0"/>
              </a:rPr>
              <a:t>Экономическое развитие</a:t>
            </a:r>
            <a:endParaRPr lang="ru-RU" sz="2000" dirty="0" smtClean="0">
              <a:solidFill>
                <a:schemeClr val="tx1"/>
              </a:solidFill>
            </a:endParaRPr>
          </a:p>
        </p:txBody>
      </p:sp>
      <p:pic>
        <p:nvPicPr>
          <p:cNvPr id="4505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" y="614363"/>
            <a:ext cx="4562475" cy="3268662"/>
          </a:xfrm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8675" y="609600"/>
            <a:ext cx="4497388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363" y="3876675"/>
            <a:ext cx="4532312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8675" y="3870325"/>
            <a:ext cx="4497388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057400" y="860425"/>
            <a:ext cx="5357813" cy="579438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  <a:t>Малый и средний бизнес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1676400"/>
            <a:ext cx="3929062" cy="2605088"/>
          </a:xfrm>
          <a:prstGeom prst="roundRect">
            <a:avLst>
              <a:gd name="adj" fmla="val 10682"/>
            </a:avLst>
          </a:prstGeom>
          <a:solidFill>
            <a:srgbClr val="00B0F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количество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малых предприятий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2011 год – 60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2012 год – 53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2013 год – 44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2014 год – 40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2015 год –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2016 год – 40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2017 год – 39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2018 год – 42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2019  Год -39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53000" y="1676400"/>
            <a:ext cx="3857625" cy="2581275"/>
          </a:xfrm>
          <a:prstGeom prst="roundRect">
            <a:avLst>
              <a:gd name="adj" fmla="val 9313"/>
            </a:avLst>
          </a:prstGeom>
          <a:solidFill>
            <a:srgbClr val="00B0F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количество индивидуальных предпринимателей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2011 год  –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388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2012 год – 368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2013 год – 260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2014 год – 263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2015 год –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222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2016 год – 233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2017 год – 233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2018 год - 223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2019 год*210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4191000"/>
            <a:ext cx="4038600" cy="2442329"/>
          </a:xfrm>
          <a:prstGeom prst="roundRect">
            <a:avLst>
              <a:gd name="adj" fmla="val 14366"/>
            </a:avLst>
          </a:prstGeom>
          <a:solidFill>
            <a:srgbClr val="00B0F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количество занятых (МП)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2011 год – 684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чел.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2012 год – 574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чел.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2013 год – 573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чел.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2014 год – 526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чел.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2015 год – 516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чел.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2016 год – 483 чел.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2017 год – 320 чел.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2018год – 330 чел.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2019 год. – 290 чел.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76800" y="4191000"/>
            <a:ext cx="3992562" cy="2464058"/>
          </a:xfrm>
          <a:prstGeom prst="roundRect">
            <a:avLst>
              <a:gd name="adj" fmla="val 15324"/>
            </a:avLst>
          </a:prstGeom>
          <a:solidFill>
            <a:srgbClr val="00B0F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количество занятых (ИП)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2011 </a:t>
            </a: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 – 466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чел.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2012 год – 442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чел.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2013 год – 351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чел.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2014 год – 335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чел.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2015 </a:t>
            </a: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 –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312 чел.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2016 год – 312 чел.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2017 год – 312 чел.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2018год – 300чел.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2019 год – 295 чел.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305800" cy="381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u="sng" dirty="0" smtClean="0">
                <a:solidFill>
                  <a:schemeClr val="tx1"/>
                </a:solidFill>
                <a:cs typeface="Times New Roman" pitchFamily="18" charset="0"/>
              </a:rPr>
              <a:t>Экономическое развитие</a:t>
            </a:r>
            <a:endParaRPr lang="ru-RU" sz="2000" u="sng" dirty="0" smtClean="0">
              <a:solidFill>
                <a:schemeClr val="tx1"/>
              </a:solidFill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6907858"/>
              </p:ext>
            </p:extLst>
          </p:nvPr>
        </p:nvGraphicFramePr>
        <p:xfrm>
          <a:off x="571500" y="2590800"/>
          <a:ext cx="800100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93094" y="1066800"/>
            <a:ext cx="5357813" cy="579438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  <a:t>Малый и средний бизнес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" y="1752600"/>
            <a:ext cx="731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Структура видов экономической деятельности субъектов малого и среднего предпринимательства</a:t>
            </a:r>
          </a:p>
          <a:p>
            <a:pPr algn="ctr"/>
            <a:endParaRPr lang="ru-RU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ost-1449493-12930984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287"/>
            <a:ext cx="9144000" cy="6841426"/>
          </a:xfrm>
          <a:prstGeom prst="rect">
            <a:avLst/>
          </a:prstGeom>
        </p:spPr>
      </p:pic>
      <p:pic>
        <p:nvPicPr>
          <p:cNvPr id="75777" name="Picture 1" descr="C:\Users\Экономика\Desktop\Шолохова Е\Инвестиционный паспорт\район на карт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447800"/>
            <a:ext cx="4772098" cy="4419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46050" prst="convex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800" u="sng" dirty="0" smtClean="0">
                <a:solidFill>
                  <a:schemeClr val="accent6"/>
                </a:solidFill>
                <a:latin typeface="Arial Black" pitchFamily="34" charset="0"/>
              </a:rPr>
              <a:t/>
            </a:r>
            <a:br>
              <a:rPr lang="ru-RU" sz="1800" u="sng" dirty="0" smtClean="0">
                <a:solidFill>
                  <a:schemeClr val="accent6"/>
                </a:solidFill>
                <a:latin typeface="Arial Black" pitchFamily="34" charset="0"/>
              </a:rPr>
            </a:br>
            <a:r>
              <a:rPr lang="ru-RU" sz="18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Общие сведения</a:t>
            </a:r>
            <a:r>
              <a:rPr lang="ru-RU" sz="18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/>
            </a:r>
            <a:br>
              <a:rPr lang="ru-RU" sz="18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Географическое положение 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524000"/>
            <a:ext cx="3276600" cy="4419600"/>
          </a:xfrm>
        </p:spPr>
        <p:txBody>
          <a:bodyPr anchor="t">
            <a:noAutofit/>
          </a:bodyPr>
          <a:lstStyle/>
          <a:p>
            <a:pPr marL="0" indent="0" algn="just" eaLnBrk="1" fontAlgn="auto" hangingPunct="1">
              <a:spcBef>
                <a:spcPts val="580"/>
              </a:spcBef>
              <a:spcAft>
                <a:spcPts val="0"/>
              </a:spcAft>
              <a:buFontTx/>
              <a:buNone/>
              <a:defRPr/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Балейский район расположен на востоке Забайкальского края. С востока граничит с Шелопугинским районом; с юга – с Оловяннинским, Борзинским и Александро-Заводским районами; с запада - с Шилкинским районом; с севера – Шилкинским, Нерчинским и Сретенским районами.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7724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u="sng" dirty="0" smtClean="0">
                <a:solidFill>
                  <a:schemeClr val="tx1"/>
                </a:solidFill>
                <a:cs typeface="Times New Roman" pitchFamily="18" charset="0"/>
              </a:rPr>
              <a:t>Финансовые ресурсы</a:t>
            </a:r>
            <a:r>
              <a:rPr lang="ru-RU" sz="20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0" dirty="0" smtClean="0">
                <a:solidFill>
                  <a:schemeClr val="tx1"/>
                </a:solidFill>
                <a:latin typeface="Arial Black" pitchFamily="34" charset="0"/>
              </a:rPr>
              <a:t>Финансово-кредитные учреждения </a:t>
            </a: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53000" y="990600"/>
            <a:ext cx="3810000" cy="1676400"/>
          </a:xfrm>
          <a:effectLst>
            <a:softEdge rad="112500"/>
          </a:effectLst>
        </p:spPr>
      </p:pic>
      <p:sp>
        <p:nvSpPr>
          <p:cNvPr id="47108" name="Текст 2"/>
          <p:cNvSpPr txBox="1">
            <a:spLocks/>
          </p:cNvSpPr>
          <p:nvPr/>
        </p:nvSpPr>
        <p:spPr bwMode="auto">
          <a:xfrm>
            <a:off x="228600" y="1066800"/>
            <a:ext cx="4643437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5250">
              <a:spcBef>
                <a:spcPct val="20000"/>
              </a:spcBef>
              <a:buClr>
                <a:srgbClr val="E5E5E5"/>
              </a:buClr>
              <a:buSzPct val="70000"/>
            </a:pPr>
            <a:r>
              <a:rPr lang="ru-RU" sz="1600" dirty="0">
                <a:latin typeface="+mj-lt"/>
                <a:cs typeface="Times New Roman" pitchFamily="18" charset="0"/>
              </a:rPr>
              <a:t>На территории Балейского района </a:t>
            </a:r>
            <a:r>
              <a:rPr lang="ru-RU" sz="1600" dirty="0" smtClean="0">
                <a:latin typeface="+mj-lt"/>
                <a:cs typeface="Times New Roman" pitchFamily="18" charset="0"/>
              </a:rPr>
              <a:t>работает: Универсальный </a:t>
            </a:r>
            <a:r>
              <a:rPr lang="ru-RU" sz="1600" dirty="0">
                <a:latin typeface="+mj-lt"/>
                <a:cs typeface="Times New Roman" pitchFamily="18" charset="0"/>
              </a:rPr>
              <a:t>дополнительный офис № 8600/100 Читинского ОСБ № 8600 Байкальского Банка СБ РФ</a:t>
            </a:r>
          </a:p>
        </p:txBody>
      </p:sp>
      <p:sp>
        <p:nvSpPr>
          <p:cNvPr id="47109" name="Прямоугольник 7"/>
          <p:cNvSpPr>
            <a:spLocks noChangeArrowheads="1"/>
          </p:cNvSpPr>
          <p:nvPr/>
        </p:nvSpPr>
        <p:spPr bwMode="auto">
          <a:xfrm>
            <a:off x="2589213" y="2438400"/>
            <a:ext cx="480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dirty="0">
                <a:latin typeface="Arial Black" pitchFamily="34" charset="0"/>
                <a:cs typeface="Times New Roman" pitchFamily="18" charset="0"/>
              </a:rPr>
              <a:t>Налоговый потенциал</a:t>
            </a:r>
          </a:p>
        </p:txBody>
      </p:sp>
      <p:sp>
        <p:nvSpPr>
          <p:cNvPr id="47110" name="Прямоугольник 8"/>
          <p:cNvSpPr>
            <a:spLocks noChangeArrowheads="1"/>
          </p:cNvSpPr>
          <p:nvPr/>
        </p:nvSpPr>
        <p:spPr bwMode="auto">
          <a:xfrm>
            <a:off x="268288" y="3059113"/>
            <a:ext cx="86804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>
                <a:latin typeface="Arial" charset="0"/>
              </a:rPr>
              <a:t>Доля собственных доходов в общем объеме доходов бюджета (в </a:t>
            </a:r>
            <a:r>
              <a:rPr lang="ru-RU" sz="1600" dirty="0" smtClean="0">
                <a:latin typeface="Arial" charset="0"/>
              </a:rPr>
              <a:t>2019 </a:t>
            </a:r>
            <a:r>
              <a:rPr lang="ru-RU" sz="1600" dirty="0">
                <a:latin typeface="Arial" charset="0"/>
              </a:rPr>
              <a:t>году) – </a:t>
            </a:r>
            <a:r>
              <a:rPr lang="ru-RU" sz="1600" dirty="0" smtClean="0">
                <a:latin typeface="Arial" charset="0"/>
              </a:rPr>
              <a:t>21,6 </a:t>
            </a:r>
            <a:r>
              <a:rPr lang="ru-RU" sz="1600" dirty="0">
                <a:latin typeface="Arial" charset="0"/>
              </a:rPr>
              <a:t>%.</a:t>
            </a:r>
          </a:p>
          <a:p>
            <a:pPr algn="ctr"/>
            <a:endParaRPr lang="ru-RU" sz="1600" dirty="0">
              <a:latin typeface="Arial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543108324"/>
              </p:ext>
            </p:extLst>
          </p:nvPr>
        </p:nvGraphicFramePr>
        <p:xfrm>
          <a:off x="533400" y="3429000"/>
          <a:ext cx="83058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534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u="sng" dirty="0" smtClean="0">
                <a:solidFill>
                  <a:schemeClr val="tx1"/>
                </a:solidFill>
                <a:cs typeface="Times New Roman" pitchFamily="18" charset="0"/>
              </a:rPr>
              <a:t>Экономическое развитие</a:t>
            </a:r>
            <a:r>
              <a:rPr lang="ru-RU" sz="20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chemeClr val="tx1"/>
                </a:solidFill>
                <a:latin typeface="Arial Black" pitchFamily="34" charset="0"/>
              </a:rPr>
              <a:t>Муниципальные программы, планируемые к финансированию (местный бюджет) </a:t>
            </a:r>
            <a:br>
              <a:rPr lang="ru-RU" sz="1800" b="0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1800" b="0" dirty="0" smtClean="0">
                <a:solidFill>
                  <a:schemeClr val="tx1"/>
                </a:solidFill>
                <a:latin typeface="Arial Black" pitchFamily="34" charset="0"/>
              </a:rPr>
              <a:t>в 2020году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524338"/>
              </p:ext>
            </p:extLst>
          </p:nvPr>
        </p:nvGraphicFramePr>
        <p:xfrm>
          <a:off x="457200" y="1203960"/>
          <a:ext cx="8305800" cy="512064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7622635"/>
                <a:gridCol w="683165"/>
              </a:tblGrid>
              <a:tr h="29002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u="none" strike="noStrike" dirty="0"/>
                        <a:t>Наименование программ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u="none" strike="noStrike"/>
                        <a:t>Тыс. руб.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12845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</a:rPr>
                        <a:t>МП "Доступная среда на 2019-2023 гг."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50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12845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МП «Улучшение условий и охраны труда в МР «Балейский район» на 2020-2022 годы»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90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316188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smtClean="0"/>
                        <a:t>МП "Противодействие экстремизму и профилактика терроризма на территории муниципального района «Балейский район» на  2016-2020 </a:t>
                      </a:r>
                      <a:r>
                        <a:rPr lang="ru-RU" sz="1600" u="none" strike="noStrike" dirty="0" err="1" smtClean="0"/>
                        <a:t>гг</a:t>
                      </a:r>
                      <a:r>
                        <a:rPr lang="ru-RU" sz="1600" u="none" strike="noStrike" dirty="0" smtClean="0"/>
                        <a:t>"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25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316188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smtClean="0"/>
                        <a:t>МП "Профилактика правонарушений на территории муниципального района «Балейский район»  на 2019-2023 гг."</a:t>
                      </a:r>
                      <a:endParaRPr lang="ru-RU" sz="1600" b="0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100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31618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МП "Модернизация объектов коммунальной инфраструктуры на 2017-2020 гг."</a:t>
                      </a:r>
                    </a:p>
                    <a:p>
                      <a:pPr algn="l" rtl="0" fontAlgn="t"/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300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МП "Комплексная модернизация общего образования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Балейского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района на 2017-2019 гг."</a:t>
                      </a:r>
                    </a:p>
                    <a:p>
                      <a:pPr algn="l" rtl="0" fontAlgn="t"/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200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350520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</a:rPr>
                        <a:t>МП "Культура </a:t>
                      </a:r>
                      <a:r>
                        <a:rPr lang="ru-RU" sz="1600" u="none" strike="noStrike" dirty="0" err="1" smtClean="0">
                          <a:solidFill>
                            <a:schemeClr val="tx1"/>
                          </a:solidFill>
                        </a:rPr>
                        <a:t>Балейского</a:t>
                      </a:r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</a:rPr>
                        <a:t> района (2020-2024 гг.)"</a:t>
                      </a:r>
                      <a:endParaRPr lang="ru-RU" sz="1600" b="0" i="0" u="none" strike="noStrike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l" rtl="0" fontAlgn="t"/>
                      <a:endParaRPr lang="ru-RU" sz="1600" b="0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159,2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36576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МП «Комплексное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развитие сельских территорий </a:t>
                      </a:r>
                      <a:r>
                        <a:rPr lang="ru-RU" sz="1600" b="0" i="0" u="none" strike="noStrike" baseline="0" dirty="0" err="1" smtClean="0">
                          <a:solidFill>
                            <a:schemeClr val="tx1"/>
                          </a:solidFill>
                          <a:latin typeface="Times New Roman"/>
                        </a:rPr>
                        <a:t>Балейского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района на период 2020 года»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550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50292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МП "Развитие физической культуры и спорта  в МР «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Балейском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район» на 2015-2019 гг."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 fontAlgn="t"/>
                      <a:endParaRPr lang="ru-RU" sz="1600" b="0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300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534400" cy="1401762"/>
          </a:xfrm>
        </p:spPr>
        <p:txBody>
          <a:bodyPr>
            <a:normAutofit/>
          </a:bodyPr>
          <a:lstStyle/>
          <a:p>
            <a:pPr algn="ctr"/>
            <a:r>
              <a:rPr lang="ru-RU" sz="2000" u="sng" dirty="0" smtClean="0">
                <a:solidFill>
                  <a:schemeClr val="tx1"/>
                </a:solidFill>
                <a:cs typeface="Times New Roman" pitchFamily="18" charset="0"/>
              </a:rPr>
              <a:t>Точки экономического роста</a:t>
            </a:r>
            <a:r>
              <a:rPr lang="ru-RU" sz="28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Arial Black" pitchFamily="34" charset="0"/>
              </a:rPr>
              <a:t>Инвестиционный проект</a:t>
            </a:r>
            <a:br>
              <a:rPr lang="ru-RU" sz="2000" b="0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Arial Black" pitchFamily="34" charset="0"/>
              </a:rPr>
              <a:t>«Строительство семейных животноводческих ферм на базе ИП ГКФХ Ушаков Г. Г.»</a:t>
            </a:r>
          </a:p>
        </p:txBody>
      </p:sp>
      <p:pic>
        <p:nvPicPr>
          <p:cNvPr id="8" name="Содержимое 7" descr="DSCN31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752600"/>
            <a:ext cx="3276600" cy="22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51204" name="Прямоугольник 4"/>
          <p:cNvSpPr>
            <a:spLocks noChangeArrowheads="1"/>
          </p:cNvSpPr>
          <p:nvPr/>
        </p:nvSpPr>
        <p:spPr bwMode="auto">
          <a:xfrm>
            <a:off x="3238501" y="1676400"/>
            <a:ext cx="2666999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Инициатор проекта: </a:t>
            </a: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КФХ Ушаков Г.Г.</a:t>
            </a:r>
          </a:p>
          <a:p>
            <a:pPr algn="ctr"/>
            <a:r>
              <a:rPr lang="ru-RU" dirty="0" smtClean="0">
                <a:latin typeface="+mj-lt"/>
                <a:cs typeface="Times New Roman" pitchFamily="18" charset="0"/>
              </a:rPr>
              <a:t>Объем </a:t>
            </a:r>
            <a:r>
              <a:rPr lang="ru-RU" dirty="0">
                <a:latin typeface="+mj-lt"/>
                <a:cs typeface="Times New Roman" pitchFamily="18" charset="0"/>
              </a:rPr>
              <a:t>инвестиций: </a:t>
            </a:r>
          </a:p>
          <a:p>
            <a:pPr algn="ctr"/>
            <a:r>
              <a:rPr lang="ru-RU" dirty="0" smtClean="0">
                <a:latin typeface="+mj-lt"/>
                <a:cs typeface="Times New Roman" pitchFamily="18" charset="0"/>
              </a:rPr>
              <a:t>7 613 896 ,0 рублей</a:t>
            </a:r>
            <a:endParaRPr lang="ru-RU" dirty="0">
              <a:latin typeface="+mj-lt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+mj-lt"/>
                <a:cs typeface="Times New Roman" pitchFamily="18" charset="0"/>
              </a:rPr>
              <a:t>Срок </a:t>
            </a:r>
            <a:r>
              <a:rPr lang="ru-RU" dirty="0">
                <a:latin typeface="+mj-lt"/>
                <a:cs typeface="Times New Roman" pitchFamily="18" charset="0"/>
              </a:rPr>
              <a:t>окупаемости проекта: </a:t>
            </a: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5 лет</a:t>
            </a:r>
          </a:p>
        </p:txBody>
      </p:sp>
      <p:pic>
        <p:nvPicPr>
          <p:cNvPr id="12289" name="Picture 1" descr="C:\Users\Экономика\Desktop\Шолохова Е\Инвестиционный паспорт\2018\ферма ДЛЯ пАСПОРТА\DSCN24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7847" y="1752600"/>
            <a:ext cx="3046153" cy="2209800"/>
          </a:xfrm>
          <a:prstGeom prst="rect">
            <a:avLst/>
          </a:prstGeom>
          <a:noFill/>
        </p:spPr>
      </p:pic>
      <p:pic>
        <p:nvPicPr>
          <p:cNvPr id="12290" name="Picture 2" descr="C:\Users\Экономика\Desktop\Шолохова Е\Инвестиционный паспорт\2018\ферма ДЛЯ пАСПОРТА\DSCN33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3962400"/>
            <a:ext cx="2819400" cy="2514600"/>
          </a:xfrm>
          <a:prstGeom prst="rect">
            <a:avLst/>
          </a:prstGeom>
          <a:noFill/>
        </p:spPr>
      </p:pic>
      <p:pic>
        <p:nvPicPr>
          <p:cNvPr id="12291" name="Picture 3" descr="C:\Users\Экономика\Desktop\Шолохова Е\Инвестиционный паспорт\2018\ферма ДЛЯ пАСПОРТА\DSCN33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62400"/>
            <a:ext cx="3276600" cy="2514600"/>
          </a:xfrm>
          <a:prstGeom prst="rect">
            <a:avLst/>
          </a:prstGeom>
          <a:noFill/>
        </p:spPr>
      </p:pic>
      <p:pic>
        <p:nvPicPr>
          <p:cNvPr id="12292" name="Picture 4" descr="C:\Users\Экономика\Desktop\Шолохова Е\Инвестиционный паспорт\2018\ферма ДЛЯ пАСПОРТА\DSCN34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3962400"/>
            <a:ext cx="3048000" cy="2514600"/>
          </a:xfrm>
          <a:prstGeom prst="rect">
            <a:avLst/>
          </a:prstGeom>
          <a:noFill/>
        </p:spPr>
      </p:pic>
      <p:pic>
        <p:nvPicPr>
          <p:cNvPr id="12" name="Рисунок 11" descr="Рисунок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772400" cy="1066800"/>
          </a:xfrm>
        </p:spPr>
        <p:txBody>
          <a:bodyPr>
            <a:normAutofit/>
          </a:bodyPr>
          <a:lstStyle/>
          <a:p>
            <a:pPr algn="ctr"/>
            <a:r>
              <a:rPr lang="ru-RU" sz="1800" u="sng" dirty="0" smtClean="0">
                <a:solidFill>
                  <a:schemeClr val="tx1"/>
                </a:solidFill>
                <a:cs typeface="Times New Roman" pitchFamily="18" charset="0"/>
              </a:rPr>
              <a:t>Точки экономического роста</a:t>
            </a:r>
            <a:br>
              <a:rPr lang="ru-RU" sz="1800" u="sng" dirty="0" smtClean="0">
                <a:solidFill>
                  <a:schemeClr val="tx1"/>
                </a:solidFill>
                <a:cs typeface="Times New Roman" pitchFamily="18" charset="0"/>
              </a:rPr>
            </a:br>
            <a:endParaRPr lang="ru-RU" sz="18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57200" y="685800"/>
          <a:ext cx="8382000" cy="5890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/>
                <a:gridCol w="5029200"/>
              </a:tblGrid>
              <a:tr h="185182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12" marB="45712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Предоставление услуг, связанных с производством сельскохозяйственных культур населению района</a:t>
                      </a:r>
                    </a:p>
                  </a:txBody>
                  <a:tcPr marL="50242" marR="50242" marT="0" marB="0" horzOverflow="overflow"/>
                </a:tc>
              </a:tr>
              <a:tr h="401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Место реализации проекта/адрес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Сельское поселение «Ундинское»</a:t>
                      </a: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Организатор/инициатор проекта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КФХ Глава Ушаков Георгий Георгиевич</a:t>
                      </a: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Почтовый адрес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Забайкальский край, Балейский район» с. Унда, ул. Первомайская,35</a:t>
                      </a: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Строительство семейных животноводческих ферм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12637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Описание проекта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Строительство животноводческой фермы, приобретение оборудования и высокопродуктивного скота</a:t>
                      </a: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Имеется</a:t>
                      </a: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Объем инвестиций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7 613 896,0 рублей</a:t>
                      </a:r>
                    </a:p>
                  </a:txBody>
                  <a:tcPr marL="50242" marR="50242" marT="0" marB="0" horzOverflow="overflow"/>
                </a:tc>
              </a:tr>
              <a:tr h="541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Способ привлечения инвестиции (источники инвестиций)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Собственные средства – 762038,0 рублей;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Средства гранта – 4 280 736,0 рублей;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Внебюджетные средства – 2 571 122,0 рублей.</a:t>
                      </a: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5 лет</a:t>
                      </a: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Срок  реализации проекта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 июня 2015-июнь 2020</a:t>
                      </a:r>
                    </a:p>
                  </a:txBody>
                  <a:tcPr marL="50242" marR="50242" marT="0" marB="0" horzOverflow="overflow"/>
                </a:tc>
              </a:tr>
            </a:tbl>
          </a:graphicData>
        </a:graphic>
      </p:graphicFrame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" y="0"/>
            <a:ext cx="9142093" cy="68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381000"/>
          </a:xfrm>
        </p:spPr>
        <p:txBody>
          <a:bodyPr/>
          <a:lstStyle/>
          <a:p>
            <a:pPr algn="ctr"/>
            <a:r>
              <a:rPr lang="ru-RU" sz="1800" u="sng" dirty="0" smtClean="0">
                <a:solidFill>
                  <a:schemeClr val="tx1"/>
                </a:solidFill>
                <a:cs typeface="Times New Roman" pitchFamily="18" charset="0"/>
              </a:rPr>
              <a:t>Точки экономического роста</a:t>
            </a:r>
            <a:endParaRPr lang="ru-RU" sz="1800" dirty="0" smtClean="0">
              <a:solidFill>
                <a:schemeClr val="tx1"/>
              </a:solidFill>
            </a:endParaRPr>
          </a:p>
        </p:txBody>
      </p:sp>
      <p:sp>
        <p:nvSpPr>
          <p:cNvPr id="55299" name="Объект 2"/>
          <p:cNvSpPr>
            <a:spLocks noGrp="1"/>
          </p:cNvSpPr>
          <p:nvPr>
            <p:ph idx="1"/>
          </p:nvPr>
        </p:nvSpPr>
        <p:spPr>
          <a:xfrm>
            <a:off x="533400" y="457200"/>
            <a:ext cx="8229600" cy="6019800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</a:pPr>
            <a:r>
              <a:rPr lang="ru-RU" sz="1800" dirty="0" smtClean="0">
                <a:latin typeface="Arial Black" pitchFamily="34" charset="0"/>
              </a:rPr>
              <a:t>Инвестиционный проект</a:t>
            </a:r>
            <a:br>
              <a:rPr lang="ru-RU" sz="1800" dirty="0" smtClean="0">
                <a:latin typeface="Arial Black" pitchFamily="34" charset="0"/>
              </a:rPr>
            </a:br>
            <a:r>
              <a:rPr lang="ru-RU" sz="1800" dirty="0" smtClean="0">
                <a:latin typeface="Arial Black" pitchFamily="34" charset="0"/>
              </a:rPr>
              <a:t>«Строительство горно-перерабатывающего предприятия на базе Верхне-Алиинского золоторудного месторождения»</a:t>
            </a:r>
          </a:p>
          <a:p>
            <a:pPr marL="0" indent="0">
              <a:buFont typeface="Wingdings 2" pitchFamily="18" charset="2"/>
              <a:buNone/>
            </a:pPr>
            <a:endParaRPr lang="ru-RU" dirty="0" smtClean="0"/>
          </a:p>
        </p:txBody>
      </p:sp>
      <p:sp>
        <p:nvSpPr>
          <p:cNvPr id="55302" name="Прямоугольник 5"/>
          <p:cNvSpPr>
            <a:spLocks noChangeArrowheads="1"/>
          </p:cNvSpPr>
          <p:nvPr/>
        </p:nvSpPr>
        <p:spPr bwMode="auto">
          <a:xfrm>
            <a:off x="2883695" y="1371600"/>
            <a:ext cx="337661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Инициатор проекта: </a:t>
            </a: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ЗАО «Золоторудная компания</a:t>
            </a: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«ОМЧАК</a:t>
            </a:r>
            <a:r>
              <a:rPr lang="ru-RU" dirty="0" smtClean="0">
                <a:latin typeface="+mj-lt"/>
                <a:cs typeface="Times New Roman" pitchFamily="18" charset="0"/>
              </a:rPr>
              <a:t>»</a:t>
            </a:r>
            <a:endParaRPr lang="ru-RU" dirty="0">
              <a:latin typeface="+mj-lt"/>
              <a:cs typeface="Times New Roman" pitchFamily="18" charset="0"/>
            </a:endParaRP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Объем инвестиций: </a:t>
            </a:r>
          </a:p>
          <a:p>
            <a:pPr algn="ctr"/>
            <a:r>
              <a:rPr lang="ru-RU" dirty="0" smtClean="0">
                <a:latin typeface="+mj-lt"/>
                <a:cs typeface="Times New Roman" pitchFamily="18" charset="0"/>
              </a:rPr>
              <a:t>4544,7</a:t>
            </a:r>
            <a:endParaRPr lang="ru-RU" dirty="0">
              <a:latin typeface="+mj-lt"/>
              <a:cs typeface="Times New Roman" pitchFamily="18" charset="0"/>
            </a:endParaRP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Срок окупаемости проекта: </a:t>
            </a: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8 лет</a:t>
            </a:r>
          </a:p>
        </p:txBody>
      </p:sp>
      <p:pic>
        <p:nvPicPr>
          <p:cNvPr id="6" name="Picture 2" descr="C:\Users\Экономика\Desktop\Downloads\омчак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3124200" cy="2438400"/>
          </a:xfrm>
          <a:prstGeom prst="rect">
            <a:avLst/>
          </a:prstGeom>
          <a:noFill/>
        </p:spPr>
      </p:pic>
      <p:pic>
        <p:nvPicPr>
          <p:cNvPr id="7" name="Picture 3" descr="C:\Users\Экономика\Desktop\Downloads\омчак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371601"/>
            <a:ext cx="3200400" cy="2438400"/>
          </a:xfrm>
          <a:prstGeom prst="rect">
            <a:avLst/>
          </a:prstGeom>
          <a:noFill/>
        </p:spPr>
      </p:pic>
      <p:pic>
        <p:nvPicPr>
          <p:cNvPr id="8" name="Picture 4" descr="C:\Users\Экономика\Desktop\Downloads\омчак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8900" y="3810000"/>
            <a:ext cx="3886201" cy="3048000"/>
          </a:xfrm>
          <a:prstGeom prst="rect">
            <a:avLst/>
          </a:prstGeom>
          <a:noFill/>
        </p:spPr>
      </p:pic>
      <p:pic>
        <p:nvPicPr>
          <p:cNvPr id="9" name="Picture 2" descr="C:\Users\Экономика\Desktop\Фотки культуры\горные\EhOhGtJR03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10000"/>
            <a:ext cx="3124200" cy="3048000"/>
          </a:xfrm>
          <a:prstGeom prst="rect">
            <a:avLst/>
          </a:prstGeom>
          <a:noFill/>
        </p:spPr>
      </p:pic>
      <p:pic>
        <p:nvPicPr>
          <p:cNvPr id="10" name="Picture 4" descr="C:\Users\Экономика\Desktop\Фотки культуры\горные\vLJ9YusLYk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3810000"/>
            <a:ext cx="3200400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2093" cy="6840000"/>
          </a:xfrm>
          <a:prstGeom prst="rect">
            <a:avLst/>
          </a:prstGeom>
        </p:spPr>
      </p:pic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7772400" cy="685800"/>
          </a:xfrm>
        </p:spPr>
        <p:txBody>
          <a:bodyPr>
            <a:noAutofit/>
          </a:bodyPr>
          <a:lstStyle/>
          <a:p>
            <a:pPr algn="ctr"/>
            <a:r>
              <a:rPr lang="ru-RU" sz="1800" u="sng" dirty="0" smtClean="0">
                <a:solidFill>
                  <a:schemeClr val="tx1"/>
                </a:solidFill>
                <a:cs typeface="Times New Roman" pitchFamily="18" charset="0"/>
              </a:rPr>
              <a:t>Точки экономического роста</a:t>
            </a:r>
            <a:br>
              <a:rPr lang="ru-RU" sz="1800" u="sng" dirty="0" smtClean="0">
                <a:solidFill>
                  <a:schemeClr val="tx1"/>
                </a:solidFill>
                <a:cs typeface="Times New Roman" pitchFamily="18" charset="0"/>
              </a:rPr>
            </a:br>
            <a:endParaRPr lang="ru-RU" sz="18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381000" y="838200"/>
          <a:ext cx="8305800" cy="5568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5747"/>
                <a:gridCol w="5130053"/>
              </a:tblGrid>
              <a:tr h="348590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1" marB="45721"/>
                </a:tc>
              </a:tr>
              <a:tr h="349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Добыча золота</a:t>
                      </a:r>
                    </a:p>
                  </a:txBody>
                  <a:tcPr marL="50242" marR="50242" marT="0" marB="0" horzOverflow="overflow"/>
                </a:tc>
              </a:tr>
              <a:tr h="349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Место реализации проекта/адрес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Забайкальский край, Балейский район, 30 км восточнее г. Балей</a:t>
                      </a:r>
                    </a:p>
                  </a:txBody>
                  <a:tcPr marL="50242" marR="50242" marT="0" marB="0" horzOverflow="overflow"/>
                </a:tc>
              </a:tr>
              <a:tr h="349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Организатор/инициатор проекта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ЗАО «Золоторудная компания «ОМЧАК»</a:t>
                      </a:r>
                    </a:p>
                  </a:txBody>
                  <a:tcPr marL="50242" marR="50242" marT="0" marB="0" horzOverflow="overflow"/>
                </a:tc>
              </a:tr>
              <a:tr h="2373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Почтовый адрес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105005, г. Москва, Аптекарский переулок, д. 4, стр. 2</a:t>
                      </a:r>
                    </a:p>
                  </a:txBody>
                  <a:tcPr marL="50242" marR="50242" marT="0" marB="0" horzOverflow="overflow"/>
                </a:tc>
              </a:tr>
              <a:tr h="349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Создание горно -перерабатывающей инфраструктуры для  разработки Верхне-Алиинского золоторудного месторождения </a:t>
                      </a:r>
                    </a:p>
                  </a:txBody>
                  <a:tcPr marL="50242" marR="50242" marT="0" marB="0" horzOverflow="overflow"/>
                </a:tc>
              </a:tr>
              <a:tr h="8714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Описание проекта   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Добыча и переработка руд Верхне-Алиинского золоторудного месторождения. Готовой продукцией предприятия  является золото – серебряный сплав (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сплав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Доре). Проектная мощность предприятия по добычи и переработки руды 200 тыс. т руды в год, среднегодовой выпуск готовой продукции 1200 кг золота и 285 кг серебра</a:t>
                      </a:r>
                    </a:p>
                  </a:txBody>
                  <a:tcPr marL="50242" marR="50242" marT="0" marB="0" horzOverflow="overflow"/>
                </a:tc>
              </a:tr>
              <a:tr h="2723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Имеется</a:t>
                      </a:r>
                    </a:p>
                  </a:txBody>
                  <a:tcPr marL="50242" marR="50242" marT="0" marB="0" horzOverflow="overflow"/>
                </a:tc>
              </a:tr>
              <a:tr h="2826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Объем инвестиций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4544,7 млн. руб.</a:t>
                      </a:r>
                    </a:p>
                  </a:txBody>
                  <a:tcPr marL="50242" marR="50242" marT="0" marB="0" horzOverflow="overflow"/>
                </a:tc>
              </a:tr>
              <a:tr h="8714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Способ привлечения инвестиции (источники инвестиций)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Собственные средства акционеров в размере 527.8 млн.руб.-2013 год; Собственные средства акционеров в размере 469.2 млн.руб.2014-2015 гг.; Инвестиционный кредит -2297.3 млн.руб.-2014-2015гг; Собственные средства «ЗРК»ОМЧАК» - 1250.4 млн. руб. -2016-2032 гг.; собственные средства акционеров – 43.7 млн.руб. – 2012-2014 год.</a:t>
                      </a:r>
                    </a:p>
                  </a:txBody>
                  <a:tcPr marL="50242" marR="50242" marT="0" marB="0" horzOverflow="overflow"/>
                </a:tc>
              </a:tr>
              <a:tr h="2686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8 лет</a:t>
                      </a:r>
                    </a:p>
                  </a:txBody>
                  <a:tcPr marL="50242" marR="50242" marT="0" marB="0" horzOverflow="overflow"/>
                </a:tc>
              </a:tr>
              <a:tr h="349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750 мест</a:t>
                      </a:r>
                    </a:p>
                  </a:txBody>
                  <a:tcPr marL="50242" marR="50242" marT="0" marB="0" horzOverflow="overflow"/>
                </a:tc>
              </a:tr>
              <a:tr h="2214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Срок  реализации проекта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С 2016 – 2032 г.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411162"/>
          </a:xfrm>
        </p:spPr>
        <p:txBody>
          <a:bodyPr>
            <a:normAutofit/>
          </a:bodyPr>
          <a:lstStyle/>
          <a:p>
            <a:pPr algn="ctr"/>
            <a:r>
              <a:rPr lang="ru-RU" sz="1800" u="sng" dirty="0" smtClean="0">
                <a:solidFill>
                  <a:schemeClr val="tx1"/>
                </a:solidFill>
                <a:cs typeface="Times New Roman" pitchFamily="18" charset="0"/>
              </a:rPr>
              <a:t>Точки экономического роста</a:t>
            </a:r>
            <a:endParaRPr lang="ru-RU" sz="1800" dirty="0" smtClean="0">
              <a:solidFill>
                <a:schemeClr val="tx1"/>
              </a:solidFill>
            </a:endParaRPr>
          </a:p>
        </p:txBody>
      </p:sp>
      <p:sp>
        <p:nvSpPr>
          <p:cNvPr id="57347" name="Объект 2"/>
          <p:cNvSpPr>
            <a:spLocks noGrp="1"/>
          </p:cNvSpPr>
          <p:nvPr>
            <p:ph idx="1"/>
          </p:nvPr>
        </p:nvSpPr>
        <p:spPr>
          <a:xfrm>
            <a:off x="457200" y="914400"/>
            <a:ext cx="8458200" cy="5791200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</a:pPr>
            <a:r>
              <a:rPr lang="ru-RU" sz="1800" dirty="0" smtClean="0">
                <a:latin typeface="Arial Black" pitchFamily="34" charset="0"/>
              </a:rPr>
              <a:t>Инвестиционный проект</a:t>
            </a:r>
            <a:br>
              <a:rPr lang="ru-RU" sz="1800" dirty="0" smtClean="0">
                <a:latin typeface="Arial Black" pitchFamily="34" charset="0"/>
              </a:rPr>
            </a:br>
            <a:r>
              <a:rPr lang="ru-RU" sz="1800" dirty="0" smtClean="0">
                <a:latin typeface="Arial Black" pitchFamily="34" charset="0"/>
              </a:rPr>
              <a:t>«Развитие семейной животноводческой фермы на базе крестьянского (фермерского) хозяйства»</a:t>
            </a:r>
          </a:p>
          <a:p>
            <a:pPr marL="0" indent="0" algn="ctr">
              <a:buFont typeface="Wingdings 2" pitchFamily="18" charset="2"/>
              <a:buNone/>
            </a:pPr>
            <a:endParaRPr lang="ru-RU" sz="2800" i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marL="0" indent="0">
              <a:buFont typeface="Wingdings 2" pitchFamily="18" charset="2"/>
              <a:buNone/>
            </a:pPr>
            <a:endParaRPr lang="ru-RU" dirty="0" smtClean="0"/>
          </a:p>
        </p:txBody>
      </p:sp>
      <p:sp>
        <p:nvSpPr>
          <p:cNvPr id="57348" name="TextBox 4"/>
          <p:cNvSpPr txBox="1">
            <a:spLocks noChangeArrowheads="1"/>
          </p:cNvSpPr>
          <p:nvPr/>
        </p:nvSpPr>
        <p:spPr bwMode="auto">
          <a:xfrm>
            <a:off x="3098686" y="2057400"/>
            <a:ext cx="294662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Инициатор проекта: </a:t>
            </a: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ИП  Киргизов И.А</a:t>
            </a:r>
            <a:r>
              <a:rPr lang="ru-RU" dirty="0" smtClean="0">
                <a:latin typeface="+mj-lt"/>
                <a:cs typeface="Times New Roman" pitchFamily="18" charset="0"/>
              </a:rPr>
              <a:t>.</a:t>
            </a:r>
            <a:endParaRPr lang="ru-RU" dirty="0">
              <a:latin typeface="+mj-lt"/>
              <a:cs typeface="Times New Roman" pitchFamily="18" charset="0"/>
            </a:endParaRP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Объем инвестиций: </a:t>
            </a: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7 805 300 </a:t>
            </a:r>
            <a:r>
              <a:rPr lang="ru-RU" dirty="0" smtClean="0">
                <a:latin typeface="+mj-lt"/>
                <a:cs typeface="Times New Roman" pitchFamily="18" charset="0"/>
              </a:rPr>
              <a:t>рублей</a:t>
            </a:r>
            <a:endParaRPr lang="ru-RU" dirty="0">
              <a:latin typeface="+mj-lt"/>
              <a:cs typeface="Times New Roman" pitchFamily="18" charset="0"/>
            </a:endParaRP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Срок окупаемости проекта: </a:t>
            </a: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5 лет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81200"/>
            <a:ext cx="3080656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68" y="1905000"/>
            <a:ext cx="3231932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3" name="Picture 1" descr="C:\Users\Экономика\Desktop\Шолохова Е\Инвестиционный паспорт\2018\ферма ДЛЯ пАСПОРТА\Рисунок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1763" y="4094664"/>
            <a:ext cx="3800475" cy="2763336"/>
          </a:xfrm>
          <a:prstGeom prst="rect">
            <a:avLst/>
          </a:prstGeom>
          <a:noFill/>
        </p:spPr>
      </p:pic>
      <p:pic>
        <p:nvPicPr>
          <p:cNvPr id="8" name="Рисунок 7" descr="Рисунок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838200"/>
          </a:xfrm>
        </p:spPr>
        <p:txBody>
          <a:bodyPr>
            <a:normAutofit/>
          </a:bodyPr>
          <a:lstStyle/>
          <a:p>
            <a:pPr algn="ctr"/>
            <a:r>
              <a:rPr lang="ru-RU" sz="1800" u="sng" dirty="0" smtClean="0">
                <a:solidFill>
                  <a:schemeClr val="tx1"/>
                </a:solidFill>
                <a:cs typeface="Times New Roman" pitchFamily="18" charset="0"/>
              </a:rPr>
              <a:t>Точки экономического роста</a:t>
            </a:r>
            <a:br>
              <a:rPr lang="ru-RU" sz="1800" u="sng" dirty="0" smtClean="0">
                <a:solidFill>
                  <a:schemeClr val="tx1"/>
                </a:solidFill>
                <a:cs typeface="Times New Roman" pitchFamily="18" charset="0"/>
              </a:rPr>
            </a:br>
            <a:endParaRPr lang="ru-RU" sz="18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304800" y="762000"/>
          <a:ext cx="8534400" cy="55467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00"/>
                <a:gridCol w="5105400"/>
              </a:tblGrid>
              <a:tr h="379163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8" marB="45728"/>
                </a:tc>
              </a:tr>
              <a:tr h="4106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Разведение КРС</a:t>
                      </a:r>
                    </a:p>
                  </a:txBody>
                  <a:tcPr marL="50242" marR="50242" marT="0" marB="0" horzOverflow="overflow"/>
                </a:tc>
              </a:tr>
              <a:tr h="37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Место реализации проекта/адрес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Сельское поселение «Нижнеильдиканское»</a:t>
                      </a:r>
                    </a:p>
                  </a:txBody>
                  <a:tcPr marL="50242" marR="50242" marT="0" marB="0" horzOverflow="overflow"/>
                </a:tc>
              </a:tr>
              <a:tr h="37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Организатор/инициатор проекта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ИП Киргизов Игорь Анатольевич</a:t>
                      </a:r>
                    </a:p>
                  </a:txBody>
                  <a:tcPr marL="50242" marR="50242" marT="0" marB="0" horzOverflow="overflow"/>
                </a:tc>
              </a:tr>
              <a:tr h="3791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Почтовый адрес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Забайкальский край, Балейский район с. Нижний Ильдикан ул. Набережная, 28 - а</a:t>
                      </a:r>
                    </a:p>
                  </a:txBody>
                  <a:tcPr marL="50242" marR="50242" marT="0" marB="0" horzOverflow="overflow"/>
                </a:tc>
              </a:tr>
              <a:tr h="37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Увеличение производства сельскохозяйственной продукции</a:t>
                      </a:r>
                    </a:p>
                  </a:txBody>
                  <a:tcPr marL="50242" marR="50242" marT="0" marB="0" horzOverflow="overflow"/>
                </a:tc>
              </a:tr>
              <a:tr h="6258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Приобретение КРС мясного направления, приобретение сельскохозяйственной техники</a:t>
                      </a:r>
                    </a:p>
                  </a:txBody>
                  <a:tcPr marL="50242" marR="50242" marT="0" marB="0" horzOverflow="overflow"/>
                </a:tc>
              </a:tr>
              <a:tr h="37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Имеется</a:t>
                      </a:r>
                    </a:p>
                  </a:txBody>
                  <a:tcPr marL="50242" marR="50242" marT="0" marB="0" horzOverflow="overflow"/>
                </a:tc>
              </a:tr>
              <a:tr h="4357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Объем инвестиций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7 805 300 рублей</a:t>
                      </a:r>
                    </a:p>
                  </a:txBody>
                  <a:tcPr marL="50242" marR="50242" marT="0" marB="0" horzOverflow="overflow"/>
                </a:tc>
              </a:tr>
              <a:tr h="6850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Способ привлечения инвестиций (источники инвестиций)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Собственные средства – 780 530 рублей; Средства краевого гранта – 4 683 180 рублей ; Заемные средства : ОАО» «Россельхозбанк» - 2 341 590 рублей.</a:t>
                      </a:r>
                    </a:p>
                  </a:txBody>
                  <a:tcPr marL="50242" marR="50242" marT="0" marB="0" horzOverflow="overflow"/>
                </a:tc>
              </a:tr>
              <a:tr h="37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5 лет</a:t>
                      </a:r>
                    </a:p>
                  </a:txBody>
                  <a:tcPr marL="50242" marR="50242" marT="0" marB="0" horzOverflow="overflow"/>
                </a:tc>
              </a:tr>
              <a:tr h="37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50242" marR="50242" marT="0" marB="0" horzOverflow="overflow"/>
                </a:tc>
              </a:tr>
              <a:tr h="37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Срок реализации  проекта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2016  - 2021 гг.</a:t>
                      </a:r>
                    </a:p>
                  </a:txBody>
                  <a:tcPr marL="50242" marR="50242" marT="0" marB="0" horzOverflow="overflow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685800"/>
          </a:xfrm>
        </p:spPr>
        <p:txBody>
          <a:bodyPr/>
          <a:lstStyle/>
          <a:p>
            <a:pPr lvl="0" algn="ctr" eaLnBrk="1" hangingPunct="1"/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ПОТРЕБНОСТЬ В ИНВЕСТИЦИОННЫХ ВЛОЖЕНИЯХ</a:t>
            </a:r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lang="ru-RU" sz="11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Содержимое 11" descr="livr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7" name="Скругленный прямоугольник 6"/>
          <p:cNvSpPr/>
          <p:nvPr/>
        </p:nvSpPr>
        <p:spPr>
          <a:xfrm>
            <a:off x="0" y="3810000"/>
            <a:ext cx="2808000" cy="1905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Инвестиционный проект </a:t>
            </a:r>
            <a:r>
              <a:rPr lang="ru-RU" b="1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Производство молока и молочной продукции</a:t>
            </a:r>
            <a:r>
              <a:rPr lang="ru-RU" b="1" dirty="0" smtClean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52400" y="1066800"/>
            <a:ext cx="4191000" cy="2514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/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Инвестиционный проект </a:t>
            </a:r>
            <a:r>
              <a:rPr lang="ru-RU" b="1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Увеличение производства сельскохозяйственной продукции</a:t>
            </a:r>
            <a:r>
              <a:rPr lang="ru-RU" b="1" dirty="0" smtClean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направление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>
              <a:buFontTx/>
              <a:buChar char="•"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производство картофеля;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>
              <a:buFontTx/>
              <a:buChar char="•"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производство овощей;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>
              <a:buFontTx/>
              <a:buChar char="•"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производство зерна;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>
              <a:buFontTx/>
              <a:buChar char="•"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производство мяса.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168000" y="3810000"/>
            <a:ext cx="2808000" cy="1905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Инвестиционный проект </a:t>
            </a:r>
            <a:r>
              <a:rPr lang="ru-RU" b="1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Производство хлеба и хлебобулочных изделий</a:t>
            </a:r>
            <a:r>
              <a:rPr lang="ru-RU" b="1" dirty="0" smtClean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648200" y="1066800"/>
            <a:ext cx="4190400" cy="2514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Инвестиционный проект </a:t>
            </a:r>
            <a:r>
              <a:rPr lang="ru-RU" b="1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Организация отдыха детей и подростков</a:t>
            </a:r>
            <a:r>
              <a:rPr lang="ru-RU" b="1" dirty="0" smtClean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направление: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lvl="0" algn="ctr">
              <a:buFontTx/>
              <a:buChar char="•"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Организация детской развлекательной площадки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324600" y="3810000"/>
            <a:ext cx="2808000" cy="1905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Инвестиционный проект </a:t>
            </a:r>
            <a:r>
              <a:rPr lang="ru-RU" b="1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Организация гостиницы</a:t>
            </a:r>
            <a:r>
              <a:rPr lang="ru-RU" b="1" dirty="0" smtClean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pic>
        <p:nvPicPr>
          <p:cNvPr id="13" name="Рисунок 12" descr="Рисунок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" y="0"/>
            <a:ext cx="9142093" cy="6840000"/>
          </a:xfrm>
          <a:prstGeom prst="rect">
            <a:avLst/>
          </a:prstGeom>
        </p:spPr>
      </p:pic>
      <p:sp>
        <p:nvSpPr>
          <p:cNvPr id="65538" name="Заголовок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9906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Перечень основных показателей социально-экономического развития МР «Балейский район»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1769123"/>
              </p:ext>
            </p:extLst>
          </p:nvPr>
        </p:nvGraphicFramePr>
        <p:xfrm>
          <a:off x="457200" y="990600"/>
          <a:ext cx="8305798" cy="5662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209"/>
                <a:gridCol w="1870849"/>
                <a:gridCol w="1066542"/>
                <a:gridCol w="551627"/>
                <a:gridCol w="639653"/>
                <a:gridCol w="639653"/>
                <a:gridCol w="639653"/>
                <a:gridCol w="639653"/>
                <a:gridCol w="639653"/>
                <a:gridCol w="639653"/>
                <a:gridCol w="639653"/>
              </a:tblGrid>
              <a:tr h="294724">
                <a:tc rowSpan="2"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</a:rPr>
                        <a:t>№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Наименование показателя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Единица измерения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Индикаторы социально-экономического</a:t>
                      </a:r>
                      <a:r>
                        <a:rPr lang="ru-RU" sz="1200" baseline="0" dirty="0" smtClean="0"/>
                        <a:t> развития</a:t>
                      </a:r>
                      <a:endParaRPr lang="ru-RU" sz="1200" dirty="0"/>
                    </a:p>
                  </a:txBody>
                  <a:tcPr marT="45722" marB="45722"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marT="45722" marB="45722"/>
                </a:tc>
              </a:tr>
              <a:tr h="445057"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2012 год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2013 год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2014 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год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2015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 год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2016 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год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2017</a:t>
                      </a:r>
                      <a:r>
                        <a:rPr lang="ru-RU" sz="1200" baseline="0" dirty="0" smtClean="0">
                          <a:latin typeface="+mn-lt"/>
                        </a:rPr>
                        <a:t> год</a:t>
                      </a:r>
                      <a:endParaRPr lang="ru-RU" sz="1200" dirty="0" smtClean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2018 год</a:t>
                      </a:r>
                      <a:endParaRPr lang="ru-RU" sz="1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2019</a:t>
                      </a:r>
                    </a:p>
                    <a:p>
                      <a:r>
                        <a:rPr lang="ru-RU" sz="1200" dirty="0" smtClean="0"/>
                        <a:t>год</a:t>
                      </a:r>
                      <a:endParaRPr lang="ru-RU" sz="1200" dirty="0"/>
                    </a:p>
                  </a:txBody>
                  <a:tcPr marT="45722" marB="45722"/>
                </a:tc>
              </a:tr>
              <a:tr h="51698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</a:rPr>
                        <a:t>1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Численность</a:t>
                      </a:r>
                      <a:r>
                        <a:rPr lang="ru-RU" sz="1200" baseline="0" dirty="0" smtClean="0">
                          <a:latin typeface="+mn-lt"/>
                        </a:rPr>
                        <a:t> населения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+mn-lt"/>
                        </a:rPr>
                        <a:t>(среднегодовая)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Человек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19815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19466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19141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18851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18512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18159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17793</a:t>
                      </a:r>
                      <a:endParaRPr lang="ru-RU" sz="1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17379</a:t>
                      </a:r>
                      <a:endParaRPr lang="ru-RU" sz="1200" dirty="0"/>
                    </a:p>
                  </a:txBody>
                  <a:tcPr marT="45722" marB="45722"/>
                </a:tc>
              </a:tr>
              <a:tr h="62307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</a:rPr>
                        <a:t>2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Индекс промышленного производства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% к предыдущему году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103,9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102,8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111,0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65,0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96,7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107,4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89,8</a:t>
                      </a:r>
                      <a:endParaRPr lang="ru-RU" sz="1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87,5</a:t>
                      </a:r>
                      <a:endParaRPr lang="ru-RU" sz="1200" dirty="0"/>
                    </a:p>
                  </a:txBody>
                  <a:tcPr marT="45722" marB="45722"/>
                </a:tc>
              </a:tr>
              <a:tr h="7939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Объем произведенной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продукции промышленного производства на душу населения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Тыс. рублей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45,0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40,4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52,36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41,12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105,6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122,2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120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110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</a:tr>
              <a:tr h="4450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Индекс продукции сельского хозяйства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101,2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99,4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96,6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103,1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102,9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97,8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105,2</a:t>
                      </a:r>
                      <a:endParaRPr lang="ru-RU" sz="1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119,7</a:t>
                      </a:r>
                      <a:endParaRPr lang="ru-RU" sz="1200" dirty="0"/>
                    </a:p>
                  </a:txBody>
                  <a:tcPr marT="45722" marB="45722"/>
                </a:tc>
              </a:tr>
              <a:tr h="8275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Объем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произведенной продукции сельского хозяйства на душу населения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Тыс. рублей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16,48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17,5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19,78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22,7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23,9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24,96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25,29</a:t>
                      </a:r>
                      <a:endParaRPr lang="ru-RU" sz="1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31,2</a:t>
                      </a:r>
                      <a:endParaRPr lang="ru-RU" sz="1200" dirty="0"/>
                    </a:p>
                  </a:txBody>
                  <a:tcPr marT="45722" marB="45722"/>
                </a:tc>
              </a:tr>
              <a:tr h="4450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Доля собственных доходов бюджета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18,2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18,5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31,29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32,21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35,1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33,7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25,4</a:t>
                      </a:r>
                      <a:endParaRPr lang="ru-RU" sz="1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21,6</a:t>
                      </a:r>
                      <a:endParaRPr lang="ru-RU" sz="1200" dirty="0"/>
                    </a:p>
                  </a:txBody>
                  <a:tcPr marT="45722" marB="45722"/>
                </a:tc>
              </a:tr>
              <a:tr h="9791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Темп роста объема инвестиций в основной капитал за счет всех источников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финансирования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в % к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предыдущему году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105,9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234,3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55,1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4,7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208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132,6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105,6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73,3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ost-1449493-12930984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000"/>
            <a:ext cx="9142094" cy="6840000"/>
          </a:xfrm>
          <a:prstGeom prst="rect">
            <a:avLst/>
          </a:prstGeom>
        </p:spPr>
      </p:pic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683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Климатические условия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0050" y="1206500"/>
            <a:ext cx="5029200" cy="4525963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Bef>
                <a:spcPts val="580"/>
              </a:spcBef>
              <a:spcAft>
                <a:spcPts val="0"/>
              </a:spcAft>
              <a:buFontTx/>
              <a:buNone/>
              <a:defRPr/>
            </a:pPr>
            <a:r>
              <a:rPr lang="ru-RU" i="1" dirty="0">
                <a:solidFill>
                  <a:schemeClr val="accent6"/>
                </a:solidFill>
              </a:rPr>
              <a:t>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Климат района - резко континентальный.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арактеризуется значительным различием между средними температурами зимних и летних месяцев.</a:t>
            </a:r>
          </a:p>
          <a:p>
            <a:pPr marL="0" indent="0" algn="ctr" eaLnBrk="1" fontAlgn="auto" hangingPunct="1">
              <a:spcBef>
                <a:spcPts val="580"/>
              </a:spcBef>
              <a:spcAft>
                <a:spcPts val="0"/>
              </a:spcAft>
              <a:buFontTx/>
              <a:buNone/>
              <a:defRPr/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Зимы суровые, малоснежные и длятся с середины октября по первую декаду апреля. Лето короткое, с большим колебанием дневных и ночных температур . Осень продолжительная и отличается ясной погодой.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2600" y="990600"/>
            <a:ext cx="2948751" cy="2005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3429000"/>
            <a:ext cx="2948751" cy="2211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0320" y="4882299"/>
            <a:ext cx="2136221" cy="1552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49461" y="4882299"/>
            <a:ext cx="2074010" cy="1555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0977550"/>
              </p:ext>
            </p:extLst>
          </p:nvPr>
        </p:nvGraphicFramePr>
        <p:xfrm>
          <a:off x="228600" y="457200"/>
          <a:ext cx="8686799" cy="6267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359"/>
                <a:gridCol w="2206227"/>
                <a:gridCol w="915989"/>
                <a:gridCol w="654278"/>
                <a:gridCol w="654278"/>
                <a:gridCol w="654278"/>
                <a:gridCol w="654278"/>
                <a:gridCol w="654278"/>
                <a:gridCol w="654278"/>
                <a:gridCol w="654278"/>
                <a:gridCol w="654278"/>
              </a:tblGrid>
              <a:tr h="274305">
                <a:tc rowSpan="2"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</a:rPr>
                        <a:t>№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Наименование показателя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Единица измерения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Индикаторы социально-экономического</a:t>
                      </a:r>
                      <a:r>
                        <a:rPr lang="ru-RU" sz="1200" baseline="0" dirty="0" smtClean="0"/>
                        <a:t> развития</a:t>
                      </a:r>
                      <a:endParaRPr lang="ru-RU" sz="1200" dirty="0"/>
                    </a:p>
                  </a:txBody>
                  <a:tcPr marT="45714" marB="45714"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marT="45714" marB="45714"/>
                </a:tc>
              </a:tr>
              <a:tr h="487692"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</a:rPr>
                        <a:t>2012 год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</a:rPr>
                        <a:t>2013 год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</a:rPr>
                        <a:t>2014 </a:t>
                      </a:r>
                    </a:p>
                    <a:p>
                      <a:r>
                        <a:rPr lang="ru-RU" sz="1200" dirty="0" smtClean="0">
                          <a:latin typeface="+mn-lt"/>
                        </a:rPr>
                        <a:t>год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</a:rPr>
                        <a:t>2015</a:t>
                      </a:r>
                    </a:p>
                    <a:p>
                      <a:r>
                        <a:rPr lang="ru-RU" sz="1200" dirty="0" smtClean="0">
                          <a:latin typeface="+mn-lt"/>
                        </a:rPr>
                        <a:t> год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</a:rPr>
                        <a:t>2016 </a:t>
                      </a:r>
                    </a:p>
                    <a:p>
                      <a:r>
                        <a:rPr lang="ru-RU" sz="1200" dirty="0" smtClean="0">
                          <a:latin typeface="+mn-lt"/>
                        </a:rPr>
                        <a:t>год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</a:rPr>
                        <a:t>2017 год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2018 год</a:t>
                      </a:r>
                      <a:endParaRPr lang="ru-RU" sz="12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2019 год</a:t>
                      </a:r>
                      <a:endParaRPr lang="ru-RU" sz="1200" dirty="0"/>
                    </a:p>
                  </a:txBody>
                  <a:tcPr marT="45714" marB="45714"/>
                </a:tc>
              </a:tr>
              <a:tr h="887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6" marB="45716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Объем инвестиций в основной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капитал за счет всех источников финансирования на душу населения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6" marB="45716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Тыс. рублей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6" marB="45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14,55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36,58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21,18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110,2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107,8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110,4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118,9</a:t>
                      </a:r>
                      <a:endParaRPr lang="ru-RU" sz="12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64,37</a:t>
                      </a:r>
                      <a:endParaRPr lang="ru-RU" sz="1200" dirty="0"/>
                    </a:p>
                  </a:txBody>
                  <a:tcPr marT="45714" marB="45714"/>
                </a:tc>
              </a:tr>
              <a:tr h="7128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6" marB="45716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Темп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роста объема работ, выполненных по виду деятельности «строительство»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6" marB="45716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 % к</a:t>
                      </a:r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предыдущему году</a:t>
                      </a:r>
                    </a:p>
                  </a:txBody>
                  <a:tcPr marL="91439" marR="91439" marT="45716" marB="45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99,4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709,7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47,9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95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385,9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149,3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112,7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95,8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</a:tr>
              <a:tr h="5647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6" marB="45716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Численность занятых в экономике (в среднем за год)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6" marB="45716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Тыс. человек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6" marB="45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5,32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5,24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5,039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5,04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4,6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4,57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4,52</a:t>
                      </a:r>
                      <a:endParaRPr lang="ru-RU" sz="12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4,53</a:t>
                      </a:r>
                      <a:endParaRPr lang="ru-RU" sz="1200" dirty="0"/>
                    </a:p>
                  </a:txBody>
                  <a:tcPr marT="45714" marB="45714"/>
                </a:tc>
              </a:tr>
              <a:tr h="10354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11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6" marB="45716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Доля среднесписочной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численности работников малых и средних предприятий в среднесписочной численности  работников всех организаций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6" marB="45716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6" marB="45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19,8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17,1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22,6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21,0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20,5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22,2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</a:tr>
              <a:tr h="609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12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6" marB="45716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Число субъектов малого предпринимательства в расчете на 10000 человек населения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6" marB="45716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Ед.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6" marB="45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213,1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160,3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158,3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160,0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148,1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148,4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125,3</a:t>
                      </a:r>
                      <a:endParaRPr lang="ru-RU" sz="12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143,2</a:t>
                      </a:r>
                      <a:endParaRPr lang="ru-RU" sz="1200" dirty="0"/>
                    </a:p>
                  </a:txBody>
                  <a:tcPr marT="45714" marB="45714"/>
                </a:tc>
              </a:tr>
              <a:tr h="7315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13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6" marB="45716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Общая площадь  жилых помещений,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приходящихся в среднем на 1 жителя, всего</a:t>
                      </a:r>
                    </a:p>
                    <a:p>
                      <a:pPr algn="ctr"/>
                      <a:endParaRPr lang="ru-RU" sz="1200" baseline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6" marB="45716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Кв. м.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6" marB="45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18,60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19,06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19,38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19,77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19,8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21,05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21,29</a:t>
                      </a:r>
                      <a:endParaRPr lang="ru-RU" sz="12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21,90</a:t>
                      </a:r>
                      <a:endParaRPr lang="ru-RU" sz="1200" dirty="0"/>
                    </a:p>
                  </a:txBody>
                  <a:tcPr marT="45714" marB="45714"/>
                </a:tc>
              </a:tr>
              <a:tr h="5063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14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6" marB="45716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В том числе введенная в действие за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6" marB="45716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Кв. м.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6" marB="45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0,08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0,02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0,04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0,12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0,2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0,09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  0,3                                                 </a:t>
                      </a:r>
                      <a:endParaRPr lang="ru-RU" sz="12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0,04</a:t>
                      </a:r>
                      <a:endParaRPr lang="ru-RU" sz="1200" dirty="0"/>
                    </a:p>
                  </a:txBody>
                  <a:tcPr marT="45714" marB="45714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0200683"/>
              </p:ext>
            </p:extLst>
          </p:nvPr>
        </p:nvGraphicFramePr>
        <p:xfrm>
          <a:off x="228600" y="304800"/>
          <a:ext cx="8686797" cy="5177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133"/>
                <a:gridCol w="1785787"/>
                <a:gridCol w="868790"/>
                <a:gridCol w="682622"/>
                <a:gridCol w="682622"/>
                <a:gridCol w="682622"/>
                <a:gridCol w="744678"/>
                <a:gridCol w="776258"/>
                <a:gridCol w="713095"/>
                <a:gridCol w="713095"/>
                <a:gridCol w="713095"/>
              </a:tblGrid>
              <a:tr h="299534">
                <a:tc rowSpan="2">
                  <a:txBody>
                    <a:bodyPr/>
                    <a:lstStyle/>
                    <a:p>
                      <a:r>
                        <a:rPr lang="ru-RU" sz="1200" dirty="0" smtClean="0"/>
                        <a:t>№</a:t>
                      </a:r>
                      <a:endParaRPr lang="ru-RU" sz="1200" dirty="0"/>
                    </a:p>
                  </a:txBody>
                  <a:tcPr marT="45716" marB="45716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Наименование показателя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Единица измерения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Индикаторы социально-экономического</a:t>
                      </a:r>
                      <a:r>
                        <a:rPr lang="ru-RU" sz="1200" baseline="0" dirty="0" smtClean="0">
                          <a:latin typeface="+mn-lt"/>
                        </a:rPr>
                        <a:t> развития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</a:tr>
              <a:tr h="499222"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</a:rPr>
                        <a:t>2012 год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</a:rPr>
                        <a:t>2013 год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</a:rPr>
                        <a:t>2014 </a:t>
                      </a:r>
                    </a:p>
                    <a:p>
                      <a:r>
                        <a:rPr lang="ru-RU" sz="1200" dirty="0" smtClean="0">
                          <a:latin typeface="+mn-lt"/>
                        </a:rPr>
                        <a:t>год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</a:rPr>
                        <a:t>2015</a:t>
                      </a:r>
                    </a:p>
                    <a:p>
                      <a:r>
                        <a:rPr lang="ru-RU" sz="1200" dirty="0" smtClean="0">
                          <a:latin typeface="+mn-lt"/>
                        </a:rPr>
                        <a:t> год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</a:rPr>
                        <a:t>2016 </a:t>
                      </a:r>
                    </a:p>
                    <a:p>
                      <a:r>
                        <a:rPr lang="ru-RU" sz="1200" dirty="0" smtClean="0">
                          <a:latin typeface="+mn-lt"/>
                        </a:rPr>
                        <a:t>год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</a:rPr>
                        <a:t>2017</a:t>
                      </a:r>
                    </a:p>
                    <a:p>
                      <a:r>
                        <a:rPr lang="ru-RU" sz="1200" dirty="0" smtClean="0">
                          <a:latin typeface="+mn-lt"/>
                        </a:rPr>
                        <a:t> год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2018 </a:t>
                      </a:r>
                    </a:p>
                    <a:p>
                      <a:r>
                        <a:rPr lang="ru-RU" sz="1200" dirty="0" smtClean="0"/>
                        <a:t>год</a:t>
                      </a:r>
                      <a:endParaRPr lang="ru-RU" sz="1200" dirty="0"/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2019 год</a:t>
                      </a:r>
                      <a:endParaRPr lang="ru-RU" sz="1200" dirty="0"/>
                    </a:p>
                  </a:txBody>
                  <a:tcPr marT="45716" marB="45716"/>
                </a:tc>
              </a:tr>
              <a:tr h="9690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15</a:t>
                      </a:r>
                      <a:endParaRPr lang="ru-RU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9" marR="91439" marT="45711" marB="4571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Количество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созданных рабочих мест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1" marB="4571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Шт.</a:t>
                      </a:r>
                    </a:p>
                  </a:txBody>
                  <a:tcPr marL="91439" marR="91439" marT="45711" marB="4571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20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59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67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108</a:t>
                      </a:r>
                      <a:endParaRPr lang="ru-RU" sz="1200" dirty="0"/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103</a:t>
                      </a:r>
                      <a:endParaRPr lang="ru-RU" sz="1200" dirty="0"/>
                    </a:p>
                  </a:txBody>
                  <a:tcPr marT="45716" marB="45716"/>
                </a:tc>
              </a:tr>
              <a:tr h="8985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16</a:t>
                      </a:r>
                      <a:endParaRPr lang="ru-RU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9" marR="91439" marT="45711" marB="4571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Среднемесячная начисленная заработная плата работников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крупных и средних предприятий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1" marB="4571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Рублей </a:t>
                      </a:r>
                    </a:p>
                  </a:txBody>
                  <a:tcPr marL="91439" marR="91439" marT="45711" marB="4571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17434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20126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22424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23882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32300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47634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48803</a:t>
                      </a:r>
                      <a:endParaRPr lang="ru-RU" sz="1200" dirty="0"/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52779</a:t>
                      </a:r>
                      <a:endParaRPr lang="ru-RU" sz="1200" dirty="0"/>
                    </a:p>
                  </a:txBody>
                  <a:tcPr marT="45716" marB="45716"/>
                </a:tc>
              </a:tr>
              <a:tr h="6166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17</a:t>
                      </a:r>
                      <a:endParaRPr lang="ru-RU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9" marR="91439" marT="45711" marB="4571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Среднедушевые денежные доходы населения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1" marB="4571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Рублей </a:t>
                      </a:r>
                    </a:p>
                  </a:txBody>
                  <a:tcPr marL="91439" marR="91439" marT="45711" marB="4571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8958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10450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11720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12306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11445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12515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14392</a:t>
                      </a:r>
                      <a:endParaRPr lang="ru-RU" sz="1200" dirty="0"/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14550</a:t>
                      </a:r>
                      <a:endParaRPr lang="ru-RU" sz="1200" dirty="0"/>
                    </a:p>
                  </a:txBody>
                  <a:tcPr marT="45716" marB="45716"/>
                </a:tc>
              </a:tr>
              <a:tr h="8316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18</a:t>
                      </a:r>
                      <a:endParaRPr lang="ru-RU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9" marR="91439" marT="45711" marB="4571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Оборот розничной торговли на душу населения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1" marB="4571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Рублей </a:t>
                      </a:r>
                    </a:p>
                  </a:txBody>
                  <a:tcPr marL="91439" marR="91439" marT="45711" marB="4571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27689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30036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32490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35089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39141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41725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43573</a:t>
                      </a:r>
                      <a:endParaRPr lang="ru-RU" sz="1200" dirty="0"/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44890</a:t>
                      </a:r>
                      <a:endParaRPr lang="ru-RU" sz="1200" dirty="0"/>
                    </a:p>
                  </a:txBody>
                  <a:tcPr marT="45716" marB="45716"/>
                </a:tc>
              </a:tr>
              <a:tr h="9318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19</a:t>
                      </a:r>
                      <a:endParaRPr lang="ru-RU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9" marR="91439" marT="45711" marB="4571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Уровень официально зарегистрированной безработицы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1" marB="4571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1" marB="4571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3,4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3,2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3,2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3,0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3,4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3,5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2,8</a:t>
                      </a:r>
                      <a:endParaRPr lang="ru-RU" sz="1200" dirty="0"/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3,2</a:t>
                      </a:r>
                      <a:endParaRPr lang="ru-RU" sz="1200" dirty="0"/>
                    </a:p>
                  </a:txBody>
                  <a:tcPr marT="45716" marB="45716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0" dirty="0" smtClean="0">
                <a:solidFill>
                  <a:schemeClr val="tx1"/>
                </a:solidFill>
                <a:latin typeface="Arial Black" pitchFamily="34" charset="0"/>
              </a:rPr>
              <a:t>Администрация муниципального района «Балейский район» Забайкальского края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066800"/>
            <a:ext cx="8458200" cy="5486400"/>
          </a:xfrm>
        </p:spPr>
        <p:txBody>
          <a:bodyPr>
            <a:normAutofit lnSpcReduction="10000"/>
          </a:bodyPr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300" b="1" kern="0" dirty="0"/>
              <a:t>Адрес</a:t>
            </a:r>
            <a:r>
              <a:rPr lang="ru-RU" sz="1300" kern="0" dirty="0"/>
              <a:t>: </a:t>
            </a:r>
            <a:r>
              <a:rPr lang="ru-RU" sz="1300" kern="0" dirty="0" smtClean="0"/>
              <a:t>673450 </a:t>
            </a:r>
            <a:r>
              <a:rPr lang="ru-RU" sz="1300" kern="0" dirty="0"/>
              <a:t>Забайкальский край </a:t>
            </a:r>
            <a:r>
              <a:rPr lang="ru-RU" sz="1300" kern="0" dirty="0" smtClean="0"/>
              <a:t>, г. Балей</a:t>
            </a:r>
            <a:r>
              <a:rPr lang="ru-RU" sz="1300" kern="0" dirty="0"/>
              <a:t>, ул. Ленина, 24, </a:t>
            </a:r>
            <a:r>
              <a:rPr lang="ru-RU" sz="1300" kern="0" dirty="0" err="1"/>
              <a:t>e-mail</a:t>
            </a:r>
            <a:r>
              <a:rPr lang="ru-RU" sz="1300" kern="0" dirty="0"/>
              <a:t>: </a:t>
            </a:r>
            <a:r>
              <a:rPr lang="en-US" sz="1300" b="1" dirty="0" err="1" smtClean="0"/>
              <a:t>pochta</a:t>
            </a:r>
            <a:r>
              <a:rPr lang="ru-RU" sz="1300" b="1" dirty="0" smtClean="0"/>
              <a:t>@</a:t>
            </a:r>
            <a:r>
              <a:rPr lang="en-US" sz="1300" b="1" dirty="0" err="1"/>
              <a:t>baley</a:t>
            </a:r>
            <a:r>
              <a:rPr lang="ru-RU" sz="1300" b="1" dirty="0"/>
              <a:t>.</a:t>
            </a:r>
            <a:r>
              <a:rPr lang="en-US" sz="1300" b="1" dirty="0"/>
              <a:t>e</a:t>
            </a:r>
            <a:r>
              <a:rPr lang="ru-RU" sz="1300" b="1" dirty="0"/>
              <a:t>-</a:t>
            </a:r>
            <a:r>
              <a:rPr lang="en-US" sz="1300" b="1" dirty="0" err="1"/>
              <a:t>zab</a:t>
            </a:r>
            <a:r>
              <a:rPr lang="ru-RU" sz="1300" b="1" dirty="0"/>
              <a:t>.</a:t>
            </a:r>
            <a:r>
              <a:rPr lang="en-US" sz="1300" b="1" dirty="0" err="1"/>
              <a:t>ru</a:t>
            </a:r>
            <a:r>
              <a:rPr lang="ru-RU" sz="1300" b="1" kern="0" dirty="0"/>
              <a:t>                                                                                                           </a:t>
            </a:r>
            <a:r>
              <a:rPr lang="ru-RU" sz="1300" kern="0" dirty="0" smtClean="0"/>
              <a:t>Гальченко Сергей Юрьевич</a:t>
            </a:r>
            <a:r>
              <a:rPr lang="ru-RU" sz="1300" kern="0" dirty="0"/>
              <a:t> — Глава муниципального района «Балейский район»</a:t>
            </a:r>
            <a:br>
              <a:rPr lang="ru-RU" sz="1300" kern="0" dirty="0"/>
            </a:br>
            <a:r>
              <a:rPr lang="ru-RU" sz="1300" kern="0" dirty="0"/>
              <a:t>телефон: 8-30 (232)-</a:t>
            </a:r>
            <a:r>
              <a:rPr lang="ru-RU" sz="1300" kern="0" dirty="0" smtClean="0"/>
              <a:t>5-13-33 </a:t>
            </a:r>
            <a:r>
              <a:rPr lang="ru-RU" sz="1300" kern="0" dirty="0"/>
              <a:t/>
            </a:r>
            <a:br>
              <a:rPr lang="ru-RU" sz="1300" kern="0" dirty="0"/>
            </a:br>
            <a:r>
              <a:rPr lang="ru-RU" sz="1300" kern="0" dirty="0" smtClean="0"/>
              <a:t>Семибратов </a:t>
            </a:r>
            <a:r>
              <a:rPr lang="ru-RU" sz="1300" kern="0" dirty="0"/>
              <a:t>Владимир Александрович – </a:t>
            </a:r>
            <a:r>
              <a:rPr lang="ru-RU" sz="1300" kern="0" dirty="0" smtClean="0"/>
              <a:t>Первый заместитель главы муниципального </a:t>
            </a:r>
            <a:r>
              <a:rPr lang="ru-RU" sz="1300" kern="0" dirty="0"/>
              <a:t>района «Балейский район</a:t>
            </a:r>
            <a:r>
              <a:rPr lang="ru-RU" sz="1300" kern="0" dirty="0" smtClean="0"/>
              <a:t>» по вопросам строительства и ЖКХ</a:t>
            </a:r>
            <a:endParaRPr lang="ru-RU" sz="1300" kern="0" dirty="0"/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300" kern="0" dirty="0"/>
              <a:t>телефон: 8-30(232)-5-12-07 </a:t>
            </a:r>
            <a:br>
              <a:rPr lang="ru-RU" sz="1300" kern="0" dirty="0"/>
            </a:br>
            <a:r>
              <a:rPr lang="ru-RU" sz="1300" kern="0" dirty="0"/>
              <a:t>Соловьева Татьяна Робертовна — Заместитель </a:t>
            </a:r>
            <a:r>
              <a:rPr lang="ru-RU" sz="1300" kern="0" dirty="0" smtClean="0"/>
              <a:t>главы муниципального </a:t>
            </a:r>
            <a:r>
              <a:rPr lang="ru-RU" sz="1300" kern="0" dirty="0"/>
              <a:t>района «Балейский район» по социальным вопросам 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300" kern="0" dirty="0"/>
              <a:t>телефон: 8-30 (232)-5-11-96  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300" kern="0" dirty="0"/>
              <a:t>Ташлыкова Наталья Геннадьевна – Управляющая делами администрации </a:t>
            </a:r>
            <a:r>
              <a:rPr lang="ru-RU" sz="1300" kern="0" dirty="0" smtClean="0"/>
              <a:t>муниципального района «Балейский район»</a:t>
            </a:r>
            <a:endParaRPr lang="ru-RU" sz="1300" kern="0" dirty="0"/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300" kern="0" dirty="0"/>
              <a:t>телефон/факс 8-30 (232)-5-15-55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300" kern="0" dirty="0"/>
              <a:t>Черкашина Наталья Николаевна – Председатель комитета </a:t>
            </a:r>
            <a:r>
              <a:rPr lang="ru-RU" sz="1300" kern="0" dirty="0" smtClean="0"/>
              <a:t>по финансам </a:t>
            </a:r>
            <a:r>
              <a:rPr lang="ru-RU" sz="1300" kern="0" dirty="0"/>
              <a:t>администрации муниципального района «Балейский район»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300" kern="0" dirty="0"/>
              <a:t>телефон: 8-30 (232)-5-15-99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300" kern="0" dirty="0"/>
              <a:t>Лаврентьева  Наталья Николаевна – Председатель комитета культуры администрации муниципального района «Балейский район»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300" kern="0" dirty="0"/>
              <a:t>телефон: 8-30 (232)-5-11-83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300" kern="0" dirty="0" smtClean="0"/>
              <a:t>Чистохин Константин Иванович – </a:t>
            </a:r>
            <a:r>
              <a:rPr lang="ru-RU" sz="1300" kern="0" dirty="0"/>
              <a:t>Председатель комитета образования администрации муниципального района «Балейский район»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300" kern="0" dirty="0"/>
              <a:t>телефон: 8-30 (232)-5-13-80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300" kern="0" dirty="0" smtClean="0"/>
              <a:t>Ваулина Надежда Александровна – </a:t>
            </a:r>
            <a:r>
              <a:rPr lang="ru-RU" sz="1300" kern="0" dirty="0"/>
              <a:t>Начальник </a:t>
            </a:r>
            <a:r>
              <a:rPr lang="ru-RU" sz="1300" kern="0" dirty="0" smtClean="0"/>
              <a:t>отдела </a:t>
            </a:r>
            <a:r>
              <a:rPr lang="ru-RU" sz="1300" kern="0" dirty="0"/>
              <a:t>экономики администрации муниципального района «Балейский район»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300" kern="0" dirty="0"/>
              <a:t>телефон: 8-30 (232)-</a:t>
            </a:r>
            <a:r>
              <a:rPr lang="ru-RU" sz="1300" kern="0" dirty="0" smtClean="0"/>
              <a:t>5-12-82  </a:t>
            </a:r>
            <a:endParaRPr lang="ru-RU" sz="1300" kern="0" dirty="0"/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300" kern="0" dirty="0"/>
              <a:t>Перминова Надежда  Валерьевна - Начальник отдела сельского хозяйства администрации муниципального района «Балейский район»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300" kern="0" dirty="0"/>
              <a:t>телефон: 8-30 (232)-</a:t>
            </a:r>
            <a:r>
              <a:rPr lang="ru-RU" sz="1300" kern="0" dirty="0" smtClean="0"/>
              <a:t>5-12-62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300" kern="0" dirty="0" smtClean="0"/>
              <a:t>Парамонов Евгений Николаевич–  Заместитель главы муниципального района «Балейский район», начальник отдела имущественных и земельных отношений администрации муниципального района «Балейский район»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300" kern="0" dirty="0" smtClean="0"/>
              <a:t>телефон: 8-30 (232)-5-13-56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1200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" y="9000"/>
            <a:ext cx="9143046" cy="684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ost-1449493-12930984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6615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305800" cy="762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Рекреация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57200" y="1295400"/>
            <a:ext cx="3733800" cy="4876800"/>
          </a:xfrm>
        </p:spPr>
        <p:txBody>
          <a:bodyPr>
            <a:normAutofit/>
          </a:bodyPr>
          <a:lstStyle/>
          <a:p>
            <a:pPr algn="just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Курорт «Ургучан»</a:t>
            </a:r>
          </a:p>
          <a:p>
            <a:pPr algn="just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Основной природный лечебный фактор курорта Ургучан - это радоновая углекислая гидрокарбонатная кальциево-магниевая вода, применяется для ванн, душей и питьевого лечения.</a:t>
            </a:r>
          </a:p>
          <a:p>
            <a:pPr algn="just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Один из пяти в стране он предназначен для лечения опорно-двигательных и сердечно-сосудистых систем</a:t>
            </a:r>
            <a:r>
              <a:rPr lang="ru-RU" sz="2000" i="1" dirty="0" smtClean="0">
                <a:solidFill>
                  <a:schemeClr val="accent6"/>
                </a:solidFill>
              </a:rPr>
              <a:t>.</a:t>
            </a:r>
            <a:endParaRPr lang="ru-RU" sz="2000" i="1" dirty="0">
              <a:solidFill>
                <a:schemeClr val="accent6"/>
              </a:solidFill>
            </a:endParaRPr>
          </a:p>
        </p:txBody>
      </p:sp>
      <p:pic>
        <p:nvPicPr>
          <p:cNvPr id="5" name="Объект 4" descr="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486400" y="914400"/>
            <a:ext cx="2952750" cy="2051528"/>
          </a:xfrm>
          <a:effectLst>
            <a:softEdge rad="112500"/>
          </a:effectLst>
        </p:spPr>
      </p:pic>
      <p:pic>
        <p:nvPicPr>
          <p:cNvPr id="6" name="Рисунок 5" descr="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2971800"/>
            <a:ext cx="4000520" cy="191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14800" y="5029200"/>
            <a:ext cx="3505200" cy="1597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" y="18000"/>
            <a:ext cx="9142093" cy="6840000"/>
          </a:xfrm>
          <a:prstGeom prst="rect">
            <a:avLst/>
          </a:prstGeom>
        </p:spPr>
      </p:pic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29600" cy="6858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u="sng" dirty="0" smtClean="0">
                <a:solidFill>
                  <a:schemeClr val="tx1"/>
                </a:solidFill>
              </a:rPr>
              <a:t>Ресурсный потенциал</a:t>
            </a:r>
            <a:br>
              <a:rPr lang="ru-RU" sz="2000" u="sng" dirty="0" smtClean="0">
                <a:solidFill>
                  <a:schemeClr val="tx1"/>
                </a:solidFill>
              </a:rPr>
            </a:br>
            <a:r>
              <a:rPr lang="ru-RU" sz="3100" b="1" dirty="0" smtClean="0">
                <a:solidFill>
                  <a:schemeClr val="tx1"/>
                </a:solidFill>
                <a:latin typeface="Arial Black" pitchFamily="34" charset="0"/>
              </a:rPr>
              <a:t>Полезные ископаемые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066800"/>
            <a:ext cx="1780038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810000"/>
            <a:ext cx="1780038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659329"/>
              </p:ext>
            </p:extLst>
          </p:nvPr>
        </p:nvGraphicFramePr>
        <p:xfrm>
          <a:off x="2008189" y="1143550"/>
          <a:ext cx="6678611" cy="56082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8786"/>
                <a:gridCol w="1846086"/>
                <a:gridCol w="1181494"/>
                <a:gridCol w="1772245"/>
              </a:tblGrid>
              <a:tr h="61757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Наименование месторождения 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Тип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 полезного ископаемого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Запасы 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Степень освоенности месторождения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</a:tr>
              <a:tr h="55997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Реки Унда среднее течение (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</a:rPr>
                        <a:t>Ундинский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 дражный полигон, остаточный целик)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Золото россыпное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С2-544 кг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200" smtClean="0">
                          <a:solidFill>
                            <a:schemeClr val="tx1"/>
                          </a:solidFill>
                        </a:rPr>
                        <a:t>Разрабатывается ООО «Каменский карьер»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</a:tr>
              <a:tr h="479877"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solidFill>
                            <a:schemeClr val="tx1"/>
                          </a:solidFill>
                        </a:rPr>
                        <a:t>Дутурул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, с. Барановск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-//-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С2-111 кг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Не 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разрабатываются</a:t>
                      </a:r>
                    </a:p>
                  </a:txBody>
                  <a:tcPr marL="91456" marR="91456" marT="45712" marB="45712"/>
                </a:tc>
              </a:tr>
              <a:tr h="437445"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solidFill>
                            <a:schemeClr val="tx1"/>
                          </a:solidFill>
                        </a:rPr>
                        <a:t>Дутурул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 -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</a:rPr>
                        <a:t>Урундашский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-//-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С2-74 кг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Не 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разрабатываются</a:t>
                      </a:r>
                    </a:p>
                  </a:txBody>
                  <a:tcPr marL="91456" marR="91456" marT="45712" marB="45712"/>
                </a:tc>
              </a:tr>
              <a:tr h="55997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Барановский, с.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</a:rPr>
                        <a:t>Барановск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 (остаточный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 целик)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-//-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С2-381 кг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Не 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разрабатываются</a:t>
                      </a:r>
                    </a:p>
                  </a:txBody>
                  <a:tcPr marL="91456" marR="91456" marT="45712" marB="45712"/>
                </a:tc>
              </a:tr>
              <a:tr h="518094"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solidFill>
                            <a:schemeClr val="tx1"/>
                          </a:solidFill>
                        </a:rPr>
                        <a:t>Буторинское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 с. </a:t>
                      </a:r>
                      <a:r>
                        <a:rPr lang="ru-RU" sz="1200" baseline="0" dirty="0" err="1" smtClean="0">
                          <a:solidFill>
                            <a:schemeClr val="tx1"/>
                          </a:solidFill>
                        </a:rPr>
                        <a:t>Буторино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-//-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С1-362,3 кг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Разрабатывается ООО «Каменский карьер»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</a:tr>
              <a:tr h="44414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Семеновское , с. Н-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</a:rPr>
                        <a:t>Ивановск</a:t>
                      </a:r>
                      <a:endParaRPr lang="ru-RU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-//-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Р1-2000-2500 кг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Не разрабатывается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</a:tr>
              <a:tr h="518094"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solidFill>
                            <a:schemeClr val="tx1"/>
                          </a:solidFill>
                        </a:rPr>
                        <a:t>Ундинский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 луг, с. Б-Казаково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-//-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На 1.01.04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 – С1-44 кг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 rowSpan="3">
                  <a:txBody>
                    <a:bodyPr/>
                    <a:lstStyle/>
                    <a:p>
                      <a:pPr algn="ctr"/>
                      <a:endParaRPr lang="ru-RU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Разрабатываются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ООО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 «Газимур»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</a:tr>
              <a:tr h="44414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Сухая Казакова,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ru-RU" sz="1200" baseline="0" dirty="0" err="1" smtClean="0">
                          <a:solidFill>
                            <a:schemeClr val="tx1"/>
                          </a:solidFill>
                        </a:rPr>
                        <a:t>Ундинский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 луг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-//-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</a:tr>
              <a:tr h="444141"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solidFill>
                            <a:schemeClr val="tx1"/>
                          </a:solidFill>
                        </a:rPr>
                        <a:t>Балахня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</a:rPr>
                        <a:t>с.Колобово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-//-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На 1.01.04.-С1-356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 кг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" y="0"/>
            <a:ext cx="9142093" cy="6840000"/>
          </a:xfrm>
          <a:prstGeom prst="rect">
            <a:avLst/>
          </a:prstGeo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229600" cy="838200"/>
          </a:xfrm>
        </p:spPr>
        <p:txBody>
          <a:bodyPr/>
          <a:lstStyle/>
          <a:p>
            <a:pPr eaLnBrk="1" hangingPunct="1"/>
            <a:r>
              <a:rPr lang="ru-RU" sz="2000" u="sng" smtClean="0">
                <a:solidFill>
                  <a:srgbClr val="0000CC"/>
                </a:solidFill>
              </a:rPr>
              <a:t/>
            </a:r>
            <a:br>
              <a:rPr lang="ru-RU" sz="2000" u="sng" smtClean="0">
                <a:solidFill>
                  <a:srgbClr val="0000CC"/>
                </a:solidFill>
              </a:rPr>
            </a:br>
            <a:endParaRPr lang="ru-RU" sz="2000" i="1" smtClean="0">
              <a:solidFill>
                <a:srgbClr val="0000CC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922538"/>
              </p:ext>
            </p:extLst>
          </p:nvPr>
        </p:nvGraphicFramePr>
        <p:xfrm>
          <a:off x="380999" y="457200"/>
          <a:ext cx="8382002" cy="5582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6147"/>
                <a:gridCol w="1325767"/>
                <a:gridCol w="1914472"/>
                <a:gridCol w="2195616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Наименование месторождения 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Тип</a:t>
                      </a:r>
                      <a:r>
                        <a:rPr lang="ru-RU" sz="1200" baseline="0" dirty="0" smtClean="0"/>
                        <a:t> полезного ископаемого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Запасы 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Степень освоенности месторождения</a:t>
                      </a:r>
                      <a:endParaRPr lang="ru-RU" sz="1200" dirty="0"/>
                    </a:p>
                  </a:txBody>
                  <a:tcPr marL="91448" marR="91448"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Синдуя</a:t>
                      </a:r>
                      <a:r>
                        <a:rPr lang="ru-RU" sz="1200" dirty="0" smtClean="0"/>
                        <a:t>,</a:t>
                      </a:r>
                      <a:r>
                        <a:rPr lang="ru-RU" sz="1200" baseline="0" dirty="0" smtClean="0"/>
                        <a:t> с. </a:t>
                      </a:r>
                      <a:r>
                        <a:rPr lang="ru-RU" sz="1200" baseline="0" dirty="0" err="1" smtClean="0"/>
                        <a:t>Саранная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-//-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На 01.01.04 – С1-205,8</a:t>
                      </a:r>
                      <a:r>
                        <a:rPr lang="ru-RU" sz="1200" baseline="0" dirty="0" smtClean="0"/>
                        <a:t> кг</a:t>
                      </a:r>
                      <a:endParaRPr lang="ru-RU" sz="1200" dirty="0" smtClean="0"/>
                    </a:p>
                    <a:p>
                      <a:pPr algn="ctr"/>
                      <a:endParaRPr lang="ru-RU" sz="1200" dirty="0"/>
                    </a:p>
                  </a:txBody>
                  <a:tcPr marL="91448" marR="91448"/>
                </a:tc>
                <a:tc rowSpan="2">
                  <a:txBody>
                    <a:bodyPr/>
                    <a:lstStyle/>
                    <a:p>
                      <a:pPr algn="ctr"/>
                      <a:endParaRPr lang="ru-RU" sz="1200" dirty="0" smtClean="0"/>
                    </a:p>
                    <a:p>
                      <a:pPr algn="ctr"/>
                      <a:endParaRPr lang="ru-RU" sz="1200" dirty="0" smtClean="0"/>
                    </a:p>
                    <a:p>
                      <a:pPr algn="ctr"/>
                      <a:r>
                        <a:rPr lang="ru-RU" sz="1200" dirty="0" smtClean="0"/>
                        <a:t>Не отрабатываются</a:t>
                      </a:r>
                      <a:endParaRPr lang="ru-RU" sz="1200" dirty="0"/>
                    </a:p>
                  </a:txBody>
                  <a:tcPr marL="91448" marR="91448"/>
                </a:tc>
              </a:tr>
              <a:tr h="436906"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Сарбактуйское</a:t>
                      </a:r>
                      <a:r>
                        <a:rPr lang="ru-RU" sz="1200" dirty="0" smtClean="0"/>
                        <a:t> 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-//-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Р1-530 кг, В-0,885 кг</a:t>
                      </a:r>
                      <a:endParaRPr lang="ru-RU" sz="1200" dirty="0"/>
                    </a:p>
                  </a:txBody>
                  <a:tcPr marL="91448" marR="91448"/>
                </a:tc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</a:tr>
              <a:tr h="665466"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Дзалаевское</a:t>
                      </a:r>
                      <a:r>
                        <a:rPr lang="ru-RU" sz="1200" dirty="0" smtClean="0"/>
                        <a:t>, </a:t>
                      </a:r>
                      <a:r>
                        <a:rPr lang="ru-RU" sz="1200" dirty="0" err="1" smtClean="0"/>
                        <a:t>с.Н-Гирюнино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-//-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Р1-404,6 кг</a:t>
                      </a:r>
                      <a:endParaRPr lang="ru-RU" sz="1200" dirty="0"/>
                    </a:p>
                  </a:txBody>
                  <a:tcPr marL="91448" marR="91448"/>
                </a:tc>
                <a:tc rowSpan="3">
                  <a:txBody>
                    <a:bodyPr/>
                    <a:lstStyle/>
                    <a:p>
                      <a:pPr algn="ctr"/>
                      <a:endParaRPr lang="ru-RU" sz="1200" dirty="0" smtClean="0"/>
                    </a:p>
                    <a:p>
                      <a:pPr algn="ctr"/>
                      <a:endParaRPr lang="ru-RU" sz="1200" dirty="0" smtClean="0"/>
                    </a:p>
                    <a:p>
                      <a:pPr algn="ctr"/>
                      <a:endParaRPr lang="ru-RU" sz="1200" dirty="0" smtClean="0"/>
                    </a:p>
                    <a:p>
                      <a:pPr algn="ctr"/>
                      <a:r>
                        <a:rPr lang="ru-RU" sz="1200" dirty="0" smtClean="0"/>
                        <a:t>Разрабатывается ООО «Урюмкан»</a:t>
                      </a:r>
                      <a:endParaRPr lang="ru-RU" sz="1200" dirty="0"/>
                    </a:p>
                  </a:txBody>
                  <a:tcPr marL="91448" marR="91448"/>
                </a:tc>
              </a:tr>
              <a:tr h="553734"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Кадайское</a:t>
                      </a:r>
                      <a:r>
                        <a:rPr lang="ru-RU" sz="1200" dirty="0" smtClean="0"/>
                        <a:t>, с. Н-</a:t>
                      </a:r>
                      <a:r>
                        <a:rPr lang="ru-RU" sz="1200" dirty="0" err="1" smtClean="0"/>
                        <a:t>Гирюнино</a:t>
                      </a:r>
                      <a:r>
                        <a:rPr lang="ru-RU" sz="1200" baseline="0" dirty="0" smtClean="0"/>
                        <a:t> 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-//-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Р1-145,5</a:t>
                      </a:r>
                      <a:endParaRPr lang="ru-RU" sz="1200" dirty="0"/>
                    </a:p>
                  </a:txBody>
                  <a:tcPr marL="91448" marR="91448"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</a:tr>
              <a:tr h="42162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Долина р. Долгая,</a:t>
                      </a:r>
                      <a:r>
                        <a:rPr lang="ru-RU" sz="1200" baseline="0" dirty="0" smtClean="0"/>
                        <a:t> с. Н - </a:t>
                      </a:r>
                      <a:r>
                        <a:rPr lang="ru-RU" sz="1200" baseline="0" dirty="0" err="1" smtClean="0"/>
                        <a:t>Гирюнино</a:t>
                      </a:r>
                      <a:endParaRPr lang="ru-RU" sz="1200" dirty="0" smtClean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-//-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Р1-43,8 кг</a:t>
                      </a:r>
                      <a:endParaRPr lang="ru-RU" sz="1200" dirty="0"/>
                    </a:p>
                  </a:txBody>
                  <a:tcPr marL="91448" marR="91448"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Долина р. </a:t>
                      </a:r>
                      <a:r>
                        <a:rPr lang="ru-RU" sz="1200" dirty="0" err="1" smtClean="0"/>
                        <a:t>Симуча</a:t>
                      </a:r>
                      <a:r>
                        <a:rPr lang="ru-RU" sz="1200" dirty="0" smtClean="0"/>
                        <a:t>,</a:t>
                      </a:r>
                      <a:r>
                        <a:rPr lang="ru-RU" sz="1200" baseline="0" dirty="0" smtClean="0"/>
                        <a:t> с. Н-</a:t>
                      </a:r>
                      <a:r>
                        <a:rPr lang="ru-RU" sz="1200" baseline="0" dirty="0" err="1" smtClean="0"/>
                        <a:t>Гирюнино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-//-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С1-43,4 кг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/>
                    </a:p>
                    <a:p>
                      <a:pPr algn="ctr"/>
                      <a:r>
                        <a:rPr lang="ru-RU" sz="1200" dirty="0" smtClean="0"/>
                        <a:t>Не отрабатывается</a:t>
                      </a:r>
                    </a:p>
                  </a:txBody>
                  <a:tcPr marL="91448" marR="91448"/>
                </a:tc>
              </a:tr>
              <a:tr h="403805"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Вьюшково</a:t>
                      </a:r>
                      <a:r>
                        <a:rPr lang="ru-RU" sz="1200" dirty="0" smtClean="0"/>
                        <a:t>, с. </a:t>
                      </a:r>
                      <a:r>
                        <a:rPr lang="ru-RU" sz="1200" dirty="0" err="1" smtClean="0"/>
                        <a:t>Колобово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-//-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Не отрабатывается</a:t>
                      </a:r>
                    </a:p>
                  </a:txBody>
                  <a:tcPr marL="91448" marR="91448"/>
                </a:tc>
              </a:tr>
              <a:tr h="72642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Ср-</a:t>
                      </a:r>
                      <a:r>
                        <a:rPr lang="ru-RU" sz="1200" dirty="0" err="1" smtClean="0"/>
                        <a:t>Голготайское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/>
                    </a:p>
                    <a:p>
                      <a:pPr algn="ctr"/>
                      <a:endParaRPr lang="ru-RU" sz="1200" dirty="0" smtClean="0"/>
                    </a:p>
                    <a:p>
                      <a:pPr algn="ctr"/>
                      <a:r>
                        <a:rPr lang="ru-RU" sz="1200" dirty="0" smtClean="0"/>
                        <a:t>Золото рудное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В+С1-7867 КГ</a:t>
                      </a:r>
                    </a:p>
                    <a:p>
                      <a:r>
                        <a:rPr lang="ru-RU" sz="1200" dirty="0" smtClean="0"/>
                        <a:t>В=16,7 кг С1-2111 кг, </a:t>
                      </a:r>
                    </a:p>
                    <a:p>
                      <a:r>
                        <a:rPr lang="ru-RU" sz="1200" dirty="0" smtClean="0"/>
                        <a:t>В–12 т/т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Лицензионное соглашение ООО «Тасеевское»</a:t>
                      </a:r>
                    </a:p>
                    <a:p>
                      <a:endParaRPr lang="ru-RU" sz="1200" dirty="0"/>
                    </a:p>
                  </a:txBody>
                  <a:tcPr marL="91448" marR="91448"/>
                </a:tc>
              </a:tr>
              <a:tr h="850969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Верхне-</a:t>
                      </a:r>
                      <a:r>
                        <a:rPr lang="ru-RU" sz="1200" dirty="0" err="1" smtClean="0"/>
                        <a:t>Алиинское</a:t>
                      </a:r>
                      <a:r>
                        <a:rPr lang="ru-RU" sz="1200" dirty="0" smtClean="0"/>
                        <a:t> 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-//-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С1-2360 кг,</a:t>
                      </a:r>
                    </a:p>
                    <a:p>
                      <a:r>
                        <a:rPr lang="ru-RU" sz="1200" dirty="0" smtClean="0"/>
                        <a:t>В=11,7</a:t>
                      </a:r>
                      <a:r>
                        <a:rPr lang="ru-RU" sz="1200" baseline="0" dirty="0" smtClean="0"/>
                        <a:t> т/т</a:t>
                      </a:r>
                    </a:p>
                    <a:p>
                      <a:r>
                        <a:rPr lang="ru-RU" sz="1200" baseline="0" dirty="0" smtClean="0"/>
                        <a:t>С2-18460 кг,</a:t>
                      </a:r>
                    </a:p>
                    <a:p>
                      <a:r>
                        <a:rPr lang="ru-RU" sz="1200" baseline="0" dirty="0" smtClean="0"/>
                        <a:t>В=13,2 кг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Готовится к отработке ЗАО ООО «Омчак»</a:t>
                      </a:r>
                      <a:endParaRPr lang="ru-RU" sz="1200" dirty="0"/>
                    </a:p>
                  </a:txBody>
                  <a:tcPr marL="91448" marR="91448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229600" cy="838200"/>
          </a:xfrm>
        </p:spPr>
        <p:txBody>
          <a:bodyPr/>
          <a:lstStyle/>
          <a:p>
            <a:pPr eaLnBrk="1" hangingPunct="1"/>
            <a:r>
              <a:rPr lang="ru-RU" sz="2000" u="sng" smtClean="0">
                <a:solidFill>
                  <a:srgbClr val="0000CC"/>
                </a:solidFill>
              </a:rPr>
              <a:t/>
            </a:r>
            <a:br>
              <a:rPr lang="ru-RU" sz="2000" u="sng" smtClean="0">
                <a:solidFill>
                  <a:srgbClr val="0000CC"/>
                </a:solidFill>
              </a:rPr>
            </a:br>
            <a:endParaRPr lang="ru-RU" sz="2000" i="1" smtClean="0">
              <a:solidFill>
                <a:srgbClr val="0000CC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57200" y="457199"/>
          <a:ext cx="8229600" cy="5985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2581"/>
                <a:gridCol w="1301663"/>
                <a:gridCol w="1851541"/>
                <a:gridCol w="2183815"/>
              </a:tblGrid>
              <a:tr h="45720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Наименование месторождения 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Тип</a:t>
                      </a:r>
                      <a:r>
                        <a:rPr lang="ru-RU" sz="1200" baseline="0" dirty="0" smtClean="0"/>
                        <a:t> полезного ископаемого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Запасы 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Степень освоенности месторождения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</a:tr>
              <a:tr h="635125"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Андрюшкинское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-//-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С1-7224</a:t>
                      </a:r>
                      <a:r>
                        <a:rPr lang="ru-RU" sz="1200" baseline="0" dirty="0" smtClean="0"/>
                        <a:t> кг, В=7,8 т/т</a:t>
                      </a:r>
                    </a:p>
                    <a:p>
                      <a:pPr algn="ctr"/>
                      <a:r>
                        <a:rPr lang="ru-RU" sz="1200" baseline="0" dirty="0" smtClean="0"/>
                        <a:t>С2-742 кг, В=7,7 т/т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Не</a:t>
                      </a:r>
                      <a:r>
                        <a:rPr lang="ru-RU" sz="1200" baseline="0" dirty="0" smtClean="0"/>
                        <a:t> отрабатывается</a:t>
                      </a:r>
                      <a:endParaRPr lang="ru-RU" sz="1200" dirty="0" smtClean="0"/>
                    </a:p>
                  </a:txBody>
                  <a:tcPr marL="91448" marR="91448" marT="45723" marB="45723"/>
                </a:tc>
              </a:tr>
              <a:tr h="64008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Каменские</a:t>
                      </a:r>
                      <a:r>
                        <a:rPr lang="ru-RU" sz="1200" baseline="0" dirty="0" smtClean="0"/>
                        <a:t> конгломераты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Золото россыпное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/>
                    </a:p>
                    <a:p>
                      <a:pPr algn="ctr"/>
                      <a:r>
                        <a:rPr lang="ru-RU" sz="1200" dirty="0" smtClean="0"/>
                        <a:t>Отрабатывается</a:t>
                      </a:r>
                      <a:r>
                        <a:rPr lang="ru-RU" sz="1200" baseline="0" dirty="0" smtClean="0"/>
                        <a:t> ООО «Каменский карьер»</a:t>
                      </a:r>
                      <a:endParaRPr lang="ru-RU" sz="1200" dirty="0" smtClean="0"/>
                    </a:p>
                  </a:txBody>
                  <a:tcPr marL="91448" marR="91448" marT="45723" marB="45723"/>
                </a:tc>
              </a:tr>
              <a:tr h="416987"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Касачихинское</a:t>
                      </a:r>
                      <a:r>
                        <a:rPr lang="ru-RU" sz="1800" dirty="0" smtClean="0"/>
                        <a:t> </a:t>
                      </a:r>
                      <a:endParaRPr lang="ru-RU" sz="18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Золото рудное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Не отрабатывается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</a:tr>
              <a:tr h="640086"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Казаковско</a:t>
                      </a:r>
                      <a:r>
                        <a:rPr lang="ru-RU" sz="1200" dirty="0" smtClean="0"/>
                        <a:t> - </a:t>
                      </a:r>
                      <a:r>
                        <a:rPr lang="ru-RU" sz="1200" dirty="0" err="1" smtClean="0"/>
                        <a:t>ключевское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-//-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С1-322</a:t>
                      </a:r>
                      <a:r>
                        <a:rPr lang="ru-RU" sz="1200" baseline="0" dirty="0" smtClean="0"/>
                        <a:t> кг, 91 т/т руды</a:t>
                      </a:r>
                    </a:p>
                    <a:p>
                      <a:r>
                        <a:rPr lang="ru-RU" sz="1200" baseline="0" dirty="0" smtClean="0"/>
                        <a:t>С2-240 кг, 61 т/т руды</a:t>
                      </a:r>
                    </a:p>
                    <a:p>
                      <a:r>
                        <a:rPr lang="ru-RU" sz="1200" baseline="0" dirty="0" smtClean="0"/>
                        <a:t>Р1-215 кг,  не утвержден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/>
                        <a:t>Отрабатывается ООО «Рудник Казаковский»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</a:tr>
              <a:tr h="1464147">
                <a:tc>
                  <a:txBody>
                    <a:bodyPr/>
                    <a:lstStyle/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r>
                        <a:rPr lang="ru-RU" sz="1200" dirty="0" err="1" smtClean="0"/>
                        <a:t>Жетковское</a:t>
                      </a:r>
                      <a:r>
                        <a:rPr lang="ru-RU" sz="1200" dirty="0" smtClean="0"/>
                        <a:t> 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/>
                    </a:p>
                    <a:p>
                      <a:pPr algn="ctr"/>
                      <a:endParaRPr lang="ru-RU" sz="1200" dirty="0" smtClean="0"/>
                    </a:p>
                    <a:p>
                      <a:pPr algn="ctr"/>
                      <a:endParaRPr lang="ru-RU" sz="1200" dirty="0" smtClean="0"/>
                    </a:p>
                    <a:p>
                      <a:pPr algn="ctr"/>
                      <a:r>
                        <a:rPr lang="ru-RU" sz="1200" dirty="0" smtClean="0"/>
                        <a:t>флюорит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В-25т/т</a:t>
                      </a:r>
                      <a:r>
                        <a:rPr lang="ru-RU" sz="1200" baseline="0" dirty="0" smtClean="0"/>
                        <a:t> руды (</a:t>
                      </a:r>
                      <a:r>
                        <a:rPr lang="ru-RU" sz="1200" baseline="0" dirty="0" err="1" smtClean="0"/>
                        <a:t>Ме</a:t>
                      </a:r>
                      <a:r>
                        <a:rPr lang="ru-RU" sz="1200" baseline="0" dirty="0" smtClean="0"/>
                        <a:t> – 12 т/т)</a:t>
                      </a:r>
                    </a:p>
                    <a:p>
                      <a:r>
                        <a:rPr lang="ru-RU" sz="1200" baseline="0" dirty="0" smtClean="0"/>
                        <a:t>С1-100 т/т руды (</a:t>
                      </a:r>
                      <a:r>
                        <a:rPr lang="ru-RU" sz="1200" baseline="0" dirty="0" err="1" smtClean="0"/>
                        <a:t>Ме</a:t>
                      </a:r>
                      <a:r>
                        <a:rPr lang="ru-RU" sz="1200" baseline="0" dirty="0" smtClean="0"/>
                        <a:t> – 38 т/т)</a:t>
                      </a:r>
                    </a:p>
                    <a:p>
                      <a:r>
                        <a:rPr lang="ru-RU" sz="1200" baseline="0" dirty="0" smtClean="0"/>
                        <a:t>С2-4 т/т (</a:t>
                      </a:r>
                      <a:r>
                        <a:rPr lang="ru-RU" sz="1200" baseline="0" dirty="0" err="1" smtClean="0"/>
                        <a:t>Ме</a:t>
                      </a:r>
                      <a:r>
                        <a:rPr lang="ru-RU" sz="1200" baseline="0" dirty="0" smtClean="0"/>
                        <a:t>- 2 т/т)</a:t>
                      </a:r>
                      <a:endParaRPr lang="ru-RU" sz="1200" dirty="0"/>
                    </a:p>
                    <a:p>
                      <a:r>
                        <a:rPr lang="ru-RU" sz="1200" dirty="0" smtClean="0"/>
                        <a:t>129 тыс. </a:t>
                      </a:r>
                      <a:r>
                        <a:rPr lang="ru-RU" sz="1200" dirty="0" err="1" smtClean="0"/>
                        <a:t>тн</a:t>
                      </a:r>
                      <a:r>
                        <a:rPr lang="ru-RU" sz="1200" dirty="0" smtClean="0"/>
                        <a:t>. руды 52 тыс. </a:t>
                      </a:r>
                      <a:r>
                        <a:rPr lang="ru-RU" sz="1200" dirty="0" err="1" smtClean="0"/>
                        <a:t>тн</a:t>
                      </a:r>
                      <a:r>
                        <a:rPr lang="ru-RU" sz="1200" dirty="0" smtClean="0"/>
                        <a:t>. флюорита на 01.01.04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endParaRPr lang="ru-RU" sz="1800" dirty="0" smtClean="0"/>
                    </a:p>
                    <a:p>
                      <a:pPr algn="ctr"/>
                      <a:endParaRPr lang="ru-RU" sz="1200" dirty="0" smtClean="0"/>
                    </a:p>
                    <a:p>
                      <a:pPr algn="ctr"/>
                      <a:r>
                        <a:rPr lang="ru-RU" sz="1200" dirty="0" smtClean="0"/>
                        <a:t>Не</a:t>
                      </a:r>
                      <a:r>
                        <a:rPr lang="ru-RU" sz="1200" baseline="0" dirty="0" smtClean="0"/>
                        <a:t> отрабатывается</a:t>
                      </a:r>
                      <a:endParaRPr lang="ru-RU" sz="1200" dirty="0" smtClean="0"/>
                    </a:p>
                  </a:txBody>
                  <a:tcPr marL="91448" marR="91448" marT="45723" marB="45723"/>
                </a:tc>
              </a:tr>
              <a:tr h="58180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Березовское 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Флюорит 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Не отрабатывается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</a:tr>
              <a:tr h="457206"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Ложниковское</a:t>
                      </a:r>
                      <a:r>
                        <a:rPr lang="ru-RU" sz="1800" dirty="0" smtClean="0"/>
                        <a:t> </a:t>
                      </a:r>
                      <a:endParaRPr lang="ru-RU" sz="18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Мин. вода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Не отрабатывается</a:t>
                      </a:r>
                    </a:p>
                    <a:p>
                      <a:endParaRPr lang="ru-RU" sz="1200" dirty="0"/>
                    </a:p>
                  </a:txBody>
                  <a:tcPr marL="91448" marR="91448" marT="45723" marB="45723"/>
                </a:tc>
              </a:tr>
              <a:tr h="693309"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Этыкинское</a:t>
                      </a:r>
                      <a:r>
                        <a:rPr lang="ru-RU" sz="1200" dirty="0" smtClean="0"/>
                        <a:t> 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Тантал, ниобий</a:t>
                      </a:r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секретно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Не отрабатывается</a:t>
                      </a:r>
                    </a:p>
                    <a:p>
                      <a:endParaRPr lang="ru-RU" sz="1800" dirty="0"/>
                    </a:p>
                  </a:txBody>
                  <a:tcPr marL="91448" marR="91448" marT="45723" marB="45723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31097</TotalTime>
  <Words>3720</Words>
  <Application>Microsoft Office PowerPoint</Application>
  <PresentationFormat>Экран (4:3)</PresentationFormat>
  <Paragraphs>1002</Paragraphs>
  <Slides>52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52</vt:i4>
      </vt:variant>
    </vt:vector>
  </HeadingPairs>
  <TitlesOfParts>
    <vt:vector size="54" baseType="lpstr">
      <vt:lpstr>Специальное оформление</vt:lpstr>
      <vt:lpstr>Апекс</vt:lpstr>
      <vt:lpstr>ИНВЕСТИЦИОННЫЙ ПАСПОРТ МУНИЦИПАЛЬНОГО РАЙОН  «БАЛЕЙСКИЙ РАЙОН»</vt:lpstr>
      <vt:lpstr>Глава муниципального района «Балейский район»</vt:lpstr>
      <vt:lpstr>Общие сведения История МР «Балейский район»</vt:lpstr>
      <vt:lpstr> Общие сведения Географическое положение </vt:lpstr>
      <vt:lpstr>Климатические условия</vt:lpstr>
      <vt:lpstr>Рекреация </vt:lpstr>
      <vt:lpstr>Ресурсный потенциал Полезные ископаемые</vt:lpstr>
      <vt:lpstr> </vt:lpstr>
      <vt:lpstr> </vt:lpstr>
      <vt:lpstr>Ресурсный потенциал Земельные ресурсы </vt:lpstr>
      <vt:lpstr>Информация о земельных участках, предлагаемых для использования в целях инвестиционной и предпринимательской деятельности</vt:lpstr>
      <vt:lpstr>Информация о земельных участках, предлагаемых для использования в целях инвестиционной и предпринимательской деятельности</vt:lpstr>
      <vt:lpstr>Информация об имуществе, предназначенного для использования в целях инвестиционной и предпринимательской деятельности</vt:lpstr>
      <vt:lpstr>Информация об имуществе, предназначенного для использования в целях инвестиционной и предпринимательской деятельности</vt:lpstr>
      <vt:lpstr>Презентация PowerPoint</vt:lpstr>
      <vt:lpstr>      Ресурсный потенциал Водные ресурсы     </vt:lpstr>
      <vt:lpstr>Административно-территориальное деление муниципального района  «Балейский район»</vt:lpstr>
      <vt:lpstr> Социальная инфраструктура Образование </vt:lpstr>
      <vt:lpstr>Социальная инфраструктура Здравоохранение </vt:lpstr>
      <vt:lpstr>Социальная инфраструктура Культура и спорт</vt:lpstr>
      <vt:lpstr>Трудовые ресурсы </vt:lpstr>
      <vt:lpstr>Трудовые ресурсы </vt:lpstr>
      <vt:lpstr>Трудовые ресурсы Рынок труда</vt:lpstr>
      <vt:lpstr>Инфраструктура района Жилищно-коммунальный комплекс</vt:lpstr>
      <vt:lpstr>Инфраструктура района Автомобильный транспорт</vt:lpstr>
      <vt:lpstr> Инфраструктура района Осуществляется движение автобусов в пригородном сообщении по маршрутам </vt:lpstr>
      <vt:lpstr>Инфраструктура района Телекоммуникации</vt:lpstr>
      <vt:lpstr>Экономическое развитие Промышленное производство</vt:lpstr>
      <vt:lpstr>Презентация PowerPoint</vt:lpstr>
      <vt:lpstr>Презентация PowerPoint</vt:lpstr>
      <vt:lpstr>Экономическое развитие Системообразующие предприятия района</vt:lpstr>
      <vt:lpstr>Сельское хозяйство</vt:lpstr>
      <vt:lpstr>Произведено в хозяйствах всех категорий:</vt:lpstr>
      <vt:lpstr>Картофель, т</vt:lpstr>
      <vt:lpstr>Овощи открытого грунта, т</vt:lpstr>
      <vt:lpstr>Презентация PowerPoint</vt:lpstr>
      <vt:lpstr>В хозяйствах всех категорий насчитывается</vt:lpstr>
      <vt:lpstr>Экономическое развитие</vt:lpstr>
      <vt:lpstr>Экономическое развитие</vt:lpstr>
      <vt:lpstr>Финансовые ресурсы Финансово-кредитные учреждения </vt:lpstr>
      <vt:lpstr> Экономическое развитие Муниципальные программы, планируемые к финансированию (местный бюджет)  в 2020году</vt:lpstr>
      <vt:lpstr>Точки экономического роста Инвестиционный проект «Строительство семейных животноводческих ферм на базе ИП ГКФХ Ушаков Г. Г.»</vt:lpstr>
      <vt:lpstr>Точки экономического роста </vt:lpstr>
      <vt:lpstr>Точки экономического роста</vt:lpstr>
      <vt:lpstr>Точки экономического роста </vt:lpstr>
      <vt:lpstr>Точки экономического роста</vt:lpstr>
      <vt:lpstr>Точки экономического роста </vt:lpstr>
      <vt:lpstr>ПОТРЕБНОСТЬ В ИНВЕСТИЦИОННЫХ ВЛОЖЕНИЯХ:</vt:lpstr>
      <vt:lpstr>Перечень основных показателей социально-экономического развития МР «Балейский район»</vt:lpstr>
      <vt:lpstr>Презентация PowerPoint</vt:lpstr>
      <vt:lpstr>Презентация PowerPoint</vt:lpstr>
      <vt:lpstr>Администрация муниципального района «Балейский район» Забайкальского края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Шолохова Е. Ю.</dc:creator>
  <cp:lastModifiedBy>Шаманская</cp:lastModifiedBy>
  <cp:revision>1018</cp:revision>
  <cp:lastPrinted>2020-09-24T03:49:32Z</cp:lastPrinted>
  <dcterms:created xsi:type="dcterms:W3CDTF">1601-01-01T00:00:00Z</dcterms:created>
  <dcterms:modified xsi:type="dcterms:W3CDTF">2020-10-02T02:13:35Z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