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23"/>
  </p:notesMasterIdLst>
  <p:handoutMasterIdLst>
    <p:handoutMasterId r:id="rId24"/>
  </p:handoutMasterIdLst>
  <p:sldIdLst>
    <p:sldId id="265" r:id="rId5"/>
    <p:sldId id="270" r:id="rId6"/>
    <p:sldId id="271" r:id="rId7"/>
    <p:sldId id="272" r:id="rId8"/>
    <p:sldId id="273" r:id="rId9"/>
    <p:sldId id="274" r:id="rId10"/>
    <p:sldId id="293" r:id="rId11"/>
    <p:sldId id="292" r:id="rId12"/>
    <p:sldId id="291" r:id="rId13"/>
    <p:sldId id="290" r:id="rId14"/>
    <p:sldId id="289" r:id="rId15"/>
    <p:sldId id="285" r:id="rId16"/>
    <p:sldId id="282" r:id="rId17"/>
    <p:sldId id="283" r:id="rId18"/>
    <p:sldId id="284" r:id="rId19"/>
    <p:sldId id="286" r:id="rId20"/>
    <p:sldId id="287" r:id="rId21"/>
    <p:sldId id="288" r:id="rId22"/>
  </p:sldIdLst>
  <p:sldSz cx="12192000" cy="6858000"/>
  <p:notesSz cx="6761163" cy="9942513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80" autoAdjust="0"/>
    <p:restoredTop sz="95843" autoAdjust="0"/>
  </p:normalViewPr>
  <p:slideViewPr>
    <p:cSldViewPr snapToGrid="0" showGuides="1">
      <p:cViewPr>
        <p:scale>
          <a:sx n="53" d="100"/>
          <a:sy n="53" d="100"/>
        </p:scale>
        <p:origin x="-2460" y="-13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300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Налоговые и неналоговые поступления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0.32</c:v>
                </c:pt>
                <c:pt idx="1">
                  <c:v>0.68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прибыль, доходы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60000"/>
                    <a:satMod val="160000"/>
                  </a:schemeClr>
                </a:gs>
                <a:gs pos="46000">
                  <a:schemeClr val="accent1">
                    <a:tint val="86000"/>
                    <a:satMod val="160000"/>
                  </a:schemeClr>
                </a:gs>
                <a:gs pos="100000">
                  <a:schemeClr val="accent1">
                    <a:shade val="40000"/>
                    <a:satMod val="160000"/>
                  </a:schemeClr>
                </a:gs>
              </a:gsLst>
              <a:path path="circle">
                <a:fillToRect l="50000" t="155000" r="50000" b="-55000"/>
              </a:path>
            </a:gradFill>
            <a:ln>
              <a:noFill/>
            </a:ln>
            <a:effectLst>
              <a:outerShdw blurRad="53975" dist="41275" dir="14700000" algn="t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3600000"/>
              </a:lightRig>
            </a:scene3d>
            <a:sp3d prstMaterial="plastic">
              <a:bevelT w="127000" h="38200" prst="relaxedInse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53412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Налоги на товары (рабты, услуги)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60000"/>
                    <a:satMod val="160000"/>
                  </a:schemeClr>
                </a:gs>
                <a:gs pos="46000">
                  <a:schemeClr val="accent2">
                    <a:tint val="86000"/>
                    <a:satMod val="160000"/>
                  </a:schemeClr>
                </a:gs>
                <a:gs pos="100000">
                  <a:schemeClr val="accent2">
                    <a:shade val="40000"/>
                    <a:satMod val="160000"/>
                  </a:schemeClr>
                </a:gs>
              </a:gsLst>
              <a:path path="circle">
                <a:fillToRect l="50000" t="155000" r="50000" b="-55000"/>
              </a:path>
            </a:gradFill>
            <a:ln>
              <a:noFill/>
            </a:ln>
            <a:effectLst>
              <a:outerShdw blurRad="53975" dist="41275" dir="14700000" algn="t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3600000"/>
              </a:lightRig>
            </a:scene3d>
            <a:sp3d prstMaterial="plastic">
              <a:bevelT w="127000" h="38200" prst="relaxedInse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350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ГОСУДАРСТВЕННАЯ ПОШЛИНА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60000"/>
                    <a:satMod val="160000"/>
                  </a:schemeClr>
                </a:gs>
                <a:gs pos="46000">
                  <a:schemeClr val="accent3">
                    <a:tint val="86000"/>
                    <a:satMod val="160000"/>
                  </a:schemeClr>
                </a:gs>
                <a:gs pos="100000">
                  <a:schemeClr val="accent3">
                    <a:shade val="40000"/>
                    <a:satMod val="160000"/>
                  </a:schemeClr>
                </a:gs>
              </a:gsLst>
              <a:path path="circle">
                <a:fillToRect l="50000" t="155000" r="50000" b="-55000"/>
              </a:path>
            </a:gradFill>
            <a:ln>
              <a:noFill/>
            </a:ln>
            <a:effectLst>
              <a:outerShdw blurRad="53975" dist="41275" dir="14700000" algn="t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3600000"/>
              </a:lightRig>
            </a:scene3d>
            <a:sp3d prstMaterial="plastic">
              <a:bevelT w="127000" h="38200" prst="relaxedInse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60000"/>
                    <a:satMod val="160000"/>
                  </a:schemeClr>
                </a:gs>
                <a:gs pos="46000">
                  <a:schemeClr val="accent4">
                    <a:tint val="86000"/>
                    <a:satMod val="160000"/>
                  </a:schemeClr>
                </a:gs>
                <a:gs pos="100000">
                  <a:schemeClr val="accent4">
                    <a:shade val="40000"/>
                    <a:satMod val="160000"/>
                  </a:schemeClr>
                </a:gs>
              </a:gsLst>
              <a:path path="circle">
                <a:fillToRect l="50000" t="155000" r="50000" b="-55000"/>
              </a:path>
            </a:gradFill>
            <a:ln>
              <a:noFill/>
            </a:ln>
            <a:effectLst>
              <a:outerShdw blurRad="53975" dist="41275" dir="14700000" algn="t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3600000"/>
              </a:lightRig>
            </a:scene3d>
            <a:sp3d prstMaterial="plastic">
              <a:bevelT w="127000" h="38200" prst="relaxedInse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3400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ПЛАТЕЖИ ПРИ ПОЛЬЗОВАНИИ ПРИРОДНЫМИ РЕСУРСАМИ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60000"/>
                    <a:satMod val="160000"/>
                  </a:schemeClr>
                </a:gs>
                <a:gs pos="46000">
                  <a:schemeClr val="accent5">
                    <a:tint val="86000"/>
                    <a:satMod val="160000"/>
                  </a:schemeClr>
                </a:gs>
                <a:gs pos="100000">
                  <a:schemeClr val="accent5">
                    <a:shade val="40000"/>
                    <a:satMod val="160000"/>
                  </a:schemeClr>
                </a:gs>
              </a:gsLst>
              <a:path path="circle">
                <a:fillToRect l="50000" t="155000" r="50000" b="-55000"/>
              </a:path>
            </a:gradFill>
            <a:ln>
              <a:noFill/>
            </a:ln>
            <a:effectLst>
              <a:outerShdw blurRad="53975" dist="41275" dir="14700000" algn="t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3600000"/>
              </a:lightRig>
            </a:scene3d>
            <a:sp3d prstMaterial="plastic">
              <a:bevelT w="127000" h="38200" prst="relaxedInse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2.2000000000000002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ДОХОДЫ ОТ ОКАЗАНИЯ ПЛАТНЫХ УСЛУГ (РАБОТ) И КОМПЕНСАЦИИ ЗАТРАТ ГОСУДАРСТВА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60000"/>
                    <a:satMod val="160000"/>
                  </a:schemeClr>
                </a:gs>
                <a:gs pos="46000">
                  <a:schemeClr val="accent6">
                    <a:tint val="86000"/>
                    <a:satMod val="160000"/>
                  </a:schemeClr>
                </a:gs>
                <a:gs pos="100000">
                  <a:schemeClr val="accent6">
                    <a:shade val="40000"/>
                    <a:satMod val="160000"/>
                  </a:schemeClr>
                </a:gs>
              </a:gsLst>
              <a:path path="circle">
                <a:fillToRect l="50000" t="155000" r="50000" b="-55000"/>
              </a:path>
            </a:gradFill>
            <a:ln>
              <a:noFill/>
            </a:ln>
            <a:effectLst>
              <a:outerShdw blurRad="53975" dist="41275" dir="14700000" algn="t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3600000"/>
              </a:lightRig>
            </a:scene3d>
            <a:sp3d prstMaterial="plastic">
              <a:bevelT w="127000" h="38200" prst="relaxedInse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680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ШТРАФЫ, САНКЦИИ, ВОЗМЕЩЕНИЕ УЩЕРБА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tint val="60000"/>
                    <a:satMod val="160000"/>
                  </a:schemeClr>
                </a:gs>
                <a:gs pos="46000">
                  <a:schemeClr val="accent1">
                    <a:lumMod val="60000"/>
                    <a:tint val="86000"/>
                    <a:satMod val="160000"/>
                  </a:schemeClr>
                </a:gs>
                <a:gs pos="100000">
                  <a:schemeClr val="accent1">
                    <a:lumMod val="60000"/>
                    <a:shade val="40000"/>
                    <a:satMod val="160000"/>
                  </a:schemeClr>
                </a:gs>
              </a:gsLst>
              <a:path path="circle">
                <a:fillToRect l="50000" t="155000" r="50000" b="-55000"/>
              </a:path>
            </a:gradFill>
            <a:ln>
              <a:noFill/>
            </a:ln>
            <a:effectLst>
              <a:outerShdw blurRad="53975" dist="41275" dir="14700000" algn="t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3600000"/>
              </a:lightRig>
            </a:scene3d>
            <a:sp3d prstMaterial="plastic">
              <a:bevelT w="127000" h="38200" prst="relaxedInse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Лист1!$H$2</c:f>
              <c:numCache>
                <c:formatCode>General</c:formatCode>
                <c:ptCount val="1"/>
                <c:pt idx="0">
                  <c:v>52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5241472"/>
        <c:axId val="40847616"/>
      </c:barChart>
      <c:catAx>
        <c:axId val="352414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847616"/>
        <c:crosses val="autoZero"/>
        <c:auto val="1"/>
        <c:lblAlgn val="ctr"/>
        <c:lblOffset val="100"/>
        <c:noMultiLvlLbl val="0"/>
      </c:catAx>
      <c:valAx>
        <c:axId val="40847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241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Оборот розничной торговли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65000"/>
                    <a:tint val="60000"/>
                    <a:satMod val="160000"/>
                  </a:schemeClr>
                </a:gs>
                <a:gs pos="46000">
                  <a:schemeClr val="accent6">
                    <a:tint val="65000"/>
                    <a:tint val="86000"/>
                    <a:satMod val="160000"/>
                  </a:schemeClr>
                </a:gs>
                <a:gs pos="100000">
                  <a:schemeClr val="accent6">
                    <a:tint val="65000"/>
                    <a:shade val="40000"/>
                    <a:satMod val="160000"/>
                  </a:schemeClr>
                </a:gs>
              </a:gsLst>
              <a:path path="circle">
                <a:fillToRect l="50000" t="155000" r="50000" b="-55000"/>
              </a:path>
            </a:gradFill>
            <a:ln>
              <a:noFill/>
            </a:ln>
            <a:effectLst>
              <a:outerShdw blurRad="53975" dist="41275" dir="14700000" algn="t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3600000"/>
              </a:lightRig>
            </a:scene3d>
            <a:sp3d prstMaterial="plastic">
              <a:bevelT w="127000" h="38200" prst="relaxedInse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417.5</c:v>
                </c:pt>
                <c:pt idx="1">
                  <c:v>463.1</c:v>
                </c:pt>
                <c:pt idx="2">
                  <c:v>469.2</c:v>
                </c:pt>
                <c:pt idx="3">
                  <c:v>475.53</c:v>
                </c:pt>
                <c:pt idx="4">
                  <c:v>473.2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Оборот общественного питания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60000"/>
                    <a:satMod val="160000"/>
                  </a:schemeClr>
                </a:gs>
                <a:gs pos="46000">
                  <a:schemeClr val="accent6">
                    <a:tint val="86000"/>
                    <a:satMod val="160000"/>
                  </a:schemeClr>
                </a:gs>
                <a:gs pos="100000">
                  <a:schemeClr val="accent6">
                    <a:shade val="40000"/>
                    <a:satMod val="160000"/>
                  </a:schemeClr>
                </a:gs>
              </a:gsLst>
              <a:path path="circle">
                <a:fillToRect l="50000" t="155000" r="50000" b="-55000"/>
              </a:path>
            </a:gradFill>
            <a:ln>
              <a:noFill/>
            </a:ln>
            <a:effectLst>
              <a:outerShdw blurRad="53975" dist="41275" dir="14700000" algn="t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3600000"/>
              </a:lightRig>
            </a:scene3d>
            <a:sp3d prstMaterial="plastic">
              <a:bevelT w="127000" h="38200" prst="relaxedInse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12.1</c:v>
                </c:pt>
                <c:pt idx="1">
                  <c:v>71.8</c:v>
                </c:pt>
                <c:pt idx="2">
                  <c:v>73.2</c:v>
                </c:pt>
                <c:pt idx="3">
                  <c:v>77.900000000000006</c:v>
                </c:pt>
                <c:pt idx="4">
                  <c:v>75.3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Объем платных услуг по крупным и средним организациям)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65000"/>
                    <a:tint val="60000"/>
                    <a:satMod val="160000"/>
                  </a:schemeClr>
                </a:gs>
                <a:gs pos="46000">
                  <a:schemeClr val="accent6">
                    <a:shade val="65000"/>
                    <a:tint val="86000"/>
                    <a:satMod val="160000"/>
                  </a:schemeClr>
                </a:gs>
                <a:gs pos="100000">
                  <a:schemeClr val="accent6">
                    <a:shade val="65000"/>
                    <a:shade val="40000"/>
                    <a:satMod val="160000"/>
                  </a:schemeClr>
                </a:gs>
              </a:gsLst>
              <a:path path="circle">
                <a:fillToRect l="50000" t="155000" r="50000" b="-55000"/>
              </a:path>
            </a:gradFill>
            <a:ln>
              <a:noFill/>
            </a:ln>
            <a:effectLst>
              <a:outerShdw blurRad="53975" dist="41275" dir="14700000" algn="t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3600000"/>
              </a:lightRig>
            </a:scene3d>
            <a:sp3d prstMaterial="plastic">
              <a:bevelT w="127000" h="38200" prst="relaxedInse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70.8</c:v>
                </c:pt>
                <c:pt idx="1">
                  <c:v>57.6</c:v>
                </c:pt>
                <c:pt idx="2">
                  <c:v>58.3</c:v>
                </c:pt>
                <c:pt idx="3">
                  <c:v>59.1</c:v>
                </c:pt>
                <c:pt idx="4">
                  <c:v>59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5919872"/>
        <c:axId val="35719424"/>
        <c:axId val="0"/>
      </c:bar3DChart>
      <c:catAx>
        <c:axId val="35919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719424"/>
        <c:crosses val="autoZero"/>
        <c:auto val="1"/>
        <c:lblAlgn val="ctr"/>
        <c:lblOffset val="100"/>
        <c:noMultiLvlLbl val="0"/>
      </c:catAx>
      <c:valAx>
        <c:axId val="35719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919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</a:t>
            </a:r>
            <a:r>
              <a:rPr lang="ru-RU" sz="2000" cap="non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субъектов малого и среднего предпринимательства в городском округе зато п. Горный</a:t>
            </a:r>
            <a:endParaRPr lang="ru-RU" sz="20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tint val="58000"/>
                  </a:schemeClr>
                </a:gs>
                <a:gs pos="75000">
                  <a:schemeClr val="accent2">
                    <a:tint val="58000"/>
                    <a:lumMod val="60000"/>
                    <a:lumOff val="40000"/>
                  </a:schemeClr>
                </a:gs>
                <a:gs pos="51000">
                  <a:schemeClr val="accent2">
                    <a:tint val="58000"/>
                    <a:alpha val="75000"/>
                  </a:schemeClr>
                </a:gs>
                <a:gs pos="100000">
                  <a:schemeClr val="accent2">
                    <a:tint val="58000"/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81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tint val="86000"/>
                  </a:schemeClr>
                </a:gs>
                <a:gs pos="75000">
                  <a:schemeClr val="accent2">
                    <a:tint val="86000"/>
                    <a:lumMod val="60000"/>
                    <a:lumOff val="40000"/>
                  </a:schemeClr>
                </a:gs>
                <a:gs pos="51000">
                  <a:schemeClr val="accent2">
                    <a:tint val="86000"/>
                    <a:alpha val="75000"/>
                  </a:schemeClr>
                </a:gs>
                <a:gs pos="100000">
                  <a:schemeClr val="accent2">
                    <a:tint val="86000"/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79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shade val="86000"/>
                  </a:schemeClr>
                </a:gs>
                <a:gs pos="75000">
                  <a:schemeClr val="accent2">
                    <a:shade val="86000"/>
                    <a:lumMod val="60000"/>
                    <a:lumOff val="40000"/>
                  </a:schemeClr>
                </a:gs>
                <a:gs pos="51000">
                  <a:schemeClr val="accent2">
                    <a:shade val="86000"/>
                    <a:alpha val="75000"/>
                  </a:schemeClr>
                </a:gs>
                <a:gs pos="100000">
                  <a:schemeClr val="accent2">
                    <a:shade val="86000"/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90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2019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shade val="58000"/>
                  </a:schemeClr>
                </a:gs>
                <a:gs pos="75000">
                  <a:schemeClr val="accent2">
                    <a:shade val="58000"/>
                    <a:lumMod val="60000"/>
                    <a:lumOff val="40000"/>
                  </a:schemeClr>
                </a:gs>
                <a:gs pos="51000">
                  <a:schemeClr val="accent2">
                    <a:shade val="58000"/>
                    <a:alpha val="75000"/>
                  </a:schemeClr>
                </a:gs>
                <a:gs pos="100000">
                  <a:schemeClr val="accent2">
                    <a:shade val="58000"/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90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26"/>
        <c:overlap val="-58"/>
        <c:axId val="97822208"/>
        <c:axId val="35724032"/>
      </c:barChart>
      <c:catAx>
        <c:axId val="978222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724032"/>
        <c:crosses val="autoZero"/>
        <c:auto val="1"/>
        <c:lblAlgn val="ctr"/>
        <c:lblOffset val="100"/>
        <c:noMultiLvlLbl val="0"/>
      </c:catAx>
      <c:valAx>
        <c:axId val="35724032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99000">
                    <a:schemeClr val="tx1">
                      <a:lumMod val="25000"/>
                      <a:lumOff val="75000"/>
                    </a:schemeClr>
                  </a:gs>
                  <a:gs pos="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822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60000"/>
                    <a:satMod val="160000"/>
                  </a:schemeClr>
                </a:gs>
                <a:gs pos="46000">
                  <a:schemeClr val="accent1">
                    <a:tint val="86000"/>
                    <a:satMod val="160000"/>
                  </a:schemeClr>
                </a:gs>
                <a:gs pos="100000">
                  <a:schemeClr val="accent1">
                    <a:shade val="40000"/>
                    <a:satMod val="160000"/>
                  </a:schemeClr>
                </a:gs>
              </a:gsLst>
              <a:path path="circle">
                <a:fillToRect l="50000" t="155000" r="50000" b="-55000"/>
              </a:path>
            </a:gradFill>
            <a:ln>
              <a:noFill/>
            </a:ln>
            <a:effectLst>
              <a:outerShdw blurRad="53975" dist="41275" dir="14700000" algn="t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3600000"/>
              </a:lightRig>
            </a:scene3d>
            <a:sp3d prstMaterial="plastic">
              <a:bevelT w="127000" h="38200" prst="relaxedInse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11547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60000"/>
                    <a:satMod val="160000"/>
                  </a:schemeClr>
                </a:gs>
                <a:gs pos="46000">
                  <a:schemeClr val="accent2">
                    <a:tint val="86000"/>
                    <a:satMod val="160000"/>
                  </a:schemeClr>
                </a:gs>
                <a:gs pos="100000">
                  <a:schemeClr val="accent2">
                    <a:shade val="40000"/>
                    <a:satMod val="160000"/>
                  </a:schemeClr>
                </a:gs>
              </a:gsLst>
              <a:path path="circle">
                <a:fillToRect l="50000" t="155000" r="50000" b="-55000"/>
              </a:path>
            </a:gradFill>
            <a:ln>
              <a:noFill/>
            </a:ln>
            <a:effectLst>
              <a:outerShdw blurRad="53975" dist="41275" dir="14700000" algn="t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3600000"/>
              </a:lightRig>
            </a:scene3d>
            <a:sp3d prstMaterial="plastic">
              <a:bevelT w="127000" h="38200" prst="relaxedInse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11451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60000"/>
                    <a:satMod val="160000"/>
                  </a:schemeClr>
                </a:gs>
                <a:gs pos="46000">
                  <a:schemeClr val="accent3">
                    <a:tint val="86000"/>
                    <a:satMod val="160000"/>
                  </a:schemeClr>
                </a:gs>
                <a:gs pos="100000">
                  <a:schemeClr val="accent3">
                    <a:shade val="40000"/>
                    <a:satMod val="160000"/>
                  </a:schemeClr>
                </a:gs>
              </a:gsLst>
              <a:path path="circle">
                <a:fillToRect l="50000" t="155000" r="50000" b="-55000"/>
              </a:path>
            </a:gradFill>
            <a:ln>
              <a:noFill/>
            </a:ln>
            <a:effectLst>
              <a:outerShdw blurRad="53975" dist="41275" dir="14700000" algn="t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3600000"/>
              </a:lightRig>
            </a:scene3d>
            <a:sp3d prstMaterial="plastic">
              <a:bevelT w="127000" h="38200" prst="relaxedInse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11114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60000"/>
                    <a:satMod val="160000"/>
                  </a:schemeClr>
                </a:gs>
                <a:gs pos="46000">
                  <a:schemeClr val="accent4">
                    <a:tint val="86000"/>
                    <a:satMod val="160000"/>
                  </a:schemeClr>
                </a:gs>
                <a:gs pos="100000">
                  <a:schemeClr val="accent4">
                    <a:shade val="40000"/>
                    <a:satMod val="160000"/>
                  </a:schemeClr>
                </a:gs>
              </a:gsLst>
              <a:path path="circle">
                <a:fillToRect l="50000" t="155000" r="50000" b="-55000"/>
              </a:path>
            </a:gradFill>
            <a:ln>
              <a:noFill/>
            </a:ln>
            <a:effectLst>
              <a:outerShdw blurRad="53975" dist="41275" dir="14700000" algn="t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3600000"/>
              </a:lightRig>
            </a:scene3d>
            <a:sp3d prstMaterial="plastic">
              <a:bevelT w="127000" h="38200" prst="relaxedInse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10715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2019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60000"/>
                    <a:satMod val="160000"/>
                  </a:schemeClr>
                </a:gs>
                <a:gs pos="46000">
                  <a:schemeClr val="accent5">
                    <a:tint val="86000"/>
                    <a:satMod val="160000"/>
                  </a:schemeClr>
                </a:gs>
                <a:gs pos="100000">
                  <a:schemeClr val="accent5">
                    <a:shade val="40000"/>
                    <a:satMod val="160000"/>
                  </a:schemeClr>
                </a:gs>
              </a:gsLst>
              <a:path path="circle">
                <a:fillToRect l="50000" t="155000" r="50000" b="-55000"/>
              </a:path>
            </a:gradFill>
            <a:ln>
              <a:noFill/>
            </a:ln>
            <a:effectLst>
              <a:outerShdw blurRad="53975" dist="41275" dir="14700000" algn="t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3600000"/>
              </a:lightRig>
            </a:scene3d>
            <a:sp3d prstMaterial="plastic">
              <a:bevelT w="127000" h="38200" prst="relaxedInse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10349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0989440"/>
        <c:axId val="40848768"/>
      </c:barChart>
      <c:catAx>
        <c:axId val="100989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848768"/>
        <c:crosses val="autoZero"/>
        <c:auto val="1"/>
        <c:lblAlgn val="ctr"/>
        <c:lblOffset val="100"/>
        <c:noMultiLvlLbl val="0"/>
      </c:catAx>
      <c:valAx>
        <c:axId val="40848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0989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DDCB7EC-CEDA-42D5-8A0A-747B258F7B12}" type="datetime1">
              <a:rPr lang="ru-RU" smtClean="0"/>
              <a:t>05.11.2020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78FE58C-C1A6-4C4C-90C2-B7F5B0504B2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46050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87BBAA-8962-46BE-8131-E6CE08071E10}" type="datetime1">
              <a:rPr lang="ru-RU" smtClean="0"/>
              <a:pPr/>
              <a:t>05.11.2020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10E1E9A-E921-4174-A0FC-51868D7AC568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3786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91887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7779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5090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3391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57952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9047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38439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29141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869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8746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094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5047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9640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0353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3940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4289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8777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1632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A2AAF71-7088-4082-A4B5-5D2286FF71AE}" type="datetime1">
              <a:rPr lang="ru-RU" noProof="0" smtClean="0"/>
              <a:t>05.11.2020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4670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62100" y="1825625"/>
            <a:ext cx="9791700" cy="4351338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A05DDED-C00D-420D-BCCC-88709E63D747}" type="datetime1">
              <a:rPr lang="ru-RU" noProof="0" smtClean="0"/>
              <a:t>05.11.2020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2188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62100" y="365125"/>
            <a:ext cx="7010400" cy="5811838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EDCCF59-F12C-4B22-A0B5-0569E7EBF814}" type="datetime1">
              <a:rPr lang="ru-RU" noProof="0" smtClean="0"/>
              <a:t>05.11.2020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8883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5678904" y="987425"/>
            <a:ext cx="5678424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130E92-8550-4A93-A5ED-7A5CF78928CB}" type="datetime1">
              <a:rPr lang="ru-RU" noProof="0" smtClean="0"/>
              <a:t>05.11.2020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1388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50B887-75E0-4C5B-AF37-E33049182621}" type="datetime1">
              <a:rPr lang="ru-RU" noProof="0" smtClean="0"/>
              <a:t>05.11.2020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9879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1658" y="1709738"/>
            <a:ext cx="10105791" cy="2862262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41658" y="4589463"/>
            <a:ext cx="10105791" cy="1500187"/>
          </a:xfrm>
        </p:spPr>
        <p:txBody>
          <a:bodyPr rtlCol="0"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3379668-2161-488D-96B8-6A859D0F15B4}" type="datetime1">
              <a:rPr lang="ru-RU" noProof="0" smtClean="0"/>
              <a:t>05.11.2020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6768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69700" y="1825625"/>
            <a:ext cx="4754880" cy="4351338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605325" y="1825625"/>
            <a:ext cx="4754880" cy="4351338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939C50-7762-4792-95E1-E7874CF6E4AE}" type="datetime1">
              <a:rPr lang="ru-RU" noProof="0" smtClean="0"/>
              <a:t>05.11.2020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63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4100" y="274638"/>
            <a:ext cx="9023350" cy="1143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62100" y="1489075"/>
            <a:ext cx="4754880" cy="641350"/>
          </a:xfrm>
          <a:noFill/>
          <a:ln>
            <a:noFill/>
          </a:ln>
        </p:spPr>
        <p:txBody>
          <a:bodyPr rtlCol="0" anchor="b"/>
          <a:lstStyle>
            <a:lvl1pPr marL="0" indent="0">
              <a:buNone/>
              <a:defRPr sz="24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62100" y="2193925"/>
            <a:ext cx="4754880" cy="3978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98920" y="1489075"/>
            <a:ext cx="4754880" cy="641350"/>
          </a:xfrm>
          <a:noFill/>
          <a:ln>
            <a:noFill/>
          </a:ln>
        </p:spPr>
        <p:txBody>
          <a:bodyPr rtlCol="0" anchor="b"/>
          <a:lstStyle>
            <a:lvl1pPr marL="0" indent="0">
              <a:buNone/>
              <a:defRPr sz="24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598920" y="2193925"/>
            <a:ext cx="4754880" cy="3978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901220-6B3C-4719-8281-16AA8BA3EF64}" type="datetime1">
              <a:rPr lang="ru-RU" noProof="0" smtClean="0"/>
              <a:t>05.11.2020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3166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2D7245F-B3C7-4358-926A-1EE496656B67}" type="datetime1">
              <a:rPr lang="ru-RU" noProof="0" smtClean="0"/>
              <a:t>05.11.2020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1058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2D0A9D0-FD05-4374-8990-9A13D81CB546}" type="datetime1">
              <a:rPr lang="ru-RU" noProof="0" smtClean="0"/>
              <a:t>05.11.2020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1514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78905" y="987425"/>
            <a:ext cx="5676483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A970C57-C6EC-43E3-AE3A-40D83CDB2BD6}" type="datetime1">
              <a:rPr lang="ru-RU" noProof="0" smtClean="0"/>
              <a:t>05.11.2020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9871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5678904" y="987425"/>
            <a:ext cx="5678424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724B01-8CDF-43F1-A896-03E2F79CCBAE}" type="datetime1">
              <a:rPr lang="ru-RU" noProof="0" smtClean="0"/>
              <a:t>05.11.2020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1935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4100" y="365125"/>
            <a:ext cx="9029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62100" y="1825625"/>
            <a:ext cx="9791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562100" y="6356350"/>
            <a:ext cx="255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C3194B10-7A25-4893-8C5C-B707DE59842E}" type="datetime1">
              <a:rPr lang="ru-RU" noProof="0" smtClean="0"/>
              <a:t>05.11.2020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71B7BAC7-FE87-40F6-AA24-4F4685D1B02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1936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8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pos="1464" userDrawn="1">
          <p15:clr>
            <a:srgbClr val="F26B43"/>
          </p15:clr>
        </p15:guide>
        <p15:guide id="3" pos="7152" userDrawn="1">
          <p15:clr>
            <a:srgbClr val="F26B43"/>
          </p15:clr>
        </p15:guide>
        <p15:guide id="4" pos="984" userDrawn="1">
          <p15:clr>
            <a:srgbClr val="F26B43"/>
          </p15:clr>
        </p15:guide>
        <p15:guide id="5" orient="horz" pos="38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48636" y="889348"/>
            <a:ext cx="9144000" cy="1612726"/>
          </a:xfrm>
        </p:spPr>
        <p:txBody>
          <a:bodyPr rtlCol="0">
            <a:normAutofit/>
          </a:bodyPr>
          <a:lstStyle/>
          <a:p>
            <a:r>
              <a:rPr lang="ru-RU" sz="4400" dirty="0"/>
              <a:t>Инвестиционный паспорт городского округа ЗАТО п. Горный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34630" y="6119769"/>
            <a:ext cx="7649227" cy="556603"/>
          </a:xfrm>
        </p:spPr>
        <p:txBody>
          <a:bodyPr rtlCol="0"/>
          <a:lstStyle/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городского округа ЗАТО п. Горный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535" y="3098757"/>
            <a:ext cx="1657350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7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title="Макет заголовка и объектов с диаграммой"/>
          <p:cNvSpPr>
            <a:spLocks noGrp="1"/>
          </p:cNvSpPr>
          <p:nvPr>
            <p:ph type="title"/>
          </p:nvPr>
        </p:nvSpPr>
        <p:spPr>
          <a:xfrm>
            <a:off x="475989" y="365125"/>
            <a:ext cx="10877811" cy="1325563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58123503"/>
              </p:ext>
            </p:extLst>
          </p:nvPr>
        </p:nvGraphicFramePr>
        <p:xfrm>
          <a:off x="2032000" y="719666"/>
          <a:ext cx="9321800" cy="5256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1371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title="Макет заголовка и объектов с диаграммой"/>
          <p:cNvSpPr>
            <a:spLocks noGrp="1"/>
          </p:cNvSpPr>
          <p:nvPr>
            <p:ph type="title"/>
          </p:nvPr>
        </p:nvSpPr>
        <p:spPr>
          <a:xfrm>
            <a:off x="450937" y="0"/>
            <a:ext cx="10877811" cy="1325563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sz="3600" b="1" dirty="0"/>
              <a:t>Динамика численности населения городского округа ЗАТО п. Горный за </a:t>
            </a:r>
            <a:r>
              <a:rPr lang="ru-RU" sz="3600" b="1" dirty="0" smtClean="0"/>
              <a:t>2014-2019 годы </a:t>
            </a:r>
            <a:r>
              <a:rPr lang="ru-RU" sz="3600" b="1" dirty="0"/>
              <a:t>(на конец года), человек</a:t>
            </a:r>
            <a:endParaRPr lang="ru-RU" dirty="0"/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3359665214"/>
              </p:ext>
            </p:extLst>
          </p:nvPr>
        </p:nvGraphicFramePr>
        <p:xfrm>
          <a:off x="1241468" y="1661375"/>
          <a:ext cx="9296748" cy="4378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6967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title="Макет заголовка и объектов с диаграммой"/>
          <p:cNvSpPr>
            <a:spLocks noGrp="1"/>
          </p:cNvSpPr>
          <p:nvPr>
            <p:ph type="title"/>
          </p:nvPr>
        </p:nvSpPr>
        <p:spPr>
          <a:xfrm>
            <a:off x="338203" y="250520"/>
            <a:ext cx="10877811" cy="1325563"/>
          </a:xfrm>
        </p:spPr>
        <p:txBody>
          <a:bodyPr rtlCol="0">
            <a:noAutofit/>
          </a:bodyPr>
          <a:lstStyle/>
          <a:p>
            <a:pPr algn="ctr"/>
            <a:r>
              <a:rPr lang="ru-RU" sz="3200" b="1" dirty="0" smtClean="0"/>
              <a:t>Муниципальные программы</a:t>
            </a:r>
            <a:endParaRPr lang="ru-RU" sz="3200" b="1" dirty="0"/>
          </a:p>
        </p:txBody>
      </p:sp>
      <p:sp>
        <p:nvSpPr>
          <p:cNvPr id="4" name="Объект 13"/>
          <p:cNvSpPr>
            <a:spLocks noGrp="1"/>
          </p:cNvSpPr>
          <p:nvPr>
            <p:ph idx="1"/>
          </p:nvPr>
        </p:nvSpPr>
        <p:spPr>
          <a:xfrm>
            <a:off x="851770" y="1322984"/>
            <a:ext cx="10534389" cy="5535015"/>
          </a:xfrm>
        </p:spPr>
        <p:txBody>
          <a:bodyPr rtlCol="0">
            <a:noAutofit/>
          </a:bodyPr>
          <a:lstStyle/>
          <a:p>
            <a:pPr marL="457200" lvl="0" indent="-4572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«Противодействие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коррупции в городском округе ЗАТО п. Горный на 2018-2023 годы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457200" lvl="0" indent="-4572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«Построение и развитие аппаратно-программного комплекса "Безопасный город" на территории городского округа ЗАТО п. Горный на 2019-2023 годы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457200" lvl="0" indent="-4572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комфортной городской среды в городском округе ЗАТО п. Горный на 2018-2022 годы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457200" lvl="0" indent="-4572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«Программа комплексного социально-экономического развития городского округа ЗАТО п. Горный 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2015-2020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457200" lvl="0" indent="-4572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«Развитие социальной инфраструктуры городского округа ЗАТО п. Горный на 2018-2034     годы»</a:t>
            </a:r>
          </a:p>
          <a:p>
            <a:pPr marL="457200" lvl="0" indent="-4572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«Комплексное развитие транспортной инфраструктуры городского округа ЗАТО п. Горный на 2019-2023 годы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457200" lvl="0" indent="-4572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«Комплексное развитие систем коммунальной инфраструктуры городского округа ЗАТО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п. Горный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2019 – 2023 годы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457200" lvl="0" indent="-4572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информационного общества в городском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круге ЗАТО п. Горный на 2020-2023 годы»</a:t>
            </a:r>
          </a:p>
          <a:p>
            <a:pPr marL="457200" lvl="0" indent="-4572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«Программа капитального ремонта общего имущества в многоквартирных домах городского округа ЗАТО 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Горный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2018 – 2043 года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457200" lvl="0" indent="-457200">
              <a:buAutoNum type="arabicPeriod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28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989556" y="388308"/>
            <a:ext cx="10396603" cy="799796"/>
          </a:xfrm>
        </p:spPr>
        <p:txBody>
          <a:bodyPr rtlCol="0">
            <a:noAutofit/>
          </a:bodyPr>
          <a:lstStyle/>
          <a:p>
            <a:pPr rtl="0"/>
            <a:r>
              <a:rPr lang="ru-RU" sz="3200" b="1" dirty="0" smtClean="0"/>
              <a:t>Инфраструктура городского округа ЗАТО п. </a:t>
            </a:r>
            <a:r>
              <a:rPr lang="ru-RU" sz="3200" b="1" dirty="0"/>
              <a:t>Г</a:t>
            </a:r>
            <a:r>
              <a:rPr lang="ru-RU" sz="3200" b="1" dirty="0" smtClean="0"/>
              <a:t>орный</a:t>
            </a:r>
            <a:endParaRPr lang="ru-RU" sz="3200" b="1" dirty="0"/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501041" y="1540701"/>
            <a:ext cx="6150279" cy="2329842"/>
          </a:xfrm>
        </p:spPr>
        <p:txBody>
          <a:bodyPr rtlCol="0">
            <a:noAutofit/>
          </a:bodyPr>
          <a:lstStyle/>
          <a:p>
            <a:pPr marL="0" lvl="0" indent="0" algn="ctr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  <a:p>
            <a:pPr marL="0" lvl="0" indent="0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Средних образовательных школы</a:t>
            </a:r>
          </a:p>
          <a:p>
            <a:pPr marL="0" lvl="0" indent="0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дошкольного образования</a:t>
            </a:r>
          </a:p>
          <a:p>
            <a:pPr marL="0" lvl="0" indent="0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школа искусств </a:t>
            </a:r>
          </a:p>
          <a:p>
            <a:pPr marL="0" lvl="0" indent="0" algn="ctr">
              <a:buNone/>
            </a:pP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13"/>
          <p:cNvSpPr txBox="1">
            <a:spLocks/>
          </p:cNvSpPr>
          <p:nvPr/>
        </p:nvSpPr>
        <p:spPr>
          <a:xfrm>
            <a:off x="6878878" y="1496969"/>
            <a:ext cx="4396635" cy="23298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Здравохранение</a:t>
            </a: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Участковая больница ЗАТО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Горный «ГУЗ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Улётовская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ЦРБ»:</a:t>
            </a:r>
          </a:p>
          <a:p>
            <a:pPr>
              <a:buFontTx/>
              <a:buChar char="-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Стационар</a:t>
            </a:r>
          </a:p>
          <a:p>
            <a:pPr>
              <a:buFontTx/>
              <a:buChar char="-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Поликлиника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ФАП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13"/>
          <p:cNvSpPr txBox="1">
            <a:spLocks/>
          </p:cNvSpPr>
          <p:nvPr/>
        </p:nvSpPr>
        <p:spPr>
          <a:xfrm>
            <a:off x="3572005" y="4060520"/>
            <a:ext cx="4396635" cy="23298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и спорт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Плавательный бассейн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Спортивно-игровых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площадки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Стадион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842" y="3951962"/>
            <a:ext cx="3251200" cy="2438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41" y="4060520"/>
            <a:ext cx="3485368" cy="232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9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989556" y="388308"/>
            <a:ext cx="10396603" cy="799796"/>
          </a:xfrm>
        </p:spPr>
        <p:txBody>
          <a:bodyPr rtlCol="0">
            <a:noAutofit/>
          </a:bodyPr>
          <a:lstStyle/>
          <a:p>
            <a:pPr rtl="0"/>
            <a:r>
              <a:rPr lang="ru-RU" sz="3200" b="1" dirty="0" smtClean="0"/>
              <a:t>Инфраструктура городского округа ЗАТО п. </a:t>
            </a:r>
            <a:r>
              <a:rPr lang="ru-RU" sz="3200" b="1" dirty="0"/>
              <a:t>Г</a:t>
            </a:r>
            <a:r>
              <a:rPr lang="ru-RU" sz="3200" b="1" dirty="0" smtClean="0"/>
              <a:t>орный</a:t>
            </a:r>
            <a:endParaRPr lang="ru-RU" sz="3200" b="1" dirty="0"/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501041" y="1224405"/>
            <a:ext cx="11047956" cy="4575146"/>
          </a:xfrm>
        </p:spPr>
        <p:txBody>
          <a:bodyPr rtlCol="0">
            <a:noAutofit/>
          </a:bodyPr>
          <a:lstStyle/>
          <a:p>
            <a:pPr marL="0" lvl="0" indent="0" algn="ctr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</a:t>
            </a:r>
          </a:p>
          <a:p>
            <a:pPr marL="0" lvl="0" indent="0" algn="ctr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Поставщик электроэнергии – ОАО «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Читаэнергосбыт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lvl="0" indent="0" algn="ctr">
              <a:buNone/>
            </a:pP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Поставщик тепловой энергии, горячей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холодной воды - ФГБУ «ЦЖКУ» МО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</a:t>
            </a:r>
          </a:p>
          <a:p>
            <a:pPr marL="0" lvl="0" indent="0" algn="ctr">
              <a:buNone/>
            </a:pP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Управляющая организация – МУП ЖКХ городского округа ЗАТО п. Горный</a:t>
            </a:r>
          </a:p>
          <a:p>
            <a:pPr marL="0" lvl="0" indent="0" algn="ctr">
              <a:buNone/>
            </a:pP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Вывоз ТКО – ООО «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Олерон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760" y="4574101"/>
            <a:ext cx="2122159" cy="14147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5000" y="4872833"/>
            <a:ext cx="1616903" cy="1116040"/>
          </a:xfrm>
          <a:prstGeom prst="rect">
            <a:avLst/>
          </a:prstGeom>
        </p:spPr>
      </p:pic>
      <p:sp>
        <p:nvSpPr>
          <p:cNvPr id="10" name="Заголовок 12"/>
          <p:cNvSpPr txBox="1">
            <a:spLocks/>
          </p:cNvSpPr>
          <p:nvPr/>
        </p:nvSpPr>
        <p:spPr>
          <a:xfrm>
            <a:off x="7540668" y="4719812"/>
            <a:ext cx="4008329" cy="10797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dirty="0"/>
          </a:p>
        </p:txBody>
      </p:sp>
      <p:sp>
        <p:nvSpPr>
          <p:cNvPr id="12" name="Объект 13"/>
          <p:cNvSpPr txBox="1">
            <a:spLocks/>
          </p:cNvSpPr>
          <p:nvPr/>
        </p:nvSpPr>
        <p:spPr>
          <a:xfrm>
            <a:off x="7002048" y="4909134"/>
            <a:ext cx="2542784" cy="15998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Объект 13"/>
          <p:cNvSpPr txBox="1">
            <a:spLocks/>
          </p:cNvSpPr>
          <p:nvPr/>
        </p:nvSpPr>
        <p:spPr>
          <a:xfrm>
            <a:off x="5870269" y="5239078"/>
            <a:ext cx="2809918" cy="3835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МУП Горный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5726" y="4622697"/>
            <a:ext cx="1926695" cy="140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9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989556" y="388308"/>
            <a:ext cx="10396603" cy="799796"/>
          </a:xfrm>
        </p:spPr>
        <p:txBody>
          <a:bodyPr rtlCol="0">
            <a:noAutofit/>
          </a:bodyPr>
          <a:lstStyle/>
          <a:p>
            <a:pPr rtl="0"/>
            <a:r>
              <a:rPr lang="ru-RU" sz="3200" b="1" dirty="0" smtClean="0"/>
              <a:t>Инфраструктура городского округа ЗАТО п. </a:t>
            </a:r>
            <a:r>
              <a:rPr lang="ru-RU" sz="3200" b="1" dirty="0"/>
              <a:t>Г</a:t>
            </a:r>
            <a:r>
              <a:rPr lang="ru-RU" sz="3200" b="1" dirty="0" smtClean="0"/>
              <a:t>орный</a:t>
            </a:r>
            <a:endParaRPr lang="ru-RU" sz="3200" b="1" dirty="0"/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501041" y="1540701"/>
            <a:ext cx="11047956" cy="4258850"/>
          </a:xfrm>
        </p:spPr>
        <p:txBody>
          <a:bodyPr rtlCol="0">
            <a:noAutofit/>
          </a:bodyPr>
          <a:lstStyle/>
          <a:p>
            <a:pPr marL="0" lvl="0" indent="0" algn="ctr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Телекоммуникационные системы</a:t>
            </a:r>
          </a:p>
          <a:p>
            <a:pPr marL="0" lvl="0" indent="0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поставщики услуг связи, передачи данных: </a:t>
            </a:r>
          </a:p>
          <a:p>
            <a:pPr marL="0" lvl="0" indent="0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ПАО «Ростелеком», </a:t>
            </a:r>
          </a:p>
          <a:p>
            <a:pPr marL="0" lvl="0" indent="0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ПАО «МТС», </a:t>
            </a:r>
          </a:p>
          <a:p>
            <a:pPr marL="0" lvl="0" indent="0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ПАО «Мегафон», </a:t>
            </a:r>
          </a:p>
          <a:p>
            <a:pPr marL="0" lvl="0" indent="0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«Системные решения»</a:t>
            </a:r>
          </a:p>
        </p:txBody>
      </p:sp>
      <p:sp>
        <p:nvSpPr>
          <p:cNvPr id="10" name="Заголовок 12"/>
          <p:cNvSpPr txBox="1">
            <a:spLocks/>
          </p:cNvSpPr>
          <p:nvPr/>
        </p:nvSpPr>
        <p:spPr>
          <a:xfrm>
            <a:off x="7540668" y="4719812"/>
            <a:ext cx="4008329" cy="10797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dirty="0"/>
          </a:p>
        </p:txBody>
      </p:sp>
      <p:sp>
        <p:nvSpPr>
          <p:cNvPr id="12" name="Объект 13"/>
          <p:cNvSpPr txBox="1">
            <a:spLocks/>
          </p:cNvSpPr>
          <p:nvPr/>
        </p:nvSpPr>
        <p:spPr>
          <a:xfrm>
            <a:off x="7002048" y="4909134"/>
            <a:ext cx="2542784" cy="15998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699" y="4250291"/>
            <a:ext cx="2379946" cy="19039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571" y="4250291"/>
            <a:ext cx="2285477" cy="19039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7370" y="4271167"/>
            <a:ext cx="2821472" cy="18809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0668" y="2147297"/>
            <a:ext cx="2838174" cy="176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9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title="Макет заголовка и объектов с диаграммой"/>
          <p:cNvSpPr>
            <a:spLocks noGrp="1"/>
          </p:cNvSpPr>
          <p:nvPr>
            <p:ph type="title"/>
          </p:nvPr>
        </p:nvSpPr>
        <p:spPr>
          <a:xfrm>
            <a:off x="338203" y="250520"/>
            <a:ext cx="10877811" cy="1325563"/>
          </a:xfrm>
        </p:spPr>
        <p:txBody>
          <a:bodyPr rtlCol="0">
            <a:noAutofit/>
          </a:bodyPr>
          <a:lstStyle/>
          <a:p>
            <a:pPr algn="ctr"/>
            <a:r>
              <a:rPr lang="ru-RU" sz="3200" b="1" dirty="0" smtClean="0"/>
              <a:t>Конкурентные преимущества</a:t>
            </a:r>
            <a:endParaRPr lang="ru-RU" sz="3200" b="1" dirty="0"/>
          </a:p>
        </p:txBody>
      </p:sp>
      <p:sp>
        <p:nvSpPr>
          <p:cNvPr id="4" name="Объект 13"/>
          <p:cNvSpPr>
            <a:spLocks noGrp="1"/>
          </p:cNvSpPr>
          <p:nvPr>
            <p:ph idx="1"/>
          </p:nvPr>
        </p:nvSpPr>
        <p:spPr>
          <a:xfrm>
            <a:off x="851770" y="1540700"/>
            <a:ext cx="10534389" cy="4588251"/>
          </a:xfrm>
        </p:spPr>
        <p:txBody>
          <a:bodyPr rtlCol="0">
            <a:noAutofit/>
          </a:bodyPr>
          <a:lstStyle/>
          <a:p>
            <a:pPr marL="0" lv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Выгодное географическое положение и транспортная доступность </a:t>
            </a:r>
          </a:p>
          <a:p>
            <a:pPr marL="0" lv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(близость к краевому центру – г. Чита)</a:t>
            </a:r>
          </a:p>
          <a:p>
            <a:pPr marL="0" lvl="0" indent="0" algn="ctr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развития социальной инфраструктуры</a:t>
            </a:r>
          </a:p>
          <a:p>
            <a:pPr marL="0" lvl="0" indent="0" algn="ctr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Емкость потребительского рынка</a:t>
            </a:r>
          </a:p>
          <a:p>
            <a:pPr marL="0" lvl="0" indent="0" algn="ctr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Трудовой потенциал</a:t>
            </a:r>
          </a:p>
          <a:p>
            <a:pPr marL="0" lvl="0" indent="0" algn="ctr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качество жизни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населения.</a:t>
            </a:r>
          </a:p>
          <a:p>
            <a:pPr marL="457200" lvl="0" indent="-457200">
              <a:buAutoNum type="arabicPeriod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113" y="2338519"/>
            <a:ext cx="1680519" cy="12603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816" y="3954163"/>
            <a:ext cx="1778924" cy="11862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7931" y="2313127"/>
            <a:ext cx="1748228" cy="13111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9286" y="3954163"/>
            <a:ext cx="1581663" cy="118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8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title="Макет заголовка и объектов с диаграммой"/>
          <p:cNvSpPr>
            <a:spLocks noGrp="1"/>
          </p:cNvSpPr>
          <p:nvPr>
            <p:ph type="title"/>
          </p:nvPr>
        </p:nvSpPr>
        <p:spPr>
          <a:xfrm>
            <a:off x="338203" y="250520"/>
            <a:ext cx="10877811" cy="1325563"/>
          </a:xfrm>
        </p:spPr>
        <p:txBody>
          <a:bodyPr rtlCol="0">
            <a:noAutofit/>
          </a:bodyPr>
          <a:lstStyle/>
          <a:p>
            <a:pPr algn="ctr"/>
            <a:r>
              <a:rPr lang="ru-RU" sz="3200" b="1" dirty="0" smtClean="0"/>
              <a:t>          Инвестиционные предложения</a:t>
            </a:r>
            <a:endParaRPr lang="ru-RU" sz="3200" b="1" dirty="0"/>
          </a:p>
        </p:txBody>
      </p:sp>
      <p:sp>
        <p:nvSpPr>
          <p:cNvPr id="4" name="Объект 13"/>
          <p:cNvSpPr>
            <a:spLocks noGrp="1"/>
          </p:cNvSpPr>
          <p:nvPr>
            <p:ph idx="1"/>
          </p:nvPr>
        </p:nvSpPr>
        <p:spPr>
          <a:xfrm>
            <a:off x="851770" y="1540700"/>
            <a:ext cx="10534389" cy="5169019"/>
          </a:xfrm>
        </p:spPr>
        <p:txBody>
          <a:bodyPr rtlCol="0">
            <a:noAutofit/>
          </a:bodyPr>
          <a:lstStyle/>
          <a:p>
            <a:pPr marL="0" lvl="0" indent="0" algn="ctr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объектов оптово-розничной торговли</a:t>
            </a:r>
          </a:p>
          <a:p>
            <a:pPr marL="0" lvl="0" indent="0" algn="ctr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объектов общественного питания</a:t>
            </a:r>
          </a:p>
          <a:p>
            <a:pPr marL="0" lvl="0" indent="0" algn="ctr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гостиничного сервиса</a:t>
            </a:r>
          </a:p>
          <a:p>
            <a:pPr marL="0" lvl="0" indent="0" algn="ctr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физкультурно-оздоровительных услуг</a:t>
            </a:r>
          </a:p>
          <a:p>
            <a:pPr marL="0" lvl="0" indent="0" algn="ctr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автосервисных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услуг</a:t>
            </a:r>
          </a:p>
          <a:p>
            <a:pPr marL="0" lvl="0" indent="0" algn="ctr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банковских услуг</a:t>
            </a:r>
          </a:p>
          <a:p>
            <a:pPr marL="0" lvl="0" indent="0" algn="ctr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………………..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68" y="1442147"/>
            <a:ext cx="1626973" cy="12202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836" y="2997212"/>
            <a:ext cx="1298305" cy="129830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6654" y="4758420"/>
            <a:ext cx="1618005" cy="9256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9342" y="1540700"/>
            <a:ext cx="1951637" cy="13004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9342" y="3214058"/>
            <a:ext cx="1726817" cy="122201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46948" y="4809010"/>
            <a:ext cx="1949592" cy="110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21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6835" y="2416347"/>
            <a:ext cx="9029700" cy="1325563"/>
          </a:xfrm>
        </p:spPr>
        <p:txBody>
          <a:bodyPr/>
          <a:lstStyle/>
          <a:p>
            <a:r>
              <a:rPr lang="ru-RU" dirty="0" smtClean="0"/>
              <a:t>Приятного сотрудничества…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074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858555" y="329810"/>
            <a:ext cx="5041204" cy="799796"/>
          </a:xfrm>
        </p:spPr>
        <p:txBody>
          <a:bodyPr rtlCol="0">
            <a:noAutofit/>
          </a:bodyPr>
          <a:lstStyle/>
          <a:p>
            <a:pPr rtl="0"/>
            <a:r>
              <a:rPr lang="ru-RU" sz="2000" dirty="0" smtClean="0"/>
              <a:t>Немного о городском округе….</a:t>
            </a:r>
            <a:endParaRPr lang="ru-RU" sz="2000" dirty="0"/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5686817" y="1252604"/>
            <a:ext cx="6137753" cy="4258848"/>
          </a:xfrm>
        </p:spPr>
        <p:txBody>
          <a:bodyPr rtlCol="0">
            <a:normAutofit/>
          </a:bodyPr>
          <a:lstStyle/>
          <a:p>
            <a:pPr marL="0" lv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ЗАТО п. Горный</a:t>
            </a:r>
          </a:p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удалении от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шумного города,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люди находят больше времени для общения с семьей и друзьями,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автомобилисты пропускают пешеходов, а дети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свободно играют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дворе. Здесь процветает патриотизм и слава Родине! Здесь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легко жить и хочется мечтать дальше.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962" y="2481477"/>
            <a:ext cx="4041998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3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038084" y="363256"/>
            <a:ext cx="5041204" cy="799796"/>
          </a:xfrm>
        </p:spPr>
        <p:txBody>
          <a:bodyPr rtlCol="0">
            <a:noAutofit/>
          </a:bodyPr>
          <a:lstStyle/>
          <a:p>
            <a:pPr rtl="0"/>
            <a:r>
              <a:rPr lang="ru-RU" sz="3200" dirty="0" smtClean="0"/>
              <a:t>СОДЕРЖАНИЕ</a:t>
            </a:r>
            <a:endParaRPr lang="ru-RU" sz="3200" dirty="0"/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1703540" y="1163052"/>
            <a:ext cx="9582411" cy="3058219"/>
          </a:xfrm>
        </p:spPr>
        <p:txBody>
          <a:bodyPr rtlCol="0">
            <a:normAutofit/>
          </a:bodyPr>
          <a:lstStyle/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информация</a:t>
            </a:r>
          </a:p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Географическое положение</a:t>
            </a:r>
          </a:p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Историческая справка</a:t>
            </a:r>
          </a:p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социально-экономического развития</a:t>
            </a:r>
          </a:p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Инфраструктура</a:t>
            </a:r>
          </a:p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для инвесторов</a:t>
            </a:r>
          </a:p>
        </p:txBody>
      </p:sp>
    </p:spTree>
    <p:extLst>
      <p:ext uri="{BB962C8B-B14F-4D97-AF65-F5344CB8AC3E}">
        <p14:creationId xmlns:p14="http://schemas.microsoft.com/office/powerpoint/2010/main" val="165701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038084" y="363256"/>
            <a:ext cx="5041204" cy="799796"/>
          </a:xfrm>
        </p:spPr>
        <p:txBody>
          <a:bodyPr rtlCol="0">
            <a:noAutofit/>
          </a:bodyPr>
          <a:lstStyle/>
          <a:p>
            <a:pPr rtl="0"/>
            <a:r>
              <a:rPr lang="ru-RU" sz="3200" dirty="0" smtClean="0"/>
              <a:t>ОБЩАЯ ИНФОРМАЦИЯ</a:t>
            </a:r>
            <a:endParaRPr lang="ru-RU" sz="3200" dirty="0"/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851770" y="1163052"/>
            <a:ext cx="10534389" cy="5212696"/>
          </a:xfrm>
        </p:spPr>
        <p:txBody>
          <a:bodyPr rtlCol="0">
            <a:noAutofit/>
          </a:bodyPr>
          <a:lstStyle/>
          <a:p>
            <a:pPr marL="0" lv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Закрытое административно-территориальное образование городской округ поселок Горный в Забайкальском крае России образован 19 октября 1965 года, в связи с размещением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Харбинского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соединения ракетных войск стратегического назначения, является закрытым административно-территориальным образованием (ЗАТО), имеет статус городского округа, граничит 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Улетовским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районом Забайкальского края.</a:t>
            </a:r>
          </a:p>
          <a:p>
            <a:pPr marL="0" lv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Посёлок расположен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85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км на юг от Читы, рядом с посёлком Дровяная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Улётовского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района. Городской округ ЗАТО п. Горный имеет в своем составе один населенный пункт – поселок Горный, состоящий из двух частей. Расстояние между ними – 27 км. Дорога, соединяющая эти две части поселка проходит по земельному участку, находящемуся в федеральной собственности. Дорогой, как объектом недвижимости, владеет Министерство обороны РФ.</a:t>
            </a:r>
          </a:p>
          <a:p>
            <a:pPr marL="0" lv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городского округа составляет 626 га. Граница городского округа в проекте генерального плана отображена согласно землеустроительного дела. </a:t>
            </a:r>
          </a:p>
          <a:p>
            <a:pPr marL="0" lv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часть территории городского округа занята зоной рекреационного назначения - зоной лесов и многолетних насаждений, зоной природного ландшафта и неиспользуемых территорий, зоной озеленения общего пользования. На востоке городского округа с юго-востока на северо-запад протекает река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Житкомыл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83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038084" y="363256"/>
            <a:ext cx="6268754" cy="799796"/>
          </a:xfrm>
        </p:spPr>
        <p:txBody>
          <a:bodyPr rtlCol="0">
            <a:noAutofit/>
          </a:bodyPr>
          <a:lstStyle/>
          <a:p>
            <a:pPr rtl="0"/>
            <a:r>
              <a:rPr lang="ru-RU" sz="3200" dirty="0" smtClean="0"/>
              <a:t>Географическое положение</a:t>
            </a:r>
            <a:endParaRPr lang="ru-RU" sz="3200" dirty="0"/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851770" y="1540700"/>
            <a:ext cx="10534389" cy="3006247"/>
          </a:xfrm>
        </p:spPr>
        <p:txBody>
          <a:bodyPr rtlCol="0">
            <a:noAutofit/>
          </a:bodyPr>
          <a:lstStyle/>
          <a:p>
            <a:pPr marL="0" lv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Посёлок расположен в 85 км юго-западнее краевого центра (г. Чита), в 52 км северо-восточнее районного центра (село Улёты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рядом с посёлком Дровяная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Улётовского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района, в 43 км к юго-востоку от ближайшей железнодорожной станции Лесная на ветке Забайкальской железной дороги (Транссибирская магистраль), 4 км от станции Голубичная (филиал Лесная), 1 км ст. Елена (нерабочая, рампа Голубичная).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18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038084" y="363256"/>
            <a:ext cx="6268754" cy="799796"/>
          </a:xfrm>
        </p:spPr>
        <p:txBody>
          <a:bodyPr rtlCol="0">
            <a:noAutofit/>
          </a:bodyPr>
          <a:lstStyle/>
          <a:p>
            <a:pPr rtl="0"/>
            <a:r>
              <a:rPr lang="ru-RU" sz="3200" dirty="0" smtClean="0"/>
              <a:t>Историческая справка</a:t>
            </a:r>
            <a:endParaRPr lang="ru-RU" sz="3200" dirty="0"/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851770" y="1540700"/>
            <a:ext cx="10534389" cy="3006247"/>
          </a:xfrm>
        </p:spPr>
        <p:txBody>
          <a:bodyPr rtlCol="0">
            <a:noAutofit/>
          </a:bodyPr>
          <a:lstStyle/>
          <a:p>
            <a:pPr marL="0" lv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Рабочий посёлок Горный был образован Указом Президиума Верховного Совета РСФСР от 19 октября 1965 года для обслуживания военнослужащих и гражданского персонала войсковой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связи с размещением штаба 4-й ракетной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Харбинской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дивизии Ракетных войск стратегического назначения, которая базировалась в посёлке до своего расформирования в 2002 году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Президиума Верховного Совета Российской Федерации от 14 июля 1993 года № 5572-1 посёлок Горный (Чита-46) включен в Перечень закрытых административно-территориальных образований (ЗАТО), в которых устанавливается особый режим безопасного функционирования предприятий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посёлке базируется 200-я отдельная артиллерийская бригада, а также сформированная в декабре 2016 года 3-я ракетная бригада 29-й общевойсковой армии Восточного военного округа. Бригада вооружена оперативно-тактическими ракетными комплексами «Искандер»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25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title="Макет заголовка и объектов с диаграммой"/>
          <p:cNvSpPr>
            <a:spLocks noGrp="1"/>
          </p:cNvSpPr>
          <p:nvPr>
            <p:ph type="title"/>
          </p:nvPr>
        </p:nvSpPr>
        <p:spPr>
          <a:xfrm>
            <a:off x="475989" y="365125"/>
            <a:ext cx="10877811" cy="1325563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sz="3600" b="1" dirty="0"/>
              <a:t>Структура доходов бюджета городского округа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ЗАТО п</a:t>
            </a:r>
            <a:r>
              <a:rPr lang="ru-RU" sz="3600" b="1" dirty="0"/>
              <a:t>. Горный на </a:t>
            </a:r>
            <a:r>
              <a:rPr lang="ru-RU" sz="3600" b="1" dirty="0" smtClean="0"/>
              <a:t>2020 </a:t>
            </a:r>
            <a:r>
              <a:rPr lang="ru-RU" sz="3600" b="1" dirty="0"/>
              <a:t>год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188238768"/>
              </p:ext>
            </p:extLst>
          </p:nvPr>
        </p:nvGraphicFramePr>
        <p:xfrm>
          <a:off x="1248229" y="1262743"/>
          <a:ext cx="9869713" cy="497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3233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title="Макет заголовка и объектов с диаграммой"/>
          <p:cNvSpPr>
            <a:spLocks noGrp="1"/>
          </p:cNvSpPr>
          <p:nvPr>
            <p:ph type="title"/>
          </p:nvPr>
        </p:nvSpPr>
        <p:spPr>
          <a:xfrm>
            <a:off x="475989" y="365125"/>
            <a:ext cx="11411211" cy="1325563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sz="3100" b="1" dirty="0"/>
              <a:t>Структура собственных (налоговых и неналоговых) доходов бюджета городского округа ЗАТО п. Горный на </a:t>
            </a:r>
            <a:r>
              <a:rPr lang="ru-RU" sz="3100" b="1" dirty="0" smtClean="0"/>
              <a:t>2020 год, </a:t>
            </a:r>
            <a:r>
              <a:rPr lang="ru-RU" sz="3100" b="1" dirty="0" err="1" smtClean="0"/>
              <a:t>тыс.руб</a:t>
            </a:r>
            <a:r>
              <a:rPr lang="ru-RU" sz="3100" b="1" dirty="0" smtClean="0"/>
              <a:t>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568509667"/>
              </p:ext>
            </p:extLst>
          </p:nvPr>
        </p:nvGraphicFramePr>
        <p:xfrm>
          <a:off x="708337" y="1532586"/>
          <a:ext cx="10805375" cy="4288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6183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title="Макет заголовка и объектов с диаграммой"/>
          <p:cNvSpPr>
            <a:spLocks noGrp="1"/>
          </p:cNvSpPr>
          <p:nvPr>
            <p:ph type="title"/>
          </p:nvPr>
        </p:nvSpPr>
        <p:spPr>
          <a:xfrm>
            <a:off x="475989" y="365125"/>
            <a:ext cx="10877811" cy="1325563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sz="3600" b="1" dirty="0"/>
              <a:t>Экономические показатели городского округа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ЗАТО </a:t>
            </a:r>
            <a:r>
              <a:rPr lang="ru-RU" sz="3600" b="1" dirty="0"/>
              <a:t>п. Горный, млн. руб.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060179098"/>
              </p:ext>
            </p:extLst>
          </p:nvPr>
        </p:nvGraphicFramePr>
        <p:xfrm>
          <a:off x="1349419" y="1300765"/>
          <a:ext cx="9777927" cy="5087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3201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в оформлении «Облачный шкипер»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_13665955_TF03460508.potx" id="{5DFBD78C-123E-43C4-B1D8-C87BD0916EA4}" vid="{61EFFEBC-D632-4584-AAF5-CCDDDB225785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253D857-4181-4777-8893-6E45A690F9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EDD01B8-816B-49B7-8C81-03AB51D87C54}">
  <ds:schemaRefs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www.w3.org/XML/1998/namespace"/>
    <ds:schemaRef ds:uri="http://purl.org/dc/elements/1.1/"/>
    <ds:schemaRef ds:uri="40262f94-9f35-4ac3-9a90-690165a166b7"/>
    <ds:schemaRef ds:uri="a4f35948-e619-41b3-aa29-22878b09cfd2"/>
  </ds:schemaRefs>
</ds:datastoreItem>
</file>

<file path=customXml/itemProps3.xml><?xml version="1.0" encoding="utf-8"?>
<ds:datastoreItem xmlns:ds="http://schemas.openxmlformats.org/officeDocument/2006/customXml" ds:itemID="{B024FD56-CE1B-42FC-9E83-BFBF160724C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Слайды в оформлении «Облачный шкипер»</Template>
  <TotalTime>389</TotalTime>
  <Words>867</Words>
  <Application>Microsoft Office PowerPoint</Application>
  <PresentationFormat>Произвольный</PresentationFormat>
  <Paragraphs>115</Paragraphs>
  <Slides>18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Шаблон в оформлении «Облачный шкипер»</vt:lpstr>
      <vt:lpstr>Инвестиционный паспорт городского округа ЗАТО п. Горный</vt:lpstr>
      <vt:lpstr>Немного о городском округе….</vt:lpstr>
      <vt:lpstr>СОДЕРЖАНИЕ</vt:lpstr>
      <vt:lpstr>ОБЩАЯ ИНФОРМАЦИЯ</vt:lpstr>
      <vt:lpstr>Географическое положение</vt:lpstr>
      <vt:lpstr>Историческая справка</vt:lpstr>
      <vt:lpstr>Структура доходов бюджета городского округа  ЗАТО п. Горный на 2020 год  </vt:lpstr>
      <vt:lpstr>Структура собственных (налоговых и неналоговых) доходов бюджета городского округа ЗАТО п. Горный на 2020 год, тыс.руб.  </vt:lpstr>
      <vt:lpstr>Экономические показатели городского округа  ЗАТО п. Горный, млн. руб.  </vt:lpstr>
      <vt:lpstr> </vt:lpstr>
      <vt:lpstr> Динамика численности населения городского округа ЗАТО п. Горный за 2014-2019 годы (на конец года), человек</vt:lpstr>
      <vt:lpstr>Муниципальные программы</vt:lpstr>
      <vt:lpstr>Инфраструктура городского округа ЗАТО п. Горный</vt:lpstr>
      <vt:lpstr>Инфраструктура городского округа ЗАТО п. Горный</vt:lpstr>
      <vt:lpstr>Инфраструктура городского округа ЗАТО п. Горный</vt:lpstr>
      <vt:lpstr>Конкурентные преимущества</vt:lpstr>
      <vt:lpstr>          Инвестиционные предложения</vt:lpstr>
      <vt:lpstr>Приятного сотрудничества…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Инвестиционный паспорт городского округа ЗАТО п. Горный</dc:title>
  <dc:creator>user</dc:creator>
  <cp:lastModifiedBy>Шаманская</cp:lastModifiedBy>
  <cp:revision>38</cp:revision>
  <cp:lastPrinted>2019-09-06T02:33:22Z</cp:lastPrinted>
  <dcterms:created xsi:type="dcterms:W3CDTF">2019-06-21T06:14:14Z</dcterms:created>
  <dcterms:modified xsi:type="dcterms:W3CDTF">2020-11-05T01:44:36Z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74062900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