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9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307" r:id="rId18"/>
    <p:sldId id="272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333" r:id="rId30"/>
    <p:sldId id="334" r:id="rId31"/>
    <p:sldId id="285" r:id="rId32"/>
    <p:sldId id="297" r:id="rId33"/>
    <p:sldId id="321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08" r:id="rId46"/>
    <p:sldId id="309" r:id="rId47"/>
    <p:sldId id="306" r:id="rId4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C3"/>
    <a:srgbClr val="0000FF"/>
    <a:srgbClr val="003399"/>
    <a:srgbClr val="006600"/>
    <a:srgbClr val="000099"/>
    <a:srgbClr val="000086"/>
    <a:srgbClr val="0033CC"/>
    <a:srgbClr val="000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6" autoAdjust="0"/>
    <p:restoredTop sz="69656" autoAdjust="0"/>
  </p:normalViewPr>
  <p:slideViewPr>
    <p:cSldViewPr>
      <p:cViewPr>
        <p:scale>
          <a:sx n="96" d="100"/>
          <a:sy n="96" d="100"/>
        </p:scale>
        <p:origin x="-229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dLbls>
            <c:dLbl>
              <c:idx val="0"/>
              <c:layout>
                <c:manualLayout>
                  <c:x val="-0.1114282589676292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  <a:r>
                      <a:rPr lang="ru-RU" dirty="0" smtClean="0"/>
                      <a:t>,</a:t>
                    </a:r>
                    <a:r>
                      <a:rPr lang="ru-RU" dirty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2845</c:v>
                </c:pt>
                <c:pt idx="1">
                  <c:v>5367</c:v>
                </c:pt>
                <c:pt idx="2">
                  <c:v>13022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Мужчины 10194 чел.</c:v>
                </c:pt>
                <c:pt idx="1">
                  <c:v>Женщины 11040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10194</c:v>
                </c:pt>
                <c:pt idx="1">
                  <c:v>11040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427682234930666"/>
          <c:y val="0.28871867301316995"/>
          <c:w val="0.40575694037762333"/>
          <c:h val="0.422562653973661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2678109950809"/>
          <c:y val="0.35118033369684937"/>
          <c:w val="0.43032376838133346"/>
          <c:h val="0.289773263222922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8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7321010208788827E-3"/>
                  <c:y val="-0.2501490300431195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Штрафы 
6,2%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36805190357612"/>
                  <c:y val="-0.2644700772989112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Налоги на совокупный доход
7,3%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4700492736528"/>
                  <c:y val="-0.1340974656098811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использования имущества 10,5%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105616089307364E-2"/>
                  <c:y val="0.223477671570681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Остальные налоги и сборы  9,7 %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252263563219599"/>
                  <c:y val="8.373889235651929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 на доходы физических лиц 
66,3%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5.5</c:v>
                </c:pt>
                <c:pt idx="1">
                  <c:v>8.6</c:v>
                </c:pt>
                <c:pt idx="2">
                  <c:v>19.2</c:v>
                </c:pt>
                <c:pt idx="3">
                  <c:v>8.3000000000000007</c:v>
                </c:pt>
                <c:pt idx="4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chemeClr val="bg2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/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/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/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/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/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/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/>
      <dgm:t>
        <a:bodyPr/>
        <a:lstStyle/>
        <a:p>
          <a:pPr rtl="0"/>
          <a:r>
            <a:rPr lang="ru-RU" sz="1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22 образовательных учреждений:</a:t>
          </a:r>
          <a:endParaRPr lang="ru-RU" sz="1800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/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/>
        </a:p>
      </dgm:t>
    </dgm:pt>
    <dgm:pt modelId="{4B8C4BC3-3353-4898-9610-F1B56B9A261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/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/>
        </a:p>
      </dgm:t>
    </dgm:pt>
    <dgm:pt modelId="{E06F4214-7552-4724-9E61-E171880ED69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– дошкольных образовательных учреждений </a:t>
          </a:r>
        </a:p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(7 муниципальных, 1 ведомственное);</a:t>
          </a:r>
          <a:endParaRPr lang="ru-RU" sz="16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/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/>
        </a:p>
      </dgm:t>
    </dgm:pt>
    <dgm:pt modelId="{BEFBD29D-830C-4B61-A7F6-E9AA2D8A2FD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/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/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4" custScaleX="124800" custLinFactNeighborX="11316" custLinFactNeighborY="28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4" custLinFactNeighborX="24002" custLinFactNeighborY="7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4" custLinFactY="-67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4" custScaleX="117949" custScaleY="123424" custLinFactNeighborX="24002" custLinFactNeighborY="-1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4" custLinFactY="-39770" custLinFactNeighborX="-12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4" custLinFactNeighborX="24002" custLinFactNeighborY="-44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4" custLinFactY="-299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21712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320647" y="136495"/>
          <a:ext cx="50328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22 образовательных учреждений:</a:t>
          </a:r>
          <a:endParaRPr lang="ru-RU" sz="1800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9381" y="155229"/>
        <a:ext cx="4995374" cy="346292"/>
      </dsp:txXfrm>
    </dsp:sp>
    <dsp:sp modelId="{65801864-55BE-48B3-ADFF-F879CBDB54E1}">
      <dsp:nvSpPr>
        <dsp:cNvPr id="0" name=""/>
        <dsp:cNvSpPr/>
      </dsp:nvSpPr>
      <dsp:spPr>
        <a:xfrm>
          <a:off x="0" y="714378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357190" y="642942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661676"/>
        <a:ext cx="3995258" cy="346292"/>
      </dsp:txXfrm>
    </dsp:sp>
    <dsp:sp modelId="{9173E5F1-B5C3-4DA8-8C02-9CF9423C63E6}">
      <dsp:nvSpPr>
        <dsp:cNvPr id="0" name=""/>
        <dsp:cNvSpPr/>
      </dsp:nvSpPr>
      <dsp:spPr>
        <a:xfrm>
          <a:off x="0" y="1285885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357190" y="1143006"/>
          <a:ext cx="4756560" cy="47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– дошкольных образовательных учреждений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(7 муниципальных, 1 ведомственное);</a:t>
          </a:r>
          <a:endParaRPr lang="ru-RU" sz="16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0312" y="1166128"/>
        <a:ext cx="4710316" cy="427407"/>
      </dsp:txXfrm>
    </dsp:sp>
    <dsp:sp modelId="{3F1780AF-3EF8-464A-ABF4-1F09BA3A09F8}">
      <dsp:nvSpPr>
        <dsp:cNvPr id="0" name=""/>
        <dsp:cNvSpPr/>
      </dsp:nvSpPr>
      <dsp:spPr>
        <a:xfrm>
          <a:off x="0" y="178595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357190" y="1714511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1733245"/>
        <a:ext cx="3995258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1" rIns="95543" bIns="4777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5543" tIns="47771" rIns="95543" bIns="4777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5543" tIns="47771" rIns="95543" bIns="477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hart" Target="../charts/chart1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8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microsoft.com/office/2007/relationships/diagramDrawing" Target="../diagrams/drawing6.xml"/><Relationship Id="rId4" Type="http://schemas.openxmlformats.org/officeDocument/2006/relationships/image" Target="../media/image49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ibgrain.ru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Андрей Михайлович Эпов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12" descr="станция Забайкаль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4592" y="1440316"/>
            <a:ext cx="4879408" cy="436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pic>
        <p:nvPicPr>
          <p:cNvPr id="13317" name="Picture 5" descr="C:\Users\Фэйсер\Desktop\1_366992e489c832e6605430b79c8bf9f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72000" y="1484784"/>
            <a:ext cx="2064047" cy="1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9" name="Picture 7" descr="D:\Работа перейди на Федота)\Инвестиционный паспорт МР ЗР\dsc05273.1u59h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48264" y="1484784"/>
            <a:ext cx="1824828" cy="134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42103"/>
              </p:ext>
            </p:extLst>
          </p:nvPr>
        </p:nvGraphicFramePr>
        <p:xfrm>
          <a:off x="214313" y="3214688"/>
          <a:ext cx="6013450" cy="3385503"/>
        </p:xfrm>
        <a:graphic>
          <a:graphicData uri="http://schemas.openxmlformats.org/drawingml/2006/table">
            <a:tbl>
              <a:tblPr/>
              <a:tblGrid>
                <a:gridCol w="3622675"/>
                <a:gridCol w="1055687"/>
                <a:gridCol w="1335088"/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Число мест в дошкольных учреждениях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мест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945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Численность детей, посещающих     дошкольные учреждения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1266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дошкольных 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Охват детей дошкольным образованием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32385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пос. при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мероприятия: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дополнительные выплаты медицинским работникам первичного звена, фельдшерско-акушерских пунктов, отделений скорой медицинской помощи;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оказание медицинской помощи женщинам в период беременности и родов;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иммунобиологических препаратов.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63303"/>
              </p:ext>
            </p:extLst>
          </p:nvPr>
        </p:nvGraphicFramePr>
        <p:xfrm>
          <a:off x="285750" y="4214813"/>
          <a:ext cx="5472113" cy="2556067"/>
        </p:xfrm>
        <a:graphic>
          <a:graphicData uri="http://schemas.openxmlformats.org/drawingml/2006/table">
            <a:tbl>
              <a:tblPr/>
              <a:tblGrid>
                <a:gridCol w="3133725"/>
                <a:gridCol w="1152525"/>
                <a:gridCol w="1185863"/>
              </a:tblGrid>
              <a:tr h="365125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01.09.2020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8498979"/>
              </p:ext>
            </p:extLst>
          </p:nvPr>
        </p:nvGraphicFramePr>
        <p:xfrm>
          <a:off x="642938" y="1143000"/>
          <a:ext cx="7929562" cy="2834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/>
                <a:gridCol w="1368152"/>
                <a:gridCol w="1840260"/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01.01.2020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1594</a:t>
                      </a:r>
                    </a:p>
                  </a:txBody>
                  <a:tcPr marL="91433" marR="91433" marT="45688" marB="45688" horzOverflow="overflow"/>
                </a:tc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19288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293096"/>
            <a:ext cx="2891296" cy="1967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1988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436096" y="3933056"/>
            <a:ext cx="3406374" cy="26600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0164149"/>
              </p:ext>
            </p:extLst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/>
                <a:gridCol w="1152525"/>
                <a:gridCol w="12636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01.01.2020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спортивных сооружений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спортивных залов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плавательных бассейнов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детских юношеских спортивных школ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занимающихся в ДЮСШ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занимающихся физической культурой и спортом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4398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2915816" y="4077072"/>
            <a:ext cx="2598105" cy="15716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99592" y="5085184"/>
            <a:ext cx="2143140" cy="1332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01.01.2019 года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64779229"/>
              </p:ext>
            </p:extLst>
          </p:nvPr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3179788"/>
              </p:ext>
            </p:extLst>
          </p:nvPr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0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466799"/>
              </p:ext>
            </p:extLst>
          </p:nvPr>
        </p:nvGraphicFramePr>
        <p:xfrm>
          <a:off x="179388" y="2852738"/>
          <a:ext cx="87757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Лист" r:id="rId7" imgW="9229776" imgH="4010053" progId="Excel.Sheet.8">
                  <p:embed/>
                </p:oleObj>
              </mc:Choice>
              <mc:Fallback>
                <p:oleObj name="Лист" r:id="rId7" imgW="9229776" imgH="4010053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852738"/>
                        <a:ext cx="8775700" cy="3816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1760" y="2996952"/>
            <a:ext cx="51125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работающих на 01.01.2020 года (4836 человек)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87529"/>
              </p:ext>
            </p:extLst>
          </p:nvPr>
        </p:nvGraphicFramePr>
        <p:xfrm>
          <a:off x="971600" y="1556793"/>
          <a:ext cx="7344816" cy="2721065"/>
        </p:xfrm>
        <a:graphic>
          <a:graphicData uri="http://schemas.openxmlformats.org/drawingml/2006/table">
            <a:tbl>
              <a:tblPr/>
              <a:tblGrid>
                <a:gridCol w="3148972"/>
                <a:gridCol w="1066740"/>
                <a:gridCol w="1066740"/>
                <a:gridCol w="1066740"/>
                <a:gridCol w="995624"/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01.01.2020 года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21049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89337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/>
                <a:gridCol w="151268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ПАО «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Совкомбанк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»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( пгт.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Забайкальск)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83768" y="4725144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4869160"/>
            <a:ext cx="2068609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28184" y="5013176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6086" name="Picture 12" descr="115-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85184"/>
            <a:ext cx="1800200" cy="14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Андрей Михайлович Эпов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930880"/>
              </p:ext>
            </p:extLst>
          </p:nvPr>
        </p:nvGraphicFramePr>
        <p:xfrm>
          <a:off x="251520" y="2060848"/>
          <a:ext cx="8586621" cy="433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- 434,0 тонн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- 13,8 тонн  кондитерских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- 3,4 тонн макаронных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*,0 тонны  мясных полуфабрикатов.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производители: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Забайкальское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 ИП Данилова,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Касумов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Намжатлов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Бронников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0,585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1196752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12366"/>
              </p:ext>
            </p:extLst>
          </p:nvPr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/>
                <a:gridCol w="1296144"/>
                <a:gridCol w="1080120"/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28,120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88,1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27,535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09469"/>
              </p:ext>
            </p:extLst>
          </p:nvPr>
        </p:nvGraphicFramePr>
        <p:xfrm>
          <a:off x="2700338" y="2349500"/>
          <a:ext cx="5111750" cy="4419448"/>
        </p:xfrm>
        <a:graphic>
          <a:graphicData uri="http://schemas.openxmlformats.org/drawingml/2006/table">
            <a:tbl>
              <a:tblPr/>
              <a:tblGrid>
                <a:gridCol w="3816350"/>
                <a:gridCol w="12954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1930,5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Минимаркеты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дискаунтеры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54925"/>
              </p:ext>
            </p:extLst>
          </p:nvPr>
        </p:nvGraphicFramePr>
        <p:xfrm>
          <a:off x="395536" y="836712"/>
          <a:ext cx="8353052" cy="55213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/>
                <a:gridCol w="2448148"/>
                <a:gridCol w="3672532"/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Контакты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Станция Забайкальск ОАО «РЖД»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Железнодорожные перевозки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ЗабТЭК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Выработка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теплоэнергии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/>
                        <a:t>674520, Забайкальский</a:t>
                      </a:r>
                      <a:r>
                        <a:rPr lang="ru-RU" sz="1300" kern="1200" baseline="0" dirty="0" smtClean="0"/>
                        <a:t> край,  г. Чита, ул. Петровская  44.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</a:t>
                      </a:r>
                      <a:r>
                        <a:rPr lang="ru-RU" sz="1300" kern="1200" dirty="0" smtClean="0"/>
                        <a:t>8(3022)357958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ФГУП «Почта России»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Краснокаменского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почтамта ОПС «Забайкальск»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Почтовая 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2-15-82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Ростелеком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2-13-75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Сибири-Читаэнерго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2-25-14, 3-22-21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Борзинская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Олерон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Предварительная запись по телефону: 83022-21-78-71.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84875"/>
              </p:ext>
            </p:extLst>
          </p:nvPr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/>
                <a:gridCol w="25193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542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/>
                <a:gridCol w="2511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16653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12557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569660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сельхозпредприятий;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крестьянско-фермерских хозяйств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 индивидуальных предпринимателя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1308 личных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- строительство электролиний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Объемы строительства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4417"/>
              </p:ext>
            </p:extLst>
          </p:nvPr>
        </p:nvGraphicFramePr>
        <p:xfrm>
          <a:off x="571500" y="2928938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/>
                <a:gridCol w="1576642"/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5396,0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20,93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 всех поселениях района установлены универсальные таксофоны.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сотовой связи оказывают компании МТС,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МегаФон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Сотовая связь работает в 8 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почтовой связи оказывают 8 стационарных отделений почтовой связи УФПС Забайкальского края – филиала ФГУП «Почта России».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 к сети Интернет имеется  в  9 населенных пунктах.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2862296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42667" y="4589636"/>
            <a:ext cx="1986539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/>
                <a:gridCol w="2270662"/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2817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(2020 - 2026 г.г.)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alt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2020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19141"/>
              </p:ext>
            </p:extLst>
          </p:nvPr>
        </p:nvGraphicFramePr>
        <p:xfrm>
          <a:off x="323528" y="836712"/>
          <a:ext cx="8352928" cy="5689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29 239,8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243,8</a:t>
                      </a: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18 813,0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1 635,0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</a:t>
                      </a:r>
                      <a:r>
                        <a:rPr lang="ru-RU" alt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район»"на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45 996,0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1 815,3</a:t>
                      </a:r>
                    </a:p>
                  </a:txBody>
                  <a:tcPr marL="68580" marR="68580" marT="0" marB="0" anchor="ctr" horzOverflow="overflow"/>
                </a:tc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19 829,1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 horzOverflow="overflow"/>
                </a:tc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3 346,2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304,1</a:t>
                      </a:r>
                    </a:p>
                  </a:txBody>
                  <a:tcPr marL="68580" marR="68580" marT="0" marB="0" anchor="ctr" horzOverflow="overflow"/>
                </a:tc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46 781,5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2020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64296"/>
              </p:ext>
            </p:extLst>
          </p:nvPr>
        </p:nvGraphicFramePr>
        <p:xfrm>
          <a:off x="323528" y="836712"/>
          <a:ext cx="8352928" cy="43394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122 227,8</a:t>
                      </a: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293 761,9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31 902,1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15 563,4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81093"/>
              </p:ext>
            </p:extLst>
          </p:nvPr>
        </p:nvGraphicFramePr>
        <p:xfrm>
          <a:off x="285750" y="1298100"/>
          <a:ext cx="8390706" cy="52486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/>
              </a:tblGrid>
              <a:tr h="425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71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2123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</a:t>
                      </a:r>
                      <a:r>
                        <a:rPr lang="ru-RU" alt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район»"на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82863"/>
              </p:ext>
            </p:extLst>
          </p:nvPr>
        </p:nvGraphicFramePr>
        <p:xfrm>
          <a:off x="323528" y="1700807"/>
          <a:ext cx="8280920" cy="37168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80920"/>
              </a:tblGrid>
              <a:tr h="49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559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594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548680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«Организация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специализированного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комплекса «Лесной Терминал»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пгт. Забайкальск, Забайкальского края»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12240"/>
              </p:ext>
            </p:extLst>
          </p:nvPr>
        </p:nvGraphicFramePr>
        <p:xfrm>
          <a:off x="179512" y="1124744"/>
          <a:ext cx="8713788" cy="53285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 краткое содержание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специализированного комплекса «Лесной Терминал» в пгт. Забайкальск, Забайкальского края»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проекта заключается в создании технологического комплекса «Лесной Терминал», включающего в себя группу специализированных и универсальных зон, а также необходимые элементы инженерной, транспортной и административной инфраструктуры для обслуживания транзитных и региональных лесных грузопотоков, а также организации переработки древесины.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предусматривает строительство на территории пгт Забайкальск инфраструктурных объектов комплекса «Лесной терминал»: объектов административно-хозяйственного назначения, делового центра, инженерных сетей и сооружений, объектов системы безопасности.</a:t>
                      </a:r>
                    </a:p>
                  </a:txBody>
                  <a:tcPr marL="21818" marR="21818" marT="0" marB="0" anchor="ctr"/>
                </a:tc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Инициатор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с ограниченной ответственностью «Забайкальский лесной терминал»</a:t>
                      </a:r>
                    </a:p>
                  </a:txBody>
                  <a:tcPr marL="21818" marR="21818" marT="0" marB="0"/>
                </a:tc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 привязка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площадью 90 га на территории муниципального района «Забайкальский район».</a:t>
                      </a:r>
                    </a:p>
                  </a:txBody>
                  <a:tcPr marL="21818" marR="21818" marT="0" marB="0"/>
                </a:tc>
              </a:tr>
              <a:tr h="617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инвестиционного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направлен на организацию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терминально-логистического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комплекса в непосредственной близости к пограничному пункту Забайкальск – Маньчжурия с целью обеспечения необходимой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логистической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инфраструктурой грузовые потоки на границе, а также предусматривает организацию переработки древесины.</a:t>
                      </a:r>
                    </a:p>
                  </a:txBody>
                  <a:tcPr marL="21818" marR="21818" marT="0" marB="0"/>
                </a:tc>
              </a:tr>
              <a:tr h="1235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по проекту – 2000 млн. рублей, в том числе: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документации, получение разрешительной документации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млн.рублей;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вертикальная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площадки – 350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бетонирование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площадки – 540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техники и оборудования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420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ж/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тупика – 150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инфраструктурных объектов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операционные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запуск терминала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рублей.</a:t>
                      </a:r>
                    </a:p>
                  </a:txBody>
                  <a:tcPr marL="21818" marR="21818" marT="0" marB="0"/>
                </a:tc>
              </a:tr>
              <a:tr h="41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 виды производимой продукции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 позволит организации предоставлять клиентам лесоматериалы, а также высококачественные услуги по хранению и обработке грузов.</a:t>
                      </a:r>
                    </a:p>
                  </a:txBody>
                  <a:tcPr marL="21818" marR="21818" marT="0" marB="0"/>
                </a:tc>
              </a:tr>
              <a:tr h="41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создаваемых рабочих мест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процессе реализации  проекта будет создано 731 рабочее место.</a:t>
                      </a:r>
                    </a:p>
                  </a:txBody>
                  <a:tcPr marL="21818" marR="21818" marT="0" marB="0"/>
                </a:tc>
              </a:tr>
              <a:tr h="21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Россия, Китай.</a:t>
                      </a:r>
                    </a:p>
                  </a:txBody>
                  <a:tcPr marL="21818" marR="21818" marT="0" marB="0"/>
                </a:tc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2018-2026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33813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ЗЕРНОВОЙ ЖЕЛЕЗНОДОРОЖНЫЙ ТЕРМИНАЛ ЗАБАЙКАЛЬСК-МАНЬЧЖУРИЯ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7285"/>
              </p:ext>
            </p:extLst>
          </p:nvPr>
        </p:nvGraphicFramePr>
        <p:xfrm>
          <a:off x="142875" y="764704"/>
          <a:ext cx="8858250" cy="5328593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825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зерновой железнодорожный терминал Забайкальск-Маньчжурия, перевалка до 8 млн. тонн зерновых, зернобобовых и масленичных культур из российских вагонов зерновозов в китайские вагоны и возможностью единовременного хранения до 80 тыс. тонн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пгт.Забайкальск, ул.Песочная 1 а, б, в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«ЗАБАЙКАЛЬСКИЙ ЗЕРНОВОЙ ТЕРМИНАЛ»,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7536150931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Адрес: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оф.15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 – Овсепян Карен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+7(3022) 55-08-88 </a:t>
                      </a:r>
                      <a:r>
                        <a:rPr kumimoji="0" 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info@sibgrain.ru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годы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6 334 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замещения импорта на рынке по годам с начала выпуска продукции,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создает условия для развития коммерчески перспективного (отсутствующего сегодня) рынка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экспортоориентированного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производства зерна, зерновой логистики 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зернотрейдинга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Забайкальском крае и в целом СФО.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Заемные средства  - 80% (кредитное оглашение с ПАО «Промсвязьбанк».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создаваемых рабочих мест, ед.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90994"/>
            <a:ext cx="8858250" cy="58477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СКЛАДСКОГО КОМПЛЕКСА С ПРЕДОСТАВЛЕНИЕМ УСЛУГ ПО ХРАНЕНИЮ ТОВАРОВ, НАХОДЯЩИХСЯ ПОД ТАМОЖЕННЫМ КОНТРОЛЕМ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01688"/>
              </p:ext>
            </p:extLst>
          </p:nvPr>
        </p:nvGraphicFramePr>
        <p:xfrm>
          <a:off x="142875" y="728869"/>
          <a:ext cx="8858250" cy="5010921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1259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Складской комплекс «Континент плюс» первый в Забайкальском крае таможенный склад открытого типа, предназначен для хранения до 3-х лет иностранных товаров до выпуска таможенным органом (создание благоприятных условий для устойчивого экономического развития Забайкальского края на основе расширения международного сотрудничества, внешнеэкономической деятельности и туризма)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МАПП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«»Континент плюс»,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МАПП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7505006342  ОГРН 1117505000315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– Овсепян Карен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+7(924) 275-88-06, +7(914)434-85-99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2021годы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  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100%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создаваемых рабочих мест, ед.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80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104"/>
            <a:ext cx="8858250" cy="33855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 МИКРОРАЙОНА «ЮЖНЫЙ» В ПГТ.ЗАБАЙКАЛЬСК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8293"/>
              </p:ext>
            </p:extLst>
          </p:nvPr>
        </p:nvGraphicFramePr>
        <p:xfrm>
          <a:off x="142875" y="728869"/>
          <a:ext cx="8858250" cy="5052767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1259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Инвестиционным проектом предусмотрено строительство жилого микрорайона для обеспечения жильем и социальной инфраструктурой жителей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Забайкальск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план застройки включены жилые дома, офисные здания, торговые помещения, коттеджи,  детсад, школа, медучреждение, гаражи)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район, п. Забайкальск,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«Южный», ул. Международная, 2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Шэн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Ши», Забайкальский район, п. Забайкальск,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«Южный», ул. Международная,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– Фан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Шутин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Козлова Анна, 914-467-18-16,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kozlovaannachita@gmail.com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2026годы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5 510,0 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(КНР) – 100%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создаваемых рабочих мест,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136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-32117"/>
            <a:ext cx="8858250" cy="83099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 СУБЪЕКТОВ МАЛОГО И СРЕДНЕГО ПРЕДПРИНИМАТЕЛЬСТВА РЕАЛИЗУЕМЫЕ ИЛИ ПЛАНИРУЕМЫЕ К РЕАЛИЗАЦИИ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ЕТРИТОРИИ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 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99501"/>
              </p:ext>
            </p:extLst>
          </p:nvPr>
        </p:nvGraphicFramePr>
        <p:xfrm>
          <a:off x="251518" y="908720"/>
          <a:ext cx="8749606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427"/>
                <a:gridCol w="673169"/>
                <a:gridCol w="748082"/>
                <a:gridCol w="448427"/>
                <a:gridCol w="748082"/>
                <a:gridCol w="748082"/>
                <a:gridCol w="672640"/>
                <a:gridCol w="673169"/>
                <a:gridCol w="673169"/>
                <a:gridCol w="2916359"/>
              </a:tblGrid>
              <a:tr h="3573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Инициатор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Цель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 реализации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Потребность в финансировании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Эффективность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об исполнении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</a:tr>
              <a:tr h="747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всего, 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Источники финансирования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описание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д.рабочие места, человек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доп.выручка в год, млн. 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</a:tr>
              <a:tr h="447731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СХПК «Степной»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ИП ГКФХ Доржицыренов Дамдин Басагадаевич,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8-914-523-2275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Покупка скота - 500 маток, КРС - 300 племенного скота. В 2020 году заем требуется на развитие кормовой базы – приобретение техники и семян. Часть средств необходима для ремонта техники.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(поэтапно), в 2020 году – 5,0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Заемные средства - 5 млн. руб. (Фонд поддержки предпринимательства), собственные средства - 0 млн. руб.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ходе реализации проекта планируется увеличение выручки на 20-30 %,  увеличение штата до 10 человек (+ 5 р.м.).   В перспективе будет увеличен штата на 7 р.м. (в сезон работ до 20 р.м)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ru-RU" sz="800" dirty="0">
                          <a:effectLst/>
                        </a:rPr>
                        <a:t>Планируемая дата заключения кредитного договора на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квартал 2021 года. Кредитная организация: Фонд поддержки предпринимательства. Сумма кредита – 1000000,0. Планируемая дата погашения кредита – 2024 год. Цель кредита – Развитие скотоводства. Производство «Мраморной говядины».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ru-RU" sz="800" dirty="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15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41234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280"/>
                <a:gridCol w="719502"/>
                <a:gridCol w="799572"/>
                <a:gridCol w="479292"/>
                <a:gridCol w="479292"/>
                <a:gridCol w="799572"/>
                <a:gridCol w="718938"/>
                <a:gridCol w="559926"/>
                <a:gridCol w="719502"/>
                <a:gridCol w="3117092"/>
              </a:tblGrid>
              <a:tr h="277710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«Мульти Групп»,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Аршак Маружанович Санасарян,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8-914-484-7700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Приобретение мобильного передвижного асфальтного завода пр-ва КНР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16,00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- 6 млн. руб.  (Фонд развития промышленности, Фонд поддержки предпринимательства), собственные средства - 4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ходе реализации проекта планируется увеличение выручки на 30-35 млн. руб.,  увеличение штата на 16-25 чел.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16-25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30-35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Кредит по льготным условиям до 5 %. Планирует закупить бетонный мини завод на собственные средства. В последующем асфальтовый. В связи с распространением новой коронавирусной инфекции, Государственная Граница закрыта, выезд в КНР ограничен, вывоз оборудования на данный момент не представляется возможным, проект буде реализован после снятия ограничений.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Реализация проекта будет осуществляться за счет займа – 6,0 млн. рублей и за счет собственных средств – 4,0 млн. рублей.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63160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ИП Болотов Баир-Мунко Михайлович,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8-914-468-2953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Строительство автомойки дополнительно к автосервису, организация туристического комплекса на базе имеющегося кафе; занятость мясным животноводством.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- 10 млн. руб. (Фонд поддержки предпринимательства, Забайкальский микрофинансовый центр) , собственные средства - 0 млн. 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Увеличение количества трудоустроенных до 30 человек )+ 5 р.м.)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Планируемая дата заключения кредитного договора на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квартал 2021 года. Кредитная организация: Фонд поддержки предпринимательства. Сумма кредита – от 1000000,0. Цель кредита – Открытие вида деятельности. Наращивание продовольственной деятельности в сфере сельского хозяйства. Планируемая дата погашения кредита – 2024 год.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60678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18694"/>
              </p:ext>
            </p:extLst>
          </p:nvPr>
        </p:nvGraphicFramePr>
        <p:xfrm>
          <a:off x="323528" y="332656"/>
          <a:ext cx="8496944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39"/>
                <a:gridCol w="701663"/>
                <a:gridCol w="779748"/>
                <a:gridCol w="467409"/>
                <a:gridCol w="467409"/>
                <a:gridCol w="779748"/>
                <a:gridCol w="701114"/>
                <a:gridCol w="546043"/>
                <a:gridCol w="701663"/>
                <a:gridCol w="3039808"/>
              </a:tblGrid>
              <a:tr h="331660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СПК Расцвет (СПК),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Забайкальский РПК (районный потребкооператив)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Каирбекова Виктория Васильевна,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8-914-507-6048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Увеличение объема производства хлебобулочных изделий и полуфабрикатов. Реконструкция здания хлебопекарни в п. Даурия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2020-2023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Заемные средства - 10 млн. руб. (Фонд поддержки предпринимательства, Забайкальский микрофинансовый центр), собственные средства - 0 млн. руб.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Увеличение количества рабочих мест до 12 человек ( + 6 р.м.). Увеличение объемов производства минимум в 1,5 раза, увеличение налоговых отчислений 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Подготовка документов на оформление займа в Фонд развития промышленности. Сумма займа – 4,0 млн. рублей.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</a:tr>
              <a:tr h="29480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ИП Солоненко Олег Анатольевич,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8-914-135-8888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Организация досуга населения в пгт. Забайкальск в летний период путем строительства открытых бассейнов (взрослый и детский с горками)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2020-2021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Необходимы безвозвратные средства, т.к. есть возможность заимствования на более выгодных условиях, чем предлагаемые ЦМБ.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Примерный объем выручки - 8 млн.руб. в сезон, т. к. аквапарк будет работать только в летнее время года. Увеличение штата до 20 человек (+ 19 р.м.)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2020 году подавать заявку на кредит не планирует, пока реализуются за счет собственных средств. Заинтересован в </a:t>
                      </a:r>
                      <a:r>
                        <a:rPr lang="ru-RU" sz="700" dirty="0" err="1">
                          <a:effectLst/>
                        </a:rPr>
                        <a:t>грантовой</a:t>
                      </a:r>
                      <a:r>
                        <a:rPr lang="ru-RU" sz="700" dirty="0">
                          <a:effectLst/>
                        </a:rPr>
                        <a:t> поддержке.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591172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08294"/>
              </p:ext>
            </p:extLst>
          </p:nvPr>
        </p:nvGraphicFramePr>
        <p:xfrm>
          <a:off x="323528" y="188640"/>
          <a:ext cx="8640960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3"/>
                <a:gridCol w="713556"/>
                <a:gridCol w="792963"/>
                <a:gridCol w="475331"/>
                <a:gridCol w="475331"/>
                <a:gridCol w="792963"/>
                <a:gridCol w="712997"/>
                <a:gridCol w="555299"/>
                <a:gridCol w="713556"/>
                <a:gridCol w="3091331"/>
              </a:tblGrid>
              <a:tr h="401656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ГКФХ Баженов Юрий Викторович,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8-924-477-7438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покупка КРС - 100 голов. Запчасти на сельхозтехнику. Получение статуса племенного. Организация племенной работы в животноводстве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- 3 млн. руб. (Фонд поддержки предпринимательства), собственные средства - 1 млн. 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5 рабочих мест. Развитие мясного скотоводства, производство мяса для реализации на территории Забайкальского края и в регионах ДФО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Планируемая дата заключения договора на </a:t>
                      </a:r>
                      <a:r>
                        <a:rPr lang="en-US" sz="900">
                          <a:effectLst/>
                        </a:rPr>
                        <a:t>II</a:t>
                      </a:r>
                      <a:r>
                        <a:rPr lang="ru-RU" sz="900">
                          <a:effectLst/>
                        </a:rPr>
                        <a:t> квартал 2021 года. Кредитная организация: Фонд поддержки предпринимательства. Сумма кредита – 3000000,0. Планируемая дата погашения- 2024 год. Цель кредита – Приобретение сельскохозяйственных животных, в том числе КРС.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 июля 2020 года провели работы оп осеменению маточного поголовья КРС 91 головы канадско-герифордской породы. В будущем планирует получение статуса племенного хозяйства. Предоставление субсидий в отрасли животноводства.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232013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«Строй Макс»,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Кубатова Анна Александровна,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8-914-145-8888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оборудования для производства пластиковых  и алюминиевых изделий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- 3 млн.руб. (Фонд поддержки предпринимательства)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Рабочие места - 6 человек (+ 2 р.м.), налоговые отчисления - свыше 300 т. Р.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Заявка подана в Фонд поддержки малого предпринимательства Забайкальского края, ожидают ответа банка. Дополнительно планируют проконсультироваться в АНО ЦИПП, в случае, если условия устроят, то подадут заявку в АНО ЦИПП для получения займа под 2% до 7 лет. Реализация проекта планируется в марте, апреле 2021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0534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пгт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п.Красный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н.п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Рудник Абагайтуй</a:t>
            </a: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19042"/>
              </p:ext>
            </p:extLst>
          </p:nvPr>
        </p:nvGraphicFramePr>
        <p:xfrm>
          <a:off x="251520" y="332656"/>
          <a:ext cx="8568953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5"/>
                <a:gridCol w="471370"/>
                <a:gridCol w="471370"/>
                <a:gridCol w="786355"/>
                <a:gridCol w="707055"/>
                <a:gridCol w="550672"/>
                <a:gridCol w="707610"/>
                <a:gridCol w="3065570"/>
              </a:tblGrid>
              <a:tr h="23945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ГКФХ Дмитриев Андрей Викторович,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8-914-437-6436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крупного рогатого скота, овец, лошадей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средства по линии Минсельхоза - грант 60% от стоимости проекта, 40 % собственные (заемные) средства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Прирост объема производства сельхоз- продукции на 10%, 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Предоставление субсидий в отрасли животноводства, работа с Министерством сельского хозяйства Забайкальского края. 2020 году получена субсидия на развитие мясного животноводства в размере 121 019,79 руб.2020 году закупили МРС на собственные средства.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Реализация проекта перенесена на 2022-2023 годы.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37981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Мелентьев Василий Николаевич,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8-914-520-3275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Обновление сельхозтехники, подведение электролинии к чабанской стоянке, ремонт помещений для содержания животных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Заемные средства - 2,5 млн. руб. (Фонд поддержки предпринимательства), собственные средства - 0 млн. руб.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сельскохозяйственных животных для производства мяса в целях реализации на территории Забайкальского края и  в регионы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ДФО.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Реализация проекта временно приостановлена (дефицит финансовых средств).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19878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00482"/>
              </p:ext>
            </p:extLst>
          </p:nvPr>
        </p:nvGraphicFramePr>
        <p:xfrm>
          <a:off x="251520" y="332656"/>
          <a:ext cx="8568954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6"/>
                <a:gridCol w="471370"/>
                <a:gridCol w="471370"/>
                <a:gridCol w="786356"/>
                <a:gridCol w="707055"/>
                <a:gridCol w="550671"/>
                <a:gridCol w="707610"/>
                <a:gridCol w="3065570"/>
              </a:tblGrid>
              <a:tr h="257774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ГКФХ,  Нимаев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Нимаевич,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8-924-477-1454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крупного рогатого скота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2019-2024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(2019 г. - получил грант)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Прирост объема производства сельхоз- продукции на 10%, 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Проект реализован за счет средств гранта для начинающих фермеров в сумме 2630,7 тыс. рублей, полученного в 2019 году в министерстве сельского хозяйства Забайкальского края и собственных средств 292,3 тыс. рублей на приобретение: трактор Беларус 82.1, пресс-подборщик ПФР-145, погрузчик ПКУ-09 без рабочих органов, вилы для рулонов, ковш 0,8 м</a:t>
                      </a:r>
                      <a:r>
                        <a:rPr lang="ru-RU" sz="900" baseline="30000">
                          <a:effectLst/>
                        </a:rPr>
                        <a:t>3</a:t>
                      </a:r>
                      <a:r>
                        <a:rPr lang="ru-RU" sz="900">
                          <a:effectLst/>
                        </a:rPr>
                        <a:t>, доильный аппарат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  <a:tr h="361494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Бронников Юрий Владимирович,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8-924-501-4818,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Оксана Дмитриевна (супруга),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914-475-9414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предприятия по производству полуфабрикатов. Закуп 150 голов КРС. Обеспечение мясом детсадов, больниц.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- 2 млн.руб. (Фонд поддержки предпринимательства)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рабочих мест до 11 человек, увеличение налоговых отчислений - свыше 500 тыс.рублей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Планируют ознакомиться с условиями финансирования Фонда развития промышленности, если всё устроит, подают заявку на разработку бизнес плана и начнут собирать документы на оформления займа.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77610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19969"/>
              </p:ext>
            </p:extLst>
          </p:nvPr>
        </p:nvGraphicFramePr>
        <p:xfrm>
          <a:off x="251520" y="188643"/>
          <a:ext cx="8568953" cy="6336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5"/>
                <a:gridCol w="471370"/>
                <a:gridCol w="471370"/>
                <a:gridCol w="786355"/>
                <a:gridCol w="707055"/>
                <a:gridCol w="550672"/>
                <a:gridCol w="707610"/>
                <a:gridCol w="3065570"/>
              </a:tblGrid>
              <a:tr h="32646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Данилова Мария Георгиевна,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8-914-128-47-94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микроавтобуса для поставки готовых изделий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- 2 млн.руб. (АТБ-банк)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объема производства в два раза, увеличение рабочих мест до 20 человек (+ 5 р.м.). Налоговые отчисления свыше 1 млн.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 Документы готовятся на оформление займа. Сумма займа-3 млн. рублей.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162699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Луканчева Юлия Андреевна,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8-914-467-7543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детско-юношеского центра «Академия знаний»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желательны грантовые денежные средства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оборотных средств в два раза. Налоговые каникулы.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не интересуют. Будут ждать появления возможности грантовой поддержки.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144502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</a:t>
                      </a:r>
                      <a:r>
                        <a:rPr lang="ru-RU" sz="900" dirty="0" err="1">
                          <a:effectLst/>
                        </a:rPr>
                        <a:t>Сюй</a:t>
                      </a:r>
                      <a:r>
                        <a:rPr lang="ru-RU" sz="900" dirty="0">
                          <a:effectLst/>
                        </a:rPr>
                        <a:t> Лариса Евгеньевна,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8-924-576-8810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Строительство туристического комплекса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Инвестиции из КНР - 40 млн. руб.,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собственные средства-30,0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Примерный объем выручки-10-15 млн. руб. в год.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20-30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Планируют оформление займа через китайских инвесторов. Оформление  займа невозможно в связи с выплатами по исполнительному листу. Инвестиции из КНР – 40,0 млн. руб., вложение собственных средств – 30,0 млн. руб. Кроме того, возникла проблема с оформлением земли под строительство туристического комплекса. В целом проект готов к реализации.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33136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50271"/>
              </p:ext>
            </p:extLst>
          </p:nvPr>
        </p:nvGraphicFramePr>
        <p:xfrm>
          <a:off x="179514" y="260649"/>
          <a:ext cx="8640957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3"/>
                <a:gridCol w="713555"/>
                <a:gridCol w="792964"/>
                <a:gridCol w="475331"/>
                <a:gridCol w="475331"/>
                <a:gridCol w="792964"/>
                <a:gridCol w="712996"/>
                <a:gridCol w="555298"/>
                <a:gridCol w="713555"/>
                <a:gridCol w="3091330"/>
              </a:tblGrid>
              <a:tr h="21680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«Строй Макс»,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Кубатова Анна Александровна,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8-914-145-8888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Расширение и усовершенствование имеющегося салона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- 1,5 млн.руб. (Фонд поддержки предпринимательства) собственные средства - 0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Трудоустройство более 6 человек (+5 р.м.).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Предприятие закрыто.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83302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ИП ГКФХ Курбанова Маргуба Абдивоитовна,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8-924-362-0000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Разведение овец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2019-2024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- 0,8 млн.рублей (Фонд поддержки предпринимательства, Фонд развития АПК))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Прирост объема производства сельхозпродукции на 10%, создание 2 рабочих мест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Получен грант по линии поддержки «Агростартап».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Проект реализован – куплен трактор МТЗ-80, пресс, КРС, МРС.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233560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УК «Ритм»,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Писарева Ольга Владимировна,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8-914-463-8552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пилорама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Грантовая поддержка либо заемные средства под минимальные проценты. Собственные средства  0,3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Создание 10 рабочих мест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Столярный цех готов, осуществляется продажа товара. В заемных средствах не нуждаются, проект реализован за счет собственных средств. Создано 3 рабочих места.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772903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30468"/>
              </p:ext>
            </p:extLst>
          </p:nvPr>
        </p:nvGraphicFramePr>
        <p:xfrm>
          <a:off x="395536" y="404665"/>
          <a:ext cx="8119813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76"/>
                <a:gridCol w="670521"/>
                <a:gridCol w="745139"/>
                <a:gridCol w="446663"/>
                <a:gridCol w="446663"/>
                <a:gridCol w="745139"/>
                <a:gridCol w="669995"/>
                <a:gridCol w="521807"/>
                <a:gridCol w="670521"/>
                <a:gridCol w="2904889"/>
              </a:tblGrid>
              <a:tr h="324036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УК «Ритм»,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Писарева Ольга Владимировна,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8-914-463-8552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пекарня ЦИПП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Грантовая поддержка либо заемные средства под минимальные проценты. Собственные средства  0,1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5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Бизнес-план разработан, планируют проконсультироваться с АНО ЦИПП для дальнейшего оформления заявления на оформление займа на 0,5 млн. рублей и вложить собственные средства 0,1 млн. рублей. Вносятся изменения в бизнес-план по заработной плате сотрудникам пекарни.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12759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351239"/>
              </p:ext>
            </p:extLst>
          </p:nvPr>
        </p:nvGraphicFramePr>
        <p:xfrm>
          <a:off x="215900" y="836613"/>
          <a:ext cx="8748588" cy="56947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3652"/>
                <a:gridCol w="3121223"/>
                <a:gridCol w="1590679"/>
                <a:gridCol w="760706"/>
                <a:gridCol w="792088"/>
                <a:gridCol w="720080"/>
                <a:gridCol w="720080"/>
                <a:gridCol w="720080"/>
              </a:tblGrid>
              <a:tr h="280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</a:tr>
              <a:tr h="21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21142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38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</a:p>
                  </a:txBody>
                  <a:tcPr marL="68570" marR="68570" marT="0" marB="0" anchor="ctr" horzOverflow="overflow"/>
                </a:tc>
              </a:tr>
              <a:tr h="27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41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497,46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525,31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554,73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586,21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621,9</a:t>
                      </a:r>
                    </a:p>
                  </a:txBody>
                  <a:tcPr marL="68570" marR="68570" marT="0" marB="0" anchor="ctr" horzOverflow="overflow"/>
                </a:tc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189,09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787,03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629,47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950,40</a:t>
                      </a:r>
                    </a:p>
                  </a:txBody>
                  <a:tcPr marL="68570" marR="68570" marT="0" marB="0" anchor="ctr" horzOverflow="overflow"/>
                </a:tc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3,9 раза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70" marR="68570" marT="0" marB="0" anchor="ctr" horzOverflow="overflow"/>
                </a:tc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4990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0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43209"/>
              </p:ext>
            </p:extLst>
          </p:nvPr>
        </p:nvGraphicFramePr>
        <p:xfrm>
          <a:off x="251520" y="548680"/>
          <a:ext cx="8677150" cy="53609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075"/>
                <a:gridCol w="2957513"/>
                <a:gridCol w="1376932"/>
                <a:gridCol w="864096"/>
                <a:gridCol w="828278"/>
                <a:gridCol w="720080"/>
                <a:gridCol w="792088"/>
                <a:gridCol w="792088"/>
              </a:tblGrid>
              <a:tr h="421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</a:tr>
              <a:tr h="573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94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18,78</a:t>
                      </a:r>
                    </a:p>
                  </a:txBody>
                  <a:tcPr marL="9525" marR="9525" marT="9525" marB="0" anchor="ctr"/>
                </a:tc>
              </a:tr>
              <a:tr h="9692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2,16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49302,0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51305,0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53791,0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56676,0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59908,0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2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1888,90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2154,90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2299,40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43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57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отремонтировано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44,363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построено новых дорог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Эпов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Андрей Михайлович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Беломестнова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Вера Николаевна - Заместитель Главы  муниципального района «Забайкальский района» по социальному развитию и здравоохранению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Матишина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Александровна -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+36 - +38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27302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/>
                <a:gridCol w="2214578"/>
                <a:gridCol w="2030399"/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525365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/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</p:nvPr>
        </p:nvGraphicFramePr>
        <p:xfrm>
          <a:off x="0" y="623888"/>
          <a:ext cx="9144000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1541"/>
                <a:gridCol w="2571396"/>
                <a:gridCol w="3282275"/>
                <a:gridCol w="1748788"/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31483</TotalTime>
  <Words>6129</Words>
  <Application>Microsoft Office PowerPoint</Application>
  <PresentationFormat>Экран (4:3)</PresentationFormat>
  <Paragraphs>1071</Paragraphs>
  <Slides>47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Глубина</vt:lpstr>
      <vt:lpstr>Лист</vt:lpstr>
      <vt:lpstr>Андрей Михайлович Эпов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 в 2020 году</vt:lpstr>
      <vt:lpstr>Муниципальные программы,  принятые к финансированию 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Шаманская</cp:lastModifiedBy>
  <cp:revision>2475</cp:revision>
  <cp:lastPrinted>2014-09-25T06:10:09Z</cp:lastPrinted>
  <dcterms:created xsi:type="dcterms:W3CDTF">2012-03-16T05:50:59Z</dcterms:created>
  <dcterms:modified xsi:type="dcterms:W3CDTF">2020-11-05T01:54:06Z</dcterms:modified>
</cp:coreProperties>
</file>