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notesMasterIdLst>
    <p:notesMasterId r:id="rId37"/>
  </p:notesMasterIdLst>
  <p:sldIdLst>
    <p:sldId id="256" r:id="rId2"/>
    <p:sldId id="281" r:id="rId3"/>
    <p:sldId id="257" r:id="rId4"/>
    <p:sldId id="258" r:id="rId5"/>
    <p:sldId id="259" r:id="rId6"/>
    <p:sldId id="292" r:id="rId7"/>
    <p:sldId id="282" r:id="rId8"/>
    <p:sldId id="260" r:id="rId9"/>
    <p:sldId id="272" r:id="rId10"/>
    <p:sldId id="262" r:id="rId11"/>
    <p:sldId id="263" r:id="rId12"/>
    <p:sldId id="264" r:id="rId13"/>
    <p:sldId id="290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91" r:id="rId22"/>
    <p:sldId id="280" r:id="rId23"/>
    <p:sldId id="286" r:id="rId24"/>
    <p:sldId id="266" r:id="rId25"/>
    <p:sldId id="283" r:id="rId26"/>
    <p:sldId id="284" r:id="rId27"/>
    <p:sldId id="267" r:id="rId28"/>
    <p:sldId id="285" r:id="rId29"/>
    <p:sldId id="268" r:id="rId30"/>
    <p:sldId id="269" r:id="rId31"/>
    <p:sldId id="293" r:id="rId32"/>
    <p:sldId id="288" r:id="rId33"/>
    <p:sldId id="294" r:id="rId34"/>
    <p:sldId id="295" r:id="rId35"/>
    <p:sldId id="289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58" autoAdjust="0"/>
    <p:restoredTop sz="94660"/>
  </p:normalViewPr>
  <p:slideViewPr>
    <p:cSldViewPr>
      <p:cViewPr>
        <p:scale>
          <a:sx n="89" d="100"/>
          <a:sy n="89" d="100"/>
        </p:scale>
        <p:origin x="-2274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1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 dirty="0" smtClean="0"/>
              <a:t>Рождаемость в 2019г. </a:t>
            </a:r>
            <a:endParaRPr lang="ru-RU" sz="1600" dirty="0"/>
          </a:p>
        </c:rich>
      </c:tx>
      <c:layout>
        <c:manualLayout>
          <c:xMode val="edge"/>
          <c:yMode val="edge"/>
          <c:x val="0.1049575921065419"/>
          <c:y val="2.9669588671611652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0956790123457096E-2"/>
          <c:y val="0.27756951486930631"/>
          <c:w val="0.33333333333333331"/>
          <c:h val="0.2614118009355371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рождаемость, смертность </c:v>
                </c:pt>
              </c:strCache>
            </c:strRef>
          </c:tx>
          <c:dPt>
            <c:idx val="0"/>
            <c:bubble3D val="0"/>
            <c:explosion val="28"/>
          </c:dPt>
          <c:dLbls>
            <c:dLbl>
              <c:idx val="0"/>
              <c:layout>
                <c:manualLayout>
                  <c:x val="-5.2728382910469523E-2"/>
                  <c:y val="-1.9515665733961319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37ч.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8.2294886750267679E-2"/>
                  <c:y val="-6.922783674292909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35ч.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девочки</c:v>
                </c:pt>
                <c:pt idx="1">
                  <c:v>мальчики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37</c:v>
                </c:pt>
                <c:pt idx="1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.10580307669874595"/>
          <c:y val="0.16679703304113447"/>
          <c:w val="0.32234446388646193"/>
          <c:h val="7.591698037071095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dirty="0" smtClean="0"/>
              <a:t>Половозрастная</a:t>
            </a:r>
            <a:r>
              <a:rPr lang="ru-RU" sz="1400" dirty="0" smtClean="0"/>
              <a:t> структура района</a:t>
            </a:r>
            <a:endParaRPr lang="ru-RU" sz="1400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3661</c:v>
                </c:pt>
                <c:pt idx="1">
                  <c:v>3731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101760"/>
        <c:axId val="42883840"/>
        <c:axId val="0"/>
      </c:bar3DChart>
      <c:catAx>
        <c:axId val="341017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42883840"/>
        <c:crosses val="autoZero"/>
        <c:auto val="1"/>
        <c:lblAlgn val="ctr"/>
        <c:lblOffset val="100"/>
        <c:noMultiLvlLbl val="0"/>
      </c:catAx>
      <c:valAx>
        <c:axId val="428838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1017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0.61249</cdr:x>
      <cdr:y>0.29057</cdr:y>
    </cdr:from>
    <cdr:to>
      <cdr:x>0.94499</cdr:x>
      <cdr:y>0.77995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40560" y="1368152"/>
          <a:ext cx="2736304" cy="23042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0.51624</cdr:x>
      <cdr:y>0.27528</cdr:y>
    </cdr:from>
    <cdr:to>
      <cdr:x>0.93624</cdr:x>
      <cdr:y>0.82583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48472" y="1296144"/>
          <a:ext cx="3456384" cy="25922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0.51624</cdr:x>
      <cdr:y>0.38233</cdr:y>
    </cdr:from>
    <cdr:to>
      <cdr:x>0.96249</cdr:x>
      <cdr:y>0.887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48472" y="1800200"/>
          <a:ext cx="3672408" cy="23762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0.64749</cdr:x>
      <cdr:y>0.2141</cdr:y>
    </cdr:from>
    <cdr:to>
      <cdr:x>0.7586</cdr:x>
      <cdr:y>0.71417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328592" y="1008112"/>
          <a:ext cx="914400" cy="23545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0.49874</cdr:x>
      <cdr:y>0.29057</cdr:y>
    </cdr:from>
    <cdr:to>
      <cdr:x>0.97124</cdr:x>
      <cdr:y>0.90229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104456" y="1368152"/>
          <a:ext cx="3888432" cy="28803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0.55999</cdr:x>
      <cdr:y>0.29057</cdr:y>
    </cdr:from>
    <cdr:to>
      <cdr:x>0.97124</cdr:x>
      <cdr:y>0.76005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608512" y="1368152"/>
          <a:ext cx="3384376" cy="22105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0.34688</cdr:x>
      <cdr:y>0.7114</cdr:y>
    </cdr:from>
    <cdr:to>
      <cdr:x>0.56712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40160" y="230425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0.31219</cdr:x>
      <cdr:y>0.59091</cdr:y>
    </cdr:from>
    <cdr:to>
      <cdr:x>0.53243</cdr:x>
      <cdr:y>0.70455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96144" y="1872208"/>
          <a:ext cx="91440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3661.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0.64172</cdr:x>
      <cdr:y>0.5</cdr:y>
    </cdr:from>
    <cdr:to>
      <cdr:x>0.81516</cdr:x>
      <cdr:y>0.59091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664296" y="1584176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dirty="0" smtClean="0"/>
            <a:t>3731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744ED-C0C8-42E4-B872-1F896FDCD76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C78C6-DFCF-4A24-9BCE-31FD5ABC71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710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C78C6-DFCF-4A24-9BCE-31FD5ABC715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A760A2-6E11-410B-8A45-A1C19467B39B}" type="datetimeFigureOut">
              <a:rPr lang="ru-RU" smtClean="0"/>
              <a:pPr>
                <a:defRPr/>
              </a:pPr>
              <a:t>05.11.2020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2CA88F-423F-4518-A7DD-6D8E8247DD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C09082-F349-4D7A-9F9A-A5F148D5ED81}" type="datetimeFigureOut">
              <a:rPr lang="ru-RU" smtClean="0"/>
              <a:pPr>
                <a:defRPr/>
              </a:pPr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81896-AEB6-46A3-95B7-728492EA550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599B63-E629-4021-9D45-D4A1AC5689C7}" type="datetimeFigureOut">
              <a:rPr lang="ru-RU" smtClean="0"/>
              <a:pPr>
                <a:defRPr/>
              </a:pPr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6C636E-4171-4C17-9E03-EB779E1D99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9B2F48-87B2-4F74-9146-89477B81E7FF}" type="datetimeFigureOut">
              <a:rPr lang="ru-RU" smtClean="0"/>
              <a:pPr>
                <a:defRPr/>
              </a:pPr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EFF3A-BBCE-438A-92AC-EA74138375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9C7819-FA46-4F63-845A-BAA4DB930ADE}" type="datetimeFigureOut">
              <a:rPr lang="ru-RU" smtClean="0"/>
              <a:pPr>
                <a:defRPr/>
              </a:pPr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90D17C32-4F04-45BA-BE42-3E436ED892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F82D72-9D06-4E54-A93C-85C5F19A3FA5}" type="datetimeFigureOut">
              <a:rPr lang="ru-RU" smtClean="0"/>
              <a:pPr>
                <a:defRPr/>
              </a:pPr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DAE3A1-4C7F-4C30-B7A2-D86205EDA1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3B92CE-A88E-4176-A055-3D0C366C8914}" type="datetimeFigureOut">
              <a:rPr lang="ru-RU" smtClean="0"/>
              <a:pPr>
                <a:defRPr/>
              </a:pPr>
              <a:t>05.11.2020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63F10-E7AD-45F1-B284-041291966A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7FA88C-E0B8-4184-81E1-AECF6861B0A4}" type="datetimeFigureOut">
              <a:rPr lang="ru-RU" smtClean="0"/>
              <a:pPr>
                <a:defRPr/>
              </a:pPr>
              <a:t>05.11.2020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823746-40E3-46E3-A61B-2461D8BB48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C0A915-E590-4047-A344-D2F959F33752}" type="datetimeFigureOut">
              <a:rPr lang="ru-RU" smtClean="0"/>
              <a:pPr>
                <a:defRPr/>
              </a:pPr>
              <a:t>05.11.2020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89D6F-1925-4C90-AB1E-FCC0030959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D15AB7-975A-499F-ACEA-0E1E5A38721F}" type="datetimeFigureOut">
              <a:rPr lang="ru-RU" smtClean="0"/>
              <a:pPr>
                <a:defRPr/>
              </a:pPr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71D5FE-AB47-4EE9-8104-0DA33D1908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B9CA1D-985D-4F2A-9417-50BBCC81A9A8}" type="datetimeFigureOut">
              <a:rPr lang="ru-RU" smtClean="0"/>
              <a:pPr>
                <a:defRPr/>
              </a:pPr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681AF0-1D38-40CA-AB3E-DA651D4D7A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F8A4DCCB-21BB-4EC1-ABC5-88D2FAEE573B}" type="datetimeFigureOut">
              <a:rPr lang="ru-RU" smtClean="0"/>
              <a:pPr>
                <a:defRPr/>
              </a:pPr>
              <a:t>05.11.2020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A389290E-3F7E-4CE9-B5D1-361D4A8C28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4.jpeg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png"/><Relationship Id="rId5" Type="http://schemas.openxmlformats.org/officeDocument/2006/relationships/oleObject" Target="../embeddings/_____Microsoft_Excel_97-20031.xls"/><Relationship Id="rId10" Type="http://schemas.openxmlformats.org/officeDocument/2006/relationships/image" Target="../media/image28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2.emf"/><Relationship Id="rId4" Type="http://schemas.openxmlformats.org/officeDocument/2006/relationships/oleObject" Target="../embeddings/_____Microsoft_Excel_97-20032.xls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8.emf"/><Relationship Id="rId4" Type="http://schemas.openxmlformats.org/officeDocument/2006/relationships/oleObject" Target="../embeddings/_____Microsoft_Excel_97-20033.xls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357166"/>
            <a:ext cx="8305800" cy="19812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1"/>
                </a:solidFill>
              </a:rPr>
              <a:t>Инвестиционный паспорт муниципального района «Калганский район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219" name="Рисунок 3" descr="Изображение 16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25" y="2300288"/>
            <a:ext cx="421481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2143125" y="6581775"/>
            <a:ext cx="4071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dirty="0"/>
              <a:t>Герб официально не утвержден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latin typeface="+mn-lt"/>
              </a:rPr>
              <a:t>Образование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457200" y="928688"/>
            <a:ext cx="8229600" cy="5167312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1400" dirty="0" smtClean="0"/>
              <a:t>На территории района находится  9 общеобразовательных школ и 8 детских садов.</a:t>
            </a:r>
          </a:p>
          <a:p>
            <a:pPr algn="ctr" eaLnBrk="1" hangingPunct="1">
              <a:buFont typeface="Wingdings 2" pitchFamily="18" charset="2"/>
              <a:buNone/>
            </a:pPr>
            <a:endParaRPr lang="ru-RU" sz="1400" dirty="0" smtClean="0"/>
          </a:p>
          <a:p>
            <a:pPr eaLnBrk="1" hangingPunct="1">
              <a:buFont typeface="Wingdings 2" pitchFamily="18" charset="2"/>
              <a:buNone/>
            </a:pPr>
            <a:endParaRPr lang="ru-RU" sz="1400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625" y="1285875"/>
          <a:ext cx="8286809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2164"/>
                <a:gridCol w="1428760"/>
                <a:gridCol w="1285885"/>
              </a:tblGrid>
              <a:tr h="342479">
                <a:tc>
                  <a:txBody>
                    <a:bodyPr/>
                    <a:lstStyle/>
                    <a:p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Число мест в дошкольных учреждениях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мест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325</a:t>
                      </a:r>
                      <a:endParaRPr lang="ru-RU" dirty="0"/>
                    </a:p>
                  </a:txBody>
                  <a:tcPr/>
                </a:tc>
              </a:tr>
              <a:tr h="4851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Численность детей, посещающих дошкольные учреждения</a:t>
                      </a:r>
                    </a:p>
                    <a:p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226</a:t>
                      </a:r>
                      <a:endParaRPr lang="ru-RU" dirty="0"/>
                    </a:p>
                  </a:txBody>
                  <a:tcPr/>
                </a:tc>
              </a:tr>
              <a:tr h="342479">
                <a:tc>
                  <a:txBody>
                    <a:bodyPr/>
                    <a:lstStyle/>
                    <a:p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Число учащихся в общеобразовательных школах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908</a:t>
                      </a:r>
                      <a:endParaRPr lang="ru-RU" dirty="0"/>
                    </a:p>
                  </a:txBody>
                  <a:tcPr/>
                </a:tc>
              </a:tr>
              <a:tr h="6849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Доля выпускников, сдавших единый государственный экзамен, от общего числа сдававших экзамен в среднем по предмету 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%.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434" name="Рисунок 5" descr="0901001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3500438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5" name="Рисунок 6" descr="егэ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212976"/>
            <a:ext cx="2357438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6" name="Рисунок 7" descr="SDC1261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983163"/>
            <a:ext cx="2500312" cy="187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7" name="Рисунок 8" descr="фдеорович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4649788"/>
            <a:ext cx="2068512" cy="220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latin typeface="+mn-lt"/>
              </a:rPr>
              <a:t>Здравоохранение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7" name="Содержимое 3" descr="НА ОБЛОЖКУ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76056" y="1052736"/>
            <a:ext cx="3706813" cy="2084387"/>
          </a:xfrm>
        </p:spPr>
      </p:pic>
      <p:sp>
        <p:nvSpPr>
          <p:cNvPr id="1029" name="TextBox 4"/>
          <p:cNvSpPr txBox="1">
            <a:spLocks noChangeArrowheads="1"/>
          </p:cNvSpPr>
          <p:nvPr/>
        </p:nvSpPr>
        <p:spPr bwMode="auto">
          <a:xfrm>
            <a:off x="5429250" y="1052736"/>
            <a:ext cx="3429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ГУЗ Калганская </a:t>
            </a:r>
            <a:r>
              <a:rPr lang="ru-RU" dirty="0">
                <a:solidFill>
                  <a:schemeClr val="bg1"/>
                </a:solidFill>
              </a:rPr>
              <a:t>районная больница</a:t>
            </a:r>
          </a:p>
        </p:txBody>
      </p:sp>
      <p:graphicFrame>
        <p:nvGraphicFramePr>
          <p:cNvPr id="1026" name="Диаграмма 5"/>
          <p:cNvGraphicFramePr>
            <a:graphicFrameLocks/>
          </p:cNvGraphicFramePr>
          <p:nvPr/>
        </p:nvGraphicFramePr>
        <p:xfrm>
          <a:off x="5857875" y="2852936"/>
          <a:ext cx="3286125" cy="249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5" imgW="3286029" imgH="2493480" progId="Excel.Sheet.8">
                  <p:embed/>
                </p:oleObj>
              </mc:Choice>
              <mc:Fallback>
                <p:oleObj r:id="rId5" imgW="3286029" imgH="2493480" progId="Excel.Sheet.8">
                  <p:embed/>
                  <p:pic>
                    <p:nvPicPr>
                      <p:cNvPr id="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75" y="2852936"/>
                        <a:ext cx="3286125" cy="2495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TextBox 6"/>
          <p:cNvSpPr txBox="1">
            <a:spLocks noChangeArrowheads="1"/>
          </p:cNvSpPr>
          <p:nvPr/>
        </p:nvSpPr>
        <p:spPr bwMode="auto">
          <a:xfrm>
            <a:off x="107504" y="857250"/>
            <a:ext cx="50359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/>
              <a:t>Здравоохранение района представлено: </a:t>
            </a:r>
          </a:p>
          <a:p>
            <a:r>
              <a:rPr lang="ru-RU" dirty="0"/>
              <a:t>в</a:t>
            </a:r>
            <a:r>
              <a:rPr lang="ru-RU" dirty="0" smtClean="0"/>
              <a:t> виде 9 ФАП,ГУЗ Калганская районная больница, рассчитанной </a:t>
            </a:r>
            <a:r>
              <a:rPr lang="ru-RU" dirty="0"/>
              <a:t>на 300 посещений в </a:t>
            </a:r>
            <a:r>
              <a:rPr lang="ru-RU" dirty="0" smtClean="0"/>
              <a:t>смену</a:t>
            </a:r>
          </a:p>
        </p:txBody>
      </p:sp>
      <p:pic>
        <p:nvPicPr>
          <p:cNvPr id="1031" name="Рисунок 9" descr="IMG_0932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1700808"/>
            <a:ext cx="1857375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Рисунок 10" descr="P1010961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2636912"/>
            <a:ext cx="3048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Рисунок 11" descr="P1010977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11760" y="3356992"/>
            <a:ext cx="307181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extBox 12"/>
          <p:cNvSpPr txBox="1">
            <a:spLocks noChangeArrowheads="1"/>
          </p:cNvSpPr>
          <p:nvPr/>
        </p:nvSpPr>
        <p:spPr bwMode="auto">
          <a:xfrm>
            <a:off x="179512" y="5041900"/>
            <a:ext cx="55721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/>
              <a:t>Терапевтическое отделение рассчитано на  </a:t>
            </a:r>
            <a:r>
              <a:rPr lang="ru-RU" sz="1400" dirty="0" smtClean="0"/>
              <a:t>15 коек </a:t>
            </a:r>
            <a:r>
              <a:rPr lang="ru-RU" sz="1400" dirty="0"/>
              <a:t>стационара . Хирургическое отделение рассчитано на </a:t>
            </a:r>
            <a:r>
              <a:rPr lang="ru-RU" sz="1400" dirty="0" smtClean="0"/>
              <a:t>6 </a:t>
            </a:r>
            <a:r>
              <a:rPr lang="ru-RU" sz="1400" dirty="0"/>
              <a:t>коек, </a:t>
            </a:r>
            <a:r>
              <a:rPr lang="ru-RU" sz="1400" dirty="0" smtClean="0"/>
              <a:t>2 </a:t>
            </a:r>
            <a:r>
              <a:rPr lang="ru-RU" sz="1400" dirty="0"/>
              <a:t>гинекологических </a:t>
            </a:r>
          </a:p>
          <a:p>
            <a:r>
              <a:rPr lang="ru-RU" sz="1400" dirty="0"/>
              <a:t>Детское отделение рассчитано на 10 коек </a:t>
            </a:r>
          </a:p>
          <a:p>
            <a:r>
              <a:rPr lang="ru-RU" sz="1400" dirty="0"/>
              <a:t>Родильное отделения </a:t>
            </a:r>
            <a:r>
              <a:rPr lang="ru-RU" sz="1400" dirty="0" smtClean="0"/>
              <a:t>6 </a:t>
            </a:r>
            <a:r>
              <a:rPr lang="ru-RU" sz="1400" dirty="0"/>
              <a:t>коек палаты патологии, 2 после родовые койки</a:t>
            </a:r>
          </a:p>
          <a:p>
            <a:r>
              <a:rPr lang="ru-RU" sz="1400" dirty="0"/>
              <a:t>Инфекционное отделение </a:t>
            </a:r>
            <a:r>
              <a:rPr lang="ru-RU" sz="1400" dirty="0" smtClean="0"/>
              <a:t>5 </a:t>
            </a:r>
            <a:r>
              <a:rPr lang="ru-RU" sz="1400" dirty="0"/>
              <a:t>коек </a:t>
            </a:r>
          </a:p>
          <a:p>
            <a:r>
              <a:rPr lang="ru-RU" sz="1400" dirty="0"/>
              <a:t>Приемное </a:t>
            </a:r>
            <a:r>
              <a:rPr lang="ru-RU" sz="1400" dirty="0" smtClean="0"/>
              <a:t>отделение, поликлиника.</a:t>
            </a:r>
            <a:endParaRPr lang="ru-RU" sz="1400" dirty="0"/>
          </a:p>
        </p:txBody>
      </p:sp>
      <p:pic>
        <p:nvPicPr>
          <p:cNvPr id="1035" name="Рисунок 13" descr="род дом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56176" y="5013176"/>
            <a:ext cx="2071687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latin typeface="+mn-lt"/>
              </a:rPr>
              <a:t>Культура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+mn-lt"/>
              </a:rPr>
              <a:t>и спорт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625" y="948316"/>
          <a:ext cx="6303615" cy="23933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2929"/>
                <a:gridCol w="765343"/>
                <a:gridCol w="765343"/>
              </a:tblGrid>
              <a:tr h="368790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Количество домов культуры, клубов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единиц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</a:tr>
              <a:tr h="368790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Число мест в домах культуры, клубах на 1000 человек населения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мест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172</a:t>
                      </a:r>
                      <a:endParaRPr lang="ru-RU" dirty="0"/>
                    </a:p>
                  </a:txBody>
                  <a:tcPr/>
                </a:tc>
              </a:tr>
              <a:tr h="368790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Количество кинотеатров (киноустановок)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единиц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68790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Число мест в кинотеатрах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мест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180</a:t>
                      </a:r>
                      <a:endParaRPr lang="ru-RU" dirty="0"/>
                    </a:p>
                  </a:txBody>
                  <a:tcPr/>
                </a:tc>
              </a:tr>
              <a:tr h="4609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Количество библиотек</a:t>
                      </a:r>
                    </a:p>
                    <a:p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единиц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</a:tr>
              <a:tr h="42478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Число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книг и журналов в библиотеках на 1000 человек населения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единиц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14250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492" name="Рисунок 6" descr="SAM_020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342900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93" name="Рисунок 7" descr="SAM_012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63" y="2786063"/>
            <a:ext cx="2357437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94" name="Рисунок 8" descr="SAM_022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4869160"/>
            <a:ext cx="2428875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+mn-lt"/>
              </a:rPr>
              <a:t>Демографические показатели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83568" y="1556792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4572000" y="1556792"/>
          <a:ext cx="4151784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bg1"/>
                </a:solidFill>
              </a:rPr>
              <a:t>Промышленное производство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2050" name="Диаграмма 12"/>
          <p:cNvGraphicFramePr>
            <a:graphicFrameLocks noGrp="1"/>
          </p:cNvGraphicFramePr>
          <p:nvPr>
            <p:ph idx="1"/>
          </p:nvPr>
        </p:nvGraphicFramePr>
        <p:xfrm>
          <a:off x="539750" y="3384550"/>
          <a:ext cx="7920038" cy="181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Worksheet" r:id="rId4" imgW="6734192" imgH="1543014" progId="Excel.Sheet.8">
                  <p:embed/>
                </p:oleObj>
              </mc:Choice>
              <mc:Fallback>
                <p:oleObj name="Worksheet" r:id="rId4" imgW="6734192" imgH="1543014" progId="Excel.Sheet.8">
                  <p:embed/>
                  <p:pic>
                    <p:nvPicPr>
                      <p:cNvPr id="0" name="Диаграмма 1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3384550"/>
                        <a:ext cx="7920038" cy="1814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500063" y="1500188"/>
            <a:ext cx="8286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 smtClean="0"/>
              <a:t>1,2% </a:t>
            </a:r>
            <a:r>
              <a:rPr lang="ru-RU" dirty="0"/>
              <a:t>от общего объема промышленного производства по краю принадлежит Калганскому району.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bg1"/>
                </a:solidFill>
              </a:rPr>
              <a:t>Добыча полезных ископаемых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625" y="1428750"/>
          <a:ext cx="8229600" cy="3029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3098"/>
                <a:gridCol w="1071570"/>
                <a:gridCol w="1143008"/>
                <a:gridCol w="1228724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индикаторы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2016 г.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2017 г.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2018 г.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2019 г. 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2020 г. (прогноз)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6219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Объем отгрузки (золото), млн. рублей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1182,0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1620,4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2680,2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2538,8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3219,0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Объем добычи полезных ископаемых (золото), кг.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451,7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698,9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1051,1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860,6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870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Численность занятых, человек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344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373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478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495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Средняя заработная плата, рублей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81032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72744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73117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58182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63418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4817" name="Picture 1" descr="C:\Users\потопольская\Pictures\фото руда\head-star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581129"/>
            <a:ext cx="8784976" cy="20882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bg1"/>
                </a:solidFill>
              </a:rPr>
              <a:t>Обрабатывающие производства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625" y="1000125"/>
          <a:ext cx="8229600" cy="3820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4470"/>
                <a:gridCol w="1357322"/>
                <a:gridCol w="1285884"/>
                <a:gridCol w="1357322"/>
                <a:gridCol w="1357322"/>
                <a:gridCol w="1257280"/>
              </a:tblGrid>
              <a:tr h="6200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2016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2017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2018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2019 г.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г. (</a:t>
                      </a:r>
                      <a:r>
                        <a:rPr lang="ru-RU" sz="1400" dirty="0" smtClean="0"/>
                        <a:t>прогноз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/>
                </a:tc>
              </a:tr>
              <a:tr h="50191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Цельномолочная продукция, т.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5921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Мука, т.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53,0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53,0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27,4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28,2</a:t>
                      </a:r>
                      <a:endParaRPr lang="ru-RU" dirty="0"/>
                    </a:p>
                  </a:txBody>
                  <a:tcPr/>
                </a:tc>
              </a:tr>
              <a:tr h="70859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Хлеб и хлебобулочные изделия, т.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302,1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307,9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308,6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168,7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169,2</a:t>
                      </a:r>
                      <a:endParaRPr lang="ru-RU" dirty="0"/>
                    </a:p>
                  </a:txBody>
                  <a:tcPr/>
                </a:tc>
              </a:tr>
              <a:tr h="91526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Производство пищевых продуктов, тыс. рублей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10767,2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11085,1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11231,8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12026,7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12349,0</a:t>
                      </a:r>
                      <a:endParaRPr lang="ru-RU" dirty="0"/>
                    </a:p>
                  </a:txBody>
                  <a:tcPr/>
                </a:tc>
              </a:tr>
              <a:tr h="62001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 % к пр. году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110,3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103,1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100,3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1558" name="Рисунок 4" descr="0827000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4" y="4869160"/>
            <a:ext cx="3151237" cy="184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bg1"/>
                </a:solidFill>
              </a:rPr>
              <a:t>Сельское хозяйство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714375" y="1714500"/>
          <a:ext cx="7872408" cy="2382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195376"/>
                <a:gridCol w="1312068"/>
                <a:gridCol w="1312068"/>
                <a:gridCol w="1312068"/>
                <a:gridCol w="1312068"/>
              </a:tblGrid>
              <a:tr h="48957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Производство продукции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2016 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2017 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2018 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 г.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г. (прогноз)</a:t>
                      </a:r>
                      <a:endParaRPr lang="ru-RU" sz="1400" dirty="0"/>
                    </a:p>
                  </a:txBody>
                  <a:tcPr/>
                </a:tc>
              </a:tr>
              <a:tr h="48957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Зерно (после доработки), т.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7897,6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9849,6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11551,0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4790,1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6500,0</a:t>
                      </a:r>
                      <a:endParaRPr lang="ru-RU" sz="1400" dirty="0"/>
                    </a:p>
                  </a:txBody>
                  <a:tcPr/>
                </a:tc>
              </a:tr>
              <a:tr h="69116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Скот и птица (в живом весе),т.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2705,4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2545,4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2602,7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2656,5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2730,0</a:t>
                      </a:r>
                      <a:endParaRPr lang="ru-RU" sz="1400" dirty="0"/>
                    </a:p>
                  </a:txBody>
                  <a:tcPr/>
                </a:tc>
              </a:tr>
              <a:tr h="35038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Молоко, т.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7082,5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7181,9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7113,2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7031,0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7120,0</a:t>
                      </a:r>
                      <a:endParaRPr lang="ru-RU" sz="1400" dirty="0"/>
                    </a:p>
                  </a:txBody>
                  <a:tcPr/>
                </a:tc>
              </a:tr>
              <a:tr h="25285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Яйца, тыс. шт.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2150,0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2036,6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2629,2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2320,0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2370,0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2214563" y="857250"/>
            <a:ext cx="5357812" cy="857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313" y="4929188"/>
          <a:ext cx="8501122" cy="176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24"/>
                <a:gridCol w="785818"/>
                <a:gridCol w="811909"/>
                <a:gridCol w="960996"/>
                <a:gridCol w="1182765"/>
                <a:gridCol w="1330610"/>
              </a:tblGrid>
              <a:tr h="370840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2016 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2017 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2018 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2019г.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2020 г. (прогноз)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Объем продукции сельского хозяйства в хозяйствах всех категорий, 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591,78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590,52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644,71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631,41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687,04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Индекс производства продукции сельского хозяйства в хозяйствах всех категорий, 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102,8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94,4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105,0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620" name="TextBox 5"/>
          <p:cNvSpPr txBox="1">
            <a:spLocks noChangeArrowheads="1"/>
          </p:cNvSpPr>
          <p:nvPr/>
        </p:nvSpPr>
        <p:spPr bwMode="auto">
          <a:xfrm>
            <a:off x="2357438" y="764704"/>
            <a:ext cx="507206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/>
              <a:t>7 </a:t>
            </a:r>
            <a:r>
              <a:rPr lang="ru-RU" dirty="0"/>
              <a:t>сельскохозяйственных организаций</a:t>
            </a:r>
          </a:p>
          <a:p>
            <a:r>
              <a:rPr lang="ru-RU" dirty="0" smtClean="0"/>
              <a:t>5 </a:t>
            </a:r>
            <a:r>
              <a:rPr lang="ru-RU" dirty="0"/>
              <a:t>Крестьянско-фермерских </a:t>
            </a:r>
            <a:r>
              <a:rPr lang="ru-RU" dirty="0" smtClean="0"/>
              <a:t>хозяйств</a:t>
            </a:r>
          </a:p>
          <a:p>
            <a:r>
              <a:rPr lang="ru-RU" dirty="0" smtClean="0"/>
              <a:t>2539 личных подсобных хозяйств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bg1"/>
                </a:solidFill>
              </a:rPr>
              <a:t>Сельское</a:t>
            </a:r>
            <a:r>
              <a:rPr lang="ru-RU" b="0" dirty="0" smtClean="0">
                <a:solidFill>
                  <a:schemeClr val="bg1"/>
                </a:solidFill>
              </a:rPr>
              <a:t>  </a:t>
            </a:r>
            <a:r>
              <a:rPr lang="ru-RU" dirty="0" smtClean="0">
                <a:solidFill>
                  <a:schemeClr val="bg1"/>
                </a:solidFill>
              </a:rPr>
              <a:t>хозяйство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50" y="1428750"/>
          <a:ext cx="8229600" cy="258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0486"/>
                <a:gridCol w="1428760"/>
                <a:gridCol w="2900354"/>
              </a:tblGrid>
              <a:tr h="370840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 01.01.2020 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Темп роста к уровню предыдущего года, %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Поголовье крупного рогатого скота, голов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9605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101,0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в том числе</a:t>
                      </a:r>
                      <a:r>
                        <a:rPr kumimoji="0" lang="ru-RU" sz="14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коров, голов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3383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96,0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Свиней, голов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3527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101,0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Овец и коз, голов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6256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93,0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Лошадей, голов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2123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102,0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585" name="TextBox 4"/>
          <p:cNvSpPr txBox="1">
            <a:spLocks noChangeArrowheads="1"/>
          </p:cNvSpPr>
          <p:nvPr/>
        </p:nvSpPr>
        <p:spPr bwMode="auto">
          <a:xfrm>
            <a:off x="1714500" y="1000125"/>
            <a:ext cx="5929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В хозяйствах всех категорий насчитывается:</a:t>
            </a:r>
          </a:p>
        </p:txBody>
      </p:sp>
      <p:pic>
        <p:nvPicPr>
          <p:cNvPr id="31745" name="Picture 1" descr="I:\фото района\зерноток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8085" y="4005064"/>
            <a:ext cx="3295915" cy="2471936"/>
          </a:xfrm>
          <a:prstGeom prst="rect">
            <a:avLst/>
          </a:prstGeom>
          <a:noFill/>
        </p:spPr>
      </p:pic>
      <p:pic>
        <p:nvPicPr>
          <p:cNvPr id="31746" name="Picture 2" descr="I:\фото района\уборочная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221088"/>
            <a:ext cx="3275856" cy="2450892"/>
          </a:xfrm>
          <a:prstGeom prst="rect">
            <a:avLst/>
          </a:prstGeom>
          <a:noFill/>
        </p:spPr>
      </p:pic>
      <p:pic>
        <p:nvPicPr>
          <p:cNvPr id="23586" name="Рисунок 4" descr="0125001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392612"/>
            <a:ext cx="3286125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Развитие торговли и потребительского рынка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4578" name="Содержимое 1"/>
          <p:cNvSpPr>
            <a:spLocks noGrp="1"/>
          </p:cNvSpPr>
          <p:nvPr>
            <p:ph idx="1"/>
          </p:nvPr>
        </p:nvSpPr>
        <p:spPr>
          <a:xfrm>
            <a:off x="457200" y="1857375"/>
            <a:ext cx="8229600" cy="42386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1800" b="1" dirty="0" smtClean="0"/>
              <a:t>Количество организаций потребительского рынка на 01.01.2020 года</a:t>
            </a:r>
          </a:p>
          <a:p>
            <a:pPr>
              <a:buFont typeface="Wingdings 2" pitchFamily="18" charset="2"/>
              <a:buNone/>
            </a:pPr>
            <a:endParaRPr lang="ru-RU" dirty="0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87824" y="980728"/>
            <a:ext cx="3786188" cy="9875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u="sng" dirty="0">
                <a:solidFill>
                  <a:schemeClr val="tx1"/>
                </a:solidFill>
              </a:rPr>
              <a:t>Обеспеченность населения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(на 1000 жителей)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торговыми  площадями – </a:t>
            </a:r>
            <a:r>
              <a:rPr lang="ru-RU" sz="1400" b="1" dirty="0" smtClean="0">
                <a:solidFill>
                  <a:schemeClr val="tx1"/>
                </a:solidFill>
              </a:rPr>
              <a:t>332,27 </a:t>
            </a:r>
            <a:r>
              <a:rPr lang="ru-RU" sz="1400" b="1" dirty="0">
                <a:solidFill>
                  <a:schemeClr val="tx1"/>
                </a:solidFill>
              </a:rPr>
              <a:t>кв. м,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857250" y="2357438"/>
            <a:ext cx="4572000" cy="1643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582" name="TextBox 5"/>
          <p:cNvSpPr txBox="1">
            <a:spLocks noChangeArrowheads="1"/>
          </p:cNvSpPr>
          <p:nvPr/>
        </p:nvSpPr>
        <p:spPr bwMode="auto">
          <a:xfrm>
            <a:off x="1071563" y="2714625"/>
            <a:ext cx="4071937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u="sng" dirty="0"/>
              <a:t>Организации розничной торговли – </a:t>
            </a:r>
            <a:r>
              <a:rPr lang="ru-RU" sz="1400" b="1" u="sng" dirty="0" smtClean="0"/>
              <a:t>70ед</a:t>
            </a:r>
            <a:r>
              <a:rPr lang="ru-RU" sz="1400" b="1" u="sng" dirty="0"/>
              <a:t>.</a:t>
            </a:r>
          </a:p>
          <a:p>
            <a:pPr algn="just"/>
            <a:r>
              <a:rPr lang="ru-RU" sz="1400" b="1" dirty="0"/>
              <a:t>непродовольственные магазины – </a:t>
            </a:r>
            <a:r>
              <a:rPr lang="ru-RU" sz="1400" b="1" dirty="0" smtClean="0"/>
              <a:t>29 </a:t>
            </a:r>
            <a:r>
              <a:rPr lang="ru-RU" sz="1400" b="1" dirty="0"/>
              <a:t>ед.;</a:t>
            </a:r>
          </a:p>
          <a:p>
            <a:pPr algn="just"/>
            <a:r>
              <a:rPr lang="ru-RU" sz="1400" b="1" dirty="0"/>
              <a:t>продовольственные магазины – </a:t>
            </a:r>
            <a:r>
              <a:rPr lang="ru-RU" sz="1400" b="1" dirty="0" smtClean="0"/>
              <a:t>38 </a:t>
            </a:r>
            <a:r>
              <a:rPr lang="ru-RU" sz="1400" b="1" dirty="0"/>
              <a:t>ед.;</a:t>
            </a:r>
          </a:p>
          <a:p>
            <a:pPr algn="just"/>
            <a:r>
              <a:rPr lang="ru-RU" sz="1400" b="1" dirty="0"/>
              <a:t>универсальные магазины – </a:t>
            </a:r>
            <a:r>
              <a:rPr lang="ru-RU" sz="1400" b="1" dirty="0" smtClean="0"/>
              <a:t>3 </a:t>
            </a:r>
            <a:r>
              <a:rPr lang="ru-RU" sz="1400" b="1" dirty="0"/>
              <a:t>ед.;</a:t>
            </a:r>
          </a:p>
          <a:p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4357688" y="4357688"/>
            <a:ext cx="4357687" cy="1214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584" name="TextBox 7"/>
          <p:cNvSpPr txBox="1">
            <a:spLocks noChangeArrowheads="1"/>
          </p:cNvSpPr>
          <p:nvPr/>
        </p:nvSpPr>
        <p:spPr bwMode="auto">
          <a:xfrm>
            <a:off x="4429125" y="4714875"/>
            <a:ext cx="4311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u="sng" dirty="0"/>
              <a:t>Организации </a:t>
            </a:r>
            <a:r>
              <a:rPr lang="ru-RU" sz="1400" b="1" u="sng" dirty="0" smtClean="0"/>
              <a:t>бытового </a:t>
            </a:r>
            <a:r>
              <a:rPr lang="ru-RU" sz="1400" b="1" u="sng" dirty="0"/>
              <a:t>обслуживания – </a:t>
            </a:r>
            <a:r>
              <a:rPr lang="ru-RU" sz="1400" b="1" u="sng" dirty="0" smtClean="0"/>
              <a:t>1 </a:t>
            </a:r>
            <a:r>
              <a:rPr lang="ru-RU" sz="1400" b="1" u="sng" dirty="0"/>
              <a:t>ед.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285750" y="357188"/>
            <a:ext cx="4286250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/>
              <a:t>Уважаемые  дамы и господа!</a:t>
            </a:r>
          </a:p>
          <a:p>
            <a:pPr algn="ctr"/>
            <a:r>
              <a:rPr lang="ru-RU" dirty="0"/>
              <a:t>Приветствую Вас от имени администрации муниципального района «Калганский район» и представляю Вашему вниманию инвестиционный паспорт района.</a:t>
            </a:r>
          </a:p>
          <a:p>
            <a:pPr algn="ctr"/>
            <a:r>
              <a:rPr lang="ru-RU" dirty="0"/>
              <a:t>Калганский район расположен в юго-восточной части Забайкальского края и занимает территорию 3,2 тыс. кв.км. экономика района представлена предприятиями добывающей промышленности, инфраструктуры, малого и среднего бизнеса.</a:t>
            </a:r>
          </a:p>
          <a:p>
            <a:pPr algn="ctr"/>
            <a:r>
              <a:rPr lang="ru-RU" dirty="0"/>
              <a:t>Мы приглашаем Вас к сотрудничеству в развитии экономической и социальной сфер нашего района и гарантируем защиту инвестиций.</a:t>
            </a:r>
          </a:p>
          <a:p>
            <a:pPr algn="ctr"/>
            <a:r>
              <a:rPr lang="ru-RU" dirty="0"/>
              <a:t>Мы заинтересованы в развитии взаимовыгодных партнерских отношений.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04048" y="620688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Глава муниципального района «Калганский район» Жбанчиков Михаил Юрьевич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Содержимое 5" descr="IMG_0008_NEW_000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772816"/>
            <a:ext cx="3672408" cy="4608512"/>
          </a:xfrm>
          <a:prstGeom prst="rect">
            <a:avLst/>
          </a:prstGeom>
          <a:noFill/>
          <a:ln w="28575" algn="in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/>
          <a:lstStyle/>
          <a:p>
            <a:pPr algn="ctr">
              <a:defRPr/>
            </a:pPr>
            <a:r>
              <a:rPr lang="ru-RU" sz="4400" dirty="0" smtClean="0">
                <a:solidFill>
                  <a:schemeClr val="bg1"/>
                </a:solidFill>
              </a:rPr>
              <a:t>Малый и средний бизнес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307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25463" y="2489200"/>
          <a:ext cx="7045325" cy="347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Worksheet" r:id="rId4" imgW="7048433" imgH="3476713" progId="Excel.Sheet.8">
                  <p:embed/>
                </p:oleObj>
              </mc:Choice>
              <mc:Fallback>
                <p:oleObj name="Worksheet" r:id="rId4" imgW="7048433" imgH="3476713" progId="Excel.Sheet.8">
                  <p:embed/>
                  <p:pic>
                    <p:nvPicPr>
                      <p:cNvPr id="0" name="Содержимое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63" y="2489200"/>
                        <a:ext cx="7045325" cy="3475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TextBox 4"/>
          <p:cNvSpPr txBox="1">
            <a:spLocks noChangeArrowheads="1"/>
          </p:cNvSpPr>
          <p:nvPr/>
        </p:nvSpPr>
        <p:spPr bwMode="auto">
          <a:xfrm>
            <a:off x="571500" y="1428750"/>
            <a:ext cx="7715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Структура видов экономической деятельности субъектов малого предпринимательства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effectLst/>
              </a:rPr>
              <a:t>Поддержка малого предпринимательства</a:t>
            </a:r>
            <a:endParaRPr lang="ru-RU" sz="3200" dirty="0">
              <a:solidFill>
                <a:schemeClr val="bg1"/>
              </a:solidFill>
              <a:effectLst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43264"/>
          </a:xfrm>
        </p:spPr>
        <p:txBody>
          <a:bodyPr/>
          <a:lstStyle/>
          <a:p>
            <a:r>
              <a:rPr lang="ru-RU" sz="2000" dirty="0" smtClean="0"/>
              <a:t> Создание условий стимулирующих граждан к осуществлению самостоятельной предпринимательской деятельности;</a:t>
            </a:r>
          </a:p>
          <a:p>
            <a:r>
              <a:rPr lang="ru-RU" sz="2000" dirty="0" smtClean="0"/>
              <a:t>Эффективная информационная поддержка субъектов малого предпринимательства;</a:t>
            </a:r>
          </a:p>
          <a:p>
            <a:r>
              <a:rPr lang="ru-RU" sz="2000" dirty="0" smtClean="0"/>
              <a:t>Поддержка начинающих предпринимателей, в т.ч безработных граждан, планирующих открыть собственное дело;</a:t>
            </a:r>
          </a:p>
          <a:p>
            <a:r>
              <a:rPr lang="ru-RU" sz="2000" dirty="0" smtClean="0"/>
              <a:t>Формирование механизма ресурсного обеспечения субъектов малого предпринимательства</a:t>
            </a:r>
          </a:p>
          <a:p>
            <a:pPr>
              <a:buNone/>
            </a:pPr>
            <a:r>
              <a:rPr lang="ru-RU" sz="2000" dirty="0" smtClean="0"/>
              <a:t>    ( земельного, имущественного);</a:t>
            </a:r>
          </a:p>
          <a:p>
            <a:r>
              <a:rPr lang="ru-RU" sz="2000" dirty="0" smtClean="0"/>
              <a:t>Организация работы Совета предпринимателей района;</a:t>
            </a:r>
          </a:p>
          <a:p>
            <a:r>
              <a:rPr lang="ru-RU" sz="2000" dirty="0" smtClean="0"/>
              <a:t>Формирование условий для создания субъектов малого предпринимательства по оказанию услуг населению, по переработке сельскохозяйственной продукции и производству строительных материалов из  местных строительных материалов;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«Муниципальная поддержка инвестиционной деятельности»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400" b="1" dirty="0" smtClean="0"/>
              <a:t>На территории муниципального района «Калганский район» назначен инвестиционный уполномоченный: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400" b="1" dirty="0" smtClean="0"/>
              <a:t>Егоров Сергей Анатольевич заместитель главы муниципального района по экономическому и территориальному развитию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400" b="1" dirty="0" smtClean="0"/>
              <a:t> тел.8(30249)4-12-47, </a:t>
            </a:r>
            <a:r>
              <a:rPr lang="en-US" sz="1400" b="1" dirty="0" err="1" smtClean="0"/>
              <a:t>e.mail</a:t>
            </a:r>
            <a:r>
              <a:rPr lang="ru-RU" sz="1400" b="1" dirty="0" smtClean="0"/>
              <a:t>: </a:t>
            </a:r>
            <a:r>
              <a:rPr lang="en-US" sz="1400" b="1" dirty="0" smtClean="0"/>
              <a:t>ca_egorov@mail.ru</a:t>
            </a:r>
            <a:r>
              <a:rPr lang="ru-RU" sz="1400" b="1" dirty="0" smtClean="0"/>
              <a:t>.</a:t>
            </a:r>
            <a:endParaRPr lang="ru-RU" sz="1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dirty="0" smtClean="0">
                <a:solidFill>
                  <a:schemeClr val="bg1"/>
                </a:solidFill>
              </a:rPr>
              <a:t>Рынок труда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928688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2188"/>
                <a:gridCol w="225741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 01.01.2020</a:t>
                      </a:r>
                      <a:r>
                        <a:rPr lang="ru-RU" baseline="0" dirty="0" smtClean="0"/>
                        <a:t> года.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Численность зарегистрированных безработных, человек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397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Общая численность граждан обратившихся в Центр занятости, человек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459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Уровень регистрируемой безработицы,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3,7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Коэффициент напряженности на рынке труда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5,3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6647" name="Рисунок 4" descr="IMG_012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3286125"/>
            <a:ext cx="5214938" cy="340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42862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bg1"/>
                </a:solidFill>
              </a:rPr>
              <a:t>Перечень  основных показателей социально- экономического развития муниципального района «Калганский район»</a:t>
            </a:r>
            <a:endParaRPr lang="ru-RU" sz="1800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764703"/>
          <a:ext cx="8496943" cy="5832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424"/>
                <a:gridCol w="2850086"/>
                <a:gridCol w="1502573"/>
                <a:gridCol w="760966"/>
                <a:gridCol w="957651"/>
                <a:gridCol w="987723"/>
                <a:gridCol w="840520"/>
              </a:tblGrid>
              <a:tr h="83324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№ </a:t>
                      </a:r>
                      <a:r>
                        <a:rPr lang="ru-RU" sz="1200" dirty="0" err="1" smtClean="0"/>
                        <a:t>п</a:t>
                      </a:r>
                      <a:r>
                        <a:rPr lang="ru-RU" sz="1200" dirty="0" smtClean="0"/>
                        <a:t>/</a:t>
                      </a:r>
                      <a:r>
                        <a:rPr lang="ru-RU" sz="1200" dirty="0" err="1" smtClean="0"/>
                        <a:t>п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Наименование показателя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Единица</a:t>
                      </a:r>
                      <a:r>
                        <a:rPr lang="ru-RU" sz="1200" baseline="0" dirty="0" smtClean="0"/>
                        <a:t> измерения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2017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2018</a:t>
                      </a:r>
                      <a:r>
                        <a:rPr lang="ru-RU" sz="1200" baseline="0" dirty="0" smtClean="0"/>
                        <a:t>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2019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2020 год (прогноз)</a:t>
                      </a:r>
                      <a:endParaRPr lang="ru-RU" sz="1200" dirty="0"/>
                    </a:p>
                  </a:txBody>
                  <a:tcPr/>
                </a:tc>
              </a:tr>
              <a:tr h="27774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Численность населения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Тыс.человек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7,4</a:t>
                      </a:r>
                      <a:endParaRPr lang="ru-RU" sz="1200" dirty="0"/>
                    </a:p>
                  </a:txBody>
                  <a:tcPr/>
                </a:tc>
              </a:tr>
              <a:tr h="64808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Индекс промышленного производства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% к предыдущему году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149,3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82,1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101,1</a:t>
                      </a:r>
                      <a:endParaRPr lang="ru-RU" sz="1200" dirty="0"/>
                    </a:p>
                  </a:txBody>
                  <a:tcPr/>
                </a:tc>
              </a:tr>
              <a:tr h="64808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Объем произведенной продукции промышленного производства на душу населения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Тыс. рублей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209,4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357,4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346,8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438,9</a:t>
                      </a:r>
                      <a:endParaRPr lang="ru-RU" sz="1200" dirty="0"/>
                    </a:p>
                  </a:txBody>
                  <a:tcPr/>
                </a:tc>
              </a:tr>
              <a:tr h="46291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Индекс продукции сельского хозяйства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101,0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94,4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105,0</a:t>
                      </a:r>
                      <a:endParaRPr lang="ru-RU" sz="1200" dirty="0"/>
                    </a:p>
                  </a:txBody>
                  <a:tcPr/>
                </a:tc>
              </a:tr>
              <a:tr h="64808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Объем произведенной продукции сельского хозяйства на душу населения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Тыс. рублей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76,1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84,8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85,3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92,8</a:t>
                      </a:r>
                      <a:endParaRPr lang="ru-RU" sz="1200" dirty="0"/>
                    </a:p>
                  </a:txBody>
                  <a:tcPr/>
                </a:tc>
              </a:tr>
              <a:tr h="46291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Доля собственных доходов бюджета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31,2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31,2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35,0</a:t>
                      </a:r>
                      <a:endParaRPr lang="ru-RU" sz="1200" dirty="0"/>
                    </a:p>
                  </a:txBody>
                  <a:tcPr/>
                </a:tc>
              </a:tr>
              <a:tr h="101841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Темп роста объема инвестиций в основной капитал за счет всех источников финансирования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 сопоставимых ценах в % к предыдущему году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61,23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65,0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</a:tr>
              <a:tr h="83324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Объем инвестиций в основной капитал за счет всех источников финансирования на душу населения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Тыс. рублей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29,5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22,5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25,0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28291"/>
              </p:ext>
            </p:extLst>
          </p:nvPr>
        </p:nvGraphicFramePr>
        <p:xfrm>
          <a:off x="179512" y="1156156"/>
          <a:ext cx="8678166" cy="4505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0166"/>
                <a:gridCol w="2910872"/>
                <a:gridCol w="1534620"/>
                <a:gridCol w="777196"/>
                <a:gridCol w="978076"/>
                <a:gridCol w="889160"/>
                <a:gridCol w="978076"/>
              </a:tblGrid>
              <a:tr h="45970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Численность занятых в экономике (в среднем за год)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Тыс. человек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2,5</a:t>
                      </a:r>
                      <a:endParaRPr lang="ru-RU" sz="1200" dirty="0"/>
                    </a:p>
                  </a:txBody>
                  <a:tcPr/>
                </a:tc>
              </a:tr>
              <a:tr h="45970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Доля занятых в малом бизнесе от занятых в экономике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10,0</a:t>
                      </a:r>
                      <a:endParaRPr lang="ru-RU" sz="1200" dirty="0"/>
                    </a:p>
                  </a:txBody>
                  <a:tcPr/>
                </a:tc>
              </a:tr>
              <a:tr h="64358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Число субъектов малого предпринимательства в расчете 10000 человек населения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Ед.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136,6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131,1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129,7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130,0</a:t>
                      </a:r>
                      <a:endParaRPr lang="ru-RU" sz="1200" dirty="0"/>
                    </a:p>
                  </a:txBody>
                  <a:tcPr/>
                </a:tc>
              </a:tr>
              <a:tr h="64358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Общая площадь жилых помещений, приходящихся в среднем на одного жителя, всего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Кв.м.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17,75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17,75</a:t>
                      </a:r>
                      <a:endParaRPr lang="ru-RU" sz="1200" dirty="0"/>
                    </a:p>
                  </a:txBody>
                  <a:tcPr/>
                </a:tc>
              </a:tr>
              <a:tr h="45970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 том числе введенная в действие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Кв.м.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/>
                </a:tc>
              </a:tr>
              <a:tr h="45970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 том числе благоустроенная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Кв.м. на человека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0,04</a:t>
                      </a:r>
                      <a:endParaRPr lang="ru-RU" sz="1200" dirty="0"/>
                    </a:p>
                  </a:txBody>
                  <a:tcPr/>
                </a:tc>
              </a:tr>
              <a:tr h="45970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созданных рабочих мест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Шт.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/>
                </a:tc>
              </a:tr>
              <a:tr h="45970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Среднемесячная заработная плата одного работника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рублей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27001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29571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36906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38661</a:t>
                      </a:r>
                      <a:endParaRPr lang="ru-RU" sz="1200" dirty="0"/>
                    </a:p>
                  </a:txBody>
                  <a:tcPr/>
                </a:tc>
              </a:tr>
              <a:tr h="45970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Среднедушевые денежные доходы населения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рублей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15034,0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13215,2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13500,2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15274,6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312" y="188641"/>
          <a:ext cx="8606159" cy="1872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211"/>
                <a:gridCol w="3063751"/>
                <a:gridCol w="972967"/>
                <a:gridCol w="1009229"/>
                <a:gridCol w="1009190"/>
                <a:gridCol w="1009190"/>
                <a:gridCol w="899621"/>
              </a:tblGrid>
              <a:tr h="57206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Оборот розничной торговли на душу населения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рублей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39490,05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42329,7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44671,1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47092,1</a:t>
                      </a:r>
                      <a:endParaRPr lang="ru-RU" sz="1200" dirty="0"/>
                    </a:p>
                  </a:txBody>
                  <a:tcPr/>
                </a:tc>
              </a:tr>
              <a:tr h="65007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Объем платных услуг населению на душу населения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рублей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7356,35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7428,6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7517,3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7526,2</a:t>
                      </a:r>
                      <a:endParaRPr lang="ru-RU" sz="1200" dirty="0"/>
                    </a:p>
                  </a:txBody>
                  <a:tcPr/>
                </a:tc>
              </a:tr>
              <a:tr h="65007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Уровень официально зарегистрированной безработицы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3,7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latin typeface="+mn-lt"/>
              </a:rPr>
              <a:t>Транспортная инфраструктура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0722" name="Содержимое 3" descr="схема 1.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2" y="836712"/>
            <a:ext cx="8712968" cy="57197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400" dirty="0" smtClean="0">
                <a:solidFill>
                  <a:schemeClr val="bg1"/>
                </a:solidFill>
              </a:rPr>
              <a:t>Телекоммуникации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1746" name="Содержимое 1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68863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1400" b="1" u="sng" dirty="0" smtClean="0"/>
              <a:t>Услуги электросвязи</a:t>
            </a:r>
            <a:r>
              <a:rPr lang="ru-RU" sz="1400" b="1" dirty="0" smtClean="0"/>
              <a:t> на территории</a:t>
            </a:r>
          </a:p>
          <a:p>
            <a:pPr>
              <a:buFont typeface="Wingdings 2" pitchFamily="18" charset="2"/>
              <a:buNone/>
            </a:pPr>
            <a:r>
              <a:rPr lang="ru-RU" sz="1400" b="1" dirty="0" smtClean="0"/>
              <a:t>района оказывает</a:t>
            </a:r>
          </a:p>
          <a:p>
            <a:pPr>
              <a:buFont typeface="Wingdings 2" pitchFamily="18" charset="2"/>
              <a:buNone/>
            </a:pPr>
            <a:r>
              <a:rPr lang="ru-RU" sz="1400" b="1" dirty="0" smtClean="0"/>
              <a:t>Забайкальский филиал </a:t>
            </a:r>
          </a:p>
          <a:p>
            <a:pPr>
              <a:buFont typeface="Wingdings 2" pitchFamily="18" charset="2"/>
              <a:buNone/>
            </a:pPr>
            <a:r>
              <a:rPr lang="ru-RU" sz="1400" b="1" dirty="0" smtClean="0"/>
              <a:t>ОАО «</a:t>
            </a:r>
            <a:r>
              <a:rPr lang="ru-RU" sz="1400" b="1" dirty="0" err="1" smtClean="0"/>
              <a:t>Ростелеком</a:t>
            </a:r>
            <a:r>
              <a:rPr lang="ru-RU" sz="1400" b="1" dirty="0" smtClean="0"/>
              <a:t>».</a:t>
            </a:r>
          </a:p>
          <a:p>
            <a:pPr>
              <a:buFont typeface="Wingdings 2" pitchFamily="18" charset="2"/>
              <a:buNone/>
            </a:pPr>
            <a:r>
              <a:rPr lang="ru-RU" sz="1400" b="1" dirty="0" smtClean="0"/>
              <a:t>Во всех поселениях установлены </a:t>
            </a:r>
          </a:p>
          <a:p>
            <a:pPr>
              <a:buFont typeface="Wingdings 2" pitchFamily="18" charset="2"/>
              <a:buNone/>
            </a:pPr>
            <a:r>
              <a:rPr lang="ru-RU" sz="1400" b="1" dirty="0" smtClean="0"/>
              <a:t>универсальные таксофоны.</a:t>
            </a:r>
          </a:p>
          <a:p>
            <a:pPr>
              <a:buFont typeface="Wingdings 2" pitchFamily="18" charset="2"/>
              <a:buNone/>
            </a:pPr>
            <a:r>
              <a:rPr lang="ru-RU" sz="1400" b="1" dirty="0" smtClean="0"/>
              <a:t>Обеспеченность квартирными </a:t>
            </a:r>
          </a:p>
          <a:p>
            <a:pPr>
              <a:buFont typeface="Wingdings 2" pitchFamily="18" charset="2"/>
              <a:buNone/>
            </a:pPr>
            <a:r>
              <a:rPr lang="ru-RU" sz="1400" b="1" dirty="0" smtClean="0"/>
              <a:t>телефонными аппаратами сети </a:t>
            </a:r>
          </a:p>
          <a:p>
            <a:pPr>
              <a:buFont typeface="Wingdings 2" pitchFamily="18" charset="2"/>
              <a:buNone/>
            </a:pPr>
            <a:r>
              <a:rPr lang="ru-RU" sz="1400" b="1" dirty="0" smtClean="0"/>
              <a:t>общего пользования на 1000 человек:</a:t>
            </a:r>
          </a:p>
          <a:p>
            <a:pPr>
              <a:buFont typeface="Wingdings 2" pitchFamily="18" charset="2"/>
              <a:buNone/>
            </a:pPr>
            <a:r>
              <a:rPr lang="ru-RU" sz="1400" b="1" dirty="0" smtClean="0"/>
              <a:t>сельского – 100 шт.</a:t>
            </a:r>
          </a:p>
          <a:p>
            <a:pPr algn="r"/>
            <a:endParaRPr lang="ru-RU" sz="1400" b="1" u="sng" dirty="0" smtClean="0"/>
          </a:p>
          <a:p>
            <a:pPr algn="r"/>
            <a:endParaRPr lang="ru-RU" sz="1400" b="1" u="sng" dirty="0" smtClean="0"/>
          </a:p>
          <a:p>
            <a:pPr algn="r"/>
            <a:endParaRPr lang="ru-RU" sz="1400" b="1" u="sng" dirty="0" smtClean="0"/>
          </a:p>
          <a:p>
            <a:pPr algn="r"/>
            <a:r>
              <a:rPr lang="ru-RU" sz="1400" b="1" u="sng" dirty="0" smtClean="0"/>
              <a:t>Сотовая связь</a:t>
            </a:r>
            <a:r>
              <a:rPr lang="ru-RU" sz="1400" b="1" dirty="0" smtClean="0"/>
              <a:t> – в 8 населенных пунктах, </a:t>
            </a:r>
          </a:p>
          <a:p>
            <a:pPr algn="r"/>
            <a:r>
              <a:rPr lang="ru-RU" sz="1400" b="1" dirty="0" smtClean="0"/>
              <a:t>включая районный центр.</a:t>
            </a:r>
          </a:p>
          <a:p>
            <a:pPr algn="r"/>
            <a:endParaRPr lang="ru-RU" sz="1400" b="1" dirty="0" smtClean="0"/>
          </a:p>
          <a:p>
            <a:pPr algn="r"/>
            <a:r>
              <a:rPr lang="ru-RU" sz="1400" b="1" u="sng" dirty="0" smtClean="0"/>
              <a:t>Услуги почтовой связи</a:t>
            </a:r>
            <a:r>
              <a:rPr lang="ru-RU" sz="1400" b="1" dirty="0" smtClean="0"/>
              <a:t> оказывают </a:t>
            </a:r>
          </a:p>
          <a:p>
            <a:pPr algn="r">
              <a:buFont typeface="Wingdings 2" pitchFamily="18" charset="2"/>
              <a:buNone/>
            </a:pPr>
            <a:r>
              <a:rPr lang="ru-RU" sz="1400" b="1" dirty="0" smtClean="0"/>
              <a:t>11 стационарных отделений связи </a:t>
            </a:r>
          </a:p>
          <a:p>
            <a:pPr algn="r">
              <a:buFont typeface="Wingdings 2" pitchFamily="18" charset="2"/>
              <a:buNone/>
            </a:pPr>
            <a:r>
              <a:rPr lang="ru-RU" sz="1400" b="1" dirty="0" smtClean="0"/>
              <a:t>УФПС Забайкальского края – </a:t>
            </a:r>
          </a:p>
          <a:p>
            <a:pPr algn="r">
              <a:buFont typeface="Wingdings 2" pitchFamily="18" charset="2"/>
              <a:buNone/>
            </a:pPr>
            <a:r>
              <a:rPr lang="ru-RU" sz="1400" b="1" dirty="0" smtClean="0"/>
              <a:t>филиала ФГУП «Почта России».</a:t>
            </a:r>
          </a:p>
          <a:p>
            <a:pPr algn="r"/>
            <a:endParaRPr lang="ru-RU" sz="1400" b="1" u="sng" dirty="0" smtClean="0"/>
          </a:p>
          <a:p>
            <a:endParaRPr lang="ru-RU" sz="1400" b="1" dirty="0" smtClean="0"/>
          </a:p>
          <a:p>
            <a:pPr>
              <a:buFont typeface="Wingdings 2" pitchFamily="18" charset="2"/>
              <a:buNone/>
            </a:pPr>
            <a:endParaRPr lang="ru-RU" dirty="0" smtClean="0"/>
          </a:p>
        </p:txBody>
      </p:sp>
      <p:pic>
        <p:nvPicPr>
          <p:cNvPr id="11" name="Рисунок 10" descr="1418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836712"/>
            <a:ext cx="4127278" cy="2808312"/>
          </a:xfrm>
          <a:prstGeom prst="rect">
            <a:avLst/>
          </a:prstGeom>
        </p:spPr>
      </p:pic>
      <p:pic>
        <p:nvPicPr>
          <p:cNvPr id="14" name="Рисунок 13" descr="7574015-telecommunication-tow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789040"/>
            <a:ext cx="3600399" cy="2585864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Системообразующие предприятия района</a:t>
            </a:r>
            <a:endParaRPr lang="ru-RU" sz="28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476672"/>
          <a:ext cx="8229600" cy="521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Наименование продукции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Вид выпускаемой продукции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Контакты предприятия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Совхоз «</a:t>
                      </a:r>
                      <a:r>
                        <a:rPr lang="ru-RU" sz="1200" dirty="0" err="1" smtClean="0"/>
                        <a:t>Верхне-Калгуканский</a:t>
                      </a:r>
                      <a:r>
                        <a:rPr lang="ru-RU" sz="1200" dirty="0" smtClean="0"/>
                        <a:t>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Сельскохозяйственная</a:t>
                      </a:r>
                      <a:r>
                        <a:rPr lang="ru-RU" sz="1200" baseline="0" dirty="0" smtClean="0"/>
                        <a:t> продукция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674348, Забайкальский край, Калганский район, с. Верхний </a:t>
                      </a:r>
                      <a:r>
                        <a:rPr lang="ru-RU" sz="1200" dirty="0" err="1" smtClean="0"/>
                        <a:t>Калгукан</a:t>
                      </a:r>
                      <a:r>
                        <a:rPr lang="ru-RU" sz="1200" dirty="0" smtClean="0"/>
                        <a:t> тел. 30249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49-2-16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Производственный кооператив «Ленинский</a:t>
                      </a:r>
                      <a:r>
                        <a:rPr lang="ru-RU" sz="1200" baseline="0" dirty="0" smtClean="0"/>
                        <a:t> путь»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smtClean="0"/>
                        <a:t>Сельскохозяйственная</a:t>
                      </a:r>
                      <a:r>
                        <a:rPr lang="ru-RU" sz="1200" baseline="0" smtClean="0"/>
                        <a:t> продукция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674340, Забайкальский край, Калганский район, с. Калга, ул. Нагорная 30249 4-12-74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Сельскохозяйственный кооператив «Березовка»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smtClean="0"/>
                        <a:t>Сельскохозяйственная</a:t>
                      </a:r>
                      <a:r>
                        <a:rPr lang="ru-RU" sz="1200" baseline="0" smtClean="0"/>
                        <a:t> продукция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674357, Забайкальский край, Калганский район, с. Средняя</a:t>
                      </a:r>
                      <a:r>
                        <a:rPr lang="ru-RU" sz="1200" baseline="0" dirty="0" smtClean="0"/>
                        <a:t> Борзя, ул. Советская 1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Колхоз «</a:t>
                      </a:r>
                      <a:r>
                        <a:rPr lang="ru-RU" sz="1200" dirty="0" err="1" smtClean="0"/>
                        <a:t>Доновский</a:t>
                      </a:r>
                      <a:r>
                        <a:rPr lang="ru-RU" sz="1200" dirty="0" smtClean="0"/>
                        <a:t>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Сельскохозяйственная</a:t>
                      </a:r>
                      <a:r>
                        <a:rPr lang="ru-RU" sz="1200" baseline="0" dirty="0" smtClean="0"/>
                        <a:t> продукция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674355, Забайкальский край, Калганский район,</a:t>
                      </a:r>
                      <a:r>
                        <a:rPr lang="ru-RU" sz="1200" baseline="0" dirty="0" smtClean="0"/>
                        <a:t> с. Доно </a:t>
                      </a:r>
                    </a:p>
                    <a:p>
                      <a:r>
                        <a:rPr lang="ru-RU" sz="1200" baseline="0" dirty="0" smtClean="0"/>
                        <a:t>30249 43-3-16</a:t>
                      </a:r>
                      <a:r>
                        <a:rPr lang="en-US" sz="1200" baseline="0" dirty="0" smtClean="0"/>
                        <a:t> </a:t>
                      </a:r>
                      <a:endParaRPr lang="ru-RU" sz="1200" baseline="0" dirty="0" smtClean="0"/>
                    </a:p>
                    <a:p>
                      <a:r>
                        <a:rPr lang="en-US" sz="1200" baseline="0" dirty="0" smtClean="0"/>
                        <a:t>email</a:t>
                      </a:r>
                      <a:r>
                        <a:rPr lang="ru-RU" sz="1200" baseline="0" dirty="0" smtClean="0"/>
                        <a:t>: </a:t>
                      </a:r>
                      <a:r>
                        <a:rPr lang="en-US" sz="1200" baseline="0" dirty="0" err="1" smtClean="0"/>
                        <a:t>kolhoz</a:t>
                      </a:r>
                      <a:r>
                        <a:rPr lang="ru-RU" sz="1200" baseline="0" dirty="0" smtClean="0"/>
                        <a:t>.</a:t>
                      </a:r>
                      <a:r>
                        <a:rPr lang="en-US" sz="1200" baseline="0" dirty="0" err="1" smtClean="0"/>
                        <a:t>donovskiy@yandex</a:t>
                      </a:r>
                      <a:r>
                        <a:rPr lang="ru-RU" sz="1200" baseline="0" dirty="0" smtClean="0"/>
                        <a:t>.</a:t>
                      </a:r>
                      <a:r>
                        <a:rPr lang="en-US" sz="1200" baseline="0" dirty="0" err="1" smtClean="0"/>
                        <a:t>ru</a:t>
                      </a:r>
                      <a:endParaRPr lang="ru-RU" sz="1200" baseline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Сельскохозяйственный производственный кооператив «Победа»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smtClean="0"/>
                        <a:t>Сельскохозяйственная</a:t>
                      </a:r>
                      <a:r>
                        <a:rPr lang="ru-RU" sz="1200" baseline="0" smtClean="0"/>
                        <a:t> продукция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674349, Забайкальский край, Калганский район, с. Чингильтуй, ул. Нагорная 4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Сельхозкооператив</a:t>
                      </a:r>
                      <a:r>
                        <a:rPr lang="ru-RU" sz="1200" baseline="0" dirty="0" smtClean="0"/>
                        <a:t> «Рассвет»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Сельскохозяйственная</a:t>
                      </a:r>
                      <a:r>
                        <a:rPr lang="ru-RU" sz="1200" baseline="0" dirty="0" smtClean="0"/>
                        <a:t> продукция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674345, Забайкальский край, Калганский район, с. Чупрово</a:t>
                      </a:r>
                    </a:p>
                    <a:p>
                      <a:r>
                        <a:rPr lang="ru-RU" sz="1200" dirty="0" smtClean="0"/>
                        <a:t>30249 4-12-14</a:t>
                      </a:r>
                    </a:p>
                    <a:p>
                      <a:r>
                        <a:rPr lang="en-US" sz="1200" baseline="0" dirty="0" smtClean="0"/>
                        <a:t>email</a:t>
                      </a:r>
                      <a:r>
                        <a:rPr lang="ru-RU" sz="1200" baseline="0" dirty="0" smtClean="0"/>
                        <a:t>:</a:t>
                      </a:r>
                      <a:r>
                        <a:rPr lang="en-US" sz="1200" baseline="0" dirty="0" smtClean="0"/>
                        <a:t>Rassvet345@mail</a:t>
                      </a:r>
                      <a:r>
                        <a:rPr lang="ru-RU" sz="1200" baseline="0" dirty="0" smtClean="0"/>
                        <a:t>.</a:t>
                      </a:r>
                      <a:r>
                        <a:rPr lang="en-US" sz="1200" baseline="0" dirty="0" err="1" smtClean="0"/>
                        <a:t>ru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Коопхоз</a:t>
                      </a:r>
                      <a:r>
                        <a:rPr lang="ru-RU" sz="1200" dirty="0" smtClean="0"/>
                        <a:t> «Запокровский»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Сельскохозяйственная</a:t>
                      </a:r>
                      <a:r>
                        <a:rPr lang="ru-RU" sz="1200" baseline="0" dirty="0" smtClean="0"/>
                        <a:t> продукция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674359, Забайкальский край, Калганский край, с. Шивия,</a:t>
                      </a:r>
                      <a:r>
                        <a:rPr lang="ru-RU" sz="1200" baseline="0" dirty="0" smtClean="0"/>
                        <a:t> ул. Садовая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572560" cy="607223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Среди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лесистых гор передо мною,</a:t>
            </a:r>
            <a:br>
              <a:rPr lang="ru-RU" sz="1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</a:t>
            </a:r>
            <a:b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  Окутанное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дымкой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голубой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       </a:t>
            </a:r>
            <a:b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        Раскинулось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село мое родное,</a:t>
            </a:r>
            <a:br>
              <a:rPr lang="ru-RU" sz="1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  <a:b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       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Когда-то нареченное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Калгой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dirty="0">
                <a:solidFill>
                  <a:schemeClr val="tx1"/>
                </a:solidFill>
                <a:effectLst/>
              </a:rPr>
              <a:t/>
            </a:r>
            <a:br>
              <a:rPr lang="ru-RU" sz="1800" dirty="0">
                <a:solidFill>
                  <a:schemeClr val="tx1"/>
                </a:solidFill>
                <a:effectLst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br>
              <a:rPr lang="ru-RU" sz="1800" dirty="0" smtClean="0">
                <a:solidFill>
                  <a:schemeClr val="tx1"/>
                </a:solidFill>
                <a:effectLst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</a:rPr>
              <a:t>                                                                               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Юрий Савин.</a:t>
            </a:r>
            <a:b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Калганский 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район был образован в 1942 году (Указ Президиума Верховного Совета РСФСР от 8 .12.1942 года № 616/234 и №617/121) за счет выделения территории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Быркинского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(ныне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Приаргунского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 и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Нерчинско-Заводского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районов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2019 году Калганскому району исполнилось 77 лет.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42875"/>
            <a:ext cx="7772400" cy="500043"/>
          </a:xfrm>
        </p:spPr>
        <p:txBody>
          <a:bodyPr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200" b="1" dirty="0" smtClean="0">
                <a:solidFill>
                  <a:schemeClr val="bg1"/>
                </a:solidFill>
                <a:cs typeface="Times New Roman" pitchFamily="18" charset="0"/>
              </a:rPr>
              <a:t>Историческая справка</a:t>
            </a:r>
            <a:endParaRPr lang="ru-RU" sz="32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11268" name="Picture 4" descr="C:\Users\потопольская\Pictures\калга\35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764704"/>
            <a:ext cx="1963107" cy="2304256"/>
          </a:xfrm>
          <a:prstGeom prst="rect">
            <a:avLst/>
          </a:prstGeom>
          <a:noFill/>
        </p:spPr>
      </p:pic>
      <p:pic>
        <p:nvPicPr>
          <p:cNvPr id="11269" name="Picture 5" descr="C:\Users\потопольская\Pictures\калга\323214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48680"/>
            <a:ext cx="2016224" cy="1584176"/>
          </a:xfrm>
          <a:prstGeom prst="rect">
            <a:avLst/>
          </a:prstGeom>
          <a:noFill/>
        </p:spPr>
      </p:pic>
      <p:pic>
        <p:nvPicPr>
          <p:cNvPr id="10241" name="Picture 1" descr="I:\фото района\калга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060848"/>
            <a:ext cx="2224923" cy="14809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  <a:latin typeface="+mn-lt"/>
              </a:rPr>
              <a:t>Финансово-кредитные учреждения и налоговый потенциал </a:t>
            </a:r>
            <a:endParaRPr lang="ru-RU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908720"/>
            <a:ext cx="8215312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На территории муниципального района «Калганский район» </a:t>
            </a:r>
            <a:r>
              <a:rPr lang="ru-RU" dirty="0" smtClean="0"/>
              <a:t>работает филиал</a:t>
            </a:r>
            <a:r>
              <a:rPr lang="ru-RU" dirty="0"/>
              <a:t> </a:t>
            </a:r>
            <a:r>
              <a:rPr lang="ru-RU" dirty="0" smtClean="0"/>
              <a:t>ПАО </a:t>
            </a:r>
            <a:r>
              <a:rPr lang="ru-RU" dirty="0"/>
              <a:t>«Сберегательный банк»</a:t>
            </a:r>
          </a:p>
          <a:p>
            <a:pPr algn="ctr">
              <a:defRPr/>
            </a:pPr>
            <a:r>
              <a:rPr lang="ru-RU" dirty="0" smtClean="0"/>
              <a:t>а также СПК «Аграрник»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229600" cy="132474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 инвестиционный проект «Переработка </a:t>
            </a:r>
            <a:r>
              <a:rPr lang="ru-RU" sz="2800" dirty="0" err="1" smtClean="0">
                <a:solidFill>
                  <a:schemeClr val="bg1"/>
                </a:solidFill>
              </a:rPr>
              <a:t>хвостохранилища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кадаинской</a:t>
            </a:r>
            <a:r>
              <a:rPr lang="ru-RU" sz="2800" dirty="0" smtClean="0">
                <a:solidFill>
                  <a:schemeClr val="bg1"/>
                </a:solidFill>
              </a:rPr>
              <a:t> обогатительной фабрики»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844824"/>
            <a:ext cx="8568952" cy="4608512"/>
          </a:xfrm>
        </p:spPr>
        <p:txBody>
          <a:bodyPr>
            <a:normAutofit/>
          </a:bodyPr>
          <a:lstStyle/>
          <a:p>
            <a:pPr algn="l"/>
            <a:endParaRPr lang="ru-RU" sz="1800" dirty="0" smtClean="0">
              <a:latin typeface="+mj-lt"/>
            </a:endParaRPr>
          </a:p>
          <a:p>
            <a:pPr algn="l"/>
            <a:r>
              <a:rPr lang="ru-RU" sz="1800" dirty="0" smtClean="0">
                <a:latin typeface="+mj-lt"/>
              </a:rPr>
              <a:t>Инициатор проекта: поиск инвестора</a:t>
            </a:r>
          </a:p>
          <a:p>
            <a:pPr algn="l"/>
            <a:endParaRPr lang="ru-RU" sz="1800" dirty="0" smtClean="0">
              <a:latin typeface="+mj-lt"/>
            </a:endParaRPr>
          </a:p>
          <a:p>
            <a:pPr algn="l"/>
            <a:endParaRPr lang="ru-RU" sz="1800" dirty="0" smtClean="0">
              <a:latin typeface="+mj-lt"/>
            </a:endParaRPr>
          </a:p>
          <a:p>
            <a:pPr algn="l"/>
            <a:r>
              <a:rPr lang="ru-RU" sz="1800" dirty="0" smtClean="0">
                <a:latin typeface="+mj-lt"/>
              </a:rPr>
              <a:t>Срок окупаемости: не определён</a:t>
            </a:r>
          </a:p>
          <a:p>
            <a:pPr algn="l"/>
            <a:endParaRPr lang="ru-RU" sz="1800" dirty="0" smtClean="0">
              <a:latin typeface="+mj-lt"/>
            </a:endParaRPr>
          </a:p>
          <a:p>
            <a:pPr algn="l"/>
            <a:endParaRPr lang="ru-RU" sz="1800" dirty="0" smtClean="0">
              <a:latin typeface="+mj-lt"/>
            </a:endParaRPr>
          </a:p>
          <a:p>
            <a:pPr algn="l"/>
            <a:r>
              <a:rPr lang="ru-RU" sz="1800" dirty="0" smtClean="0">
                <a:latin typeface="+mj-lt"/>
              </a:rPr>
              <a:t>Объём инвестиций: не определён</a:t>
            </a:r>
          </a:p>
          <a:p>
            <a:pPr algn="l"/>
            <a:endParaRPr lang="ru-RU" sz="1800" dirty="0" smtClean="0">
              <a:latin typeface="+mj-lt"/>
            </a:endParaRPr>
          </a:p>
          <a:p>
            <a:pPr algn="l"/>
            <a:endParaRPr lang="ru-RU" sz="1800" dirty="0" smtClean="0">
              <a:latin typeface="+mj-lt"/>
            </a:endParaRPr>
          </a:p>
          <a:p>
            <a:pPr algn="l"/>
            <a:endParaRPr lang="ru-RU" sz="1800" dirty="0" smtClean="0">
              <a:latin typeface="+mj-lt"/>
            </a:endParaRPr>
          </a:p>
          <a:p>
            <a:pPr algn="l"/>
            <a:endParaRPr lang="ru-RU" sz="1800" dirty="0">
              <a:latin typeface="+mj-lt"/>
            </a:endParaRPr>
          </a:p>
        </p:txBody>
      </p:sp>
      <p:pic>
        <p:nvPicPr>
          <p:cNvPr id="47106" name="Picture 2" descr="\\Comp\почта\фото хвостохр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772816"/>
            <a:ext cx="3193643" cy="2393258"/>
          </a:xfrm>
          <a:prstGeom prst="rect">
            <a:avLst/>
          </a:prstGeom>
          <a:noFill/>
        </p:spPr>
      </p:pic>
      <p:pic>
        <p:nvPicPr>
          <p:cNvPr id="47107" name="Picture 3" descr="\\Comp\почта\фото хвостохр\Рисунок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005064"/>
            <a:ext cx="3384376" cy="25431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313" y="133350"/>
          <a:ext cx="8786874" cy="6652983"/>
        </p:xfrm>
        <a:graphic>
          <a:graphicData uri="http://schemas.openxmlformats.org/drawingml/2006/table">
            <a:tbl>
              <a:tblPr/>
              <a:tblGrid>
                <a:gridCol w="4286280"/>
                <a:gridCol w="4500594"/>
              </a:tblGrid>
              <a:tr h="18784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Times-Roman"/>
                          <a:cs typeface="Times New Roman" pitchFamily="18" charset="0"/>
                        </a:rPr>
                        <a:t>Пеработка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Times-Roman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Times-Roman"/>
                          <a:cs typeface="Times New Roman" pitchFamily="18" charset="0"/>
                        </a:rPr>
                        <a:t>хвостохранилища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Times-Roman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Times-Roman"/>
                          <a:cs typeface="Times New Roman" pitchFamily="18" charset="0"/>
                        </a:rPr>
                        <a:t>Кадаиской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Times-Roman"/>
                          <a:cs typeface="Times New Roman" pitchFamily="18" charset="0"/>
                        </a:rPr>
                        <a:t> обогатительной фабрики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122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Отрасль, вид экономической деятельности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промышленность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1731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Место реализации проекта / адрес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Забайкальский край, Калганский район, сельское поселение «Кадаинское»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1731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Организатор / инициатор проекта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Администрация муниципального района «Калганский район»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5193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Почтовый адрес, телефон, факс,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e-mail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674340,Забайкальский край, Калганский район», с. Калга, ул. 60 лет Октября д. 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5193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Цель проекта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Переработка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хвостохранилища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Кадаинской обогатительной фабрики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865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Описание проекта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Количество хвостов 2273 тыс. тонн. Запасы элементов в хвостах: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Цинк – 3388 т.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Свинец – 5355 т.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Мышьяк – 1309 т.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Медь – 109 т.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Итого 10161 т. элементов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208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Степень готовности проектной документации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204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Наличие экспертизы проекта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204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Наличие бизнес-плана или ТЭО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нет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204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Объем инвестиций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204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Способ привлечения инвестиций (источники инвестиций)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Привлечение инвестора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204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Срок окупаемости проекта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Не определен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204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Число создаваемых рабочих мест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204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Срок реализации проекта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Не определен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3462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Наличие земельного участка (при наличии указать площадь участка, кадастровый номер)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865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Наличие инженерной инфраструктуры или наличие возможности подключения к сетям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водо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-,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энерго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 и теплоснабжения; наличие подъездных путей, наличие технической возможности подключения к телефонной связи и т.д.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3565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Поддержка органами местного самоуправления реализации проекта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49006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Инвестиционный проект «Железный кряж»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 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71600" y="817320"/>
          <a:ext cx="7344816" cy="585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3950"/>
                <a:gridCol w="3840866"/>
              </a:tblGrid>
              <a:tr h="42669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Освоение месторождения</a:t>
                      </a:r>
                      <a:r>
                        <a:rPr lang="ru-RU" baseline="0" dirty="0" smtClean="0"/>
                        <a:t> «Железный кряж»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669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Отрасль, вид экономической</a:t>
                      </a:r>
                      <a:r>
                        <a:rPr lang="ru-RU" sz="1400" baseline="0" dirty="0" smtClean="0"/>
                        <a:t> деятельности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07.29 Добыча руд прочих цветных металлов</a:t>
                      </a:r>
                      <a:endParaRPr lang="ru-RU" sz="1400" dirty="0"/>
                    </a:p>
                  </a:txBody>
                  <a:tcPr/>
                </a:tc>
              </a:tr>
              <a:tr h="42669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Место реализации проекта/адрес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Забайкальский край Калганский район месторождение «Железный кряж»</a:t>
                      </a:r>
                      <a:endParaRPr lang="ru-RU" sz="1400" dirty="0"/>
                    </a:p>
                  </a:txBody>
                  <a:tcPr/>
                </a:tc>
              </a:tr>
              <a:tr h="42669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Организатор проекта/инициатор проекта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АО «Висмут»</a:t>
                      </a:r>
                      <a:endParaRPr lang="ru-RU" sz="1400" dirty="0"/>
                    </a:p>
                  </a:txBody>
                  <a:tcPr/>
                </a:tc>
              </a:tr>
              <a:tr h="42669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Почтовый</a:t>
                      </a:r>
                      <a:r>
                        <a:rPr lang="ru-RU" sz="1400" baseline="0" dirty="0" smtClean="0"/>
                        <a:t> адрес, телефон, факс, </a:t>
                      </a:r>
                      <a:r>
                        <a:rPr lang="en-US" sz="1400" baseline="0" dirty="0" smtClean="0"/>
                        <a:t>e-mail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Забайкальский край, г.Чита, ул.Анохина, д.91, корпус1, офис 310</a:t>
                      </a:r>
                      <a:endParaRPr lang="ru-RU" sz="1400" dirty="0"/>
                    </a:p>
                  </a:txBody>
                  <a:tcPr/>
                </a:tc>
              </a:tr>
              <a:tr h="42669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Цель проекта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Добыча и переработка золотосодержащей и железной руды с производством золота</a:t>
                      </a:r>
                      <a:endParaRPr lang="ru-RU" sz="1400" dirty="0"/>
                    </a:p>
                  </a:txBody>
                  <a:tcPr/>
                </a:tc>
              </a:tr>
              <a:tr h="42669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Степень</a:t>
                      </a:r>
                      <a:r>
                        <a:rPr lang="ru-RU" sz="1400" baseline="0" dirty="0" smtClean="0"/>
                        <a:t> готовности проектной документации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 разработке</a:t>
                      </a:r>
                      <a:endParaRPr lang="ru-RU" sz="1400" dirty="0"/>
                    </a:p>
                  </a:txBody>
                  <a:tcPr/>
                </a:tc>
              </a:tr>
              <a:tr h="42669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Наличие экспертизы проекта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Получено положительное заключение </a:t>
                      </a:r>
                      <a:r>
                        <a:rPr lang="ru-RU" sz="1400" dirty="0" err="1" smtClean="0"/>
                        <a:t>Главгосэкспертизы</a:t>
                      </a:r>
                      <a:r>
                        <a:rPr lang="ru-RU" sz="1400" dirty="0" smtClean="0"/>
                        <a:t> на проектную документацию</a:t>
                      </a:r>
                      <a:endParaRPr lang="ru-RU" sz="1400" dirty="0"/>
                    </a:p>
                  </a:txBody>
                  <a:tcPr/>
                </a:tc>
              </a:tr>
              <a:tr h="42669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Наличие бизнес-плана или ТЭО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Технический проект составлен и утвержден в ЦКР</a:t>
                      </a:r>
                      <a:endParaRPr lang="ru-RU" sz="1400" dirty="0"/>
                    </a:p>
                  </a:txBody>
                  <a:tcPr/>
                </a:tc>
              </a:tr>
              <a:tr h="42669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Объем инвестиций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88 млн.долларов</a:t>
                      </a:r>
                      <a:endParaRPr lang="ru-RU" sz="1400" dirty="0"/>
                    </a:p>
                  </a:txBody>
                  <a:tcPr/>
                </a:tc>
              </a:tr>
              <a:tr h="42669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Способ привлечения</a:t>
                      </a:r>
                      <a:r>
                        <a:rPr lang="ru-RU" sz="1400" baseline="0" dirty="0" smtClean="0"/>
                        <a:t> инвестиций (источники инвестиций)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Банковское финансирование</a:t>
                      </a:r>
                      <a:endParaRPr lang="ru-RU" sz="1400" dirty="0"/>
                    </a:p>
                  </a:txBody>
                  <a:tcPr/>
                </a:tc>
              </a:tr>
              <a:tr h="28541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Срок окупаемости проекта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2,8 лет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15888"/>
          <a:ext cx="8229600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Число создаваемых рабочих мест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150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Срок реализации проекта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Выход на проектную мощность – май 2021 года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Наличие инженерной инфраструктуры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Построена и используется временная линия электропередач; построен вахтовый поселок на 150 человек; отремонтирован ж/д подъездной путь на ж/д станции Досатуй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8786813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charset="0"/>
              </a:rPr>
              <a:t>Администрация </a:t>
            </a:r>
            <a:r>
              <a:rPr lang="ru-RU" b="1" dirty="0" smtClean="0">
                <a:latin typeface="Arial" charset="0"/>
              </a:rPr>
              <a:t>МР </a:t>
            </a:r>
            <a:r>
              <a:rPr lang="ru-RU" b="1" dirty="0">
                <a:latin typeface="Arial" charset="0"/>
              </a:rPr>
              <a:t>«Калганский район» Забайкальского края</a:t>
            </a:r>
            <a:r>
              <a:rPr lang="ru-RU" dirty="0">
                <a:latin typeface="Arial" charset="0"/>
              </a:rPr>
              <a:t/>
            </a:r>
            <a:br>
              <a:rPr lang="ru-RU" dirty="0">
                <a:latin typeface="Arial" charset="0"/>
              </a:rPr>
            </a:br>
            <a:r>
              <a:rPr lang="ru-RU" b="1" dirty="0">
                <a:latin typeface="Arial" charset="0"/>
              </a:rPr>
              <a:t>Адрес</a:t>
            </a:r>
            <a:r>
              <a:rPr lang="ru-RU" dirty="0">
                <a:latin typeface="Arial" charset="0"/>
              </a:rPr>
              <a:t>: 674340, Забайкальский край,</a:t>
            </a:r>
            <a:br>
              <a:rPr lang="ru-RU" dirty="0">
                <a:latin typeface="Arial" charset="0"/>
              </a:rPr>
            </a:br>
            <a:r>
              <a:rPr lang="ru-RU" dirty="0">
                <a:latin typeface="Arial" charset="0"/>
              </a:rPr>
              <a:t>Калганский район, с. Калга, ул. 60 лет Октября 3, </a:t>
            </a:r>
            <a:r>
              <a:rPr lang="ru-RU" dirty="0" err="1">
                <a:latin typeface="Arial" charset="0"/>
              </a:rPr>
              <a:t>e-mail</a:t>
            </a:r>
            <a:r>
              <a:rPr lang="ru-RU" dirty="0">
                <a:latin typeface="Arial" charset="0"/>
              </a:rPr>
              <a:t>: </a:t>
            </a:r>
            <a:r>
              <a:rPr lang="en-US" dirty="0" smtClean="0">
                <a:latin typeface="Arial" charset="0"/>
              </a:rPr>
              <a:t>kalgaraiadm@mail.ru</a:t>
            </a:r>
            <a:r>
              <a:rPr lang="ru-RU" dirty="0">
                <a:latin typeface="Arial" charset="0"/>
              </a:rPr>
              <a:t/>
            </a:r>
            <a:br>
              <a:rPr lang="ru-RU" dirty="0">
                <a:latin typeface="Arial" charset="0"/>
              </a:rPr>
            </a:b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</a:rPr>
              <a:t>Жбанчиков Михаил Юрьевич</a:t>
            </a:r>
            <a:r>
              <a:rPr lang="ru-RU" dirty="0">
                <a:latin typeface="Arial" charset="0"/>
              </a:rPr>
              <a:t> — Глава </a:t>
            </a:r>
            <a:r>
              <a:rPr lang="ru-RU" dirty="0" smtClean="0">
                <a:latin typeface="Arial" charset="0"/>
              </a:rPr>
              <a:t>МР «Калганский </a:t>
            </a:r>
            <a:r>
              <a:rPr lang="ru-RU" dirty="0">
                <a:latin typeface="Arial" charset="0"/>
              </a:rPr>
              <a:t>район</a:t>
            </a:r>
            <a:br>
              <a:rPr lang="ru-RU" dirty="0">
                <a:latin typeface="Arial" charset="0"/>
              </a:rPr>
            </a:br>
            <a:r>
              <a:rPr lang="ru-RU" dirty="0">
                <a:latin typeface="Arial" charset="0"/>
              </a:rPr>
              <a:t>телефон: 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</a:rPr>
              <a:t>8-30(249)-4-13-85</a:t>
            </a:r>
            <a:r>
              <a:rPr lang="ru-RU" dirty="0">
                <a:latin typeface="Arial" charset="0"/>
              </a:rPr>
              <a:t/>
            </a:r>
            <a:br>
              <a:rPr lang="ru-RU" dirty="0">
                <a:latin typeface="Arial" charset="0"/>
              </a:rPr>
            </a:b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</a:rPr>
              <a:t>Егоров Сергей Анатольевич</a:t>
            </a:r>
            <a:r>
              <a:rPr lang="ru-RU" dirty="0">
                <a:latin typeface="Arial" charset="0"/>
              </a:rPr>
              <a:t> — </a:t>
            </a:r>
            <a:r>
              <a:rPr lang="ru-RU" dirty="0" smtClean="0">
                <a:latin typeface="Arial" charset="0"/>
              </a:rPr>
              <a:t>Заместитель </a:t>
            </a:r>
            <a:r>
              <a:rPr lang="ru-RU" dirty="0">
                <a:latin typeface="Arial" charset="0"/>
              </a:rPr>
              <a:t>главы администрации муниципального района «Калганский район</a:t>
            </a:r>
            <a:r>
              <a:rPr lang="ru-RU" dirty="0" smtClean="0">
                <a:latin typeface="Arial" charset="0"/>
              </a:rPr>
              <a:t>» по экономическому и территориальному развитию</a:t>
            </a:r>
            <a:r>
              <a:rPr lang="ru-RU" dirty="0">
                <a:latin typeface="Arial" charset="0"/>
              </a:rPr>
              <a:t/>
            </a:r>
            <a:br>
              <a:rPr lang="ru-RU" dirty="0">
                <a:latin typeface="Arial" charset="0"/>
              </a:rPr>
            </a:br>
            <a:r>
              <a:rPr lang="ru-RU" dirty="0">
                <a:latin typeface="Arial" charset="0"/>
              </a:rPr>
              <a:t>телефон: 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</a:rPr>
              <a:t>8-30-(249)-4-12-47</a:t>
            </a:r>
            <a:r>
              <a:rPr lang="ru-RU" dirty="0">
                <a:latin typeface="Arial" charset="0"/>
              </a:rPr>
              <a:t/>
            </a:r>
            <a:br>
              <a:rPr lang="ru-RU" dirty="0">
                <a:latin typeface="Arial" charset="0"/>
              </a:rPr>
            </a:b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</a:rPr>
              <a:t>Маленьких Лариса Юрьевна</a:t>
            </a:r>
            <a:r>
              <a:rPr lang="ru-RU" dirty="0">
                <a:latin typeface="Arial" charset="0"/>
              </a:rPr>
              <a:t> — Заместитель главы администрации </a:t>
            </a:r>
            <a:r>
              <a:rPr lang="ru-RU" dirty="0" smtClean="0">
                <a:latin typeface="Arial" charset="0"/>
              </a:rPr>
              <a:t>муниципального </a:t>
            </a:r>
            <a:r>
              <a:rPr lang="ru-RU" dirty="0">
                <a:latin typeface="Arial" charset="0"/>
              </a:rPr>
              <a:t>района «Калганский район» по социальным вопросам</a:t>
            </a:r>
            <a:br>
              <a:rPr lang="ru-RU" dirty="0">
                <a:latin typeface="Arial" charset="0"/>
              </a:rPr>
            </a:br>
            <a:r>
              <a:rPr lang="ru-RU" dirty="0">
                <a:latin typeface="Arial" charset="0"/>
              </a:rPr>
              <a:t>телефон: 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</a:rPr>
              <a:t>8-30(249)-4-18-09</a:t>
            </a:r>
            <a:r>
              <a:rPr lang="ru-RU" dirty="0">
                <a:latin typeface="Arial" charset="0"/>
              </a:rPr>
              <a:t/>
            </a:r>
            <a:br>
              <a:rPr lang="ru-RU" dirty="0">
                <a:latin typeface="Arial" charset="0"/>
              </a:rPr>
            </a:b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</a:rPr>
              <a:t>Вдовина Светлана Алексеевна</a:t>
            </a:r>
            <a:r>
              <a:rPr lang="ru-RU" dirty="0">
                <a:latin typeface="Arial" charset="0"/>
              </a:rPr>
              <a:t> — Управляющая Делами</a:t>
            </a:r>
            <a:br>
              <a:rPr lang="ru-RU" dirty="0">
                <a:latin typeface="Arial" charset="0"/>
              </a:rPr>
            </a:br>
            <a:r>
              <a:rPr lang="ru-RU" dirty="0">
                <a:latin typeface="Arial" charset="0"/>
              </a:rPr>
              <a:t>телефон/факс: 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</a:rPr>
              <a:t>8-30(249)-4-11-40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</a:rPr>
              <a:t>Антипенко Сергей Михайлович</a:t>
            </a:r>
            <a:r>
              <a:rPr lang="ru-RU" dirty="0">
                <a:latin typeface="Arial" charset="0"/>
              </a:rPr>
              <a:t> — начальник отдела </a:t>
            </a:r>
            <a:r>
              <a:rPr lang="ru-RU" dirty="0" smtClean="0">
                <a:latin typeface="Arial" charset="0"/>
              </a:rPr>
              <a:t>экономического развития</a:t>
            </a:r>
            <a:r>
              <a:rPr lang="ru-RU" dirty="0">
                <a:latin typeface="Arial" charset="0"/>
              </a:rPr>
              <a:t/>
            </a:r>
            <a:br>
              <a:rPr lang="ru-RU" dirty="0">
                <a:latin typeface="Arial" charset="0"/>
              </a:rPr>
            </a:br>
            <a:r>
              <a:rPr lang="ru-RU" dirty="0">
                <a:latin typeface="Arial" charset="0"/>
              </a:rPr>
              <a:t>телефон 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</a:rPr>
              <a:t>8-30(249)-4-18-78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</a:rPr>
              <a:t>Потопольская Нина Ивановна – </a:t>
            </a:r>
            <a:r>
              <a:rPr lang="ru-RU" dirty="0">
                <a:latin typeface="Arial" charset="0"/>
              </a:rPr>
              <a:t>начальник отдела </a:t>
            </a:r>
            <a:r>
              <a:rPr lang="ru-RU" dirty="0" smtClean="0">
                <a:latin typeface="Arial" charset="0"/>
              </a:rPr>
              <a:t>организационной, правовой и кадровой работы</a:t>
            </a:r>
            <a:endParaRPr lang="ru-RU" dirty="0">
              <a:latin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charset="0"/>
              </a:rPr>
              <a:t>телефон: </a:t>
            </a:r>
            <a:r>
              <a:rPr lang="ru-RU" dirty="0">
                <a:solidFill>
                  <a:schemeClr val="bg1"/>
                </a:solidFill>
                <a:latin typeface="Arial" charset="0"/>
              </a:rPr>
              <a:t>8-30(249)-4-11-45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latin typeface="Arial" charset="0"/>
              </a:rPr>
              <a:t>Слепков Вячеслав Андреевич </a:t>
            </a:r>
            <a:r>
              <a:rPr lang="ru-RU" dirty="0">
                <a:solidFill>
                  <a:schemeClr val="bg1"/>
                </a:solidFill>
                <a:latin typeface="Arial" charset="0"/>
              </a:rPr>
              <a:t>– </a:t>
            </a:r>
            <a:r>
              <a:rPr lang="ru-RU" dirty="0">
                <a:latin typeface="Arial" charset="0"/>
              </a:rPr>
              <a:t>начальник отдела </a:t>
            </a:r>
            <a:r>
              <a:rPr lang="ru-RU" dirty="0" smtClean="0">
                <a:latin typeface="Arial" charset="0"/>
              </a:rPr>
              <a:t>архитектуры, градостроительства </a:t>
            </a:r>
            <a:r>
              <a:rPr lang="ru-RU" dirty="0">
                <a:latin typeface="Arial" charset="0"/>
              </a:rPr>
              <a:t>и земельных отношений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charset="0"/>
              </a:rPr>
              <a:t>телефон: </a:t>
            </a:r>
            <a:r>
              <a:rPr lang="ru-RU" dirty="0">
                <a:solidFill>
                  <a:schemeClr val="bg1"/>
                </a:solidFill>
                <a:latin typeface="Arial" charset="0"/>
              </a:rPr>
              <a:t>8-30(249)-</a:t>
            </a:r>
            <a:r>
              <a:rPr lang="ru-RU" dirty="0" smtClean="0">
                <a:solidFill>
                  <a:schemeClr val="bg1"/>
                </a:solidFill>
                <a:latin typeface="Arial" charset="0"/>
              </a:rPr>
              <a:t>4-15-09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latin typeface="Arial" charset="0"/>
              </a:rPr>
              <a:t>Охлопков Юрий Анатольевич </a:t>
            </a:r>
            <a:r>
              <a:rPr lang="ru-RU" b="1" dirty="0" smtClean="0">
                <a:solidFill>
                  <a:schemeClr val="bg1"/>
                </a:solidFill>
                <a:latin typeface="Arial" charset="0"/>
              </a:rPr>
              <a:t>– </a:t>
            </a:r>
            <a:r>
              <a:rPr lang="ru-RU" dirty="0" smtClean="0">
                <a:latin typeface="Arial" charset="0"/>
              </a:rPr>
              <a:t>начальник отдела ГО и ЧС и мобилизационной работы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Arial" charset="0"/>
              </a:rPr>
              <a:t>телефон</a:t>
            </a:r>
            <a:r>
              <a:rPr lang="ru-RU" dirty="0" smtClean="0">
                <a:solidFill>
                  <a:schemeClr val="bg1"/>
                </a:solidFill>
                <a:latin typeface="Arial" charset="0"/>
              </a:rPr>
              <a:t>: 8-30(249)4-12-32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60648"/>
            <a:ext cx="8401080" cy="57606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Административно – территориальное деление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Рисунок 3" descr="Схема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3" y="908720"/>
            <a:ext cx="7632849" cy="5806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 descr="C:\Users\потопольская\Pictures\калга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221088"/>
            <a:ext cx="3168352" cy="221458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764704"/>
            <a:ext cx="439248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+mn-lt"/>
              </a:rPr>
              <a:t>Калганский </a:t>
            </a:r>
            <a:r>
              <a:rPr lang="ru-RU" sz="1400" b="1" dirty="0" smtClean="0">
                <a:latin typeface="+mn-lt"/>
              </a:rPr>
              <a:t>район </a:t>
            </a:r>
            <a:r>
              <a:rPr lang="ru-RU" sz="1400" b="1" dirty="0">
                <a:latin typeface="+mn-lt"/>
              </a:rPr>
              <a:t>расположен в юго-восточной части Забайкальского края, занимает территорию в 3,233 </a:t>
            </a:r>
            <a:r>
              <a:rPr lang="ru-RU" sz="1400" b="1" dirty="0" smtClean="0">
                <a:latin typeface="+mn-lt"/>
              </a:rPr>
              <a:t>тыс.кв.км. </a:t>
            </a:r>
            <a:r>
              <a:rPr lang="ru-RU" sz="1400" b="1" dirty="0">
                <a:latin typeface="+mn-lt"/>
              </a:rPr>
              <a:t>Граничит на севере и северо-востоке с </a:t>
            </a:r>
            <a:r>
              <a:rPr lang="ru-RU" sz="1400" b="1" dirty="0" smtClean="0">
                <a:latin typeface="+mn-lt"/>
              </a:rPr>
              <a:t>Нерчинско - Заводским </a:t>
            </a:r>
            <a:r>
              <a:rPr lang="ru-RU" sz="1400" b="1" dirty="0">
                <a:latin typeface="+mn-lt"/>
              </a:rPr>
              <a:t>районом, на севере – с </a:t>
            </a:r>
            <a:r>
              <a:rPr lang="ru-RU" sz="1400" b="1" dirty="0" smtClean="0">
                <a:latin typeface="+mn-lt"/>
              </a:rPr>
              <a:t>Газимуро - Заводским </a:t>
            </a:r>
            <a:r>
              <a:rPr lang="ru-RU" sz="1400" b="1" dirty="0">
                <a:latin typeface="+mn-lt"/>
              </a:rPr>
              <a:t>районом, на северо-западе и </a:t>
            </a:r>
            <a:r>
              <a:rPr lang="ru-RU" sz="1400" b="1" dirty="0" smtClean="0">
                <a:latin typeface="+mn-lt"/>
              </a:rPr>
              <a:t>западе </a:t>
            </a:r>
            <a:r>
              <a:rPr lang="ru-RU" sz="1400" b="1" dirty="0">
                <a:latin typeface="+mn-lt"/>
              </a:rPr>
              <a:t>- с </a:t>
            </a:r>
            <a:r>
              <a:rPr lang="ru-RU" sz="1400" b="1" dirty="0" smtClean="0">
                <a:latin typeface="+mn-lt"/>
              </a:rPr>
              <a:t>Александрово -</a:t>
            </a:r>
            <a:r>
              <a:rPr lang="ru-RU" sz="1400" b="1" dirty="0">
                <a:latin typeface="+mn-lt"/>
              </a:rPr>
              <a:t>Заводским районом, на юге  - с Приаргунским районом, на востоке (по р.Аргунь)  - с Китаем. Из общей протяженности границ более 340 км около 40 км  приходится на границу с зарубежным государством, что дает определенные выгоды для экономико-географического положения района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13321" name="Picture 9" descr="C:\Users\потопольская\Pictures\калга\catalogue_a_12634_chita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32656"/>
            <a:ext cx="3528392" cy="407707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707904" y="4869160"/>
            <a:ext cx="50405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+mn-lt"/>
              </a:rPr>
              <a:t>Климат: резко континентальный.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+mn-lt"/>
              </a:rPr>
              <a:t>Безморозный период: 110 – 120 дней.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+mn-lt"/>
              </a:rPr>
              <a:t>Средняя температура июля в полдень: +18 - +20 градусов </a:t>
            </a:r>
            <a:r>
              <a:rPr lang="ru-RU" sz="1400" b="1" baseline="30000" dirty="0" smtClean="0">
                <a:latin typeface="+mn-lt"/>
              </a:rPr>
              <a:t>0</a:t>
            </a:r>
            <a:r>
              <a:rPr lang="ru-RU" sz="1400" b="1" dirty="0" smtClean="0">
                <a:latin typeface="+mn-lt"/>
              </a:rPr>
              <a:t>С. Абсолютный максимум температур: +40 </a:t>
            </a:r>
            <a:r>
              <a:rPr lang="ru-RU" sz="1400" b="1" baseline="30000" dirty="0" smtClean="0">
                <a:latin typeface="+mn-lt"/>
              </a:rPr>
              <a:t>0</a:t>
            </a:r>
            <a:r>
              <a:rPr lang="ru-RU" sz="1400" b="1" dirty="0" smtClean="0">
                <a:latin typeface="+mn-lt"/>
              </a:rPr>
              <a:t>С.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+mn-lt"/>
              </a:rPr>
              <a:t>Средний из абсолютных годовых минимумов: -26 - -28 </a:t>
            </a:r>
            <a:r>
              <a:rPr lang="ru-RU" sz="1400" b="1" baseline="30000" dirty="0" smtClean="0">
                <a:latin typeface="+mn-lt"/>
              </a:rPr>
              <a:t>0</a:t>
            </a:r>
            <a:r>
              <a:rPr lang="ru-RU" sz="1400" b="1" dirty="0" smtClean="0">
                <a:latin typeface="+mn-lt"/>
              </a:rPr>
              <a:t>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+mn-lt"/>
              </a:rPr>
              <a:t>Абсолютный минимум: -53</a:t>
            </a:r>
            <a:r>
              <a:rPr lang="ru-RU" sz="1400" b="1" baseline="30000" dirty="0" smtClean="0">
                <a:latin typeface="+mn-lt"/>
              </a:rPr>
              <a:t> 0</a:t>
            </a:r>
            <a:r>
              <a:rPr lang="ru-RU" sz="1400" b="1" dirty="0" smtClean="0">
                <a:latin typeface="+mn-lt"/>
              </a:rPr>
              <a:t>С.</a:t>
            </a:r>
            <a:endParaRPr lang="ru-RU" sz="1400" b="1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26064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n-lt"/>
              </a:rPr>
              <a:t>Географическое положение</a:t>
            </a: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79912" y="4509120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n-lt"/>
              </a:rPr>
              <a:t>Климатические</a:t>
            </a:r>
            <a:r>
              <a:rPr lang="ru-RU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+mn-lt"/>
              </a:rPr>
              <a:t>условия</a:t>
            </a: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Полезные ископаемые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267744" y="908720"/>
          <a:ext cx="6696743" cy="576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253"/>
                <a:gridCol w="2208245"/>
                <a:gridCol w="2208245"/>
              </a:tblGrid>
              <a:tr h="59510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месторождения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Тип полезного ископаемого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Запасы</a:t>
                      </a:r>
                      <a:r>
                        <a:rPr lang="ru-RU" sz="1400" baseline="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</a:tr>
              <a:tr h="105105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Козловское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Золото рассыпное,</a:t>
                      </a:r>
                    </a:p>
                    <a:p>
                      <a:pPr algn="ctr"/>
                      <a:r>
                        <a:rPr lang="ru-RU" sz="1200" dirty="0" smtClean="0"/>
                        <a:t>Серебро</a:t>
                      </a:r>
                      <a:r>
                        <a:rPr lang="ru-RU" sz="1200" baseline="0" dirty="0" smtClean="0"/>
                        <a:t> самородное, железо, висмут, пираргирит, аргентит,  стефанит, самсонит, борнит. </a:t>
                      </a:r>
                      <a:endParaRPr lang="ru-RU" sz="1200" dirty="0" smtClean="0"/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 лет</a:t>
                      </a:r>
                      <a:endParaRPr lang="ru-RU" sz="1200" dirty="0"/>
                    </a:p>
                  </a:txBody>
                  <a:tcPr/>
                </a:tc>
              </a:tr>
              <a:tr h="53843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Богомоловское </a:t>
                      </a:r>
                    </a:p>
                    <a:p>
                      <a:pPr algn="ctr"/>
                      <a:r>
                        <a:rPr lang="ru-RU" sz="1200" dirty="0" smtClean="0"/>
                        <a:t>р.Нижняя - Борзя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Золото рудное, золото рассыпное, железо,</a:t>
                      </a:r>
                      <a:r>
                        <a:rPr lang="ru-RU" sz="1200" baseline="0" dirty="0" smtClean="0"/>
                        <a:t>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 лет</a:t>
                      </a:r>
                      <a:endParaRPr lang="ru-RU" sz="1200" dirty="0"/>
                    </a:p>
                  </a:txBody>
                  <a:tcPr/>
                </a:tc>
              </a:tr>
              <a:tr h="64617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Средняя - Борзя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Золото рассыпное, арсенопирит,</a:t>
                      </a:r>
                      <a:r>
                        <a:rPr lang="ru-RU" sz="1200" baseline="0" dirty="0" smtClean="0"/>
                        <a:t> пирит, галенит</a:t>
                      </a:r>
                      <a:endParaRPr lang="ru-RU" sz="1200" dirty="0" smtClean="0"/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 </a:t>
                      </a:r>
                      <a:r>
                        <a:rPr lang="ru-RU" sz="1200" baseline="0" dirty="0" smtClean="0"/>
                        <a:t>лет</a:t>
                      </a:r>
                      <a:endParaRPr lang="ru-RU" sz="1200" dirty="0"/>
                    </a:p>
                  </a:txBody>
                  <a:tcPr/>
                </a:tc>
              </a:tr>
              <a:tr h="4777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Нижняя – Борзя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Золото рассыпное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25лет</a:t>
                      </a:r>
                      <a:endParaRPr lang="ru-RU" sz="1200" dirty="0"/>
                    </a:p>
                  </a:txBody>
                  <a:tcPr/>
                </a:tc>
              </a:tr>
              <a:tr h="51376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Железный кряж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Золото рассыпное, золото рудное, висмут, железо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Ведутся </a:t>
                      </a:r>
                    </a:p>
                    <a:p>
                      <a:pPr algn="ctr"/>
                      <a:r>
                        <a:rPr lang="ru-RU" sz="1200" dirty="0" smtClean="0"/>
                        <a:t>геологоразведочные работы</a:t>
                      </a:r>
                      <a:endParaRPr lang="ru-RU" sz="1200" dirty="0"/>
                    </a:p>
                  </a:txBody>
                  <a:tcPr/>
                </a:tc>
              </a:tr>
              <a:tr h="96918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Верховье р.Нижняя –Борзя:</a:t>
                      </a:r>
                      <a:r>
                        <a:rPr lang="ru-RU" sz="1200" baseline="0" dirty="0" smtClean="0"/>
                        <a:t>  пади </a:t>
                      </a:r>
                      <a:r>
                        <a:rPr lang="ru-RU" sz="1200" dirty="0" smtClean="0"/>
                        <a:t>Широкая</a:t>
                      </a:r>
                      <a:r>
                        <a:rPr lang="ru-RU" sz="1200" baseline="0" dirty="0" smtClean="0"/>
                        <a:t> Тала, Широкая, Большая, Дегтянка, Саженка, Муния, Козлиха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Золото рассыпное, железо,  сульфоантимониты свинца, блёклая руда.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 лет</a:t>
                      </a:r>
                      <a:endParaRPr lang="ru-RU" sz="1200" dirty="0"/>
                    </a:p>
                  </a:txBody>
                  <a:tcPr/>
                </a:tc>
              </a:tr>
              <a:tr h="96918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Кадаинское хвостохранилище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Цинк, свинец, мышьяк, медь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 лет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69" name="Picture 1" descr="C:\Users\потопольская\Pictures\калга\390764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08720"/>
            <a:ext cx="2088232" cy="1296144"/>
          </a:xfrm>
          <a:prstGeom prst="rect">
            <a:avLst/>
          </a:prstGeom>
          <a:noFill/>
        </p:spPr>
      </p:pic>
      <p:pic>
        <p:nvPicPr>
          <p:cNvPr id="7170" name="Picture 2" descr="C:\Users\потопольская\Pictures\фото руда\head-koz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132856"/>
            <a:ext cx="2088232" cy="1584133"/>
          </a:xfrm>
          <a:prstGeom prst="rect">
            <a:avLst/>
          </a:prstGeom>
          <a:noFill/>
        </p:spPr>
      </p:pic>
      <p:pic>
        <p:nvPicPr>
          <p:cNvPr id="7172" name="Picture 4" descr="C:\Users\потопольская\Pictures\фото руда\gold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717032"/>
            <a:ext cx="2088232" cy="1512168"/>
          </a:xfrm>
          <a:prstGeom prst="rect">
            <a:avLst/>
          </a:prstGeom>
          <a:noFill/>
        </p:spPr>
      </p:pic>
      <p:pic>
        <p:nvPicPr>
          <p:cNvPr id="7173" name="Picture 5" descr="C:\Users\потопольская\Pictures\фото руда\i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5229200"/>
            <a:ext cx="2088232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I:\фото района\администрация зима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549" y="0"/>
            <a:ext cx="9161549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chemeClr val="bg1"/>
                </a:solidFill>
              </a:rPr>
              <a:t>Земельные ресурсы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624" y="1052735"/>
          <a:ext cx="8247831" cy="40493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9277"/>
                <a:gridCol w="2749277"/>
                <a:gridCol w="2749277"/>
              </a:tblGrid>
              <a:tr h="5716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Категория земли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Площадь (кв. км)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Доля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(%)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4212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Всего земель, в том числе: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3232,00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100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318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Земли сельскохозяйственного назначения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1835,78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56,80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212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Земли лесного фонда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1125,20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34,81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6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Земли поселений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11,90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0,37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2637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Земли промышленности, транспорта и иного не сельскохозяйственного использования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22,32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0,69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6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Земли запаса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236,8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7,33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latin typeface="+mn-lt"/>
              </a:rPr>
              <a:t>Лесные ресурсы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5362" name="Содержимое 3" descr="лес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35896" y="928688"/>
            <a:ext cx="5328592" cy="3500437"/>
          </a:xfrm>
        </p:spPr>
      </p:pic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357188" y="928688"/>
            <a:ext cx="3286125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latin typeface="+mn-lt"/>
              </a:rPr>
              <a:t>Лесной фонд занимает площадь </a:t>
            </a:r>
            <a:r>
              <a:rPr lang="ru-RU" sz="2000" dirty="0" smtClean="0">
                <a:latin typeface="+mn-lt"/>
              </a:rPr>
              <a:t>112,52 </a:t>
            </a:r>
            <a:r>
              <a:rPr lang="ru-RU" sz="2000" dirty="0">
                <a:latin typeface="+mn-lt"/>
              </a:rPr>
              <a:t>тыс. га, что составляет 34,81% территории района.</a:t>
            </a:r>
          </a:p>
          <a:p>
            <a:r>
              <a:rPr lang="ru-RU" sz="2000" dirty="0">
                <a:latin typeface="+mn-lt"/>
              </a:rPr>
              <a:t>На территории района произрастают  лиственница, береза, сосна, осина, ольха.</a:t>
            </a:r>
          </a:p>
          <a:p>
            <a:r>
              <a:rPr lang="ru-RU" sz="2000" dirty="0">
                <a:latin typeface="+mn-lt"/>
              </a:rPr>
              <a:t>Из кустарниковых- багульник, ерник, черемуха, дикая яблоня, сибирский абрикос, боярышник, шиповник и т.д.</a:t>
            </a:r>
          </a:p>
          <a:p>
            <a:r>
              <a:rPr lang="ru-RU" sz="2000" dirty="0">
                <a:latin typeface="+mn-lt"/>
              </a:rPr>
              <a:t>Из дикорастущих ягод наиболее распространены: брусника, голубика, смородина, жимолость, земляника, малина, костяника, </a:t>
            </a:r>
            <a:r>
              <a:rPr lang="ru-RU" sz="2000" dirty="0" err="1">
                <a:latin typeface="+mn-lt"/>
              </a:rPr>
              <a:t>моховка</a:t>
            </a:r>
            <a:r>
              <a:rPr lang="ru-RU" sz="2000" dirty="0">
                <a:latin typeface="+mn-lt"/>
              </a:rPr>
              <a:t> и т.д. </a:t>
            </a:r>
          </a:p>
          <a:p>
            <a:endParaRPr lang="ru-RU" sz="2000" dirty="0">
              <a:latin typeface="+mn-lt"/>
            </a:endParaRPr>
          </a:p>
        </p:txBody>
      </p:sp>
      <p:pic>
        <p:nvPicPr>
          <p:cNvPr id="15365" name="Рисунок 5" descr="шиповник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437112"/>
            <a:ext cx="253523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Рисунок 6" descr="земляника.jpe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437112"/>
            <a:ext cx="2786062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Водные ресурсы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35841" name="Picture 1" descr="C:\Users\потопольская\Pictures\фото руда\1225868637_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142875" y="857250"/>
            <a:ext cx="4214813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latin typeface="+mn-lt"/>
              </a:rPr>
              <a:t>Внутренние </a:t>
            </a:r>
            <a:r>
              <a:rPr lang="ru-RU" sz="1400" b="1" dirty="0" smtClean="0">
                <a:latin typeface="+mn-lt"/>
              </a:rPr>
              <a:t>воды </a:t>
            </a:r>
            <a:r>
              <a:rPr lang="ru-RU" sz="1400" b="1" dirty="0">
                <a:latin typeface="+mn-lt"/>
              </a:rPr>
              <a:t>района представлены как поверхностными, так и подземными водами. Гидрографическая сеть в районе в целом развита, и вся она относится к бассейну р.Аргунь. </a:t>
            </a:r>
            <a:r>
              <a:rPr lang="ru-RU" sz="1400" b="1" dirty="0" err="1">
                <a:latin typeface="+mn-lt"/>
              </a:rPr>
              <a:t>Аргунь</a:t>
            </a:r>
            <a:r>
              <a:rPr lang="ru-RU" sz="1400" b="1" dirty="0">
                <a:latin typeface="+mn-lt"/>
              </a:rPr>
              <a:t> – самая крупная река района, которому принадлежит ее 40-километровый участок. Левыми притоками </a:t>
            </a:r>
            <a:r>
              <a:rPr lang="ru-RU" sz="1400" b="1" dirty="0" err="1">
                <a:latin typeface="+mn-lt"/>
              </a:rPr>
              <a:t>Аргуни</a:t>
            </a:r>
            <a:r>
              <a:rPr lang="ru-RU" sz="1400" b="1" dirty="0">
                <a:latin typeface="+mn-lt"/>
              </a:rPr>
              <a:t> на территории района являются: р. Средняя Борзя(верхнее и нижнее течение), р. Нижняя Борзя (часть верховья и ее небольшие правые притоки), </a:t>
            </a:r>
          </a:p>
        </p:txBody>
      </p:sp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4499992" y="2060848"/>
            <a:ext cx="435825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+mn-lt"/>
              </a:rPr>
              <a:t>Озер на территории района немного, и они не велики как по площади, так и по глубине. Большая часть приурочена к пойме р. </a:t>
            </a:r>
            <a:r>
              <a:rPr lang="ru-RU" sz="1400" b="1" dirty="0" err="1">
                <a:latin typeface="+mn-lt"/>
              </a:rPr>
              <a:t>Аргунь</a:t>
            </a:r>
            <a:r>
              <a:rPr lang="ru-RU" sz="1400" b="1" dirty="0">
                <a:latin typeface="+mn-lt"/>
              </a:rPr>
              <a:t>, и по происхождению они </a:t>
            </a:r>
            <a:r>
              <a:rPr lang="ru-RU" sz="1400" b="1" dirty="0" err="1">
                <a:latin typeface="+mn-lt"/>
              </a:rPr>
              <a:t>старичные</a:t>
            </a:r>
            <a:r>
              <a:rPr lang="ru-RU" sz="1400" b="1" dirty="0">
                <a:latin typeface="+mn-lt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99992" y="836712"/>
            <a:ext cx="4464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+mn-lt"/>
              </a:rPr>
              <a:t>р. Верхняя Борзя тоже является левым притоком </a:t>
            </a:r>
            <a:r>
              <a:rPr lang="ru-RU" sz="1400" b="1" dirty="0" err="1" smtClean="0">
                <a:latin typeface="+mn-lt"/>
              </a:rPr>
              <a:t>Аргуни</a:t>
            </a:r>
            <a:r>
              <a:rPr lang="ru-RU" sz="1400" b="1" dirty="0" smtClean="0">
                <a:latin typeface="+mn-lt"/>
              </a:rPr>
              <a:t>, но на территории Калганского района протекают лишь два ее левых притока – р. </a:t>
            </a:r>
            <a:r>
              <a:rPr lang="ru-RU" sz="1400" b="1" dirty="0" err="1" smtClean="0">
                <a:latin typeface="+mn-lt"/>
              </a:rPr>
              <a:t>Донинская</a:t>
            </a:r>
            <a:r>
              <a:rPr lang="ru-RU" sz="1400" b="1" dirty="0" smtClean="0">
                <a:latin typeface="+mn-lt"/>
              </a:rPr>
              <a:t> Борзя (с ее притоками р. Янки) и р. Калга (Верхнее и среднее течение) и ее правый приток </a:t>
            </a:r>
            <a:r>
              <a:rPr lang="ru-RU" sz="1400" b="1" dirty="0" err="1" smtClean="0">
                <a:latin typeface="+mn-lt"/>
              </a:rPr>
              <a:t>Калгукан</a:t>
            </a:r>
            <a:r>
              <a:rPr lang="ru-RU" sz="1400" b="1" dirty="0" smtClean="0">
                <a:latin typeface="+mn-lt"/>
              </a:rPr>
              <a:t>.</a:t>
            </a:r>
            <a:endParaRPr lang="ru-RU" sz="1400" b="1" dirty="0">
              <a:latin typeface="+mn-lt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539552" y="3429000"/>
          <a:ext cx="8208912" cy="24928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2228"/>
                <a:gridCol w="2052228"/>
                <a:gridCol w="2052228"/>
                <a:gridCol w="2052228"/>
              </a:tblGrid>
              <a:tr h="379841"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Характеристика рек «Калганского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района»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962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РЕКА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КУДА ВПАДАЕТ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РАССТОЯНИЕ 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ОТ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УСТЬЯ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ОБЩАЯ ДЛИНА 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В РАЙОНЕ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05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Средняя Борзя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Аргунь </a:t>
                      </a:r>
                      <a:endParaRPr lang="ru-RU" sz="1400" b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75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60</a:t>
                      </a:r>
                      <a:endParaRPr lang="ru-RU" sz="1400" b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847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Нижняя Борзя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Аргунь </a:t>
                      </a:r>
                      <a:endParaRPr lang="ru-RU" sz="1400" b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90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16</a:t>
                      </a:r>
                      <a:endParaRPr lang="ru-RU" sz="1400" b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790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Ильдикан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Средняя Борзя 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30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30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733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Верхняя Борзя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Аргунь</a:t>
                      </a:r>
                      <a:endParaRPr lang="ru-RU" sz="1400" b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105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30</a:t>
                      </a:r>
                      <a:endParaRPr lang="ru-RU" sz="1400" b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96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Калганка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Верхняя Борзя</a:t>
                      </a:r>
                      <a:endParaRPr lang="ru-RU" sz="1400" b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55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40</a:t>
                      </a:r>
                      <a:endParaRPr lang="ru-RU" sz="1400" b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98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Arial"/>
                        </a:rPr>
                        <a:t>Аргунь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Амур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630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35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6356</TotalTime>
  <Words>2429</Words>
  <Application>Microsoft Office PowerPoint</Application>
  <PresentationFormat>Экран (4:3)</PresentationFormat>
  <Paragraphs>624</Paragraphs>
  <Slides>35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35</vt:i4>
      </vt:variant>
    </vt:vector>
  </HeadingPairs>
  <TitlesOfParts>
    <vt:vector size="38" baseType="lpstr">
      <vt:lpstr>Апекс</vt:lpstr>
      <vt:lpstr>Лист Microsoft Excel 97-2003</vt:lpstr>
      <vt:lpstr>Worksheet</vt:lpstr>
      <vt:lpstr>Инвестиционный паспорт муниципального района «Калганский район»</vt:lpstr>
      <vt:lpstr>Презентация PowerPoint</vt:lpstr>
      <vt:lpstr>                                                                            Среди лесистых гор передо мною,                                                                                                                                                                                                                                     Окутанное дымкой голубой                                                                                                                                                                           Раскинулось село мое родное,                                                                                                                                                        Когда-то нареченное Калгой.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Юрий Савин.       Калганский район был образован в 1942 году (Указ Президиума Верховного Совета РСФСР от 8 .12.1942 года № 616/234 и №617/121) за счет выделения территории Быркинского (ныне Приаргунского) и Нерчинско-Заводского районов.  В 2019 году Калганскому району исполнилось 77 лет.  </vt:lpstr>
      <vt:lpstr>Административно – территориальное деление</vt:lpstr>
      <vt:lpstr>Презентация PowerPoint</vt:lpstr>
      <vt:lpstr>Полезные ископаемые</vt:lpstr>
      <vt:lpstr>Земельные ресурсы</vt:lpstr>
      <vt:lpstr>Лесные ресурсы</vt:lpstr>
      <vt:lpstr>Водные ресурсы</vt:lpstr>
      <vt:lpstr>Образование</vt:lpstr>
      <vt:lpstr>Здравоохранение</vt:lpstr>
      <vt:lpstr>Культура и спорт </vt:lpstr>
      <vt:lpstr>Демографические показатели</vt:lpstr>
      <vt:lpstr>Промышленное производство</vt:lpstr>
      <vt:lpstr>Добыча полезных ископаемых</vt:lpstr>
      <vt:lpstr>Обрабатывающие производства</vt:lpstr>
      <vt:lpstr>Сельское хозяйство</vt:lpstr>
      <vt:lpstr>Сельское  хозяйство</vt:lpstr>
      <vt:lpstr>Развитие торговли и потребительского рынка</vt:lpstr>
      <vt:lpstr>Малый и средний бизнес</vt:lpstr>
      <vt:lpstr>Поддержка малого предпринимательства</vt:lpstr>
      <vt:lpstr>«Муниципальная поддержка инвестиционной деятельности»</vt:lpstr>
      <vt:lpstr>Рынок труда</vt:lpstr>
      <vt:lpstr>Перечень  основных показателей социально- экономического развития муниципального района «Калганский район»</vt:lpstr>
      <vt:lpstr>Презентация PowerPoint</vt:lpstr>
      <vt:lpstr>Презентация PowerPoint</vt:lpstr>
      <vt:lpstr>Транспортная инфраструктура</vt:lpstr>
      <vt:lpstr>Телекоммуникации</vt:lpstr>
      <vt:lpstr>Системообразующие предприятия района</vt:lpstr>
      <vt:lpstr>Финансово-кредитные учреждения и налоговый потенциал </vt:lpstr>
      <vt:lpstr> инвестиционный проект «Переработка хвостохранилища кадаинской обогатительной фабрики»</vt:lpstr>
      <vt:lpstr>Презентация PowerPoint</vt:lpstr>
      <vt:lpstr>Инвестиционный проект «Железный кряж»</vt:lpstr>
      <vt:lpstr>Презентация PowerPoint</vt:lpstr>
      <vt:lpstr>Презентация PowerPoint</vt:lpstr>
    </vt:vector>
  </TitlesOfParts>
  <Company>к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</dc:creator>
  <cp:lastModifiedBy>Шаманская</cp:lastModifiedBy>
  <cp:revision>646</cp:revision>
  <dcterms:created xsi:type="dcterms:W3CDTF">2012-08-15T08:38:20Z</dcterms:created>
  <dcterms:modified xsi:type="dcterms:W3CDTF">2020-11-05T01:38:56Z</dcterms:modified>
</cp:coreProperties>
</file>