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53"/>
  </p:notesMasterIdLst>
  <p:sldIdLst>
    <p:sldId id="340" r:id="rId2"/>
    <p:sldId id="257" r:id="rId3"/>
    <p:sldId id="258" r:id="rId4"/>
    <p:sldId id="264" r:id="rId5"/>
    <p:sldId id="263" r:id="rId6"/>
    <p:sldId id="269" r:id="rId7"/>
    <p:sldId id="317" r:id="rId8"/>
    <p:sldId id="273" r:id="rId9"/>
    <p:sldId id="271" r:id="rId10"/>
    <p:sldId id="278" r:id="rId11"/>
    <p:sldId id="277" r:id="rId12"/>
    <p:sldId id="274" r:id="rId13"/>
    <p:sldId id="268" r:id="rId14"/>
    <p:sldId id="283" r:id="rId15"/>
    <p:sldId id="345" r:id="rId16"/>
    <p:sldId id="296" r:id="rId17"/>
    <p:sldId id="292" r:id="rId18"/>
    <p:sldId id="297" r:id="rId19"/>
    <p:sldId id="295" r:id="rId20"/>
    <p:sldId id="346" r:id="rId21"/>
    <p:sldId id="294" r:id="rId22"/>
    <p:sldId id="347" r:id="rId23"/>
    <p:sldId id="348" r:id="rId24"/>
    <p:sldId id="349" r:id="rId25"/>
    <p:sldId id="350" r:id="rId26"/>
    <p:sldId id="351" r:id="rId27"/>
    <p:sldId id="352" r:id="rId28"/>
    <p:sldId id="284" r:id="rId29"/>
    <p:sldId id="353" r:id="rId30"/>
    <p:sldId id="286" r:id="rId31"/>
    <p:sldId id="354" r:id="rId32"/>
    <p:sldId id="302" r:id="rId33"/>
    <p:sldId id="303" r:id="rId34"/>
    <p:sldId id="355" r:id="rId35"/>
    <p:sldId id="356" r:id="rId36"/>
    <p:sldId id="330" r:id="rId37"/>
    <p:sldId id="325" r:id="rId38"/>
    <p:sldId id="326" r:id="rId39"/>
    <p:sldId id="373" r:id="rId40"/>
    <p:sldId id="374" r:id="rId41"/>
    <p:sldId id="375" r:id="rId42"/>
    <p:sldId id="376" r:id="rId43"/>
    <p:sldId id="377" r:id="rId44"/>
    <p:sldId id="378" r:id="rId45"/>
    <p:sldId id="380" r:id="rId46"/>
    <p:sldId id="381" r:id="rId47"/>
    <p:sldId id="382" r:id="rId48"/>
    <p:sldId id="358" r:id="rId49"/>
    <p:sldId id="365" r:id="rId50"/>
    <p:sldId id="366" r:id="rId51"/>
    <p:sldId id="339" r:id="rId5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E458"/>
    <a:srgbClr val="01F3FF"/>
    <a:srgbClr val="00E6F2"/>
    <a:srgbClr val="00EEFA"/>
    <a:srgbClr val="9CEFFA"/>
    <a:srgbClr val="8AEDFA"/>
    <a:srgbClr val="66FFFF"/>
    <a:srgbClr val="97E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65" autoAdjust="0"/>
    <p:restoredTop sz="96129" autoAdjust="0"/>
  </p:normalViewPr>
  <p:slideViewPr>
    <p:cSldViewPr>
      <p:cViewPr>
        <p:scale>
          <a:sx n="110" d="100"/>
          <a:sy n="110" d="100"/>
        </p:scale>
        <p:origin x="-171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31168256"/>
        <c:axId val="130137408"/>
        <c:axId val="0"/>
      </c:bar3DChart>
      <c:catAx>
        <c:axId val="131168256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30137408"/>
        <c:crosses val="autoZero"/>
        <c:auto val="1"/>
        <c:lblAlgn val="ctr"/>
        <c:lblOffset val="100"/>
        <c:tickMarkSkip val="1"/>
        <c:noMultiLvlLbl val="0"/>
      </c:catAx>
      <c:valAx>
        <c:axId val="130137408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31168256"/>
        <c:crosses val="autoZero"/>
        <c:crossBetween val="between"/>
      </c:val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80476190476190479"/>
          <c:y val="0.37410071942446044"/>
          <c:w val="0.18888888888888888"/>
          <c:h val="0.25419664268585129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1655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розничный товарооборот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2019г</c:v>
                </c:pt>
                <c:pt idx="1">
                  <c:v>2018г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1727.5</c:v>
                </c:pt>
                <c:pt idx="1">
                  <c:v>1751.7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Оборот общественного питания 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2019г</c:v>
                </c:pt>
                <c:pt idx="1">
                  <c:v>2018г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126.7</c:v>
                </c:pt>
                <c:pt idx="1">
                  <c:v>123.4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462848"/>
        <c:axId val="131072000"/>
      </c:barChart>
      <c:catAx>
        <c:axId val="136462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1072000"/>
        <c:crosses val="autoZero"/>
        <c:auto val="1"/>
        <c:lblAlgn val="ctr"/>
        <c:lblOffset val="100"/>
        <c:noMultiLvlLbl val="0"/>
      </c:catAx>
      <c:valAx>
        <c:axId val="13107200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36462848"/>
        <c:crosses val="autoZero"/>
        <c:crossBetween val="between"/>
      </c:valAx>
      <c:spPr>
        <a:noFill/>
        <a:ln w="25404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0464279751290631"/>
          <c:y val="8.2868641419822517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9285714285714281E-3"/>
                  <c:y val="-0.2511445906479127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1935906219577659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400</c:v>
                </c:pt>
                <c:pt idx="1">
                  <c:v>370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1613568"/>
        <c:axId val="134190144"/>
      </c:barChart>
      <c:catAx>
        <c:axId val="141613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4190144"/>
        <c:crosses val="autoZero"/>
        <c:auto val="1"/>
        <c:lblAlgn val="ctr"/>
        <c:lblOffset val="100"/>
        <c:noMultiLvlLbl val="0"/>
      </c:catAx>
      <c:valAx>
        <c:axId val="134190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1613568"/>
        <c:crosses val="autoZero"/>
        <c:crossBetween val="between"/>
      </c:valAx>
      <c:spPr>
        <a:noFill/>
        <a:ln w="25405">
          <a:noFill/>
        </a:ln>
      </c:spPr>
    </c:plotArea>
    <c:legend>
      <c:legendPos val="r"/>
      <c:layout>
        <c:manualLayout>
          <c:xMode val="edge"/>
          <c:yMode val="edge"/>
          <c:x val="0.69387750195347719"/>
          <c:y val="0.40472790901137357"/>
          <c:w val="0.29931972243927529"/>
          <c:h val="0.37435370578677662"/>
        </c:manualLayout>
      </c:layout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206896551724206E-3"/>
          <c:y val="6.2500000000000028E-2"/>
          <c:w val="0.92025862068965514"/>
          <c:h val="0.42500000000000027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земли сельскохозяйственного назначения</c:v>
                </c:pt>
              </c:strCache>
            </c:strRef>
          </c:tx>
          <c:spPr>
            <a:solidFill>
              <a:schemeClr val="accent1"/>
            </a:solidFill>
            <a:ln w="7635">
              <a:solidFill>
                <a:schemeClr val="tx1"/>
              </a:solidFill>
              <a:prstDash val="solid"/>
            </a:ln>
          </c:spPr>
          <c:explosion val="21"/>
          <c:dPt>
            <c:idx val="0"/>
            <c:bubble3D val="0"/>
          </c:dPt>
          <c:dPt>
            <c:idx val="1"/>
            <c:bubble3D val="0"/>
            <c:spPr>
              <a:solidFill>
                <a:srgbClr val="0000FF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993366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19637092545067622"/>
                  <c:y val="2.9636920384951915E-2"/>
                </c:manualLayout>
              </c:layout>
              <c:spPr>
                <a:noFill/>
                <a:ln w="18431">
                  <a:noFill/>
                </a:ln>
              </c:spPr>
              <c:txPr>
                <a:bodyPr/>
                <a:lstStyle/>
                <a:p>
                  <a:pPr>
                    <a:defRPr sz="1007" b="1" i="0" u="none" strike="noStrike" baseline="0">
                      <a:solidFill>
                        <a:schemeClr val="tx1"/>
                      </a:solidFill>
                      <a:latin typeface="Tahoma"/>
                      <a:ea typeface="Tahoma"/>
                      <a:cs typeface="Tahoma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9017424950479422"/>
                  <c:y val="-0.18979908761404829"/>
                </c:manualLayout>
              </c:layout>
              <c:tx>
                <c:rich>
                  <a:bodyPr/>
                  <a:lstStyle/>
                  <a:p>
                    <a:pPr>
                      <a:defRPr sz="1007" b="1" i="0" u="none" strike="noStrike" baseline="0">
                        <a:solidFill>
                          <a:schemeClr val="tx1"/>
                        </a:solidFill>
                        <a:latin typeface="Tahoma"/>
                        <a:ea typeface="Tahoma"/>
                        <a:cs typeface="Tahoma"/>
                      </a:defRPr>
                    </a:pPr>
                    <a:r>
                      <a:rPr lang="ru-RU"/>
                      <a:t>700</a:t>
                    </a:r>
                  </a:p>
                </c:rich>
              </c:tx>
              <c:spPr>
                <a:noFill/>
                <a:ln w="18431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1503718501946508"/>
                  <c:y val="5.5986751656043061E-2"/>
                </c:manualLayout>
              </c:layout>
              <c:spPr>
                <a:noFill/>
                <a:ln w="18431">
                  <a:noFill/>
                </a:ln>
              </c:spPr>
              <c:txPr>
                <a:bodyPr/>
                <a:lstStyle/>
                <a:p>
                  <a:pPr>
                    <a:defRPr sz="1007" b="1" i="0" u="none" strike="noStrike" baseline="0">
                      <a:solidFill>
                        <a:schemeClr val="tx1"/>
                      </a:solidFill>
                      <a:latin typeface="Tahoma"/>
                      <a:ea typeface="Tahoma"/>
                      <a:cs typeface="Tahoma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spPr>
                <a:noFill/>
                <a:ln w="18431">
                  <a:noFill/>
                </a:ln>
              </c:spPr>
              <c:txPr>
                <a:bodyPr/>
                <a:lstStyle/>
                <a:p>
                  <a:pPr>
                    <a:defRPr sz="1007" b="1" i="0" u="none" strike="noStrike" baseline="0">
                      <a:solidFill>
                        <a:schemeClr val="tx1"/>
                      </a:solidFill>
                      <a:latin typeface="Tahoma"/>
                      <a:ea typeface="Tahoma"/>
                      <a:cs typeface="Tahoma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земли промышленности, трансорта, связи</c:v>
                </c:pt>
                <c:pt idx="1">
                  <c:v>земли лесного фонда</c:v>
                </c:pt>
                <c:pt idx="2">
                  <c:v>земли сельскохозяйственного назначения</c:v>
                </c:pt>
                <c:pt idx="3">
                  <c:v>земли поселений </c:v>
                </c:pt>
                <c:pt idx="4">
                  <c:v>земли запаса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31.5</c:v>
                </c:pt>
                <c:pt idx="1">
                  <c:v>135.19999999999999</c:v>
                </c:pt>
                <c:pt idx="2">
                  <c:v>431.8</c:v>
                </c:pt>
                <c:pt idx="3">
                  <c:v>4.8</c:v>
                </c:pt>
                <c:pt idx="4">
                  <c:v>4.7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земли лесного фонда</c:v>
                </c:pt>
              </c:strCache>
            </c:strRef>
          </c:tx>
          <c:spPr>
            <a:solidFill>
              <a:schemeClr val="accent2"/>
            </a:solidFill>
            <a:ln w="7635">
              <a:solidFill>
                <a:schemeClr val="tx1"/>
              </a:solidFill>
              <a:prstDash val="solid"/>
            </a:ln>
          </c:spPr>
          <c:explosion val="13"/>
          <c:dPt>
            <c:idx val="0"/>
            <c:bubble3D val="0"/>
            <c:spPr>
              <a:solidFill>
                <a:schemeClr val="accent1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chemeClr val="hlink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Sheet1!$B$1:$F$1</c:f>
              <c:strCache>
                <c:ptCount val="5"/>
                <c:pt idx="0">
                  <c:v>земли промышленности, трансорта, связи</c:v>
                </c:pt>
                <c:pt idx="1">
                  <c:v>земли лесного фонда</c:v>
                </c:pt>
                <c:pt idx="2">
                  <c:v>земли сельскохозяйственного назначения</c:v>
                </c:pt>
                <c:pt idx="3">
                  <c:v>земли поселений </c:v>
                </c:pt>
                <c:pt idx="4">
                  <c:v>земли запаса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30.6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7635">
              <a:solidFill>
                <a:schemeClr val="tx1"/>
              </a:solidFill>
              <a:prstDash val="solid"/>
            </a:ln>
          </c:spPr>
          <c:explosion val="13"/>
          <c:dPt>
            <c:idx val="0"/>
            <c:bubble3D val="0"/>
            <c:spPr>
              <a:solidFill>
                <a:schemeClr val="accent1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chemeClr val="folHlink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Sheet1!$B$1:$F$1</c:f>
              <c:strCache>
                <c:ptCount val="5"/>
                <c:pt idx="0">
                  <c:v>земли промышленности, трансорта, связи</c:v>
                </c:pt>
                <c:pt idx="1">
                  <c:v>земли лесного фонда</c:v>
                </c:pt>
                <c:pt idx="2">
                  <c:v>земли сельскохозяйственного назначения</c:v>
                </c:pt>
                <c:pt idx="3">
                  <c:v>земли поселений </c:v>
                </c:pt>
                <c:pt idx="4">
                  <c:v>земли запаса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6.4655145677906242E-2"/>
          <c:y val="0.56750012076711276"/>
          <c:w val="0.89008632126673459"/>
          <c:h val="0.21000016102281693"/>
        </c:manualLayout>
      </c:layout>
      <c:overlay val="0"/>
      <c:spPr>
        <a:noFill/>
        <a:ln w="15270">
          <a:noFill/>
        </a:ln>
      </c:spPr>
      <c:txPr>
        <a:bodyPr/>
        <a:lstStyle/>
        <a:p>
          <a:pPr>
            <a:defRPr sz="883" b="1" i="0" u="none" strike="noStrike" baseline="0">
              <a:solidFill>
                <a:schemeClr val="tx1"/>
              </a:solidFill>
              <a:latin typeface="Tahoma"/>
              <a:ea typeface="Tahoma"/>
              <a:cs typeface="Tahoma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338" b="1" i="0" u="none" strike="noStrike" baseline="0">
          <a:solidFill>
            <a:schemeClr val="tx1"/>
          </a:solidFill>
          <a:latin typeface="Tahoma"/>
          <a:ea typeface="Tahoma"/>
          <a:cs typeface="Tahoma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 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425</c:v>
                </c:pt>
                <c:pt idx="1">
                  <c:v>351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9734656"/>
        <c:axId val="117430464"/>
      </c:barChart>
      <c:catAx>
        <c:axId val="129734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7430464"/>
        <c:crosses val="autoZero"/>
        <c:auto val="1"/>
        <c:lblAlgn val="ctr"/>
        <c:lblOffset val="100"/>
        <c:noMultiLvlLbl val="0"/>
      </c:catAx>
      <c:valAx>
        <c:axId val="117430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734656"/>
        <c:crosses val="autoZero"/>
        <c:crossBetween val="between"/>
      </c:valAx>
      <c:spPr>
        <a:noFill/>
        <a:ln w="25435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-8.353772965879265E-2"/>
                  <c:y val="0.1480956547098279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2187084426946632"/>
                  <c:y val="-0.100002187226596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6899015748031496"/>
                  <c:y val="-7.96635316418781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Лист1!$A$1:$A$3</c:f>
              <c:numCache>
                <c:formatCode>General</c:formatCode>
                <c:ptCount val="3"/>
                <c:pt idx="0">
                  <c:v>23</c:v>
                </c:pt>
                <c:pt idx="1">
                  <c:v>21</c:v>
                </c:pt>
                <c:pt idx="2">
                  <c:v>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7707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751349678851113E-2"/>
          <c:y val="0.15696653808962138"/>
          <c:w val="0.52031613426370482"/>
          <c:h val="0.7265527537802714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216,6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23,</a:t>
                    </a:r>
                    <a:r>
                      <a:rPr lang="ru-RU" smtClean="0"/>
                      <a:t>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972,9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209.4</c:v>
                </c:pt>
                <c:pt idx="1">
                  <c:v>23.4</c:v>
                </c:pt>
                <c:pt idx="2">
                  <c:v>527.6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071197411003236E-2"/>
          <c:y val="0.12692050768203073"/>
          <c:w val="0.57830899778304412"/>
          <c:h val="0.85303941215764867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3CE458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5.2375703037120358E-2"/>
                  <c:y val="-0.3061834884275829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11076,81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3225534308211471E-2"/>
                  <c:y val="3.228744134255945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987,7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7820397450318755E-2"/>
                  <c:y val="3.911397438956493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61,35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Энергетический комплекс</c:v>
                </c:pt>
                <c:pt idx="1">
                  <c:v>Добыча полезных ископаемых </c:v>
                </c:pt>
                <c:pt idx="2">
                  <c:v>Обрабатывающее производство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9729.02</c:v>
                </c:pt>
                <c:pt idx="1">
                  <c:v>394.8</c:v>
                </c:pt>
                <c:pt idx="2">
                  <c:v>60.4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Лист1!$A$2:$A$4</c:f>
              <c:strCache>
                <c:ptCount val="3"/>
                <c:pt idx="0">
                  <c:v>Энергетический комплекс</c:v>
                </c:pt>
                <c:pt idx="1">
                  <c:v>Добыча полезных ископаемых </c:v>
                </c:pt>
                <c:pt idx="2">
                  <c:v>Обрабатывающее производство</c:v>
                </c:pt>
              </c:strCache>
            </c:strRef>
          </c:cat>
          <c:val>
            <c:numRef>
              <c:f>Лист1!$C$2:$C$4</c:f>
              <c:numCache>
                <c:formatCode>0.0%</c:formatCode>
                <c:ptCount val="3"/>
                <c:pt idx="0">
                  <c:v>95.530340075135854</c:v>
                </c:pt>
                <c:pt idx="1">
                  <c:v>3.8765855411607375</c:v>
                </c:pt>
                <c:pt idx="2">
                  <c:v>0.5930743837034157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2.7855555383671342E-3"/>
                  <c:y val="1.66875083022999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201,708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5928638831737388"/>
                  <c:y val="4.20680399243288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842,255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168.4</c:v>
                </c:pt>
                <c:pt idx="1">
                  <c:v>785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835083114610676E-2"/>
          <c:y val="9.9537037037037035E-2"/>
          <c:w val="0.64902559055118114"/>
          <c:h val="0.77314814814814814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-4.3914588801399826E-2"/>
                  <c:y val="7.888232720909886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5646325459317584E-3"/>
                  <c:y val="-0.2179782735491396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6840,4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888,3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Лист1!$A$1:$A$3</c:f>
              <c:strCache>
                <c:ptCount val="3"/>
                <c:pt idx="0">
                  <c:v>зерно</c:v>
                </c:pt>
                <c:pt idx="1">
                  <c:v>картофель</c:v>
                </c:pt>
                <c:pt idx="2">
                  <c:v>овощи</c:v>
                </c:pt>
              </c:strCache>
            </c:strRef>
          </c:cat>
          <c:val>
            <c:numRef>
              <c:f>Лист1!$B$1:$B$3</c:f>
              <c:numCache>
                <c:formatCode>0.0</c:formatCode>
                <c:ptCount val="3"/>
                <c:pt idx="0">
                  <c:v>680</c:v>
                </c:pt>
                <c:pt idx="1">
                  <c:v>7386</c:v>
                </c:pt>
                <c:pt idx="2">
                  <c:v>963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Лист1!$A$1:$A$3</c:f>
              <c:strCache>
                <c:ptCount val="3"/>
                <c:pt idx="0">
                  <c:v>зерно</c:v>
                </c:pt>
                <c:pt idx="1">
                  <c:v>картофель</c:v>
                </c:pt>
                <c:pt idx="2">
                  <c:v>овощи</c:v>
                </c:pt>
              </c:strCache>
            </c:strRef>
          </c:cat>
          <c:val>
            <c:numRef>
              <c:f>Лист1!$C$1:$C$3</c:f>
              <c:numCache>
                <c:formatCode>0.0%</c:formatCode>
                <c:ptCount val="3"/>
                <c:pt idx="0">
                  <c:v>7.4999999999999997E-2</c:v>
                </c:pt>
                <c:pt idx="1">
                  <c:v>0.82499999999999996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 smtClean="0"/>
                      <a:t>23625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4211794424906375E-2"/>
                  <c:y val="4.2782616774673078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 smtClean="0"/>
                      <a:t>33553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 smtClean="0"/>
                      <a:t>1462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7748487960744034E-2"/>
                  <c:y val="-2.3983462244210624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 smtClean="0"/>
                      <a:t>9860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Лист1!$A$1:$A$4</c:f>
              <c:strCache>
                <c:ptCount val="4"/>
                <c:pt idx="0">
                  <c:v>КРС</c:v>
                </c:pt>
                <c:pt idx="1">
                  <c:v>овцы и козы</c:v>
                </c:pt>
                <c:pt idx="2">
                  <c:v>свиньи</c:v>
                </c:pt>
                <c:pt idx="3">
                  <c:v>коровы</c:v>
                </c:pt>
              </c:strCache>
            </c:strRef>
          </c:cat>
          <c:val>
            <c:numRef>
              <c:f>Лист1!$B$1:$B$4</c:f>
              <c:numCache>
                <c:formatCode>General</c:formatCode>
                <c:ptCount val="4"/>
                <c:pt idx="0">
                  <c:v>23260</c:v>
                </c:pt>
                <c:pt idx="1">
                  <c:v>28388</c:v>
                </c:pt>
                <c:pt idx="2">
                  <c:v>1682</c:v>
                </c:pt>
                <c:pt idx="3">
                  <c:v>9723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E7AD4D-9CE2-442E-BAC3-E1FDF3F15727}" type="doc">
      <dgm:prSet loTypeId="urn:microsoft.com/office/officeart/2005/8/layout/vList2" loCatId="list" qsTypeId="urn:microsoft.com/office/officeart/2005/8/quickstyle/simple1#1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2E4E02F-C9AD-44E3-8590-D2023CC80FD3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Повышать инвестиционную привлекательность территории района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45670DC-119B-4F55-B8CA-473071A4ACE4}" type="parTrans" cxnId="{AEDF0F52-A870-4B93-94C1-B8BF43854719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C849AA92-C306-46E2-940F-7E5EAB84E4B7}" type="sibTrans" cxnId="{AEDF0F52-A870-4B93-94C1-B8BF43854719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2E482E17-FE6D-4B23-A3AE-F8E504101E9D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Проводить  модернизацию объектов   ЖКХ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C4A1858-0D80-4956-81D4-2B21616AC0B1}" type="parTrans" cxnId="{0FCB40D5-1A2C-4A5E-A95A-A5882DFCB40E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F826296E-F471-4D6D-A7D5-4480826D25E0}" type="sibTrans" cxnId="{0FCB40D5-1A2C-4A5E-A95A-A5882DFCB40E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7D167608-CA5C-401D-B1DE-1D7C8C5A8FD5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Оказывать меры социальной поддержки населению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ED36E70-AF76-4548-B0DD-5FE9BE25CCC6}" type="parTrans" cxnId="{DE000C19-330E-4855-AD85-876EA8DE0523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1493780F-55FE-43C4-925C-B174F9B34306}" type="sibTrans" cxnId="{DE000C19-330E-4855-AD85-876EA8DE0523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C3E45177-94B5-4A2D-974C-3B7708E41761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Совершенствовать  систему  оказания муниципальных услуг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36A4621-64E3-4FB6-8047-8371EDCC894D}" type="parTrans" cxnId="{C653ACE3-D8EB-4D3F-A70E-F63A7447F5C3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C27A5757-15B8-4F46-98D3-51DA07C174AB}" type="sibTrans" cxnId="{C653ACE3-D8EB-4D3F-A70E-F63A7447F5C3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DB7B8046-56A3-4749-8BCE-D5A15E48F305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Повышать качество жизни населения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73BA3CF-C893-4585-96AA-7A52475BE642}" type="parTrans" cxnId="{5B0702BC-F8AD-4807-99A3-7BBB5492B970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EF70146E-318C-48CD-91FA-D8E0C0FDDD19}" type="sibTrans" cxnId="{5B0702BC-F8AD-4807-99A3-7BBB5492B970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197E2176-1E27-4D35-9C4B-093FF6BCAB4F}">
      <dgm:prSet/>
      <dgm:spPr>
        <a:solidFill>
          <a:schemeClr val="bg1">
            <a:lumMod val="95000"/>
          </a:schemeClr>
        </a:solidFill>
        <a:ln>
          <a:solidFill>
            <a:schemeClr val="accent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C0C127A-F5B9-4D0A-97B0-D29A2670276D}" type="parTrans" cxnId="{4D1159D5-8B4A-408E-BA3C-998B1EFBAF2B}">
      <dgm:prSet/>
      <dgm:spPr/>
      <dgm:t>
        <a:bodyPr/>
        <a:lstStyle/>
        <a:p>
          <a:endParaRPr lang="ru-RU"/>
        </a:p>
      </dgm:t>
    </dgm:pt>
    <dgm:pt modelId="{F234B3D7-CF83-4481-8A26-E23E8506FBAB}" type="sibTrans" cxnId="{4D1159D5-8B4A-408E-BA3C-998B1EFBAF2B}">
      <dgm:prSet/>
      <dgm:spPr/>
      <dgm:t>
        <a:bodyPr/>
        <a:lstStyle/>
        <a:p>
          <a:endParaRPr lang="ru-RU"/>
        </a:p>
      </dgm:t>
    </dgm:pt>
    <dgm:pt modelId="{E1E4E155-BA96-4E65-8906-E21A4E00CA5C}" type="pres">
      <dgm:prSet presAssocID="{59E7AD4D-9CE2-442E-BAC3-E1FDF3F157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53A2F9-7341-4483-B18B-05ECF005A16B}" type="pres">
      <dgm:prSet presAssocID="{82E4E02F-C9AD-44E3-8590-D2023CC80FD3}" presName="parentText" presStyleLbl="node1" presStyleIdx="0" presStyleCnt="6" custScaleX="101907" custScaleY="74372" custLinFactY="63298" custLinFactNeighborX="561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D72D8-0CFA-4E82-999A-D99D226CCEF3}" type="pres">
      <dgm:prSet presAssocID="{C849AA92-C306-46E2-940F-7E5EAB84E4B7}" presName="spacer" presStyleCnt="0"/>
      <dgm:spPr/>
    </dgm:pt>
    <dgm:pt modelId="{75CF76C4-ABBB-4FFF-B82C-3F77734DE227}" type="pres">
      <dgm:prSet presAssocID="{197E2176-1E27-4D35-9C4B-093FF6BCAB4F}" presName="parentText" presStyleLbl="node1" presStyleIdx="1" presStyleCnt="6" custScaleX="103889" custScaleY="61937" custLinFactY="-102206" custLinFactNeighborX="972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604D7-04BC-4B16-BB60-FA7B0BC28139}" type="pres">
      <dgm:prSet presAssocID="{F234B3D7-CF83-4481-8A26-E23E8506FBAB}" presName="spacer" presStyleCnt="0"/>
      <dgm:spPr/>
    </dgm:pt>
    <dgm:pt modelId="{1A865363-27A2-44D0-BF50-A3DF3C2DA2A2}" type="pres">
      <dgm:prSet presAssocID="{2E482E17-FE6D-4B23-A3AE-F8E504101E9D}" presName="parentText" presStyleLbl="node1" presStyleIdx="2" presStyleCnt="6" custScaleX="102642" custScaleY="68770" custLinFactNeighborX="-2075" custLinFactNeighborY="341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936D1-3F28-43B0-8449-723BE0845211}" type="pres">
      <dgm:prSet presAssocID="{F826296E-F471-4D6D-A7D5-4480826D25E0}" presName="spacer" presStyleCnt="0"/>
      <dgm:spPr/>
    </dgm:pt>
    <dgm:pt modelId="{3D842851-2342-49AA-BF59-1E3963CA3F63}" type="pres">
      <dgm:prSet presAssocID="{7D167608-CA5C-401D-B1DE-1D7C8C5A8FD5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47C3AD-EA20-49A0-9D33-DCD725BB5A7F}" type="pres">
      <dgm:prSet presAssocID="{1493780F-55FE-43C4-925C-B174F9B34306}" presName="spacer" presStyleCnt="0"/>
      <dgm:spPr/>
    </dgm:pt>
    <dgm:pt modelId="{CD9DD715-4599-4E3E-8D42-0294F71479CF}" type="pres">
      <dgm:prSet presAssocID="{C3E45177-94B5-4A2D-974C-3B7708E41761}" presName="parentText" presStyleLbl="node1" presStyleIdx="4" presStyleCnt="6" custLinFactY="-7432" custLinFactNeighborX="-93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1B30E9-8F3A-4A52-A8C5-8FAED55C72C0}" type="pres">
      <dgm:prSet presAssocID="{C27A5757-15B8-4F46-98D3-51DA07C174AB}" presName="spacer" presStyleCnt="0"/>
      <dgm:spPr/>
    </dgm:pt>
    <dgm:pt modelId="{42C142EC-6E10-483D-8B3B-D5D8DF8430AF}" type="pres">
      <dgm:prSet presAssocID="{DB7B8046-56A3-4749-8BCE-D5A15E48F305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0702BC-F8AD-4807-99A3-7BBB5492B970}" srcId="{59E7AD4D-9CE2-442E-BAC3-E1FDF3F15727}" destId="{DB7B8046-56A3-4749-8BCE-D5A15E48F305}" srcOrd="5" destOrd="0" parTransId="{E73BA3CF-C893-4585-96AA-7A52475BE642}" sibTransId="{EF70146E-318C-48CD-91FA-D8E0C0FDDD19}"/>
    <dgm:cxn modelId="{0FCB40D5-1A2C-4A5E-A95A-A5882DFCB40E}" srcId="{59E7AD4D-9CE2-442E-BAC3-E1FDF3F15727}" destId="{2E482E17-FE6D-4B23-A3AE-F8E504101E9D}" srcOrd="2" destOrd="0" parTransId="{DC4A1858-0D80-4956-81D4-2B21616AC0B1}" sibTransId="{F826296E-F471-4D6D-A7D5-4480826D25E0}"/>
    <dgm:cxn modelId="{4D1159D5-8B4A-408E-BA3C-998B1EFBAF2B}" srcId="{59E7AD4D-9CE2-442E-BAC3-E1FDF3F15727}" destId="{197E2176-1E27-4D35-9C4B-093FF6BCAB4F}" srcOrd="1" destOrd="0" parTransId="{4C0C127A-F5B9-4D0A-97B0-D29A2670276D}" sibTransId="{F234B3D7-CF83-4481-8A26-E23E8506FBAB}"/>
    <dgm:cxn modelId="{C653ACE3-D8EB-4D3F-A70E-F63A7447F5C3}" srcId="{59E7AD4D-9CE2-442E-BAC3-E1FDF3F15727}" destId="{C3E45177-94B5-4A2D-974C-3B7708E41761}" srcOrd="4" destOrd="0" parTransId="{336A4621-64E3-4FB6-8047-8371EDCC894D}" sibTransId="{C27A5757-15B8-4F46-98D3-51DA07C174AB}"/>
    <dgm:cxn modelId="{386FD40D-573E-4F0B-ABA4-39DD8717B3DB}" type="presOf" srcId="{DB7B8046-56A3-4749-8BCE-D5A15E48F305}" destId="{42C142EC-6E10-483D-8B3B-D5D8DF8430AF}" srcOrd="0" destOrd="0" presId="urn:microsoft.com/office/officeart/2005/8/layout/vList2"/>
    <dgm:cxn modelId="{7545027B-E1CB-4426-951C-8537D14CFD05}" type="presOf" srcId="{82E4E02F-C9AD-44E3-8590-D2023CC80FD3}" destId="{2353A2F9-7341-4483-B18B-05ECF005A16B}" srcOrd="0" destOrd="0" presId="urn:microsoft.com/office/officeart/2005/8/layout/vList2"/>
    <dgm:cxn modelId="{43A67BB8-044F-4C8A-A0C1-EBC8C69B132B}" type="presOf" srcId="{2E482E17-FE6D-4B23-A3AE-F8E504101E9D}" destId="{1A865363-27A2-44D0-BF50-A3DF3C2DA2A2}" srcOrd="0" destOrd="0" presId="urn:microsoft.com/office/officeart/2005/8/layout/vList2"/>
    <dgm:cxn modelId="{AEDF0F52-A870-4B93-94C1-B8BF43854719}" srcId="{59E7AD4D-9CE2-442E-BAC3-E1FDF3F15727}" destId="{82E4E02F-C9AD-44E3-8590-D2023CC80FD3}" srcOrd="0" destOrd="0" parTransId="{D45670DC-119B-4F55-B8CA-473071A4ACE4}" sibTransId="{C849AA92-C306-46E2-940F-7E5EAB84E4B7}"/>
    <dgm:cxn modelId="{1000737E-5C2A-4A4F-92CD-4CBD33698719}" type="presOf" srcId="{197E2176-1E27-4D35-9C4B-093FF6BCAB4F}" destId="{75CF76C4-ABBB-4FFF-B82C-3F77734DE227}" srcOrd="0" destOrd="0" presId="urn:microsoft.com/office/officeart/2005/8/layout/vList2"/>
    <dgm:cxn modelId="{42E35A58-EE1D-4EB1-9D56-99BFC98CBE8C}" type="presOf" srcId="{7D167608-CA5C-401D-B1DE-1D7C8C5A8FD5}" destId="{3D842851-2342-49AA-BF59-1E3963CA3F63}" srcOrd="0" destOrd="0" presId="urn:microsoft.com/office/officeart/2005/8/layout/vList2"/>
    <dgm:cxn modelId="{DE000C19-330E-4855-AD85-876EA8DE0523}" srcId="{59E7AD4D-9CE2-442E-BAC3-E1FDF3F15727}" destId="{7D167608-CA5C-401D-B1DE-1D7C8C5A8FD5}" srcOrd="3" destOrd="0" parTransId="{5ED36E70-AF76-4548-B0DD-5FE9BE25CCC6}" sibTransId="{1493780F-55FE-43C4-925C-B174F9B34306}"/>
    <dgm:cxn modelId="{B40B4569-F58A-4C82-97F0-AF082226E312}" type="presOf" srcId="{C3E45177-94B5-4A2D-974C-3B7708E41761}" destId="{CD9DD715-4599-4E3E-8D42-0294F71479CF}" srcOrd="0" destOrd="0" presId="urn:microsoft.com/office/officeart/2005/8/layout/vList2"/>
    <dgm:cxn modelId="{93307E75-8747-430F-BEC9-8FE69E7186AF}" type="presOf" srcId="{59E7AD4D-9CE2-442E-BAC3-E1FDF3F15727}" destId="{E1E4E155-BA96-4E65-8906-E21A4E00CA5C}" srcOrd="0" destOrd="0" presId="urn:microsoft.com/office/officeart/2005/8/layout/vList2"/>
    <dgm:cxn modelId="{03E21FB0-B957-42B3-825E-A7F66395C9F5}" type="presParOf" srcId="{E1E4E155-BA96-4E65-8906-E21A4E00CA5C}" destId="{2353A2F9-7341-4483-B18B-05ECF005A16B}" srcOrd="0" destOrd="0" presId="urn:microsoft.com/office/officeart/2005/8/layout/vList2"/>
    <dgm:cxn modelId="{4C70F428-4CE4-4D0F-A57A-84F916C55880}" type="presParOf" srcId="{E1E4E155-BA96-4E65-8906-E21A4E00CA5C}" destId="{80ED72D8-0CFA-4E82-999A-D99D226CCEF3}" srcOrd="1" destOrd="0" presId="urn:microsoft.com/office/officeart/2005/8/layout/vList2"/>
    <dgm:cxn modelId="{4D0C6946-CF80-46B4-9A0D-AC01181F68F5}" type="presParOf" srcId="{E1E4E155-BA96-4E65-8906-E21A4E00CA5C}" destId="{75CF76C4-ABBB-4FFF-B82C-3F77734DE227}" srcOrd="2" destOrd="0" presId="urn:microsoft.com/office/officeart/2005/8/layout/vList2"/>
    <dgm:cxn modelId="{3ED626B2-7F36-4010-B236-D55B694C89B3}" type="presParOf" srcId="{E1E4E155-BA96-4E65-8906-E21A4E00CA5C}" destId="{A5C604D7-04BC-4B16-BB60-FA7B0BC28139}" srcOrd="3" destOrd="0" presId="urn:microsoft.com/office/officeart/2005/8/layout/vList2"/>
    <dgm:cxn modelId="{F6CBF7E6-7EA6-49FB-AC35-EE9FB7C254DA}" type="presParOf" srcId="{E1E4E155-BA96-4E65-8906-E21A4E00CA5C}" destId="{1A865363-27A2-44D0-BF50-A3DF3C2DA2A2}" srcOrd="4" destOrd="0" presId="urn:microsoft.com/office/officeart/2005/8/layout/vList2"/>
    <dgm:cxn modelId="{946218BA-2AED-4E57-B098-FF82DAE8530E}" type="presParOf" srcId="{E1E4E155-BA96-4E65-8906-E21A4E00CA5C}" destId="{0DC936D1-3F28-43B0-8449-723BE0845211}" srcOrd="5" destOrd="0" presId="urn:microsoft.com/office/officeart/2005/8/layout/vList2"/>
    <dgm:cxn modelId="{86C52084-8595-45DA-9382-3F55E9756C43}" type="presParOf" srcId="{E1E4E155-BA96-4E65-8906-E21A4E00CA5C}" destId="{3D842851-2342-49AA-BF59-1E3963CA3F63}" srcOrd="6" destOrd="0" presId="urn:microsoft.com/office/officeart/2005/8/layout/vList2"/>
    <dgm:cxn modelId="{0C8D0DD7-0A82-401C-8A12-03FEF6D46C76}" type="presParOf" srcId="{E1E4E155-BA96-4E65-8906-E21A4E00CA5C}" destId="{5547C3AD-EA20-49A0-9D33-DCD725BB5A7F}" srcOrd="7" destOrd="0" presId="urn:microsoft.com/office/officeart/2005/8/layout/vList2"/>
    <dgm:cxn modelId="{FF7A5116-CFF2-4615-9CCC-C949BA968D13}" type="presParOf" srcId="{E1E4E155-BA96-4E65-8906-E21A4E00CA5C}" destId="{CD9DD715-4599-4E3E-8D42-0294F71479CF}" srcOrd="8" destOrd="0" presId="urn:microsoft.com/office/officeart/2005/8/layout/vList2"/>
    <dgm:cxn modelId="{D4451378-7A3C-402C-B214-A12E5F8623C2}" type="presParOf" srcId="{E1E4E155-BA96-4E65-8906-E21A4E00CA5C}" destId="{271B30E9-8F3A-4A52-A8C5-8FAED55C72C0}" srcOrd="9" destOrd="0" presId="urn:microsoft.com/office/officeart/2005/8/layout/vList2"/>
    <dgm:cxn modelId="{37E0697C-AC64-4C68-BC47-F8896174E5D2}" type="presParOf" srcId="{E1E4E155-BA96-4E65-8906-E21A4E00CA5C}" destId="{42C142EC-6E10-483D-8B3B-D5D8DF8430A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3A2F9-7341-4483-B18B-05ECF005A16B}">
      <dsp:nvSpPr>
        <dsp:cNvPr id="0" name=""/>
        <dsp:cNvSpPr/>
      </dsp:nvSpPr>
      <dsp:spPr>
        <a:xfrm>
          <a:off x="0" y="639396"/>
          <a:ext cx="8143932" cy="7420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Повышать инвестиционную привлекательность территории района</a:t>
          </a:r>
          <a:endParaRPr lang="ru-RU" sz="2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222" y="675618"/>
        <a:ext cx="8071488" cy="669571"/>
      </dsp:txXfrm>
    </dsp:sp>
    <dsp:sp modelId="{75CF76C4-ABBB-4FFF-B82C-3F77734DE227}">
      <dsp:nvSpPr>
        <dsp:cNvPr id="0" name=""/>
        <dsp:cNvSpPr/>
      </dsp:nvSpPr>
      <dsp:spPr>
        <a:xfrm>
          <a:off x="0" y="0"/>
          <a:ext cx="8143932" cy="617950"/>
        </a:xfrm>
        <a:prstGeom prst="round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166" y="30166"/>
        <a:ext cx="8083600" cy="557618"/>
      </dsp:txXfrm>
    </dsp:sp>
    <dsp:sp modelId="{1A865363-27A2-44D0-BF50-A3DF3C2DA2A2}">
      <dsp:nvSpPr>
        <dsp:cNvPr id="0" name=""/>
        <dsp:cNvSpPr/>
      </dsp:nvSpPr>
      <dsp:spPr>
        <a:xfrm>
          <a:off x="0" y="1375500"/>
          <a:ext cx="8143932" cy="686124"/>
        </a:xfrm>
        <a:prstGeom prst="roundRect">
          <a:avLst/>
        </a:prstGeom>
        <a:solidFill>
          <a:schemeClr val="accent5">
            <a:hueOff val="1302810"/>
            <a:satOff val="4478"/>
            <a:lumOff val="-21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Проводить  модернизацию объектов   ЖКХ</a:t>
          </a:r>
          <a:endParaRPr lang="ru-RU" sz="2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494" y="1408994"/>
        <a:ext cx="8076944" cy="619136"/>
      </dsp:txXfrm>
    </dsp:sp>
    <dsp:sp modelId="{3D842851-2342-49AA-BF59-1E3963CA3F63}">
      <dsp:nvSpPr>
        <dsp:cNvPr id="0" name=""/>
        <dsp:cNvSpPr/>
      </dsp:nvSpPr>
      <dsp:spPr>
        <a:xfrm>
          <a:off x="0" y="2065389"/>
          <a:ext cx="8143932" cy="997708"/>
        </a:xfrm>
        <a:prstGeom prst="roundRect">
          <a:avLst/>
        </a:prstGeom>
        <a:solidFill>
          <a:schemeClr val="accent5">
            <a:hueOff val="1954216"/>
            <a:satOff val="6718"/>
            <a:lumOff val="-32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Оказывать меры социальной поддержки населению</a:t>
          </a:r>
          <a:endParaRPr lang="ru-RU" sz="2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704" y="2114093"/>
        <a:ext cx="8046524" cy="900300"/>
      </dsp:txXfrm>
    </dsp:sp>
    <dsp:sp modelId="{CD9DD715-4599-4E3E-8D42-0294F71479CF}">
      <dsp:nvSpPr>
        <dsp:cNvPr id="0" name=""/>
        <dsp:cNvSpPr/>
      </dsp:nvSpPr>
      <dsp:spPr>
        <a:xfrm>
          <a:off x="0" y="2988948"/>
          <a:ext cx="8143932" cy="997708"/>
        </a:xfrm>
        <a:prstGeom prst="roundRect">
          <a:avLst/>
        </a:prstGeom>
        <a:solidFill>
          <a:schemeClr val="accent5">
            <a:hueOff val="2605621"/>
            <a:satOff val="8957"/>
            <a:lumOff val="-42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Совершенствовать  систему  оказания муниципальных услуг</a:t>
          </a:r>
          <a:endParaRPr lang="ru-RU" sz="2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704" y="3037652"/>
        <a:ext cx="8046524" cy="900300"/>
      </dsp:txXfrm>
    </dsp:sp>
    <dsp:sp modelId="{42C142EC-6E10-483D-8B3B-D5D8DF8430AF}">
      <dsp:nvSpPr>
        <dsp:cNvPr id="0" name=""/>
        <dsp:cNvSpPr/>
      </dsp:nvSpPr>
      <dsp:spPr>
        <a:xfrm>
          <a:off x="0" y="4072238"/>
          <a:ext cx="8143932" cy="997708"/>
        </a:xfrm>
        <a:prstGeom prst="round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Повышать качество жизни населения</a:t>
          </a:r>
          <a:endParaRPr lang="ru-RU" sz="2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704" y="4120942"/>
        <a:ext cx="8046524" cy="900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0.17667</cdr:x>
      <cdr:y>0.20694</cdr:y>
    </cdr:from>
    <cdr:to>
      <cdr:x>0.27</cdr:x>
      <cdr:y>0.2875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07720" y="567690"/>
          <a:ext cx="426720" cy="2209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0.27833</cdr:x>
      <cdr:y>0.08472</cdr:y>
    </cdr:from>
    <cdr:to>
      <cdr:x>0.36167</cdr:x>
      <cdr:y>0.17361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72540" y="232410"/>
          <a:ext cx="381000" cy="2438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/>
            <a:t>8,8</a:t>
          </a:r>
          <a:r>
            <a:rPr lang="ru-RU" sz="1100" b="1" dirty="0" smtClean="0"/>
            <a:t>%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0.475</cdr:x>
      <cdr:y>0.10139</cdr:y>
    </cdr:from>
    <cdr:to>
      <cdr:x>0.57</cdr:x>
      <cdr:y>0.19028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171700" y="278130"/>
          <a:ext cx="434340" cy="2438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/>
            <a:t>13,8</a:t>
          </a:r>
          <a:r>
            <a:rPr lang="ru-RU" sz="1100" b="1" dirty="0" smtClean="0"/>
            <a:t>%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0.595</cdr:x>
      <cdr:y>0.66667</cdr:y>
    </cdr:from>
    <cdr:to>
      <cdr:x>0.715</cdr:x>
      <cdr:y>0.76806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720340" y="1828800"/>
          <a:ext cx="548640" cy="2781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/>
            <a:t>77,4</a:t>
          </a:r>
          <a:r>
            <a:rPr lang="ru-RU" sz="1100" b="1" dirty="0" smtClean="0"/>
            <a:t>%</a:t>
          </a:r>
          <a:endParaRPr lang="ru-RU" sz="11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B922568-3C78-461C-8659-52BF827D7FDC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DDD582C-978C-4116-B895-F8148FC732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007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49B0106-8534-4175-9139-5D0DAAD209CC}" type="slidenum">
              <a:rPr lang="ru-RU" sz="1200" smtClean="0">
                <a:latin typeface="Arial" charset="0"/>
              </a:rPr>
              <a:pPr eaLnBrk="1" hangingPunct="1"/>
              <a:t>6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7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542AF7-62DB-4F50-A364-0438B63DC5C0}" type="slidenum">
              <a:rPr lang="ru-RU" sz="1200" smtClean="0">
                <a:latin typeface="Arial" charset="0"/>
              </a:rPr>
              <a:pPr eaLnBrk="1" hangingPunct="1"/>
              <a:t>12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37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ADD555-181B-41F2-A698-C728A2820AF1}" type="slidenum">
              <a:rPr lang="ru-RU" sz="1200" smtClean="0">
                <a:latin typeface="Arial" charset="0"/>
              </a:rPr>
              <a:pPr eaLnBrk="1" hangingPunct="1"/>
              <a:t>18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008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B91728E-7886-4026-A687-982904A20436}" type="slidenum">
              <a:rPr lang="ru-RU" sz="1200" smtClean="0">
                <a:latin typeface="Arial" charset="0"/>
              </a:rPr>
              <a:pPr eaLnBrk="1" hangingPunct="1"/>
              <a:t>32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10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A84212F-C359-4E87-B0B0-8B8B0D783854}" type="slidenum">
              <a:rPr lang="ru-RU" sz="1200" smtClean="0">
                <a:latin typeface="Arial" charset="0"/>
              </a:rPr>
              <a:pPr eaLnBrk="1" hangingPunct="1"/>
              <a:t>33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92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AD794-E90B-4B76-8614-2C2BC9B84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97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CA8E4-3509-4B87-83F5-A072ABD31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410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C033F-9C6B-436D-81C2-D82F2AF5F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045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37EB1-386E-4D5E-A0A9-F73775AF74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528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4D0EA-AE69-420E-A733-F0B2B54A6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492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E9D2B-BA4B-4718-91F0-D68A93A7EA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30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BF571-F9BB-4698-8197-4EC862883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41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5A719-FE03-4906-8B6A-38529CE1C6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11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7F53F-E508-4897-B240-44F698EED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92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D3930-FFF2-4129-B565-63F3C2EBAE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6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250D8-0BE9-4D2B-BD3A-82D442EEB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638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3AF73-FEC4-4DC9-9A77-C76CACF078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77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DB42F-837C-4E2E-A21E-B0038F345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412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8041C-9362-4987-A3C7-EA5EED1D1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99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DA07633-8581-4833-90B0-2DB3DE851D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chart" Target="../charts/chart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chart" Target="../charts/chart4.xml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5" Type="http://schemas.openxmlformats.org/officeDocument/2006/relationships/image" Target="../media/image61.emf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chart" Target="../charts/chart7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19.png"/><Relationship Id="rId4" Type="http://schemas.openxmlformats.org/officeDocument/2006/relationships/image" Target="../media/image114.png"/><Relationship Id="rId9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10" Type="http://schemas.openxmlformats.org/officeDocument/2006/relationships/image" Target="../media/image128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emf"/><Relationship Id="rId11" Type="http://schemas.openxmlformats.org/officeDocument/2006/relationships/image" Target="../media/image143.pn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png"/><Relationship Id="rId7" Type="http://schemas.openxmlformats.org/officeDocument/2006/relationships/image" Target="../media/image157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11" Type="http://schemas.openxmlformats.org/officeDocument/2006/relationships/image" Target="../media/image161.jpeg"/><Relationship Id="rId5" Type="http://schemas.openxmlformats.org/officeDocument/2006/relationships/image" Target="../media/image155.jpeg"/><Relationship Id="rId10" Type="http://schemas.openxmlformats.org/officeDocument/2006/relationships/image" Target="../media/image160.jpeg"/><Relationship Id="rId4" Type="http://schemas.openxmlformats.org/officeDocument/2006/relationships/image" Target="../media/image154.jpeg"/><Relationship Id="rId9" Type="http://schemas.openxmlformats.org/officeDocument/2006/relationships/image" Target="../media/image15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mailto:admolovayannaya@mail.r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ариса\Pictures\Безымянный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55588"/>
            <a:ext cx="8002587" cy="660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H:\Оловянная\вид на железную дорогу\getImage (8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67" descr="SAM_1738 - коп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288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9" descr="getImage?photoId=234453792353&amp;photoType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6600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H:\Оловянная\фото автомобильной дороги,моста\Рисунок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257800"/>
            <a:ext cx="18272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" descr="H:\Новая папка\getImage (60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H:\Новая папка\462308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184785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 descr="s_haranorskaya-gr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24200"/>
            <a:ext cx="25908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AutoShape 7"/>
          <p:cNvSpPr>
            <a:spLocks noChangeArrowheads="1"/>
          </p:cNvSpPr>
          <p:nvPr/>
        </p:nvSpPr>
        <p:spPr bwMode="auto">
          <a:xfrm>
            <a:off x="228600" y="152400"/>
            <a:ext cx="8686800" cy="1066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2059" name="Text Box 9"/>
          <p:cNvSpPr txBox="1">
            <a:spLocks noChangeArrowheads="1"/>
          </p:cNvSpPr>
          <p:nvPr/>
        </p:nvSpPr>
        <p:spPr bwMode="auto">
          <a:xfrm>
            <a:off x="2286000" y="228600"/>
            <a:ext cx="4419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800">
                <a:latin typeface="Arial" charset="0"/>
              </a:rPr>
              <a:t> </a:t>
            </a:r>
            <a:r>
              <a:rPr lang="ru-RU" sz="2000" b="1" i="1">
                <a:solidFill>
                  <a:srgbClr val="0066FF"/>
                </a:solidFill>
              </a:rPr>
              <a:t>ИНВЕСТИЦИОННЫЙ ПАСПОРТ МУНИЦИПАЛЬНОГО РАЙОНА  «ОЛОВЯННИНСКИЙ РАЙОН</a:t>
            </a:r>
            <a:r>
              <a:rPr lang="ru-RU" sz="2400" b="1">
                <a:solidFill>
                  <a:srgbClr val="0066FF"/>
                </a:solidFill>
              </a:rPr>
              <a:t>»</a:t>
            </a:r>
          </a:p>
        </p:txBody>
      </p:sp>
      <p:pic>
        <p:nvPicPr>
          <p:cNvPr id="2060" name="Picture 13" descr="PICT009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724400"/>
            <a:ext cx="2209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1267" name="Rectangle 324"/>
          <p:cNvSpPr>
            <a:spLocks noChangeArrowheads="1"/>
          </p:cNvSpPr>
          <p:nvPr/>
        </p:nvSpPr>
        <p:spPr bwMode="auto">
          <a:xfrm>
            <a:off x="5334000" y="4876800"/>
            <a:ext cx="36576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b="1"/>
              <a:t>      </a:t>
            </a:r>
            <a:r>
              <a:rPr lang="ru-RU" sz="1600" b="1"/>
              <a:t>Леса на территории района занимают  площадь 135,2 тыс. га. (22,2% территории района).  Преобладают березовые леса, иногда встречаются участки с хвойными и лиственными породами.</a:t>
            </a:r>
          </a:p>
        </p:txBody>
      </p:sp>
      <p:sp>
        <p:nvSpPr>
          <p:cNvPr id="11268" name="Text Box 458"/>
          <p:cNvSpPr txBox="1">
            <a:spLocks noChangeArrowheads="1"/>
          </p:cNvSpPr>
          <p:nvPr/>
        </p:nvSpPr>
        <p:spPr bwMode="auto">
          <a:xfrm>
            <a:off x="2667000" y="228600"/>
            <a:ext cx="3292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 i="1"/>
              <a:t>ВОДНЫЕ И ЛЕСНЫЕ РЕСУРСЫ</a:t>
            </a:r>
          </a:p>
        </p:txBody>
      </p:sp>
      <p:sp>
        <p:nvSpPr>
          <p:cNvPr id="11269" name="Text Box 459"/>
          <p:cNvSpPr txBox="1">
            <a:spLocks noChangeArrowheads="1"/>
          </p:cNvSpPr>
          <p:nvPr/>
        </p:nvSpPr>
        <p:spPr bwMode="auto">
          <a:xfrm>
            <a:off x="0" y="990600"/>
            <a:ext cx="48006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600" b="1"/>
              <a:t>    Водные ресурсы поверхностных вод связаны с р. Онон и с ее наиболее крупными притоками. Речная сеть района относится к Амурской водной системе и принадлежит бассейну рек Онона и Шилки. </a:t>
            </a:r>
          </a:p>
          <a:p>
            <a:pPr eaLnBrk="1" hangingPunct="1"/>
            <a:r>
              <a:rPr lang="ru-RU" sz="1600" b="1"/>
              <a:t>     На всем протяжении река имеет множество протоков и озер с островами, поросших тальником, черемухой и шиповником.</a:t>
            </a:r>
          </a:p>
          <a:p>
            <a:pPr eaLnBrk="1" hangingPunct="1"/>
            <a:endParaRPr lang="ru-RU" sz="1600" b="1"/>
          </a:p>
          <a:p>
            <a:pPr eaLnBrk="1" hangingPunct="1"/>
            <a:endParaRPr lang="ru-RU" sz="1600" b="1"/>
          </a:p>
          <a:p>
            <a:pPr eaLnBrk="1" hangingPunct="1"/>
            <a:endParaRPr lang="ru-RU" sz="1600" b="1"/>
          </a:p>
          <a:p>
            <a:pPr eaLnBrk="1" hangingPunct="1"/>
            <a:endParaRPr lang="ru-RU" sz="1600" b="1"/>
          </a:p>
          <a:p>
            <a:pPr eaLnBrk="1" hangingPunct="1"/>
            <a:endParaRPr lang="ru-RU" sz="1600" b="1"/>
          </a:p>
        </p:txBody>
      </p:sp>
      <p:pic>
        <p:nvPicPr>
          <p:cNvPr id="11270" name="Picture 462" descr="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962400" y="3048000"/>
            <a:ext cx="21844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6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22860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64" descr="getImage (17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25908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65" descr="DSC001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8768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67" descr="SAM_1738 - коп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71600"/>
            <a:ext cx="23320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801" name="Group 105"/>
          <p:cNvGraphicFramePr>
            <a:graphicFrameLocks noGrp="1"/>
          </p:cNvGraphicFramePr>
          <p:nvPr/>
        </p:nvGraphicFramePr>
        <p:xfrm>
          <a:off x="152400" y="3124200"/>
          <a:ext cx="3657600" cy="931863"/>
        </p:xfrm>
        <a:graphic>
          <a:graphicData uri="http://schemas.openxmlformats.org/drawingml/2006/table">
            <a:tbl>
              <a:tblPr/>
              <a:tblGrid>
                <a:gridCol w="1143000"/>
                <a:gridCol w="1295400"/>
                <a:gridCol w="12192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Название реки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Куда впадает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Общая длина   в районе, км.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р. Онон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Правый приток р. Шилка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2743200" y="228600"/>
            <a:ext cx="365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 i="1"/>
              <a:t>ДЕМОГРАФИЧЕСКАЯ СИТУАЦИЯ</a:t>
            </a: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304800" y="958850"/>
            <a:ext cx="8077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sz="1600" b="1"/>
              <a:t>По численности населения район занимает 6 место в Забайкальском крае. По состоянию  на 01.01.2020 года в Оловяннинском районе проживает 34713 чел.  Плотность населения  5,7чел/кв.м.</a:t>
            </a:r>
          </a:p>
          <a:p>
            <a:pPr eaLnBrk="0" hangingPunct="0"/>
            <a:r>
              <a:rPr lang="ru-RU" sz="1600"/>
              <a:t> </a:t>
            </a:r>
          </a:p>
        </p:txBody>
      </p:sp>
      <p:pic>
        <p:nvPicPr>
          <p:cNvPr id="1229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0304">
            <a:off x="5638800" y="1752600"/>
            <a:ext cx="17637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914400"/>
            <a:ext cx="1466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7" descr="Изображение 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5908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AutoShape 29"/>
          <p:cNvSpPr>
            <a:spLocks noChangeArrowheads="1"/>
          </p:cNvSpPr>
          <p:nvPr/>
        </p:nvSpPr>
        <p:spPr bwMode="auto">
          <a:xfrm>
            <a:off x="533400" y="1828800"/>
            <a:ext cx="2667000" cy="2971800"/>
          </a:xfrm>
          <a:prstGeom prst="flowChartExtract">
            <a:avLst/>
          </a:prstGeom>
          <a:solidFill>
            <a:srgbClr val="AAF4A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2297" name="Oval 30"/>
          <p:cNvSpPr>
            <a:spLocks noChangeArrowheads="1"/>
          </p:cNvSpPr>
          <p:nvPr/>
        </p:nvSpPr>
        <p:spPr bwMode="auto">
          <a:xfrm>
            <a:off x="1600200" y="2057400"/>
            <a:ext cx="3124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2298" name="Oval 31"/>
          <p:cNvSpPr>
            <a:spLocks noChangeArrowheads="1"/>
          </p:cNvSpPr>
          <p:nvPr/>
        </p:nvSpPr>
        <p:spPr bwMode="auto">
          <a:xfrm>
            <a:off x="1447800" y="2819400"/>
            <a:ext cx="33528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2299" name="Text Box 32"/>
          <p:cNvSpPr txBox="1">
            <a:spLocks noChangeArrowheads="1"/>
          </p:cNvSpPr>
          <p:nvPr/>
        </p:nvSpPr>
        <p:spPr bwMode="auto">
          <a:xfrm>
            <a:off x="1066800" y="4114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2400">
              <a:latin typeface="Arial" charset="0"/>
            </a:endParaRPr>
          </a:p>
        </p:txBody>
      </p:sp>
      <p:sp>
        <p:nvSpPr>
          <p:cNvPr id="12300" name="WordArt 37"/>
          <p:cNvSpPr>
            <a:spLocks noChangeArrowheads="1" noChangeShapeType="1" noTextEdit="1"/>
          </p:cNvSpPr>
          <p:nvPr/>
        </p:nvSpPr>
        <p:spPr bwMode="auto">
          <a:xfrm>
            <a:off x="762000" y="4191000"/>
            <a:ext cx="22098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НАСЕЛЕНИЕ</a:t>
            </a:r>
          </a:p>
        </p:txBody>
      </p:sp>
      <p:sp>
        <p:nvSpPr>
          <p:cNvPr id="12301" name="Text Box 38"/>
          <p:cNvSpPr txBox="1">
            <a:spLocks noChangeArrowheads="1"/>
          </p:cNvSpPr>
          <p:nvPr/>
        </p:nvSpPr>
        <p:spPr bwMode="auto">
          <a:xfrm>
            <a:off x="1676400" y="2133600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/>
              <a:t>Городское – 16232 чел. (46,7%)</a:t>
            </a:r>
          </a:p>
        </p:txBody>
      </p:sp>
      <p:sp>
        <p:nvSpPr>
          <p:cNvPr id="12302" name="Text Box 39"/>
          <p:cNvSpPr txBox="1">
            <a:spLocks noChangeArrowheads="1"/>
          </p:cNvSpPr>
          <p:nvPr/>
        </p:nvSpPr>
        <p:spPr bwMode="auto">
          <a:xfrm>
            <a:off x="1752600" y="28956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/>
              <a:t>Сельское – 18481  чел. (53,3%)</a:t>
            </a:r>
          </a:p>
        </p:txBody>
      </p:sp>
      <p:sp>
        <p:nvSpPr>
          <p:cNvPr id="12303" name="Text Box 40"/>
          <p:cNvSpPr txBox="1">
            <a:spLocks noChangeArrowheads="1"/>
          </p:cNvSpPr>
          <p:nvPr/>
        </p:nvSpPr>
        <p:spPr bwMode="auto">
          <a:xfrm>
            <a:off x="1066800" y="3581400"/>
            <a:ext cx="1752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0066FF"/>
                </a:solidFill>
              </a:rPr>
              <a:t>35228 человек</a:t>
            </a:r>
          </a:p>
        </p:txBody>
      </p:sp>
      <p:sp>
        <p:nvSpPr>
          <p:cNvPr id="12304" name="Text Box 41"/>
          <p:cNvSpPr txBox="1">
            <a:spLocks noChangeArrowheads="1"/>
          </p:cNvSpPr>
          <p:nvPr/>
        </p:nvSpPr>
        <p:spPr bwMode="auto">
          <a:xfrm>
            <a:off x="2286000" y="5029200"/>
            <a:ext cx="304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/>
              <a:t>Естественный убыль  - 92</a:t>
            </a:r>
            <a:r>
              <a:rPr lang="en-US" sz="1200" b="1"/>
              <a:t> </a:t>
            </a:r>
            <a:r>
              <a:rPr lang="ru-RU" sz="1200" b="1"/>
              <a:t>чел. </a:t>
            </a:r>
          </a:p>
        </p:txBody>
      </p:sp>
      <p:pic>
        <p:nvPicPr>
          <p:cNvPr id="12305" name="Picture 19" descr="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486400"/>
            <a:ext cx="20574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1625"/>
            <a:ext cx="20574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Oval 21"/>
          <p:cNvSpPr>
            <a:spLocks noChangeArrowheads="1"/>
          </p:cNvSpPr>
          <p:nvPr/>
        </p:nvSpPr>
        <p:spPr bwMode="auto">
          <a:xfrm>
            <a:off x="3429000" y="3581400"/>
            <a:ext cx="2209800" cy="304800"/>
          </a:xfrm>
          <a:prstGeom prst="ellipse">
            <a:avLst/>
          </a:prstGeom>
          <a:solidFill>
            <a:srgbClr val="E0B8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08" name="Oval 22"/>
          <p:cNvSpPr>
            <a:spLocks noChangeArrowheads="1"/>
          </p:cNvSpPr>
          <p:nvPr/>
        </p:nvSpPr>
        <p:spPr bwMode="auto">
          <a:xfrm>
            <a:off x="3429000" y="4191000"/>
            <a:ext cx="2209800" cy="304800"/>
          </a:xfrm>
          <a:prstGeom prst="ellipse">
            <a:avLst/>
          </a:prstGeom>
          <a:solidFill>
            <a:srgbClr val="E0B8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09" name="Line 23"/>
          <p:cNvSpPr>
            <a:spLocks noChangeShapeType="1"/>
          </p:cNvSpPr>
          <p:nvPr/>
        </p:nvSpPr>
        <p:spPr bwMode="auto">
          <a:xfrm>
            <a:off x="2819400" y="3962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0" name="Line 24"/>
          <p:cNvSpPr>
            <a:spLocks noChangeShapeType="1"/>
          </p:cNvSpPr>
          <p:nvPr/>
        </p:nvSpPr>
        <p:spPr bwMode="auto">
          <a:xfrm flipV="1">
            <a:off x="2819400" y="37338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1" name="Text Box 25"/>
          <p:cNvSpPr txBox="1">
            <a:spLocks noChangeArrowheads="1"/>
          </p:cNvSpPr>
          <p:nvPr/>
        </p:nvSpPr>
        <p:spPr bwMode="auto">
          <a:xfrm>
            <a:off x="3657600" y="35814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Мужчин – 17752 чел.</a:t>
            </a:r>
          </a:p>
        </p:txBody>
      </p:sp>
      <p:sp>
        <p:nvSpPr>
          <p:cNvPr id="12312" name="Text Box 26"/>
          <p:cNvSpPr txBox="1">
            <a:spLocks noChangeArrowheads="1"/>
          </p:cNvSpPr>
          <p:nvPr/>
        </p:nvSpPr>
        <p:spPr bwMode="auto">
          <a:xfrm>
            <a:off x="3581400" y="419100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Женщин – 16961 чел.</a:t>
            </a:r>
          </a:p>
        </p:txBody>
      </p:sp>
      <p:graphicFrame>
        <p:nvGraphicFramePr>
          <p:cNvPr id="2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876641"/>
              </p:ext>
            </p:extLst>
          </p:nvPr>
        </p:nvGraphicFramePr>
        <p:xfrm>
          <a:off x="5516563" y="4591050"/>
          <a:ext cx="2865437" cy="196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4"/>
          <p:cNvGraphicFramePr>
            <a:graphicFrameLocks/>
          </p:cNvGraphicFramePr>
          <p:nvPr/>
        </p:nvGraphicFramePr>
        <p:xfrm>
          <a:off x="6070600" y="4546600"/>
          <a:ext cx="1955800" cy="149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315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grpSp>
        <p:nvGrpSpPr>
          <p:cNvPr id="13316" name="Organization Chart 4"/>
          <p:cNvGrpSpPr>
            <a:grpSpLocks noChangeAspect="1"/>
          </p:cNvGrpSpPr>
          <p:nvPr/>
        </p:nvGrpSpPr>
        <p:grpSpPr bwMode="auto">
          <a:xfrm>
            <a:off x="228600" y="1371600"/>
            <a:ext cx="3997325" cy="2757488"/>
            <a:chOff x="1134" y="1180"/>
            <a:chExt cx="1572" cy="1004"/>
          </a:xfrm>
        </p:grpSpPr>
        <p:cxnSp>
          <p:nvCxnSpPr>
            <p:cNvPr id="13330" name="_s7172"/>
            <p:cNvCxnSpPr>
              <a:cxnSpLocks noChangeShapeType="1"/>
              <a:stCxn id="13336" idx="3"/>
              <a:endCxn id="13333" idx="2"/>
            </p:cNvCxnSpPr>
            <p:nvPr/>
          </p:nvCxnSpPr>
          <p:spPr bwMode="auto">
            <a:xfrm flipV="1">
              <a:off x="1763" y="1532"/>
              <a:ext cx="78" cy="267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1" name="_s7173"/>
            <p:cNvCxnSpPr>
              <a:cxnSpLocks noChangeShapeType="1"/>
            </p:cNvCxnSpPr>
            <p:nvPr/>
          </p:nvCxnSpPr>
          <p:spPr bwMode="auto">
            <a:xfrm rot="16200000" flipV="1">
              <a:off x="1544" y="1734"/>
              <a:ext cx="707" cy="12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2" name="_s7174"/>
            <p:cNvCxnSpPr>
              <a:cxnSpLocks noChangeShapeType="1"/>
              <a:stCxn id="13334" idx="1"/>
              <a:endCxn id="13333" idx="2"/>
            </p:cNvCxnSpPr>
            <p:nvPr/>
          </p:nvCxnSpPr>
          <p:spPr bwMode="auto">
            <a:xfrm rot="10800000">
              <a:off x="1841" y="1532"/>
              <a:ext cx="179" cy="24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33" name="_s7175"/>
            <p:cNvSpPr>
              <a:spLocks noChangeArrowheads="1"/>
            </p:cNvSpPr>
            <p:nvPr/>
          </p:nvSpPr>
          <p:spPr bwMode="auto">
            <a:xfrm>
              <a:off x="1409" y="1180"/>
              <a:ext cx="864" cy="352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1200" b="1">
                  <a:latin typeface="Arial" charset="0"/>
                </a:rPr>
                <a:t>Численность </a:t>
              </a:r>
            </a:p>
            <a:p>
              <a:pPr algn="ctr"/>
              <a:r>
                <a:rPr lang="ru-RU" sz="1200" b="1">
                  <a:latin typeface="Arial" charset="0"/>
                </a:rPr>
                <a:t>экономически </a:t>
              </a:r>
            </a:p>
            <a:p>
              <a:pPr algn="ctr"/>
              <a:r>
                <a:rPr lang="ru-RU" sz="1200" b="1">
                  <a:latin typeface="Arial" charset="0"/>
                </a:rPr>
                <a:t>активного населения </a:t>
              </a:r>
            </a:p>
            <a:p>
              <a:pPr algn="ctr"/>
              <a:r>
                <a:rPr lang="ru-RU" sz="1200" b="1">
                  <a:latin typeface="Arial" charset="0"/>
                </a:rPr>
                <a:t>19629</a:t>
              </a:r>
              <a:r>
                <a:rPr lang="en-US" sz="1200" b="1">
                  <a:latin typeface="Arial" charset="0"/>
                </a:rPr>
                <a:t> </a:t>
              </a:r>
              <a:r>
                <a:rPr lang="ru-RU" sz="1200" b="1">
                  <a:latin typeface="Arial" charset="0"/>
                </a:rPr>
                <a:t>чел</a:t>
              </a:r>
              <a:r>
                <a:rPr lang="ru-RU" sz="1900">
                  <a:latin typeface="Arial" charset="0"/>
                </a:rPr>
                <a:t>.</a:t>
              </a:r>
            </a:p>
          </p:txBody>
        </p:sp>
        <p:sp>
          <p:nvSpPr>
            <p:cNvPr id="13334" name="_s7176"/>
            <p:cNvSpPr>
              <a:spLocks noChangeArrowheads="1"/>
            </p:cNvSpPr>
            <p:nvPr/>
          </p:nvSpPr>
          <p:spPr bwMode="auto">
            <a:xfrm>
              <a:off x="2020" y="1668"/>
              <a:ext cx="672" cy="2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F8F72"/>
                </a:gs>
                <a:gs pos="50000">
                  <a:srgbClr val="FFFFCC"/>
                </a:gs>
                <a:gs pos="100000">
                  <a:srgbClr val="8F8F7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dirty="0">
                  <a:latin typeface="Arial" charset="0"/>
                </a:rPr>
                <a:t>Экономика и</a:t>
              </a:r>
            </a:p>
            <a:p>
              <a:pPr algn="ctr"/>
              <a:r>
                <a:rPr lang="ru-RU" dirty="0">
                  <a:latin typeface="Arial" charset="0"/>
                </a:rPr>
                <a:t> инфраструктура –</a:t>
              </a:r>
            </a:p>
            <a:p>
              <a:pPr algn="ctr"/>
              <a:r>
                <a:rPr lang="ru-RU" dirty="0">
                  <a:latin typeface="Arial" charset="0"/>
                </a:rPr>
                <a:t>66,8%</a:t>
              </a:r>
            </a:p>
          </p:txBody>
        </p:sp>
        <p:sp>
          <p:nvSpPr>
            <p:cNvPr id="13335" name="_s7177"/>
            <p:cNvSpPr>
              <a:spLocks noChangeArrowheads="1"/>
            </p:cNvSpPr>
            <p:nvPr/>
          </p:nvSpPr>
          <p:spPr bwMode="auto">
            <a:xfrm>
              <a:off x="2003" y="1929"/>
              <a:ext cx="703" cy="25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F8F72"/>
                </a:gs>
                <a:gs pos="50000">
                  <a:srgbClr val="FFFFCC"/>
                </a:gs>
                <a:gs pos="100000">
                  <a:srgbClr val="8F8F7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>
                  <a:latin typeface="Arial" charset="0"/>
                </a:rPr>
                <a:t>Социальная </a:t>
              </a:r>
            </a:p>
            <a:p>
              <a:pPr algn="ctr"/>
              <a:r>
                <a:rPr lang="ru-RU">
                  <a:latin typeface="Arial" charset="0"/>
                </a:rPr>
                <a:t>сфера – 33,2%</a:t>
              </a:r>
            </a:p>
          </p:txBody>
        </p:sp>
        <p:sp>
          <p:nvSpPr>
            <p:cNvPr id="13336" name="_s7178"/>
            <p:cNvSpPr>
              <a:spLocks noChangeArrowheads="1"/>
            </p:cNvSpPr>
            <p:nvPr/>
          </p:nvSpPr>
          <p:spPr bwMode="auto">
            <a:xfrm>
              <a:off x="1134" y="1704"/>
              <a:ext cx="629" cy="1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F8F72"/>
                </a:gs>
                <a:gs pos="50000">
                  <a:srgbClr val="FFFFCC"/>
                </a:gs>
                <a:gs pos="100000">
                  <a:srgbClr val="8F8F7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>
                  <a:latin typeface="Arial" charset="0"/>
                </a:rPr>
                <a:t>Занято</a:t>
              </a:r>
            </a:p>
            <a:p>
              <a:pPr algn="ctr"/>
              <a:r>
                <a:rPr lang="ru-RU">
                  <a:latin typeface="Arial" charset="0"/>
                </a:rPr>
                <a:t>8890 чел.</a:t>
              </a:r>
              <a:r>
                <a:rPr lang="ru-RU" b="1"/>
                <a:t>(45,3</a:t>
              </a:r>
              <a:r>
                <a:rPr lang="ru-RU" sz="1200" b="1"/>
                <a:t>%)</a:t>
              </a:r>
            </a:p>
          </p:txBody>
        </p:sp>
      </p:grpSp>
      <p:sp>
        <p:nvSpPr>
          <p:cNvPr id="13317" name="TextBox 33"/>
          <p:cNvSpPr txBox="1">
            <a:spLocks noChangeArrowheads="1"/>
          </p:cNvSpPr>
          <p:nvPr/>
        </p:nvSpPr>
        <p:spPr bwMode="auto">
          <a:xfrm>
            <a:off x="4419600" y="1676400"/>
            <a:ext cx="43576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latin typeface="Arial" charset="0"/>
              </a:rPr>
              <a:t>Распределение численности  населения по социально – демографическим группам:</a:t>
            </a:r>
          </a:p>
        </p:txBody>
      </p:sp>
      <p:sp>
        <p:nvSpPr>
          <p:cNvPr id="13318" name="AutoShape 16"/>
          <p:cNvSpPr>
            <a:spLocks noChangeArrowheads="1"/>
          </p:cNvSpPr>
          <p:nvPr/>
        </p:nvSpPr>
        <p:spPr bwMode="auto">
          <a:xfrm>
            <a:off x="6858000" y="2819400"/>
            <a:ext cx="2133600" cy="609600"/>
          </a:xfrm>
          <a:prstGeom prst="flowChartTerminator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3319" name="AutoShape 17"/>
          <p:cNvSpPr>
            <a:spLocks noChangeArrowheads="1"/>
          </p:cNvSpPr>
          <p:nvPr/>
        </p:nvSpPr>
        <p:spPr bwMode="auto">
          <a:xfrm>
            <a:off x="4495800" y="2819400"/>
            <a:ext cx="2286000" cy="533400"/>
          </a:xfrm>
          <a:prstGeom prst="flowChartTerminator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3320" name="AutoShape 18"/>
          <p:cNvSpPr>
            <a:spLocks noChangeArrowheads="1"/>
          </p:cNvSpPr>
          <p:nvPr/>
        </p:nvSpPr>
        <p:spPr bwMode="auto">
          <a:xfrm>
            <a:off x="6248400" y="6096000"/>
            <a:ext cx="2819400" cy="609600"/>
          </a:xfrm>
          <a:prstGeom prst="flowChartTerminator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3321" name="Text Box 19"/>
          <p:cNvSpPr txBox="1">
            <a:spLocks noChangeArrowheads="1"/>
          </p:cNvSpPr>
          <p:nvPr/>
        </p:nvSpPr>
        <p:spPr bwMode="auto">
          <a:xfrm>
            <a:off x="4495800" y="2819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моложе трудоспособного возраста - 7963 чел.  (23%)</a:t>
            </a:r>
          </a:p>
        </p:txBody>
      </p:sp>
      <p:sp>
        <p:nvSpPr>
          <p:cNvPr id="13322" name="Text Box 20"/>
          <p:cNvSpPr txBox="1">
            <a:spLocks noChangeArrowheads="1"/>
          </p:cNvSpPr>
          <p:nvPr/>
        </p:nvSpPr>
        <p:spPr bwMode="auto">
          <a:xfrm>
            <a:off x="6934200" y="28956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/>
              <a:t>Старше трудоспособного возраста-6840 чел.  (21%)</a:t>
            </a:r>
          </a:p>
        </p:txBody>
      </p:sp>
      <p:sp>
        <p:nvSpPr>
          <p:cNvPr id="13323" name="Text Box 21"/>
          <p:cNvSpPr txBox="1">
            <a:spLocks noChangeArrowheads="1"/>
          </p:cNvSpPr>
          <p:nvPr/>
        </p:nvSpPr>
        <p:spPr bwMode="auto">
          <a:xfrm>
            <a:off x="6248400" y="61722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/>
              <a:t>Трудоспособное  население – 20168 чел. (56%)</a:t>
            </a:r>
          </a:p>
        </p:txBody>
      </p:sp>
      <p:sp>
        <p:nvSpPr>
          <p:cNvPr id="13324" name="Text Box 22"/>
          <p:cNvSpPr txBox="1">
            <a:spLocks noChangeArrowheads="1"/>
          </p:cNvSpPr>
          <p:nvPr/>
        </p:nvSpPr>
        <p:spPr bwMode="auto">
          <a:xfrm>
            <a:off x="2590800" y="3810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 i="1">
                <a:solidFill>
                  <a:srgbClr val="0066FF"/>
                </a:solidFill>
              </a:rPr>
              <a:t>ТРУДОВЫЕ РЕСУРСЫ</a:t>
            </a:r>
            <a:r>
              <a:rPr lang="ru-RU" sz="2400" i="1">
                <a:solidFill>
                  <a:srgbClr val="0066FF"/>
                </a:solidFill>
              </a:rPr>
              <a:t> </a:t>
            </a:r>
          </a:p>
        </p:txBody>
      </p:sp>
      <p:pic>
        <p:nvPicPr>
          <p:cNvPr id="13325" name="Picture 5" descr="Фото Поездка Квашнина 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257800"/>
            <a:ext cx="19050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23" descr="ni_0f239654edda1fe4f1ef40e6d0c1b5a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47345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24" descr="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3778250"/>
            <a:ext cx="182880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26" descr="image212856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84800"/>
            <a:ext cx="2209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27" descr="buro_perevodov_foto_people_social_network_work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21336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7"/>
          <p:cNvSpPr>
            <a:spLocks noChangeArrowheads="1"/>
          </p:cNvSpPr>
          <p:nvPr/>
        </p:nvSpPr>
        <p:spPr bwMode="auto">
          <a:xfrm>
            <a:off x="152400" y="0"/>
            <a:ext cx="8610600" cy="1066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14339" name="Picture 57" descr="SAM_17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20975"/>
            <a:ext cx="25908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58"/>
          <p:cNvSpPr txBox="1">
            <a:spLocks noChangeArrowheads="1"/>
          </p:cNvSpPr>
          <p:nvPr/>
        </p:nvSpPr>
        <p:spPr bwMode="auto">
          <a:xfrm>
            <a:off x="2133600" y="152400"/>
            <a:ext cx="457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 i="1">
                <a:solidFill>
                  <a:schemeClr val="accent2"/>
                </a:solidFill>
              </a:rPr>
              <a:t>ФИНАНСОВО-КРЕДИТНЫЕ УЧРЕЖДЕНИЯ</a:t>
            </a:r>
          </a:p>
        </p:txBody>
      </p:sp>
      <p:pic>
        <p:nvPicPr>
          <p:cNvPr id="14341" name="Picture 59" descr="getImage (6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648200"/>
            <a:ext cx="22098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AutoShape 62"/>
          <p:cNvSpPr>
            <a:spLocks noChangeArrowheads="1"/>
          </p:cNvSpPr>
          <p:nvPr/>
        </p:nvSpPr>
        <p:spPr bwMode="auto">
          <a:xfrm>
            <a:off x="601663" y="4440238"/>
            <a:ext cx="2362200" cy="304800"/>
          </a:xfrm>
          <a:prstGeom prst="roundRect">
            <a:avLst>
              <a:gd name="adj" fmla="val 16667"/>
            </a:avLst>
          </a:prstGeom>
          <a:solidFill>
            <a:srgbClr val="EFF1A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4343" name="Text Box 64"/>
          <p:cNvSpPr txBox="1">
            <a:spLocks noChangeArrowheads="1"/>
          </p:cNvSpPr>
          <p:nvPr/>
        </p:nvSpPr>
        <p:spPr bwMode="auto">
          <a:xfrm>
            <a:off x="498475" y="4289425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/>
              <a:t>   Страховые организации</a:t>
            </a:r>
            <a:r>
              <a:rPr lang="ru-RU" sz="2400">
                <a:latin typeface="Arial" charset="0"/>
              </a:rPr>
              <a:t> </a:t>
            </a:r>
          </a:p>
        </p:txBody>
      </p:sp>
      <p:pic>
        <p:nvPicPr>
          <p:cNvPr id="1434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5029200"/>
            <a:ext cx="14478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5692775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19"/>
          <p:cNvSpPr txBox="1">
            <a:spLocks noChangeArrowheads="1"/>
          </p:cNvSpPr>
          <p:nvPr/>
        </p:nvSpPr>
        <p:spPr bwMode="auto">
          <a:xfrm>
            <a:off x="4648200" y="5791200"/>
            <a:ext cx="1905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latin typeface="Arial" charset="0"/>
              </a:rPr>
              <a:t>Фонд социального страхования </a:t>
            </a:r>
          </a:p>
        </p:txBody>
      </p:sp>
      <p:sp>
        <p:nvSpPr>
          <p:cNvPr id="14347" name="TextBox 20"/>
          <p:cNvSpPr txBox="1">
            <a:spLocks noChangeArrowheads="1"/>
          </p:cNvSpPr>
          <p:nvPr/>
        </p:nvSpPr>
        <p:spPr bwMode="auto">
          <a:xfrm>
            <a:off x="571500" y="6011863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latin typeface="Arial" charset="0"/>
              </a:rPr>
              <a:t>ООО «Росгосстрах</a:t>
            </a:r>
          </a:p>
        </p:txBody>
      </p:sp>
      <p:sp>
        <p:nvSpPr>
          <p:cNvPr id="14348" name="AutoShape 27" descr="2Q=="/>
          <p:cNvSpPr>
            <a:spLocks noChangeAspect="1" noChangeArrowheads="1"/>
          </p:cNvSpPr>
          <p:nvPr/>
        </p:nvSpPr>
        <p:spPr bwMode="auto">
          <a:xfrm>
            <a:off x="4057650" y="3167063"/>
            <a:ext cx="1028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49" name="AutoShape 29" descr="2Q=="/>
          <p:cNvSpPr>
            <a:spLocks noChangeAspect="1" noChangeArrowheads="1"/>
          </p:cNvSpPr>
          <p:nvPr/>
        </p:nvSpPr>
        <p:spPr bwMode="auto">
          <a:xfrm>
            <a:off x="0" y="0"/>
            <a:ext cx="1028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50" name="AutoShape 31" descr="2Q=="/>
          <p:cNvSpPr>
            <a:spLocks noChangeAspect="1" noChangeArrowheads="1"/>
          </p:cNvSpPr>
          <p:nvPr/>
        </p:nvSpPr>
        <p:spPr bwMode="auto">
          <a:xfrm>
            <a:off x="4057650" y="3167063"/>
            <a:ext cx="1028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pic>
        <p:nvPicPr>
          <p:cNvPr id="14351" name="Picture 33" descr="ANd9GcSZdyk47t7n4D5_vDfFxaRliDDJrtgZJ5nFzO9pmFDMFCz16Gu8l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003800"/>
            <a:ext cx="11287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2" name="AutoShape 35" descr="2Q=="/>
          <p:cNvSpPr>
            <a:spLocks noChangeAspect="1" noChangeArrowheads="1"/>
          </p:cNvSpPr>
          <p:nvPr/>
        </p:nvSpPr>
        <p:spPr bwMode="auto">
          <a:xfrm>
            <a:off x="0" y="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53" name="AutoShape 37" descr="9k="/>
          <p:cNvSpPr>
            <a:spLocks noChangeAspect="1" noChangeArrowheads="1"/>
          </p:cNvSpPr>
          <p:nvPr/>
        </p:nvSpPr>
        <p:spPr bwMode="auto">
          <a:xfrm>
            <a:off x="0" y="0"/>
            <a:ext cx="1476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54" name="AutoShape 39" descr="2Q=="/>
          <p:cNvSpPr>
            <a:spLocks noChangeAspect="1" noChangeArrowheads="1"/>
          </p:cNvSpPr>
          <p:nvPr/>
        </p:nvSpPr>
        <p:spPr bwMode="auto">
          <a:xfrm>
            <a:off x="3962400" y="3109913"/>
            <a:ext cx="1219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pic>
        <p:nvPicPr>
          <p:cNvPr id="14355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049838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Таблица 29"/>
          <p:cNvGraphicFramePr>
            <a:graphicFrameLocks noGrp="1"/>
          </p:cNvGraphicFramePr>
          <p:nvPr/>
        </p:nvGraphicFramePr>
        <p:xfrm>
          <a:off x="228600" y="1371600"/>
          <a:ext cx="5334001" cy="2641602"/>
        </p:xfrm>
        <a:graphic>
          <a:graphicData uri="http://schemas.openxmlformats.org/drawingml/2006/table">
            <a:tbl>
              <a:tblPr/>
              <a:tblGrid>
                <a:gridCol w="1600514"/>
                <a:gridCol w="1944825"/>
                <a:gridCol w="1788662"/>
              </a:tblGrid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Логотип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Название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Адрес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Борзинское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ОСБ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«Сбербанк России»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Забайкальский край, ст. Ясная п. Оловянная, п. Ясногорск, п. Золотореченск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Дополнительный офис Читинского регионального филиала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РосСельхозБанк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Забайкальский край,  п.г.т. Оловянная,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ПАО «Внешторг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банк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24» Филиал №7511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Забайкальский край,  Оловяннинский район, п.г.т. Ясногорск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Сибирский филиал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КБ «Восточный»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Забайкальский край,  Оловяннинский район,  п.г.т. Оловянная, п.г.т. Ясногорск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382" name="Рисунок 35" descr="500px-Sb_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15049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3" name="Рисунок 36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15049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4" name="Рисунок 37" descr="http://upload.wikimedia.org/wikipedia/ru/thumb/c/cc/VTB24_Logo.svg/382px-VTB24_Logo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1504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5" name="Рисунок 39" descr="express-bank-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15430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6" name="Picture 55" descr="http://pbs.twimg.com/media/C_oGGFIXYAIJ21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28725"/>
            <a:ext cx="2771775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58" name="Group 38"/>
          <p:cNvGraphicFramePr>
            <a:graphicFrameLocks noGrp="1"/>
          </p:cNvGraphicFramePr>
          <p:nvPr>
            <p:ph sz="half" idx="2"/>
          </p:nvPr>
        </p:nvGraphicFramePr>
        <p:xfrm>
          <a:off x="4495800" y="5257800"/>
          <a:ext cx="4559300" cy="1227139"/>
        </p:xfrm>
        <a:graphic>
          <a:graphicData uri="http://schemas.openxmlformats.org/drawingml/2006/table">
            <a:tbl>
              <a:tblPr/>
              <a:tblGrid>
                <a:gridCol w="2895600"/>
                <a:gridCol w="838200"/>
                <a:gridCol w="825500"/>
              </a:tblGrid>
              <a:tr h="4347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     Наименование </a:t>
                      </a:r>
                    </a:p>
                  </a:txBody>
                  <a:tcPr marT="45697" marB="45697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2018г.</a:t>
                      </a:r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2019г.</a:t>
                      </a:r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</a:tr>
              <a:tr h="4571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Доходы муниципального бюджета, млн. руб.</a:t>
                      </a:r>
                    </a:p>
                  </a:txBody>
                  <a:tcPr marT="45697" marB="45697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1213,1</a:t>
                      </a:r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1117,1</a:t>
                      </a:r>
                      <a:endParaRPr lang="ru-RU" sz="1600" b="0" dirty="0"/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</a:tr>
              <a:tr h="335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 бюджета, млн. руб.</a:t>
                      </a:r>
                    </a:p>
                  </a:txBody>
                  <a:tcPr marT="45697" marB="45697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1216,9</a:t>
                      </a:r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1123,7</a:t>
                      </a:r>
                      <a:endParaRPr lang="ru-RU" sz="1600" b="0" dirty="0"/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5380" name="Скругленный прямоугольник 5"/>
          <p:cNvSpPr>
            <a:spLocks noChangeArrowheads="1"/>
          </p:cNvSpPr>
          <p:nvPr/>
        </p:nvSpPr>
        <p:spPr bwMode="auto">
          <a:xfrm>
            <a:off x="338138" y="1295400"/>
            <a:ext cx="6443662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66"/>
              </a:gs>
              <a:gs pos="100000">
                <a:srgbClr val="FFFFFF"/>
              </a:gs>
            </a:gsLst>
            <a:lin ang="2700000" scaled="1"/>
          </a:gra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b="1"/>
              <a:t>Доходная часть бюджета  в 2019 году исполнена  на 99, 5 % и в денежном  выражении   составила 1117,1 млн. руб. </a:t>
            </a:r>
          </a:p>
        </p:txBody>
      </p:sp>
      <p:sp>
        <p:nvSpPr>
          <p:cNvPr id="15381" name="Rectangle 2"/>
          <p:cNvSpPr>
            <a:spLocks noChangeArrowheads="1"/>
          </p:cNvSpPr>
          <p:nvPr/>
        </p:nvSpPr>
        <p:spPr bwMode="auto">
          <a:xfrm>
            <a:off x="152400" y="2514600"/>
            <a:ext cx="876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C0066"/>
                </a:solidFill>
                <a:latin typeface="Arial" charset="0"/>
              </a:rPr>
              <a:t>Поступления  доходов в консолидированный бюджет (млн. руб.)</a:t>
            </a:r>
          </a:p>
        </p:txBody>
      </p:sp>
      <p:sp>
        <p:nvSpPr>
          <p:cNvPr id="15382" name="AutoShape 7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868363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sz="2400" b="1" i="1" smtClean="0">
                <a:solidFill>
                  <a:schemeClr val="tx1"/>
                </a:solidFill>
              </a:rPr>
              <a:t>Налоговый потенциал</a:t>
            </a:r>
          </a:p>
        </p:txBody>
      </p:sp>
      <p:pic>
        <p:nvPicPr>
          <p:cNvPr id="15383" name="Picture 35" descr="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81400"/>
            <a:ext cx="2000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37" descr="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5" name="Рисунок 17" descr="facturer-clie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0"/>
            <a:ext cx="20907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6" name="Picture 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95400"/>
            <a:ext cx="15811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Диаграмма 19"/>
          <p:cNvGraphicFramePr>
            <a:graphicFrameLocks/>
          </p:cNvGraphicFramePr>
          <p:nvPr/>
        </p:nvGraphicFramePr>
        <p:xfrm>
          <a:off x="155258" y="3276600"/>
          <a:ext cx="3749040" cy="1882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7"/>
          <p:cNvSpPr>
            <a:spLocks noChangeArrowheads="1"/>
          </p:cNvSpPr>
          <p:nvPr/>
        </p:nvSpPr>
        <p:spPr bwMode="auto">
          <a:xfrm>
            <a:off x="3048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ru-RU" sz="2400" b="1" i="1" smtClean="0">
              <a:solidFill>
                <a:srgbClr val="0066FF"/>
              </a:solidFill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822575" y="3048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chemeClr val="accent2"/>
                </a:solidFill>
              </a:rPr>
              <a:t>ПРОМЫШЛЕННОСТЬ</a:t>
            </a:r>
            <a:r>
              <a:rPr lang="ru-RU" altLang="ru-RU" sz="2400" b="1" i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81000" y="1066800"/>
            <a:ext cx="4572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rgbClr val="0066FF"/>
                </a:solidFill>
              </a:rPr>
              <a:t>        Хозяйственную деятельность осуществляют всего предприятий и организаций - 192. </a:t>
            </a:r>
          </a:p>
          <a:p>
            <a:r>
              <a:rPr lang="ru-RU" altLang="ru-RU" sz="2000" b="1">
                <a:solidFill>
                  <a:srgbClr val="0066FF"/>
                </a:solidFill>
              </a:rPr>
              <a:t>        Основу промышленности муниципального района составляют предприятия электроэнергетики и</a:t>
            </a:r>
          </a:p>
          <a:p>
            <a:r>
              <a:rPr lang="ru-RU" altLang="ru-RU" sz="2000" b="1">
                <a:solidFill>
                  <a:srgbClr val="0066FF"/>
                </a:solidFill>
              </a:rPr>
              <a:t>обрабатывающего производства.</a:t>
            </a:r>
          </a:p>
        </p:txBody>
      </p:sp>
      <p:sp>
        <p:nvSpPr>
          <p:cNvPr id="16391" name="Text Box 305"/>
          <p:cNvSpPr txBox="1">
            <a:spLocks noChangeArrowheads="1"/>
          </p:cNvSpPr>
          <p:nvPr/>
        </p:nvSpPr>
        <p:spPr bwMode="auto">
          <a:xfrm>
            <a:off x="5178425" y="1066800"/>
            <a:ext cx="3657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F2047B"/>
                </a:solidFill>
              </a:rPr>
              <a:t>По уровню промышленного производства                                                                         Оловяннинский район занимает в крае 4  место из 34 (7,7 % от общего объема промышленного производства по краю).</a:t>
            </a:r>
            <a:endParaRPr lang="ru-RU" altLang="ru-RU" sz="2000" b="1">
              <a:solidFill>
                <a:srgbClr val="A2A6FC"/>
              </a:solidFill>
            </a:endParaRPr>
          </a:p>
        </p:txBody>
      </p:sp>
      <p:sp>
        <p:nvSpPr>
          <p:cNvPr id="16392" name="TextBox 1"/>
          <p:cNvSpPr txBox="1">
            <a:spLocks noChangeArrowheads="1"/>
          </p:cNvSpPr>
          <p:nvPr/>
        </p:nvSpPr>
        <p:spPr bwMode="auto">
          <a:xfrm>
            <a:off x="2895600" y="3533775"/>
            <a:ext cx="3573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 b="1"/>
              <a:t>Структура промышленности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2133600" y="3933855"/>
          <a:ext cx="53340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7"/>
          <p:cNvSpPr>
            <a:spLocks noChangeArrowheads="1"/>
          </p:cNvSpPr>
          <p:nvPr/>
        </p:nvSpPr>
        <p:spPr bwMode="auto">
          <a:xfrm>
            <a:off x="0" y="160338"/>
            <a:ext cx="9144000" cy="906462"/>
          </a:xfrm>
          <a:prstGeom prst="ribbon">
            <a:avLst>
              <a:gd name="adj1" fmla="val 26389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7411" name="TextBox 11"/>
          <p:cNvSpPr txBox="1">
            <a:spLocks noChangeArrowheads="1"/>
          </p:cNvSpPr>
          <p:nvPr/>
        </p:nvSpPr>
        <p:spPr bwMode="auto">
          <a:xfrm>
            <a:off x="228600" y="1108075"/>
            <a:ext cx="4953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600" b="1">
                <a:solidFill>
                  <a:srgbClr val="F2047B"/>
                </a:solidFill>
                <a:cs typeface="Times New Roman" pitchFamily="18" charset="0"/>
              </a:rPr>
              <a:t>Производство пищевых продуктов  (выпечка хлеба и х/булочных, кондитерских  изделий и полуфабрикатов  (ИП Шагеева Г.С., ИП ДашибалбароваР.Ц. ИП  Бахтина Н.Н. ИП Капралов В.Е.и др.)</a:t>
            </a:r>
          </a:p>
        </p:txBody>
      </p:sp>
      <p:graphicFrame>
        <p:nvGraphicFramePr>
          <p:cNvPr id="7222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604341"/>
              </p:ext>
            </p:extLst>
          </p:nvPr>
        </p:nvGraphicFramePr>
        <p:xfrm>
          <a:off x="3733800" y="4098925"/>
          <a:ext cx="5257800" cy="2682877"/>
        </p:xfrm>
        <a:graphic>
          <a:graphicData uri="http://schemas.openxmlformats.org/drawingml/2006/table">
            <a:tbl>
              <a:tblPr/>
              <a:tblGrid>
                <a:gridCol w="3220404"/>
                <a:gridCol w="985836"/>
                <a:gridCol w="1051560"/>
              </a:tblGrid>
              <a:tr h="3048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Ед.изм. 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Обрабатывающее производство, всего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61,35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пр.году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100,3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машин и оборудования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пр.году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пищевых продуктов 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61,35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пр.году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100,3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4572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прочих неметаллических  минеральных продуктов (кирпич)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пр.году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7453" name="TextBox 17"/>
          <p:cNvSpPr txBox="1">
            <a:spLocks noChangeArrowheads="1"/>
          </p:cNvSpPr>
          <p:nvPr/>
        </p:nvSpPr>
        <p:spPr bwMode="auto">
          <a:xfrm>
            <a:off x="2438400" y="381000"/>
            <a:ext cx="426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 i="1">
                <a:solidFill>
                  <a:schemeClr val="accent2"/>
                </a:solidFill>
                <a:cs typeface="Times New Roman" pitchFamily="18" charset="0"/>
              </a:rPr>
              <a:t>ОБРАБАТЫВАЮЩЕЕ      ПРОИЗВОДСТВО</a:t>
            </a:r>
          </a:p>
        </p:txBody>
      </p:sp>
      <p:pic>
        <p:nvPicPr>
          <p:cNvPr id="17454" name="Picture 57" descr="C:\Documents and Settings\Admin.LARISA2016\Рабочий стол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36766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55" name="AutoShape 59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1365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56" name="AutoShape 61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28892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57" name="AutoShape 63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44132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58" name="AutoShape 65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59372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59" name="AutoShape 67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74612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60" name="AutoShape 70" descr="C:\Documents and Settings\Admin.LARISA2016\%D0%A0%D0%B0%D0%B1%D0%BE%D1%87%D0%B8%D0%B9 %D1%81%D1%82%D0%BE%D0%BB\77 (1).png"/>
          <p:cNvSpPr>
            <a:spLocks noChangeAspect="1" noChangeArrowheads="1"/>
          </p:cNvSpPr>
          <p:nvPr/>
        </p:nvSpPr>
        <p:spPr bwMode="auto">
          <a:xfrm>
            <a:off x="89852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7461" name="Picture 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541588"/>
            <a:ext cx="22860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62" name="TextBox 7"/>
          <p:cNvSpPr txBox="1">
            <a:spLocks noChangeArrowheads="1"/>
          </p:cNvSpPr>
          <p:nvPr/>
        </p:nvSpPr>
        <p:spPr bwMode="auto">
          <a:xfrm>
            <a:off x="136525" y="4227513"/>
            <a:ext cx="35210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7030A0"/>
                </a:solidFill>
              </a:rPr>
              <a:t>Производство прочих  неметаллических минеральных продуктов (кирпич) ООО «Энергостройремонт»</a:t>
            </a:r>
          </a:p>
        </p:txBody>
      </p:sp>
      <p:pic>
        <p:nvPicPr>
          <p:cNvPr id="17463" name="Picture 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5000625"/>
            <a:ext cx="22066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7"/>
          <p:cNvSpPr>
            <a:spLocks noChangeArrowheads="1"/>
          </p:cNvSpPr>
          <p:nvPr/>
        </p:nvSpPr>
        <p:spPr bwMode="auto">
          <a:xfrm>
            <a:off x="0" y="152400"/>
            <a:ext cx="9144000" cy="762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2286000" y="152400"/>
            <a:ext cx="480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ДОБЫЧА ПОЛЕЗНЫХ ИСКОПАЕМЫХ</a:t>
            </a:r>
          </a:p>
        </p:txBody>
      </p:sp>
      <p:pic>
        <p:nvPicPr>
          <p:cNvPr id="18436" name="Picture 21" descr="petrovska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56025"/>
            <a:ext cx="30480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7" descr="imgpreview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998538"/>
            <a:ext cx="2868612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0" descr="1291985336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3276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Прямоугольник 9"/>
          <p:cNvSpPr>
            <a:spLocks noChangeArrowheads="1"/>
          </p:cNvSpPr>
          <p:nvPr/>
        </p:nvSpPr>
        <p:spPr bwMode="auto">
          <a:xfrm>
            <a:off x="152400" y="1219200"/>
            <a:ext cx="370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66FF"/>
                </a:solidFill>
              </a:rPr>
              <a:t>Добыча золота в Оловяннинском районе, кг</a:t>
            </a:r>
            <a:r>
              <a:rPr lang="ru-RU" b="1" i="1">
                <a:solidFill>
                  <a:srgbClr val="0066FF"/>
                </a:solidFill>
              </a:rPr>
              <a:t>.</a:t>
            </a:r>
            <a:endParaRPr lang="ru-RU">
              <a:latin typeface="Arial" charset="0"/>
            </a:endParaRPr>
          </a:p>
        </p:txBody>
      </p:sp>
      <p:sp>
        <p:nvSpPr>
          <p:cNvPr id="18440" name="TextBox 1"/>
          <p:cNvSpPr txBox="1">
            <a:spLocks noChangeArrowheads="1"/>
          </p:cNvSpPr>
          <p:nvPr/>
        </p:nvSpPr>
        <p:spPr bwMode="auto">
          <a:xfrm>
            <a:off x="244475" y="3048000"/>
            <a:ext cx="6610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 b="1"/>
              <a:t>В 2019 году ООО ГРК «Дархан» добыто золота 340,6кг. </a:t>
            </a:r>
          </a:p>
          <a:p>
            <a:pPr eaLnBrk="1" hangingPunct="1"/>
            <a:r>
              <a:rPr lang="ru-RU" sz="2000" b="1"/>
              <a:t>на сумму 987,7 млн.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7"/>
          <p:cNvSpPr>
            <a:spLocks noChangeArrowheads="1"/>
          </p:cNvSpPr>
          <p:nvPr/>
        </p:nvSpPr>
        <p:spPr bwMode="auto">
          <a:xfrm>
            <a:off x="304800" y="152400"/>
            <a:ext cx="8610600" cy="914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2438400" y="304800"/>
            <a:ext cx="419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СИСТЕМООБРАЗУЮЩИЕ ПРЕДПРИЯТИЯ</a:t>
            </a:r>
          </a:p>
        </p:txBody>
      </p:sp>
      <p:graphicFrame>
        <p:nvGraphicFramePr>
          <p:cNvPr id="26647" name="Group 23"/>
          <p:cNvGraphicFramePr>
            <a:graphicFrameLocks noGrp="1"/>
          </p:cNvGraphicFramePr>
          <p:nvPr/>
        </p:nvGraphicFramePr>
        <p:xfrm>
          <a:off x="533400" y="1447800"/>
          <a:ext cx="8458200" cy="2194120"/>
        </p:xfrm>
        <a:graphic>
          <a:graphicData uri="http://schemas.openxmlformats.org/drawingml/2006/table">
            <a:tbl>
              <a:tblPr/>
              <a:tblGrid>
                <a:gridCol w="1721936"/>
                <a:gridCol w="3144002"/>
                <a:gridCol w="3592262"/>
              </a:tblGrid>
              <a:tr h="380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 предприятия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продукции/оказываемые услуги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Контакты предприятия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6856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ОАО ОГК -3 «Харанорская ГРЭС»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Производство и распределение  электроэнергии, газа и воды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674520,Забайкальский  край, Оловяннинский  район, п. Ясногорск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Тел./факс(30253)62-3-51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rkv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_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bua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@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hgres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4570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 ОАО «РЖД»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Железнодорожные перевозки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674500,Забайкальский край, Оловяннинский район,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п.Оловянная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ул. Пионерская 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335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 ООО ГРК «Дархан»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Добыча полезных ископаемых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 Забайкальский край, Оловяннинский район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335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 АО «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Тепловодоканал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и распределение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теплоэнергии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 Забайкальский край, Оловяннинский район, Оловяннинский район, п. Оловянная,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Невская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19486" name="Picture 13" descr="C:\Users\09\Desktop\Оловянная\SAM_1680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05400"/>
            <a:ext cx="1828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7" name="Рисунок 5" descr="http://dg22.odnoklassniki.ru/getImage?photoId=290054665056&amp;photoType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2057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8" name="Picture 22" descr="H:\Оловянная\вид на железную дорогу\getImage (3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578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9" name="Picture 23" descr="8804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81600"/>
            <a:ext cx="19812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7"/>
          <p:cNvSpPr>
            <a:spLocks noChangeArrowheads="1"/>
          </p:cNvSpPr>
          <p:nvPr/>
        </p:nvSpPr>
        <p:spPr bwMode="auto">
          <a:xfrm>
            <a:off x="228600" y="1524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5105400" y="990600"/>
            <a:ext cx="381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800" b="1">
                <a:solidFill>
                  <a:srgbClr val="7030A0"/>
                </a:solidFill>
                <a:cs typeface="Times New Roman" pitchFamily="18" charset="0"/>
              </a:rPr>
              <a:t>Структура сельскохозяйственного производства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2438400" y="304800"/>
            <a:ext cx="464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СЕЛЬСКОЕ ХОЗЯЙСТВО</a:t>
            </a:r>
          </a:p>
        </p:txBody>
      </p:sp>
      <p:graphicFrame>
        <p:nvGraphicFramePr>
          <p:cNvPr id="9267" name="Group 51"/>
          <p:cNvGraphicFramePr>
            <a:graphicFrameLocks noGrp="1"/>
          </p:cNvGraphicFramePr>
          <p:nvPr/>
        </p:nvGraphicFramePr>
        <p:xfrm>
          <a:off x="152400" y="914400"/>
          <a:ext cx="5181600" cy="2514599"/>
        </p:xfrm>
        <a:graphic>
          <a:graphicData uri="http://schemas.openxmlformats.org/drawingml/2006/table">
            <a:tbl>
              <a:tblPr/>
              <a:tblGrid>
                <a:gridCol w="3656892"/>
                <a:gridCol w="803655"/>
                <a:gridCol w="721053"/>
              </a:tblGrid>
              <a:tr h="30149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Индикаторы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2018г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2019г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0810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Объем продукции сельского хозяйства, млн. руб. 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995,45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1043,96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0149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в т.ч. растениеводство 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187,405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201,708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25909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          животноводство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808,041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842,255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42673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Продукция сельского хозяйства по категориям   хозяйств: 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0149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Сельскохозяйственные организации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10,1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10,43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0149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КФХ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81,1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93,97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1470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ЛПХ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921,12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939,56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20523" name="Picture 5" descr="племенное хозяйст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426720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4" name="Рисунок 10" descr="P10305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6675"/>
            <a:ext cx="2743200" cy="17113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5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38600"/>
            <a:ext cx="48768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6" name="Picture 4" descr="калмыцкая порода тел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81600"/>
            <a:ext cx="2895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7" name="Picture 13" descr="PICT00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83150"/>
            <a:ext cx="35052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Блок-схема: перфолента 15"/>
          <p:cNvSpPr/>
          <p:nvPr/>
        </p:nvSpPr>
        <p:spPr>
          <a:xfrm>
            <a:off x="1524000" y="3581400"/>
            <a:ext cx="5486400" cy="2286000"/>
          </a:xfrm>
          <a:prstGeom prst="flowChartPunchedTa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</a:rPr>
              <a:t>Производством сельскохозяйственной продукции в районе занимаются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8 сельхозпредприятий; 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</a:rPr>
              <a:t>2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подсобных хозяйства,       23 КФХ;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13 индивидуальных предпринимателя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2823 личных подсобных хозяйств </a:t>
            </a: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5052060" y="1524000"/>
          <a:ext cx="3878580" cy="2183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04800"/>
            <a:ext cx="5181600" cy="640080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ru-RU" sz="1600" b="1" smtClean="0">
                <a:latin typeface="Times New Roman" pitchFamily="18" charset="0"/>
              </a:rPr>
              <a:t>Уважаемые дамы и господа!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ru-RU" sz="1600" b="1" smtClean="0"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 Представляем вам «Инвестиционный паспорт»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муниципального района  «Оловяннинский   район», в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котором отражается состояние экономики  района, его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промышленный, сельскохозяйственный, кадровый и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природный потенциал.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В районе есть все необходимое для реализации самых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смелых проектов. Это  выгодное географическое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расположение, природные  и водные ресурсы, полезные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ископаемые, энергетические мощности, развитая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транспортная инфраструктура, наличие трудовых ресурсов и свободных производственных, торговых  и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административных помещений. Район имеет хорошую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основу для развития сельскохозяйственного производства.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Одно из направлений работы администрации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Оловяннинского района – открытие новых и поддержка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существующих производств, закрепление и развитие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достигнутого.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Оловяннинский  район открыт для реализации новых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серьезных проектов в различных сферах бизнеса. Мы готовы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рассмотреть различные варианты привлечения средств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потенциальных инвесторов, обеспечим максимально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комфортные условия для вашего бизнеса  и приглашаем к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взаимовыгодному сотрудничеству.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Ждём интересных предложений от надёжных партнёров.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                        С надеждой на сотрудничество. </a:t>
            </a:r>
          </a:p>
        </p:txBody>
      </p:sp>
      <p:pic>
        <p:nvPicPr>
          <p:cNvPr id="3075" name="Picture 7" descr="SAM_0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"/>
            <a:ext cx="3733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4800600" y="5943600"/>
            <a:ext cx="419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/>
              <a:t>Глава муниципального района «Оловяннинский район» </a:t>
            </a:r>
            <a:r>
              <a:rPr lang="en-US" b="1"/>
              <a:t>  </a:t>
            </a:r>
            <a:r>
              <a:rPr lang="ru-RU" b="1"/>
              <a:t> Антошкин Андрей Владимирович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814129"/>
              </p:ext>
            </p:extLst>
          </p:nvPr>
        </p:nvGraphicFramePr>
        <p:xfrm>
          <a:off x="4543425" y="394652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387" name="AutoShape 7"/>
          <p:cNvSpPr>
            <a:spLocks noChangeArrowheads="1"/>
          </p:cNvSpPr>
          <p:nvPr/>
        </p:nvSpPr>
        <p:spPr bwMode="auto">
          <a:xfrm>
            <a:off x="0" y="228600"/>
            <a:ext cx="9144000" cy="914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sz="2400" b="1" i="1" smtClean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2781300" y="347663"/>
            <a:ext cx="358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000" b="1" i="1">
                <a:solidFill>
                  <a:schemeClr val="accent2"/>
                </a:solidFill>
                <a:cs typeface="Times New Roman" pitchFamily="18" charset="0"/>
              </a:rPr>
              <a:t>ЖИВОТНОВОДСТВО  РАСТЕНИЕВОДСТВО</a:t>
            </a:r>
          </a:p>
        </p:txBody>
      </p:sp>
      <p:pic>
        <p:nvPicPr>
          <p:cNvPr id="16389" name="Picture 50" descr="IMG_9474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962400" y="1711325"/>
            <a:ext cx="2032000" cy="1371600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7010400" y="1063625"/>
            <a:ext cx="1981200" cy="15049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16391" name="Picture 10" descr="C:\Documents and Settings\Аюшиев Ч\Рабочий стол\Сельское хозяйство\imgpreview7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172200" y="2286000"/>
            <a:ext cx="1897063" cy="14414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sp>
        <p:nvSpPr>
          <p:cNvPr id="21513" name="Прямоугольник 12"/>
          <p:cNvSpPr>
            <a:spLocks noChangeArrowheads="1"/>
          </p:cNvSpPr>
          <p:nvPr/>
        </p:nvSpPr>
        <p:spPr bwMode="auto">
          <a:xfrm>
            <a:off x="5410200" y="37338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 b="1">
                <a:solidFill>
                  <a:srgbClr val="C00000"/>
                </a:solidFill>
                <a:cs typeface="Times New Roman" pitchFamily="18" charset="0"/>
              </a:rPr>
              <a:t>Валовой сбор зерновых культур</a:t>
            </a:r>
          </a:p>
        </p:txBody>
      </p:sp>
      <p:pic>
        <p:nvPicPr>
          <p:cNvPr id="3" name="Picture 6" descr="DSC02802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2383632" y="5318125"/>
            <a:ext cx="1981200" cy="1539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15" name="Рисунок 14" descr="P100048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72494" y="3138339"/>
            <a:ext cx="3429000" cy="25210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396" name="Picture 7" descr="DSC02803"/>
          <p:cNvPicPr>
            <a:picLocks noChangeAspect="1" noChangeArrowheads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 bwMode="auto">
          <a:xfrm>
            <a:off x="0" y="4114800"/>
            <a:ext cx="2209800" cy="15827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sp>
        <p:nvSpPr>
          <p:cNvPr id="21517" name="TextBox 2"/>
          <p:cNvSpPr txBox="1">
            <a:spLocks noChangeArrowheads="1"/>
          </p:cNvSpPr>
          <p:nvPr/>
        </p:nvSpPr>
        <p:spPr bwMode="auto">
          <a:xfrm>
            <a:off x="4618038" y="6248400"/>
            <a:ext cx="42497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chemeClr val="accent2"/>
                </a:solidFill>
              </a:rPr>
              <a:t>Урожайность зерновых – </a:t>
            </a:r>
            <a:r>
              <a:rPr lang="ru-RU" altLang="ru-RU" sz="1600" b="1" dirty="0" smtClean="0">
                <a:solidFill>
                  <a:schemeClr val="accent2"/>
                </a:solidFill>
              </a:rPr>
              <a:t>6,</a:t>
            </a:r>
            <a:r>
              <a:rPr lang="en-US" altLang="ru-RU" sz="1600" b="1" dirty="0" smtClean="0">
                <a:solidFill>
                  <a:schemeClr val="accent2"/>
                </a:solidFill>
              </a:rPr>
              <a:t>2</a:t>
            </a:r>
            <a:r>
              <a:rPr lang="ru-RU" altLang="ru-RU" sz="1600" b="1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b="1" dirty="0">
                <a:solidFill>
                  <a:schemeClr val="accent2"/>
                </a:solidFill>
              </a:rPr>
              <a:t>ц/г</a:t>
            </a:r>
          </a:p>
        </p:txBody>
      </p:sp>
      <p:sp>
        <p:nvSpPr>
          <p:cNvPr id="21518" name="TextBox 3"/>
          <p:cNvSpPr txBox="1">
            <a:spLocks noChangeArrowheads="1"/>
          </p:cNvSpPr>
          <p:nvPr/>
        </p:nvSpPr>
        <p:spPr bwMode="auto">
          <a:xfrm>
            <a:off x="38100" y="1169988"/>
            <a:ext cx="5372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C00000"/>
                </a:solidFill>
              </a:rPr>
              <a:t>Произведено мяса – 4220,4 тн, молока – 18081,1 тн.</a:t>
            </a: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/>
        </p:nvGraphicFramePr>
        <p:xfrm>
          <a:off x="152400" y="1574800"/>
          <a:ext cx="3855720" cy="215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600" b="1" smtClean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22531" name="Document"/>
          <p:cNvSpPr>
            <a:spLocks noEditPoints="1" noChangeArrowheads="1"/>
          </p:cNvSpPr>
          <p:nvPr/>
        </p:nvSpPr>
        <p:spPr bwMode="auto">
          <a:xfrm>
            <a:off x="2555875" y="2349500"/>
            <a:ext cx="3744913" cy="22320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0 w 21600"/>
              <a:gd name="T11" fmla="*/ 0 h 21600"/>
              <a:gd name="T12" fmla="*/ 2147483647 w 21600"/>
              <a:gd name="T13" fmla="*/ 0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2200" b="1" i="1">
                <a:latin typeface="Tahoma" pitchFamily="34" charset="0"/>
              </a:rPr>
              <a:t>Основные</a:t>
            </a:r>
          </a:p>
          <a:p>
            <a:pPr algn="ctr"/>
            <a:r>
              <a:rPr lang="ru-RU" sz="2200" b="1" i="1">
                <a:latin typeface="Tahoma" pitchFamily="34" charset="0"/>
              </a:rPr>
              <a:t>направления развития</a:t>
            </a:r>
          </a:p>
          <a:p>
            <a:pPr algn="ctr"/>
            <a:r>
              <a:rPr lang="ru-RU" sz="2200" b="1" i="1">
                <a:latin typeface="Tahoma" pitchFamily="34" charset="0"/>
              </a:rPr>
              <a:t>агропромышленного комплекса</a:t>
            </a:r>
          </a:p>
        </p:txBody>
      </p:sp>
      <p:sp>
        <p:nvSpPr>
          <p:cNvPr id="22532" name="AutoShape 7"/>
          <p:cNvSpPr>
            <a:spLocks noChangeArrowheads="1"/>
          </p:cNvSpPr>
          <p:nvPr/>
        </p:nvSpPr>
        <p:spPr bwMode="auto">
          <a:xfrm>
            <a:off x="6732588" y="5157788"/>
            <a:ext cx="2160587" cy="1368425"/>
          </a:xfrm>
          <a:prstGeom prst="wedgeRoundRectCallout">
            <a:avLst>
              <a:gd name="adj1" fmla="val -63958"/>
              <a:gd name="adj2" fmla="val -97796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Развитие</a:t>
            </a:r>
          </a:p>
          <a:p>
            <a:pPr algn="ctr"/>
            <a:r>
              <a:rPr lang="ru-RU" sz="1800" b="1">
                <a:latin typeface="Arial" charset="0"/>
              </a:rPr>
              <a:t>табунного коневодства</a:t>
            </a:r>
          </a:p>
        </p:txBody>
      </p:sp>
      <p:sp>
        <p:nvSpPr>
          <p:cNvPr id="22533" name="AutoShape 13"/>
          <p:cNvSpPr>
            <a:spLocks noChangeArrowheads="1"/>
          </p:cNvSpPr>
          <p:nvPr/>
        </p:nvSpPr>
        <p:spPr bwMode="auto">
          <a:xfrm>
            <a:off x="3059113" y="5445125"/>
            <a:ext cx="3024187" cy="1079500"/>
          </a:xfrm>
          <a:prstGeom prst="wedgeRoundRectCallout">
            <a:avLst>
              <a:gd name="adj1" fmla="val -769"/>
              <a:gd name="adj2" fmla="val -117843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Переработка сельскохозяйственной продукции</a:t>
            </a:r>
          </a:p>
        </p:txBody>
      </p:sp>
      <p:sp>
        <p:nvSpPr>
          <p:cNvPr id="22534" name="AutoShape 8"/>
          <p:cNvSpPr>
            <a:spLocks noChangeArrowheads="1"/>
          </p:cNvSpPr>
          <p:nvPr/>
        </p:nvSpPr>
        <p:spPr bwMode="auto">
          <a:xfrm>
            <a:off x="179388" y="5300663"/>
            <a:ext cx="2305050" cy="1368425"/>
          </a:xfrm>
          <a:prstGeom prst="wedgeRoundRectCallout">
            <a:avLst>
              <a:gd name="adj1" fmla="val 68801"/>
              <a:gd name="adj2" fmla="val -108583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Развитие</a:t>
            </a:r>
          </a:p>
          <a:p>
            <a:pPr algn="ctr"/>
            <a:r>
              <a:rPr lang="ru-RU" sz="1800" b="1">
                <a:latin typeface="Arial" charset="0"/>
              </a:rPr>
              <a:t>молочного животноводства</a:t>
            </a:r>
          </a:p>
        </p:txBody>
      </p:sp>
      <p:sp>
        <p:nvSpPr>
          <p:cNvPr id="22535" name="AutoShape 10"/>
          <p:cNvSpPr>
            <a:spLocks noChangeArrowheads="1"/>
          </p:cNvSpPr>
          <p:nvPr/>
        </p:nvSpPr>
        <p:spPr bwMode="auto">
          <a:xfrm>
            <a:off x="6983413" y="2781300"/>
            <a:ext cx="2160587" cy="1368425"/>
          </a:xfrm>
          <a:prstGeom prst="wedgeRoundRectCallout">
            <a:avLst>
              <a:gd name="adj1" fmla="val -74542"/>
              <a:gd name="adj2" fmla="val 10324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800" b="1">
              <a:latin typeface="Arial" charset="0"/>
            </a:endParaRPr>
          </a:p>
          <a:p>
            <a:pPr algn="ctr"/>
            <a:r>
              <a:rPr lang="ru-RU" sz="1800" b="1">
                <a:latin typeface="Arial" charset="0"/>
              </a:rPr>
              <a:t>Развитие</a:t>
            </a:r>
          </a:p>
          <a:p>
            <a:pPr algn="ctr"/>
            <a:r>
              <a:rPr lang="ru-RU" sz="1800" b="1">
                <a:latin typeface="Arial" charset="0"/>
              </a:rPr>
              <a:t>овцеводства</a:t>
            </a:r>
          </a:p>
        </p:txBody>
      </p:sp>
      <p:sp>
        <p:nvSpPr>
          <p:cNvPr id="22536" name="AutoShape 5"/>
          <p:cNvSpPr>
            <a:spLocks noChangeArrowheads="1"/>
          </p:cNvSpPr>
          <p:nvPr/>
        </p:nvSpPr>
        <p:spPr bwMode="auto">
          <a:xfrm>
            <a:off x="179388" y="3284538"/>
            <a:ext cx="2160587" cy="1368425"/>
          </a:xfrm>
          <a:prstGeom prst="wedgeRoundRectCallout">
            <a:avLst>
              <a:gd name="adj1" fmla="val 67856"/>
              <a:gd name="adj2" fmla="val -46056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Развитие</a:t>
            </a:r>
          </a:p>
          <a:p>
            <a:pPr algn="ctr"/>
            <a:r>
              <a:rPr lang="ru-RU" sz="1800" b="1">
                <a:latin typeface="Arial" charset="0"/>
              </a:rPr>
              <a:t>мясного</a:t>
            </a:r>
          </a:p>
          <a:p>
            <a:pPr algn="ctr"/>
            <a:r>
              <a:rPr lang="ru-RU" sz="1800" b="1">
                <a:latin typeface="Arial" charset="0"/>
              </a:rPr>
              <a:t>скотоводства</a:t>
            </a: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179388" y="1268413"/>
            <a:ext cx="2160587" cy="1368425"/>
          </a:xfrm>
          <a:prstGeom prst="wedgeRoundRectCallout">
            <a:avLst>
              <a:gd name="adj1" fmla="val 70060"/>
              <a:gd name="adj2" fmla="val 43389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800" b="1">
              <a:latin typeface="Arial" charset="0"/>
            </a:endParaRPr>
          </a:p>
          <a:p>
            <a:pPr algn="ctr"/>
            <a:r>
              <a:rPr lang="ru-RU" sz="1800" b="1">
                <a:latin typeface="Arial" charset="0"/>
              </a:rPr>
              <a:t>Развитие </a:t>
            </a:r>
          </a:p>
          <a:p>
            <a:pPr algn="ctr"/>
            <a:r>
              <a:rPr lang="ru-RU" sz="1800" b="1">
                <a:latin typeface="Arial" charset="0"/>
              </a:rPr>
              <a:t>свиноводства</a:t>
            </a:r>
          </a:p>
        </p:txBody>
      </p:sp>
      <p:sp>
        <p:nvSpPr>
          <p:cNvPr id="22538" name="AutoShape 13"/>
          <p:cNvSpPr>
            <a:spLocks noChangeArrowheads="1"/>
          </p:cNvSpPr>
          <p:nvPr/>
        </p:nvSpPr>
        <p:spPr bwMode="auto">
          <a:xfrm>
            <a:off x="3348038" y="476250"/>
            <a:ext cx="2665412" cy="1081088"/>
          </a:xfrm>
          <a:prstGeom prst="wedgeRoundRectCallout">
            <a:avLst>
              <a:gd name="adj1" fmla="val -18551"/>
              <a:gd name="adj2" fmla="val 110648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Развитие растениеводства</a:t>
            </a:r>
          </a:p>
        </p:txBody>
      </p:sp>
      <p:sp>
        <p:nvSpPr>
          <p:cNvPr id="22539" name="AutoShape 6"/>
          <p:cNvSpPr>
            <a:spLocks noChangeArrowheads="1"/>
          </p:cNvSpPr>
          <p:nvPr/>
        </p:nvSpPr>
        <p:spPr bwMode="auto">
          <a:xfrm>
            <a:off x="6804025" y="1052513"/>
            <a:ext cx="2160588" cy="1368425"/>
          </a:xfrm>
          <a:prstGeom prst="wedgeRoundRectCallout">
            <a:avLst>
              <a:gd name="adj1" fmla="val -71014"/>
              <a:gd name="adj2" fmla="val 55801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800" b="1">
              <a:latin typeface="Arial" charset="0"/>
            </a:endParaRPr>
          </a:p>
          <a:p>
            <a:pPr algn="ctr"/>
            <a:r>
              <a:rPr lang="ru-RU" sz="1800" b="1">
                <a:latin typeface="Arial" charset="0"/>
              </a:rPr>
              <a:t>Развитие племенного дела</a:t>
            </a:r>
          </a:p>
          <a:p>
            <a:pPr algn="ctr"/>
            <a:endParaRPr lang="ru-RU" sz="18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 txBox="1">
            <a:spLocks noChangeArrowheads="1"/>
          </p:cNvSpPr>
          <p:nvPr/>
        </p:nvSpPr>
        <p:spPr bwMode="auto">
          <a:xfrm>
            <a:off x="152400" y="136525"/>
            <a:ext cx="8839200" cy="877888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436" name="AutoShape 24"/>
          <p:cNvSpPr>
            <a:spLocks noChangeArrowheads="1"/>
          </p:cNvSpPr>
          <p:nvPr/>
        </p:nvSpPr>
        <p:spPr bwMode="auto">
          <a:xfrm rot="10800000">
            <a:off x="180975" y="1752600"/>
            <a:ext cx="4648200" cy="1371600"/>
          </a:xfrm>
          <a:prstGeom prst="leftArrowCallout">
            <a:avLst>
              <a:gd name="adj1" fmla="val 25000"/>
              <a:gd name="adj2" fmla="val 25000"/>
              <a:gd name="adj3" fmla="val 56481"/>
              <a:gd name="adj4" fmla="val 66667"/>
            </a:avLst>
          </a:prstGeom>
          <a:solidFill>
            <a:srgbClr val="FFB3B3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rot="10800000"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b="1" i="1" dirty="0" smtClean="0"/>
          </a:p>
          <a:p>
            <a:pPr algn="ctr" eaLnBrk="1" hangingPunct="1">
              <a:defRPr/>
            </a:pPr>
            <a:r>
              <a:rPr lang="ru-RU" b="1" i="1" dirty="0" smtClean="0"/>
              <a:t>Всего малых и средних</a:t>
            </a:r>
          </a:p>
          <a:p>
            <a:pPr algn="ctr" eaLnBrk="1" hangingPunct="1">
              <a:defRPr/>
            </a:pPr>
            <a:r>
              <a:rPr lang="ru-RU" b="1" i="1" dirty="0" smtClean="0"/>
              <a:t>предприятий – 83ед.</a:t>
            </a:r>
          </a:p>
          <a:p>
            <a:pPr algn="ctr" eaLnBrk="1" hangingPunct="1">
              <a:defRPr/>
            </a:pPr>
            <a:r>
              <a:rPr lang="ru-RU" b="1" i="1" dirty="0" smtClean="0"/>
              <a:t>Численность </a:t>
            </a:r>
          </a:p>
          <a:p>
            <a:pPr algn="ctr" eaLnBrk="1" hangingPunct="1">
              <a:defRPr/>
            </a:pPr>
            <a:r>
              <a:rPr lang="ru-RU" b="1" i="1" dirty="0" smtClean="0"/>
              <a:t>работающих – 1721 чел.</a:t>
            </a:r>
          </a:p>
          <a:p>
            <a:pPr algn="ctr" eaLnBrk="1" hangingPunct="1">
              <a:defRPr/>
            </a:pPr>
            <a:r>
              <a:rPr lang="ru-RU" b="1" i="1" dirty="0" smtClean="0"/>
              <a:t>Индивидуальные </a:t>
            </a:r>
          </a:p>
          <a:p>
            <a:pPr algn="ctr" eaLnBrk="1" hangingPunct="1">
              <a:defRPr/>
            </a:pPr>
            <a:r>
              <a:rPr lang="ru-RU" b="1" i="1" dirty="0" smtClean="0"/>
              <a:t>предпринимателей  - 292 чел.</a:t>
            </a:r>
          </a:p>
          <a:p>
            <a:pPr algn="ctr" eaLnBrk="1" hangingPunct="1">
              <a:defRPr/>
            </a:pPr>
            <a:endParaRPr lang="ru-RU" sz="1600" b="1" i="1" dirty="0" smtClean="0">
              <a:latin typeface="Arial" panose="020B0604020202020204" pitchFamily="34" charset="0"/>
            </a:endParaRPr>
          </a:p>
        </p:txBody>
      </p:sp>
      <p:sp>
        <p:nvSpPr>
          <p:cNvPr id="23560" name="Text Box 67"/>
          <p:cNvSpPr txBox="1">
            <a:spLocks noChangeArrowheads="1"/>
          </p:cNvSpPr>
          <p:nvPr/>
        </p:nvSpPr>
        <p:spPr bwMode="auto">
          <a:xfrm>
            <a:off x="2743200" y="315913"/>
            <a:ext cx="365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chemeClr val="accent2"/>
                </a:solidFill>
              </a:rPr>
              <a:t>МАЛОЕ И СРЕДНЕЕ ПРЕДПРИНИМАТЕЛЬСТВО</a:t>
            </a:r>
          </a:p>
        </p:txBody>
      </p:sp>
      <p:sp>
        <p:nvSpPr>
          <p:cNvPr id="18438" name="AutoShape 69"/>
          <p:cNvSpPr>
            <a:spLocks noChangeArrowheads="1"/>
          </p:cNvSpPr>
          <p:nvPr/>
        </p:nvSpPr>
        <p:spPr bwMode="auto">
          <a:xfrm>
            <a:off x="1057275" y="3381375"/>
            <a:ext cx="2895600" cy="3352800"/>
          </a:xfrm>
          <a:prstGeom prst="triangle">
            <a:avLst>
              <a:gd name="adj" fmla="val 50000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ru-RU" smtClean="0">
              <a:latin typeface="Arial" panose="020B0604020202020204" pitchFamily="34" charset="0"/>
            </a:endParaRPr>
          </a:p>
        </p:txBody>
      </p:sp>
      <p:sp>
        <p:nvSpPr>
          <p:cNvPr id="18439" name="AutoShape 71"/>
          <p:cNvSpPr>
            <a:spLocks noChangeArrowheads="1"/>
          </p:cNvSpPr>
          <p:nvPr/>
        </p:nvSpPr>
        <p:spPr bwMode="auto">
          <a:xfrm>
            <a:off x="4038600" y="1295400"/>
            <a:ext cx="5181600" cy="609600"/>
          </a:xfrm>
          <a:prstGeom prst="wedgeEllipseCallout">
            <a:avLst>
              <a:gd name="adj1" fmla="val -44218"/>
              <a:gd name="adj2" fmla="val 85833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ru-RU" dirty="0" smtClean="0"/>
              <a:t>Добыча полезных ископаемых – 987,7 млн. руб.</a:t>
            </a:r>
          </a:p>
        </p:txBody>
      </p:sp>
      <p:sp>
        <p:nvSpPr>
          <p:cNvPr id="18440" name="AutoShape 72"/>
          <p:cNvSpPr>
            <a:spLocks noChangeArrowheads="1"/>
          </p:cNvSpPr>
          <p:nvPr/>
        </p:nvSpPr>
        <p:spPr bwMode="auto">
          <a:xfrm>
            <a:off x="4533900" y="2424112"/>
            <a:ext cx="4267200" cy="638175"/>
          </a:xfrm>
          <a:prstGeom prst="wedgeEllipseCallout">
            <a:avLst>
              <a:gd name="adj1" fmla="val -50000"/>
              <a:gd name="adj2" fmla="val 73333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Обрабатывающие производства – 0,06 млн. руб.</a:t>
            </a:r>
          </a:p>
        </p:txBody>
      </p:sp>
      <p:sp>
        <p:nvSpPr>
          <p:cNvPr id="2" name="AutoShape 73"/>
          <p:cNvSpPr>
            <a:spLocks noChangeArrowheads="1"/>
          </p:cNvSpPr>
          <p:nvPr/>
        </p:nvSpPr>
        <p:spPr bwMode="auto">
          <a:xfrm>
            <a:off x="4800600" y="4872038"/>
            <a:ext cx="3657600" cy="614362"/>
          </a:xfrm>
          <a:prstGeom prst="wedgeEllipseCallout">
            <a:avLst>
              <a:gd name="adj1" fmla="val -48829"/>
              <a:gd name="adj2" fmla="val 54861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ЖКХ, водоснабжение– 252,98 млн. руб.</a:t>
            </a:r>
          </a:p>
        </p:txBody>
      </p:sp>
      <p:sp>
        <p:nvSpPr>
          <p:cNvPr id="18442" name="AutoShape 75"/>
          <p:cNvSpPr>
            <a:spLocks noChangeArrowheads="1"/>
          </p:cNvSpPr>
          <p:nvPr/>
        </p:nvSpPr>
        <p:spPr bwMode="auto">
          <a:xfrm>
            <a:off x="5181600" y="5875020"/>
            <a:ext cx="2971800" cy="525780"/>
          </a:xfrm>
          <a:prstGeom prst="wedgeEllipseCallout">
            <a:avLst>
              <a:gd name="adj1" fmla="val -45514"/>
              <a:gd name="adj2" fmla="val 72917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Прочие –119,24 млн. руб.</a:t>
            </a:r>
          </a:p>
        </p:txBody>
      </p:sp>
      <p:sp>
        <p:nvSpPr>
          <p:cNvPr id="23576" name="Text Box 76"/>
          <p:cNvSpPr txBox="1">
            <a:spLocks noChangeArrowheads="1"/>
          </p:cNvSpPr>
          <p:nvPr/>
        </p:nvSpPr>
        <p:spPr bwMode="auto">
          <a:xfrm>
            <a:off x="1438275" y="5100638"/>
            <a:ext cx="21336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600" b="1"/>
              <a:t>Оборот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b="1"/>
              <a:t>Малых и средних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b="1"/>
              <a:t>  предприятий –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b="1"/>
              <a:t>1582,0 млн.руб</a:t>
            </a:r>
            <a:r>
              <a:rPr lang="ru-RU" altLang="ru-RU" sz="1600">
                <a:latin typeface="Arial" charset="0"/>
              </a:rPr>
              <a:t>.</a:t>
            </a:r>
          </a:p>
        </p:txBody>
      </p:sp>
      <p:sp>
        <p:nvSpPr>
          <p:cNvPr id="12" name="AutoShape 72"/>
          <p:cNvSpPr>
            <a:spLocks noChangeArrowheads="1"/>
          </p:cNvSpPr>
          <p:nvPr/>
        </p:nvSpPr>
        <p:spPr bwMode="auto">
          <a:xfrm>
            <a:off x="4572000" y="3657600"/>
            <a:ext cx="4267200" cy="609600"/>
          </a:xfrm>
          <a:prstGeom prst="wedgeEllipseCallout">
            <a:avLst>
              <a:gd name="adj1" fmla="val -50000"/>
              <a:gd name="adj2" fmla="val 73333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Торговля и общепит – 222,02 млн.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 txBox="1">
            <a:spLocks noChangeArrowheads="1"/>
          </p:cNvSpPr>
          <p:nvPr/>
        </p:nvSpPr>
        <p:spPr bwMode="auto">
          <a:xfrm>
            <a:off x="304800" y="152400"/>
            <a:ext cx="8839200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667000" y="295275"/>
            <a:ext cx="411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chemeClr val="accent2"/>
                </a:solidFill>
              </a:rPr>
              <a:t>ПОТРЕБИТЕЛЬСКИЙ РЫНОК </a:t>
            </a:r>
          </a:p>
        </p:txBody>
      </p:sp>
      <p:sp>
        <p:nvSpPr>
          <p:cNvPr id="21508" name="AutoShape 13"/>
          <p:cNvSpPr>
            <a:spLocks noChangeArrowheads="1"/>
          </p:cNvSpPr>
          <p:nvPr/>
        </p:nvSpPr>
        <p:spPr bwMode="auto">
          <a:xfrm>
            <a:off x="152400" y="1259681"/>
            <a:ext cx="2952750" cy="147836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400" b="1" dirty="0" smtClean="0">
                <a:latin typeface="Times New Roman" panose="02020603050405020304" pitchFamily="18" charset="0"/>
              </a:rPr>
              <a:t>Объекты потребительского рынка</a:t>
            </a:r>
            <a:r>
              <a:rPr lang="ru-RU" sz="1400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Розничная торговля – 268 ед.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Общественное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питание – 20 ед.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Бытовое обслуживание – 73 ед.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sz="1600" b="1" dirty="0" smtClean="0">
              <a:latin typeface="Times New Roman" panose="02020603050405020304" pitchFamily="18" charset="0"/>
            </a:endParaRPr>
          </a:p>
        </p:txBody>
      </p:sp>
      <p:sp>
        <p:nvSpPr>
          <p:cNvPr id="24585" name="Rectangle 15"/>
          <p:cNvSpPr>
            <a:spLocks noChangeArrowheads="1"/>
          </p:cNvSpPr>
          <p:nvPr/>
        </p:nvSpPr>
        <p:spPr bwMode="auto">
          <a:xfrm>
            <a:off x="228600" y="1219200"/>
            <a:ext cx="32416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152400" y="2971800"/>
            <a:ext cx="3657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 u="sng">
                <a:latin typeface="Arial" charset="0"/>
              </a:rPr>
              <a:t>Обеспеченность населения</a:t>
            </a:r>
          </a:p>
          <a:p>
            <a:r>
              <a:rPr lang="ru-RU" altLang="ru-RU" b="1">
                <a:latin typeface="Arial" charset="0"/>
              </a:rPr>
              <a:t>(на 1000 жителей)</a:t>
            </a:r>
          </a:p>
          <a:p>
            <a:r>
              <a:rPr lang="ru-RU" altLang="ru-RU" b="1">
                <a:latin typeface="Arial" charset="0"/>
              </a:rPr>
              <a:t>торговыми  площадями –  457,6кв. м,</a:t>
            </a:r>
          </a:p>
          <a:p>
            <a:r>
              <a:rPr lang="ru-RU" altLang="ru-RU" b="1">
                <a:latin typeface="Arial" charset="0"/>
              </a:rPr>
              <a:t>посадочными местами –  33,2ед.</a:t>
            </a:r>
          </a:p>
        </p:txBody>
      </p:sp>
      <p:pic>
        <p:nvPicPr>
          <p:cNvPr id="21511" name="Picture 7" descr="DSCN6656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911975" y="3893343"/>
            <a:ext cx="2124075" cy="135731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21512" name="Picture 5" descr="DSCN6677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594100" y="4865688"/>
            <a:ext cx="2667000" cy="16414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2" name="Picture 15" descr="P1020946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28600" y="4419600"/>
            <a:ext cx="2819400" cy="21145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3" name="Picture 16" descr="2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934200" y="5316538"/>
            <a:ext cx="2209800" cy="154146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graphicFrame>
        <p:nvGraphicFramePr>
          <p:cNvPr id="6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38555"/>
              </p:ext>
            </p:extLst>
          </p:nvPr>
        </p:nvGraphicFramePr>
        <p:xfrm>
          <a:off x="3810000" y="1219200"/>
          <a:ext cx="43434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C:\Users\09\Desktop\Оловянная\SAM_1718 - копия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32373" y="5251448"/>
            <a:ext cx="2487924" cy="160655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31" name="Picture 8" descr="C:\Users\09\Desktop\Энергостройремонт\Image0025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6859587" y="9525"/>
            <a:ext cx="2317750" cy="16002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32" name="Picture 4" descr="C:\Users\09\Desktop\Оловянная\SAM_1688 - копия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0" y="0"/>
            <a:ext cx="2179638" cy="1676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sp>
        <p:nvSpPr>
          <p:cNvPr id="22533" name="AutoShape 7"/>
          <p:cNvSpPr>
            <a:spLocks noChangeArrowheads="1"/>
          </p:cNvSpPr>
          <p:nvPr/>
        </p:nvSpPr>
        <p:spPr bwMode="auto">
          <a:xfrm>
            <a:off x="3086100" y="2193925"/>
            <a:ext cx="3048000" cy="2667000"/>
          </a:xfrm>
          <a:prstGeom prst="octagon">
            <a:avLst>
              <a:gd name="adj" fmla="val 29287"/>
            </a:avLst>
          </a:prstGeom>
          <a:solidFill>
            <a:srgbClr val="A6F8AE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ru-RU" sz="1400" smtClean="0">
              <a:latin typeface="Times New Roman" panose="02020603050405020304" pitchFamily="18" charset="0"/>
            </a:endParaRPr>
          </a:p>
        </p:txBody>
      </p:sp>
      <p:sp>
        <p:nvSpPr>
          <p:cNvPr id="25608" name="Text Box 9"/>
          <p:cNvSpPr txBox="1">
            <a:spLocks noChangeArrowheads="1"/>
          </p:cNvSpPr>
          <p:nvPr/>
        </p:nvSpPr>
        <p:spPr bwMode="auto">
          <a:xfrm>
            <a:off x="3238500" y="2827338"/>
            <a:ext cx="28194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002060"/>
                </a:solidFill>
              </a:rPr>
              <a:t>В 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2019 </a:t>
            </a:r>
            <a:r>
              <a:rPr lang="ru-RU" altLang="ru-RU" sz="1600" b="1" dirty="0">
                <a:solidFill>
                  <a:srgbClr val="002060"/>
                </a:solidFill>
              </a:rPr>
              <a:t>году </a:t>
            </a:r>
          </a:p>
          <a:p>
            <a:pPr algn="ctr" eaLnBrk="1" hangingPunct="1"/>
            <a:r>
              <a:rPr lang="ru-RU" altLang="ru-RU" sz="1600" b="1" u="sng" dirty="0">
                <a:solidFill>
                  <a:srgbClr val="002060"/>
                </a:solidFill>
              </a:rPr>
              <a:t>построено</a:t>
            </a:r>
            <a:r>
              <a:rPr lang="ru-RU" altLang="ru-RU" sz="1600" b="1" dirty="0">
                <a:solidFill>
                  <a:srgbClr val="002060"/>
                </a:solidFill>
              </a:rPr>
              <a:t>: 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5 </a:t>
            </a:r>
            <a:r>
              <a:rPr lang="ru-RU" altLang="ru-RU" sz="1600" b="1" dirty="0">
                <a:solidFill>
                  <a:srgbClr val="002060"/>
                </a:solidFill>
              </a:rPr>
              <a:t>объектов, </a:t>
            </a:r>
            <a:r>
              <a:rPr lang="ru-RU" altLang="ru-RU" sz="1600" b="1">
                <a:solidFill>
                  <a:srgbClr val="002060"/>
                </a:solidFill>
              </a:rPr>
              <a:t>в </a:t>
            </a:r>
            <a:r>
              <a:rPr lang="ru-RU" altLang="ru-RU" sz="1600" b="1" smtClean="0">
                <a:solidFill>
                  <a:srgbClr val="002060"/>
                </a:solidFill>
              </a:rPr>
              <a:t>т.ч.5  </a:t>
            </a:r>
            <a:r>
              <a:rPr lang="ru-RU" altLang="ru-RU" sz="1600" b="1" dirty="0">
                <a:solidFill>
                  <a:srgbClr val="002060"/>
                </a:solidFill>
              </a:rPr>
              <a:t>магазина, </a:t>
            </a:r>
            <a:r>
              <a:rPr lang="ru-RU" altLang="ru-RU" sz="1600" b="1" u="sng" dirty="0">
                <a:solidFill>
                  <a:srgbClr val="002060"/>
                </a:solidFill>
              </a:rPr>
              <a:t>Реконструировано:</a:t>
            </a:r>
          </a:p>
          <a:p>
            <a:pPr algn="ctr" eaLnBrk="1" hangingPunct="1"/>
            <a:r>
              <a:rPr lang="ru-RU" altLang="ru-RU" sz="1600" b="1" dirty="0">
                <a:solidFill>
                  <a:srgbClr val="002060"/>
                </a:solidFill>
              </a:rPr>
              <a:t>3 объекта</a:t>
            </a:r>
          </a:p>
          <a:p>
            <a:pPr algn="ctr" eaLnBrk="1" hangingPunct="1">
              <a:spcBef>
                <a:spcPct val="50000"/>
              </a:spcBef>
            </a:pPr>
            <a:endParaRPr lang="ru-RU" altLang="ru-RU" sz="1600" b="1" dirty="0"/>
          </a:p>
        </p:txBody>
      </p:sp>
      <p:pic>
        <p:nvPicPr>
          <p:cNvPr id="22535" name="Picture 10" descr="SAM_1719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947211" y="5410200"/>
            <a:ext cx="2016125" cy="14478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" name="Picture 11" descr="4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2522226" y="5251448"/>
            <a:ext cx="2209800" cy="158273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37" name="Picture 10" descr="09052012624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4819650" y="5324475"/>
            <a:ext cx="2039937" cy="150971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38" name="Picture 11" descr="getImage (42)"/>
          <p:cNvPicPr>
            <a:picLocks noChangeAspect="1" noChangeArrowheads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 bwMode="auto">
          <a:xfrm>
            <a:off x="4648200" y="0"/>
            <a:ext cx="2057400" cy="16097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39" name="Picture 12" descr="getImage (57)"/>
          <p:cNvPicPr>
            <a:picLocks noChangeAspect="1" noChangeArrowheads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 bwMode="auto">
          <a:xfrm>
            <a:off x="38099" y="1762124"/>
            <a:ext cx="2641495" cy="17811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40" name="Picture 13" descr="H:\Фото магазины\ALIM3511.JPG"/>
          <p:cNvPicPr>
            <a:picLocks noChangeAspect="1" noChangeArrowheads="1"/>
          </p:cNvPicPr>
          <p:nvPr/>
        </p:nvPicPr>
        <p:blipFill>
          <a:blip r:embed="rId10">
            <a:extLst/>
          </a:blip>
          <a:srcRect/>
          <a:stretch>
            <a:fillRect/>
          </a:stretch>
        </p:blipFill>
        <p:spPr bwMode="auto">
          <a:xfrm>
            <a:off x="2209800" y="0"/>
            <a:ext cx="2362200" cy="1676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41" name="Picture 14" descr="H:\Фото магазины\ALIM3516.JPG"/>
          <p:cNvPicPr>
            <a:picLocks noChangeAspect="1" noChangeArrowheads="1"/>
          </p:cNvPicPr>
          <p:nvPr/>
        </p:nvPicPr>
        <p:blipFill>
          <a:blip r:embed="rId11">
            <a:extLst/>
          </a:blip>
          <a:srcRect/>
          <a:stretch>
            <a:fillRect/>
          </a:stretch>
        </p:blipFill>
        <p:spPr bwMode="auto">
          <a:xfrm>
            <a:off x="6324600" y="1698625"/>
            <a:ext cx="2819400" cy="18510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42" name="Picture 15" descr="H:\Фото магазины\ALIM3521.JPG"/>
          <p:cNvPicPr>
            <a:picLocks noChangeAspect="1" noChangeArrowheads="1"/>
          </p:cNvPicPr>
          <p:nvPr/>
        </p:nvPicPr>
        <p:blipFill>
          <a:blip r:embed="rId12">
            <a:extLst/>
          </a:blip>
          <a:srcRect/>
          <a:stretch>
            <a:fillRect/>
          </a:stretch>
        </p:blipFill>
        <p:spPr bwMode="auto">
          <a:xfrm>
            <a:off x="6362700" y="3648075"/>
            <a:ext cx="2514600" cy="1676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43" name="Picture 16" descr="H:\Фото магазины\ALIM3509.JPG"/>
          <p:cNvPicPr>
            <a:picLocks noChangeAspect="1" noChangeArrowheads="1"/>
          </p:cNvPicPr>
          <p:nvPr/>
        </p:nvPicPr>
        <p:blipFill>
          <a:blip r:embed="rId13">
            <a:extLst/>
          </a:blip>
          <a:srcRect/>
          <a:stretch>
            <a:fillRect/>
          </a:stretch>
        </p:blipFill>
        <p:spPr bwMode="auto">
          <a:xfrm>
            <a:off x="0" y="3570288"/>
            <a:ext cx="2437946" cy="16383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ocument"/>
          <p:cNvSpPr>
            <a:spLocks noEditPoints="1" noChangeArrowheads="1"/>
          </p:cNvSpPr>
          <p:nvPr/>
        </p:nvSpPr>
        <p:spPr bwMode="auto">
          <a:xfrm>
            <a:off x="0" y="1319213"/>
            <a:ext cx="3711575" cy="541178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0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73038" y="1377950"/>
            <a:ext cx="365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Цель </a:t>
            </a:r>
          </a:p>
          <a:p>
            <a:pPr>
              <a:defRPr/>
            </a:pPr>
            <a:r>
              <a:rPr lang="ru-R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инвестиционной политики</a:t>
            </a:r>
          </a:p>
          <a:p>
            <a:pPr>
              <a:defRPr/>
            </a:pPr>
            <a:endParaRPr lang="ru-RU" sz="1200" b="1" dirty="0"/>
          </a:p>
          <a:p>
            <a:pPr algn="ctr">
              <a:defRPr/>
            </a:pPr>
            <a:r>
              <a:rPr lang="ru-RU" sz="1600" b="1" dirty="0"/>
              <a:t>Стимулирование инвестиционной деятельности, рост инвестиций в экономику района, способствующих интенсивному развитию экономики и производственной сферы, модернизации производств, росту доходов населения и поступлений в бюджеты всех уровней.</a:t>
            </a:r>
          </a:p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Предоставление потенциальному инвестору необходимой информации об инвестиционном, экономическом потенциале, инвестиционном климате, требуемой для принятия решения о начале работы в  районе.</a:t>
            </a:r>
          </a:p>
          <a:p>
            <a:pPr algn="ctr">
              <a:defRPr/>
            </a:pPr>
            <a:endParaRPr lang="ru-RU" sz="1200" dirty="0">
              <a:solidFill>
                <a:srgbClr val="66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80" name="Picture 60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465094" y="5257799"/>
            <a:ext cx="2706687" cy="17303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sp>
        <p:nvSpPr>
          <p:cNvPr id="24581" name="AutoShape 7"/>
          <p:cNvSpPr>
            <a:spLocks noChangeArrowheads="1"/>
          </p:cNvSpPr>
          <p:nvPr/>
        </p:nvSpPr>
        <p:spPr bwMode="auto">
          <a:xfrm>
            <a:off x="0" y="152400"/>
            <a:ext cx="8991600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ru-RU" sz="2400" b="1" i="1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4" name="TextBox 12"/>
          <p:cNvSpPr txBox="1">
            <a:spLocks noChangeArrowheads="1"/>
          </p:cNvSpPr>
          <p:nvPr/>
        </p:nvSpPr>
        <p:spPr bwMode="auto">
          <a:xfrm>
            <a:off x="2667000" y="265113"/>
            <a:ext cx="358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chemeClr val="accent2"/>
                </a:solidFill>
              </a:rPr>
              <a:t>ИНВЕСТИЦИОННАЯ АКТИВНОСТЬ </a:t>
            </a:r>
          </a:p>
        </p:txBody>
      </p:sp>
      <p:sp>
        <p:nvSpPr>
          <p:cNvPr id="19" name="Прямоугольник с двумя скругленными соседними углами 18"/>
          <p:cNvSpPr/>
          <p:nvPr/>
        </p:nvSpPr>
        <p:spPr>
          <a:xfrm>
            <a:off x="4375150" y="1622425"/>
            <a:ext cx="4659313" cy="1909763"/>
          </a:xfrm>
          <a:prstGeom prst="round2SameRect">
            <a:avLst/>
          </a:prstGeom>
          <a:solidFill>
            <a:srgbClr val="66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6636" name="TextBox 27"/>
          <p:cNvSpPr txBox="1">
            <a:spLocks noChangeArrowheads="1"/>
          </p:cNvSpPr>
          <p:nvPr/>
        </p:nvSpPr>
        <p:spPr bwMode="auto">
          <a:xfrm>
            <a:off x="4210050" y="1585913"/>
            <a:ext cx="49339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400"/>
              <a:t>В отчетном году </a:t>
            </a:r>
          </a:p>
          <a:p>
            <a:pPr algn="ctr" eaLnBrk="1" hangingPunct="1"/>
            <a:r>
              <a:rPr lang="ru-RU" altLang="ru-RU" sz="2400"/>
              <a:t>инвестиции  в основной</a:t>
            </a:r>
          </a:p>
          <a:p>
            <a:pPr algn="ctr" eaLnBrk="1" hangingPunct="1"/>
            <a:r>
              <a:rPr lang="ru-RU" altLang="ru-RU" sz="2400"/>
              <a:t> капитал составили 400 млн.руб.</a:t>
            </a:r>
          </a:p>
          <a:p>
            <a:pPr algn="ctr" eaLnBrk="1" hangingPunct="1"/>
            <a:r>
              <a:rPr lang="ru-RU" altLang="ru-RU" sz="2400"/>
              <a:t>На душу населения  приходится 11523рублей. </a:t>
            </a:r>
          </a:p>
        </p:txBody>
      </p:sp>
      <p:graphicFrame>
        <p:nvGraphicFramePr>
          <p:cNvPr id="3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3846611"/>
              </p:ext>
            </p:extLst>
          </p:nvPr>
        </p:nvGraphicFramePr>
        <p:xfrm>
          <a:off x="4084638" y="3702050"/>
          <a:ext cx="3733800" cy="1992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172200" y="4495800"/>
            <a:ext cx="2878138" cy="2159000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sp3d>
            <a:bevelT prst="relaxedInset"/>
          </a:sp3d>
          <a:extLst/>
        </p:spPr>
      </p:pic>
      <p:sp>
        <p:nvSpPr>
          <p:cNvPr id="3" name="Лента лицом вниз 2"/>
          <p:cNvSpPr/>
          <p:nvPr/>
        </p:nvSpPr>
        <p:spPr>
          <a:xfrm>
            <a:off x="6350" y="61794"/>
            <a:ext cx="8915400" cy="903525"/>
          </a:xfrm>
          <a:prstGeom prst="ribbon">
            <a:avLst>
              <a:gd name="adj1" fmla="val 16667"/>
              <a:gd name="adj2" fmla="val 62489"/>
            </a:avLst>
          </a:prstGeom>
          <a:solidFill>
            <a:srgbClr val="00EE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866900" y="225425"/>
            <a:ext cx="529590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chemeClr val="accent6"/>
                </a:solidFill>
              </a:rPr>
              <a:t>ПРИВЛЕЧЕНИЕ ИНВЕСТИЦИЙ НА ТЕРРИТОРИЮ РАЙОНА ЯВЛЯЕСЯ ОДНИМ ИЗ  ПРИОРИТЕТНЫХ НАПРАВЛЕНИЙ ДЕЯТЕЛЬНОСТИ АДМИНИСТРАЦИИ РАЙОНА </a:t>
            </a:r>
          </a:p>
        </p:txBody>
      </p:sp>
      <p:sp>
        <p:nvSpPr>
          <p:cNvPr id="27655" name="TextBox 4"/>
          <p:cNvSpPr txBox="1">
            <a:spLocks noChangeArrowheads="1"/>
          </p:cNvSpPr>
          <p:nvPr/>
        </p:nvSpPr>
        <p:spPr bwMode="auto">
          <a:xfrm>
            <a:off x="6881813" y="1524000"/>
            <a:ext cx="2039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7030A0"/>
                </a:solidFill>
              </a:rPr>
              <a:t>ГРК ООО «ДАРХАН»</a:t>
            </a:r>
          </a:p>
        </p:txBody>
      </p:sp>
      <p:pic>
        <p:nvPicPr>
          <p:cNvPr id="6" name="Picture 2" descr="C:\Users\kovalevata\Desktop\оз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7413" y="4419600"/>
            <a:ext cx="2667000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BottomLeft"/>
            <a:lightRig rig="threePt" dir="t"/>
          </a:scene3d>
          <a:sp3d>
            <a:bevelT prst="relaxedInset"/>
          </a:sp3d>
        </p:spPr>
      </p:pic>
      <p:pic>
        <p:nvPicPr>
          <p:cNvPr id="2" name="Picture 15" descr="C:\Documents and Settings\Admin.LARISA2016\Рабочий стол\Новая папка (2)\artticle_img_9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172200" y="1941513"/>
            <a:ext cx="2905125" cy="2020887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sp3d>
            <a:bevelT prst="relaxedInset"/>
          </a:sp3d>
          <a:ex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768" y="1524000"/>
            <a:ext cx="2674170" cy="202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BottomLeft"/>
            <a:lightRig rig="threePt" dir="t"/>
          </a:scene3d>
          <a:sp3d>
            <a:bevelT prst="relaxedInset"/>
          </a:sp3d>
        </p:spPr>
      </p:pic>
      <p:sp>
        <p:nvSpPr>
          <p:cNvPr id="27659" name="TextBox 8"/>
          <p:cNvSpPr txBox="1">
            <a:spLocks noChangeArrowheads="1"/>
          </p:cNvSpPr>
          <p:nvPr/>
        </p:nvSpPr>
        <p:spPr bwMode="auto">
          <a:xfrm>
            <a:off x="177800" y="1076325"/>
            <a:ext cx="2868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7030A0"/>
                </a:solidFill>
              </a:rPr>
              <a:t>Подготовка к осенне-зимнему отопительному сезону</a:t>
            </a:r>
          </a:p>
        </p:txBody>
      </p:sp>
      <p:sp>
        <p:nvSpPr>
          <p:cNvPr id="27660" name="TextBox 9"/>
          <p:cNvSpPr txBox="1">
            <a:spLocks noChangeArrowheads="1"/>
          </p:cNvSpPr>
          <p:nvPr/>
        </p:nvSpPr>
        <p:spPr bwMode="auto">
          <a:xfrm>
            <a:off x="3302000" y="1490663"/>
            <a:ext cx="2868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7030A0"/>
                </a:solidFill>
              </a:rPr>
              <a:t>Модернизация объектов «Харанорской ГРЭС»</a:t>
            </a:r>
          </a:p>
        </p:txBody>
      </p:sp>
      <p:pic>
        <p:nvPicPr>
          <p:cNvPr id="5" name="Picture 2" descr="C:\Documents and Settings\Admin.LARISA2016\Рабочий стол\i (6)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161926" y="4222750"/>
            <a:ext cx="3232150" cy="2316163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>
            <a:bevelT prst="relaxedInset"/>
          </a:sp3d>
          <a:extLst/>
        </p:spPr>
      </p:pic>
      <p:sp>
        <p:nvSpPr>
          <p:cNvPr id="27662" name="TextBox 11"/>
          <p:cNvSpPr txBox="1">
            <a:spLocks noChangeArrowheads="1"/>
          </p:cNvSpPr>
          <p:nvPr/>
        </p:nvSpPr>
        <p:spPr bwMode="auto">
          <a:xfrm>
            <a:off x="127000" y="3698875"/>
            <a:ext cx="323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7030A0"/>
                </a:solidFill>
              </a:rPr>
              <a:t>Индивидуальное жилищное строительство </a:t>
            </a:r>
          </a:p>
        </p:txBody>
      </p:sp>
      <p:sp>
        <p:nvSpPr>
          <p:cNvPr id="27663" name="TextBox 13"/>
          <p:cNvSpPr txBox="1">
            <a:spLocks noChangeArrowheads="1"/>
          </p:cNvSpPr>
          <p:nvPr/>
        </p:nvSpPr>
        <p:spPr bwMode="auto">
          <a:xfrm>
            <a:off x="350838" y="2876550"/>
            <a:ext cx="3009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FFFF00"/>
                </a:solidFill>
              </a:rPr>
              <a:t>»</a:t>
            </a:r>
          </a:p>
        </p:txBody>
      </p:sp>
      <p:pic>
        <p:nvPicPr>
          <p:cNvPr id="25615" name="Рисунок 1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3360738" y="2108199"/>
            <a:ext cx="2535237" cy="1687513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  <a:sp3d>
            <a:bevelT prst="relaxedInset"/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371600" y="3898900"/>
            <a:ext cx="77724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tabLst>
                <a:tab pos="1381125" algn="l"/>
              </a:tabLst>
            </a:pPr>
            <a:r>
              <a:rPr lang="ru-RU" b="1" i="1">
                <a:latin typeface="Arial" charset="0"/>
              </a:rPr>
              <a:t>          </a:t>
            </a:r>
            <a:endParaRPr lang="ru-RU">
              <a:latin typeface="Arial" charset="0"/>
            </a:endParaRPr>
          </a:p>
        </p:txBody>
      </p:sp>
      <p:sp>
        <p:nvSpPr>
          <p:cNvPr id="28675" name="AutoShape 7"/>
          <p:cNvSpPr>
            <a:spLocks noChangeArrowheads="1"/>
          </p:cNvSpPr>
          <p:nvPr/>
        </p:nvSpPr>
        <p:spPr bwMode="auto">
          <a:xfrm>
            <a:off x="0" y="152400"/>
            <a:ext cx="8686800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2400" b="1" i="1">
              <a:solidFill>
                <a:schemeClr val="tx2"/>
              </a:solidFill>
            </a:endParaRP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752600" y="228600"/>
            <a:ext cx="5181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 i="1"/>
              <a:t>ПОДДЕРЖКА ИНВЕСТИЦИОННОЙ                  ДЕЯТЕЛЬНОСТИ</a:t>
            </a:r>
            <a:r>
              <a:rPr lang="ru-RU" sz="2400" b="1" i="1"/>
              <a:t> </a:t>
            </a: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0" y="1066800"/>
            <a:ext cx="9144000" cy="5562600"/>
          </a:xfrm>
          <a:prstGeom prst="verticalScroll">
            <a:avLst/>
          </a:prstGeom>
          <a:solidFill>
            <a:srgbClr val="FFCC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838200" y="1066800"/>
            <a:ext cx="78486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ru-RU" dirty="0" smtClean="0">
                <a:cs typeface="Times New Roman" pitchFamily="18" charset="0"/>
              </a:rPr>
              <a:t>         </a:t>
            </a:r>
            <a:r>
              <a:rPr lang="ru-RU" b="1" dirty="0" smtClean="0">
                <a:cs typeface="Times New Roman" pitchFamily="18" charset="0"/>
              </a:rPr>
              <a:t>На территории муниципального района «Оловяннинский район» действует Положение </a:t>
            </a:r>
          </a:p>
          <a:p>
            <a:pPr eaLnBrk="1" hangingPunct="1">
              <a:defRPr/>
            </a:pPr>
            <a:r>
              <a:rPr lang="ru-RU" b="1" dirty="0" smtClean="0">
                <a:cs typeface="Times New Roman" pitchFamily="18" charset="0"/>
              </a:rPr>
              <a:t>           о муниципальной поддержке инвестиционной деятельности в муниципальном районе  </a:t>
            </a:r>
          </a:p>
          <a:p>
            <a:pPr eaLnBrk="1" hangingPunct="1">
              <a:defRPr/>
            </a:pPr>
            <a:r>
              <a:rPr lang="ru-RU" b="1" dirty="0" smtClean="0">
                <a:cs typeface="Times New Roman" pitchFamily="18" charset="0"/>
              </a:rPr>
              <a:t>              «Оловяннинский район» (решение Совета от 26.02.2012 г. № 247). </a:t>
            </a:r>
          </a:p>
          <a:p>
            <a:pPr eaLnBrk="1" hangingPunct="1">
              <a:defRPr/>
            </a:pPr>
            <a:endParaRPr lang="ru-RU" dirty="0" smtClean="0"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      Основными приоритетами инвестиционной поддержки  являются стимулирование инвестиционной активности; повышение конкурентоспособности приоритетных </a:t>
            </a: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отраслей экономики; развитие инновационного потенциала; развитие малого и</a:t>
            </a: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 среднего предпринимательства; создание комфортной среды проживания и </a:t>
            </a: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деятельности жителей района.</a:t>
            </a:r>
          </a:p>
          <a:p>
            <a:pPr eaLnBrk="1" hangingPunct="1">
              <a:defRPr/>
            </a:pPr>
            <a:r>
              <a:rPr lang="ru-RU" sz="1800" b="1" i="1" dirty="0" smtClean="0">
                <a:cs typeface="Times New Roman" pitchFamily="18" charset="0"/>
              </a:rPr>
              <a:t>   </a:t>
            </a:r>
            <a:r>
              <a:rPr lang="ru-RU" sz="1800" dirty="0" smtClean="0">
                <a:cs typeface="Times New Roman" pitchFamily="18" charset="0"/>
              </a:rPr>
              <a:t>Муниципальная поддержка инвесторов на территории муниципального района «Оловяннинский район»  осуществляется в следующих формах:</a:t>
            </a:r>
          </a:p>
          <a:p>
            <a:pPr marL="285750" indent="-285750" eaLnBrk="1" hangingPunct="1">
              <a:buFont typeface="Wingdings" pitchFamily="2" charset="2"/>
              <a:buChar char="§"/>
              <a:defRPr/>
            </a:pPr>
            <a:r>
              <a:rPr lang="ru-RU" sz="1800" dirty="0" smtClean="0">
                <a:cs typeface="Times New Roman" pitchFamily="18" charset="0"/>
              </a:rPr>
              <a:t>предоставление льгот по аренде имущества, являющегося муниципальной </a:t>
            </a: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собственностью муниципального района «Оловяннинский район»;</a:t>
            </a:r>
          </a:p>
          <a:p>
            <a:pPr marL="285750" indent="-285750" eaLnBrk="1" hangingPunct="1">
              <a:buFont typeface="Wingdings" pitchFamily="2" charset="2"/>
              <a:buChar char="§"/>
              <a:defRPr/>
            </a:pPr>
            <a:r>
              <a:rPr lang="ru-RU" sz="1800" dirty="0" smtClean="0">
                <a:cs typeface="Times New Roman" pitchFamily="18" charset="0"/>
              </a:rPr>
              <a:t>предоставление инвестиций в уставный капитал; </a:t>
            </a:r>
          </a:p>
          <a:p>
            <a:pPr marL="285750" indent="-285750" eaLnBrk="1" hangingPunct="1">
              <a:buFont typeface="Wingdings" pitchFamily="2" charset="2"/>
              <a:buChar char="§"/>
              <a:defRPr/>
            </a:pPr>
            <a:r>
              <a:rPr lang="ru-RU" sz="1800" dirty="0" smtClean="0">
                <a:cs typeface="Times New Roman" pitchFamily="18" charset="0"/>
              </a:rPr>
              <a:t>предоставление инвесторам информационной и организационной поддержки;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graphicFrame>
        <p:nvGraphicFramePr>
          <p:cNvPr id="34867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540718"/>
              </p:ext>
            </p:extLst>
          </p:nvPr>
        </p:nvGraphicFramePr>
        <p:xfrm>
          <a:off x="228600" y="2133600"/>
          <a:ext cx="4724400" cy="1676400"/>
        </p:xfrm>
        <a:graphic>
          <a:graphicData uri="http://schemas.openxmlformats.org/drawingml/2006/table">
            <a:tbl>
              <a:tblPr/>
              <a:tblGrid>
                <a:gridCol w="3351213"/>
                <a:gridCol w="687387"/>
                <a:gridCol w="685800"/>
              </a:tblGrid>
              <a:tr h="3046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2018г.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2019г.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284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учителей общеобразовательных школ, чел.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365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324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380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детей в дошкольных образовательных учреждениях, чел.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1617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1251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Обеспеченность дошкольными образовательными учреждениями, мест на 1000 детей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74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74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13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Охват детей дошкольным образованием, %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56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52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13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учащихся, чел.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3881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3753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29729" name="Picture 13" descr="C:\Users\09\Desktop\184936-2.web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246688"/>
            <a:ext cx="2268538" cy="16113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0" name="Picture 37" descr="79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67200"/>
            <a:ext cx="2376488" cy="1651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1" name="Picture 16" descr="C:\Users\09\Desktop\37062c348974e71f9404c4a217b4326a_big.web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3962400"/>
            <a:ext cx="2047875" cy="1371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2" name="Picture 8" descr="S30202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336800" cy="1752600"/>
          </a:xfrm>
          <a:prstGeom prst="rect">
            <a:avLst/>
          </a:prstGeom>
          <a:noFill/>
          <a:ln w="38100" cmpd="dbl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3" name="Picture 17" descr="C:\Users\09\Desktop\pic_screen.web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29200"/>
            <a:ext cx="2438400" cy="1735138"/>
          </a:xfrm>
          <a:prstGeom prst="rect">
            <a:avLst/>
          </a:prstGeom>
          <a:noFill/>
          <a:ln w="38100" cmpd="dbl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34" name="Прямоугольник 9"/>
          <p:cNvSpPr>
            <a:spLocks noChangeArrowheads="1"/>
          </p:cNvSpPr>
          <p:nvPr/>
        </p:nvSpPr>
        <p:spPr bwMode="auto">
          <a:xfrm>
            <a:off x="152400" y="1219200"/>
            <a:ext cx="8763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cs typeface="Times New Roman" pitchFamily="18" charset="0"/>
              </a:rPr>
              <a:t>	Муниципальная образовательная сеть представлена 33 образовательными учреждениями: 22школ  и 9 - дошкольных образовательных учреждений, 1 – дом детского творчества;  1 - детско–юношеская  спортивная школа.</a:t>
            </a:r>
          </a:p>
        </p:txBody>
      </p:sp>
      <p:pic>
        <p:nvPicPr>
          <p:cNvPr id="29735" name="Picture 77" descr="shko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3030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36" name="TextBox 11"/>
          <p:cNvSpPr txBox="1">
            <a:spLocks noChangeArrowheads="1"/>
          </p:cNvSpPr>
          <p:nvPr/>
        </p:nvSpPr>
        <p:spPr bwMode="auto">
          <a:xfrm>
            <a:off x="2362200" y="304800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800" b="1" i="1">
                <a:solidFill>
                  <a:schemeClr val="accent2"/>
                </a:solidFill>
                <a:cs typeface="Times New Roman" pitchFamily="18" charset="0"/>
              </a:rPr>
              <a:t>ОБРАЗОВАНИЕ</a:t>
            </a:r>
          </a:p>
        </p:txBody>
      </p:sp>
      <p:pic>
        <p:nvPicPr>
          <p:cNvPr id="29737" name="Picture 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10096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2" name="Picture 14" descr="кар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1590675"/>
            <a:ext cx="5038725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4" name="AutoShape 16"/>
          <p:cNvSpPr>
            <a:spLocks noChangeArrowheads="1"/>
          </p:cNvSpPr>
          <p:nvPr/>
        </p:nvSpPr>
        <p:spPr bwMode="auto">
          <a:xfrm>
            <a:off x="0" y="642938"/>
            <a:ext cx="6119813" cy="1008062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2000" b="1" i="1">
                <a:solidFill>
                  <a:schemeClr val="accent2"/>
                </a:solidFill>
                <a:latin typeface="Arial Black" pitchFamily="34" charset="0"/>
              </a:rPr>
              <a:t/>
            </a:r>
            <a:br>
              <a:rPr lang="ru-RU" altLang="ru-RU" sz="2000" b="1" i="1">
                <a:solidFill>
                  <a:schemeClr val="accent2"/>
                </a:solidFill>
                <a:latin typeface="Arial Black" pitchFamily="34" charset="0"/>
              </a:rPr>
            </a:br>
            <a:endParaRPr lang="ru-RU" altLang="ru-RU" sz="2000" b="1" i="1">
              <a:solidFill>
                <a:schemeClr val="accent2"/>
              </a:solidFill>
              <a:latin typeface="Arial Black" pitchFamily="34" charset="0"/>
            </a:endParaRPr>
          </a:p>
        </p:txBody>
      </p:sp>
      <p:pic>
        <p:nvPicPr>
          <p:cNvPr id="30724" name="Picture 17" descr="до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2573338"/>
            <a:ext cx="6175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8" descr="дд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3294063"/>
            <a:ext cx="75565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9" descr="дюс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4086225"/>
            <a:ext cx="563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0" descr="о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1852613"/>
            <a:ext cx="558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 Box 21"/>
          <p:cNvSpPr txBox="1">
            <a:spLocks noChangeArrowheads="1"/>
          </p:cNvSpPr>
          <p:nvPr/>
        </p:nvSpPr>
        <p:spPr bwMode="auto">
          <a:xfrm>
            <a:off x="1628775" y="1852613"/>
            <a:ext cx="223202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b="1">
                <a:solidFill>
                  <a:srgbClr val="006600"/>
                </a:solidFill>
              </a:rPr>
              <a:t> </a:t>
            </a:r>
            <a:r>
              <a:rPr lang="ru-RU" altLang="ru-RU" b="1"/>
              <a:t>образовательное учреждение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ru-RU" altLang="ru-RU" sz="800" b="1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b="1"/>
              <a:t> дошкольное образовательное учреждение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ru-RU" altLang="ru-RU" sz="800" b="1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b="1"/>
              <a:t> дом детского творчества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ru-RU" altLang="ru-RU" sz="800" b="1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b="1"/>
              <a:t> детская юношеско-спортивная школа</a:t>
            </a:r>
          </a:p>
        </p:txBody>
      </p:sp>
      <p:pic>
        <p:nvPicPr>
          <p:cNvPr id="30729" name="Picture 19" descr="дюс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071938"/>
            <a:ext cx="563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7" descr="доу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143375"/>
            <a:ext cx="260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7" descr="до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143375"/>
            <a:ext cx="2159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4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027113"/>
            <a:ext cx="10096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Лента лицом вниз 1"/>
          <p:cNvSpPr/>
          <p:nvPr/>
        </p:nvSpPr>
        <p:spPr>
          <a:xfrm>
            <a:off x="119063" y="25400"/>
            <a:ext cx="8872537" cy="1063625"/>
          </a:xfrm>
          <a:prstGeom prst="ribbon">
            <a:avLst>
              <a:gd name="adj1" fmla="val 16667"/>
              <a:gd name="adj2" fmla="val 58672"/>
            </a:avLst>
          </a:prstGeom>
          <a:solidFill>
            <a:srgbClr val="00EE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62200" y="319088"/>
            <a:ext cx="44196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i="1" dirty="0">
                <a:solidFill>
                  <a:schemeClr val="accent6"/>
                </a:solidFill>
              </a:rPr>
              <a:t>ОБРАЗОВАТЕЛЬНЫЕ УЧРЕЖДЕНИЯ ОЛОВЯННИНСКОГО РАЙОНА</a:t>
            </a:r>
          </a:p>
        </p:txBody>
      </p:sp>
      <p:pic>
        <p:nvPicPr>
          <p:cNvPr id="30737" name="Рисунок 8" descr="рко-герб"/>
          <p:cNvPicPr>
            <a:picLocks noChangeAspect="1" noChangeArrowheads="1"/>
          </p:cNvPicPr>
          <p:nvPr/>
        </p:nvPicPr>
        <p:blipFill>
          <a:blip r:embed="rId10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33338"/>
            <a:ext cx="13620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991600" cy="6019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000" b="1" smtClean="0">
                <a:latin typeface="Times New Roman" pitchFamily="18" charset="0"/>
              </a:rPr>
              <a:t>	</a:t>
            </a:r>
            <a:r>
              <a:rPr lang="ru-RU" sz="1400" b="1" smtClean="0">
                <a:latin typeface="Times New Roman" pitchFamily="18" charset="0"/>
              </a:rPr>
              <a:t>У каждого района  свой облик и своя история. Историю освоения долины реки Онон, возникновения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поселений района надо искать в  истории освоения  нерчинскими казаками и монахами Нерчинского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Успенского монастыря   месторождений полезных ископаемых, путей-сообщений для торговли с Китаем  и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Монголией, и выделения  казакам за службу Отечеству земельных наделов в вечное пользование.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В 1811 году началась разработка оловянных рудников, недалеко от нынешнего поселка было  добыто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первое промышленное олово России. В начале 20 века на  территории района  действовали вольфрамовые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рудники Букука, Белуха, Антонова  гора.  Калангуйское  месторождение флюорита разведано   в 1919 году.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Свою историю поселок ведет с 1897 года, когда был заложен разъезд Соцол в устье одноименной речки.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Разъезд предназначался для строительства железнодорожного моста через Онон. Место возникновения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станции было названо "Онон-Китайский", а затем Оловянной – по имени Оловорудника, расположенного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поблизости.  В середине лета  1900 года  началась   эксплуатация   железнодорожного моста.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 В годы гражданской войны Оловянная оказалась в центре различных боевых действий. В 1918 году в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боевых действиях участвовал командующий Забайкальским фронтом Сергей Лазо, именем которого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названа одна из улиц поселка. С 1901 года  станция  стала отделением   Забайкальской железной дороги  и в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ней были построены почтово-телеграфная  контора, больница, церковь и школа. Сданы в эксплуатацию 2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корпуса паровозного депо.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	4 января 1926 года Оловянная становится районным центром. В  1929 году Оловянной присвоен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статус  поселка городского типа. 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Дважды в истории района происходила реорганизация. С 1966 года и по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настоящее время Оловяннинский район является самостоятельным субъектом.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b="1" smtClean="0">
                <a:latin typeface="Times New Roman" pitchFamily="18" charset="0"/>
              </a:rPr>
              <a:t>В 2011году  Оловяннинский район отметил своё 85-летие.</a:t>
            </a:r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	В годы Великой Отечественной войны   из Оловяннинского района было призвано   14654 человека,  из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 них не вернулись к родным 2861 человек. За годы Великой Отечественной войны  более 100  человек –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Оловяннинцев были награждены орденами Красного знамени, Красной  Звезды, а позже орденом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Отечественной  войны. </a:t>
            </a:r>
          </a:p>
          <a:p>
            <a:pPr eaLnBrk="1" hangingPunct="1">
              <a:buFontTx/>
              <a:buNone/>
            </a:pPr>
            <a:endParaRPr lang="ru-RU" sz="14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4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4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400" b="1" smtClean="0">
                <a:latin typeface="Times New Roman" pitchFamily="18" charset="0"/>
              </a:rPr>
              <a:t> </a:t>
            </a:r>
          </a:p>
        </p:txBody>
      </p:sp>
      <p:sp>
        <p:nvSpPr>
          <p:cNvPr id="4099" name="AutoShape 12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4100" name="Rectangle 13"/>
          <p:cNvSpPr>
            <a:spLocks noGrp="1" noChangeArrowheads="1"/>
          </p:cNvSpPr>
          <p:nvPr>
            <p:ph type="title"/>
          </p:nvPr>
        </p:nvSpPr>
        <p:spPr>
          <a:xfrm>
            <a:off x="3124200" y="0"/>
            <a:ext cx="3048000" cy="533400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solidFill>
                  <a:schemeClr val="accent2"/>
                </a:solidFill>
                <a:latin typeface="Times New Roman" pitchFamily="18" charset="0"/>
              </a:rPr>
              <a:t>И С Т О Р И Я</a:t>
            </a:r>
            <a:r>
              <a:rPr lang="ru-RU" smtClean="0"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2590800" y="3048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ЗДРАВООХРАНЕНИЕ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724400" y="457200"/>
            <a:ext cx="4419600" cy="3657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883" name="Group 43"/>
          <p:cNvGraphicFramePr>
            <a:graphicFrameLocks noGrp="1"/>
          </p:cNvGraphicFramePr>
          <p:nvPr/>
        </p:nvGraphicFramePr>
        <p:xfrm>
          <a:off x="0" y="4876800"/>
          <a:ext cx="5486400" cy="2006600"/>
        </p:xfrm>
        <a:graphic>
          <a:graphicData uri="http://schemas.openxmlformats.org/drawingml/2006/table">
            <a:tbl>
              <a:tblPr/>
              <a:tblGrid>
                <a:gridCol w="4100513"/>
                <a:gridCol w="661987"/>
                <a:gridCol w="7239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2018г</a:t>
                      </a:r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2019г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Обеспеченность больничными койками, на 10 тыс. населения</a:t>
                      </a: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46,8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47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Обеспеченность врачами, чел. на 10 тыс. населения</a:t>
                      </a: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12,6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Обеспеченность средним медицинским персоналом, чел. на 10 тыс.населения</a:t>
                      </a: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68,3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74,9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Объем платных услуг, млн. руб.</a:t>
                      </a: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  <p:pic>
        <p:nvPicPr>
          <p:cNvPr id="31775" name="Picture 847" descr="DSC009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6" name="Picture 858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3886200"/>
            <a:ext cx="1962150" cy="1447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7" name="Picture 7" descr="В операционно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334000"/>
            <a:ext cx="1981200" cy="13493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8" name="Picture 70" descr="C:\Users\09\Desktop\фото к слайдам\социальная сфера\МУЗ ЦРБ п. Ясногорс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2362200" cy="1524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9" name="Picture 4" descr="P11102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6600"/>
            <a:ext cx="2133600" cy="12954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80" name="Picture 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41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1" name="Picture 8" descr="PICT00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2860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2" name="Picture 6" descr="Изображение 014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057400"/>
            <a:ext cx="2032000" cy="1371600"/>
          </a:xfrm>
        </p:spPr>
      </p:pic>
      <p:sp>
        <p:nvSpPr>
          <p:cNvPr id="31783" name="Прямоугольник 17"/>
          <p:cNvSpPr>
            <a:spLocks noChangeArrowheads="1"/>
          </p:cNvSpPr>
          <p:nvPr/>
        </p:nvSpPr>
        <p:spPr bwMode="auto">
          <a:xfrm>
            <a:off x="5181600" y="914400"/>
            <a:ext cx="39624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cs typeface="Times New Roman" pitchFamily="18" charset="0"/>
              </a:rPr>
              <a:t>Структура больницы::</a:t>
            </a:r>
            <a:endParaRPr lang="ru-RU" i="1"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ГУЗ «Оловяннинская ЦРБ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Оловяннинская районная  больница;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2 участковых больницы;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Врачебная амбулатория;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19 фельдшерско-акушерских пунктов;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 4 станции скорой медицинской помощи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4амбулаторно-поликлинических отделения</a:t>
            </a:r>
          </a:p>
        </p:txBody>
      </p:sp>
      <p:pic>
        <p:nvPicPr>
          <p:cNvPr id="31784" name="Picture 3" descr="D:\Мои документы\ОТЧЕТ ЗА 4 ГОДА\фотоотчет\црб\Новая папка\нацпроект\санитарный автомобиль нац провет Здоровье в действии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626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 txBox="1">
            <a:spLocks noChangeArrowheads="1"/>
          </p:cNvSpPr>
          <p:nvPr/>
        </p:nvSpPr>
        <p:spPr bwMode="auto">
          <a:xfrm>
            <a:off x="457200" y="0"/>
            <a:ext cx="8229600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2514600" y="304800"/>
            <a:ext cx="403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800" b="1" i="1">
                <a:solidFill>
                  <a:schemeClr val="accent2"/>
                </a:solidFill>
                <a:cs typeface="Times New Roman" pitchFamily="18" charset="0"/>
              </a:rPr>
              <a:t>КУЛЬТУРА И СПОРТ</a:t>
            </a:r>
          </a:p>
        </p:txBody>
      </p:sp>
      <p:sp>
        <p:nvSpPr>
          <p:cNvPr id="53252" name="Прямоугольник с двумя вырезанными противолежащими углами 14"/>
          <p:cNvSpPr>
            <a:spLocks noChangeArrowheads="1"/>
          </p:cNvSpPr>
          <p:nvPr/>
        </p:nvSpPr>
        <p:spPr bwMode="auto">
          <a:xfrm>
            <a:off x="190500" y="1295400"/>
            <a:ext cx="4648200" cy="2743200"/>
          </a:xfrm>
          <a:custGeom>
            <a:avLst/>
            <a:gdLst>
              <a:gd name="T0" fmla="*/ 2 w 5929354"/>
              <a:gd name="T1" fmla="*/ 1 h 3214710"/>
              <a:gd name="T2" fmla="*/ 2 w 5929354"/>
              <a:gd name="T3" fmla="*/ 1 h 3214710"/>
              <a:gd name="T4" fmla="*/ 0 w 5929354"/>
              <a:gd name="T5" fmla="*/ 1 h 3214710"/>
              <a:gd name="T6" fmla="*/ 2 w 5929354"/>
              <a:gd name="T7" fmla="*/ 0 h 321471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67898 w 5929354"/>
              <a:gd name="T13" fmla="*/ 267901 h 3214710"/>
              <a:gd name="T14" fmla="*/ 5661458 w 5929354"/>
              <a:gd name="T15" fmla="*/ 2946809 h 32147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29354" h="3214710">
                <a:moveTo>
                  <a:pt x="0" y="0"/>
                </a:moveTo>
                <a:lnTo>
                  <a:pt x="5393558" y="0"/>
                </a:lnTo>
                <a:lnTo>
                  <a:pt x="5929354" y="535796"/>
                </a:lnTo>
                <a:lnTo>
                  <a:pt x="5929354" y="3214710"/>
                </a:lnTo>
                <a:lnTo>
                  <a:pt x="535796" y="3214710"/>
                </a:lnTo>
                <a:lnTo>
                  <a:pt x="0" y="2678914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FF99"/>
              </a:gs>
              <a:gs pos="100000">
                <a:srgbClr val="FF9999"/>
              </a:gs>
            </a:gsLst>
            <a:lin ang="2700000" scaled="1"/>
          </a:gradFill>
          <a:ln w="25400" algn="ctr">
            <a:solidFill>
              <a:srgbClr val="89A4A7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ru-RU" sz="1600" u="sng" dirty="0" smtClean="0">
                <a:solidFill>
                  <a:srgbClr val="6600FF"/>
                </a:solidFill>
                <a:latin typeface="Tahoma" panose="020B0604030504040204" pitchFamily="34" charset="0"/>
              </a:rPr>
              <a:t>Население района обслуживают:</a:t>
            </a:r>
            <a:r>
              <a:rPr lang="ru-RU" sz="1600" dirty="0" smtClean="0">
                <a:solidFill>
                  <a:srgbClr val="6600FF"/>
                </a:solidFill>
                <a:latin typeface="Tahoma" panose="020B060403050404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24 библиотеки, в </a:t>
            </a:r>
            <a:r>
              <a:rPr lang="ru-RU" sz="1600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т.ч</a:t>
            </a: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. 1 детская, 20 сельских, 3 городских, с книжным фондом 183480 экз.;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 2 краеведческих музея, 11681 экспонатов;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ahoma" panose="020B0604030504040204" pitchFamily="34" charset="0"/>
              </a:rPr>
              <a:t> </a:t>
            </a: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19 культурно-досуговых учреждения;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2 музыкальные школы;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1 школа искусств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1 МАУ «Оловяннинский центр культуры»</a:t>
            </a:r>
          </a:p>
        </p:txBody>
      </p:sp>
      <p:graphicFrame>
        <p:nvGraphicFramePr>
          <p:cNvPr id="36905" name="Group 41"/>
          <p:cNvGraphicFramePr>
            <a:graphicFrameLocks noGrp="1"/>
          </p:cNvGraphicFramePr>
          <p:nvPr/>
        </p:nvGraphicFramePr>
        <p:xfrm>
          <a:off x="304800" y="4191000"/>
          <a:ext cx="4800600" cy="1765299"/>
        </p:xfrm>
        <a:graphic>
          <a:graphicData uri="http://schemas.openxmlformats.org/drawingml/2006/table">
            <a:tbl>
              <a:tblPr/>
              <a:tblGrid>
                <a:gridCol w="3581400"/>
                <a:gridCol w="609600"/>
                <a:gridCol w="609600"/>
              </a:tblGrid>
              <a:tr h="274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Индикатор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2018г</a:t>
                      </a:r>
                    </a:p>
                  </a:txBody>
                  <a:tcPr marT="45620" marB="456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2019г</a:t>
                      </a:r>
                    </a:p>
                  </a:txBody>
                  <a:tcPr marT="45620" marB="456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услуг, млн. рублей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0,8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485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Обеспеченность населения культурно-досуговыми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учреждениями,  на 100 тыс. нас.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53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457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Обеспеченность населения  библиотечными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учреждениями,  на 100 тыс. нас.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68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Библиотечный фонд, тыс. экземпляров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178,42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175,3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32803" name="Picture 2" descr="F:\Documents and Settings\Админ\Рабочий стол\юбилей района\Оловяннинский район\Виды\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33788"/>
            <a:ext cx="34290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4" name="Picture 39" descr="https://im0-tub-ru.yandex.net/i?id=e1246b40e584831f99faeccd330e0c35&amp;n=33&amp;h=215&amp;w=2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27113"/>
            <a:ext cx="33051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7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6F2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sz="2000" b="1" i="1" smtClean="0">
                <a:solidFill>
                  <a:srgbClr val="0033CC"/>
                </a:solidFill>
                <a:latin typeface="Times New Roman" pitchFamily="18" charset="0"/>
              </a:rPr>
              <a:t>ТРАНСПОРТНАЯ ИНФРАСТРУКТУРА</a:t>
            </a:r>
          </a:p>
        </p:txBody>
      </p:sp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0" y="990600"/>
            <a:ext cx="9144000" cy="609600"/>
          </a:xfrm>
          <a:prstGeom prst="snip2DiagRect">
            <a:avLst/>
          </a:prstGeom>
          <a:solidFill>
            <a:srgbClr val="FFB3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По  территории  6 поселений   района  проходит  участок федеральной  автомагистрали Чита-Забайкальск (102,3 км.). Сообщение между селами и поселками осуществляется  по автомобильной  и железнодорожной  дороге.  </a:t>
            </a:r>
          </a:p>
          <a:p>
            <a:pPr>
              <a:buFont typeface="Arial" charset="0"/>
              <a:buNone/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Прямоугольник с двумя вырезанными соседними углами 17"/>
          <p:cNvSpPr/>
          <p:nvPr/>
        </p:nvSpPr>
        <p:spPr>
          <a:xfrm>
            <a:off x="38100" y="1828800"/>
            <a:ext cx="6324600" cy="914400"/>
          </a:xfrm>
          <a:prstGeom prst="snip2Same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3797" name="Picture 13" descr="H:\Оловянная\фото автомобильной дороги,моста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76400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Содержимое 5"/>
          <p:cNvSpPr>
            <a:spLocks noGrp="1"/>
          </p:cNvSpPr>
          <p:nvPr>
            <p:ph idx="1"/>
          </p:nvPr>
        </p:nvSpPr>
        <p:spPr>
          <a:xfrm>
            <a:off x="-11113" y="1828800"/>
            <a:ext cx="6400801" cy="99060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 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	</a:t>
            </a:r>
            <a:r>
              <a:rPr lang="ru-RU" sz="1600" b="1" smtClean="0">
                <a:latin typeface="Times New Roman" pitchFamily="18" charset="0"/>
              </a:rPr>
              <a:t>Общая протяженность дорог 733,78км, в том числе дорог 128 км  дорог федерального значения, 395,36 км местного значения.   </a:t>
            </a:r>
            <a:r>
              <a:rPr lang="ru-RU" sz="1400" b="1" smtClean="0"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</a:t>
            </a: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4648200" y="5105400"/>
            <a:ext cx="4191000" cy="1752600"/>
          </a:xfrm>
          <a:prstGeom prst="flowChartTerminator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4876800" y="5170488"/>
            <a:ext cx="35052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accent2"/>
                </a:solidFill>
              </a:rPr>
              <a:t>    По территории района проходит     Забайкальская железная дорога, протяженностью  121 км.  Проведена  электрификация    участков: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</a:rPr>
              <a:t>-   2011г Карымская – Оловянная (148,4 км).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</a:rPr>
              <a:t>-  2012г Оловянная-Борзя.</a:t>
            </a:r>
          </a:p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33801" name="Рисунок 12" descr="http://dg22.odnoklassniki.ru/getImage?photoId=401434202976&amp;photoType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00400"/>
            <a:ext cx="24384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8" descr="H:\Оловянная\вид на железную дорогу\getImage (8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7" descr="H:\Оловянная\вид на железную дорогу\getImage (2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5075238"/>
            <a:ext cx="304641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4" descr="H:\Оловянная\фото автомобильной дороги,моста\Рисунок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52800"/>
            <a:ext cx="2667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ChangeArrowheads="1"/>
          </p:cNvSpPr>
          <p:nvPr/>
        </p:nvSpPr>
        <p:spPr bwMode="auto">
          <a:xfrm>
            <a:off x="152400" y="3860800"/>
            <a:ext cx="2362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>
                <a:latin typeface="Arial" charset="0"/>
              </a:rPr>
              <a:t> </a:t>
            </a:r>
          </a:p>
        </p:txBody>
      </p:sp>
      <p:pic>
        <p:nvPicPr>
          <p:cNvPr id="3481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667000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9" descr="C:\Users\09\Desktop\Оловянная\SAM_1685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30480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181600"/>
            <a:ext cx="27432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Овал 17"/>
          <p:cNvSpPr/>
          <p:nvPr/>
        </p:nvSpPr>
        <p:spPr>
          <a:xfrm>
            <a:off x="2438400" y="990600"/>
            <a:ext cx="4572000" cy="2514600"/>
          </a:xfrm>
          <a:prstGeom prst="ellipse">
            <a:avLst/>
          </a:prstGeom>
          <a:solidFill>
            <a:srgbClr val="CCFF66"/>
          </a:solidFill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accent2"/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4823" name="TextBox 18"/>
          <p:cNvSpPr txBox="1">
            <a:spLocks noChangeArrowheads="1"/>
          </p:cNvSpPr>
          <p:nvPr/>
        </p:nvSpPr>
        <p:spPr bwMode="auto">
          <a:xfrm>
            <a:off x="2514600" y="990600"/>
            <a:ext cx="4572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solidFill>
                  <a:schemeClr val="accent2"/>
                </a:solidFill>
                <a:latin typeface="Arial" charset="0"/>
              </a:rPr>
              <a:t>                               </a:t>
            </a:r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Связь в районе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        обеспечивает Забайкальский филиал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ПАО«Ростелеком»,  АО «Транстелеком». 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Сотовая связь – в 20 населенных пунктах, включая районный центр.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Услуги почтовой связи в районе  оказывают 20 отделения УФПС Забайкальского края – филиала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ФГУП «Почта России».   На территории района  в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 поселениях обеспечен доступ в Интернет,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     установлено 9 таксофонов,</a:t>
            </a:r>
          </a:p>
        </p:txBody>
      </p:sp>
      <p:pic>
        <p:nvPicPr>
          <p:cNvPr id="34824" name="Рисунок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105400"/>
            <a:ext cx="22860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5" descr="C:\Users\лариса\Desktop\pic11175013x8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6" descr="C:\Users\лариса\Desktop\9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838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7" descr="C:\Users\лариса\Desktop\0be96d280ba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8" descr="C:\Users\лариса\Desktop\9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38200"/>
            <a:ext cx="8382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AutoShape 7"/>
          <p:cNvSpPr>
            <a:spLocks noChangeArrowheads="1"/>
          </p:cNvSpPr>
          <p:nvPr/>
        </p:nvSpPr>
        <p:spPr bwMode="auto">
          <a:xfrm>
            <a:off x="533400" y="152400"/>
            <a:ext cx="8229600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i="1">
                <a:solidFill>
                  <a:srgbClr val="0033CC"/>
                </a:solidFill>
              </a:rPr>
              <a:t>СВЯЗЬ</a:t>
            </a:r>
          </a:p>
        </p:txBody>
      </p:sp>
      <p:pic>
        <p:nvPicPr>
          <p:cNvPr id="34830" name="Picture 15" descr="&amp;Lcy;&amp;ocy;&amp;gcy;&amp;ocy;&amp;tcy;&amp;icy;&amp;pcy; Yota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06800"/>
            <a:ext cx="990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2" descr="C:\Users\09\Desktop\Оловянная\SAM_1732 - копия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82550" y="1143000"/>
            <a:ext cx="2500313" cy="185261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</p:pic>
      <p:pic>
        <p:nvPicPr>
          <p:cNvPr id="35843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1588" y="1181100"/>
            <a:ext cx="2667000" cy="1806575"/>
          </a:xfrm>
        </p:spPr>
      </p:pic>
      <p:sp>
        <p:nvSpPr>
          <p:cNvPr id="62468" name="AutoShape 64"/>
          <p:cNvSpPr>
            <a:spLocks noChangeArrowheads="1"/>
          </p:cNvSpPr>
          <p:nvPr/>
        </p:nvSpPr>
        <p:spPr bwMode="auto">
          <a:xfrm rot="150927">
            <a:off x="2798763" y="2868613"/>
            <a:ext cx="4897437" cy="2587625"/>
          </a:xfrm>
          <a:prstGeom prst="doubleWave">
            <a:avLst>
              <a:gd name="adj1" fmla="val 6500"/>
              <a:gd name="adj2" fmla="val 1181"/>
            </a:avLst>
          </a:prstGeom>
          <a:solidFill>
            <a:srgbClr val="ECB1ED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ru-RU" sz="1400" smtClean="0"/>
          </a:p>
        </p:txBody>
      </p:sp>
      <p:sp>
        <p:nvSpPr>
          <p:cNvPr id="35847" name="Rectangle 65"/>
          <p:cNvSpPr>
            <a:spLocks noChangeArrowheads="1"/>
          </p:cNvSpPr>
          <p:nvPr/>
        </p:nvSpPr>
        <p:spPr bwMode="auto">
          <a:xfrm>
            <a:off x="2971800" y="3146425"/>
            <a:ext cx="4419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1800">
                <a:cs typeface="Times New Roman" pitchFamily="18" charset="0"/>
              </a:rPr>
              <a:t>Сфера жилищно-коммунального хозяйства  в Оловяннинском районе представлена                   12  предприятиями, из них 2 муниципальных </a:t>
            </a:r>
          </a:p>
          <a:p>
            <a:pPr algn="ctr"/>
            <a:r>
              <a:rPr lang="ru-RU" altLang="ru-RU" sz="1800">
                <a:cs typeface="Times New Roman" pitchFamily="18" charset="0"/>
              </a:rPr>
              <a:t>предприятий;  2 открытых   акционерных общества; 8 обществ с ограниченной ответственностью</a:t>
            </a:r>
            <a:r>
              <a:rPr lang="ru-RU" altLang="ru-RU" sz="1800">
                <a:latin typeface="Arial" charset="0"/>
              </a:rPr>
              <a:t>.</a:t>
            </a:r>
          </a:p>
        </p:txBody>
      </p:sp>
      <p:sp>
        <p:nvSpPr>
          <p:cNvPr id="14" name="AutoShape 7"/>
          <p:cNvSpPr txBox="1">
            <a:spLocks noChangeArrowheads="1"/>
          </p:cNvSpPr>
          <p:nvPr/>
        </p:nvSpPr>
        <p:spPr bwMode="auto">
          <a:xfrm>
            <a:off x="307974" y="0"/>
            <a:ext cx="8836025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851" name="TextBox 14"/>
          <p:cNvSpPr txBox="1">
            <a:spLocks noChangeArrowheads="1"/>
          </p:cNvSpPr>
          <p:nvPr/>
        </p:nvSpPr>
        <p:spPr bwMode="auto">
          <a:xfrm>
            <a:off x="2514600" y="185738"/>
            <a:ext cx="44291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400" b="1" i="1">
                <a:solidFill>
                  <a:schemeClr val="accent2"/>
                </a:solidFill>
                <a:cs typeface="Times New Roman" pitchFamily="18" charset="0"/>
              </a:rPr>
              <a:t>  </a:t>
            </a:r>
            <a:r>
              <a:rPr lang="ru-RU" altLang="ru-RU" sz="1800" b="1" i="1">
                <a:solidFill>
                  <a:schemeClr val="accent2"/>
                </a:solidFill>
                <a:cs typeface="Times New Roman" pitchFamily="18" charset="0"/>
              </a:rPr>
              <a:t>ЖИЛИЩНО  -   КОММУНАЛЬНОЕ ХОЗЯЙСТВО</a:t>
            </a:r>
          </a:p>
        </p:txBody>
      </p:sp>
      <p:pic>
        <p:nvPicPr>
          <p:cNvPr id="62472" name="Picture 6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92075" y="5360988"/>
            <a:ext cx="2112963" cy="1524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</p:pic>
      <p:pic>
        <p:nvPicPr>
          <p:cNvPr id="35853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92463"/>
            <a:ext cx="2274888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42" descr="C:\Users\лариса\Desktop\591421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3271838" y="1333500"/>
            <a:ext cx="2390775" cy="14700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</p:pic>
      <p:pic>
        <p:nvPicPr>
          <p:cNvPr id="62475" name="Picture 12" descr="жкх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6796088" y="5334000"/>
            <a:ext cx="2347912" cy="152400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</p:pic>
      <p:sp>
        <p:nvSpPr>
          <p:cNvPr id="18" name="Блок-схема: решение 17"/>
          <p:cNvSpPr/>
          <p:nvPr/>
        </p:nvSpPr>
        <p:spPr>
          <a:xfrm>
            <a:off x="2409825" y="5548313"/>
            <a:ext cx="4114800" cy="1219200"/>
          </a:xfrm>
          <a:prstGeom prst="flowChartDecision">
            <a:avLst/>
          </a:prstGeom>
          <a:solidFill>
            <a:srgbClr val="CCFF33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859" name="TextBox 18"/>
          <p:cNvSpPr txBox="1">
            <a:spLocks noChangeArrowheads="1"/>
          </p:cNvSpPr>
          <p:nvPr/>
        </p:nvSpPr>
        <p:spPr bwMode="auto">
          <a:xfrm>
            <a:off x="3124200" y="5726113"/>
            <a:ext cx="31242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>
                <a:latin typeface="Arial" charset="0"/>
              </a:rPr>
              <a:t>             </a:t>
            </a:r>
            <a:r>
              <a:rPr lang="ru-RU" altLang="ru-RU" b="1">
                <a:cs typeface="Times New Roman" pitchFamily="18" charset="0"/>
              </a:rPr>
              <a:t>Протяженность:</a:t>
            </a:r>
          </a:p>
          <a:p>
            <a:pPr eaLnBrk="1" hangingPunct="1"/>
            <a:r>
              <a:rPr lang="ru-RU" altLang="ru-RU" b="1">
                <a:cs typeface="Times New Roman" pitchFamily="18" charset="0"/>
              </a:rPr>
              <a:t>Тепловых сетей -154,91км;</a:t>
            </a:r>
          </a:p>
          <a:p>
            <a:pPr eaLnBrk="1" hangingPunct="1"/>
            <a:r>
              <a:rPr lang="ru-RU" altLang="ru-RU" b="1">
                <a:cs typeface="Times New Roman" pitchFamily="18" charset="0"/>
              </a:rPr>
              <a:t>Водопроводных сетей  - 61,2км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980424"/>
              </p:ext>
            </p:extLst>
          </p:nvPr>
        </p:nvGraphicFramePr>
        <p:xfrm>
          <a:off x="193675" y="4800600"/>
          <a:ext cx="4625975" cy="1905000"/>
        </p:xfrm>
        <a:graphic>
          <a:graphicData uri="http://schemas.openxmlformats.org/drawingml/2006/table">
            <a:tbl>
              <a:tblPr/>
              <a:tblGrid>
                <a:gridCol w="3181350"/>
                <a:gridCol w="727075"/>
                <a:gridCol w="717550"/>
              </a:tblGrid>
              <a:tr h="43186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Индикаторы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53" marB="4575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839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</a:t>
                      </a:r>
                    </a:p>
                  </a:txBody>
                  <a:tcPr marT="45753" marB="45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</a:p>
                  </a:txBody>
                  <a:tcPr marT="45753" marB="45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642444">
                <a:tc>
                  <a:txBody>
                    <a:bodyPr/>
                    <a:lstStyle/>
                    <a:p>
                      <a:pPr marL="88900" marR="0" lvl="0" indent="-8890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жилищного фонда, кв. м.</a:t>
                      </a:r>
                    </a:p>
                  </a:txBody>
                  <a:tcPr marT="45753" marB="4575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686,2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688,697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521080">
                <a:tc>
                  <a:txBody>
                    <a:bodyPr/>
                    <a:lstStyle/>
                    <a:p>
                      <a:pPr marL="88900" marR="0" lvl="0" indent="-8890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обеспеченности общей площадью на 1 человека, кв. м.</a:t>
                      </a:r>
                    </a:p>
                  </a:txBody>
                  <a:tcPr marT="45753" marB="4575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309611">
                <a:tc>
                  <a:txBody>
                    <a:bodyPr/>
                    <a:lstStyle/>
                    <a:p>
                      <a:pPr marL="88900" marR="0" lvl="0" indent="-8890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Ввод жилья в эксплуатацию, кв. м.</a:t>
                      </a:r>
                    </a:p>
                  </a:txBody>
                  <a:tcPr marT="45753" marB="4575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1,485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0,997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sp>
        <p:nvSpPr>
          <p:cNvPr id="2" name="Лента лицом вниз 1"/>
          <p:cNvSpPr/>
          <p:nvPr/>
        </p:nvSpPr>
        <p:spPr>
          <a:xfrm>
            <a:off x="304800" y="152400"/>
            <a:ext cx="8458200" cy="838200"/>
          </a:xfrm>
          <a:prstGeom prst="ribbon">
            <a:avLst/>
          </a:prstGeom>
          <a:solidFill>
            <a:srgbClr val="00EE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891" name="TextBox 2"/>
          <p:cNvSpPr txBox="1">
            <a:spLocks noChangeArrowheads="1"/>
          </p:cNvSpPr>
          <p:nvPr/>
        </p:nvSpPr>
        <p:spPr bwMode="auto">
          <a:xfrm>
            <a:off x="2552700" y="344488"/>
            <a:ext cx="3962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800" b="1" i="1">
                <a:solidFill>
                  <a:schemeClr val="accent2"/>
                </a:solidFill>
              </a:rPr>
              <a:t>ЖИЛИЩНО-КОММУНАЛЬНОЕ ХОЗЯЙСТВО</a:t>
            </a:r>
          </a:p>
        </p:txBody>
      </p:sp>
      <p:sp>
        <p:nvSpPr>
          <p:cNvPr id="5" name="Блок-схема: знак завершения 4"/>
          <p:cNvSpPr/>
          <p:nvPr/>
        </p:nvSpPr>
        <p:spPr>
          <a:xfrm>
            <a:off x="152400" y="1284288"/>
            <a:ext cx="3944938" cy="900112"/>
          </a:xfrm>
          <a:prstGeom prst="flowChartTerminator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895" name="TextBox 6"/>
          <p:cNvSpPr txBox="1">
            <a:spLocks noChangeArrowheads="1"/>
          </p:cNvSpPr>
          <p:nvPr/>
        </p:nvSpPr>
        <p:spPr bwMode="auto">
          <a:xfrm>
            <a:off x="334963" y="1333500"/>
            <a:ext cx="3581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C00000"/>
                </a:solidFill>
              </a:rPr>
              <a:t>Всего в 2019г  на территории района  введено  16 домов  общей площадью  0,997 тыс. кв. м.</a:t>
            </a: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4800600" y="1312863"/>
            <a:ext cx="3810000" cy="871537"/>
          </a:xfrm>
          <a:prstGeom prst="flowChartTerminator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899" name="TextBox 8"/>
          <p:cNvSpPr txBox="1">
            <a:spLocks noChangeArrowheads="1"/>
          </p:cNvSpPr>
          <p:nvPr/>
        </p:nvSpPr>
        <p:spPr bwMode="auto">
          <a:xfrm>
            <a:off x="4876800" y="1354138"/>
            <a:ext cx="3581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C00000"/>
                </a:solidFill>
              </a:rPr>
              <a:t>Объем инвестиций, направленных  в жилищное строительство составил  28,0 млн.руб</a:t>
            </a:r>
            <a:r>
              <a:rPr lang="ru-RU" altLang="ru-RU" b="1"/>
              <a:t>.</a:t>
            </a:r>
          </a:p>
        </p:txBody>
      </p:sp>
      <p:pic>
        <p:nvPicPr>
          <p:cNvPr id="64542" name="Рисунок 9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28600" y="2547938"/>
            <a:ext cx="3868738" cy="217646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/>
        </p:spPr>
      </p:pic>
      <p:pic>
        <p:nvPicPr>
          <p:cNvPr id="64545" name="Picture 6" descr="C:\Documents and Settings\Admin.LARISA2016\Рабочий стол\Новая папка (3)\i (3)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334000" y="3529012"/>
            <a:ext cx="3200400" cy="233838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4"/>
          <p:cNvSpPr>
            <a:spLocks noChangeArrowheads="1"/>
          </p:cNvSpPr>
          <p:nvPr/>
        </p:nvSpPr>
        <p:spPr bwMode="auto">
          <a:xfrm>
            <a:off x="9525" y="1298575"/>
            <a:ext cx="4572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/>
              <a:t>Инициатор проекта:</a:t>
            </a:r>
          </a:p>
          <a:p>
            <a:pPr>
              <a:spcBef>
                <a:spcPct val="50000"/>
              </a:spcBef>
            </a:pPr>
            <a:r>
              <a:rPr lang="ru-RU" b="1">
                <a:solidFill>
                  <a:srgbClr val="FF0000"/>
                </a:solidFill>
                <a:cs typeface="Times New Roman" pitchFamily="18" charset="0"/>
              </a:rPr>
              <a:t>Правительство Забайкальского края</a:t>
            </a:r>
          </a:p>
        </p:txBody>
      </p:sp>
      <p:sp>
        <p:nvSpPr>
          <p:cNvPr id="37891" name="Прямоугольник 5"/>
          <p:cNvSpPr>
            <a:spLocks noChangeArrowheads="1"/>
          </p:cNvSpPr>
          <p:nvPr/>
        </p:nvSpPr>
        <p:spPr bwMode="auto">
          <a:xfrm>
            <a:off x="85725" y="30273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/>
              <a:t>Объем  инвестиций:    </a:t>
            </a:r>
            <a:r>
              <a:rPr lang="ru-RU" sz="1800" b="1">
                <a:solidFill>
                  <a:srgbClr val="FF0000"/>
                </a:solidFill>
              </a:rPr>
              <a:t>91,7 млрд.руб.</a:t>
            </a:r>
          </a:p>
        </p:txBody>
      </p:sp>
      <p:sp>
        <p:nvSpPr>
          <p:cNvPr id="37892" name="Прямоугольник 10"/>
          <p:cNvSpPr>
            <a:spLocks noChangeArrowheads="1"/>
          </p:cNvSpPr>
          <p:nvPr/>
        </p:nvSpPr>
        <p:spPr bwMode="auto">
          <a:xfrm>
            <a:off x="66675" y="3519488"/>
            <a:ext cx="4572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/>
              <a:t>Сроки и этапы реализации:</a:t>
            </a:r>
          </a:p>
          <a:p>
            <a:pPr>
              <a:spcBef>
                <a:spcPct val="50000"/>
              </a:spcBef>
            </a:pPr>
            <a:r>
              <a:rPr lang="ru-RU" sz="1800" b="1">
                <a:solidFill>
                  <a:srgbClr val="CC0000"/>
                </a:solidFill>
              </a:rPr>
              <a:t>2012-2037г</a:t>
            </a:r>
          </a:p>
        </p:txBody>
      </p:sp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3821113"/>
            <a:ext cx="210185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8588"/>
            <a:ext cx="1957388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9" descr="C:\Documents and Settings\Admin.LARISA2016\Рабочий стол\Новая папка (2)\metallconst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2447925"/>
            <a:ext cx="18923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0" descr="C:\Documents and Settings\Admin.LARISA2016\Рабочий стол\Новая папка (2)\met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108075"/>
            <a:ext cx="16795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2" descr="C:\Documents and Settings\Admin.LARISA2016\Рабочий стол\Новая папка (2)\1 hello_html_1de7ba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1655763"/>
            <a:ext cx="19954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3" descr="C:\Documents and Settings\Admin.LARISA2016\Рабочий стол\Новая папка (2)\3025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5283200"/>
            <a:ext cx="23034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4" descr="C:\Documents and Settings\Admin.LARISA2016\Рабочий стол\Новая папка (2)\1380698166_1295141009_g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3671888"/>
            <a:ext cx="2154237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5" descr="C:\Documents and Settings\Admin.LARISA2016\Рабочий стол\Новая папка (2)\artticle_img_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5338763"/>
            <a:ext cx="2674937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6" descr="C:\Documents and Settings\Admin.LARISA2016\Рабочий стол\Новая папка (2)\vakansii-ooo-uryumkan-728x41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821113"/>
            <a:ext cx="2427288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8" descr="C:\Documents and Settings\Admin.LARISA2016\Рабочий стол\Новая папка (2)\zoloto_gold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1298575"/>
            <a:ext cx="12954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TextBox 1"/>
          <p:cNvSpPr txBox="1">
            <a:spLocks noChangeArrowheads="1"/>
          </p:cNvSpPr>
          <p:nvPr/>
        </p:nvSpPr>
        <p:spPr bwMode="auto">
          <a:xfrm>
            <a:off x="47625" y="1963738"/>
            <a:ext cx="2847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600" b="1"/>
              <a:t>Недропользователь: горнорудная</a:t>
            </a:r>
            <a:r>
              <a:rPr lang="ru-RU" b="1">
                <a:solidFill>
                  <a:srgbClr val="FF0000"/>
                </a:solidFill>
              </a:rPr>
              <a:t> </a:t>
            </a:r>
            <a:r>
              <a:rPr lang="ru-RU" sz="1600" b="1"/>
              <a:t>компания   «Дархан»</a:t>
            </a:r>
          </a:p>
        </p:txBody>
      </p:sp>
      <p:sp>
        <p:nvSpPr>
          <p:cNvPr id="37904" name="AutoShape 7"/>
          <p:cNvSpPr>
            <a:spLocks noChangeArrowheads="1"/>
          </p:cNvSpPr>
          <p:nvPr/>
        </p:nvSpPr>
        <p:spPr bwMode="auto">
          <a:xfrm>
            <a:off x="152400" y="152400"/>
            <a:ext cx="9144000" cy="1219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i="1">
                <a:solidFill>
                  <a:srgbClr val="0066FF"/>
                </a:solidFill>
                <a:latin typeface="Arial" charset="0"/>
              </a:rPr>
              <a:t>Изучение, разведка  и добыча</a:t>
            </a:r>
          </a:p>
          <a:p>
            <a:pPr algn="ctr"/>
            <a:r>
              <a:rPr lang="ru-RU" sz="2000" b="1" i="1">
                <a:solidFill>
                  <a:srgbClr val="0066FF"/>
                </a:solidFill>
                <a:latin typeface="Arial" charset="0"/>
              </a:rPr>
              <a:t>рудного золота и серебра на</a:t>
            </a:r>
          </a:p>
          <a:p>
            <a:pPr algn="ctr"/>
            <a:r>
              <a:rPr lang="ru-RU" sz="2000" b="1" i="1">
                <a:solidFill>
                  <a:srgbClr val="0066FF"/>
                </a:solidFill>
                <a:latin typeface="Arial" charset="0"/>
              </a:rPr>
              <a:t>Кирченовском месторождении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/>
          <p:cNvSpPr>
            <a:spLocks noChangeArrowheads="1"/>
          </p:cNvSpPr>
          <p:nvPr/>
        </p:nvSpPr>
        <p:spPr bwMode="auto">
          <a:xfrm>
            <a:off x="0" y="-762000"/>
            <a:ext cx="9144000" cy="76200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38100" y="-685800"/>
          <a:ext cx="8953500" cy="6329340"/>
        </p:xfrm>
        <a:graphic>
          <a:graphicData uri="http://schemas.openxmlformats.org/drawingml/2006/table">
            <a:tbl>
              <a:tblPr/>
              <a:tblGrid>
                <a:gridCol w="3101975"/>
                <a:gridCol w="5851525"/>
              </a:tblGrid>
              <a:tr h="7127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Горноперерабатывающий комплекс по переработке золото-серебряных руд   (Кирченовское месторождение).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Отрасль, вид экономической деятельности 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Добыча полезных ископаемых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Отраслевое направление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Минерально-сырьевой, топливно-энергетический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Место реализации проекта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6 км северо-восточнее пос. Калангуй Оловяннинского района Забайкальского края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Почтовый адрес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672001 Забайкальский край, г. Чита, ул. Журавлева, д.104, пом. 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(3022) 31-81-03, 31-81-04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Инициатор проекта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ООО  ГРК«Дархан» (недропользователь)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Генеральный директор Койдан Виталий Олегович).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Цель реализуемого проекта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Горноперерабатывающий комплекс по переработке золото-серебряных руд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9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Краткое содержание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проекта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Начало разведочных работ 25.08.2017 г.;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эксплуатацию горно-добывающего предприятия 25.08.2022 г;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Выход на проектную мощность в соответствии с техническим проектом. 25.08.2023 г.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Объем инвестиций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350400 тыс. руб.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Способ привлечения инвестиций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Собственные и заемные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Ожидаемая эффективность  реализации проекта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Трудоустройство 130 чел.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Планируемые налоговые поступления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 Забайкальского края -551 173 тыс. руб., доход Оловяннинского района 177 050 тыс. руб.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rrowheads="1"/>
          </p:cNvSpPr>
          <p:nvPr/>
        </p:nvSpPr>
        <p:spPr bwMode="auto">
          <a:xfrm>
            <a:off x="28575" y="76200"/>
            <a:ext cx="9144000" cy="68580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graphicFrame>
        <p:nvGraphicFramePr>
          <p:cNvPr id="60452" name="Group 36"/>
          <p:cNvGraphicFramePr>
            <a:graphicFrameLocks noGrp="1"/>
          </p:cNvGraphicFramePr>
          <p:nvPr/>
        </p:nvGraphicFramePr>
        <p:xfrm>
          <a:off x="304800" y="609600"/>
          <a:ext cx="8534400" cy="3356294"/>
        </p:xfrm>
        <a:graphic>
          <a:graphicData uri="http://schemas.openxmlformats.org/drawingml/2006/table">
            <a:tbl>
              <a:tblPr/>
              <a:tblGrid>
                <a:gridCol w="2955925"/>
                <a:gridCol w="5578475"/>
              </a:tblGrid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Срок  реализации  проекта </a:t>
                      </a: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2017-2022гг.   </a:t>
                      </a: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по видам ОКПД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CB. Металлические руды и прочая продукция горнодобывающих производств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Планируемый объем произведенной   продукции по годам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Запасы руды  1658 тыс. тонн.,  годовая производительность обогатительной фабрики -340 тыс. тонн.,  планируемый объем выпуска золота – 0,4 тонн.,  серебра 24,2 тонн.,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Наличие  /необходимость земельного участка (при наличии указать площадь участка, кадастровый номер.)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 111 0000 кв. м; кадастровый номер 756146400303:250 в границах муниципального образования  с/п « Тургинское».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Получена Лицензия на пользование недрами серия ЧИТ № 02289, вид лицензии БР; выдана 24 февраля 2012 года, дата окончания действия лицензии 25 февраля 2037 года.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57150" y="104775"/>
          <a:ext cx="9067800" cy="5778498"/>
        </p:xfrm>
        <a:graphic>
          <a:graphicData uri="http://schemas.openxmlformats.org/drawingml/2006/table">
            <a:tbl>
              <a:tblPr/>
              <a:tblGrid>
                <a:gridCol w="3141663"/>
                <a:gridCol w="5926137"/>
              </a:tblGrid>
              <a:tr h="2743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№2 Модернизация  Кирпичного завода  ООО «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Энергостройремонт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Производство стройматериалов. Выпуск кирпича  керамического ( рядовой,  полнотелый). Код О К 005 ( ОКП) 574100 полнотелый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Забайкальский край ,Оловяннинский район ст. Мирная, ул.Кирпичная, 45 «А»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Инициатор проекта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ООО Энергостройремонт. Генеральный директор  Бахтин  Н.Н.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e-mail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674520,Забайкальский край, Оловяннинский район, п.Ясногорск, ул.Ононская 15., тел./факс  8(30253) 52-3-54,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esr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.00@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yandex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Увеличение выпуска  кирпича  керамического ( рядовой,  полнотелый), создание рабочих мест.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1.Модернизация  оборудования кирпичного завода;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Приобретение техники  для разработки карьера: Экскаватор;  Самосвал – 2 шт.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разработке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всего , в т. ч. по годам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Всего 12000 000 млн. руб.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– 8000 000   руб., в том числе собственные средства  3 000 000 руб.,)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год- 4 000 000 руб., в том числе собственные средства 4  000 000. 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 -4 млн. руб.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201412 000 000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(собственные или заемные)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– 7 000 000. руб.,  заемные – 5 000 000. руб..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 по годам реализации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Всего: 50 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 ( годы)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2019-2021  год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Планируемый объем   произведенной   продукции по годам ( штук)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–   Модернизация оборудования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год-–  5 мл. штук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  –  5 мл. штук 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371600"/>
            <a:ext cx="929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7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1143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r>
              <a:rPr lang="ru-RU" sz="2400" b="1" i="1" smtClean="0">
                <a:solidFill>
                  <a:srgbClr val="0066FF"/>
                </a:solidFill>
              </a:rPr>
              <a:t>ГЕОГРАФИЧЕСКОЕ</a:t>
            </a:r>
            <a:br>
              <a:rPr lang="ru-RU" sz="2400" b="1" i="1" smtClean="0">
                <a:solidFill>
                  <a:srgbClr val="0066FF"/>
                </a:solidFill>
              </a:rPr>
            </a:br>
            <a:r>
              <a:rPr lang="ru-RU" sz="2400" b="1" i="1" smtClean="0">
                <a:solidFill>
                  <a:srgbClr val="0066FF"/>
                </a:solidFill>
              </a:rPr>
              <a:t> ПОЛОЖЕНИЕ</a:t>
            </a:r>
          </a:p>
        </p:txBody>
      </p:sp>
      <p:sp>
        <p:nvSpPr>
          <p:cNvPr id="5124" name="Прямоугольник 7"/>
          <p:cNvSpPr>
            <a:spLocks noChangeArrowheads="1"/>
          </p:cNvSpPr>
          <p:nvPr/>
        </p:nvSpPr>
        <p:spPr bwMode="auto">
          <a:xfrm>
            <a:off x="5486400" y="2667000"/>
            <a:ext cx="36576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800" b="1"/>
              <a:t>Оловяннинский район расположен в юго-восточной части Забайкальского края и удален от  центра на 250 км. На юге граничит с Ононским и Борзинским районами, на западе с Могойтуйским районом, на севере с Балейским и Шилкинским районами. </a:t>
            </a:r>
            <a:endParaRPr lang="ru-RU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66675" y="0"/>
            <a:ext cx="9001125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533400" y="228600"/>
          <a:ext cx="8458200" cy="4033837"/>
        </p:xfrm>
        <a:graphic>
          <a:graphicData uri="http://schemas.openxmlformats.org/drawingml/2006/table">
            <a:tbl>
              <a:tblPr/>
              <a:tblGrid>
                <a:gridCol w="2970213"/>
                <a:gridCol w="5487987"/>
              </a:tblGrid>
              <a:tr h="7335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Планируемые налоговые поступления всего, в том числе по годам  от реализации проекта  по годам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Всего: 5,1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 9 год –   модернизация  завода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 год-–   1,7 млн. 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 год  -   2,1 млн. руб. 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Договор аренды земельного участка №30/12-1  площадью 30000 кв.м. Кадастровый номер земельного участка 75:14:300102:36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0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Энергоснабжение имеется, телефонная связь  имеется, мобильная (  МТС; Мегафон);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Водоснабжение  - водокачка ( аренда) производительностью 10м3/час.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1.До федеральной  автомобильной дороги  Чита – Забайкальск -800 м;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2. Имеется железнодорожное сообщение;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3. Подъездные пути  - автодорога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категории с щебеночным покрытием, шириной  11  м, длиной 1400 м, с откосами, высотой насыпи 0.7м.;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4.  Общежитие на 44 спальных места . фундамент здания  выполнен из сборных ж/б блоков. Стены кирпичные толщ 640 мм, перекрытия ж/б плиты, кровля стропильная, двухскатная из профлиста. Окна пластиковые, двухкамерные, дверные блоки деревянные, полы бетонныые..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152400" y="152400"/>
          <a:ext cx="8839200" cy="6446838"/>
        </p:xfrm>
        <a:graphic>
          <a:graphicData uri="http://schemas.openxmlformats.org/drawingml/2006/table">
            <a:tbl>
              <a:tblPr/>
              <a:tblGrid>
                <a:gridCol w="3062288"/>
                <a:gridCol w="5776912"/>
              </a:tblGrid>
              <a:tr h="2127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3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Строительство шахтной печи для обжига извести на 30 тыс. тонн.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строительной извести для нужд промышленности края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адрес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Оловянинский район, Оловянинское месторождение известняка.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Инициатор проекта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"Новопласт", Гудзь Михаил Миахйлович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e-mail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+79242795009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mishagudz@gmail.com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шахтной печи для обжига извести на 30 тыс. тонн..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Предполагается строительство шахтных и напольных печей для обжига строительной извести, известковой муки. Предприятие уже ведет производство извести на ряду с другими строительными(минеральный порошок, известь, щебень) материалами разрабатывая Оловянинское месторождение известняка. На данном этапе обжиг извести ведётся на базе напольных печей. Применение шахтной технологии обжига позволит на порядок повысить объемы производства и снизить себестоимость.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Полная.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Осуществляется.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Полный комплект.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всего , в т. ч. по годам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000000 – 70 000000 руб. Вложения в период 2х лет с момента старта стройки.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(собственные или заемные)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Ведутся переговоры с инвестором, достигнуты конкретные договорённости.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Рассматриваем кредитные линии по льготным программам для промышленности.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1 года до 3 лет.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 по годам реализации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40  рабочих мест  к моменту выхода на проектную мощность в 30 тыс.тонн.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 ( годы)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2019 - 2021.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Планируемый объем   произведенной   продукции по годам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Среднегодичная производительность неизменна при выходе на проектную мощность 25 - 30 тыс. тон в год.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Планируемые налоговые поступления   от реализации проекта  по годам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уточнения. Предоставим при детальном запросе.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1.Участок в границах горного отвода для добычи ОПИ.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Участок производственной базы.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3.Прирельсовая база.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152400" y="152400"/>
          <a:ext cx="8839200" cy="1524032"/>
        </p:xfrm>
        <a:graphic>
          <a:graphicData uri="http://schemas.openxmlformats.org/drawingml/2006/table">
            <a:tbl>
              <a:tblPr/>
              <a:tblGrid>
                <a:gridCol w="3062288"/>
                <a:gridCol w="5776912"/>
              </a:tblGrid>
              <a:tr h="1097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Всё необходимые коммуникации для текущей работы предприятия созданы самим предприятием (дороги, энергетика и т.д). Для реализации проекта потребуется их модернизация.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 сформирован полностью и готов реализации. Весь комплект необходимых сведений предоставляется по запросу.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152400" y="152400"/>
          <a:ext cx="8839200" cy="6477000"/>
        </p:xfrm>
        <a:graphic>
          <a:graphicData uri="http://schemas.openxmlformats.org/drawingml/2006/table">
            <a:tbl>
              <a:tblPr/>
              <a:tblGrid>
                <a:gridCol w="3062288"/>
                <a:gridCol w="5776912"/>
              </a:tblGrid>
              <a:tr h="27434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№ 4.Развитие СПКК «Деметра»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Смешанное сельское хозяйство, производство и переработка  сельскохозяйственной продукции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п.с.т. Степь, Оловяннинский район.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Инициатор проекта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СПКК»Деметра»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e-mail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674511, забайкальский край, Оовяннинский район, п.с..т. Степь 237 км а/д Чита - Забайкальск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Выращивание и  переработка  и реализация  населению овощей, ягод, мяса.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овощехранилища, убойного цеха, цеха полуфабрикатов, оранжереи, торгового комплекса, цеха консервации.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всего , в т. ч. по годам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50 000 000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(собственные или заемные)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заемные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 по годам реализации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 ( годы)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года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Производится  межевание  и оформление в долгосрочную аренду ( 800 м2;1000 м2)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7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Отсутствует  инженерная инфраструктура  по подключению к водоснабжению, теплоснабжению, телефонной связи.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152400" y="152400"/>
          <a:ext cx="8839200" cy="6629404"/>
        </p:xfrm>
        <a:graphic>
          <a:graphicData uri="http://schemas.openxmlformats.org/drawingml/2006/table">
            <a:tbl>
              <a:tblPr/>
              <a:tblGrid>
                <a:gridCol w="3062288"/>
                <a:gridCol w="5776912"/>
              </a:tblGrid>
              <a:tr h="27432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№ 5. Модернизация      хлебопекарни.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 хлеба и хлебобулочных изделий.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 Ясногорск, Оловяннинский район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проекта/инициатор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Бахтина Наталья Николаевна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адрес,телефон,факс,е-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674520 Забайкальский край, Оловяннинский район, ул.  Пионерская 8 . 89143668719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8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хлебозавода.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619250" algn="l"/>
                          <a:tab pos="19796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Покупка новых современных печей, тестомесов, мукасей, миксеров. Спец техники для перевозки продукции.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7863" algn="l"/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разработке.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(тыс. руб.)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привлечений инвестиций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Заемные средства.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адрес,телефон,факс,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674520 Забайкальский край, Оловяннинский район, ул.  Пионерская 8 . 89143668719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nata bakhtina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.1970@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указать площадь участка,кадастровый номер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800 м2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3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возможности подключения  к сетям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водо-,энерго-и теплоснабжения: наличие технической возможности подключения к телефонной связи и т.д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 видеосопровождение,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фотографии (если есть-приложить)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разработке.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------------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152400" y="152400"/>
          <a:ext cx="8534400" cy="6647820"/>
        </p:xfrm>
        <a:graphic>
          <a:graphicData uri="http://schemas.openxmlformats.org/drawingml/2006/table">
            <a:tbl>
              <a:tblPr/>
              <a:tblGrid>
                <a:gridCol w="2957513"/>
                <a:gridCol w="5576887"/>
              </a:tblGrid>
              <a:tr h="711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№ 6 Строительство жилья для молодых специалистов в рамках   реализации муниципальной программы   «Комплексное развитие сельских территорий муниципального района «Оловяннинский район»»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Оловянная,Хара-Бырка, Степь, Мирная, Бурулятуй, Турга, Ононск, Долгокыча, Единение, Улан- Цацык, Булум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 «  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Оловянная,Хара-Бырка, Степь, Мирная, Бурулятуй, Турга, Ононск, Долгокыча, Единение, Улан- Цацык, Булум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Улучшение жилищных условий молодых специалистов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и развитие инфраструктуры на сельских территориях», «Благоустройство сельских территорий», «Современный облик сельских песелений»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стадии подготовки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(руб.)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209256,97  тыс.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Федеральный + краевой бюджет+ бюджет района+ бюджет поселения+собственные средства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2020-2025гг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№)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 стадии оформления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7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возможности подключения к сетям водо-,  энерго - и теплоснабжения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1244,19 тыс.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видеосопровождение, фотографии (если есть – приложить)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411163"/>
          </a:xfrm>
        </p:spPr>
        <p:txBody>
          <a:bodyPr/>
          <a:lstStyle/>
          <a:p>
            <a:pPr>
              <a:defRPr/>
            </a:pPr>
            <a:r>
              <a:rPr lang="ru-RU" sz="1600" b="1" kern="1200" dirty="0">
                <a:solidFill>
                  <a:schemeClr val="tx1"/>
                </a:solidFill>
              </a:rPr>
              <a:t>№ </a:t>
            </a:r>
            <a:r>
              <a:rPr lang="ru-RU" sz="1600" b="1" kern="1200" dirty="0" smtClean="0">
                <a:solidFill>
                  <a:schemeClr val="tx1"/>
                </a:solidFill>
              </a:rPr>
              <a:t>7 Приобретение мельницы.</a:t>
            </a:r>
            <a:endParaRPr lang="ru-RU" sz="11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04800" y="914400"/>
          <a:ext cx="8763000" cy="5565779"/>
        </p:xfrm>
        <a:graphic>
          <a:graphicData uri="http://schemas.openxmlformats.org/drawingml/2006/table">
            <a:tbl>
              <a:tblPr/>
              <a:tblGrid>
                <a:gridCol w="3035300"/>
                <a:gridCol w="5727700"/>
              </a:tblGrid>
              <a:tr h="171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хлеба и хлебобулочных изделий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Оловяннинский район, п. Оловянная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Дашибалбарова Рита Цыренжаповна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 Забайкальский край, Оловяннинский район, п. Оловянная, ул. Линейная 56, тел. 8914 513 0077,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drusbamag2012@mail.ru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и запуск в производство мельницы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мельницы и запуск с производительностью в час – 700 кг. зерна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(руб.)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6000,0  тыс.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Заемные средства – 4000,0 тыс. руб., собственные средства – 2000,0 тыс.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лет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№)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8155 м2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видеосопровождение, фотографии (если есть – приложить)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pPr>
              <a:defRPr/>
            </a:pPr>
            <a:r>
              <a:rPr lang="ru-RU" sz="1600" b="1" kern="1200" dirty="0" smtClean="0">
                <a:solidFill>
                  <a:schemeClr val="tx1"/>
                </a:solidFill>
              </a:rPr>
              <a:t>№ </a:t>
            </a:r>
            <a:r>
              <a:rPr lang="en-US" sz="1600" b="1" kern="1200" dirty="0" smtClean="0">
                <a:solidFill>
                  <a:schemeClr val="tx1"/>
                </a:solidFill>
              </a:rPr>
              <a:t>8 </a:t>
            </a:r>
            <a:r>
              <a:rPr lang="ru-RU" sz="1600" b="1" kern="1200" dirty="0" smtClean="0">
                <a:solidFill>
                  <a:schemeClr val="tx1"/>
                </a:solidFill>
              </a:rPr>
              <a:t>Строительство убойного цеха.</a:t>
            </a:r>
            <a:endParaRPr lang="ru-RU" sz="1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609600"/>
          <a:ext cx="8458200" cy="5946778"/>
        </p:xfrm>
        <a:graphic>
          <a:graphicData uri="http://schemas.openxmlformats.org/drawingml/2006/table">
            <a:tbl>
              <a:tblPr/>
              <a:tblGrid>
                <a:gridCol w="2930525"/>
                <a:gridCol w="5527675"/>
              </a:tblGrid>
              <a:tr h="1841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и переработка  мясной продукции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Оловяннинский район, с. Ононск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Карташев Владимир Владимирович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 Забайкальский край, Оловяннинский район, с. Ононск, ул. Молодежная 4, тел. 8914 460 5678,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kartascheva55@mail.ru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и переработка  мясной продукции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Мощность голов в смену не менее 20 голов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(руб.)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17249,0  тыс.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Заемные средства, собственные средства, средства гранта.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 (после постройки цеха)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лет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№)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 м2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1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видеосопровождение, фотографии (если есть – приложить)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52400" y="1371600"/>
          <a:ext cx="8143932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914400" y="1524000"/>
            <a:ext cx="701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800"/>
              <a:t> Продолжить строительство нового жилья  </a:t>
            </a:r>
          </a:p>
        </p:txBody>
      </p:sp>
      <p:sp>
        <p:nvSpPr>
          <p:cNvPr id="5" name="Лента лицом вниз 4"/>
          <p:cNvSpPr/>
          <p:nvPr/>
        </p:nvSpPr>
        <p:spPr>
          <a:xfrm>
            <a:off x="155574" y="152400"/>
            <a:ext cx="8759825" cy="765175"/>
          </a:xfrm>
          <a:prstGeom prst="ribbon">
            <a:avLst>
              <a:gd name="adj1" fmla="val 16667"/>
              <a:gd name="adj2" fmla="val 65094"/>
            </a:avLst>
          </a:prstGeom>
          <a:solidFill>
            <a:srgbClr val="00EE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183" name="TextBox 6"/>
          <p:cNvSpPr txBox="1">
            <a:spLocks noChangeArrowheads="1"/>
          </p:cNvSpPr>
          <p:nvPr/>
        </p:nvSpPr>
        <p:spPr bwMode="auto">
          <a:xfrm>
            <a:off x="1906588" y="304800"/>
            <a:ext cx="525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800" b="1" i="1">
                <a:solidFill>
                  <a:srgbClr val="0070C0"/>
                </a:solidFill>
              </a:rPr>
              <a:t>ЗАДАЧИ СОЦИАЛЬНО-ЭКОНОМИЧЕСКОГО РАЗВИТИЯ РАЙОНА НА 2018 ГОД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7"/>
          <p:cNvSpPr>
            <a:spLocks noChangeArrowheads="1"/>
          </p:cNvSpPr>
          <p:nvPr/>
        </p:nvSpPr>
        <p:spPr bwMode="auto">
          <a:xfrm>
            <a:off x="19050" y="38100"/>
            <a:ext cx="9144000" cy="14097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800" b="1" i="1">
                <a:solidFill>
                  <a:srgbClr val="0066FF"/>
                </a:solidFill>
                <a:cs typeface="Times New Roman" pitchFamily="18" charset="0"/>
              </a:rPr>
              <a:t>ПЕРЕЧЕНЬ ОСНОВНЫХ ПОКАЗАТЕЛЕЙ </a:t>
            </a:r>
            <a:endParaRPr lang="en-US" sz="1800" b="1" i="1">
              <a:solidFill>
                <a:srgbClr val="0066FF"/>
              </a:solidFill>
              <a:cs typeface="Times New Roman" pitchFamily="18" charset="0"/>
            </a:endParaRPr>
          </a:p>
          <a:p>
            <a:r>
              <a:rPr lang="ru-RU" sz="1800" b="1" i="1">
                <a:solidFill>
                  <a:srgbClr val="0066FF"/>
                </a:solidFill>
                <a:cs typeface="Times New Roman" pitchFamily="18" charset="0"/>
              </a:rPr>
              <a:t>СОЦИАЛЬНО-ЭКОНОМИЧЕСКОГО </a:t>
            </a:r>
            <a:endParaRPr lang="en-US" sz="1800" b="1" i="1">
              <a:solidFill>
                <a:srgbClr val="0066FF"/>
              </a:solidFill>
              <a:cs typeface="Times New Roman" pitchFamily="18" charset="0"/>
            </a:endParaRPr>
          </a:p>
          <a:p>
            <a:r>
              <a:rPr lang="ru-RU" sz="1800" b="1" i="1">
                <a:solidFill>
                  <a:srgbClr val="0066FF"/>
                </a:solidFill>
                <a:cs typeface="Times New Roman" pitchFamily="18" charset="0"/>
              </a:rPr>
              <a:t>РАЗВИТИЯ МУНИЦИПАЛЬНОГО </a:t>
            </a:r>
            <a:endParaRPr lang="en-US" sz="1800" b="1" i="1">
              <a:solidFill>
                <a:srgbClr val="0066FF"/>
              </a:solidFill>
              <a:cs typeface="Times New Roman" pitchFamily="18" charset="0"/>
            </a:endParaRPr>
          </a:p>
          <a:p>
            <a:r>
              <a:rPr lang="ru-RU" sz="1800" b="1" i="1">
                <a:solidFill>
                  <a:srgbClr val="0066FF"/>
                </a:solidFill>
                <a:cs typeface="Times New Roman" pitchFamily="18" charset="0"/>
              </a:rPr>
              <a:t>РАЙОНА «ОЛОВЯННИНСКИЙ РАЙОН»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57200" y="1600200"/>
          <a:ext cx="7924800" cy="4889501"/>
        </p:xfrm>
        <a:graphic>
          <a:graphicData uri="http://schemas.openxmlformats.org/drawingml/2006/table">
            <a:tbl>
              <a:tblPr/>
              <a:tblGrid>
                <a:gridCol w="425450"/>
                <a:gridCol w="3308350"/>
                <a:gridCol w="990600"/>
                <a:gridCol w="685800"/>
                <a:gridCol w="609600"/>
                <a:gridCol w="609600"/>
                <a:gridCol w="609600"/>
                <a:gridCol w="685800"/>
              </a:tblGrid>
              <a:tr h="507915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измерения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Индикаторы социально-экономического развития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2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5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среднегодовая)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35,587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36,832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36,195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35,575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34,971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0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промышленного производства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101,6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98,8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произведенной продукции промышленного производства на душу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174,25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269,6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284,8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342,2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350,7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9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продукции сельского хозяйства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3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произведенной продукции сельского хозяйства на душу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15,61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26,24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28,73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30,07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собственных доходов бюджета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37,9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19,8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23,08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94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объема инвестиций в основной капитал за счет всех источников финансирования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соп. ценах в % к пред. г.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101,56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110,0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101,22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 основной капитал за счет всех источников финансирования на душу населения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26,2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Image00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066800"/>
            <a:ext cx="3505200" cy="4572000"/>
          </a:xfrm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4572000" y="1066800"/>
            <a:ext cx="43434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/>
              <a:t>Год образования района  - 1926 год</a:t>
            </a:r>
          </a:p>
          <a:p>
            <a:endParaRPr lang="ru-RU" sz="1600" b="1"/>
          </a:p>
          <a:p>
            <a:r>
              <a:rPr lang="ru-RU" sz="1600" b="1"/>
              <a:t>Площадь территории – 6,1 тыс.кв.м.</a:t>
            </a:r>
          </a:p>
          <a:p>
            <a:endParaRPr lang="ru-RU" sz="1600" b="1"/>
          </a:p>
          <a:p>
            <a:r>
              <a:rPr lang="ru-RU" sz="1600" b="1"/>
              <a:t>Общая протяженность границ района  составляет  460 км.</a:t>
            </a:r>
          </a:p>
          <a:p>
            <a:endParaRPr lang="ru-RU" sz="1600" b="1"/>
          </a:p>
          <a:p>
            <a:r>
              <a:rPr lang="ru-RU" sz="1600" b="1"/>
              <a:t>Общая протяженность  дорог 733,78 км, в т.ч. дорог с твердым покрытием 371,2 км</a:t>
            </a:r>
          </a:p>
        </p:txBody>
      </p:sp>
      <p:sp>
        <p:nvSpPr>
          <p:cNvPr id="6148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i="1">
                <a:solidFill>
                  <a:srgbClr val="0066FF"/>
                </a:solidFill>
                <a:latin typeface="Arial" charset="0"/>
              </a:rPr>
              <a:t>ТЕРРИТОРИЯ И КЛИМАТ</a:t>
            </a:r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152400" y="5638800"/>
            <a:ext cx="5486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/>
              <a:t> Климат резко континентальный. Средняя температура в январе -26;-28; (абс. минимум -47С), в июле +18;+20С. Очень сухо весной и в начале лета. Высота снежного покрова около 8 см. Вегетационный период 130-150 дней.</a:t>
            </a:r>
            <a:r>
              <a:rPr lang="ru-RU"/>
              <a:t> </a:t>
            </a:r>
          </a:p>
        </p:txBody>
      </p: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sz="2000">
              <a:latin typeface="Arial" charset="0"/>
            </a:endParaRPr>
          </a:p>
        </p:txBody>
      </p:sp>
      <p:pic>
        <p:nvPicPr>
          <p:cNvPr id="6151" name="Picture 9" descr="горячий зи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429000"/>
            <a:ext cx="20574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5141913"/>
            <a:ext cx="2287587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Рисунок 5" descr="image1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38600"/>
            <a:ext cx="2052638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7200" y="228600"/>
          <a:ext cx="7924800" cy="6354784"/>
        </p:xfrm>
        <a:graphic>
          <a:graphicData uri="http://schemas.openxmlformats.org/drawingml/2006/table">
            <a:tbl>
              <a:tblPr/>
              <a:tblGrid>
                <a:gridCol w="400050"/>
                <a:gridCol w="3257550"/>
                <a:gridCol w="990600"/>
                <a:gridCol w="609600"/>
                <a:gridCol w="609600"/>
                <a:gridCol w="685800"/>
                <a:gridCol w="609600"/>
                <a:gridCol w="762000"/>
              </a:tblGrid>
              <a:tr h="6856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объема работ, выполненных по виду деятельности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соп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ценах в % к пред. г.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77,8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13,8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 (в среднем за год)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человек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12,1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10,47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8,89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занятых в малом бизнесе от занятых в экономике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29,4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площадь жилых помещений, приходящихся в среднем на одного жителя, всего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17,4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введенная в действие за год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0,997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благоустроенная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 на чел.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рабочих мест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одного работника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22230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23564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30629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36161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38473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Среднедушевые денежные доходы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12054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13353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12723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17543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на душу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41204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42965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46652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47724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52429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 на душу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12555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14510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14807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официально зарегистрированной безработицы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6"/>
          <p:cNvSpPr>
            <a:spLocks noChangeArrowheads="1"/>
          </p:cNvSpPr>
          <p:nvPr/>
        </p:nvSpPr>
        <p:spPr bwMode="auto">
          <a:xfrm>
            <a:off x="381000" y="152400"/>
            <a:ext cx="8458200" cy="1371600"/>
          </a:xfrm>
          <a:prstGeom prst="flowChartPunchedTape">
            <a:avLst/>
          </a:prstGeom>
          <a:solidFill>
            <a:srgbClr val="E3BAE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85344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600" b="1">
                <a:solidFill>
                  <a:srgbClr val="1D27E7"/>
                </a:solidFill>
              </a:rPr>
              <a:t>В</a:t>
            </a:r>
            <a:r>
              <a:rPr lang="ru-RU" sz="1200" b="1" i="1">
                <a:solidFill>
                  <a:srgbClr val="1D27E7"/>
                </a:solidFill>
              </a:rPr>
              <a:t> </a:t>
            </a:r>
            <a:r>
              <a:rPr lang="ru-RU" b="1">
                <a:solidFill>
                  <a:srgbClr val="1D27E7"/>
                </a:solidFill>
              </a:rPr>
              <a:t>настоящей презентации представлена только часть реализуемых  инвестиционных проектов   муниципального района  «Оловяннинский район» в различных сферах экономической деятельности.</a:t>
            </a:r>
          </a:p>
          <a:p>
            <a:pPr algn="ctr" eaLnBrk="1" hangingPunct="1"/>
            <a:r>
              <a:rPr lang="ru-RU" b="1">
                <a:solidFill>
                  <a:srgbClr val="1D27E7"/>
                </a:solidFill>
              </a:rPr>
              <a:t>Для получения более полной  информации  по представленным предложениям и о новых инвестиционных проектах  необходимо обращаться в администрацию  района.</a:t>
            </a:r>
          </a:p>
          <a:p>
            <a:pPr eaLnBrk="1" hangingPunct="1">
              <a:spcBef>
                <a:spcPct val="50000"/>
              </a:spcBef>
            </a:pPr>
            <a:endParaRPr lang="ru-RU" b="1">
              <a:solidFill>
                <a:srgbClr val="1D27E7"/>
              </a:solidFill>
            </a:endParaRPr>
          </a:p>
        </p:txBody>
      </p:sp>
      <p:sp>
        <p:nvSpPr>
          <p:cNvPr id="53252" name="Rectangle 12"/>
          <p:cNvSpPr>
            <a:spLocks noChangeArrowheads="1"/>
          </p:cNvSpPr>
          <p:nvPr/>
        </p:nvSpPr>
        <p:spPr bwMode="auto">
          <a:xfrm>
            <a:off x="152400" y="1600200"/>
            <a:ext cx="8839200" cy="52578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3" name="Text Box 14"/>
          <p:cNvSpPr txBox="1">
            <a:spLocks noChangeArrowheads="1"/>
          </p:cNvSpPr>
          <p:nvPr/>
        </p:nvSpPr>
        <p:spPr bwMode="auto">
          <a:xfrm>
            <a:off x="304800" y="1676400"/>
            <a:ext cx="8534400" cy="58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/>
              <a:t>Администрация муниципального района  «Оловяннинский район»</a:t>
            </a:r>
          </a:p>
          <a:p>
            <a:pPr algn="ctr" eaLnBrk="1" hangingPunct="1"/>
            <a:endParaRPr lang="ru-RU" b="1"/>
          </a:p>
          <a:p>
            <a:pPr algn="ctr" eaLnBrk="1" hangingPunct="1"/>
            <a:r>
              <a:rPr lang="ru-RU" b="1"/>
              <a:t>Адрес: 674500, Забайкальский край, </a:t>
            </a:r>
          </a:p>
          <a:p>
            <a:pPr algn="ctr" eaLnBrk="1" hangingPunct="1"/>
            <a:r>
              <a:rPr lang="ru-RU" b="1"/>
              <a:t>Оловяннинский район, п. Оловянная, ул. Московская, 36</a:t>
            </a:r>
          </a:p>
          <a:p>
            <a:pPr algn="ctr" eaLnBrk="1" hangingPunct="1"/>
            <a:r>
              <a:rPr lang="ru-RU" b="1"/>
              <a:t>Контактное лицо: Телефон: (302 53) 45-1-42</a:t>
            </a:r>
          </a:p>
          <a:p>
            <a:pPr algn="ctr" eaLnBrk="1" hangingPunct="1"/>
            <a:r>
              <a:rPr lang="ru-RU" b="1"/>
              <a:t>Факс</a:t>
            </a:r>
            <a:r>
              <a:rPr lang="en-US" b="1"/>
              <a:t>: (302 53) 45-1-42</a:t>
            </a:r>
            <a:r>
              <a:rPr lang="ru-RU" b="1"/>
              <a:t>   </a:t>
            </a:r>
            <a:r>
              <a:rPr lang="en-US" b="1"/>
              <a:t>E-mail: </a:t>
            </a:r>
            <a:r>
              <a:rPr lang="en-US" b="1">
                <a:hlinkClick r:id="rId2"/>
              </a:rPr>
              <a:t>admolovayannaya@mail.ru</a:t>
            </a:r>
            <a:endParaRPr lang="ru-RU"/>
          </a:p>
          <a:p>
            <a:pPr eaLnBrk="1" hangingPunct="1"/>
            <a:endParaRPr lang="ru-RU"/>
          </a:p>
          <a:p>
            <a:pPr eaLnBrk="1" hangingPunct="1"/>
            <a:r>
              <a:rPr lang="ru-RU"/>
              <a:t>Глава муниципального района «Оловяннинский район» - Антошкин Андрей Владимирович.(8-30-253-46-3-41)</a:t>
            </a:r>
          </a:p>
          <a:p>
            <a:pPr eaLnBrk="1" hangingPunct="1"/>
            <a:r>
              <a:rPr lang="ru-RU"/>
              <a:t>Заместитель руководителя муниципального района «Оловяннинский район» – Васильева Елена Владимировна (8-30-253-45-9-62)</a:t>
            </a:r>
          </a:p>
          <a:p>
            <a:pPr eaLnBrk="1" hangingPunct="1"/>
            <a:r>
              <a:rPr lang="ru-RU"/>
              <a:t>Помощник главы муниципального района «Оловяннинский район» по социальной политике – Жеребцова Марина Александровна (8-30-253-45-9-56)</a:t>
            </a:r>
          </a:p>
          <a:p>
            <a:pPr eaLnBrk="1" hangingPunct="1"/>
            <a:r>
              <a:rPr lang="ru-RU"/>
              <a:t>Начальник отдела по общим вопросам администрации муниципального района «Оловяннинский район» - Коновалова Людмила Викторовна. (8-30-253-45-6-78)</a:t>
            </a:r>
          </a:p>
          <a:p>
            <a:pPr eaLnBrk="1" hangingPunct="1"/>
            <a:r>
              <a:rPr lang="ru-RU"/>
              <a:t>Представительный орган муниципального образования «Оловяннинский район» Забайкальского края – Совет муниципального района «Оловяннинский район» - председатель Бальжинимаева Светлана Базар-Садаевна. (8-30-253-45-9-39)</a:t>
            </a:r>
          </a:p>
          <a:p>
            <a:pPr eaLnBrk="1" hangingPunct="1"/>
            <a:r>
              <a:rPr lang="ru-RU"/>
              <a:t>Исполнительный распорядительный орган – Администрация муниципального района «Оловяннинский район».</a:t>
            </a:r>
          </a:p>
          <a:p>
            <a:pPr eaLnBrk="1" hangingPunct="1"/>
            <a:r>
              <a:rPr lang="ru-RU"/>
              <a:t>Организация выполняющая контрольно-разрешительные функции – контрольно-счетная палата муниципального района «Оловяннинский район» Куцых Раиса Анатольевна. (8-30-253-45-6-42)</a:t>
            </a:r>
          </a:p>
          <a:p>
            <a:pPr eaLnBrk="1" hangingPunct="1"/>
            <a:endParaRPr lang="ru-RU"/>
          </a:p>
          <a:p>
            <a:pPr eaLnBrk="1" hangingPunct="1"/>
            <a:endParaRPr lang="ru-RU"/>
          </a:p>
          <a:p>
            <a:pPr eaLnBrk="1" hangingPunct="1"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7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ibbon">
            <a:avLst>
              <a:gd name="adj1" fmla="val 7144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2286000" y="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АДМИНИСТРАТИВНО-ТЕРРИТОРИАЛЬНОЕ ДЕЛЕНИЕ </a:t>
            </a:r>
          </a:p>
        </p:txBody>
      </p:sp>
      <p:sp>
        <p:nvSpPr>
          <p:cNvPr id="6" name="Блок-схема: сохраненные данные 5"/>
          <p:cNvSpPr>
            <a:spLocks noChangeArrowheads="1"/>
          </p:cNvSpPr>
          <p:nvPr/>
        </p:nvSpPr>
        <p:spPr bwMode="auto">
          <a:xfrm>
            <a:off x="228600" y="2743200"/>
            <a:ext cx="2895600" cy="3733800"/>
          </a:xfrm>
          <a:prstGeom prst="flowChartOnlineStorage">
            <a:avLst/>
          </a:prstGeom>
          <a:solidFill>
            <a:srgbClr val="CCCCFF"/>
          </a:solidFill>
          <a:ln w="25400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173" name="Oval 10"/>
          <p:cNvSpPr>
            <a:spLocks noChangeArrowheads="1"/>
          </p:cNvSpPr>
          <p:nvPr/>
        </p:nvSpPr>
        <p:spPr bwMode="auto">
          <a:xfrm>
            <a:off x="1143000" y="1295400"/>
            <a:ext cx="6934200" cy="1066800"/>
          </a:xfrm>
          <a:prstGeom prst="ellipse">
            <a:avLst/>
          </a:prstGeom>
          <a:solidFill>
            <a:srgbClr val="E0B8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4" name="Text Box 15"/>
          <p:cNvSpPr txBox="1">
            <a:spLocks noChangeArrowheads="1"/>
          </p:cNvSpPr>
          <p:nvPr/>
        </p:nvSpPr>
        <p:spPr bwMode="auto">
          <a:xfrm>
            <a:off x="533400" y="1371600"/>
            <a:ext cx="815340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/>
              <a:t>                                  Муниципальное образование - Оловяннинский    район является </a:t>
            </a:r>
          </a:p>
          <a:p>
            <a:pPr eaLnBrk="1" hangingPunct="1"/>
            <a:r>
              <a:rPr lang="ru-RU"/>
              <a:t>                     самостоятельным муниципальным   образованием в составе Забайкальского края.</a:t>
            </a:r>
          </a:p>
          <a:p>
            <a:pPr eaLnBrk="1" hangingPunct="1"/>
            <a:r>
              <a:rPr lang="ru-RU"/>
              <a:t>                    Устав Оловяннинского района принят решением Совета муниципального района      </a:t>
            </a:r>
          </a:p>
          <a:p>
            <a:pPr eaLnBrk="1" hangingPunct="1"/>
            <a:r>
              <a:rPr lang="ru-RU"/>
              <a:t>                                   «Оловяннинский  район» в  29 апреля 2009 года №49. </a:t>
            </a:r>
          </a:p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2" name="Блок-схема: сохраненные данные 5"/>
          <p:cNvSpPr>
            <a:spLocks noChangeArrowheads="1"/>
          </p:cNvSpPr>
          <p:nvPr/>
        </p:nvSpPr>
        <p:spPr bwMode="auto">
          <a:xfrm>
            <a:off x="6248400" y="2438400"/>
            <a:ext cx="2895600" cy="4267200"/>
          </a:xfrm>
          <a:prstGeom prst="flowChartOnlineStorage">
            <a:avLst/>
          </a:prstGeom>
          <a:solidFill>
            <a:srgbClr val="CCCCFF"/>
          </a:solidFill>
          <a:ln w="25400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176" name="Text Box 17"/>
          <p:cNvSpPr txBox="1">
            <a:spLocks noChangeArrowheads="1"/>
          </p:cNvSpPr>
          <p:nvPr/>
        </p:nvSpPr>
        <p:spPr bwMode="auto">
          <a:xfrm>
            <a:off x="609600" y="3276600"/>
            <a:ext cx="1905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/>
              <a:t>Количество поселений - 19</a:t>
            </a:r>
          </a:p>
          <a:p>
            <a:pPr eaLnBrk="1" hangingPunct="1"/>
            <a:r>
              <a:rPr lang="ru-RU" sz="2000"/>
              <a:t>    городских - 4</a:t>
            </a:r>
          </a:p>
          <a:p>
            <a:pPr eaLnBrk="1" hangingPunct="1"/>
            <a:r>
              <a:rPr lang="ru-RU" sz="2000"/>
              <a:t>    сельских -15, объединяющих 34 населенных пункта</a:t>
            </a:r>
          </a:p>
        </p:txBody>
      </p:sp>
      <p:sp>
        <p:nvSpPr>
          <p:cNvPr id="7177" name="Text Box 18"/>
          <p:cNvSpPr txBox="1">
            <a:spLocks noChangeArrowheads="1"/>
          </p:cNvSpPr>
          <p:nvPr/>
        </p:nvSpPr>
        <p:spPr bwMode="auto">
          <a:xfrm>
            <a:off x="6629400" y="2362200"/>
            <a:ext cx="205740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/>
              <a:t>ГП «Оловяннинское»</a:t>
            </a:r>
          </a:p>
          <a:p>
            <a:pPr eaLnBrk="1" hangingPunct="1"/>
            <a:r>
              <a:rPr lang="ru-RU"/>
              <a:t>ГП«Ясногорское»</a:t>
            </a:r>
          </a:p>
          <a:p>
            <a:pPr eaLnBrk="1" hangingPunct="1"/>
            <a:r>
              <a:rPr lang="ru-RU"/>
              <a:t>ГП«Калангуйское»</a:t>
            </a:r>
          </a:p>
          <a:p>
            <a:pPr eaLnBrk="1" hangingPunct="1"/>
            <a:r>
              <a:rPr lang="ru-RU"/>
              <a:t>ГП«Золотореченское»</a:t>
            </a:r>
          </a:p>
          <a:p>
            <a:pPr eaLnBrk="1" hangingPunct="1"/>
            <a:r>
              <a:rPr lang="ru-RU"/>
              <a:t>СП«Безречнинское»</a:t>
            </a:r>
          </a:p>
          <a:p>
            <a:pPr eaLnBrk="1" hangingPunct="1"/>
            <a:r>
              <a:rPr lang="ru-RU"/>
              <a:t>СП«Булумское»</a:t>
            </a:r>
          </a:p>
          <a:p>
            <a:pPr eaLnBrk="1" hangingPunct="1"/>
            <a:r>
              <a:rPr lang="ru-RU"/>
              <a:t>СП«Бурулятуйское»</a:t>
            </a:r>
          </a:p>
          <a:p>
            <a:pPr eaLnBrk="1" hangingPunct="1"/>
            <a:r>
              <a:rPr lang="ru-RU"/>
              <a:t>СП«Долгокыченское»</a:t>
            </a:r>
          </a:p>
          <a:p>
            <a:pPr eaLnBrk="1" hangingPunct="1"/>
            <a:r>
              <a:rPr lang="ru-RU"/>
              <a:t>СП«Единенское»</a:t>
            </a:r>
          </a:p>
          <a:p>
            <a:pPr eaLnBrk="1" hangingPunct="1"/>
            <a:r>
              <a:rPr lang="ru-RU"/>
              <a:t>СП«Мирнинское»</a:t>
            </a:r>
          </a:p>
          <a:p>
            <a:pPr eaLnBrk="1" hangingPunct="1"/>
            <a:r>
              <a:rPr lang="ru-RU"/>
              <a:t>СП«Ононское»</a:t>
            </a:r>
          </a:p>
          <a:p>
            <a:pPr eaLnBrk="1" hangingPunct="1"/>
            <a:r>
              <a:rPr lang="ru-RU"/>
              <a:t>СП«Степнинское»</a:t>
            </a:r>
          </a:p>
          <a:p>
            <a:pPr eaLnBrk="1" hangingPunct="1"/>
            <a:r>
              <a:rPr lang="ru-RU"/>
              <a:t>СП«Тургинское»</a:t>
            </a:r>
          </a:p>
          <a:p>
            <a:pPr eaLnBrk="1" hangingPunct="1"/>
            <a:r>
              <a:rPr lang="ru-RU"/>
              <a:t>СП«Улан-Цацыкское»</a:t>
            </a:r>
          </a:p>
          <a:p>
            <a:pPr eaLnBrk="1" hangingPunct="1"/>
            <a:r>
              <a:rPr lang="ru-RU"/>
              <a:t>СП«Улятуйское»</a:t>
            </a:r>
          </a:p>
          <a:p>
            <a:pPr eaLnBrk="1" hangingPunct="1"/>
            <a:r>
              <a:rPr lang="ru-RU"/>
              <a:t>СП«Уртуйское»</a:t>
            </a:r>
          </a:p>
          <a:p>
            <a:pPr eaLnBrk="1" hangingPunct="1"/>
            <a:r>
              <a:rPr lang="ru-RU"/>
              <a:t>СП«Хада-Булакское»</a:t>
            </a:r>
          </a:p>
          <a:p>
            <a:pPr eaLnBrk="1" hangingPunct="1"/>
            <a:r>
              <a:rPr lang="ru-RU"/>
              <a:t>СП«Хара-Быркинское»</a:t>
            </a:r>
          </a:p>
          <a:p>
            <a:pPr eaLnBrk="1" hangingPunct="1"/>
            <a:r>
              <a:rPr lang="ru-RU"/>
              <a:t>СП«Яснинское»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304800" y="228600"/>
            <a:ext cx="8763000" cy="44624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ru-RU" sz="1600" b="1" dirty="0" smtClean="0">
                <a:cs typeface="Times New Roman" pitchFamily="18" charset="0"/>
              </a:rPr>
              <a:t>На территории района   активно действуют  следующие общественные организации: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Районный Совет ветеранов  (председатель Селина Н.П);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err="1" smtClean="0">
                <a:cs typeface="Times New Roman" pitchFamily="18" charset="0"/>
              </a:rPr>
              <a:t>Оловяннинская</a:t>
            </a:r>
            <a:r>
              <a:rPr lang="ru-RU" sz="1200" b="1" dirty="0" smtClean="0">
                <a:cs typeface="Times New Roman" pitchFamily="18" charset="0"/>
              </a:rPr>
              <a:t>   районная организация  Профсоюза работников народного образования и науки РФ  (Кравцова Л.И);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Первичная профсоюзная организация ОАО ОГК-3 «</a:t>
            </a:r>
            <a:r>
              <a:rPr lang="ru-RU" sz="1200" b="1" dirty="0" err="1" smtClean="0">
                <a:cs typeface="Times New Roman" pitchFamily="18" charset="0"/>
              </a:rPr>
              <a:t>Харанорская</a:t>
            </a:r>
            <a:r>
              <a:rPr lang="ru-RU" sz="1200" b="1" dirty="0" smtClean="0">
                <a:cs typeface="Times New Roman" pitchFamily="18" charset="0"/>
              </a:rPr>
              <a:t> ГРЭС» Забайкальской краевой организации  Общественной организации  «Всероссийский </a:t>
            </a:r>
            <a:r>
              <a:rPr lang="ru-RU" sz="1200" b="1" dirty="0" err="1" smtClean="0">
                <a:cs typeface="Times New Roman" pitchFamily="18" charset="0"/>
              </a:rPr>
              <a:t>Электропрофсоюз</a:t>
            </a:r>
            <a:r>
              <a:rPr lang="ru-RU" sz="1200" b="1" dirty="0" smtClean="0">
                <a:cs typeface="Times New Roman" pitchFamily="18" charset="0"/>
              </a:rPr>
              <a:t>»  (</a:t>
            </a:r>
            <a:r>
              <a:rPr lang="ru-RU" sz="1200" b="1" dirty="0" err="1" smtClean="0">
                <a:cs typeface="Times New Roman" pitchFamily="18" charset="0"/>
              </a:rPr>
              <a:t>Камардина</a:t>
            </a:r>
            <a:r>
              <a:rPr lang="ru-RU" sz="1200" b="1" dirty="0" smtClean="0">
                <a:cs typeface="Times New Roman" pitchFamily="18" charset="0"/>
              </a:rPr>
              <a:t> Т.А.);  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Станичное казачье  общество  «Ясногорская станица»(Космачев В.Н.);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Профессионально-образовательное учреждение «</a:t>
            </a:r>
            <a:r>
              <a:rPr lang="ru-RU" sz="1200" b="1" dirty="0" err="1" smtClean="0">
                <a:cs typeface="Times New Roman" pitchFamily="18" charset="0"/>
              </a:rPr>
              <a:t>Яснинская</a:t>
            </a:r>
            <a:r>
              <a:rPr lang="ru-RU" sz="1200" b="1" dirty="0" smtClean="0">
                <a:cs typeface="Times New Roman" pitchFamily="18" charset="0"/>
              </a:rPr>
              <a:t> автомобильная школа Регионального отделения Общероссийской общественно-государственной организации «Добровольное общество содействия армии, авиации и флоту России» (Грудина Ф.А.);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Хуторское казачье общество  «</a:t>
            </a:r>
            <a:r>
              <a:rPr lang="ru-RU" sz="1200" b="1" dirty="0" err="1" smtClean="0">
                <a:cs typeface="Times New Roman" pitchFamily="18" charset="0"/>
              </a:rPr>
              <a:t>Яснинский</a:t>
            </a:r>
            <a:r>
              <a:rPr lang="ru-RU" sz="1200" b="1" dirty="0" smtClean="0">
                <a:cs typeface="Times New Roman" pitchFamily="18" charset="0"/>
              </a:rPr>
              <a:t> </a:t>
            </a:r>
            <a:r>
              <a:rPr lang="ru-RU" sz="1200" b="1" dirty="0" err="1" smtClean="0">
                <a:cs typeface="Times New Roman" pitchFamily="18" charset="0"/>
              </a:rPr>
              <a:t>карул</a:t>
            </a:r>
            <a:r>
              <a:rPr lang="ru-RU" sz="1200" b="1" dirty="0" smtClean="0">
                <a:cs typeface="Times New Roman" pitchFamily="18" charset="0"/>
              </a:rPr>
              <a:t>» (</a:t>
            </a:r>
            <a:r>
              <a:rPr lang="ru-RU" sz="1200" b="1" dirty="0" err="1" smtClean="0">
                <a:cs typeface="Times New Roman" pitchFamily="18" charset="0"/>
              </a:rPr>
              <a:t>Гурулев</a:t>
            </a:r>
            <a:r>
              <a:rPr lang="ru-RU" sz="1200" b="1" dirty="0" smtClean="0">
                <a:cs typeface="Times New Roman" pitchFamily="18" charset="0"/>
              </a:rPr>
              <a:t> Р.А.);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Хуторское казачье общество «Казачий рубеж» </a:t>
            </a:r>
            <a:r>
              <a:rPr lang="ru-RU" sz="1200" b="1" dirty="0" err="1" smtClean="0">
                <a:cs typeface="Times New Roman" pitchFamily="18" charset="0"/>
              </a:rPr>
              <a:t>ст.Ясная</a:t>
            </a:r>
            <a:r>
              <a:rPr lang="ru-RU" sz="1200" b="1" dirty="0" smtClean="0">
                <a:cs typeface="Times New Roman" pitchFamily="18" charset="0"/>
              </a:rPr>
              <a:t> (</a:t>
            </a:r>
            <a:r>
              <a:rPr lang="ru-RU" sz="1200" b="1" dirty="0" err="1" smtClean="0">
                <a:cs typeface="Times New Roman" pitchFamily="18" charset="0"/>
              </a:rPr>
              <a:t>Тараданов</a:t>
            </a:r>
            <a:r>
              <a:rPr lang="ru-RU" sz="1200" b="1" dirty="0" smtClean="0">
                <a:cs typeface="Times New Roman" pitchFamily="18" charset="0"/>
              </a:rPr>
              <a:t> А.А.);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Станичное казачье общество «</a:t>
            </a:r>
            <a:r>
              <a:rPr lang="ru-RU" sz="1200" b="1" dirty="0" err="1" smtClean="0">
                <a:cs typeface="Times New Roman" pitchFamily="18" charset="0"/>
              </a:rPr>
              <a:t>Улятуйская</a:t>
            </a:r>
            <a:r>
              <a:rPr lang="ru-RU" sz="1200" b="1" dirty="0" smtClean="0">
                <a:cs typeface="Times New Roman" pitchFamily="18" charset="0"/>
              </a:rPr>
              <a:t> станица» (Филиппов В.А.)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Краевая благотворительная общественная организация «Помощь детям Забайкалья» (</a:t>
            </a:r>
            <a:r>
              <a:rPr lang="ru-RU" sz="1200" b="1" dirty="0" err="1" smtClean="0">
                <a:cs typeface="Times New Roman" pitchFamily="18" charset="0"/>
              </a:rPr>
              <a:t>Сикора</a:t>
            </a:r>
            <a:r>
              <a:rPr lang="ru-RU" sz="1200" b="1" dirty="0" smtClean="0">
                <a:cs typeface="Times New Roman" pitchFamily="18" charset="0"/>
              </a:rPr>
              <a:t> В.В.)</a:t>
            </a:r>
          </a:p>
          <a:p>
            <a:pPr eaLnBrk="1" hangingPunct="1">
              <a:defRPr/>
            </a:pPr>
            <a:r>
              <a:rPr lang="ru-RU" b="1" dirty="0" smtClean="0">
                <a:cs typeface="Times New Roman" pitchFamily="18" charset="0"/>
              </a:rPr>
              <a:t>              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2"/>
                </a:solidFill>
                <a:cs typeface="Times New Roman" pitchFamily="18" charset="0"/>
              </a:rPr>
              <a:t>На территории района    активно действуют   следующие религиозные организации: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</a:rPr>
              <a:t>Местная религиозная организация   православный Приход храма   мученика благоверного царевича Димитрия  </a:t>
            </a:r>
            <a:r>
              <a:rPr lang="ru-RU" sz="1200" b="1" dirty="0" err="1" smtClean="0">
                <a:solidFill>
                  <a:schemeClr val="accent2"/>
                </a:solidFill>
              </a:rPr>
              <a:t>Угличского</a:t>
            </a:r>
            <a:r>
              <a:rPr lang="ru-RU" sz="1200" b="1" dirty="0" smtClean="0">
                <a:solidFill>
                  <a:schemeClr val="accent2"/>
                </a:solidFill>
              </a:rPr>
              <a:t> и Московского п. Ясногорск Забайкальского  края  Нерчинской  Епархии Русской  Православной Церкви (Московский   Патриархат)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Местная религиозная  организация православный Приход храма Казанской иконы Божией Матери села </a:t>
            </a:r>
            <a:r>
              <a:rPr lang="ru-RU" sz="1200" b="1" dirty="0" err="1" smtClean="0">
                <a:solidFill>
                  <a:schemeClr val="accent2"/>
                </a:solidFill>
                <a:cs typeface="Times New Roman" pitchFamily="18" charset="0"/>
              </a:rPr>
              <a:t>Улятуй</a:t>
            </a: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 Забайкальского края Нерчинской Епархии Русской Православной Церкви (московский Патриархат);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Местная религиозная организация Евангелическо-Лютеранская Церковь Преображения Господня с. Единение;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Местная  религиозная организация православный Приход храма святых Сорока </a:t>
            </a:r>
            <a:r>
              <a:rPr lang="ru-RU" sz="1200" b="1" dirty="0" err="1" smtClean="0">
                <a:solidFill>
                  <a:schemeClr val="accent2"/>
                </a:solidFill>
                <a:cs typeface="Times New Roman" pitchFamily="18" charset="0"/>
              </a:rPr>
              <a:t>Севастийских</a:t>
            </a: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 мучеников п. Оловянная; 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</a:rPr>
              <a:t>Местная  религиозная организация православный Приход храма </a:t>
            </a:r>
            <a:r>
              <a:rPr lang="ru-RU" sz="1200" b="1" dirty="0" err="1" smtClean="0">
                <a:solidFill>
                  <a:schemeClr val="accent2"/>
                </a:solidFill>
              </a:rPr>
              <a:t>великомученника</a:t>
            </a:r>
            <a:r>
              <a:rPr lang="ru-RU" sz="1200" b="1" dirty="0" smtClean="0">
                <a:solidFill>
                  <a:schemeClr val="accent2"/>
                </a:solidFill>
              </a:rPr>
              <a:t> и целителя Пантелеймона </a:t>
            </a:r>
            <a:r>
              <a:rPr lang="ru-RU" sz="1200" b="1" dirty="0" err="1" smtClean="0">
                <a:solidFill>
                  <a:schemeClr val="accent2"/>
                </a:solidFill>
              </a:rPr>
              <a:t>п.Ясная</a:t>
            </a:r>
            <a:r>
              <a:rPr lang="ru-RU" sz="1200" b="1" dirty="0" smtClean="0">
                <a:solidFill>
                  <a:schemeClr val="accent2"/>
                </a:solidFill>
              </a:rPr>
              <a:t>; </a:t>
            </a:r>
          </a:p>
        </p:txBody>
      </p:sp>
      <p:pic>
        <p:nvPicPr>
          <p:cNvPr id="8195" name="Picture 6" descr="getImage (6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530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 descr="Шаранайская Николаевская  церков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960938"/>
            <a:ext cx="19812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graphicFrame>
        <p:nvGraphicFramePr>
          <p:cNvPr id="4" name="Object 329"/>
          <p:cNvGraphicFramePr>
            <a:graphicFrameLocks noChangeAspect="1"/>
          </p:cNvGraphicFramePr>
          <p:nvPr/>
        </p:nvGraphicFramePr>
        <p:xfrm>
          <a:off x="736600" y="1270000"/>
          <a:ext cx="5994400" cy="396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220" name="Oval 13"/>
          <p:cNvSpPr>
            <a:spLocks noChangeArrowheads="1"/>
          </p:cNvSpPr>
          <p:nvPr/>
        </p:nvSpPr>
        <p:spPr bwMode="auto">
          <a:xfrm>
            <a:off x="4038600" y="5181600"/>
            <a:ext cx="1584325" cy="15113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Arial" charset="0"/>
              </a:rPr>
              <a:t>376,9</a:t>
            </a:r>
          </a:p>
        </p:txBody>
      </p:sp>
      <p:sp>
        <p:nvSpPr>
          <p:cNvPr id="9221" name="Oval 12"/>
          <p:cNvSpPr>
            <a:spLocks noChangeArrowheads="1"/>
          </p:cNvSpPr>
          <p:nvPr/>
        </p:nvSpPr>
        <p:spPr bwMode="auto">
          <a:xfrm>
            <a:off x="5486400" y="5105400"/>
            <a:ext cx="649288" cy="576263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Arial" charset="0"/>
              </a:rPr>
              <a:t>3,7</a:t>
            </a:r>
          </a:p>
        </p:txBody>
      </p:sp>
      <p:sp>
        <p:nvSpPr>
          <p:cNvPr id="9222" name="Oval 14"/>
          <p:cNvSpPr>
            <a:spLocks noChangeArrowheads="1"/>
          </p:cNvSpPr>
          <p:nvPr/>
        </p:nvSpPr>
        <p:spPr bwMode="auto">
          <a:xfrm>
            <a:off x="5638800" y="5638800"/>
            <a:ext cx="1079500" cy="10096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Arial" charset="0"/>
              </a:rPr>
              <a:t>88,9</a:t>
            </a:r>
          </a:p>
        </p:txBody>
      </p:sp>
      <p:sp>
        <p:nvSpPr>
          <p:cNvPr id="9223" name="Text Box 16"/>
          <p:cNvSpPr txBox="1">
            <a:spLocks noChangeArrowheads="1"/>
          </p:cNvSpPr>
          <p:nvPr/>
        </p:nvSpPr>
        <p:spPr bwMode="auto">
          <a:xfrm>
            <a:off x="6705600" y="5105400"/>
            <a:ext cx="2160588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>
                <a:solidFill>
                  <a:srgbClr val="FF33CC"/>
                </a:solidFill>
                <a:latin typeface="Arial" charset="0"/>
              </a:rPr>
              <a:t>сельхозугодья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>
                <a:solidFill>
                  <a:schemeClr val="hlink"/>
                </a:solidFill>
                <a:latin typeface="Arial" charset="0"/>
              </a:rPr>
              <a:t>пашня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>
                <a:solidFill>
                  <a:srgbClr val="FF5050"/>
                </a:solidFill>
                <a:latin typeface="Arial" charset="0"/>
              </a:rPr>
              <a:t>залежь</a:t>
            </a:r>
          </a:p>
          <a:p>
            <a:pPr eaLnBrk="1" hangingPunct="1">
              <a:spcBef>
                <a:spcPct val="50000"/>
              </a:spcBef>
            </a:pPr>
            <a:endParaRPr lang="ru-RU" sz="1600">
              <a:latin typeface="Arial" charset="0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50800" y="4470400"/>
          <a:ext cx="4351338" cy="309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25" name="Text Box 12"/>
          <p:cNvSpPr txBox="1">
            <a:spLocks noChangeArrowheads="1"/>
          </p:cNvSpPr>
          <p:nvPr/>
        </p:nvSpPr>
        <p:spPr bwMode="auto">
          <a:xfrm>
            <a:off x="228600" y="4038600"/>
            <a:ext cx="5616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b="1">
                <a:latin typeface="Arial" charset="0"/>
              </a:rPr>
              <a:t>Структура земельных ресурсов, тыс. га</a:t>
            </a:r>
          </a:p>
        </p:txBody>
      </p:sp>
      <p:sp>
        <p:nvSpPr>
          <p:cNvPr id="9226" name="AutoShape 336"/>
          <p:cNvSpPr>
            <a:spLocks noChangeArrowheads="1"/>
          </p:cNvSpPr>
          <p:nvPr/>
        </p:nvSpPr>
        <p:spPr bwMode="auto">
          <a:xfrm>
            <a:off x="152400" y="914400"/>
            <a:ext cx="3048000" cy="3048000"/>
          </a:xfrm>
          <a:prstGeom prst="triangle">
            <a:avLst>
              <a:gd name="adj" fmla="val 50657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9227" name="Text Box 343"/>
          <p:cNvSpPr txBox="1">
            <a:spLocks noChangeArrowheads="1"/>
          </p:cNvSpPr>
          <p:nvPr/>
        </p:nvSpPr>
        <p:spPr bwMode="auto">
          <a:xfrm>
            <a:off x="228600" y="3276600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 i="1"/>
              <a:t>Общая площадь 608,7 тыс. га</a:t>
            </a:r>
          </a:p>
        </p:txBody>
      </p:sp>
      <p:sp>
        <p:nvSpPr>
          <p:cNvPr id="9228" name="WordArt 344"/>
          <p:cNvSpPr>
            <a:spLocks noChangeArrowheads="1" noChangeShapeType="1" noTextEdit="1"/>
          </p:cNvSpPr>
          <p:nvPr/>
        </p:nvSpPr>
        <p:spPr bwMode="auto">
          <a:xfrm>
            <a:off x="228600" y="2438400"/>
            <a:ext cx="1533525" cy="609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ЗЕМЛЯ</a:t>
            </a:r>
          </a:p>
        </p:txBody>
      </p:sp>
      <p:sp>
        <p:nvSpPr>
          <p:cNvPr id="9229" name="AutoShape 351"/>
          <p:cNvSpPr>
            <a:spLocks noChangeArrowheads="1"/>
          </p:cNvSpPr>
          <p:nvPr/>
        </p:nvSpPr>
        <p:spPr bwMode="auto">
          <a:xfrm>
            <a:off x="1752600" y="1295400"/>
            <a:ext cx="3810000" cy="304800"/>
          </a:xfrm>
          <a:prstGeom prst="wedgeRoundRectCallout">
            <a:avLst>
              <a:gd name="adj1" fmla="val -46000"/>
              <a:gd name="adj2" fmla="val 75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0" name="Text Box 352"/>
          <p:cNvSpPr txBox="1">
            <a:spLocks noChangeArrowheads="1"/>
          </p:cNvSpPr>
          <p:nvPr/>
        </p:nvSpPr>
        <p:spPr bwMode="auto">
          <a:xfrm>
            <a:off x="1752600" y="1295400"/>
            <a:ext cx="3690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Сельскохозяйственного назначения – 431,7 тыс. га</a:t>
            </a:r>
          </a:p>
        </p:txBody>
      </p:sp>
      <p:sp>
        <p:nvSpPr>
          <p:cNvPr id="9231" name="AutoShape 355"/>
          <p:cNvSpPr>
            <a:spLocks noChangeArrowheads="1"/>
          </p:cNvSpPr>
          <p:nvPr/>
        </p:nvSpPr>
        <p:spPr bwMode="auto">
          <a:xfrm>
            <a:off x="1981200" y="2209800"/>
            <a:ext cx="2133600" cy="3048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2" name="Text Box 356"/>
          <p:cNvSpPr txBox="1">
            <a:spLocks noChangeArrowheads="1"/>
          </p:cNvSpPr>
          <p:nvPr/>
        </p:nvSpPr>
        <p:spPr bwMode="auto">
          <a:xfrm rot="10800000" flipV="1">
            <a:off x="1979613" y="2208213"/>
            <a:ext cx="1858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Поселений – 4,7 тыс. га</a:t>
            </a:r>
          </a:p>
          <a:p>
            <a:pPr eaLnBrk="1" hangingPunct="1"/>
            <a:endParaRPr lang="ru-RU" sz="1200"/>
          </a:p>
        </p:txBody>
      </p:sp>
      <p:sp>
        <p:nvSpPr>
          <p:cNvPr id="9233" name="AutoShape 357"/>
          <p:cNvSpPr>
            <a:spLocks noChangeArrowheads="1"/>
          </p:cNvSpPr>
          <p:nvPr/>
        </p:nvSpPr>
        <p:spPr bwMode="auto">
          <a:xfrm>
            <a:off x="1752600" y="1752600"/>
            <a:ext cx="3962400" cy="304800"/>
          </a:xfrm>
          <a:prstGeom prst="wedgeRoundRectCallout">
            <a:avLst>
              <a:gd name="adj1" fmla="val -44231"/>
              <a:gd name="adj2" fmla="val 69792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4" name="Text Box 358"/>
          <p:cNvSpPr txBox="1">
            <a:spLocks noChangeArrowheads="1"/>
          </p:cNvSpPr>
          <p:nvPr/>
        </p:nvSpPr>
        <p:spPr bwMode="auto">
          <a:xfrm>
            <a:off x="1752600" y="1752600"/>
            <a:ext cx="3802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Промышленности, транспорта и связи – 31,8 тыс. га</a:t>
            </a:r>
          </a:p>
          <a:p>
            <a:pPr eaLnBrk="1" hangingPunct="1"/>
            <a:endParaRPr lang="ru-RU" sz="1200"/>
          </a:p>
        </p:txBody>
      </p:sp>
      <p:sp>
        <p:nvSpPr>
          <p:cNvPr id="9235" name="AutoShape 359"/>
          <p:cNvSpPr>
            <a:spLocks noChangeArrowheads="1"/>
          </p:cNvSpPr>
          <p:nvPr/>
        </p:nvSpPr>
        <p:spPr bwMode="auto">
          <a:xfrm>
            <a:off x="1981200" y="2667000"/>
            <a:ext cx="2209800" cy="3048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6" name="Text Box 360"/>
          <p:cNvSpPr txBox="1">
            <a:spLocks noChangeArrowheads="1"/>
          </p:cNvSpPr>
          <p:nvPr/>
        </p:nvSpPr>
        <p:spPr bwMode="auto">
          <a:xfrm>
            <a:off x="1981200" y="26670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Лесного фонда – 135,2 тыс. га</a:t>
            </a:r>
          </a:p>
          <a:p>
            <a:pPr eaLnBrk="1" hangingPunct="1"/>
            <a:endParaRPr lang="ru-RU" sz="1200"/>
          </a:p>
        </p:txBody>
      </p:sp>
      <p:sp>
        <p:nvSpPr>
          <p:cNvPr id="9237" name="AutoShape 361"/>
          <p:cNvSpPr>
            <a:spLocks noChangeArrowheads="1"/>
          </p:cNvSpPr>
          <p:nvPr/>
        </p:nvSpPr>
        <p:spPr bwMode="auto">
          <a:xfrm>
            <a:off x="1981200" y="3124200"/>
            <a:ext cx="2057400" cy="3048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8" name="Text Box 362"/>
          <p:cNvSpPr txBox="1">
            <a:spLocks noChangeArrowheads="1"/>
          </p:cNvSpPr>
          <p:nvPr/>
        </p:nvSpPr>
        <p:spPr bwMode="auto">
          <a:xfrm>
            <a:off x="1981200" y="3124200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Водного фонда – 0,7 тыс. га</a:t>
            </a:r>
          </a:p>
          <a:p>
            <a:pPr eaLnBrk="1" hangingPunct="1"/>
            <a:endParaRPr lang="ru-RU" sz="1200"/>
          </a:p>
        </p:txBody>
      </p:sp>
      <p:sp>
        <p:nvSpPr>
          <p:cNvPr id="9239" name="AutoShape 363"/>
          <p:cNvSpPr>
            <a:spLocks noChangeArrowheads="1"/>
          </p:cNvSpPr>
          <p:nvPr/>
        </p:nvSpPr>
        <p:spPr bwMode="auto">
          <a:xfrm>
            <a:off x="1981200" y="3581400"/>
            <a:ext cx="2057400" cy="3048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40" name="Text Box 364"/>
          <p:cNvSpPr txBox="1">
            <a:spLocks noChangeArrowheads="1"/>
          </p:cNvSpPr>
          <p:nvPr/>
        </p:nvSpPr>
        <p:spPr bwMode="auto">
          <a:xfrm>
            <a:off x="1828800" y="3581400"/>
            <a:ext cx="228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    Земли запаса – 4,7 тыс. га</a:t>
            </a:r>
          </a:p>
          <a:p>
            <a:pPr eaLnBrk="1" hangingPunct="1"/>
            <a:endParaRPr lang="ru-RU" sz="1200"/>
          </a:p>
        </p:txBody>
      </p:sp>
      <p:pic>
        <p:nvPicPr>
          <p:cNvPr id="9241" name="Picture 6" descr="C:\Documents and Settings\Аюшиев Ч\Рабочий стол\Новая папка (2)\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838200"/>
            <a:ext cx="1447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54" descr="P70300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1752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3" name="Text Box 367"/>
          <p:cNvSpPr txBox="1">
            <a:spLocks noChangeArrowheads="1"/>
          </p:cNvSpPr>
          <p:nvPr/>
        </p:nvSpPr>
        <p:spPr bwMode="auto">
          <a:xfrm>
            <a:off x="2590800" y="3810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 i="1">
                <a:solidFill>
                  <a:schemeClr val="accent2"/>
                </a:solidFill>
              </a:rPr>
              <a:t>ЗЕМЕЛЬНЫЕ  РЕСУРСЫ </a:t>
            </a:r>
          </a:p>
        </p:txBody>
      </p:sp>
      <p:pic>
        <p:nvPicPr>
          <p:cNvPr id="9244" name="Picture 3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71600"/>
            <a:ext cx="16764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03" name="Group 355"/>
          <p:cNvGraphicFramePr>
            <a:graphicFrameLocks noGrp="1"/>
          </p:cNvGraphicFramePr>
          <p:nvPr/>
        </p:nvGraphicFramePr>
        <p:xfrm>
          <a:off x="4953000" y="2362200"/>
          <a:ext cx="4038600" cy="2514600"/>
        </p:xfrm>
        <a:graphic>
          <a:graphicData uri="http://schemas.openxmlformats.org/drawingml/2006/table">
            <a:tbl>
              <a:tblPr/>
              <a:tblGrid>
                <a:gridCol w="1828800"/>
                <a:gridCol w="685800"/>
                <a:gridCol w="533400"/>
                <a:gridCol w="9906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Категория земли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Площадьтыс. га.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Доля,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Свободные земли тыс., га.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Всего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608,7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сельскохозяйственного назначения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431,7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70,9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поселений, в том числе: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промышленности и транспорта, связи  и иного несельско-хозяйственного назначения.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лесного фонда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водного фонда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запаса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7"/>
          <p:cNvSpPr>
            <a:spLocks noChangeArrowheads="1"/>
          </p:cNvSpPr>
          <p:nvPr/>
        </p:nvSpPr>
        <p:spPr bwMode="auto">
          <a:xfrm>
            <a:off x="0" y="152400"/>
            <a:ext cx="8610600" cy="914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304800"/>
            <a:ext cx="4876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accent6"/>
                </a:solidFill>
                <a:cs typeface="Times New Roman" pitchFamily="18" charset="0"/>
              </a:rPr>
              <a:t>МИНЕРАЛЬНО-СЫРЬЕВЫЕ 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accent6"/>
                </a:solidFill>
                <a:cs typeface="Times New Roman" pitchFamily="18" charset="0"/>
              </a:rPr>
              <a:t>РЕСУРСЫ</a:t>
            </a:r>
          </a:p>
        </p:txBody>
      </p:sp>
      <p:pic>
        <p:nvPicPr>
          <p:cNvPr id="10244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6670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C:\Documents and Settings\Аюшиев Ч\Рабочий стол\Новая папка\imgpre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143000"/>
            <a:ext cx="14636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C:\Documents and Settings\Аюшиев Ч\Рабочий стол\Новая папка\пес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14600"/>
            <a:ext cx="25146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 descr="ЛОТ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05200"/>
            <a:ext cx="17526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 descr="C:\Documents and Settings\Аюшиев Ч\Рабочий стол\Новая папка\p-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19812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4495800"/>
            <a:ext cx="29527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713" name="Group 41"/>
          <p:cNvGraphicFramePr>
            <a:graphicFrameLocks noGrp="1"/>
          </p:cNvGraphicFramePr>
          <p:nvPr/>
        </p:nvGraphicFramePr>
        <p:xfrm>
          <a:off x="152400" y="1219200"/>
          <a:ext cx="4038600" cy="2835274"/>
        </p:xfrm>
        <a:graphic>
          <a:graphicData uri="http://schemas.openxmlformats.org/drawingml/2006/table">
            <a:tbl>
              <a:tblPr/>
              <a:tblGrid>
                <a:gridCol w="2209800"/>
                <a:gridCol w="1828800"/>
              </a:tblGrid>
              <a:tr h="30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месторождение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Флюорит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Калангуйское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Тантал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Мало-кулиндинское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Ононское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8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Вольфрам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Букукинское, Белухинское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731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материалы (песок, глина, гравий, известь, камень)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Мирнинское, Шаранайское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65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pic>
        <p:nvPicPr>
          <p:cNvPr id="10276" name="Picture 13" descr="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00600"/>
            <a:ext cx="19669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7" name="TextBox 11"/>
          <p:cNvSpPr txBox="1">
            <a:spLocks noChangeArrowheads="1"/>
          </p:cNvSpPr>
          <p:nvPr/>
        </p:nvSpPr>
        <p:spPr bwMode="auto">
          <a:xfrm>
            <a:off x="152400" y="63246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latin typeface="Arial" charset="0"/>
              </a:rPr>
              <a:t>Месторождение известняка</a:t>
            </a:r>
          </a:p>
        </p:txBody>
      </p:sp>
      <p:pic>
        <p:nvPicPr>
          <p:cNvPr id="10278" name="Picture 10" descr="Picture3 cop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800600"/>
            <a:ext cx="2133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9" name="TextBox 14"/>
          <p:cNvSpPr txBox="1">
            <a:spLocks noChangeArrowheads="1"/>
          </p:cNvSpPr>
          <p:nvPr/>
        </p:nvSpPr>
        <p:spPr bwMode="auto">
          <a:xfrm>
            <a:off x="3810000" y="6400800"/>
            <a:ext cx="2743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latin typeface="Arial" charset="0"/>
              </a:rPr>
              <a:t>Месторождение  глин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17184</TotalTime>
  <Words>5432</Words>
  <Application>Microsoft Office PowerPoint</Application>
  <PresentationFormat>Экран (4:3)</PresentationFormat>
  <Paragraphs>1117</Paragraphs>
  <Slides>51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Оформление по умолчанию</vt:lpstr>
      <vt:lpstr>Презентация PowerPoint</vt:lpstr>
      <vt:lpstr>Презентация PowerPoint</vt:lpstr>
      <vt:lpstr>И С Т О Р И Я </vt:lpstr>
      <vt:lpstr>ГЕОГРАФИЧЕСКОЕ  ПОЛОЖЕНИЕ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Налоговый потенциал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ТРАНСПОРТНАЯ ИНФРАСТРУКТУРА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№ 7 Приобретение мельницы.</vt:lpstr>
      <vt:lpstr>№ 8 Строительство убойного цеха.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лариса</dc:creator>
  <cp:lastModifiedBy>Шаманская</cp:lastModifiedBy>
  <cp:revision>696</cp:revision>
  <cp:lastPrinted>1601-01-01T00:00:00Z</cp:lastPrinted>
  <dcterms:created xsi:type="dcterms:W3CDTF">1601-01-01T00:00:00Z</dcterms:created>
  <dcterms:modified xsi:type="dcterms:W3CDTF">2020-11-03T02:08:03Z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