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410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17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65" r:id="rId12"/>
    <p:sldId id="266" r:id="rId13"/>
    <p:sldId id="318" r:id="rId14"/>
    <p:sldId id="267" r:id="rId15"/>
    <p:sldId id="290" r:id="rId16"/>
    <p:sldId id="291" r:id="rId17"/>
    <p:sldId id="309" r:id="rId18"/>
    <p:sldId id="311" r:id="rId19"/>
    <p:sldId id="269" r:id="rId20"/>
    <p:sldId id="270" r:id="rId21"/>
    <p:sldId id="301" r:id="rId22"/>
    <p:sldId id="302" r:id="rId23"/>
    <p:sldId id="273" r:id="rId24"/>
    <p:sldId id="319" r:id="rId25"/>
    <p:sldId id="307" r:id="rId26"/>
    <p:sldId id="276" r:id="rId27"/>
    <p:sldId id="277" r:id="rId28"/>
    <p:sldId id="274" r:id="rId29"/>
    <p:sldId id="278" r:id="rId30"/>
    <p:sldId id="312" r:id="rId31"/>
    <p:sldId id="293" r:id="rId32"/>
    <p:sldId id="313" r:id="rId33"/>
    <p:sldId id="314" r:id="rId34"/>
    <p:sldId id="315" r:id="rId35"/>
    <p:sldId id="320" r:id="rId36"/>
    <p:sldId id="281" r:id="rId37"/>
    <p:sldId id="282" r:id="rId3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A434FA-1AB8-4AE8-AB9B-EAB8FDB4F1F7}">
          <p14:sldIdLst>
            <p14:sldId id="256"/>
            <p14:sldId id="257"/>
            <p14:sldId id="317"/>
            <p14:sldId id="258"/>
            <p14:sldId id="259"/>
            <p14:sldId id="289"/>
            <p14:sldId id="260"/>
            <p14:sldId id="261"/>
            <p14:sldId id="262"/>
            <p14:sldId id="263"/>
            <p14:sldId id="265"/>
            <p14:sldId id="266"/>
            <p14:sldId id="318"/>
            <p14:sldId id="267"/>
            <p14:sldId id="290"/>
            <p14:sldId id="291"/>
            <p14:sldId id="309"/>
            <p14:sldId id="311"/>
            <p14:sldId id="269"/>
            <p14:sldId id="270"/>
            <p14:sldId id="301"/>
            <p14:sldId id="302"/>
            <p14:sldId id="273"/>
            <p14:sldId id="319"/>
            <p14:sldId id="307"/>
            <p14:sldId id="276"/>
            <p14:sldId id="277"/>
            <p14:sldId id="274"/>
            <p14:sldId id="278"/>
            <p14:sldId id="312"/>
            <p14:sldId id="293"/>
            <p14:sldId id="313"/>
            <p14:sldId id="314"/>
            <p14:sldId id="315"/>
            <p14:sldId id="32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B00"/>
    <a:srgbClr val="CC9900"/>
    <a:srgbClr val="FFD45B"/>
    <a:srgbClr val="FEBB00"/>
    <a:srgbClr val="FFCB25"/>
    <a:srgbClr val="8E69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286" autoAdjust="0"/>
  </p:normalViewPr>
  <p:slideViewPr>
    <p:cSldViewPr>
      <p:cViewPr>
        <p:scale>
          <a:sx n="75" d="100"/>
          <a:sy n="75" d="100"/>
        </p:scale>
        <p:origin x="-326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arina\&#1056;&#1072;&#1073;&#1086;&#1095;&#1080;&#1081;%20&#1089;&#1090;&#1086;&#1083;\Knig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marina\&#1056;&#1072;&#1073;&#1086;&#1095;&#1080;&#1081;%20&#1089;&#1090;&#1086;&#1083;\Knig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9719269882144"/>
          <c:y val="0.14839368574630424"/>
          <c:w val="0.67381641546169369"/>
          <c:h val="0.780205311012340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3485204884498407E-2"/>
          <c:y val="4.8309642451053424E-3"/>
          <c:w val="0.77112220173250956"/>
          <c:h val="0.1362204733857024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50686086017656"/>
          <c:y val="0.11887964477092181"/>
          <c:w val="0.61071125327751996"/>
          <c:h val="0.851608535041802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13145777640970266"/>
          <c:y val="9.2751013655047246E-2"/>
          <c:w val="0.61165317430009314"/>
          <c:h val="0.118663203608061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93482607664208"/>
          <c:y val="9.6787663052867262E-2"/>
          <c:w val="0.36503018443670698"/>
          <c:h val="0.8064246738942654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8346329454558644"/>
                  <c:y val="4.0332611677379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0">
                        <a:latin typeface="Georgia" pitchFamily="18" charset="0"/>
                      </a:rPr>
                      <a:t>53,87%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Лист1!$D$10:$D$11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Лист1!$E$10:$E$11</c:f>
              <c:numCache>
                <c:formatCode>0.00%</c:formatCode>
                <c:ptCount val="2"/>
                <c:pt idx="0">
                  <c:v>0.46133646217454466</c:v>
                </c:pt>
                <c:pt idx="1">
                  <c:v>0.5386635378254554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7618733541864876E-2"/>
          <c:y val="3.3069242306410396E-2"/>
          <c:w val="0.43358786933415561"/>
          <c:h val="0.204383974697255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496899405543359"/>
                  <c:y val="7.71303354552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980646907777073E-2"/>
                  <c:y val="8.472465238711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Лист1!$A$8:$A$10</c:f>
              <c:strCache>
                <c:ptCount val="3"/>
                <c:pt idx="0">
                  <c:v>Численность постоянного населения в возрасте моложе трудоспособного</c:v>
                </c:pt>
                <c:pt idx="1">
                  <c:v>Численность постоянного населения трудоспособного возраста</c:v>
                </c:pt>
                <c:pt idx="2">
                  <c:v>Численность постоянного населения в возрасте старше трудоспособного</c:v>
                </c:pt>
              </c:strCache>
            </c:strRef>
          </c:cat>
          <c:val>
            <c:numRef>
              <c:f>Лист1!$B$8:$B$10</c:f>
              <c:numCache>
                <c:formatCode>0%</c:formatCode>
                <c:ptCount val="3"/>
                <c:pt idx="0">
                  <c:v>0.35</c:v>
                </c:pt>
                <c:pt idx="1">
                  <c:v>0.54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Население по уровню образования *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51363596475853E-2"/>
          <c:y val="0.14523538445244652"/>
          <c:w val="0.62015249281212526"/>
          <c:h val="0.76623774733582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по уровню образования</c:v>
                </c:pt>
              </c:strCache>
            </c:strRef>
          </c:tx>
          <c:explosion val="25"/>
          <c:dPt>
            <c:idx val="0"/>
            <c:bubble3D val="0"/>
            <c:explosion val="26"/>
            <c:spPr>
              <a:solidFill>
                <a:srgbClr val="002060"/>
              </a:solidFill>
            </c:spPr>
          </c:dPt>
          <c:dPt>
            <c:idx val="2"/>
            <c:bubble3D val="0"/>
            <c:explosion val="22"/>
            <c:spPr>
              <a:solidFill>
                <a:schemeClr val="bg2"/>
              </a:solidFill>
            </c:spPr>
          </c:dPt>
          <c:dPt>
            <c:idx val="3"/>
            <c:bubble3D val="0"/>
            <c:spPr>
              <a:solidFill>
                <a:srgbClr val="FFD45B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15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explosion val="18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-3.0200837018925265E-2"/>
                  <c:y val="-9.70626474519571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590989048269183E-2"/>
                  <c:y val="4.98222234665025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6543757400493731E-2"/>
                  <c:y val="-1.7160073853302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профессиональное послевузовское (0,4%)</c:v>
                </c:pt>
                <c:pt idx="1">
                  <c:v>профессиональное высшее (18%)</c:v>
                </c:pt>
                <c:pt idx="2">
                  <c:v>профессиональное неполное высшее (4%)</c:v>
                </c:pt>
                <c:pt idx="3">
                  <c:v>профессиональное среднее (20%)</c:v>
                </c:pt>
                <c:pt idx="4">
                  <c:v>общее среднее (полное) (27%)</c:v>
                </c:pt>
                <c:pt idx="5">
                  <c:v>общее основное (16%)</c:v>
                </c:pt>
                <c:pt idx="6">
                  <c:v>общее начальное (14%)</c:v>
                </c:pt>
                <c:pt idx="7">
                  <c:v>не имеют начального общего образования (1%)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0.39</c:v>
                </c:pt>
                <c:pt idx="1">
                  <c:v>17.77</c:v>
                </c:pt>
                <c:pt idx="2">
                  <c:v>3.72</c:v>
                </c:pt>
                <c:pt idx="3">
                  <c:v>19.690000000000001</c:v>
                </c:pt>
                <c:pt idx="4">
                  <c:v>26.34</c:v>
                </c:pt>
                <c:pt idx="5">
                  <c:v>15.09</c:v>
                </c:pt>
                <c:pt idx="6">
                  <c:v>13.64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58623744018728"/>
          <c:y val="0.14698129779634647"/>
          <c:w val="0.35145819575345466"/>
          <c:h val="0.76097626890854508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</a:t>
            </a:r>
            <a:r>
              <a:rPr lang="ru-RU" sz="180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организации 3730 чел.</a:t>
            </a:r>
          </a:p>
          <a:p>
            <a:pPr algn="ctr"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400" b="0" i="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крупным и средним организациям на начало 2020 г.)</a:t>
            </a:r>
            <a:r>
              <a:rPr lang="ru-RU" sz="1800" i="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184452499331634"/>
          <c:y val="2.27013535072821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143469432834739"/>
          <c:y val="0.17865781483196955"/>
          <c:w val="0.49283636679570914"/>
          <c:h val="0.643773493697063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771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Количество наемных работников субъектов СМП</c:v>
                </c:pt>
                <c:pt idx="1">
                  <c:v>Деятельность в области информации и связи</c:v>
                </c:pt>
                <c:pt idx="2">
                  <c:v>Транспортировка и хранение</c:v>
                </c:pt>
                <c:pt idx="3">
                  <c:v>Деятельность  финансовая и страховая</c:v>
                </c:pt>
                <c:pt idx="4">
                  <c:v>Деятельность профессиональная, научная и техническая</c:v>
                </c:pt>
                <c:pt idx="5">
                  <c:v>Государственное управление и обеспечение военной безопасности; социальное обеспечение</c:v>
                </c:pt>
                <c:pt idx="6">
                  <c:v>Образование</c:v>
                </c:pt>
                <c:pt idx="7">
                  <c:v>Деятельность в области здравоохранения и социальных услуг</c:v>
                </c:pt>
                <c:pt idx="8">
                  <c:v>Деятельность в области культуры, спорта, организация досуга и развлечений</c:v>
                </c:pt>
                <c:pt idx="9">
                  <c:v>Прочие виды услуг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771</c:v>
                </c:pt>
                <c:pt idx="1">
                  <c:v>55</c:v>
                </c:pt>
                <c:pt idx="2">
                  <c:v>194</c:v>
                </c:pt>
                <c:pt idx="3">
                  <c:v>98</c:v>
                </c:pt>
                <c:pt idx="4">
                  <c:v>161</c:v>
                </c:pt>
                <c:pt idx="5">
                  <c:v>897</c:v>
                </c:pt>
                <c:pt idx="6">
                  <c:v>1084</c:v>
                </c:pt>
                <c:pt idx="7">
                  <c:v>747</c:v>
                </c:pt>
                <c:pt idx="8">
                  <c:v>328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1311232"/>
        <c:axId val="34274624"/>
      </c:barChart>
      <c:valAx>
        <c:axId val="342746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Численность,</a:t>
                </a:r>
                <a:r>
                  <a:rPr lang="ru-RU" sz="1400" baseline="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чел.</a:t>
                </a:r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62731875772400791"/>
              <c:y val="0.892000151180890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311232"/>
        <c:crosses val="autoZero"/>
        <c:crossBetween val="between"/>
      </c:valAx>
      <c:catAx>
        <c:axId val="413112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74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69,59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4,6 %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8,1 %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2,01 %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15,63 %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639137318075769E-2"/>
                  <c:y val="-6.08120078740157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0.71945879973497928</c:v>
                </c:pt>
                <c:pt idx="1">
                  <c:v>5.4120026502074835E-2</c:v>
                </c:pt>
                <c:pt idx="2">
                  <c:v>6.6952610105659588E-2</c:v>
                </c:pt>
                <c:pt idx="3">
                  <c:v>1.394846043867908E-2</c:v>
                </c:pt>
                <c:pt idx="4">
                  <c:v>7.4627053039020813E-2</c:v>
                </c:pt>
                <c:pt idx="5">
                  <c:v>7.0893050179586428E-2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143385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103159.6</c:v>
                </c:pt>
                <c:pt idx="1">
                  <c:v>7760</c:v>
                </c:pt>
                <c:pt idx="2">
                  <c:v>9600</c:v>
                </c:pt>
                <c:pt idx="3">
                  <c:v>2000</c:v>
                </c:pt>
                <c:pt idx="4">
                  <c:v>10700.4</c:v>
                </c:pt>
                <c:pt idx="5">
                  <c:v>10165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071751848036621"/>
          <c:y val="0.13592125984251968"/>
          <c:w val="0.31014245487201803"/>
          <c:h val="0.7031574803149606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68397989097537E-3"/>
          <c:y val="5.8391752356991802E-2"/>
          <c:w val="0.55493451335012012"/>
          <c:h val="0.77207692795077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10806670979427E-3"/>
                  <c:y val="-7.992149872387005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16 %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торговля, ремонт а/т средств, бытовых изделий</c:v>
                </c:pt>
                <c:pt idx="1">
                  <c:v>транспорт и связь</c:v>
                </c:pt>
                <c:pt idx="2">
                  <c:v>обрабатывающие производство</c:v>
                </c:pt>
                <c:pt idx="3">
                  <c:v>строительство</c:v>
                </c:pt>
                <c:pt idx="4">
                  <c:v>сельское хозяйство</c:v>
                </c:pt>
                <c:pt idx="5">
                  <c:v>добыча полезных искпаемых</c:v>
                </c:pt>
                <c:pt idx="6">
                  <c:v>операции с недвижимым имуществом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0.44404973357015987</c:v>
                </c:pt>
                <c:pt idx="1">
                  <c:v>0.12966252220248667</c:v>
                </c:pt>
                <c:pt idx="2">
                  <c:v>7.8152753108348141E-2</c:v>
                </c:pt>
                <c:pt idx="3">
                  <c:v>6.5719360568383664E-2</c:v>
                </c:pt>
                <c:pt idx="4">
                  <c:v>5.6838365896980464E-2</c:v>
                </c:pt>
                <c:pt idx="5">
                  <c:v>1.7761989342806395E-3</c:v>
                </c:pt>
                <c:pt idx="6">
                  <c:v>1.9538188277087035E-2</c:v>
                </c:pt>
                <c:pt idx="7">
                  <c:v>0.20426287744227353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393492966622635"/>
          <c:y val="0"/>
          <c:w val="0.46606506764636474"/>
          <c:h val="1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FE0F-6669-4E81-AAE3-584BE85A3CDE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2DFE-B6A8-4851-93D3-586298DB8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2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399" tIns="45699" rIns="91399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399" tIns="45699" rIns="91399" bIns="45699" rtlCol="0"/>
          <a:lstStyle>
            <a:lvl1pPr algn="r">
              <a:defRPr sz="1200"/>
            </a:lvl1pPr>
          </a:lstStyle>
          <a:p>
            <a:fld id="{521B5AAF-A255-402C-BE74-0288DC1E15F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9" tIns="45699" rIns="91399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399" tIns="45699" rIns="91399" bIns="456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399" tIns="45699" rIns="91399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1" y="6456612"/>
            <a:ext cx="4301543" cy="339884"/>
          </a:xfrm>
          <a:prstGeom prst="rect">
            <a:avLst/>
          </a:prstGeom>
        </p:spPr>
        <p:txBody>
          <a:bodyPr vert="horz" lIns="91399" tIns="45699" rIns="91399" bIns="45699" rtlCol="0" anchor="b"/>
          <a:lstStyle>
            <a:lvl1pPr algn="r">
              <a:defRPr sz="1200"/>
            </a:lvl1pPr>
          </a:lstStyle>
          <a:p>
            <a:fld id="{0EE9E85B-606C-4E68-A3AB-AEC7A9B85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4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E85B-606C-4E68-A3AB-AEC7A9B85F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E85B-606C-4E68-A3AB-AEC7A9B85F0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3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E85B-606C-4E68-A3AB-AEC7A9B85F0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1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E85B-606C-4E68-A3AB-AEC7A9B85F0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9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E85B-606C-4E68-A3AB-AEC7A9B85F0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2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4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3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6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8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9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1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1236-7579-4EAD-AC52-D384282C7A48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B310-C4C1-4924-9650-352E6455A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3.emf"/><Relationship Id="rId4" Type="http://schemas.openxmlformats.org/officeDocument/2006/relationships/package" Target="../embeddings/______Microsoft_PowerPoint4.sld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zhkhaginskoe@gmail.com" TargetMode="External"/><Relationship Id="rId7" Type="http://schemas.openxmlformats.org/officeDocument/2006/relationships/hyperlink" Target="mailto:pochta_duma@paginskoe.e-zab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-aginskoe.ru/" TargetMode="External"/><Relationship Id="rId5" Type="http://schemas.openxmlformats.org/officeDocument/2006/relationships/hyperlink" Target="mailto:aginskoemo@gmail.com" TargetMode="External"/><Relationship Id="rId4" Type="http://schemas.openxmlformats.org/officeDocument/2006/relationships/hyperlink" Target="mailto:mo_aginskoe@mail.r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73015"/>
            <a:ext cx="8496944" cy="2570205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478E"/>
                </a:solidFill>
              </a:rPr>
              <a:t/>
            </a:r>
            <a:br>
              <a:rPr lang="ru-RU" altLang="ru-RU" sz="4000" b="1" dirty="0" smtClean="0">
                <a:solidFill>
                  <a:srgbClr val="00478E"/>
                </a:solidFill>
              </a:rPr>
            </a:br>
            <a:r>
              <a:rPr lang="ru-RU" altLang="ru-RU" sz="4000" b="1" dirty="0" smtClean="0">
                <a:solidFill>
                  <a:srgbClr val="0047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Инвестиционный паспорт </a:t>
            </a:r>
            <a:br>
              <a:rPr lang="ru-RU" altLang="ru-RU" sz="4000" b="1" dirty="0" smtClean="0">
                <a:solidFill>
                  <a:srgbClr val="0047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4000" b="1" dirty="0" smtClean="0">
                <a:solidFill>
                  <a:srgbClr val="0047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городского округа </a:t>
            </a:r>
            <a:br>
              <a:rPr lang="ru-RU" altLang="ru-RU" sz="4000" b="1" dirty="0" smtClean="0">
                <a:solidFill>
                  <a:srgbClr val="0047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4000" b="1" dirty="0" smtClean="0">
                <a:solidFill>
                  <a:srgbClr val="0047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«Поселок Агинское»</a:t>
            </a:r>
            <a:r>
              <a:rPr lang="ru-RU" altLang="ru-RU" sz="4000" b="1" dirty="0" smtClean="0">
                <a:solidFill>
                  <a:srgbClr val="00478E"/>
                </a:solidFill>
              </a:rPr>
              <a:t/>
            </a:r>
            <a:br>
              <a:rPr lang="ru-RU" altLang="ru-RU" sz="4000" b="1" dirty="0" smtClean="0">
                <a:solidFill>
                  <a:srgbClr val="00478E"/>
                </a:solidFill>
              </a:rPr>
            </a:br>
            <a:endParaRPr lang="ru-RU" sz="4000" spc="300" dirty="0"/>
          </a:p>
        </p:txBody>
      </p:sp>
      <p:sp>
        <p:nvSpPr>
          <p:cNvPr id="3" name="TextBox 2"/>
          <p:cNvSpPr txBox="1"/>
          <p:nvPr/>
        </p:nvSpPr>
        <p:spPr>
          <a:xfrm>
            <a:off x="2725068" y="6143221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</a:t>
            </a:r>
            <a:r>
              <a:rPr lang="en-US" sz="1600" b="1" dirty="0" err="1" smtClean="0">
                <a:solidFill>
                  <a:schemeClr val="tx2"/>
                </a:solidFill>
              </a:rPr>
              <a:t>гт</a:t>
            </a:r>
            <a:r>
              <a:rPr lang="ru-RU" sz="1600" b="1" dirty="0" smtClean="0">
                <a:solidFill>
                  <a:schemeClr val="tx2"/>
                </a:solidFill>
              </a:rPr>
              <a:t>. Агинское, 2020 г.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2" y="402779"/>
            <a:ext cx="87185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2922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382495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Дополнительное 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80390"/>
              </p:ext>
            </p:extLst>
          </p:nvPr>
        </p:nvGraphicFramePr>
        <p:xfrm>
          <a:off x="4351279" y="4365104"/>
          <a:ext cx="4397186" cy="2209859"/>
        </p:xfrm>
        <a:graphic>
          <a:graphicData uri="http://schemas.openxmlformats.org/drawingml/2006/table">
            <a:tbl>
              <a:tblPr/>
              <a:tblGrid>
                <a:gridCol w="1165242"/>
                <a:gridCol w="1615972"/>
                <a:gridCol w="1615972"/>
              </a:tblGrid>
              <a:tr h="8077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2018-2019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2019-2020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МОУ ДО «Агинский ДДТ»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2165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МОУ ДО ДЮСШ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1170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1" y="0"/>
            <a:ext cx="8608263" cy="42860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979712" y="379370"/>
            <a:ext cx="6842833" cy="3125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6166" y="8636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муниципальной системе образования действуют 2 учреждения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детей: </a:t>
            </a:r>
          </a:p>
        </p:txBody>
      </p:sp>
      <p:pic>
        <p:nvPicPr>
          <p:cNvPr id="55297" name="Picture 1" descr="Форум 0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36649" y="1700808"/>
            <a:ext cx="3108187" cy="233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6167" y="1588620"/>
            <a:ext cx="5367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«Агинский Дом детского                         творчества»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- 25 видов направлений деятельности, в том числе  технического творчества – 3, туристско-краеведческих – 2 и художественного творчества – 8.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16" y="2924944"/>
            <a:ext cx="5474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МОУ ДО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«Детско-юношеская спортивная школа»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спорта: плавание, художественная гимнастика, хоккей, настольный теннис, футбол, легкая атлетика, вольная борьба, стрельба из лука, лыжный спорт.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479140" cy="19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герб го конечный вариан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50004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КУЛЬТУРА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91680" y="549456"/>
            <a:ext cx="709516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культуры городского округа представлена 3 клубными учреждениями, 2 музеями, 2 библиотеками, ГУК «Центр развития бурятской культуры», ГУК «Национальный театр песни и танца «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сайн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МУК «Театр Дали Тэ». 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72248"/>
              </p:ext>
            </p:extLst>
          </p:nvPr>
        </p:nvGraphicFramePr>
        <p:xfrm>
          <a:off x="214282" y="2132858"/>
          <a:ext cx="5024980" cy="2886243"/>
        </p:xfrm>
        <a:graphic>
          <a:graphicData uri="http://schemas.openxmlformats.org/drawingml/2006/table">
            <a:tbl>
              <a:tblPr/>
              <a:tblGrid>
                <a:gridCol w="3111148"/>
                <a:gridCol w="1025267"/>
                <a:gridCol w="888565"/>
              </a:tblGrid>
              <a:tr h="3047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8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9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музеев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2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93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памятников истории и культуры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42860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430192"/>
            <a:ext cx="7166568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274964" y="3786190"/>
            <a:ext cx="3726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городском округе созданы полноценные условия для информационного и образовательного уровня населения, художественного творчества. Для жителей поселка открыты двери вокальных, хореографических, драматических, фольклорных коллективов, библиотек, музеев, проводятся различные конкурсы и фестивали.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ÐÐ£Ð &quot;ÐÐ³Ð¸Ð½ÑÐºÐ¸Ð¹ Ð½Ð°ÑÐ¸Ð¾Ð½Ð°Ð»ÑÐ½ÑÐ¹ Ð¼ÑÐ·ÐµÐ¹ Ð¸Ð¼. Ð.Ð¦ÑÐ±Ð¸ÐºÐ¾Ð²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" y="5031158"/>
            <a:ext cx="5346897" cy="18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ÐÐ°ÑÑÐ¸Ð½ÐºÐ¸ Ð¿Ð¾ Ð·Ð°Ð¿ÑÐ¾ÑÑ Ð´Ð°Ð»Ð¸ÑÑ Ð°Ð³Ð¸Ð½ÑÐºÐ¾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7142"/>
            <a:ext cx="33507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герб го конечный вариан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00042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 КУЛЬТУРА И СПОРТ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1" y="0"/>
            <a:ext cx="8606841" cy="42860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13060" y="1020361"/>
            <a:ext cx="862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находятся 24 спортивных сооружений, в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плоскостных сооружений; 1 стадион с трибунами на 1500 мест; 15 спортивных залов, 1 плавательный бассейн, 2 сооружения для стрелковых видов спорта, 1 спортивно-досуговый центр «Олимп».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77156" y="2255101"/>
            <a:ext cx="8643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 человек, занимающихся физической культурой и спортом 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оставляет более 7,0 тыс. чел.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2400" y="2908772"/>
            <a:ext cx="87129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2006 году введен в эксплуатацию физкультурно-оздоровительный центр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Баатар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С 2011 года он является муниципальным образовательным учреждением дополнительного образования детей «Детско-юношеская спортивная школа» городского округа «Поселок Агинское». Это не только плавательный бассейн, но и спортзал, стадион, современное спортивное оборудование, раздевалки, душ.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2020 – 2022 годах в поселке запланировано строительство спортивного комплекса с залом борьбы, универсальных спортивных площадок, установка уличных тренажерных комплексов, многофункциональной спортивной площадки.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aginskoe24.ru/upload/004/u439/4a/51/vyjavleny-silneishie-legkoatlety-okruga-photo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" y="5085184"/>
            <a:ext cx="2220704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ginskoe.ru/sites/default/files/imagecache/gallery_assist-gallery_assist-preview-752/gallery_assist/3/gallery_assist5741/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2" y="5085184"/>
            <a:ext cx="2268146" cy="14096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0-tub-ru.yandex.net/i?id=008abe63c26810e45d9ccb2737224ab1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2" y="5103565"/>
            <a:ext cx="2171699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rina\Downloads\IMG-703d4956e897622d94b84cb8e85df80c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01" y="5085184"/>
            <a:ext cx="2125199" cy="1409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3692" y="488939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4314" y="5319216"/>
            <a:ext cx="86439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          </a:t>
            </a:r>
            <a:endParaRPr lang="ru-RU" sz="15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14282" y="0"/>
            <a:ext cx="8627710" cy="42860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</a:t>
            </a: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сфера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W:\УПРАВЛЕНИЕ ЭКОНОМИКИ И ИМУЩЕСТВА\Для ГДБ\Фото\Лысак\Наш поселок Агинское\DSC03901_1.jpg"/>
          <p:cNvPicPr>
            <a:picLocks noChangeAspect="1" noChangeArrowheads="1"/>
          </p:cNvPicPr>
          <p:nvPr/>
        </p:nvPicPr>
        <p:blipFill rotWithShape="1">
          <a:blip r:embed="rId3" cstate="print"/>
          <a:srcRect t="14388" b="18723"/>
          <a:stretch/>
        </p:blipFill>
        <p:spPr bwMode="auto">
          <a:xfrm>
            <a:off x="304801" y="1303199"/>
            <a:ext cx="4114800" cy="1440000"/>
          </a:xfrm>
          <a:prstGeom prst="rect">
            <a:avLst/>
          </a:prstGeom>
          <a:noFill/>
          <a:ln w="3175">
            <a:noFill/>
          </a:ln>
          <a:effectLst>
            <a:softEdge rad="63500"/>
          </a:effectLst>
        </p:spPr>
      </p:pic>
      <p:pic>
        <p:nvPicPr>
          <p:cNvPr id="13" name="Рисунок 12" descr="тубдис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599" y="1303200"/>
            <a:ext cx="4041393" cy="1440000"/>
          </a:xfrm>
          <a:prstGeom prst="rect">
            <a:avLst/>
          </a:prstGeom>
          <a:ln w="3175">
            <a:noFill/>
          </a:ln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8026" y="2743199"/>
            <a:ext cx="8793573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«Агинская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больница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лечебно-профилактическое учреждение   мощностью 121 круглосуточных и 63 коек дневного стационара, поликлиникой на  830 посещений в смену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больнице функционирует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лечебно-диагностических подразделений - оказывающих медицинскую помощь в амбулаторных условиях – 14,  в стационарных условиях – 14, скорую медицинскую помощь – 2, медицинскую помощь в условиях дневного стационара – 1, вспомогательные подразделения – 13, обособленные подразделения - 15.</a:t>
            </a:r>
          </a:p>
          <a:p>
            <a:pPr algn="just"/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больнице трудятся 581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работника, из них врачей -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медицинских работников -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младшего медицинского персонала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8, прочий персонал - 198.</a:t>
            </a:r>
            <a:endParaRPr lang="ru-RU" sz="14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078" y="4592093"/>
            <a:ext cx="8793573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ГКУЗ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«Забайкальский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противотуберкулезная больница»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 (круглосуточное пребывание)</a:t>
            </a:r>
            <a:r>
              <a:rPr lang="en-US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поликлинику на 50 посещений в смену.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лечебно-диагностических подразделений – 5, вспомогательные подразделения – 10.</a:t>
            </a:r>
            <a:endParaRPr lang="ru-RU" sz="14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–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врачей –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медицинских работников –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медицинского персонала –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 прочего персонала - 46.</a:t>
            </a:r>
          </a:p>
          <a:p>
            <a:pPr algn="just"/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Медицинские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городского округа ежегодно выполняют Государственные плановые задания (дополнительная диспансеризация работающего населения, вакцинация населения в рамках национального проекта «Здоровье», высокотехнологическая медицинская помощь за пределами края), добиваются лучших результатов, занимают призовые места при подведении итогов по таблице ранжирования среди районов края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1680" y="430192"/>
            <a:ext cx="7166568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0298" y="50004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ДЕМОГРАФИЯ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57158" y="5000636"/>
            <a:ext cx="85011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02870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02870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Трудовые ресурсы и демография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2357430"/>
          <a:ext cx="3786182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33171516"/>
              </p:ext>
            </p:extLst>
          </p:nvPr>
        </p:nvGraphicFramePr>
        <p:xfrm>
          <a:off x="-237033" y="2265269"/>
          <a:ext cx="4860032" cy="301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07704" y="857232"/>
            <a:ext cx="695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ситуация в городском округе характеризуется естественной ростом постоянного населения.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1519463"/>
            <a:ext cx="7166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городского округа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начало 2020 года) – 18 153 чел.</a:t>
            </a:r>
          </a:p>
          <a:p>
            <a:pPr algn="ctr"/>
            <a:endParaRPr lang="ru-RU" sz="16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41880"/>
              </p:ext>
            </p:extLst>
          </p:nvPr>
        </p:nvGraphicFramePr>
        <p:xfrm>
          <a:off x="428596" y="5001628"/>
          <a:ext cx="8286808" cy="1523716"/>
        </p:xfrm>
        <a:graphic>
          <a:graphicData uri="http://schemas.openxmlformats.org/drawingml/2006/table">
            <a:tbl>
              <a:tblPr/>
              <a:tblGrid>
                <a:gridCol w="5715040"/>
                <a:gridCol w="2571768"/>
              </a:tblGrid>
              <a:tr h="227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родившихся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2019 году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 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умерших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году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Естественный прирост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населения в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году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192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прибывших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928 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выбывших в 2019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837 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Миграционный прирост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89212493"/>
              </p:ext>
            </p:extLst>
          </p:nvPr>
        </p:nvGraphicFramePr>
        <p:xfrm>
          <a:off x="3571868" y="2348677"/>
          <a:ext cx="542928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009867"/>
              </p:ext>
            </p:extLst>
          </p:nvPr>
        </p:nvGraphicFramePr>
        <p:xfrm>
          <a:off x="357158" y="2420888"/>
          <a:ext cx="363877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06150"/>
              </p:ext>
            </p:extLst>
          </p:nvPr>
        </p:nvGraphicFramePr>
        <p:xfrm>
          <a:off x="3563888" y="2058072"/>
          <a:ext cx="5112568" cy="349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Рисунок 20" descr="герб го конечный вариант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Трудовые ресурсы и демография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1680" y="430192"/>
            <a:ext cx="7166568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95373284"/>
              </p:ext>
            </p:extLst>
          </p:nvPr>
        </p:nvGraphicFramePr>
        <p:xfrm>
          <a:off x="321423" y="1784216"/>
          <a:ext cx="8501122" cy="438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1680" y="571480"/>
            <a:ext cx="7095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Коренное население поселка – буряты. Доля их в национальном составе достигает 70%. Также проживают в поселке русские (27,8 %) и другие национальности (2,2%) - украинцы, татары, башкиры и представители других национальностей.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6165304"/>
            <a:ext cx="85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по данным Всероссийской переписи населения 2010 года в целом по Агинскому Бурятскому округу (в %-ах к итогу)</a:t>
            </a:r>
            <a:endParaRPr lang="ru-RU" sz="15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0"/>
            <a:ext cx="558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Трудовые</a:t>
            </a:r>
            <a:r>
              <a:rPr lang="ru-RU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ресурсы и демография</a:t>
            </a:r>
            <a:endParaRPr lang="ru-RU" sz="2000" b="1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428604"/>
            <a:ext cx="6950544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4" y="428604"/>
            <a:ext cx="63762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РЫНОК ТРУДА И ЗАНЯТОСТЬ НАСЕЛЕНИЯ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77348"/>
              </p:ext>
            </p:extLst>
          </p:nvPr>
        </p:nvGraphicFramePr>
        <p:xfrm>
          <a:off x="1691680" y="828715"/>
          <a:ext cx="6952286" cy="204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692"/>
                <a:gridCol w="1646594"/>
              </a:tblGrid>
              <a:tr h="462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01.09.2020 г.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зарегистрированных безработных, человек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444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обратившихся за содействием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поиске подходящей работы, человек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заявленных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вакансий, единиц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152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 к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трудоспособному населению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242884"/>
              </p:ext>
            </p:extLst>
          </p:nvPr>
        </p:nvGraphicFramePr>
        <p:xfrm>
          <a:off x="189326" y="2971800"/>
          <a:ext cx="895467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0"/>
            <a:ext cx="558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</a:t>
            </a:r>
            <a:endParaRPr lang="ru-RU" sz="2000" b="1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7704" y="428604"/>
            <a:ext cx="6950544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476248" y="1131637"/>
            <a:ext cx="8382000" cy="383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17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на территории городского округа «Поселок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Агинское»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ведется строительство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реконструкция и ремонт объектов недвижимости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благоустройства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федерального и краевого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уровней: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универсальной спортивной площадки в п. Агинское;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Комсомольская (1 очередь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Степная,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улице Заречная, улица Лазо, улица Ленина (подъезд к скверу "Зарница), улица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Цыбикова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установка котла ФОЦ "БААТАР" в п. Агинское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Комплексный проект благоустройства общественной территории, расположенной по ул. Ленина, 186 "сквер Зарница";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зоны отдыха в п.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Агинское, ул. Ленина, 73;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фасада здания МАОУ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«Агинская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окружная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гимназия-интернат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МОУ АСОШ №2 и МАОУ АСОШ №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спортивного комплекса с залом для борьбы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428604"/>
            <a:ext cx="6376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СТРОИТЕЛЬСТВО, РЕКОНСТРУКЦИЯ, РЕМОНТ И БЛАГОУСТРОЙСТВО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0" y="4913555"/>
            <a:ext cx="2849092" cy="1798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32417"/>
            <a:ext cx="2671080" cy="1779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52" y="4903565"/>
            <a:ext cx="2791196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0"/>
            <a:ext cx="558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</a:t>
            </a:r>
            <a:endParaRPr lang="ru-RU" sz="2000" b="1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07704" y="428604"/>
            <a:ext cx="6950544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476248" y="1268760"/>
            <a:ext cx="8382000" cy="39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пешеходной зоны улиц Комсомольская и Ленина;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въездных знаков, памятника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Бабжа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Барас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Баатор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комплекса на ул. Базара </a:t>
            </a:r>
            <a:r>
              <a:rPr lang="ru-RU" sz="17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Ринчино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посвященного 8 родам Агинских бурят, палисадников, фонтанов, тротуаров, парка культуры и отдыха, центральной площади;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дополнительных работ по капитальному ремонту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стадиона;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 по освещению ул. Пушкина, ул. Байкальская, проезда между ул. Калинина и Комсомольская, пер. Парковый и пер. Северный, ул.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Цыбикова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Установка и замена уличного освещения ул. Загородная;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работ по разработке проекта планировки и проекта межевания территории жилого района Хусатуй городского округа "Поселок Агинское";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коллектора ул. Лазо;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 монтаж остановочных павильонов;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проекта пешеходного моста через р. Ага;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Поставка и монтаж уличных тренажеров;</a:t>
            </a: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насоса для котельной «Домоуправление».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12" y="463557"/>
            <a:ext cx="6376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СТРОИТЕЛЬСТВО, РЕКОНСТРУКЦИЯ, РЕМОНТ И БЛАГОУСТРОЙСТВО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52504"/>
            <a:ext cx="2663400" cy="1526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8" y="5252504"/>
            <a:ext cx="2521027" cy="1526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77" y="5252504"/>
            <a:ext cx="2619375" cy="15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</a:t>
            </a:r>
            <a:r>
              <a:rPr kumimoji="0" lang="ru-RU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ситуация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07704" y="430192"/>
            <a:ext cx="695054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14480" y="571480"/>
            <a:ext cx="57864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ИНЖЕНЕРНАЯ  ИНФРАСТРУКТУРА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28596" y="112474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Инженерная инфраструктура городского округа представлена: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энергетическим комплексом,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состоящим из структурного подразделения «МРСК Сибири» и муниципального предприятия «Служба энергетики», которое было создано для оперативного аварийного реагирования, строительства и эксплуатации муниципальных электросетей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632" y="2448183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инфраструктурой теплоснабжения.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городском округе насчитывается и обслуживается теплогенерирующими компаниями 12 котельных. 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рименяются новые конструкции котлов, оборудованных топками для сжигания углей, тепловой изоляции оборудования и трубопроводов, антикоррозийной защиты.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Потребность городского округа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  50 тыс. Гкал в год.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инфраструктурой водоснабжения.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потребителей питьевой водой и технологическим обеспечением всех объектов городского округа «Поселок Агинское» осуществляется от подземных водозаборов, состоящих из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отдельно расположенных артезианских скважин. Производительность всех водозаборных скважин составляет 822 м3/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(300000м3/год).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2" y="5002728"/>
            <a:ext cx="2751216" cy="1738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02728"/>
            <a:ext cx="2592287" cy="1738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43" y="4994366"/>
            <a:ext cx="2641006" cy="174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6673" y="5892766"/>
            <a:ext cx="6786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А.С. Дашин</a:t>
            </a:r>
          </a:p>
          <a:p>
            <a:pPr algn="r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Глава городского округа «Поселок Агинское»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10692"/>
            <a:ext cx="2828496" cy="379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14" y="187152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48872" y="188640"/>
            <a:ext cx="4285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дамы и господа! </a:t>
            </a:r>
            <a:endParaRPr lang="ru-RU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Приглашаем </a:t>
            </a:r>
            <a:r>
              <a:rPr lang="en-US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 в наш городской округ «Поселок Агинское»!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321" y="1411288"/>
            <a:ext cx="58326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Поселок Агинское – исторически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й,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административный,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культурный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Агинского Бурятского округа Забайкальского края.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Привлечение инвестиций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основное направление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деятельности и одна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 стратегических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задач администрации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предлагаем вашему вниманию «Инвестиционный паспорт городского округа «Поселок Агинское», ознакомившись с которым, вы получите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комплексную информацию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 нашем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муниципалитете. Городской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округ «Поселок Агинское» имеет высокую инвестиционную привлекательность, уверенно смотрит в будущее и готов к взаимовыгодному партнерству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96257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62322" y="4065919"/>
            <a:ext cx="8750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Наша главная цель – развивать экономику с целью повышения уровня жизни горожан, обеспечения условий для проявления инициативы, развития предпринимательства, формирования привлекательного образа нашего поселка для инвесторов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Уважаемые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инвесторы! Мы готовы к конструктивному диалогу со всеми заинтересованными сторонами, к совместному внедрению в жизнь программ и проектов различного социально-экономического назначения.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Приглаша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ас к долгосрочному и взаимовыгодному сотрудничеству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Желаем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успешного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плодотворного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бизнеса!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</a:t>
            </a:r>
            <a:r>
              <a:rPr kumimoji="0" lang="ru-RU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ситуация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3728" y="571480"/>
            <a:ext cx="57864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ТРАНСПОРТНАЯ  ИНФРАСТРУКТУРА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57233"/>
            <a:ext cx="70225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система городского округа представлена автомобильным транспортом.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предприятия, осуществляющие пассажироперевозки: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муниципальное предприятие «Агаавтотранс» городского округа «Поселок Агинское»;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муниципальное унитарное предприятие муниципального района «Агинский район» «Агинское ПАТП»;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юридические лица и индивидуальные  предприниматели (такси).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Общая протяженность автомобильных дорог местного значения составляет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149 436 км.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них: асфальтобетонное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покрытие - 45,238 км, гравийное покрытие - 57,610 км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 проселочная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дорога - 46,588км.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1600" dirty="0" smtClean="0"/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1500" dirty="0" smtClean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717032"/>
            <a:ext cx="2702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Территорию городского округа пересекает одна федеральная транспортная магистраль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(A-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350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связывающая западные и восточные регионы Российской Федерации, обеспечивающая выход на КНР и межрегиональные дороги.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до ближайшей железнодорожной станции Могойтуй – 37 км.</a:t>
            </a: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5468"/>
              </p:ext>
            </p:extLst>
          </p:nvPr>
        </p:nvGraphicFramePr>
        <p:xfrm>
          <a:off x="137692" y="3407868"/>
          <a:ext cx="5941894" cy="345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4" name="Слайд" r:id="rId4" imgW="461727" imgH="345972" progId="PowerPoint.Slide.12">
                  <p:embed/>
                </p:oleObj>
              </mc:Choice>
              <mc:Fallback>
                <p:oleObj name="Слайд" r:id="rId4" imgW="461727" imgH="345972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92" y="3407868"/>
                        <a:ext cx="5941894" cy="34501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 descr="герб го конечный вариант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063" y="1587"/>
            <a:ext cx="8609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</a:t>
            </a:r>
            <a:r>
              <a:rPr lang="ru-RU" sz="20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ситуация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00782"/>
              </p:ext>
            </p:extLst>
          </p:nvPr>
        </p:nvGraphicFramePr>
        <p:xfrm>
          <a:off x="249238" y="1412778"/>
          <a:ext cx="8608840" cy="50242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36"/>
                <a:gridCol w="2456838"/>
                <a:gridCol w="1375356"/>
                <a:gridCol w="720886"/>
                <a:gridCol w="720886"/>
                <a:gridCol w="720886"/>
                <a:gridCol w="761184"/>
                <a:gridCol w="761184"/>
                <a:gridCol w="761184"/>
              </a:tblGrid>
              <a:tr h="2074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Индикаторы социально-экономического развития 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2014г.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2016г.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2018г.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2019г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населения 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 конец</a:t>
                      </a: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года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17,9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промышленного производства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% к предыдущему году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108,8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102,6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102,7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88,8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8,7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собственных доходов бюджета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34,4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31,3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13,9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сопоставимых ценах в</a:t>
                      </a: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% к предыдущему году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80,37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89,4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57,14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35,2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699,16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118,59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инвестиций в основной капитал за счет всех источников финансирования на душу населения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13,43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14,4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сопоставимых ценах в</a:t>
                      </a: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% к предыдущему году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100,9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94,7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105,5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12,6 раза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3,8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0"/>
            <a:ext cx="860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</a:t>
            </a:r>
            <a:r>
              <a:rPr lang="ru-RU" sz="20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ситуация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62056"/>
              </p:ext>
            </p:extLst>
          </p:nvPr>
        </p:nvGraphicFramePr>
        <p:xfrm>
          <a:off x="251519" y="1772816"/>
          <a:ext cx="8609010" cy="4680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43"/>
                <a:gridCol w="2456887"/>
                <a:gridCol w="1375383"/>
                <a:gridCol w="720900"/>
                <a:gridCol w="720900"/>
                <a:gridCol w="720900"/>
                <a:gridCol w="761199"/>
                <a:gridCol w="762261"/>
                <a:gridCol w="760137"/>
              </a:tblGrid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46,03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34,1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34,85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субъектов малого предпринимательства в расчете на 10000 человек населения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490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414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334,4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314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353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297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Общая площадь жилых помещений, приходящихся в среднем на одного жителя, всего  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кв. м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18,14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18,22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введенная в действие за год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кв. м</a:t>
                      </a: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0,17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0,33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населения жильем 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кв. м на человека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18,05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18,07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 благоустроенным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кв. м на человека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2,07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2,08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1,48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2,12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23713,5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23675,2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25634,5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27274,4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33427,05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35623,7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Оборот розничной торговли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159483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177275,5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181862,1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17688,88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192616,18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194467,03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платных услуг населению на душу населения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15613,6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16386,2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16804,6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1,5</a:t>
                      </a:r>
                      <a:endParaRPr lang="ru-RU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8366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09023"/>
              </p:ext>
            </p:extLst>
          </p:nvPr>
        </p:nvGraphicFramePr>
        <p:xfrm>
          <a:off x="251519" y="1340768"/>
          <a:ext cx="8609010" cy="422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0443"/>
                <a:gridCol w="2456887"/>
                <a:gridCol w="1375383"/>
                <a:gridCol w="720900"/>
                <a:gridCol w="720900"/>
                <a:gridCol w="720900"/>
                <a:gridCol w="761199"/>
                <a:gridCol w="761199"/>
                <a:gridCol w="761199"/>
              </a:tblGrid>
              <a:tr h="196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Индикаторы социально-экономического развития 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2014г.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2016г.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2018г.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2019г.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242" marR="23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</a:t>
            </a:r>
            <a:r>
              <a:rPr kumimoji="0" lang="ru-RU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ситуация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11760" y="800708"/>
            <a:ext cx="494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Системообразующие предприятия городского округа «Поселок  Агинское»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03895"/>
              </p:ext>
            </p:extLst>
          </p:nvPr>
        </p:nvGraphicFramePr>
        <p:xfrm>
          <a:off x="152400" y="1828800"/>
          <a:ext cx="8829499" cy="4602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891"/>
                <a:gridCol w="3774866"/>
                <a:gridCol w="2973742"/>
              </a:tblGrid>
              <a:tr h="5260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выпускаемой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продукции/оказываемые услуги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Контакты предприятия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«Водоснабжение» городского округа «Поселок Агинское»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бесперебойного обеспечения потребителей водой хозяйственно-питьевого и производственного назначения</a:t>
                      </a:r>
                      <a:endParaRPr kumimoji="0" lang="ru-RU" sz="1400" b="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Агинское, ул. Ленина, 43.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Тел./факс: (30239) 3-56-52.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6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«Служба энергетики» городского округа «Поселок Агинское»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электроэнергии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Агинское, ул. 40 лет Победы, 12. Тел./факс: (30239) 3-72-13.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98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«Теплосервис»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выработка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тепловой энергии</a:t>
                      </a: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ул.Ранжурова, 25.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Тел. (30239) 3-73-03.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7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«Тепловик»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выработка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тепловой энергии</a:t>
                      </a: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ул.Ключевская, 8.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Тел.(30239) 3-73-02.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7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Жилсервис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ремонт объектов ЖКХ, б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лагоустройство и озеленение 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687000, Забайкальский край, п. Агинское, ул. Ленина, 43. Тел.(30239) 3-72-09.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Налоговый потенциал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020798"/>
            <a:ext cx="702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собственных доходов (налоговых и неналоговых ) в общем объеме доходов бюджета (в 2019 году) – 16,6 %.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267" y="34686"/>
            <a:ext cx="8609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20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сфера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98778258"/>
              </p:ext>
            </p:extLst>
          </p:nvPr>
        </p:nvGraphicFramePr>
        <p:xfrm>
          <a:off x="521324" y="2375373"/>
          <a:ext cx="83369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3940" y="1974256"/>
            <a:ext cx="465871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Структура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собственных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доходов бюджета </a:t>
            </a:r>
            <a:endParaRPr lang="ru-RU" sz="1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35696" y="430192"/>
            <a:ext cx="7022552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Малое </a:t>
            </a:r>
            <a:r>
              <a:rPr lang="ru-RU" sz="20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среднее предпринимательство</a:t>
            </a:r>
            <a:endParaRPr lang="ru-RU" sz="2000" b="1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664" y="428604"/>
            <a:ext cx="7310584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744" y="500042"/>
            <a:ext cx="50006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МАЛЫЙ И СРЕДНИЙ БИЗНЕС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83548904"/>
              </p:ext>
            </p:extLst>
          </p:nvPr>
        </p:nvGraphicFramePr>
        <p:xfrm>
          <a:off x="232157" y="2852936"/>
          <a:ext cx="8679685" cy="299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9349" y="1937424"/>
            <a:ext cx="817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видов экономической деятельности субъектов малого предпринимательства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69374"/>
            <a:ext cx="76706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 зарегистрировано 535 субъектов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предпринимательства, из них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юридических лиц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 (на 01.01.2020 г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малого и среднего предпринимательства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03648" y="430192"/>
            <a:ext cx="7454600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100" y="42384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403648" y="654679"/>
            <a:ext cx="7454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«Поселок Агинское» действует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целевая программа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поддержка предпринимательства в городском округе «Поселок Агинское» на 2020 год».</a:t>
            </a:r>
            <a:endParaRPr kumimoji="0" lang="ru-RU" sz="17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герб го конечный вариан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7278" y="1793452"/>
            <a:ext cx="86439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является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 на территории городского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Агинское».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программы является оказание поддержки субъектам малого и среднего предпринимательства городского округа «Поселок Агинское», 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организационной, информационно-консультационной.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57200" algn="just" eaLnBrk="0" fontAlgn="base" hangingPunct="0"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эффективной политики в сфере развития малого и среднего предпринимательства, совершенствования форм и методов поддержки и развития субъектов малого и среднего предпринимательства, создания благоприятных условий для их деятельности на территории городского округа «Поселок Агинское» создан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 по поддержке предпринимательства при Главе городского округа «Поселок Агинское»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городского округа «Поселок Агинское» от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26.05.2017 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295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579038"/>
            <a:ext cx="2831976" cy="1889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38" y="4579038"/>
            <a:ext cx="2838975" cy="1895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6" y="4565307"/>
            <a:ext cx="2771800" cy="1850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малого и среднего предпринимательства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75656" y="428604"/>
            <a:ext cx="7382592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0100" y="500042"/>
            <a:ext cx="70009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 поддержки малого и среднего предпринимательства</a:t>
            </a:r>
          </a:p>
        </p:txBody>
      </p:sp>
      <p:pic>
        <p:nvPicPr>
          <p:cNvPr id="7" name="Рисунок 6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"/>
          <p:cNvGrpSpPr>
            <a:grpSpLocks/>
          </p:cNvGrpSpPr>
          <p:nvPr/>
        </p:nvGrpSpPr>
        <p:grpSpPr bwMode="auto">
          <a:xfrm>
            <a:off x="304800" y="1628800"/>
            <a:ext cx="8553448" cy="4873600"/>
            <a:chOff x="304800" y="1295400"/>
            <a:chExt cx="8763000" cy="5207000"/>
          </a:xfrm>
        </p:grpSpPr>
        <p:pic>
          <p:nvPicPr>
            <p:cNvPr id="17" name="Picture 12" descr="customer_acct_mg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295400"/>
              <a:ext cx="3657600" cy="520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1"/>
            <p:cNvGrpSpPr>
              <a:grpSpLocks/>
            </p:cNvGrpSpPr>
            <p:nvPr/>
          </p:nvGrpSpPr>
          <p:grpSpPr bwMode="auto">
            <a:xfrm>
              <a:off x="304800" y="1295400"/>
              <a:ext cx="5105400" cy="5207000"/>
              <a:chOff x="304800" y="1295400"/>
              <a:chExt cx="5105400" cy="5207000"/>
            </a:xfrm>
          </p:grpSpPr>
          <p:sp>
            <p:nvSpPr>
              <p:cNvPr id="19" name="Блок-схема: извлечение 18"/>
              <p:cNvSpPr>
                <a:spLocks noChangeArrowheads="1"/>
              </p:cNvSpPr>
              <p:nvPr/>
            </p:nvSpPr>
            <p:spPr bwMode="auto">
              <a:xfrm rot="5400000">
                <a:off x="2401093" y="3390107"/>
                <a:ext cx="5027613" cy="990600"/>
              </a:xfrm>
              <a:prstGeom prst="flowChartExtract">
                <a:avLst/>
              </a:prstGeom>
              <a:solidFill>
                <a:srgbClr val="299B75"/>
              </a:solidFill>
              <a:ln w="25400" algn="ctr">
                <a:solidFill>
                  <a:srgbClr val="299B75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Скругленный прямоугольник 1"/>
              <p:cNvSpPr>
                <a:spLocks noChangeArrowheads="1"/>
              </p:cNvSpPr>
              <p:nvPr/>
            </p:nvSpPr>
            <p:spPr bwMode="auto">
              <a:xfrm>
                <a:off x="304800" y="1295400"/>
                <a:ext cx="3962400" cy="1295400"/>
              </a:xfrm>
              <a:prstGeom prst="roundRect">
                <a:avLst>
                  <a:gd name="adj" fmla="val 16667"/>
                </a:avLst>
              </a:prstGeom>
              <a:solidFill>
                <a:srgbClr val="299B75"/>
              </a:solidFill>
              <a:ln w="25400" algn="ctr">
                <a:solidFill>
                  <a:srgbClr val="299B7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ru-RU" altLang="ru-RU" sz="1550" b="1" dirty="0" smtClean="0">
                    <a:solidFill>
                      <a:schemeClr val="bg1"/>
                    </a:solidFill>
                  </a:rPr>
                  <a:t>Фонд </a:t>
                </a:r>
                <a:r>
                  <a:rPr lang="ru-RU" altLang="ru-RU" sz="1550" b="1" dirty="0">
                    <a:solidFill>
                      <a:schemeClr val="bg1"/>
                    </a:solidFill>
                  </a:rPr>
                  <a:t>поддержки предпринимательства городского округа </a:t>
                </a:r>
                <a:r>
                  <a:rPr lang="ru-RU" altLang="ru-RU" sz="1550" b="1" dirty="0" smtClean="0">
                    <a:solidFill>
                      <a:schemeClr val="bg1"/>
                    </a:solidFill>
                  </a:rPr>
                  <a:t>«Поселок Агинское»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chemeClr val="bg1"/>
                    </a:solidFill>
                  </a:rPr>
                  <a:t>8(30239) 3-75-90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chemeClr val="bg1"/>
                    </a:solidFill>
                  </a:rPr>
                  <a:t>п. Агинское, ул. Клименко, 15</a:t>
                </a:r>
              </a:p>
              <a:p>
                <a:pPr algn="ctr" eaLnBrk="1" hangingPunct="1"/>
                <a:endParaRPr lang="ru-RU" altLang="ru-RU" sz="15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Скругленный прямоугольник 1"/>
              <p:cNvSpPr>
                <a:spLocks noChangeArrowheads="1"/>
              </p:cNvSpPr>
              <p:nvPr/>
            </p:nvSpPr>
            <p:spPr bwMode="auto">
              <a:xfrm>
                <a:off x="304800" y="2780929"/>
                <a:ext cx="3962400" cy="1104478"/>
              </a:xfrm>
              <a:prstGeom prst="roundRect">
                <a:avLst>
                  <a:gd name="adj" fmla="val 16667"/>
                </a:avLst>
              </a:prstGeom>
              <a:solidFill>
                <a:srgbClr val="299B75"/>
              </a:solidFill>
              <a:ln w="25400" algn="ctr">
                <a:solidFill>
                  <a:srgbClr val="299B7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Межрайонный фонд поддержки предпринимательства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8(30239) 3-45-60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п. Агинское, ул. Б. </a:t>
                </a:r>
                <a:r>
                  <a:rPr lang="ru-RU" altLang="ru-RU" sz="1550" b="1" dirty="0" err="1" smtClean="0">
                    <a:solidFill>
                      <a:srgbClr val="FFFFFF"/>
                    </a:solidFill>
                  </a:rPr>
                  <a:t>Ринчино</a:t>
                </a:r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 , 105</a:t>
                </a:r>
                <a:endParaRPr lang="ru-RU" altLang="ru-RU" sz="15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Скругленный прямоугольник 1"/>
              <p:cNvSpPr>
                <a:spLocks noChangeArrowheads="1"/>
              </p:cNvSpPr>
              <p:nvPr/>
            </p:nvSpPr>
            <p:spPr bwMode="auto">
              <a:xfrm>
                <a:off x="304800" y="4038600"/>
                <a:ext cx="3962400" cy="1295400"/>
              </a:xfrm>
              <a:prstGeom prst="roundRect">
                <a:avLst>
                  <a:gd name="adj" fmla="val 16667"/>
                </a:avLst>
              </a:prstGeom>
              <a:solidFill>
                <a:srgbClr val="299B75"/>
              </a:solidFill>
              <a:ln w="25400" algn="ctr">
                <a:solidFill>
                  <a:srgbClr val="299B7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ООО «Агинский региональный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 бизнес – инкубатор»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8(30239) 5-14-49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п. Агинское, ул. Партизанская, 1г</a:t>
                </a:r>
                <a:endParaRPr lang="ru-RU" altLang="ru-RU" sz="15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Скругленный прямоугольник 1"/>
              <p:cNvSpPr>
                <a:spLocks noChangeArrowheads="1"/>
              </p:cNvSpPr>
              <p:nvPr/>
            </p:nvSpPr>
            <p:spPr bwMode="auto">
              <a:xfrm>
                <a:off x="304800" y="5517233"/>
                <a:ext cx="3962400" cy="985167"/>
              </a:xfrm>
              <a:prstGeom prst="roundRect">
                <a:avLst>
                  <a:gd name="adj" fmla="val 16667"/>
                </a:avLst>
              </a:prstGeom>
              <a:solidFill>
                <a:srgbClr val="299B75"/>
              </a:solidFill>
              <a:ln w="25400" algn="ctr">
                <a:solidFill>
                  <a:srgbClr val="299B7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Центр поддержки предпринимательства Агинского Бурятского округа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8 (30239) 3-56-34</a:t>
                </a:r>
              </a:p>
              <a:p>
                <a:pPr algn="ctr" eaLnBrk="1" hangingPunct="1"/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П. Агинское, ул. Б. </a:t>
                </a:r>
                <a:r>
                  <a:rPr lang="ru-RU" altLang="ru-RU" sz="1550" b="1" dirty="0" err="1" smtClean="0">
                    <a:solidFill>
                      <a:srgbClr val="FFFFFF"/>
                    </a:solidFill>
                  </a:rPr>
                  <a:t>Ринчино</a:t>
                </a:r>
                <a:r>
                  <a:rPr lang="ru-RU" altLang="ru-RU" sz="1550" b="1" dirty="0" smtClean="0">
                    <a:solidFill>
                      <a:srgbClr val="FFFFFF"/>
                    </a:solidFill>
                  </a:rPr>
                  <a:t>, 92</a:t>
                </a:r>
                <a:endParaRPr lang="ru-RU" altLang="ru-RU" sz="1550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Финансово-кредитные учреждения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75656" y="428604"/>
            <a:ext cx="7382592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0100" y="500042"/>
            <a:ext cx="7000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Финансово-кредитные учреждения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76957"/>
            <a:ext cx="27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</a:t>
            </a:r>
          </a:p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«Сбербанк России»</a:t>
            </a:r>
          </a:p>
          <a:p>
            <a:pPr lvl="0"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</a:t>
            </a:r>
          </a:p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</a:t>
            </a:r>
          </a:p>
          <a:p>
            <a:pPr lvl="0"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Бадмы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Цыренова, 13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99388" y="1789459"/>
            <a:ext cx="1729694" cy="1675349"/>
          </a:xfrm>
          <a:prstGeom prst="rect">
            <a:avLst/>
          </a:prstGeom>
          <a:blipFill rotWithShape="0">
            <a:blip r:embed="rId2">
              <a:lum bright="-21000" contrast="52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6966496" y="1764710"/>
            <a:ext cx="1349920" cy="1376258"/>
          </a:xfrm>
          <a:prstGeom prst="rect">
            <a:avLst/>
          </a:prstGeom>
          <a:blipFill rotWithShape="0">
            <a:blip r:embed="rId3">
              <a:lum bright="-18000" contrast="30000"/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755576" y="1097340"/>
            <a:ext cx="768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городского округа работают филиалы банков: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7" y="3561636"/>
            <a:ext cx="2115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Россельхозбанк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Комсомольская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59-а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2458" y="3561636"/>
            <a:ext cx="21275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Банк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«ФК Открытие»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Комсомольская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70040" y="3284637"/>
            <a:ext cx="208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КБ «Восточный»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пер. Пионерский, 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герб го конечный вариан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59" y="1818868"/>
            <a:ext cx="2187134" cy="1458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710"/>
            <a:ext cx="2599388" cy="1700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8" y="5061428"/>
            <a:ext cx="4407994" cy="14714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92080" y="506946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Ленина, 58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9712" y="430192"/>
            <a:ext cx="6878536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259632" y="654034"/>
            <a:ext cx="5018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городского округа действует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                         «Об инвестиционной деятельности на территории городского округа «Поселок Агинское»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(решение Думы городского округа «Поселок Агинское» от 30.05.2012 №38).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84984"/>
            <a:ext cx="8501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приоритетных направлений социально-экономического развития городского округа и формирование на их базе инвестиционной политики;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участие в разработке, экспертизе и реализации целевых инвестиционных программ (программ развития) и отдельных инвестиционных проектов, а также отбор инвестиционных проектов;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режим наибольшего благоприятствования, обеспечивающий расширение прав и возможностей инвесторов;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защита интересов инвесторов;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установление дополнительных мер муниципальной поддержки инвестиционной деятельности;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разработка, утверждение и осуществление межмуниципальных инвестиционных проектов и инвестиционных проектов на объекты муниципальной собственности городского округа, финансируемых за счет средств муниципального  бюджета;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предоставление гарантий администрацией городского округа;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36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вовлечение в инвестиционный процесс временно приостановленных и законсервированных строек и объектов, находящихся в собственности городского округа.</a:t>
            </a:r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вес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687374"/>
            <a:ext cx="2357454" cy="1928826"/>
          </a:xfrm>
          <a:prstGeom prst="rect">
            <a:avLst/>
          </a:prstGeom>
        </p:spPr>
      </p:pic>
      <p:pic>
        <p:nvPicPr>
          <p:cNvPr id="8" name="Рисунок 7" descr="герб го конечный вариан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877536"/>
            <a:ext cx="5920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инвестиционной политики, 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направленной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создание благоприятного инвестиционного климата на территории городского округа «Поселок Агинское».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 и регулирование инвестиционной деятельности в городском округе осуществляются в следующих формах и следующими методами: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AutoShape 49"/>
          <p:cNvSpPr>
            <a:spLocks noChangeArrowheads="1"/>
          </p:cNvSpPr>
          <p:nvPr/>
        </p:nvSpPr>
        <p:spPr bwMode="gray">
          <a:xfrm>
            <a:off x="2438165" y="2924944"/>
            <a:ext cx="4419600" cy="32333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682" name="AutoShape 50"/>
          <p:cNvSpPr>
            <a:spLocks noChangeArrowheads="1"/>
          </p:cNvSpPr>
          <p:nvPr/>
        </p:nvSpPr>
        <p:spPr bwMode="gray">
          <a:xfrm>
            <a:off x="2273216" y="2459391"/>
            <a:ext cx="4419600" cy="30284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Природные ресурсы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683" name="AutoShape 51"/>
          <p:cNvSpPr>
            <a:spLocks noChangeArrowheads="1"/>
          </p:cNvSpPr>
          <p:nvPr/>
        </p:nvSpPr>
        <p:spPr bwMode="gray">
          <a:xfrm>
            <a:off x="1844675" y="2005803"/>
            <a:ext cx="4838626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Географическое положение и климат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684" name="AutoShape 52"/>
          <p:cNvSpPr>
            <a:spLocks noChangeArrowheads="1"/>
          </p:cNvSpPr>
          <p:nvPr/>
        </p:nvSpPr>
        <p:spPr bwMode="gray">
          <a:xfrm>
            <a:off x="1189585" y="1532970"/>
            <a:ext cx="4763153" cy="34211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9685" name="Group 53"/>
          <p:cNvGrpSpPr>
            <a:grpSpLocks/>
          </p:cNvGrpSpPr>
          <p:nvPr/>
        </p:nvGrpSpPr>
        <p:grpSpPr bwMode="auto">
          <a:xfrm>
            <a:off x="783142" y="1519483"/>
            <a:ext cx="381000" cy="381000"/>
            <a:chOff x="2078" y="1680"/>
            <a:chExt cx="1615" cy="1615"/>
          </a:xfrm>
        </p:grpSpPr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92" name="Group 60"/>
          <p:cNvGrpSpPr>
            <a:grpSpLocks/>
          </p:cNvGrpSpPr>
          <p:nvPr/>
        </p:nvGrpSpPr>
        <p:grpSpPr bwMode="auto">
          <a:xfrm>
            <a:off x="1358900" y="2005803"/>
            <a:ext cx="381000" cy="381000"/>
            <a:chOff x="2078" y="1680"/>
            <a:chExt cx="1615" cy="1615"/>
          </a:xfrm>
        </p:grpSpPr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99" name="Group 67"/>
          <p:cNvGrpSpPr>
            <a:grpSpLocks/>
          </p:cNvGrpSpPr>
          <p:nvPr/>
        </p:nvGrpSpPr>
        <p:grpSpPr bwMode="auto">
          <a:xfrm>
            <a:off x="1790700" y="2459392"/>
            <a:ext cx="381000" cy="360427"/>
            <a:chOff x="2078" y="1680"/>
            <a:chExt cx="1615" cy="1615"/>
          </a:xfrm>
        </p:grpSpPr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706" name="Group 74"/>
          <p:cNvGrpSpPr>
            <a:grpSpLocks/>
          </p:cNvGrpSpPr>
          <p:nvPr/>
        </p:nvGrpSpPr>
        <p:grpSpPr bwMode="auto">
          <a:xfrm>
            <a:off x="2006734" y="2924944"/>
            <a:ext cx="381000" cy="384810"/>
            <a:chOff x="2078" y="1680"/>
            <a:chExt cx="1615" cy="1615"/>
          </a:xfrm>
        </p:grpSpPr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713" name="Group 81"/>
          <p:cNvGrpSpPr>
            <a:grpSpLocks/>
          </p:cNvGrpSpPr>
          <p:nvPr/>
        </p:nvGrpSpPr>
        <p:grpSpPr bwMode="auto">
          <a:xfrm>
            <a:off x="1625600" y="5212740"/>
            <a:ext cx="355600" cy="381000"/>
            <a:chOff x="2078" y="1680"/>
            <a:chExt cx="1615" cy="1615"/>
          </a:xfrm>
        </p:grpSpPr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60"/>
          <p:cNvGrpSpPr>
            <a:grpSpLocks/>
          </p:cNvGrpSpPr>
          <p:nvPr/>
        </p:nvGrpSpPr>
        <p:grpSpPr bwMode="auto">
          <a:xfrm>
            <a:off x="2183064" y="3834039"/>
            <a:ext cx="381000" cy="384810"/>
            <a:chOff x="2078" y="1680"/>
            <a:chExt cx="1615" cy="1615"/>
          </a:xfrm>
        </p:grpSpPr>
        <p:sp>
          <p:nvSpPr>
            <p:cNvPr id="7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8" name="Group 67"/>
          <p:cNvGrpSpPr>
            <a:grpSpLocks/>
          </p:cNvGrpSpPr>
          <p:nvPr/>
        </p:nvGrpSpPr>
        <p:grpSpPr bwMode="auto">
          <a:xfrm>
            <a:off x="2095265" y="4331677"/>
            <a:ext cx="381000" cy="381000"/>
            <a:chOff x="2078" y="1680"/>
            <a:chExt cx="1615" cy="1615"/>
          </a:xfrm>
        </p:grpSpPr>
        <p:sp>
          <p:nvSpPr>
            <p:cNvPr id="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5" name="AutoShape 48"/>
          <p:cNvSpPr>
            <a:spLocks noChangeArrowheads="1"/>
          </p:cNvSpPr>
          <p:nvPr/>
        </p:nvSpPr>
        <p:spPr bwMode="gray">
          <a:xfrm>
            <a:off x="2632085" y="3371077"/>
            <a:ext cx="4467215" cy="30239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Трудовые ресурсы и демография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AutoShape 48"/>
          <p:cNvSpPr>
            <a:spLocks noChangeArrowheads="1"/>
          </p:cNvSpPr>
          <p:nvPr/>
        </p:nvSpPr>
        <p:spPr bwMode="gray">
          <a:xfrm>
            <a:off x="2632085" y="3846926"/>
            <a:ext cx="4495800" cy="30014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9" name="Group 60"/>
          <p:cNvGrpSpPr>
            <a:grpSpLocks/>
          </p:cNvGrpSpPr>
          <p:nvPr/>
        </p:nvGrpSpPr>
        <p:grpSpPr bwMode="auto">
          <a:xfrm>
            <a:off x="1877336" y="4799643"/>
            <a:ext cx="381000" cy="384810"/>
            <a:chOff x="2078" y="1680"/>
            <a:chExt cx="1615" cy="1615"/>
          </a:xfrm>
        </p:grpSpPr>
        <p:sp>
          <p:nvSpPr>
            <p:cNvPr id="11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4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6" name="AutoShape 48"/>
          <p:cNvSpPr>
            <a:spLocks noChangeArrowheads="1"/>
          </p:cNvSpPr>
          <p:nvPr/>
        </p:nvSpPr>
        <p:spPr bwMode="gray">
          <a:xfrm>
            <a:off x="2542124" y="4331677"/>
            <a:ext cx="44958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Экономическая ситуация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AutoShape 48"/>
          <p:cNvSpPr>
            <a:spLocks noChangeArrowheads="1"/>
          </p:cNvSpPr>
          <p:nvPr/>
        </p:nvSpPr>
        <p:spPr bwMode="gray">
          <a:xfrm>
            <a:off x="2018706" y="5232320"/>
            <a:ext cx="5080594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алое и среднее предпринимательство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5" name="Group 60"/>
          <p:cNvGrpSpPr>
            <a:grpSpLocks/>
          </p:cNvGrpSpPr>
          <p:nvPr/>
        </p:nvGrpSpPr>
        <p:grpSpPr bwMode="auto">
          <a:xfrm>
            <a:off x="1231900" y="5593740"/>
            <a:ext cx="381000" cy="384810"/>
            <a:chOff x="2078" y="1680"/>
            <a:chExt cx="1615" cy="1615"/>
          </a:xfrm>
        </p:grpSpPr>
        <p:sp>
          <p:nvSpPr>
            <p:cNvPr id="12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2" name="AutoShape 48"/>
          <p:cNvSpPr>
            <a:spLocks noChangeArrowheads="1"/>
          </p:cNvSpPr>
          <p:nvPr/>
        </p:nvSpPr>
        <p:spPr bwMode="gray">
          <a:xfrm>
            <a:off x="1682628" y="5616717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AutoShape 48"/>
          <p:cNvSpPr>
            <a:spLocks noChangeArrowheads="1"/>
          </p:cNvSpPr>
          <p:nvPr/>
        </p:nvSpPr>
        <p:spPr bwMode="gray">
          <a:xfrm>
            <a:off x="2382550" y="4799643"/>
            <a:ext cx="4397896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сфера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8" name="AutoShape 48"/>
          <p:cNvSpPr>
            <a:spLocks noChangeArrowheads="1"/>
          </p:cNvSpPr>
          <p:nvPr/>
        </p:nvSpPr>
        <p:spPr bwMode="gray">
          <a:xfrm>
            <a:off x="1266304" y="6052426"/>
            <a:ext cx="4419600" cy="3201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8" name="Group 67"/>
          <p:cNvGrpSpPr>
            <a:grpSpLocks/>
          </p:cNvGrpSpPr>
          <p:nvPr/>
        </p:nvGrpSpPr>
        <p:grpSpPr bwMode="auto">
          <a:xfrm>
            <a:off x="773273" y="5991324"/>
            <a:ext cx="381000" cy="381000"/>
            <a:chOff x="2078" y="1680"/>
            <a:chExt cx="1615" cy="1615"/>
          </a:xfrm>
        </p:grpSpPr>
        <p:sp>
          <p:nvSpPr>
            <p:cNvPr id="1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41" name="Рисунок 140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26" y="84062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511156"/>
          </a:xfrm>
        </p:spPr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1331640" y="500042"/>
            <a:ext cx="7526608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53"/>
          <p:cNvGrpSpPr>
            <a:grpSpLocks/>
          </p:cNvGrpSpPr>
          <p:nvPr/>
        </p:nvGrpSpPr>
        <p:grpSpPr bwMode="auto">
          <a:xfrm>
            <a:off x="2149760" y="3349609"/>
            <a:ext cx="381000" cy="381000"/>
            <a:chOff x="2078" y="1680"/>
            <a:chExt cx="1615" cy="1615"/>
          </a:xfrm>
        </p:grpSpPr>
        <p:sp>
          <p:nvSpPr>
            <p:cNvPr id="14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6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2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37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5720" y="0"/>
            <a:ext cx="85725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</a:t>
            </a:r>
            <a:r>
              <a:rPr lang="ru-RU" sz="2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672" y="430192"/>
            <a:ext cx="7238576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9657" y="642918"/>
            <a:ext cx="70009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ПЛОЩАДКИ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87242"/>
              </p:ext>
            </p:extLst>
          </p:nvPr>
        </p:nvGraphicFramePr>
        <p:xfrm>
          <a:off x="268456" y="1461143"/>
          <a:ext cx="8763000" cy="41490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/>
                <a:gridCol w="2438400"/>
                <a:gridCol w="1652934"/>
                <a:gridCol w="2385666"/>
              </a:tblGrid>
              <a:tr h="156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площадей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площадки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назначение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 "Западный"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мкр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Западный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га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Малоэтажное жилищное строительство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Микрорайон "Таможня- Автодром"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мкр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«Таможня-Автодром» 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га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Малоэтажное жилищное строительство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Промышленно-складская зона</a:t>
                      </a:r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 Агинское, промышленная зона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(восточная часть поселка)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га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Промышленно-складская база</a:t>
                      </a:r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лет Победы, б/</a:t>
                      </a:r>
                      <a:r>
                        <a:rPr lang="ru-RU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2,7 га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 здание</a:t>
                      </a:r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 лет Победы, 9а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474,8 кв. м.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Промышленно-складское строительство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Здание гаража</a:t>
                      </a:r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30 лет Победы, б/н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470,79 кв. м.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Гараж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Промышленная</a:t>
                      </a:r>
                      <a:r>
                        <a:rPr lang="ru-RU" sz="1200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база</a:t>
                      </a:r>
                      <a:endParaRPr lang="ru-RU" sz="120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 ул. 2-ая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Ранжурова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1д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Здание- 474,8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земельный участок- 3653,2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Имущественный комплекс хлебопекарни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 помещение</a:t>
                      </a:r>
                      <a:endParaRPr lang="ru-RU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Агинское, ул.</a:t>
                      </a:r>
                      <a:r>
                        <a:rPr lang="ru-RU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Клименко, 15</a:t>
                      </a:r>
                      <a:endParaRPr lang="ru-RU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215,6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Нежилое, торгово-офисное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помещение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30192"/>
            <a:ext cx="731058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7744" y="497452"/>
            <a:ext cx="56886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ПРОЕКТЫ</a:t>
            </a:r>
          </a:p>
        </p:txBody>
      </p:sp>
      <p:pic>
        <p:nvPicPr>
          <p:cNvPr id="14" name="Рисунок 13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42910" y="121920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Наименование проекта: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ПРОИЗВОДСТВО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ШЕРСТЯНОГО НЕТКАННОГО ПОЛОТНА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04800" y="2127585"/>
            <a:ext cx="343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Инициатор проекта: </a:t>
            </a: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директор ООО «Руно» </a:t>
            </a: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Б.Б. Батоев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17999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Объем инвестиций:</a:t>
            </a:r>
          </a:p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 млн. руб.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61924" y="4849982"/>
            <a:ext cx="328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Срок окупаемости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проекта: </a:t>
            </a:r>
          </a:p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года</a:t>
            </a:r>
          </a:p>
        </p:txBody>
      </p:sp>
      <p:pic>
        <p:nvPicPr>
          <p:cNvPr id="19" name="Picture 2" descr="ООО «Руно». Китайские инвесторы готовы к сотрудничест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048000" cy="2118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aginskoe24.ru/upload/003/u394/de/f8/ooo-runo-kitaiskie-investory-gotovy-k-sotrudnichestvu-nabor-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71975"/>
            <a:ext cx="3048000" cy="2028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storage.inovaco.ru/media/cache/64/ae/8e/c6/39/d1/64ae8ec639d16bf3ae70ba63d82aad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65283"/>
            <a:ext cx="2978175" cy="22163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30192"/>
            <a:ext cx="731058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7744" y="497452"/>
            <a:ext cx="6176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ПРОЕКТЫ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74678"/>
              </p:ext>
            </p:extLst>
          </p:nvPr>
        </p:nvGraphicFramePr>
        <p:xfrm>
          <a:off x="139669" y="1371600"/>
          <a:ext cx="8786874" cy="5255583"/>
        </p:xfrm>
        <a:graphic>
          <a:graphicData uri="http://schemas.openxmlformats.org/drawingml/2006/table">
            <a:tbl>
              <a:tblPr/>
              <a:tblGrid>
                <a:gridCol w="2071702"/>
                <a:gridCol w="6715172"/>
              </a:tblGrid>
              <a:tr h="154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ЦЕХ ПО ПРОИЗВОДСТВУ ШЕРСТЯНОГО НЕТКАННОГО ПОЛОТНА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Забайкальский край,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гт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Организатор/инициатор проекта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Директор ООО «РУНО» Б.Б. Батоев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Почтовый адрес, телефон, факс,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687000, Забайкальский край, Агинский р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н, п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гт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Агинское, 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Заречная, 68</a:t>
                      </a:r>
                      <a:endParaRPr lang="en-US" sz="1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Тел./факс: (30239) 3-73-05.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производства синтетических нетканых материалов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7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Описание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и сбыт нетканого полотна из натуральной шерсти для текстильной, обувной,  автомобильно – тракторной, строительной, мебельной  промышленности. Готовую продукцию запланировано сбывать на фабрики и предприятия.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инвестиций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Предприятие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функционирует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создаваемых рабочих мест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земельного участка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инженерной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30192"/>
            <a:ext cx="731058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7744" y="497452"/>
            <a:ext cx="6176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ПРОЕКТЫ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19200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Наименование проекта: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МОДЕРНИЗАЦИЯ ПРОИЗВОДСТВА ГАЗИРОВАННЫХ БЕЗАЛКОГОЛЬНЫХ НАПИТКОВ, БУТИЛИРОВАННОЙ ПИТЬЕВОЙ ВОДЫ НА ТЕРРИТОРИИ ПГТ. АГИНСКОЕ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1598" y="2564904"/>
            <a:ext cx="343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Инициатор проекта: </a:t>
            </a: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директор ООО «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Хэшэг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» </a:t>
            </a:r>
          </a:p>
          <a:p>
            <a:pPr lvl="0" algn="ctr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Б.Б. </a:t>
            </a:r>
            <a:r>
              <a:rPr lang="en-US" sz="2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Дашидоржиев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499" y="386104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Объем инвестиций:</a:t>
            </a:r>
          </a:p>
          <a:p>
            <a:pPr algn="ctr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5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млн. руб.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1924" y="4849982"/>
            <a:ext cx="328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Срок окупаемости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проекта: </a:t>
            </a:r>
          </a:p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,6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04807"/>
            <a:ext cx="2925872" cy="1838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68" y="2516807"/>
            <a:ext cx="2520280" cy="18269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68" y="4442630"/>
            <a:ext cx="2305998" cy="21996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36" y="4442630"/>
            <a:ext cx="2942268" cy="21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30192"/>
            <a:ext cx="731058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7744" y="497452"/>
            <a:ext cx="6176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ПРОЕКТЫ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42159"/>
              </p:ext>
            </p:extLst>
          </p:nvPr>
        </p:nvGraphicFramePr>
        <p:xfrm>
          <a:off x="134601" y="1124746"/>
          <a:ext cx="8786874" cy="5639024"/>
        </p:xfrm>
        <a:graphic>
          <a:graphicData uri="http://schemas.openxmlformats.org/drawingml/2006/table">
            <a:tbl>
              <a:tblPr/>
              <a:tblGrid>
                <a:gridCol w="2071702"/>
                <a:gridCol w="6715172"/>
              </a:tblGrid>
              <a:tr h="367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МОДЕРНИЗАЦИЯ ПРОИЗВОДСТВА ГАЗИРОВАННЫХ БЕЗАЛКОГОЛЬНЫХ НАПИТКОВ, БУТИЛИРОВАННОЙ ПИТЬЕВОЙ ВОДЫ НА ТЕРРИТОРИИ ПГТ. АГИНСКОЕ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Забайкальский край,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гт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Агинское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2-ая Ранжурова,1д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Организатор/инициатор проекта 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Директор ООО «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Хэшэг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Б.Б. </a:t>
                      </a:r>
                      <a:r>
                        <a:rPr lang="en-US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Дашидоржиев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Почтовый адрес, телефон, факс,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687000, Забайкальский край, Агинский р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н, п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гт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Агинское, 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2-ая </a:t>
                      </a:r>
                      <a:r>
                        <a:rPr lang="en-US" sz="1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Ранжурова</a:t>
                      </a: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2д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ел./факс: (30239) 3-73-05.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производства газированных безалкогольных напитков и по розливу бутилированной  питьевой  воды ООО «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Хэшэг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марки «АГА» на территории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Агинское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Описание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Основными мероприятиями для модернизации производства является: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комплектовать линию производства за счет приобретения оборудования;</a:t>
                      </a:r>
                      <a:endPara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2.Окончить ремонт помещения по нормативам и требованиям помещения пищевого производства Роспотребнадзора и пожарной безопасности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инвестиций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Предприятие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функционирует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создаваемых рабочих мест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,6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земельного участка</a:t>
                      </a: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Наличие инженерной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659" marR="26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Инвестиционная деятельность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430192"/>
            <a:ext cx="7310584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67744" y="497452"/>
            <a:ext cx="6176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ИНВЕСТИЦИОННЫЕ  ПРОЕКТЫ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1920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Наименование проекта: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ЭТНОГРАФИЧЕСКИЙ МУЗЕЙ ПОД ОТКРЫТЫМ НЕБОМ</a:t>
            </a: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443" y="514499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Объем инвестиций:</a:t>
            </a:r>
          </a:p>
          <a:p>
            <a:pPr algn="ctr"/>
            <a:r>
              <a:rPr lang="ru-RU" sz="2000" b="1" u="sng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50 </a:t>
            </a:r>
            <a:r>
              <a:rPr lang="ru-RU" sz="2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млн.руб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29" y="1988840"/>
            <a:ext cx="6060419" cy="45365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1" y="1988840"/>
            <a:ext cx="2583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Планируется строительство этнографического музея под открытым небом.</a:t>
            </a:r>
          </a:p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В настоящее время разрабатывается проектно-сметная документация и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подбор инвесторов.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0"/>
            <a:ext cx="85725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</a:t>
            </a:r>
            <a:r>
              <a:rPr kumimoji="0" lang="ru-RU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информация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672" y="428604"/>
            <a:ext cx="7238576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5679" y="655642"/>
            <a:ext cx="8305800" cy="62170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indent="457200"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«Поселок Агинское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indent="457200" algn="ctr" eaLnBrk="0" hangingPunct="0"/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Дашин Андрей Сергеевич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Глава городского округа «Поселок Агинское»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3-53-84,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(302-39) 3-56-50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Ринчинов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Евгений Викторович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Главы городского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округа, председатель Комитета ЖКХ и строительства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(302-39) 3-52-66,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zhkhaginskoe@gmail.com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Чимитов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Нимаевич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аместитель Главы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округа,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финансов, инвестиционный уполномоченный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(302-39) 3-43-81,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mo_aginskoe@mail.ru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687000, Забайкальский край,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 ул. Ленина, 43</a:t>
            </a:r>
          </a:p>
          <a:p>
            <a:pPr lvl="0" indent="457200" algn="ctr" eaLnBrk="0" hangingPunc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aginskoemo@gmail.com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www.go-aginskoe.ru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«Поселок Агинское»</a:t>
            </a:r>
          </a:p>
          <a:p>
            <a:pPr lvl="0" indent="457200" algn="ctr" eaLnBrk="0" hangingPunct="0"/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Бадмацыренов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Булат 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Дамбаевич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Думы городского округа</a:t>
            </a:r>
          </a:p>
          <a:p>
            <a:pPr lvl="0" indent="457200" algn="ctr" eaLnBrk="0" hangingPunct="0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«Поселок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Агинское»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3-73-06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algn="ctr" eaLnBrk="0" hangingPunct="0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687000, Забайкальский край,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Агинское, ул. Ленина, 43, </a:t>
            </a:r>
          </a:p>
          <a:p>
            <a:pPr lvl="0" indent="457200" algn="ctr" eaLnBrk="0" hangingPunct="0"/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pochta_duma@paginskoe.e-zab.ru</a:t>
            </a:r>
            <a:endParaRPr lang="ru-RU" sz="17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792" y="357166"/>
            <a:ext cx="84296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Скороход Лариса Юрьевна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Заместитель Главы городского округа «Поселок Агинское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социальным вопросам,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ачальник Управления социальных и жилищных вопросов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3-43-33; e-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ksp_aginskoe@mail.ru	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Нимацыренова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Баировна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Председатель Комитета образования администрации городского округа «Поселок 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3-46-04; е-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 obrazovanieaga@mail.ru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Жамсаранова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Баира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Арсалановна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Начальник Управления экономики и имущества администрации городского округа «Поселок 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3-73-05;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 ek_aginskoe@mail.ru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Дармаев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Бадмажапович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Управляющий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делами администрации городского округа «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Агинское»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(302-39)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3-53-84;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aginskoemo@gmail.com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Приемная администрации: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Телефон/факс: (302-39) 3-53-84.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0"/>
            <a:ext cx="8715404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</a:t>
            </a:r>
            <a:r>
              <a:rPr kumimoji="0" lang="ru-RU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информация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1680" y="430192"/>
            <a:ext cx="7166568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1" y="233807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66" cy="511156"/>
          </a:xfrm>
        </p:spPr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История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1640" y="500042"/>
            <a:ext cx="7526608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65324" y="5446089"/>
            <a:ext cx="48634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1998 году поселок стал муниципальным образованием, в 2006-ом году - городским поселением «Агинское», 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1 января 2009 года - городским округом «Поселок Агинское»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 descr="ист фото А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916" y="530961"/>
            <a:ext cx="378621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8563" y="678096"/>
            <a:ext cx="499835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АГИНСКОЕ 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исторический,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административный, культурный центр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Агинского Бурятского округа Забайкальского края. Он основан в 1781 году для размещения канцелярии главных зайсанов, назначенных для управления восьми родами хори-бурят, перекочевавших в 17 веке из   Прибайкалья в Агинскую степь. </a:t>
            </a:r>
          </a:p>
        </p:txBody>
      </p:sp>
      <p:pic>
        <p:nvPicPr>
          <p:cNvPr id="7" name="Рисунок 6" descr="хр.1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790" y="2474031"/>
            <a:ext cx="3714776" cy="203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zkKdVHmZ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964" y="4340637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92004" y="2610833"/>
            <a:ext cx="3006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Первые официальные данные об Агинском относятся к 1897 году - население 238 человек: женщин- 108, мужчин- 130. Уже стояло здание Степной думы, деревянная церковь, торговые лавки.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4615" y="4557507"/>
            <a:ext cx="4863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данным переписи 1959 года в селе проживало уже 5898 человек и в июне 1959 года ему был придан статус рабочего поселка.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564" y="2755588"/>
            <a:ext cx="202722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 этому  времени   здесь уже жили русские переселенцы, эвенки,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хамниганы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 другие народности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герб го конечный вариан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63" y="184713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57152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Географическое положение и климат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4021" y="746556"/>
            <a:ext cx="451199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АГИНСКОЕ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современный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благоустроенный поселок городского типа, расположенный в широкой безлесной территории долины реки Аги (ландшафт лесостепной, мелкосопочный) на автотрассе федерального значения А350 в 153 км. от г. Чита и в 38 км. от железнодорожной станции Могойтуй.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Климат городского округа резко-континентальный с продолжительной малоснежной морозной зимой, коротким засушливым летом и со значительными амплитудами колебаний среднегодовых и среднесуточных температур. Весна короткая, ясная, сухая, весенние заморозки затягиваются до конца июня. Лето короткое и теплое, в отдельные годы – жаркое. Для осени характерны ранние заморозки, ясная, в основном сухая погода. Средняя температура июля от +18 до +20 градусов по Цельсию, средняя температура января от -20 до -26 градусов по Цельсию.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Общая площадь, существующая в границах городского округа, составляет 6852,44 га.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75656" y="500042"/>
            <a:ext cx="7382592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агинское g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021" y="785794"/>
            <a:ext cx="3890821" cy="4429156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643570" y="5643578"/>
            <a:ext cx="457200" cy="114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643570" y="5929330"/>
            <a:ext cx="457200" cy="1143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15074" y="5572140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Забайкальский край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85789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Агинский Бурятский округ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019"/>
            <a:ext cx="9382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0"/>
            <a:ext cx="8643966" cy="571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Природные ресурсы</a:t>
            </a: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672" y="500042"/>
            <a:ext cx="7238576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00298" y="765321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Земельные ресурсы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14351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Водные ресурсы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44185"/>
              </p:ext>
            </p:extLst>
          </p:nvPr>
        </p:nvGraphicFramePr>
        <p:xfrm>
          <a:off x="428597" y="5572140"/>
          <a:ext cx="8429651" cy="685800"/>
        </p:xfrm>
        <a:graphic>
          <a:graphicData uri="http://schemas.openxmlformats.org/drawingml/2006/table">
            <a:tbl>
              <a:tblPr/>
              <a:tblGrid>
                <a:gridCol w="2809590"/>
                <a:gridCol w="2809590"/>
                <a:gridCol w="281047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Название реки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Куда впадает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Общая длина/ в городском округе, км.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Онон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167 / 12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78500"/>
              </p:ext>
            </p:extLst>
          </p:nvPr>
        </p:nvGraphicFramePr>
        <p:xfrm>
          <a:off x="516726" y="1276462"/>
          <a:ext cx="8390704" cy="3899594"/>
        </p:xfrm>
        <a:graphic>
          <a:graphicData uri="http://schemas.openxmlformats.org/drawingml/2006/table">
            <a:tbl>
              <a:tblPr/>
              <a:tblGrid>
                <a:gridCol w="6526290"/>
                <a:gridCol w="1864414"/>
              </a:tblGrid>
              <a:tr h="384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Вид функционального использования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Площадь, га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Земли в черте поселений,  входящих в состав  муниципального образования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1376,18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из них: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жилой застройки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909,18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общественно-деловой  застройки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промышленности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общего пользования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транспорта, связи,  инженерных коммуникаций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4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земли сельскохозяйственного использования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5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Земли муниципального образования за чертой поселений, входящих в состав муниципального образования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5476,26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4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Общая площадь земель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6852,44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" y="215900"/>
            <a:ext cx="9382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913384" cy="642942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50004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672" y="430192"/>
            <a:ext cx="7238576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19672" y="857899"/>
            <a:ext cx="7293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системе  образования поселка осуществляют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образовательную деятельность: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5 средних общеобразовательных школ, в том числе 1 гимназия-интернат;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11 детских садов;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учреждени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й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дополнительного образования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GB" sz="17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детей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 учреждения среднего профессионального образования.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629" y="2610333"/>
            <a:ext cx="86082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       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2610333"/>
            <a:ext cx="48965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Обеспеченность школами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составляет 100 %, детскими садами – 57 %.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С целью снижения доли детей в возрасте от 1 года до 6 лет, стоящих на учете для определения в муниципальные дошкольные образовательные учреждения, в рамках муниципальной программы «Развитие образования в городском округе «Поселок Агинское» на 2017-2019 годы» в 2019 году было открыто 4 дополнительных здания на 144 места. Также в 2020 году введено в эксплуатацию дополнительно 4 модульных зданий дошкольных образовательных учреждений с аналогичной проектной мощностью на 144 места.</a:t>
            </a:r>
          </a:p>
        </p:txBody>
      </p:sp>
      <p:pic>
        <p:nvPicPr>
          <p:cNvPr id="13" name="Рисунок 12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84" y="4597992"/>
            <a:ext cx="3048000" cy="2028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84" y="2610333"/>
            <a:ext cx="3048000" cy="1940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1737" y="464940"/>
            <a:ext cx="6934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Дошкольное 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42860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430192"/>
            <a:ext cx="7166568" cy="0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35696" y="972306"/>
            <a:ext cx="707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дошкольного образования городского округа представлена 11 МДОУ. 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садах воспитывается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выпустилось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всеми формами дошкольного образования охвачено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1622 ребенка.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806" y="3748951"/>
            <a:ext cx="392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06572"/>
              </p:ext>
            </p:extLst>
          </p:nvPr>
        </p:nvGraphicFramePr>
        <p:xfrm>
          <a:off x="4499992" y="3068959"/>
          <a:ext cx="4100095" cy="3372932"/>
        </p:xfrm>
        <a:graphic>
          <a:graphicData uri="http://schemas.openxmlformats.org/drawingml/2006/table">
            <a:tbl>
              <a:tblPr firstRow="1" firstCol="1" bandRow="1"/>
              <a:tblGrid>
                <a:gridCol w="1699183"/>
                <a:gridCol w="1239180"/>
                <a:gridCol w="1161732"/>
              </a:tblGrid>
              <a:tr h="82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Состояние очередности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 до 7 лет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3 до 7 лет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16.06.2015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1075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01.09.2016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13.09.2017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01.09.2018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01.09.2019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01.09.2020 г.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7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816427" cy="33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герб го конечный вариан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5053" y="500042"/>
            <a:ext cx="392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Общее 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50004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сфера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500042"/>
            <a:ext cx="7166568" cy="1588"/>
          </a:xfrm>
          <a:prstGeom prst="line">
            <a:avLst/>
          </a:prstGeom>
          <a:ln w="508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31640" y="925946"/>
            <a:ext cx="77048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обучаемых в общеобразовательных учреждениях поселка</a:t>
            </a:r>
          </a:p>
        </p:txBody>
      </p:sp>
      <p:graphicFrame>
        <p:nvGraphicFramePr>
          <p:cNvPr id="12" name="Group 5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66162"/>
              </p:ext>
            </p:extLst>
          </p:nvPr>
        </p:nvGraphicFramePr>
        <p:xfrm>
          <a:off x="1899467" y="1326952"/>
          <a:ext cx="6823408" cy="1187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3376"/>
                <a:gridCol w="846688"/>
                <a:gridCol w="830056"/>
                <a:gridCol w="863322"/>
                <a:gridCol w="863322"/>
                <a:gridCol w="863322"/>
                <a:gridCol w="863322"/>
              </a:tblGrid>
              <a:tr h="669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школьников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71736" y="2565390"/>
            <a:ext cx="82809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Выпуск обучающихся из школы: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герб го конечный вариан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96" y="188640"/>
            <a:ext cx="9086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53680"/>
              </p:ext>
            </p:extLst>
          </p:nvPr>
        </p:nvGraphicFramePr>
        <p:xfrm>
          <a:off x="399332" y="2934722"/>
          <a:ext cx="8548725" cy="23115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93203"/>
                <a:gridCol w="1229480"/>
                <a:gridCol w="1229480"/>
                <a:gridCol w="1075795"/>
                <a:gridCol w="1320767"/>
              </a:tblGrid>
              <a:tr h="420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2017-2018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с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региональной медалью, в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: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18 %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36 -  17 %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36-19 %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– 8 %</a:t>
                      </a: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золотая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серебряная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 с федеральной медалью «За особые успехи в учебе»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784" marR="65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Рисунок 17" descr="на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0"/>
            <a:ext cx="2704652" cy="1345042"/>
          </a:xfrm>
          <a:prstGeom prst="rect">
            <a:avLst/>
          </a:prstGeom>
        </p:spPr>
      </p:pic>
      <p:graphicFrame>
        <p:nvGraphicFramePr>
          <p:cNvPr id="19" name="Group 5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38983"/>
              </p:ext>
            </p:extLst>
          </p:nvPr>
        </p:nvGraphicFramePr>
        <p:xfrm>
          <a:off x="3352800" y="5410200"/>
          <a:ext cx="5505448" cy="121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7407"/>
                <a:gridCol w="1008041"/>
              </a:tblGrid>
              <a:tr h="756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учителей имеющих высшую и первую категорий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Поступаемость в ВУЗы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20887</TotalTime>
  <Words>3724</Words>
  <Application>Microsoft Office PowerPoint</Application>
  <PresentationFormat>Экран (4:3)</PresentationFormat>
  <Paragraphs>793</Paragraphs>
  <Slides>37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Слайд</vt:lpstr>
      <vt:lpstr> Инвестиционный паспорт  городского округа  «Поселок Агинское» </vt:lpstr>
      <vt:lpstr>Презентация PowerPoint</vt:lpstr>
      <vt:lpstr>Содержание </vt:lpstr>
      <vt:lpstr>История </vt:lpstr>
      <vt:lpstr>Географическое положение и климат</vt:lpstr>
      <vt:lpstr>Презентация PowerPoint</vt:lpstr>
      <vt:lpstr>   Социальная сфера</vt:lpstr>
      <vt:lpstr>Социальная сфера</vt:lpstr>
      <vt:lpstr>Социальная сфера</vt:lpstr>
      <vt:lpstr>Социальная сфера</vt:lpstr>
      <vt:lpstr>Социальная сфера</vt:lpstr>
      <vt:lpstr>Социальная сфера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ГОРОДСКОГО ОКРУГА «ПОСЁЛОК АГИНСКОЕ»</dc:title>
  <dc:creator>NAME</dc:creator>
  <cp:lastModifiedBy>Шаманская</cp:lastModifiedBy>
  <cp:revision>1221</cp:revision>
  <cp:lastPrinted>2020-09-24T03:22:18Z</cp:lastPrinted>
  <dcterms:created xsi:type="dcterms:W3CDTF">2012-10-08T23:16:19Z</dcterms:created>
  <dcterms:modified xsi:type="dcterms:W3CDTF">2020-11-03T00:30:20Z</dcterms:modified>
</cp:coreProperties>
</file>