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65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535" r:id="rId25"/>
    <p:sldId id="534" r:id="rId26"/>
    <p:sldId id="533" r:id="rId27"/>
    <p:sldId id="532" r:id="rId28"/>
    <p:sldId id="512" r:id="rId29"/>
    <p:sldId id="517" r:id="rId30"/>
    <p:sldId id="518" r:id="rId31"/>
    <p:sldId id="514" r:id="rId32"/>
    <p:sldId id="515" r:id="rId33"/>
    <p:sldId id="516" r:id="rId34"/>
    <p:sldId id="511" r:id="rId35"/>
    <p:sldId id="513" r:id="rId36"/>
    <p:sldId id="523" r:id="rId37"/>
    <p:sldId id="524" r:id="rId38"/>
    <p:sldId id="506" r:id="rId39"/>
    <p:sldId id="519" r:id="rId40"/>
    <p:sldId id="520" r:id="rId41"/>
    <p:sldId id="521" r:id="rId42"/>
    <p:sldId id="491" r:id="rId43"/>
    <p:sldId id="492" r:id="rId44"/>
    <p:sldId id="493" r:id="rId45"/>
    <p:sldId id="494" r:id="rId46"/>
    <p:sldId id="531" r:id="rId47"/>
    <p:sldId id="410" r:id="rId48"/>
    <p:sldId id="435" r:id="rId49"/>
    <p:sldId id="436" r:id="rId50"/>
    <p:sldId id="445" r:id="rId51"/>
    <p:sldId id="528" r:id="rId52"/>
    <p:sldId id="529" r:id="rId53"/>
    <p:sldId id="530" r:id="rId54"/>
    <p:sldId id="449" r:id="rId55"/>
    <p:sldId id="451" r:id="rId56"/>
    <p:sldId id="450" r:id="rId57"/>
    <p:sldId id="481" r:id="rId58"/>
    <p:sldId id="482" r:id="rId59"/>
    <p:sldId id="483" r:id="rId60"/>
    <p:sldId id="525" r:id="rId61"/>
    <p:sldId id="526" r:id="rId62"/>
    <p:sldId id="527" r:id="rId63"/>
    <p:sldId id="265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7" autoAdjust="0"/>
    <p:restoredTop sz="99645" autoAdjust="0"/>
  </p:normalViewPr>
  <p:slideViewPr>
    <p:cSldViewPr>
      <p:cViewPr>
        <p:scale>
          <a:sx n="81" d="100"/>
          <a:sy n="81" d="100"/>
        </p:scale>
        <p:origin x="-2400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199287589051358E-2"/>
          <c:y val="1.8893033107703629E-3"/>
          <c:w val="0.57827037245344448"/>
          <c:h val="0.899730004144218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4"/>
          </c:dPt>
          <c:cat>
            <c:strRef>
              <c:f>Лист1!$A$2:$A$6</c:f>
              <c:strCache>
                <c:ptCount val="5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Сельское хозяйство</c:v>
                </c:pt>
                <c:pt idx="3">
                  <c:v>Строительство</c:v>
                </c:pt>
                <c:pt idx="4">
                  <c:v>Торговля, транспорт, связь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3072.0949999999998</c:v>
                </c:pt>
                <c:pt idx="1">
                  <c:v>93.2</c:v>
                </c:pt>
                <c:pt idx="2">
                  <c:v>520</c:v>
                </c:pt>
                <c:pt idx="3">
                  <c:v>89.4</c:v>
                </c:pt>
                <c:pt idx="4">
                  <c:v>2090.1999999999998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558272"/>
        <c:axId val="105436800"/>
        <c:axId val="0"/>
      </c:bar3DChart>
      <c:catAx>
        <c:axId val="13355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36800"/>
        <c:crosses val="autoZero"/>
        <c:auto val="1"/>
        <c:lblAlgn val="ctr"/>
        <c:lblOffset val="100"/>
        <c:noMultiLvlLbl val="0"/>
      </c:catAx>
      <c:valAx>
        <c:axId val="105436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558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6"/>
          <c:y val="3.4525200285994259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-0.17005141789801134"/>
                  <c:y val="-5.1930033632150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474576237560897E-2"/>
                  <c:y val="-7.645780393753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785879941911217"/>
                  <c:y val="-0.12022798054497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838943490405816E-2"/>
                  <c:y val="-6.2561692742450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475309291031166E-2"/>
                  <c:y val="-6.3557870816238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8659514022256E-2"/>
                  <c:y val="5.985726115962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48.1</c:v>
                </c:pt>
                <c:pt idx="1">
                  <c:v>7.4</c:v>
                </c:pt>
                <c:pt idx="2">
                  <c:v>14.8</c:v>
                </c:pt>
                <c:pt idx="3">
                  <c:v>0.70000000000000062</c:v>
                </c:pt>
                <c:pt idx="4">
                  <c:v>7.5</c:v>
                </c:pt>
                <c:pt idx="5">
                  <c:v>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3.784103353595638E-2"/>
          <c:y val="0.50160903584622296"/>
          <c:w val="0.29676625712222482"/>
          <c:h val="0.48224597918481477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88;&#1077;&#1090;&#1077;&#1085;&#1089;&#1082;.&#1079;&#1072;&#1073;&#1072;&#1081;&#1082;&#1072;&#1083;&#1100;&#1089;&#1082;&#1080;&#1081;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9;&#1088;&#1077;&#1090;&#1077;&#1085;&#1089;&#1082;.&#1079;&#1072;&#1073;&#1072;&#1081;&#1082;&#1072;&#1083;&#1100;&#1089;&#1082;&#1080;&#1081;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030334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91710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Шилка-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63426"/>
              </p:ext>
            </p:extLst>
          </p:nvPr>
        </p:nvGraphicFramePr>
        <p:xfrm>
          <a:off x="323529" y="908720"/>
          <a:ext cx="8568952" cy="581585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748273"/>
                <a:gridCol w="1071570"/>
                <a:gridCol w="1643074"/>
                <a:gridCol w="1571636"/>
                <a:gridCol w="1534399"/>
              </a:tblGrid>
              <a:tr h="591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Численность населения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Ед.изм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21793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21569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21424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15574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15215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15180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6219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6244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Мужчин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10291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10185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10105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Женщин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11384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11319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5332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5313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11578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11224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11103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старше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4883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4991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5008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5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прибывших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выбывших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997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982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родившихся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умерших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браков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разводов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4643446"/>
            <a:ext cx="270657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643446"/>
            <a:ext cx="266429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610916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 smtClean="0">
                          <a:effectLst/>
                        </a:rPr>
                        <a:t>Ед.изм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01.01.2019г.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01.01.2020г.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1073</a:t>
                      </a:r>
                      <a:endParaRPr lang="ru-RU" sz="1400" dirty="0"/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761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1,6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3"/>
            <a:ext cx="7772400" cy="43814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Промышленное производство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357298"/>
          <a:ext cx="9144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72074"/>
            <a:ext cx="2180788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5000636"/>
            <a:ext cx="2571768" cy="2016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929198"/>
            <a:ext cx="2500330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52332"/>
              </p:ext>
            </p:extLst>
          </p:nvPr>
        </p:nvGraphicFramePr>
        <p:xfrm>
          <a:off x="1000100" y="1000108"/>
          <a:ext cx="7500990" cy="50720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74083"/>
                <a:gridCol w="1092377"/>
                <a:gridCol w="1310853"/>
                <a:gridCol w="1238027"/>
                <a:gridCol w="1185650"/>
              </a:tblGrid>
              <a:tr h="49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  <a:latin typeface="+mj-lt"/>
                        </a:rPr>
                        <a:t>Ед.изм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2017г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</a:tr>
              <a:tr h="49845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АО "Прииск "Усть-Кара»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256,3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304,1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639,3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20909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592081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768019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2540689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9845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«</a:t>
                      </a:r>
                      <a:r>
                        <a:rPr lang="ru-RU" sz="14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Газимур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136,648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124,989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112,528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847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290921,1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315659,7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332520,24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Нергеопром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301,48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62,949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777817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197415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Инвест-Технологии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37,2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51628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143396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10222,8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101791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516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«Вымпел»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30,730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1,412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51628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68374,25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3828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пять основных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«Забайкальский тепловик», ООО «Авангард плюс»,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Благоустройство+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Всего котельных на территории района 41 единица.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Ежегодная потребность муниципального района «Сретенский район»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тепловой энергии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63,4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Гкал в год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потребителей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питьевой водой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городских поселений и сельского поселения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Производительность всех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объектов водоснабжения составляет 1266,470 м3/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подразделения «МРСК Сибири» Сретенский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РЭС и филиал ОАО «РЖД»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676654" y="1484784"/>
            <a:ext cx="4183377" cy="504056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algn="just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10 средних общеобразовательных организаций, в  состав которых входит 7 филиалов (6 школ и 1 детский сад)  и 5 структурных подразделений (1 начальная школа  и 4 детских сада). </a:t>
            </a:r>
          </a:p>
          <a:p>
            <a:pPr lvl="0" algn="just" eaLnBrk="0" hangingPunct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основных общеобразовательных организаций, в состав которых входит 4 филиала (начальные школы) и 4 структурных подразделения (детские сады);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образотельных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структурное подразделение.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P1040976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6444208" y="4077072"/>
            <a:ext cx="2520279" cy="216024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48880"/>
            <a:ext cx="15121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63338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107504" y="260648"/>
            <a:ext cx="8720137" cy="640871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 Нужны инвестиции. Приглашаем к диалогу инвесторов и партнеров: я уверен, что с вашей помощью Сретенский  район продолжит свое развитие 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3641" y="623524"/>
            <a:ext cx="8229600" cy="2823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4175319" cy="4929728"/>
          </a:xfrm>
        </p:spPr>
        <p:txBody>
          <a:bodyPr>
            <a:norm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914 детей,  в школах обучается 2798 уч-ся,  учреждения дополнительного образования посещает 871 ребёнок.   Образовательный процесс в школах осуществляют 369 педагогов, из них 108 (29,3%) имеют высшую и первую категории.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   Результаты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учащихся являются стабильными и составляют 99,3 % успеваемости, средний показатель качества образования составляет 40 %.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 году 4 учащихся школ района получили медали федерального уровня «За особые успехи в учении»  по результатам ЕГЭ.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3688" y="4725144"/>
            <a:ext cx="8610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85538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9" name="Object 1"/>
          <p:cNvGraphicFramePr>
            <a:graphicFrameLocks/>
          </p:cNvGraphicFramePr>
          <p:nvPr/>
        </p:nvGraphicFramePr>
        <p:xfrm>
          <a:off x="4644008" y="1340768"/>
          <a:ext cx="432048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Диаграмма" r:id="rId3" imgW="5800641" imgH="2047950" progId="Excel.Sheet.8">
                  <p:embed/>
                </p:oleObj>
              </mc:Choice>
              <mc:Fallback>
                <p:oleObj name="Диаграмма" r:id="rId3" imgW="5800641" imgH="2047950" progId="Excel.Sheet.8">
                  <p:embed/>
                  <p:pic>
                    <p:nvPicPr>
                      <p:cNvPr id="0" name="Pictur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340768"/>
                        <a:ext cx="4320480" cy="259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2481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458347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63 единицы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30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 краеведческих музея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эстетическое, краеведение и др.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провидится более 3000 мероприятий с количеством охваченного населения более 90000 человек. Количество клубных формирований составляет -  301  с охватом 1096 человек.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 обслужено 14816 человек, книговыдача за 2019 г. составила – 298814 экз., общий библиотечный фонд составляет – 264157 экз.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Краеведческими музеями  обслужено 7785 человек, общее число предметов основного фонда составило – 8809, число посещений музея – 2036 человек, проведено экскурсии – 1124,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Экспонировалось предметов основного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- 2007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ед.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Economic\Desktop\regnum_picture_1567392221143128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01162"/>
            <a:ext cx="3191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nomic\Desktop\regnum_picture_1567392222171474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343282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nomic\Desktop\maslenica-tradici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27813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Кокуй-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06175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2016-2017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2017-2018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2018-2019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Economic\Desktop\image_image_2481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68760"/>
            <a:ext cx="36289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nomic\Desktop\image_image_3391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508234" cy="2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omic\Desktop\Um6F49C48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7" y="4298357"/>
            <a:ext cx="2416514" cy="14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округа находятся 25 спортивных сооружений, в том числе: 4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плоскостных сооружений;2 стадиона с трибунами на 1500 мест; 19 спортивных залов,  2  МУДО «Детско-Юношеская спортивная школа»,2 филиала ОСДЮШОР по биатлону.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1960601"/>
            <a:ext cx="8643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Количество человек, занимающихся физической культурой и спортом </a:t>
            </a:r>
          </a:p>
          <a:p>
            <a:pPr algn="ctr"/>
            <a:r>
              <a:rPr lang="ru-RU" sz="1500" b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оставляет более 5,0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тыс. чел.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" y="2508662"/>
            <a:ext cx="87129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2016-2019г.г.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году введены в эксплуатацию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плоскостных спортивных площадок с искусственным покрытием.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.(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.Алия,с.Фирсово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Кокуй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г.Сретенск)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С 2019г. под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ведется подготовка ПСД 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строительство, ремонт и реконструкция спортивных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сооружений, спортивных залов. В 2020-2001г.г  начнется строительство четырех универсальных спортивных площадок с искусственным покрытием: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.Верхняя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Куэнга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.Усть-Наринзор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.Верхние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Куларки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с.Ломы-2021г.;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 установка уличных тренажерных комплексов г.Сретенск;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ренажерный комплекс  «ГТО» г.Сретенск,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воркаут-площадка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пгт.Кокуй.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conomic\Desktop\dcb6c7445c49f450bae43b600ab8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81591"/>
            <a:ext cx="3131840" cy="17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ГУЗ «Сретенская центральная районная больница»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лечебно-профилактическое учреждение   мощностью 102 круглосуточных и 38 коек дневного стационара, поликлиникой на  550 посещений в смену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больнице функционирует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лечебно-диагностических подразделения - оказывающих медицинскую помощь в амбулаторных условиях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ФАП,  в стационарных условиях – 8, скорую медицинскую помощь – 1, медицинскую помощь в условиях дневного стационара – 1, обособленные подразделения - 30.</a:t>
            </a: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360 работников,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врачей -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медицинских работников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157,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медицинского персонала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7, прочего персонала - 159.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году в рамках реализации мероприятий  ЦЭР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помощи, обновлено медицинское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65" y="3429000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8302"/>
            <a:ext cx="8229600" cy="1252728"/>
          </a:xfrm>
        </p:spPr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48900"/>
              </p:ext>
            </p:extLst>
          </p:nvPr>
        </p:nvGraphicFramePr>
        <p:xfrm>
          <a:off x="249238" y="1556794"/>
          <a:ext cx="8680479" cy="49440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3186"/>
                <a:gridCol w="2477283"/>
                <a:gridCol w="1386801"/>
                <a:gridCol w="726885"/>
                <a:gridCol w="726885"/>
                <a:gridCol w="726885"/>
                <a:gridCol w="767518"/>
                <a:gridCol w="767518"/>
                <a:gridCol w="767518"/>
              </a:tblGrid>
              <a:tr h="3148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2017г.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 smtClean="0">
                          <a:effectLst/>
                          <a:latin typeface="Times New Roman"/>
                          <a:ea typeface="Times New Roman"/>
                        </a:rPr>
                        <a:t>22,5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21,8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21,4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101,3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111,9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135,7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110,5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26,26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32,67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29,88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24,51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69,66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77,8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149,9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104,7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3,9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4,1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39,3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141,7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6,48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6,68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51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Индикаторы социально-экономического развития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593603"/>
              </p:ext>
            </p:extLst>
          </p:nvPr>
        </p:nvGraphicFramePr>
        <p:xfrm>
          <a:off x="251520" y="908720"/>
          <a:ext cx="8609010" cy="44422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656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18,57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18,71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18,96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19,67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0,05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Обеспеченность населения жильем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кв. м на человека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18,2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20312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20915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21798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23314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24921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27966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75130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74880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80710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89150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97710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97680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4903,9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4961,5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5201,5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5354,3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5782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5837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3,9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1,6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8128"/>
              </p:ext>
            </p:extLst>
          </p:nvPr>
        </p:nvGraphicFramePr>
        <p:xfrm>
          <a:off x="251520" y="332656"/>
          <a:ext cx="8609010" cy="40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1960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2017г.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A6D6-982B-4CD6-B8E5-0C077286D98C}" type="slidenum">
              <a:rPr lang="ru-RU"/>
              <a:pPr>
                <a:defRPr/>
              </a:pPr>
              <a:t>38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67921"/>
              </p:ext>
            </p:extLst>
          </p:nvPr>
        </p:nvGraphicFramePr>
        <p:xfrm>
          <a:off x="323528" y="1052736"/>
          <a:ext cx="85725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954"/>
                <a:gridCol w="4248472"/>
                <a:gridCol w="270207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Наименование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Вид выпускаемой</a:t>
                      </a:r>
                      <a:r>
                        <a:rPr lang="ru-RU" sz="1600" i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Контакты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ОАО «Прииск Усть-Кара»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Основной вид деятельности : добыча золота. Кроме</a:t>
                      </a:r>
                      <a:r>
                        <a:rPr kumimoji="0" lang="ru-RU" sz="16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золотодобычи выполняются строительно-монтажные работы, заготовка и переработка деловой древесины, производство и реализация хлебобулочных изделий, реализация продукции кислородной станции.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673562, Забайкальский край, Сретенский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р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айон,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Усть-Карск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,ул.Горняцкая,2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(30-246)27-1-39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ООО «Сретенский судостроительный завод»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3авод являлся основным поставщиком судов для Амурского речного пароходства (буксиры-толкачи, рефрижераторы, сухогрузы, танкеры, пассажирские суда), выполнял оборонные заказы (постройка вспомогательных судов для ВМФ, катеров для погранвойск, мобильных понтонных переправ), выпустил крупную серию рыболовных судов (сейнеры РС-300, малые траулеры, малые и ср. добывающие суда).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673530, Забайкальский край, Сретенский район,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.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Кокуй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ул. Заводская, 9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(30-246)31-4-88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07504" y="284140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9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1 сельскохозяйственный потребительский кооператив,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</a:rPr>
              <a:t>Артель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</a:rPr>
              <a:t>Куларки</a:t>
            </a:r>
            <a:r>
              <a:rPr lang="ru-RU" sz="1600" b="1" dirty="0" smtClean="0">
                <a:solidFill>
                  <a:schemeClr val="bg1"/>
                </a:solidFill>
              </a:rPr>
              <a:t>»; 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СПК  </a:t>
            </a:r>
            <a:r>
              <a:rPr lang="ru-RU" sz="1600" b="1" dirty="0">
                <a:solidFill>
                  <a:schemeClr val="bg1"/>
                </a:solidFill>
              </a:rPr>
              <a:t>«Рассвет</a:t>
            </a:r>
            <a:r>
              <a:rPr lang="ru-RU" sz="1600" b="1" dirty="0" smtClean="0">
                <a:solidFill>
                  <a:schemeClr val="bg1"/>
                </a:solidFill>
              </a:rPr>
              <a:t>»;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                8 крупных  </a:t>
            </a:r>
            <a:r>
              <a:rPr lang="ru-RU" sz="1600" b="1" dirty="0" smtClean="0">
                <a:solidFill>
                  <a:schemeClr val="bg1"/>
                </a:solidFill>
              </a:rPr>
              <a:t>КФХ;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</a:rPr>
              <a:t>1  </a:t>
            </a:r>
            <a:r>
              <a:rPr lang="ru-RU" sz="1600" b="1" dirty="0">
                <a:solidFill>
                  <a:schemeClr val="bg1"/>
                </a:solidFill>
              </a:rPr>
              <a:t>крупное ЛПХ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80504"/>
              </p:ext>
            </p:extLst>
          </p:nvPr>
        </p:nvGraphicFramePr>
        <p:xfrm>
          <a:off x="280860" y="4077072"/>
          <a:ext cx="8501124" cy="23414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0955"/>
                <a:gridCol w="608013"/>
                <a:gridCol w="927537"/>
                <a:gridCol w="1172871"/>
                <a:gridCol w="1193916"/>
                <a:gridCol w="1193916"/>
                <a:gridCol w="119391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01.07. 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1843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18803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15980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Географическое </a:t>
            </a:r>
            <a:r>
              <a:rPr lang="ru-RU" sz="1600" b="1" dirty="0"/>
              <a:t>местоположение</a:t>
            </a:r>
            <a:endParaRPr lang="en-US" sz="1600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Здравоохранение</a:t>
            </a:r>
            <a:endParaRPr lang="en-US" sz="1600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Экономическая ситуация</a:t>
            </a:r>
            <a:endParaRPr lang="en-US" sz="1600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Инвестиционная деятельность</a:t>
            </a:r>
            <a:endParaRPr lang="en-US" sz="16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Контактная информация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1\Documents\К докладу Главы 2012\скутилиной  фото\P113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2374683"/>
            <a:ext cx="3362716" cy="2633571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93424"/>
              </p:ext>
            </p:extLst>
          </p:nvPr>
        </p:nvGraphicFramePr>
        <p:xfrm>
          <a:off x="1403648" y="836712"/>
          <a:ext cx="6072232" cy="857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2860      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21827"/>
              </p:ext>
            </p:extLst>
          </p:nvPr>
        </p:nvGraphicFramePr>
        <p:xfrm>
          <a:off x="827584" y="5517232"/>
          <a:ext cx="7803509" cy="10801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55007"/>
                <a:gridCol w="769979"/>
                <a:gridCol w="787882"/>
                <a:gridCol w="834211"/>
                <a:gridCol w="894512"/>
                <a:gridCol w="787306"/>
                <a:gridCol w="787306"/>
                <a:gridCol w="787306"/>
              </a:tblGrid>
              <a:tr h="395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horzOverflow="overflow"/>
                </a:tc>
              </a:tr>
              <a:tr h="65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зерновых культур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 ц\га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 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ц\га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999297"/>
              </p:ext>
            </p:extLst>
          </p:nvPr>
        </p:nvGraphicFramePr>
        <p:xfrm>
          <a:off x="1187624" y="2204864"/>
          <a:ext cx="346462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680520" cy="3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84935"/>
              </p:ext>
            </p:extLst>
          </p:nvPr>
        </p:nvGraphicFramePr>
        <p:xfrm>
          <a:off x="566336" y="1916832"/>
          <a:ext cx="7992887" cy="25922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6675"/>
                <a:gridCol w="1042861"/>
                <a:gridCol w="903814"/>
                <a:gridCol w="903814"/>
                <a:gridCol w="1065241"/>
                <a:gridCol w="1065241"/>
                <a:gridCol w="1065241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71210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8182,00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9622,00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22130,0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8905,01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923,34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1140,5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2473,15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ЛПХ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458,50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217607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8271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11379,00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14894,00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25447,97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11426,46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7448,00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6146" name="Picture 2" descr="C:\Users\дом\Desktop\инвестиционная деятельность в а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4799102"/>
            <a:ext cx="2937831" cy="18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экономика-с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456902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463 </a:t>
            </a:r>
            <a:r>
              <a:rPr lang="ru-RU" sz="1400" b="1" dirty="0">
                <a:solidFill>
                  <a:prstClr val="black"/>
                </a:solidFill>
              </a:rPr>
              <a:t>административный регламент по предоставлению муниципальной услуги «Предоставление разрешения на строительство».</a:t>
            </a:r>
            <a:r>
              <a:rPr lang="ru-RU" sz="1400" dirty="0">
                <a:solidFill>
                  <a:prstClr val="black"/>
                </a:solidFill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3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3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3"/>
              </a:rPr>
              <a:t>сретенск.забайкальский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дней)</a:t>
            </a: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464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20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4"/>
              </a:rPr>
              <a:t>http</a:t>
            </a:r>
            <a:r>
              <a:rPr lang="ru-RU" sz="2000" b="1" u="sng" dirty="0">
                <a:solidFill>
                  <a:prstClr val="black"/>
                </a:solidFill>
                <a:cs typeface="Times New Roman" pitchFamily="18" charset="0"/>
                <a:hlinkClick r:id="rId4"/>
              </a:rPr>
              <a:t>://</a:t>
            </a:r>
            <a:r>
              <a:rPr lang="ru-RU" sz="2000" b="1" u="sng" dirty="0" err="1">
                <a:solidFill>
                  <a:prstClr val="black"/>
                </a:solidFill>
                <a:cs typeface="Times New Roman" pitchFamily="18" charset="0"/>
                <a:hlinkClick r:id="rId4"/>
              </a:rPr>
              <a:t>сретенск.забайкальский</a:t>
            </a:r>
            <a:r>
              <a:rPr lang="ru-RU" sz="20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20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20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</a:t>
            </a:r>
            <a:r>
              <a:rPr lang="ru-RU" sz="2000" dirty="0" smtClean="0">
                <a:solidFill>
                  <a:prstClr val="black"/>
                </a:solidFill>
                <a:cs typeface="Times New Roman" pitchFamily="18" charset="0"/>
              </a:rPr>
              <a:t>заявителя (для 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Заявитель вправе представить: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цветную копию </a:t>
            </a:r>
            <a:r>
              <a:rPr lang="ru-RU" sz="2000" dirty="0" err="1">
                <a:solidFill>
                  <a:prstClr val="black"/>
                </a:solidFill>
                <a:cs typeface="Times New Roman" pitchFamily="18" charset="0"/>
              </a:rPr>
              <a:t>топоосновы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для проектирования, подготовленную на основании топографо-геодезической изученности участка (объекта), инженерных изысканий </a:t>
            </a:r>
            <a:r>
              <a:rPr lang="ru-RU" sz="2000" dirty="0" smtClean="0">
                <a:solidFill>
                  <a:prstClr val="black"/>
                </a:solidFill>
                <a:cs typeface="Times New Roman" pitchFamily="18" charset="0"/>
              </a:rPr>
              <a:t>земельного </a:t>
            </a: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участка с прилегающей территорией в размере, необходимым для определения охранной зоны до существующих инженерных коммуникаций, равной 30 м и равной размеру санитарно-защитной зоны;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технические паспорта объектов капитального строительства, расположенных на земельном участке.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  <a:endParaRPr lang="ru-RU" altLang="ru-RU" sz="1600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83669428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189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предоставление субсидий в виде грантов начинающим субъектам малого предпринимательства на создание собственного бизнеса;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3.Положение о залоговом фонде (Постановление администрации МР «Сретенский район» от 14 сентября 2007 № 1214)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009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рудника 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участке Карийского рудного поля «Дмитриевский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в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384376" cy="26849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17728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Инициатор проекта:</a:t>
            </a:r>
          </a:p>
          <a:p>
            <a:r>
              <a:rPr lang="ru-RU" dirty="0" smtClean="0"/>
              <a:t>ОАО «Прииск Усть-Кара»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2325" y="4941168"/>
            <a:ext cx="337641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Генеральный директор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ОАО «Прииск Усть-Кара» Котельников В.П.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138" y="249289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2976,85 млн.руб., из них: собственные средства - 716,6 </a:t>
            </a:r>
            <a:r>
              <a:rPr lang="ru-RU" dirty="0"/>
              <a:t>млн. </a:t>
            </a:r>
            <a:r>
              <a:rPr lang="ru-RU" dirty="0" smtClean="0"/>
              <a:t>рублей, заемные средства – 2260,25 млн.руб.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2 года</a:t>
            </a:r>
            <a:endParaRPr lang="ru-RU" dirty="0"/>
          </a:p>
        </p:txBody>
      </p:sp>
      <p:pic>
        <p:nvPicPr>
          <p:cNvPr id="2050" name="Picture 2" descr="C:\Documents and Settings\ekonomika3\Мои документы\2010\2010\инвест паспорт на 2012\самород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34" y="4457787"/>
            <a:ext cx="2902482" cy="165618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8432" y="6234980"/>
            <a:ext cx="331308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Усть-Карский самородок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19400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64660"/>
              </p:ext>
            </p:extLst>
          </p:nvPr>
        </p:nvGraphicFramePr>
        <p:xfrm>
          <a:off x="251520" y="188640"/>
          <a:ext cx="8712968" cy="61926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0320"/>
                <a:gridCol w="5832648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«Строительство рудника на участке Карийского рудного поля «Дмитриевский».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и переработка сырья.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пг.т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 -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Карск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2642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«Прииск Усть-Кара»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683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Усть-Карск, ул. Горняцкого, 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рудника, основными объектами которого будут карьер и обогатительная фабрика.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089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данным Управления по недропользованию по Забайкальскому краю, по Карийскому месторождению для подземной добычи государственным балансом учтены запасы рудного золота в количестве категории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руды 464 тыс. т и золота 2324 кг,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тыс. т и золота 2068 кг, и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запасы руды 4 тыс. т и золота 15 кг. Исходная база для реализации проекта отличается наличием ряда существенных преимуществ для строительства рудника на участках Карийского рудного поля: наличие транспортной составляющей – технологическая дорога Усть-Карск–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Урюм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наличие высоковольтных линий электропередач, что уменьшает и срок реализации проекта и стоимость проекта, а также уменьшает период окупаемости. После выхода на проектную мощность будут созданы 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дополнительные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рабочие места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7888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7"/>
            <a:ext cx="4248472" cy="3304038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2020 году МР «Сретенский район» исполнилось 94 года.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221088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77631"/>
              </p:ext>
            </p:extLst>
          </p:nvPr>
        </p:nvGraphicFramePr>
        <p:xfrm>
          <a:off x="251520" y="260648"/>
          <a:ext cx="8686799" cy="4562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044019"/>
                <a:gridCol w="5642780"/>
              </a:tblGrid>
              <a:tr h="3240358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Необходимый объем финансирования проекта оценивается в сумме 2976,85 млн. рублей.. Финансирование за счет собственных средств предприятия составит 716,6 млн. рублей (или 23,8 % от общего объема).   </a:t>
                      </a:r>
                    </a:p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 этом в рамках государственно-частного партнерства из средств Инвестиционного фонда Российской Федерации необходимо софинансирование разработки проектной документации – 2260,21 млн. рублей, из них на проведение геолого-разведочных работ – 200,0 млн. 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Собственные, заемные средства 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160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реализации проекта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7 лет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54173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«Технологическая линия производства ориентированно стружечных плит ОСП (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15,30,45,60 тыс. 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куб/год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1026" name="Picture 2" descr="http://ivanovo.mk4s.ru/public/userfiles/kalevala/kaleval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2551" y="4869160"/>
            <a:ext cx="438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ИП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Кочмарев</a:t>
            </a:r>
            <a:r>
              <a:rPr lang="ru-RU" b="1" dirty="0" smtClean="0">
                <a:solidFill>
                  <a:schemeClr val="bg1"/>
                </a:solidFill>
              </a:rPr>
              <a:t> Антон Александрович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46740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40345"/>
              </p:ext>
            </p:extLst>
          </p:nvPr>
        </p:nvGraphicFramePr>
        <p:xfrm>
          <a:off x="0" y="35169"/>
          <a:ext cx="9036496" cy="67070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(предложения) : «Технологическая линия производства ориентированно стружечных плит ОСП (</a:t>
                      </a:r>
                      <a:r>
                        <a:rPr kumimoji="0" lang="en-US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OSB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производительность 15,30,45,60 тыс. </a:t>
                      </a:r>
                      <a:r>
                        <a:rPr kumimoji="0" lang="ru-RU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м.куб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/год»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Распиловка и строгание древесины; пропитка древесины;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фанеры, плит, панелей;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деревянных строительных конструкций и столярных изделий;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Лесоводство и лесозаготовки.</a:t>
                      </a:r>
                      <a:endParaRPr kumimoji="0"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Кочмарев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Антон Александрович 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</a:t>
                      </a:r>
                    </a:p>
                    <a:p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Самарина</a:t>
                      </a:r>
                      <a:r>
                        <a:rPr lang="ru-RU" sz="11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 2  тел. 89144817111, </a:t>
                      </a:r>
                      <a:r>
                        <a:rPr kumimoji="0" lang="ru-RU" sz="1100" b="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"/>
                        </a:rPr>
                        <a:t>antonkochma@mail.ru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на территории Сретенского района нового производства полного цикла переработки   лиственной древесины, с получением на выходе композиционного древесного продукта с высокой добавленной стоимостью, и полного использования отходов лесозаготовки и деревопереработки: - производству ориентированно-стружечных плит ОСП;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выпуск высококачественной и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экологичной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готовой продукции, отвечающей  требованиям и стандартам.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440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необходимо: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Подбор и приобретение земельного участка (аренда);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проекта предполагается за счет собственных средств и средств инвестора.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45 000,0 тыс. руб. собственных средств, привлечение 105 000,0 тыс. руб. -средства инвестора. В ходе реализации проекта будет создано 140 рабочих мест.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838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62002"/>
              </p:ext>
            </p:extLst>
          </p:nvPr>
        </p:nvGraphicFramePr>
        <p:xfrm>
          <a:off x="142844" y="142852"/>
          <a:ext cx="8786874" cy="30003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150 000 тыс.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предполагается за счет собственных средств и средств инвестора.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44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«Организация производства и реализация металлоконструкций», «Строительство ритуального зала»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1600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мес.</a:t>
            </a:r>
          </a:p>
          <a:p>
            <a:pPr algn="ctr"/>
            <a:endParaRPr lang="ru-RU" dirty="0"/>
          </a:p>
        </p:txBody>
      </p:sp>
      <p:pic>
        <p:nvPicPr>
          <p:cNvPr id="13314" name="Picture 2" descr="http://navesov.ru/files/izdelia-iz-metalla-foto/4/izdelia-iz-metall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31096"/>
            <a:ext cx="3559959" cy="2786082"/>
          </a:xfrm>
          <a:prstGeom prst="rect">
            <a:avLst/>
          </a:prstGeom>
          <a:noFill/>
        </p:spPr>
      </p:pic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37" y="3645024"/>
            <a:ext cx="3786214" cy="2786082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670" y="4464851"/>
            <a:ext cx="3786214" cy="257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56521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58251"/>
              </p:ext>
            </p:extLst>
          </p:nvPr>
        </p:nvGraphicFramePr>
        <p:xfrm>
          <a:off x="179512" y="260647"/>
          <a:ext cx="8712968" cy="4481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0512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1762"/>
              </p:ext>
            </p:extLst>
          </p:nvPr>
        </p:nvGraphicFramePr>
        <p:xfrm>
          <a:off x="357158" y="332653"/>
          <a:ext cx="8535322" cy="54685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378426"/>
                <a:gridCol w="4156896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1600,0тыс.руб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1600,0 </a:t>
                      </a:r>
                      <a:r>
                        <a:rPr lang="ru-RU" sz="1400" dirty="0">
                          <a:effectLst/>
                        </a:rPr>
                        <a:t>тыс.руб. </a:t>
                      </a: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24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</a:t>
                      </a:r>
                      <a:r>
                        <a:rPr lang="ru-RU" sz="1400" dirty="0">
                          <a:effectLst/>
                        </a:rPr>
                        <a:t>дополнительных </a:t>
                      </a:r>
                      <a:r>
                        <a:rPr lang="ru-RU" sz="1400" baseline="0" dirty="0" smtClean="0">
                          <a:effectLst/>
                        </a:rPr>
                        <a:t> 6 </a:t>
                      </a:r>
                      <a:r>
                        <a:rPr lang="ru-RU" sz="1400" dirty="0" smtClean="0">
                          <a:effectLst/>
                        </a:rPr>
                        <a:t>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 -  2020гг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Белозеров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79731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pic>
        <p:nvPicPr>
          <p:cNvPr id="90114" name="Picture 2" descr="f_d3d3LnNkZWxhbm91bmFzLnJ1L3VwbG9hZHMvMS80LzE0MzEzODY3NzMwNzdfb3JpZy5qcGVnP19faWQ9NDQ3Mjg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84" y="89286"/>
            <a:ext cx="8859568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4657" y="446065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</a:rPr>
              <a:t>Предприятие по комплексной заготовке и переработке          сельхозпродукции»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36" y="4622080"/>
            <a:ext cx="52864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Инициатор проекта: СППК «Перспектива» 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Объем инвестиций: 14000,0 тыс.руб., из них собственные средства  - 4000,0 тыс.руб., заемные средства  - 10000, 0  тыс.руб.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Срок окупаемости проекта: 36 мес.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92874"/>
              </p:ext>
            </p:extLst>
          </p:nvPr>
        </p:nvGraphicFramePr>
        <p:xfrm>
          <a:off x="251520" y="260649"/>
          <a:ext cx="8640960" cy="645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«Предприятие по комплексной заготовке и переработке сельхозпродукции»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Производство, переработка, хранение и реализация сельхозпродукции, а также любые иные виды деятельности, не запрещенные законодательством и обеспечивающие получение прибыли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Луначарского, 173 (а).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/>
                        </a:rPr>
                        <a:t>СППК «Перспектива»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мкр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Восточный ДОС. 18 кв.14, тел. 89144995112,  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vogdanov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куплено 2-х этажное здание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750 кв.м., планируется сделать ремонт помещения. Приобрести необходимое оборудование.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0422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42822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14000,0 тыс. рублей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4000 тыс.руб. - собственные средства, 10000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2019 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5412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«Производственный комплекс  по выпуску строительных материалов»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1026" name="Picture 2" descr="&amp;Bcy;&amp;icy;&amp;zcy;&amp;ncy;&amp;iecy;&amp;scy;-&amp;icy;&amp;dcy;&amp;iecy;&amp;icy; &amp;pcy;&amp;rcy;&amp;ocy;&amp;icy;&amp;zcy;&amp;vcy;&amp;ocy;&amp;dcy;&amp;scy;&amp;tcy;&amp;vcy;&amp;ocy; &amp;scy;&amp;tcy;&amp;rcy;&amp;ocy;&amp;icy;&amp;tcy;&amp;iecy;&amp;lcy;&amp;softcy;&amp;ncy;&amp;ycy;&amp;khcy; &amp;mcy;&amp;acy;&amp;tcy;&amp;iecy;&amp;rcy;&amp;icy;&amp;acy;&amp;l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001056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6000768"/>
            <a:ext cx="3767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Сукиасян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Акоп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Карленович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479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245447"/>
              </p:ext>
            </p:extLst>
          </p:nvPr>
        </p:nvGraphicFramePr>
        <p:xfrm>
          <a:off x="251520" y="116632"/>
          <a:ext cx="8640960" cy="67176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/>
                        <a:t>«Производственный комплекс  по выпуску строительных материалов»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Производственный комплекс  по выпуску строительных материалов, выпускающий различные изделия: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Виды продукции: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Производство пиломатериалов.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Производство металлических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Производство железобетонных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Производство ремонтно-строительных работ.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Чернышевского, д. 109, кв. 1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</a:t>
                      </a:r>
                      <a:r>
                        <a:rPr lang="ru-RU" sz="1400" dirty="0" err="1" smtClean="0">
                          <a:effectLst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Акоп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Карленович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ул. Чернышевского, д. 109, кв. 1 </a:t>
                      </a:r>
                      <a:r>
                        <a:rPr lang="en-US" sz="1400" baseline="0" dirty="0" smtClean="0">
                          <a:effectLst/>
                        </a:rPr>
                        <a:t>89145291800 akop.sukiasyan@mail.ru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8966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Приобретена база  в г. Сретенске для реализации  производственного комплекса  по выпуску строительных материалов,   различных  изделий.   Бензиновый генератор,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виброплита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,бетономешалка 2 шт.    Оборудование для укладки резиновой крошки, мешалка для резиновой крошки 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Бензопила ,станок деревообрабатывающий круглопильный , ленточный станок, сварочный аппарат , устройство заточное для рамных пил ,бензиновый генератор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собственности имеется спец.техника -5 ед.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71868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03666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25,0</a:t>
                      </a:r>
                      <a:r>
                        <a:rPr lang="ru-RU" sz="1400" baseline="0" dirty="0" smtClean="0">
                          <a:effectLst/>
                        </a:rPr>
                        <a:t> млн. руб.</a:t>
                      </a:r>
                      <a:r>
                        <a:rPr lang="ru-RU" sz="1400" dirty="0" smtClean="0">
                          <a:effectLst/>
                        </a:rPr>
                        <a:t>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10,5 млн.руб.- собственные средства,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14, 5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Создание  до 26 рабочих мест.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2022гг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58224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63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22339"/>
              </p:ext>
            </p:extLst>
          </p:nvPr>
        </p:nvGraphicFramePr>
        <p:xfrm>
          <a:off x="179512" y="1196752"/>
          <a:ext cx="8784976" cy="52765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928326"/>
                <a:gridCol w="400718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  <a:tr h="340216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Кочмарева</a:t>
                      </a:r>
                      <a:r>
                        <a:rPr kumimoji="0" lang="ru-RU" sz="1400" kern="1200" dirty="0" smtClean="0"/>
                        <a:t> Тамара Георгиевна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Чекунова</a:t>
                      </a:r>
                      <a:r>
                        <a:rPr lang="ru-RU" sz="1400" dirty="0" smtClean="0"/>
                        <a:t> Марина Михайловна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Первый заместитель Главы МР «Сретенский район», Председатель Комитета экономики и безопасности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8-30(246)2-15-12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Альбина Александровна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/>
                </a:tc>
              </a:tr>
              <a:tr h="9822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</a:t>
                      </a:r>
                      <a:r>
                        <a:rPr lang="ru-RU" sz="1400" dirty="0" smtClean="0"/>
                        <a:t>  Александр</a:t>
                      </a:r>
                      <a:r>
                        <a:rPr lang="ru-RU" sz="1400" baseline="0" dirty="0" smtClean="0"/>
                        <a:t>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Начальник Управления территориального планирования и муниципального хозяйства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Скутилина</a:t>
                      </a:r>
                      <a:r>
                        <a:rPr lang="ru-RU" sz="1400" dirty="0" smtClean="0"/>
                        <a:t>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по социальным вопросам, Председатель Комитета социальной политики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8-30(246)2-14-13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Карепова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/>
                </a:tc>
              </a:tr>
              <a:tr h="6398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smtClean="0"/>
                        <a:t>Баранова Ирина Александровна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отрицательные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положительные черты. К первым следует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отнести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Последнее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обстоятельство увеличивает нагрузку как на районный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на бюджеты поселений. К положительным чертам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52-километровая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 краевого подчинения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сельское хозяйство Сретенского района является одной из основных отраслей экономической деятельности населения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139" y="3857628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 ПРОВАЛ, </a:t>
            </a:r>
            <a:r>
              <a:rPr lang="ru-RU" sz="1600" dirty="0" err="1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Лургиканская</a:t>
            </a:r>
            <a:r>
              <a:rPr lang="ru-RU" sz="1600" dirty="0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22965</TotalTime>
  <Words>6662</Words>
  <Application>Microsoft Office PowerPoint</Application>
  <PresentationFormat>Экран (4:3)</PresentationFormat>
  <Paragraphs>1674</Paragraphs>
  <Slides>63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Волна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Промышленное производство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Экономическая ситуация</vt:lpstr>
      <vt:lpstr>Презентация PowerPoint</vt:lpstr>
      <vt:lpstr>Системообразующие предприятия района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«Строительство рудника на участке Карийского рудного поля «Дмитриевский». </vt:lpstr>
      <vt:lpstr>Презентация PowerPoint</vt:lpstr>
      <vt:lpstr>Презентация PowerPoint</vt:lpstr>
      <vt:lpstr>«Технологическая линия производства ориентированно стружечных плит ОСП (OSP) производительность 15,30,45,60 тыс. м. куб/год»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«Производственный комплекс  по выпуску строительных материалов»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Шаманская</dc:creator>
  <cp:lastModifiedBy>Шаманская</cp:lastModifiedBy>
  <cp:revision>1468</cp:revision>
  <cp:lastPrinted>2017-12-04T01:25:16Z</cp:lastPrinted>
  <dcterms:modified xsi:type="dcterms:W3CDTF">2020-11-03T00:59:52Z</dcterms:modified>
</cp:coreProperties>
</file>