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notesMasterIdLst>
    <p:notesMasterId r:id="rId63"/>
  </p:notesMasterIdLst>
  <p:sldIdLst>
    <p:sldId id="520" r:id="rId2"/>
    <p:sldId id="469" r:id="rId3"/>
    <p:sldId id="516" r:id="rId4"/>
    <p:sldId id="513" r:id="rId5"/>
    <p:sldId id="261" r:id="rId6"/>
    <p:sldId id="262" r:id="rId7"/>
    <p:sldId id="507" r:id="rId8"/>
    <p:sldId id="471" r:id="rId9"/>
    <p:sldId id="303" r:id="rId10"/>
    <p:sldId id="524" r:id="rId11"/>
    <p:sldId id="521" r:id="rId12"/>
    <p:sldId id="522" r:id="rId13"/>
    <p:sldId id="370" r:id="rId14"/>
    <p:sldId id="268" r:id="rId15"/>
    <p:sldId id="400" r:id="rId16"/>
    <p:sldId id="269" r:id="rId17"/>
    <p:sldId id="270" r:id="rId18"/>
    <p:sldId id="403" r:id="rId19"/>
    <p:sldId id="402" r:id="rId20"/>
    <p:sldId id="453" r:id="rId21"/>
    <p:sldId id="485" r:id="rId22"/>
    <p:sldId id="405" r:id="rId23"/>
    <p:sldId id="488" r:id="rId24"/>
    <p:sldId id="536" r:id="rId25"/>
    <p:sldId id="492" r:id="rId26"/>
    <p:sldId id="517" r:id="rId27"/>
    <p:sldId id="369" r:id="rId28"/>
    <p:sldId id="326" r:id="rId29"/>
    <p:sldId id="319" r:id="rId30"/>
    <p:sldId id="532" r:id="rId31"/>
    <p:sldId id="373" r:id="rId32"/>
    <p:sldId id="320" r:id="rId33"/>
    <p:sldId id="493" r:id="rId34"/>
    <p:sldId id="410" r:id="rId35"/>
    <p:sldId id="401" r:id="rId36"/>
    <p:sldId id="396" r:id="rId37"/>
    <p:sldId id="460" r:id="rId38"/>
    <p:sldId id="279" r:id="rId39"/>
    <p:sldId id="280" r:id="rId40"/>
    <p:sldId id="278" r:id="rId41"/>
    <p:sldId id="328" r:id="rId42"/>
    <p:sldId id="336" r:id="rId43"/>
    <p:sldId id="337" r:id="rId44"/>
    <p:sldId id="282" r:id="rId45"/>
    <p:sldId id="281" r:id="rId46"/>
    <p:sldId id="289" r:id="rId47"/>
    <p:sldId id="399" r:id="rId48"/>
    <p:sldId id="329" r:id="rId49"/>
    <p:sldId id="528" r:id="rId50"/>
    <p:sldId id="531" r:id="rId51"/>
    <p:sldId id="505" r:id="rId52"/>
    <p:sldId id="503" r:id="rId53"/>
    <p:sldId id="533" r:id="rId54"/>
    <p:sldId id="420" r:id="rId55"/>
    <p:sldId id="535" r:id="rId56"/>
    <p:sldId id="468" r:id="rId57"/>
    <p:sldId id="304" r:id="rId58"/>
    <p:sldId id="376" r:id="rId59"/>
    <p:sldId id="305" r:id="rId60"/>
    <p:sldId id="534" r:id="rId61"/>
    <p:sldId id="527" r:id="rId6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  <a:srgbClr val="E0E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6217" autoAdjust="0"/>
    <p:restoredTop sz="83251" autoAdjust="0"/>
  </p:normalViewPr>
  <p:slideViewPr>
    <p:cSldViewPr>
      <p:cViewPr>
        <p:scale>
          <a:sx n="99" d="100"/>
          <a:sy n="99" d="100"/>
        </p:scale>
        <p:origin x="-189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1347817634411"/>
          <c:y val="2.4413548906447442E-2"/>
          <c:w val="0.56404454651503755"/>
          <c:h val="0.69274879952453683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905152"/>
        <c:axId val="109254848"/>
      </c:barChart>
      <c:catAx>
        <c:axId val="113905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9254848"/>
        <c:crosses val="autoZero"/>
        <c:auto val="1"/>
        <c:lblAlgn val="ctr"/>
        <c:lblOffset val="100"/>
        <c:noMultiLvlLbl val="0"/>
      </c:catAx>
      <c:valAx>
        <c:axId val="109254848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113905152"/>
        <c:crosses val="autoZero"/>
        <c:crossBetween val="between"/>
      </c:valAx>
      <c:spPr>
        <a:noFill/>
        <a:ln w="25400"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8667359288424112"/>
          <c:y val="0"/>
          <c:w val="0.31332640711579679"/>
          <c:h val="0.90064517935245469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2019год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3"/>
            <c:bubble3D val="0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Доходы от оказания платных услуг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64.2</c:v>
                </c:pt>
                <c:pt idx="1">
                  <c:v>3.2</c:v>
                </c:pt>
                <c:pt idx="2">
                  <c:v>14.9</c:v>
                </c:pt>
                <c:pt idx="3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588825275063692"/>
          <c:y val="0.30792035451320432"/>
          <c:w val="0.42025905913752715"/>
          <c:h val="0.6660787442724227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0864197530868"/>
          <c:y val="1.623376623376624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65.900000000000006</c:v>
                </c:pt>
                <c:pt idx="1">
                  <c:v>2.2000000000000002</c:v>
                </c:pt>
                <c:pt idx="2">
                  <c:v>10.4</c:v>
                </c:pt>
                <c:pt idx="3">
                  <c:v>3.4</c:v>
                </c:pt>
                <c:pt idx="4">
                  <c:v>3.1</c:v>
                </c:pt>
                <c:pt idx="5">
                  <c:v>8.5</c:v>
                </c:pt>
                <c:pt idx="6">
                  <c:v>0.1</c:v>
                </c:pt>
                <c:pt idx="7" formatCode="0.0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4242662275865202E-2"/>
          <c:y val="7.462827020815023E-2"/>
          <c:w val="0.63985614243748912"/>
          <c:h val="0.727266407119021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727894262784901E-2"/>
                  <c:y val="-3.4006177851190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11729</c:v>
                </c:pt>
                <c:pt idx="1">
                  <c:v>12508</c:v>
                </c:pt>
                <c:pt idx="2">
                  <c:v>13249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582720"/>
        <c:axId val="113824832"/>
        <c:axId val="0"/>
      </c:bar3DChart>
      <c:catAx>
        <c:axId val="127582720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824832"/>
        <c:crosses val="autoZero"/>
        <c:auto val="1"/>
        <c:lblAlgn val="ctr"/>
        <c:lblOffset val="100"/>
        <c:noMultiLvlLbl val="0"/>
      </c:catAx>
      <c:valAx>
        <c:axId val="113824832"/>
        <c:scaling>
          <c:orientation val="minMax"/>
        </c:scaling>
        <c:delete val="0"/>
        <c:axPos val="b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7582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0762793105565"/>
          <c:y val="0.27989403073212943"/>
          <c:w val="0.2989763971845541"/>
          <c:h val="0.24681075431376392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0756491254265572"/>
          <c:y val="4.3600061032456394E-2"/>
          <c:w val="0.53612982915315865"/>
          <c:h val="0.775903448333810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26112</c:v>
                </c:pt>
                <c:pt idx="1">
                  <c:v>30546</c:v>
                </c:pt>
                <c:pt idx="2">
                  <c:v>33763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10946</c:v>
                </c:pt>
                <c:pt idx="1">
                  <c:v>11978</c:v>
                </c:pt>
                <c:pt idx="2">
                  <c:v>12933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33278208"/>
        <c:axId val="113826560"/>
        <c:axId val="133046272"/>
      </c:bar3DChart>
      <c:catAx>
        <c:axId val="133278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826560"/>
        <c:crosses val="autoZero"/>
        <c:auto val="1"/>
        <c:lblAlgn val="ctr"/>
        <c:lblOffset val="100"/>
        <c:noMultiLvlLbl val="0"/>
      </c:catAx>
      <c:valAx>
        <c:axId val="11382656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278208"/>
        <c:crosses val="autoZero"/>
        <c:crossBetween val="between"/>
      </c:valAx>
      <c:serAx>
        <c:axId val="133046272"/>
        <c:scaling>
          <c:orientation val="minMax"/>
        </c:scaling>
        <c:delete val="1"/>
        <c:axPos val="b"/>
        <c:majorTickMark val="out"/>
        <c:minorTickMark val="none"/>
        <c:tickLblPos val="none"/>
        <c:crossAx val="113826560"/>
        <c:crosses val="autoZero"/>
      </c:serAx>
    </c:plotArea>
    <c:legend>
      <c:legendPos val="r"/>
      <c:layout>
        <c:manualLayout>
          <c:xMode val="edge"/>
          <c:yMode val="edge"/>
          <c:x val="0.65924265207242183"/>
          <c:y val="0.19792446291799787"/>
          <c:w val="0.33127311396795645"/>
          <c:h val="0.68464508603092744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73</c:v>
                </c:pt>
                <c:pt idx="2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313</c:v>
                </c:pt>
                <c:pt idx="1">
                  <c:v>284</c:v>
                </c:pt>
                <c:pt idx="2">
                  <c:v>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653312"/>
        <c:axId val="133358720"/>
        <c:axId val="0"/>
      </c:bar3DChart>
      <c:catAx>
        <c:axId val="128653312"/>
        <c:scaling>
          <c:orientation val="minMax"/>
        </c:scaling>
        <c:delete val="0"/>
        <c:axPos val="l"/>
        <c:majorTickMark val="out"/>
        <c:minorTickMark val="none"/>
        <c:tickLblPos val="nextTo"/>
        <c:crossAx val="133358720"/>
        <c:crosses val="autoZero"/>
        <c:auto val="1"/>
        <c:lblAlgn val="ctr"/>
        <c:lblOffset val="100"/>
        <c:noMultiLvlLbl val="0"/>
      </c:catAx>
      <c:valAx>
        <c:axId val="1333587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865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34763042723070531"/>
          <c:h val="0.425398425196855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9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79615</c:v>
                </c:pt>
                <c:pt idx="1">
                  <c:v>80055</c:v>
                </c:pt>
                <c:pt idx="2">
                  <c:v>80958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Объем платных услуг населению на душу населения,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10227</c:v>
                </c:pt>
                <c:pt idx="1">
                  <c:v>11154</c:v>
                </c:pt>
                <c:pt idx="2">
                  <c:v>11280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001349789040869E-2"/>
                  <c:y val="4.84848793350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73018630393303E-2"/>
                  <c:y val="4.84848793350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172725724794485E-2"/>
                  <c:y val="4.04040661125053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2078</c:v>
                </c:pt>
                <c:pt idx="1">
                  <c:v>2455</c:v>
                </c:pt>
                <c:pt idx="2">
                  <c:v>2999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3277184"/>
        <c:axId val="133362752"/>
        <c:axId val="0"/>
      </c:bar3DChart>
      <c:catAx>
        <c:axId val="133277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362752"/>
        <c:crosses val="autoZero"/>
        <c:auto val="1"/>
        <c:lblAlgn val="ctr"/>
        <c:lblOffset val="100"/>
        <c:noMultiLvlLbl val="0"/>
      </c:catAx>
      <c:valAx>
        <c:axId val="13336275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277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29906019618525403"/>
          <c:h val="0.97649469593236027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9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9265753025809E-2"/>
                  <c:y val="-0.27150744468976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567626693314646E-2"/>
                  <c:y val="-0.2383839900637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744328225626714E-2"/>
                  <c:y val="-0.24646480328628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104.2</c:v>
                </c:pt>
                <c:pt idx="1">
                  <c:v>110.4</c:v>
                </c:pt>
                <c:pt idx="2">
                  <c:v>123.6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3127168"/>
        <c:axId val="117704384"/>
        <c:axId val="0"/>
      </c:bar3DChart>
      <c:catAx>
        <c:axId val="133127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04384"/>
        <c:crosses val="autoZero"/>
        <c:auto val="1"/>
        <c:lblAlgn val="ctr"/>
        <c:lblOffset val="100"/>
        <c:noMultiLvlLbl val="0"/>
      </c:catAx>
      <c:valAx>
        <c:axId val="11770438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127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7073669888126E-2"/>
                  <c:y val="-0.24659051671845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83202984515424E-3"/>
                  <c:y val="-0.28017041285435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583488247085734E-3"/>
                  <c:y val="-0.34971925927999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1934.86</c:v>
                </c:pt>
                <c:pt idx="1">
                  <c:v>2036.6</c:v>
                </c:pt>
                <c:pt idx="2">
                  <c:v>2245.4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0069376"/>
        <c:axId val="117706112"/>
        <c:axId val="0"/>
      </c:bar3DChart>
      <c:catAx>
        <c:axId val="14006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06112"/>
        <c:crosses val="autoZero"/>
        <c:auto val="1"/>
        <c:lblAlgn val="ctr"/>
        <c:lblOffset val="100"/>
        <c:noMultiLvlLbl val="0"/>
      </c:catAx>
      <c:valAx>
        <c:axId val="11770611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006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динамике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тонн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effectLst>
          <a:innerShdw blurRad="114300">
            <a:prstClr val="black"/>
          </a:innerShdw>
        </a:effectLst>
      </c:spPr>
    </c:sideWall>
    <c:backWall>
      <c:thickness val="0"/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8.4922864948183061E-2"/>
          <c:y val="0.14999378221609797"/>
          <c:w val="0.89513957989321058"/>
          <c:h val="0.67054860386336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892E-3"/>
                  <c:y val="-0.259375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04124640653761E-2"/>
                  <c:y val="-0.23503993125081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40113654530381E-2"/>
                  <c:y val="-0.26865384001869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1268.8</c:v>
                </c:pt>
                <c:pt idx="1">
                  <c:v>1322</c:v>
                </c:pt>
                <c:pt idx="2">
                  <c:v>1401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Лист1!$C$2:$C$4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34217728"/>
        <c:axId val="117708992"/>
        <c:axId val="0"/>
      </c:bar3DChart>
      <c:catAx>
        <c:axId val="134217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08992"/>
        <c:crosses val="autoZero"/>
        <c:auto val="1"/>
        <c:lblAlgn val="ctr"/>
        <c:lblOffset val="100"/>
        <c:noMultiLvlLbl val="0"/>
      </c:catAx>
      <c:valAx>
        <c:axId val="117708992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4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217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20.6</c:v>
                </c:pt>
                <c:pt idx="1">
                  <c:v>22.5</c:v>
                </c:pt>
                <c:pt idx="2">
                  <c:v>23.8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694528"/>
        <c:axId val="112708416"/>
      </c:barChart>
      <c:catAx>
        <c:axId val="10869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708416"/>
        <c:crosses val="autoZero"/>
        <c:auto val="1"/>
        <c:lblAlgn val="ctr"/>
        <c:lblOffset val="100"/>
        <c:noMultiLvlLbl val="0"/>
      </c:catAx>
      <c:valAx>
        <c:axId val="11270841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694528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9982756966860099E-2"/>
          <c:y val="6.7872374179942033E-2"/>
          <c:w val="0.6017341250044177"/>
          <c:h val="0.72076052627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23.13</c:v>
                </c:pt>
                <c:pt idx="1">
                  <c:v>23.14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27579648"/>
        <c:axId val="117751808"/>
        <c:axId val="0"/>
      </c:bar3DChart>
      <c:catAx>
        <c:axId val="12757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51808"/>
        <c:crosses val="autoZero"/>
        <c:auto val="1"/>
        <c:lblAlgn val="ctr"/>
        <c:lblOffset val="100"/>
        <c:noMultiLvlLbl val="0"/>
      </c:catAx>
      <c:valAx>
        <c:axId val="11775180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757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79403403498483"/>
          <c:y val="0.14201868210539595"/>
          <c:w val="0.324166481210931"/>
          <c:h val="0.34952529123299275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123617452988007"/>
          <c:y val="0.42222076685877952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2"/>
                <c:pt idx="0">
                  <c:v>Мужчины 8675 человек</c:v>
                </c:pt>
                <c:pt idx="1">
                  <c:v>Женщины 9572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47.5</c:v>
                </c:pt>
                <c:pt idx="1">
                  <c:v>52.5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8675 человек</c:v>
                </c:pt>
                <c:pt idx="1">
                  <c:v>Женщины 9572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8675 человек</c:v>
                </c:pt>
                <c:pt idx="1">
                  <c:v>Женщины 9572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4.0085411198600422E-2"/>
          <c:y val="0.43123607683786297"/>
          <c:w val="0.36115393423805781"/>
          <c:h val="0.46748829154552085"/>
        </c:manualLayout>
      </c:layout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162920851499532E-4"/>
          <c:y val="0.30960719435034978"/>
          <c:w val="0.52393325923914669"/>
          <c:h val="0.38758783840533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73941613721992"/>
                  <c:y val="5.18417193930401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040457470130012E-2"/>
                  <c:y val="-0.233331700215571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976136842867741"/>
                  <c:y val="4.0460346734231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- 4279 человек</c:v>
                </c:pt>
                <c:pt idx="1">
                  <c:v>Лица в трудоспособном возрасте -  8802 человек</c:v>
                </c:pt>
                <c:pt idx="2">
                  <c:v>Лица старше трудоспособного возраста -  5166 человека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23.4</c:v>
                </c:pt>
                <c:pt idx="1">
                  <c:v>48.2</c:v>
                </c:pt>
                <c:pt idx="2">
                  <c:v>28.4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- 4279 человек</c:v>
                </c:pt>
                <c:pt idx="1">
                  <c:v>Лица в трудоспособном возрасте -  8802 человек</c:v>
                </c:pt>
                <c:pt idx="2">
                  <c:v>Лица старше трудоспособного возраста -  5166 человека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- 4279 человек</c:v>
                </c:pt>
                <c:pt idx="1">
                  <c:v>Лица в трудоспособном возрасте -  8802 человек</c:v>
                </c:pt>
                <c:pt idx="2">
                  <c:v>Лица старше трудоспособного возраста -  5166 человека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1975397382292207"/>
          <c:y val="0.18561593619642772"/>
          <c:w val="0.49841209284674742"/>
          <c:h val="0.69771821369580889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0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678005230601865E-3"/>
          <c:y val="0.116315270760071"/>
          <c:w val="0.7708523462672886"/>
          <c:h val="0.3539366850347708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916271829659729E-2"/>
                  <c:y val="1.6950177233000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254460717117455E-2"/>
                  <c:y val="-0.14922711564842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- 308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- 132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- 680 человек</c:v>
                </c:pt>
                <c:pt idx="10">
                  <c:v>Прочие виды экономической деятельности -373 человека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3.2</c:v>
                </c:pt>
                <c:pt idx="1">
                  <c:v>9.6</c:v>
                </c:pt>
                <c:pt idx="2">
                  <c:v>3.9</c:v>
                </c:pt>
                <c:pt idx="3">
                  <c:v>4</c:v>
                </c:pt>
                <c:pt idx="4">
                  <c:v>4.0999999999999996</c:v>
                </c:pt>
                <c:pt idx="5">
                  <c:v>3.4</c:v>
                </c:pt>
                <c:pt idx="6">
                  <c:v>1.9</c:v>
                </c:pt>
                <c:pt idx="7">
                  <c:v>13.7</c:v>
                </c:pt>
                <c:pt idx="8">
                  <c:v>23.2</c:v>
                </c:pt>
                <c:pt idx="9">
                  <c:v>21.3</c:v>
                </c:pt>
                <c:pt idx="10">
                  <c:v>11.7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- 308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- 132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- 680 человек</c:v>
                </c:pt>
                <c:pt idx="10">
                  <c:v>Прочие виды экономической деятельности -373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- 308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- 132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- 680 человек</c:v>
                </c:pt>
                <c:pt idx="10">
                  <c:v>Прочие виды экономической деятельности -373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60210962564804082"/>
          <c:y val="1.4613939225001715E-2"/>
          <c:w val="0.38842504643652997"/>
          <c:h val="0.95704464042447568"/>
        </c:manualLayout>
      </c:layout>
      <c:overlay val="0"/>
      <c:spPr>
        <a:noFill/>
        <a:ln w="2846">
          <a:solidFill>
            <a:schemeClr val="tx1"/>
          </a:solidFill>
          <a:prstDash val="solid"/>
        </a:ln>
      </c:spPr>
      <c:txPr>
        <a:bodyPr/>
        <a:lstStyle/>
        <a:p>
          <a:pPr>
            <a:defRPr sz="1350" b="0" i="0" u="none" strike="noStrike" baseline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>
      <a:bevelT h="6350"/>
    </a:sp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2.2000000000000002</c:v>
                </c:pt>
                <c:pt idx="2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580672"/>
        <c:axId val="112697920"/>
      </c:barChart>
      <c:catAx>
        <c:axId val="12758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697920"/>
        <c:crosses val="autoZero"/>
        <c:auto val="1"/>
        <c:lblAlgn val="ctr"/>
        <c:lblOffset val="100"/>
        <c:noMultiLvlLbl val="0"/>
      </c:catAx>
      <c:valAx>
        <c:axId val="11269792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7580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6462203626289"/>
          <c:y val="9.8124001166521271E-2"/>
          <c:w val="0.30491431768175703"/>
          <c:h val="0.88374779819189264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2222513436737E-2"/>
          <c:w val="0.62489864502596004"/>
          <c:h val="0.635033622370358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735752329909835"/>
          <c:y val="3.6147994422184638E-3"/>
          <c:w val="0.44504814043791474"/>
          <c:h val="0.88013385826771651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Доля </a:t>
            </a:r>
            <a:r>
              <a:rPr lang="ru-RU" dirty="0" smtClean="0"/>
              <a:t>налоговых и неналоговых  </a:t>
            </a:r>
            <a:r>
              <a:rPr lang="ru-RU" dirty="0"/>
              <a:t>доходов, % 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и неналоговых доходов, %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22.2</c:v>
                </c:pt>
                <c:pt idx="1">
                  <c:v>15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578624"/>
        <c:axId val="112703680"/>
        <c:axId val="106232320"/>
      </c:bar3DChart>
      <c:catAx>
        <c:axId val="12757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2703680"/>
        <c:crosses val="autoZero"/>
        <c:auto val="1"/>
        <c:lblAlgn val="ctr"/>
        <c:lblOffset val="100"/>
        <c:noMultiLvlLbl val="0"/>
      </c:catAx>
      <c:valAx>
        <c:axId val="112703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578624"/>
        <c:crosses val="autoZero"/>
        <c:crossBetween val="between"/>
      </c:valAx>
      <c:serAx>
        <c:axId val="1062323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270368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 2019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18021528028767"/>
          <c:y val="5.75159373080421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0306211723537E-2"/>
          <c:y val="0.23264741279880774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</c:v>
                </c:pt>
                <c:pt idx="1">
                  <c:v>7.7</c:v>
                </c:pt>
                <c:pt idx="2">
                  <c:v>2.6</c:v>
                </c:pt>
                <c:pt idx="3" formatCode="0.0">
                  <c:v>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559344459344909"/>
          <c:y val="0.23602324735752417"/>
          <c:w val="0.41048670536906351"/>
          <c:h val="0.6523495906190335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7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2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4" descr="7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ПАСПОРТ МУНИЦИПАЛЬНОГО РАЙОНА </a:t>
            </a:r>
            <a:b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«УЛЁТОВСКИЙ РАЙОН»</a:t>
            </a:r>
            <a:endParaRPr lang="ru-RU" sz="5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8229600" cy="87153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Почвы</a:t>
            </a:r>
          </a:p>
        </p:txBody>
      </p:sp>
      <p:pic>
        <p:nvPicPr>
          <p:cNvPr id="8" name="Picture 8" descr="173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7750" y="3571875"/>
            <a:ext cx="4286250" cy="3286125"/>
          </a:xfr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786813" cy="2500313"/>
          </a:xfrm>
        </p:spPr>
        <p:txBody>
          <a:bodyPr rtlCol="0">
            <a:noAutofit/>
          </a:bodyPr>
          <a:lstStyle/>
          <a:p>
            <a:pPr lvl="3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Почвы района относятся к мучнисто-карбонатным черноземам перегнойно-глеевым мерзлотным,  характеризующиеся как относительно благоприятные для сельского хозяйства. Большим бедствием для сохранения почвенного покрова являются часто повторяющиеся наводнения.  Для поднятия плодородия почв наряду с компонентом агротехнических мероприятий необходима защита сельскохозяйственных земель от паводковых вод.</a:t>
            </a:r>
          </a:p>
        </p:txBody>
      </p:sp>
      <p:pic>
        <p:nvPicPr>
          <p:cNvPr id="6" name="Рисунок 5" descr="PICT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35768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357694"/>
            <a:ext cx="3857620" cy="2500306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086725" cy="1000125"/>
          </a:xfrm>
          <a:noFill/>
        </p:spPr>
        <p:txBody>
          <a:bodyPr/>
          <a:lstStyle/>
          <a:p>
            <a:pPr marL="182880" indent="0" eaLnBrk="1" hangingPunct="1">
              <a:buNone/>
            </a:pPr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        </a:t>
            </a:r>
            <a:r>
              <a:rPr lang="ru-RU" sz="3600" b="1" dirty="0" smtClean="0">
                <a:solidFill>
                  <a:srgbClr val="FFFF00"/>
                </a:solidFill>
              </a:rPr>
              <a:t>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Водные ресурсы</a:t>
            </a:r>
            <a:endParaRPr lang="ru-RU" sz="3600" b="1" dirty="0" smtClean="0">
              <a:solidFill>
                <a:srgbClr val="00B050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-295275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6116" y="1000108"/>
          <a:ext cx="5715040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528664"/>
                <a:gridCol w="2257550"/>
              </a:tblGrid>
              <a:tr h="65378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/в районе, км.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Шилка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708/308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Танга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Джила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7867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Аблатукан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Улутуй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DSC0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214818"/>
            <a:ext cx="3779912" cy="2643182"/>
          </a:xfrm>
          <a:prstGeom prst="rect">
            <a:avLst/>
          </a:prstGeom>
        </p:spPr>
      </p:pic>
      <p:pic>
        <p:nvPicPr>
          <p:cNvPr id="11" name="Рисунок 10" descr="image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2928926" cy="2571744"/>
          </a:xfrm>
          <a:prstGeom prst="rect">
            <a:avLst/>
          </a:prstGeom>
        </p:spPr>
      </p:pic>
      <p:pic>
        <p:nvPicPr>
          <p:cNvPr id="9" name="Рисунок 8" descr="http://photo.foto-planeta.com/view/8/8/8/5/chita-8885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38519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603117" y="1151106"/>
            <a:ext cx="5540884" cy="320658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Лесные ресурсы по площади эксплуатируемых лесов значительны. В связи с усиливающейся эксплуатацией лесных ресурсов района ставится вопрос о повышении защиты  лесов района и новой организационной структуре ведения лесного хозяйства.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274638"/>
            <a:ext cx="7443787" cy="654050"/>
          </a:xfrm>
        </p:spPr>
        <p:txBody>
          <a:bodyPr/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Лесные ресурсы</a:t>
            </a: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-271463" y="3857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Verdana" pitchFamily="34" charset="0"/>
            </a:endParaRPr>
          </a:p>
        </p:txBody>
      </p:sp>
      <p:pic>
        <p:nvPicPr>
          <p:cNvPr id="18439" name="Picture 12" descr="P7050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34077">
            <a:off x="418256" y="3801813"/>
            <a:ext cx="2861066" cy="23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08813">
            <a:off x="5883397" y="3816210"/>
            <a:ext cx="2880320" cy="2357429"/>
          </a:xfrm>
          <a:prstGeom prst="rect">
            <a:avLst/>
          </a:prstGeom>
        </p:spPr>
      </p:pic>
      <p:pic>
        <p:nvPicPr>
          <p:cNvPr id="11" name="Рисунок 10" descr="DSC0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43" y="978994"/>
            <a:ext cx="2718296" cy="2155105"/>
          </a:xfrm>
          <a:prstGeom prst="rect">
            <a:avLst/>
          </a:prstGeom>
        </p:spPr>
      </p:pic>
      <p:pic>
        <p:nvPicPr>
          <p:cNvPr id="9" name="Рисунок 8" descr="P8030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4634491"/>
            <a:ext cx="2492535" cy="2230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813" y="1142984"/>
            <a:ext cx="7500937" cy="449581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"/>
            <a:ext cx="7815262" cy="714355"/>
          </a:xfrm>
        </p:spPr>
        <p:txBody>
          <a:bodyPr>
            <a:normAutofit/>
          </a:bodyPr>
          <a:lstStyle/>
          <a:p>
            <a:pPr marL="18288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1" y="829088"/>
          <a:ext cx="8643999" cy="56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296"/>
                <a:gridCol w="1975855"/>
                <a:gridCol w="2768801"/>
                <a:gridCol w="2296047"/>
              </a:tblGrid>
              <a:tr h="6017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7135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36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1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2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357554" y="785794"/>
            <a:ext cx="5786446" cy="5357850"/>
          </a:xfrm>
        </p:spPr>
        <p:txBody>
          <a:bodyPr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8000" dirty="0" smtClean="0"/>
              <a:t>     Сложившийся рекреационный ресурс в  </a:t>
            </a:r>
            <a:r>
              <a:rPr lang="ru-RU" sz="8000" dirty="0" err="1" smtClean="0"/>
              <a:t>Улётовском</a:t>
            </a:r>
            <a:r>
              <a:rPr lang="ru-RU" sz="8000" dirty="0" smtClean="0"/>
              <a:t> районе представляет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и его окрестности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Создан  п</a:t>
            </a:r>
            <a:r>
              <a:rPr lang="ru-RU" sz="8000" dirty="0" smtClean="0"/>
              <a:t>риродный парк «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общей площадью 3593 га. В границы природного парка включено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с водоохраной зоной и прилегающими территориями.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Озеро и его зона расположены на трассе магистральной автодороги Улан - Уде – Чита,  подвергается       бессистемным антропогенным нагрузкам и нуждается в          природоохранных мероприятиях. Ежегодно проводятся экологические акции по очистке  прибрежной зоны   озера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dirty="0" smtClean="0"/>
              <a:t>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8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500" dirty="0" smtClean="0"/>
          </a:p>
        </p:txBody>
      </p:sp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marL="182880" indent="0" algn="ctr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Рекреационные ресурсы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07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276872"/>
            <a:ext cx="1944216" cy="1656184"/>
          </a:xfrm>
          <a:prstGeom prst="rect">
            <a:avLst/>
          </a:prstGeom>
        </p:spPr>
      </p:pic>
      <p:pic>
        <p:nvPicPr>
          <p:cNvPr id="10" name="Picture 7" descr="aRE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194421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КРИСТАЛ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7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5301208"/>
            <a:ext cx="2088232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0" y="5069224"/>
            <a:ext cx="8858280" cy="188816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r>
              <a:rPr lang="ru-RU" sz="1800" dirty="0" smtClean="0"/>
              <a:t>     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район» работают три теплоснабжающих предприятия: МУП МК –обслуживает бюджетные учреждения района, ООО «Коммунальник» обслуживает благоустроенный жилой сектор в с. Улёты, АО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ЗабТЭК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 обслуживает благоустроенный жилой сектор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Дровяная.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>
              <a:buNone/>
            </a:pPr>
            <a:r>
              <a:rPr lang="ru-RU" sz="2600" dirty="0" smtClean="0"/>
              <a:t>            </a:t>
            </a: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11" y="692696"/>
            <a:ext cx="2186589" cy="187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06459"/>
              </p:ext>
            </p:extLst>
          </p:nvPr>
        </p:nvGraphicFramePr>
        <p:xfrm>
          <a:off x="357158" y="1988839"/>
          <a:ext cx="5286412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8"/>
                <a:gridCol w="1054923"/>
                <a:gridCol w="679681"/>
              </a:tblGrid>
              <a:tr h="5293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93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93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C:\Users\Администратор\Desktop\Инвестиционный паспорт\черновики\кран с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460" y="692696"/>
            <a:ext cx="1571636" cy="1161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863" y="3717032"/>
            <a:ext cx="2304256" cy="18562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304256" cy="173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34" y="2132856"/>
            <a:ext cx="2304256" cy="185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4" y="785794"/>
            <a:ext cx="8464579" cy="5811856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пользования, являющихся собственностью муниципального района, составляет 372,36 км и 182 км дорог федерального значения.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558800"/>
          </a:xfrm>
        </p:spPr>
        <p:txBody>
          <a:bodyPr>
            <a:normAutofit fontScale="90000"/>
          </a:bodyPr>
          <a:lstStyle/>
          <a:p>
            <a:pPr marL="18288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</a:p>
        </p:txBody>
      </p:sp>
      <p:pic>
        <p:nvPicPr>
          <p:cNvPr id="9" name="Рисунок 8" descr="DSC03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4833156"/>
            <a:ext cx="2305316" cy="2024844"/>
          </a:xfrm>
          <a:prstGeom prst="rect">
            <a:avLst/>
          </a:prstGeom>
        </p:spPr>
      </p:pic>
      <p:pic>
        <p:nvPicPr>
          <p:cNvPr id="8" name="Рисунок 7" descr="м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60" y="2888730"/>
            <a:ext cx="2327126" cy="2143139"/>
          </a:xfrm>
          <a:prstGeom prst="rect">
            <a:avLst/>
          </a:prstGeom>
        </p:spPr>
      </p:pic>
      <p:pic>
        <p:nvPicPr>
          <p:cNvPr id="11" name="Рисунок 10" descr="2016-09-11 16.32.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0120" y="2901687"/>
            <a:ext cx="2286016" cy="2143140"/>
          </a:xfrm>
          <a:prstGeom prst="rect">
            <a:avLst/>
          </a:prstGeom>
        </p:spPr>
      </p:pic>
      <p:pic>
        <p:nvPicPr>
          <p:cNvPr id="13" name="Рисунок 12" descr="image (2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901687"/>
            <a:ext cx="2291187" cy="21431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13" y="4769768"/>
            <a:ext cx="231691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65400"/>
            <a:ext cx="8893175" cy="3959225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электросвязи на территории  района оказывает Забайкальский филиал   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Во всех поселениях установлены  универсальные таксофоны.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Обеспеченность квартирными телефонными аппаратами сети  общего пользования на 1000 человек  170 шт.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Сотовой  связью охвачены все населенные пункты; Сотовые операторы- МТС, Мегафон, Билайн,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Yota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Доступ 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с.Арта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с.Доронинское, пос. Ленинский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В 201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году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цифровым телевидением  охвачено 70% населения. Телезрители смотрели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   телеканалов.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9" y="0"/>
            <a:ext cx="330993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36" y="5879566"/>
            <a:ext cx="17156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megaf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6000744"/>
            <a:ext cx="11429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билайн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938238"/>
            <a:ext cx="1000708" cy="8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mt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700808"/>
            <a:ext cx="207170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SC0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343800" y="5613846"/>
            <a:ext cx="1800200" cy="1244154"/>
          </a:xfrm>
          <a:prstGeom prst="rect">
            <a:avLst/>
          </a:prstGeom>
          <a:noFill/>
        </p:spPr>
      </p:pic>
      <p:pic>
        <p:nvPicPr>
          <p:cNvPr id="14" name="Рисунок 13" descr="https://content.foto.my.mail.ru/community/ulety/1/h-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79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88125" cy="9286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643438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16423"/>
              </p:ext>
            </p:extLst>
          </p:nvPr>
        </p:nvGraphicFramePr>
        <p:xfrm>
          <a:off x="307975" y="3068961"/>
          <a:ext cx="5344146" cy="374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128"/>
                <a:gridCol w="866618"/>
                <a:gridCol w="794400"/>
              </a:tblGrid>
              <a:tr h="3517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 </a:t>
                      </a:r>
                      <a:r>
                        <a:rPr lang="ru-RU" sz="1400" dirty="0" err="1" smtClean="0"/>
                        <a:t>изм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</a:t>
                      </a:r>
                      <a:r>
                        <a:rPr lang="en-US" sz="1400" dirty="0" smtClean="0"/>
                        <a:t>9</a:t>
                      </a:r>
                      <a:r>
                        <a:rPr lang="ru-RU" sz="1400" dirty="0" smtClean="0"/>
                        <a:t> г.</a:t>
                      </a:r>
                      <a:endParaRPr lang="ru-RU" sz="1400" dirty="0"/>
                    </a:p>
                  </a:txBody>
                  <a:tcPr/>
                </a:tc>
              </a:tr>
              <a:tr h="8441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</a:tr>
              <a:tr h="3517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2390</a:t>
                      </a:r>
                    </a:p>
                  </a:txBody>
                  <a:tcPr/>
                </a:tc>
              </a:tr>
              <a:tr h="59232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 бюджета на общее образование в расчете на 1 обучающегося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125,8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418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общеобразовательных учреждений, не получивших аттестат о среднем образовании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учителей в общеобразовательных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DSC_0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419872" cy="2430008"/>
          </a:xfrm>
          <a:prstGeom prst="rect">
            <a:avLst/>
          </a:prstGeom>
        </p:spPr>
      </p:pic>
      <p:sp>
        <p:nvSpPr>
          <p:cNvPr id="54274" name="AutoShape 2" descr="https://i.mycdn.me/image?id=835233625826&amp;t=52&amp;plc=WEB&amp;tkn=*BJQHZ-101YWpmia4usmLSSCTU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2" descr="shu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3452815" cy="2500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3419872" cy="26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85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429250" cy="3071812"/>
          </a:xfrm>
        </p:spPr>
        <p:txBody>
          <a:bodyPr/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1400" dirty="0" smtClean="0">
              <a:latin typeface="Verdana" pitchFamily="34" charset="0"/>
            </a:endParaRPr>
          </a:p>
          <a:p>
            <a:endParaRPr lang="ru-RU" dirty="0"/>
          </a:p>
        </p:txBody>
      </p:sp>
      <p:pic>
        <p:nvPicPr>
          <p:cNvPr id="8" name="Рисунок 5" descr="KMP-DVD[(020000)17-56-24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2786050" cy="237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24418"/>
              </p:ext>
            </p:extLst>
          </p:nvPr>
        </p:nvGraphicFramePr>
        <p:xfrm>
          <a:off x="142844" y="980728"/>
          <a:ext cx="5500726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785818"/>
                <a:gridCol w="857256"/>
              </a:tblGrid>
              <a:tr h="394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7944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образовательных учреждений, реализующих общеобразовательную программу дошкольного образования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496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них мест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00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13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детей, посещающих дошкольные образовательные учреждения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40,79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93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Очерёдность на устройство в ДОУ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детский с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143380"/>
            <a:ext cx="3428992" cy="2714620"/>
          </a:xfrm>
          <a:prstGeom prst="rect">
            <a:avLst/>
          </a:prstGeom>
        </p:spPr>
      </p:pic>
      <p:pic>
        <p:nvPicPr>
          <p:cNvPr id="10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81128"/>
            <a:ext cx="2808312" cy="22768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4" descr="100_0382"/>
          <p:cNvPicPr>
            <a:picLocks noChangeAspect="1" noChangeArrowheads="1"/>
          </p:cNvPicPr>
          <p:nvPr/>
        </p:nvPicPr>
        <p:blipFill>
          <a:blip r:embed="rId5" cstate="print"/>
          <a:srcRect l="2844" t="13269" r="7608" b="15218"/>
          <a:stretch>
            <a:fillRect/>
          </a:stretch>
        </p:blipFill>
        <p:spPr bwMode="auto">
          <a:xfrm>
            <a:off x="0" y="4581128"/>
            <a:ext cx="2555776" cy="2276872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980728"/>
            <a:ext cx="3428992" cy="262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05488"/>
            <a:ext cx="8291512" cy="32067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с.Улёты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2019г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74638"/>
            <a:ext cx="8291512" cy="1498600"/>
          </a:xfrm>
        </p:spPr>
        <p:txBody>
          <a:bodyPr>
            <a:normAutofit fontScale="90000"/>
          </a:bodyPr>
          <a:lstStyle/>
          <a:p>
            <a:pPr marL="182880" indent="0" algn="ctr" eaLnBrk="1" hangingPunct="1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СИМВОЛИКА МУНИЦИПАЛЬНОГО РАЙОНА </a:t>
            </a:r>
            <a:b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«УЛЁТОВСКИЙ РАЙОН»</a:t>
            </a:r>
          </a:p>
        </p:txBody>
      </p:sp>
      <p:pic>
        <p:nvPicPr>
          <p:cNvPr id="9220" name="Содержимое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071678"/>
            <a:ext cx="2786063" cy="3071812"/>
          </a:xfrm>
        </p:spPr>
      </p:pic>
      <p:pic>
        <p:nvPicPr>
          <p:cNvPr id="922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5460326"/>
            <a:ext cx="398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Герб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5429264"/>
            <a:ext cx="185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964488" cy="6746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28688"/>
            <a:ext cx="8929688" cy="3429000"/>
          </a:xfrm>
        </p:spPr>
        <p:txBody>
          <a:bodyPr/>
          <a:lstStyle/>
          <a:p>
            <a:pPr algn="ctr" fontAlgn="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районе действуют учреждения дополнительного образования  детей :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п. Дровяная;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п. Дровяная</a:t>
            </a:r>
          </a:p>
          <a:p>
            <a:pPr fontAlgn="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Количество  детей ,                                                          обучающихся в учреждениях дополнительного                                                                   образования  составляет 968человек (347 – в УДШИ,                                               621 – в ДЮСШ).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013176"/>
            <a:ext cx="2520280" cy="1844824"/>
          </a:xfrm>
          <a:prstGeom prst="rect">
            <a:avLst/>
          </a:prstGeom>
        </p:spPr>
      </p:pic>
      <p:pic>
        <p:nvPicPr>
          <p:cNvPr id="5" name="Рисунок 4" descr="DSCN2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808" y="4077072"/>
            <a:ext cx="3275856" cy="2420888"/>
          </a:xfrm>
          <a:prstGeom prst="rect">
            <a:avLst/>
          </a:prstGeom>
        </p:spPr>
      </p:pic>
      <p:pic>
        <p:nvPicPr>
          <p:cNvPr id="9" name="Рисунок 8" descr="IMG_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780928"/>
            <a:ext cx="1800200" cy="22139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7" y="4077072"/>
            <a:ext cx="309634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Школа выживания в экстремальных ситуациях  «Соболь»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0" y="928671"/>
            <a:ext cx="900115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Школа выживания - это  патриотическое воспитание детей и практическое дополнение к уроку ОБЖ. В школе выживания в экстремальных ситуациях «Соболь» занимаются  60 детей  школьного возраста под руководством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И.И.Гришина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собольjpg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232218" y="2492896"/>
            <a:ext cx="2574573" cy="2073041"/>
          </a:xfrm>
        </p:spPr>
      </p:pic>
      <p:pic>
        <p:nvPicPr>
          <p:cNvPr id="7" name="Рисунок 6" descr="IMG_5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74232">
            <a:off x="307771" y="4022142"/>
            <a:ext cx="2771800" cy="206084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8" y="4628592"/>
            <a:ext cx="2633959" cy="222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0548">
            <a:off x="6131857" y="4027614"/>
            <a:ext cx="2709525" cy="2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7858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500438" y="1071563"/>
            <a:ext cx="5643562" cy="85725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ЦРБ.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525407"/>
              </p:ext>
            </p:extLst>
          </p:nvPr>
        </p:nvGraphicFramePr>
        <p:xfrm>
          <a:off x="3643306" y="2000241"/>
          <a:ext cx="5286412" cy="4315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000132"/>
              </a:tblGrid>
              <a:tr h="389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 (структурных подразделений  ГУЗ ЦРБ)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88,2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2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42852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KMP-DVD[(015265)17-22-55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0655532">
            <a:off x="249468" y="4315544"/>
            <a:ext cx="2843808" cy="223224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0573">
            <a:off x="317878" y="2126273"/>
            <a:ext cx="2928317" cy="21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5585">
            <a:off x="228057" y="311127"/>
            <a:ext cx="284431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25487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46238"/>
            <a:ext cx="8713788" cy="45259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Действуют два учреждения культуры:</a:t>
            </a:r>
          </a:p>
          <a:p>
            <a:pPr algn="just">
              <a:buNone/>
            </a:pPr>
            <a:r>
              <a:rPr lang="ru-RU" dirty="0" smtClean="0"/>
              <a:t>    -</a:t>
            </a:r>
            <a:r>
              <a:rPr lang="ru-RU" dirty="0" err="1" smtClean="0"/>
              <a:t>Межпоселенческое</a:t>
            </a:r>
            <a:r>
              <a:rPr lang="ru-RU" dirty="0" smtClean="0"/>
              <a:t> районное учреждение культуры с 20 филиалами (культурно-досуговые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dirty="0" smtClean="0"/>
              <a:t>    -МУК «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центральная районная библиотека» муниципального района «</a:t>
            </a:r>
            <a:r>
              <a:rPr lang="ru-RU" dirty="0" err="1" smtClean="0"/>
              <a:t>Улётовский</a:t>
            </a:r>
            <a:r>
              <a:rPr lang="ru-RU" dirty="0" smtClean="0"/>
              <a:t> район» Забайкальского края с 23 библиотечными филиалами.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            Культурно-досуговая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деятельность</a:t>
            </a:r>
          </a:p>
          <a:p>
            <a:pPr>
              <a:buNone/>
            </a:pPr>
            <a:r>
              <a:rPr lang="ru-RU" dirty="0"/>
              <a:t>Звание «Народный» имеют  4 творческих     коллектива:</a:t>
            </a:r>
          </a:p>
          <a:p>
            <a:pPr marL="45720" indent="0">
              <a:buNone/>
            </a:pPr>
            <a:r>
              <a:rPr lang="ru-RU" dirty="0"/>
              <a:t>Коллективы МРУК в 2019г.приняли участие в 20 </a:t>
            </a:r>
          </a:p>
          <a:p>
            <a:pPr marL="45720" indent="0">
              <a:buNone/>
            </a:pPr>
            <a:r>
              <a:rPr lang="ru-RU" dirty="0"/>
              <a:t>межрайонных и краевых мероприятиях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16524"/>
              </p:ext>
            </p:extLst>
          </p:nvPr>
        </p:nvGraphicFramePr>
        <p:xfrm>
          <a:off x="2195736" y="1988842"/>
          <a:ext cx="4347648" cy="460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8052"/>
                <a:gridCol w="809596"/>
              </a:tblGrid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196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2191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5748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детских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1264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Проведено мероприятий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2295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 них: для детей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1002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посетителей,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121859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53937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на мероприятиях  для детей,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37364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мест в зрительных залах,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ед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2353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0827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63719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специалисты культурно –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досугового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профиля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4" name="Рисунок 3" descr="http://sobory.ru/pic/37000/37045_20170605_1129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9" y="2204864"/>
            <a:ext cx="2088574" cy="17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" y="4662932"/>
            <a:ext cx="2088574" cy="180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687">
            <a:off x="6571089" y="470801"/>
            <a:ext cx="2291693" cy="17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71" y="2583469"/>
            <a:ext cx="2346028" cy="181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47">
            <a:off x="6625986" y="4664359"/>
            <a:ext cx="2291693" cy="17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304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1506" y="0"/>
            <a:ext cx="6956878" cy="78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Музейная деятельность</a:t>
            </a:r>
            <a:endParaRPr lang="ru-RU" sz="3200" dirty="0">
              <a:solidFill>
                <a:srgbClr val="00B05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5139926"/>
              </p:ext>
            </p:extLst>
          </p:nvPr>
        </p:nvGraphicFramePr>
        <p:xfrm>
          <a:off x="3059832" y="1773238"/>
          <a:ext cx="3672407" cy="1523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338"/>
                <a:gridCol w="970069"/>
              </a:tblGrid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6356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7537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посещений, 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чел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.  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12150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06" y="714357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филиала (музей и территориально обособленный экспозиционный отдел)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36862"/>
            <a:ext cx="2952328" cy="2249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age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6" y="1667327"/>
            <a:ext cx="2771800" cy="233271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2915816" cy="224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4585135"/>
            <a:ext cx="2880320" cy="22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0633"/>
            <a:ext cx="2034916" cy="252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all.culture.ru/uploads/f180d29d835dcf66e2d00361ae0ebc7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227687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МУК  </a:t>
            </a:r>
            <a:r>
              <a:rPr lang="ru-RU" sz="2000" b="1" dirty="0" err="1" smtClean="0">
                <a:solidFill>
                  <a:schemeClr val="bg1"/>
                </a:solidFill>
              </a:rPr>
              <a:t>Межпоселенческая</a:t>
            </a:r>
            <a:r>
              <a:rPr lang="ru-RU" sz="2000" b="1" dirty="0" smtClean="0">
                <a:solidFill>
                  <a:schemeClr val="bg1"/>
                </a:solidFill>
              </a:rPr>
              <a:t> центральная  районная библиотека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33106"/>
              </p:ext>
            </p:extLst>
          </p:nvPr>
        </p:nvGraphicFramePr>
        <p:xfrm>
          <a:off x="1524000" y="4559248"/>
          <a:ext cx="5910820" cy="221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942268"/>
              </a:tblGrid>
              <a:tr h="25658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65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общедоступных библиотек на конец года,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189194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695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Количество читателей,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10712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посещений,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114095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33505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1133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Книговыдача,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247370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 в библиотечных  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учреждениях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551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62068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Культура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82883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Работники библиотеки в 2019 году стали победителями </a:t>
            </a:r>
            <a:r>
              <a:rPr lang="ru-RU" dirty="0" smtClean="0">
                <a:solidFill>
                  <a:schemeClr val="bg1"/>
                </a:solidFill>
              </a:rPr>
              <a:t>в пяти  краевых конкурсах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5721" y="642919"/>
            <a:ext cx="8715436" cy="2416749"/>
          </a:xfrm>
        </p:spPr>
        <p:txBody>
          <a:bodyPr rtlCol="0">
            <a:noAutofit/>
          </a:bodyPr>
          <a:lstStyle/>
          <a:p>
            <a:r>
              <a:rPr lang="ru-RU" sz="2000" b="1" dirty="0" smtClean="0"/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 2019 год было проведено 35 районных соревнований, команды района приняли участие в 32 краевых соревнованиях.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Команда  района  в 2019 году заняла 3 место в Забайкальских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Жительница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района  выполнила норматив кандидата в мастера спорта по гиревому спорту на Всероссийских соревнованиях в г. Улан-Удэ.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Житель села Хадакта стал  Чемпионом России по пауэрлифтингу,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наЧемпионате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России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г.Благовещенске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0"/>
            <a:ext cx="7801004" cy="857233"/>
          </a:xfrm>
        </p:spPr>
        <p:txBody>
          <a:bodyPr>
            <a:normAutofit/>
          </a:bodyPr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36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79929"/>
              </p:ext>
            </p:extLst>
          </p:nvPr>
        </p:nvGraphicFramePr>
        <p:xfrm>
          <a:off x="3707904" y="4221087"/>
          <a:ext cx="5184576" cy="253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993"/>
                <a:gridCol w="966583"/>
              </a:tblGrid>
              <a:tr h="321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44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2658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00430" y="1357298"/>
            <a:ext cx="564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070641">
            <a:off x="1398259" y="4745280"/>
            <a:ext cx="1918732" cy="1738917"/>
          </a:xfrm>
          <a:prstGeom prst="rect">
            <a:avLst/>
          </a:prstGeom>
        </p:spPr>
      </p:pic>
      <p:pic>
        <p:nvPicPr>
          <p:cNvPr id="13" name="Рисунок 12" descr="DSC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989128">
            <a:off x="407191" y="3381091"/>
            <a:ext cx="1840431" cy="1704529"/>
          </a:xfrm>
          <a:prstGeom prst="rect">
            <a:avLst/>
          </a:prstGeom>
        </p:spPr>
      </p:pic>
      <p:pic>
        <p:nvPicPr>
          <p:cNvPr id="18" name="Рисунок 17" descr="image (3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9566" y="2687714"/>
            <a:ext cx="1847676" cy="153301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87713"/>
            <a:ext cx="2074656" cy="153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981689"/>
            <a:ext cx="1881103" cy="145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38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714375"/>
          <a:ext cx="8858250" cy="192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3063385"/>
              </p:ext>
            </p:extLst>
          </p:nvPr>
        </p:nvGraphicFramePr>
        <p:xfrm>
          <a:off x="179512" y="642918"/>
          <a:ext cx="61926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4071942"/>
            <a:ext cx="65008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2019  году введено в действие  82 жилых помещения общей площадью 6158,9 кв.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метров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7551" y="4429132"/>
            <a:ext cx="2643174" cy="2143116"/>
          </a:xfrm>
          <a:prstGeom prst="rect">
            <a:avLst/>
          </a:prstGeom>
        </p:spPr>
      </p:pic>
      <p:pic>
        <p:nvPicPr>
          <p:cNvPr id="10" name="Рисунок 9" descr="P9250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97152"/>
            <a:ext cx="2357422" cy="1928802"/>
          </a:xfrm>
          <a:prstGeom prst="rect">
            <a:avLst/>
          </a:prstGeom>
        </p:spPr>
      </p:pic>
      <p:pic>
        <p:nvPicPr>
          <p:cNvPr id="11" name="Рисунок 10" descr="P9250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844824"/>
            <a:ext cx="2643174" cy="2143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785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6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5930328"/>
              </p:ext>
            </p:extLst>
          </p:nvPr>
        </p:nvGraphicFramePr>
        <p:xfrm>
          <a:off x="214282" y="2928934"/>
          <a:ext cx="871543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04410382"/>
              </p:ext>
            </p:extLst>
          </p:nvPr>
        </p:nvGraphicFramePr>
        <p:xfrm>
          <a:off x="0" y="4714875"/>
          <a:ext cx="900112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90491"/>
              </p:ext>
            </p:extLst>
          </p:nvPr>
        </p:nvGraphicFramePr>
        <p:xfrm>
          <a:off x="428596" y="857232"/>
          <a:ext cx="7786744" cy="21481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{10A1B5D5-9B99-4C35-A422-299274C87663}</a:tableStyleId>
              </a:tblPr>
              <a:tblGrid>
                <a:gridCol w="3287247"/>
                <a:gridCol w="954313"/>
                <a:gridCol w="886296"/>
                <a:gridCol w="886296"/>
                <a:gridCol w="886296"/>
                <a:gridCol w="886296"/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18577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18453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18091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464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546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3143248"/>
            <a:ext cx="34289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01.01.2019 года: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976664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Приветствую Вас от имени муниципального района «</a:t>
            </a:r>
            <a:r>
              <a:rPr lang="ru-RU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район» и представляю Вашему вниманию инвестиционный паспорт района.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приглашаем Вас к сотрудничеству в развитии экономической и социальной сфер  нашего района и гарантируем защиту инвестиций.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заинтересованы в развитии взаимовыгодных партнерских отношений!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532440" cy="7143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34227130"/>
              </p:ext>
            </p:extLst>
          </p:nvPr>
        </p:nvGraphicFramePr>
        <p:xfrm>
          <a:off x="0" y="1944688"/>
          <a:ext cx="8712200" cy="492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836712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Трудовые ресурсы на  конец  2019 года -10748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занятых  в экономике - 5962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организаций - 3200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748464" cy="78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05596610"/>
              </p:ext>
            </p:extLst>
          </p:nvPr>
        </p:nvGraphicFramePr>
        <p:xfrm>
          <a:off x="251520" y="2132856"/>
          <a:ext cx="8352928" cy="458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625" y="928688"/>
            <a:ext cx="8715375" cy="13573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01.01.2020 г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официально зарегистрированных безработных – 143человек.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заявленных вакансий – 993.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8305800" cy="928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1714488"/>
          <a:ext cx="757239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5852" y="134076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ПАО  «Сбербанк России» (с. Улёты, п.г.т. Дровяная);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ПАО «Почта Банк»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«Содружество».</a:t>
            </a:r>
          </a:p>
        </p:txBody>
      </p:sp>
      <p:pic>
        <p:nvPicPr>
          <p:cNvPr id="13" name="Рисунок 16" descr="Rosselkhozbank.jpg.png"/>
          <p:cNvPicPr>
            <a:picLocks noChangeAspect="1"/>
          </p:cNvPicPr>
          <p:nvPr/>
        </p:nvPicPr>
        <p:blipFill>
          <a:blip r:embed="rId3" cstate="print"/>
          <a:srcRect l="25000" t="10001" r="25000" b="27499"/>
          <a:stretch>
            <a:fillRect/>
          </a:stretch>
        </p:blipFill>
        <p:spPr bwMode="auto">
          <a:xfrm>
            <a:off x="7643834" y="3429000"/>
            <a:ext cx="48736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ontent.foto.my.mail.ru/community/ulety/1/h-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4188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80814_100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4320480" cy="3370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85750"/>
            <a:ext cx="7185992" cy="85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2038949"/>
              </p:ext>
            </p:extLst>
          </p:nvPr>
        </p:nvGraphicFramePr>
        <p:xfrm>
          <a:off x="323528" y="2852738"/>
          <a:ext cx="8568952" cy="374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1256169"/>
            <a:ext cx="871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район» в 2019 году составили 815836,3 тыс. руб., 117,7% к  2018году 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Налоговые и неналоговые доходы –176110,1 тыс. руб. – 102,8 % к 2018 году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–639726,2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тыс.руб. – 122,7% к 2018 году 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23615637"/>
              </p:ext>
            </p:extLst>
          </p:nvPr>
        </p:nvGraphicFramePr>
        <p:xfrm>
          <a:off x="671513" y="1000125"/>
          <a:ext cx="8472487" cy="307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30299586"/>
              </p:ext>
            </p:extLst>
          </p:nvPr>
        </p:nvGraphicFramePr>
        <p:xfrm>
          <a:off x="-214346" y="3857604"/>
          <a:ext cx="878687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0333990"/>
              </p:ext>
            </p:extLst>
          </p:nvPr>
        </p:nvGraphicFramePr>
        <p:xfrm>
          <a:off x="611560" y="2132856"/>
          <a:ext cx="792088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5536" y="332656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консолидированного бюджета муниципального района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район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в 2019 году составили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808877,1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116,4%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2018 году.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32354402"/>
              </p:ext>
            </p:extLst>
          </p:nvPr>
        </p:nvGraphicFramePr>
        <p:xfrm>
          <a:off x="357158" y="571480"/>
          <a:ext cx="82868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33645016"/>
              </p:ext>
            </p:extLst>
          </p:nvPr>
        </p:nvGraphicFramePr>
        <p:xfrm>
          <a:off x="0" y="3643314"/>
          <a:ext cx="8858280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0800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Динамика развития малого предпринимательства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3758238"/>
              </p:ext>
            </p:extLst>
          </p:nvPr>
        </p:nvGraphicFramePr>
        <p:xfrm>
          <a:off x="214282" y="3000375"/>
          <a:ext cx="428627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284693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900" b="1" cap="none" dirty="0" smtClean="0">
                <a:latin typeface="Times New Roman" pitchFamily="18" charset="0"/>
                <a:cs typeface="Times New Roman" pitchFamily="18" charset="0"/>
              </a:rPr>
              <a:t>Структура субъектов малого предпринимательства  на 01.01.2020 года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83156363"/>
              </p:ext>
            </p:extLst>
          </p:nvPr>
        </p:nvGraphicFramePr>
        <p:xfrm>
          <a:off x="4643438" y="2571746"/>
          <a:ext cx="4357718" cy="409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/>
                <a:gridCol w="1279749"/>
                <a:gridCol w="773143"/>
              </a:tblGrid>
              <a:tr h="5418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экономической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Уд. вес</a:t>
                      </a:r>
                      <a:endParaRPr lang="ru-RU" sz="1400" dirty="0"/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 ПБЮЛ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6223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Поддержка малого предпринимательства 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785813"/>
            <a:ext cx="8858250" cy="6072187"/>
          </a:xfrm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На территории муниципального района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действует Муниципальная программа «Развитие малого и среднего предпринимательства в муниципальном районе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на 2015-2020 годы.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Система программных мероприятий включает в себя: информационно-аналитическую поддержку; организационную поддержку; финансовую поддержку.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В качестве имущественной поддержки развития малого и среднего предпринимательства сформирован  перечень муниципального имущества, предназначенного для передачи во владение и (или) пользование субъектам малого предпринимательства, который  включает в себя 5 объектов.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В 2019 году сформирован муниципальный залоговый фонд, в который включены 3 объекта. В Положении о залоговом фонде предусмотрен заявительный характер использования объектов залога. 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На официальном сайте района в разделе «Земля, имущество, экономика» создан подраздел «Малый бизнес» где размещается информация, касающаяся деятельности субъектов малого предпринимательства.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В 2019 году проведен конкурсный отбор для предоставления субсидий в виде грантов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целях возмещения части затрат, возникающих в связи с производством (реализацией) товаров, выполнения работ, оказанием услуг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субъектам малого и среднего предпринимательства. Двум  участникам конкурса предоставлена финансовая поддержка на общую  сумму 236 тыс. руб.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ru-RU" sz="1800" dirty="0" smtClean="0"/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649"/>
            <a:ext cx="9144000" cy="1296144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во владение и  (или) пользование субъектам малого предпринимательства </a:t>
            </a:r>
            <a:r>
              <a:rPr lang="ru-RU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2307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04147387"/>
              </p:ext>
            </p:extLst>
          </p:nvPr>
        </p:nvGraphicFramePr>
        <p:xfrm>
          <a:off x="755576" y="1772815"/>
          <a:ext cx="8136904" cy="4752531"/>
        </p:xfrm>
        <a:graphic>
          <a:graphicData uri="http://schemas.openxmlformats.org/drawingml/2006/table">
            <a:tbl>
              <a:tblPr/>
              <a:tblGrid>
                <a:gridCol w="241196"/>
                <a:gridCol w="3828041"/>
                <a:gridCol w="2304881"/>
                <a:gridCol w="1762786"/>
              </a:tblGrid>
              <a:tr h="475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Место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нахождение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96,6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77,2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1647 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ул. П-Осипенко, б/н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s.iiglas.net/express/.contentFiles/77/67/c1/7767c1f366907d95c7993498a8e115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286250" cy="6096001"/>
          </a:xfrm>
          <a:prstGeom prst="rect">
            <a:avLst/>
          </a:prstGeom>
          <a:noFill/>
        </p:spPr>
      </p:pic>
      <p:sp>
        <p:nvSpPr>
          <p:cNvPr id="22532" name="AutoShape 4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im0-tub-ru.yandex.net/i?id=1840d98c0f0dbe424d8ed1f3d130b22a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92896"/>
            <a:ext cx="21526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13" name="Group 6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7277881"/>
              </p:ext>
            </p:extLst>
          </p:nvPr>
        </p:nvGraphicFramePr>
        <p:xfrm>
          <a:off x="395536" y="1785938"/>
          <a:ext cx="8136904" cy="4125854"/>
        </p:xfrm>
        <a:graphic>
          <a:graphicData uri="http://schemas.openxmlformats.org/drawingml/2006/table">
            <a:tbl>
              <a:tblPr/>
              <a:tblGrid>
                <a:gridCol w="2062741"/>
                <a:gridCol w="3208708"/>
                <a:gridCol w="1145967"/>
                <a:gridCol w="1719488"/>
              </a:tblGrid>
              <a:tr h="80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674050, Забайкальский край,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с.Улёты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ул.Спортивная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д.2, строение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252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893,96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ул.Октябрьская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743,4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2 082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932,46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ул. Октябрьская,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868,4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2436694,82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Перечень муниципального имущества, составляющего залоговый фонд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86688" cy="660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</a:rPr>
              <a:t>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1589240"/>
              </p:ext>
            </p:extLst>
          </p:nvPr>
        </p:nvGraphicFramePr>
        <p:xfrm>
          <a:off x="428625" y="3714750"/>
          <a:ext cx="871537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8860" y="642918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– 212 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т.ч. Количество объектов розничного рынка -185 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из них: Продовольственные магазины – 60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Промышленные магазины  - 69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Смешанные магазины – 55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Мелкооптовые – 1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Общественное питание -16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Бытовые услуги -11 ед.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P925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0578" y="1412776"/>
            <a:ext cx="1693422" cy="144016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5" y="31693"/>
            <a:ext cx="2214546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3" y="2112298"/>
            <a:ext cx="2249348" cy="177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89" y="2402654"/>
            <a:ext cx="1872209" cy="13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5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357826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89922632"/>
              </p:ext>
            </p:extLst>
          </p:nvPr>
        </p:nvGraphicFramePr>
        <p:xfrm>
          <a:off x="0" y="3429000"/>
          <a:ext cx="6072262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14474200"/>
              </p:ext>
            </p:extLst>
          </p:nvPr>
        </p:nvGraphicFramePr>
        <p:xfrm>
          <a:off x="-142908" y="428604"/>
          <a:ext cx="57150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43570" y="857232"/>
            <a:ext cx="3286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13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132856"/>
            <a:ext cx="3384376" cy="302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000125"/>
            <a:ext cx="4214813" cy="2857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60414283"/>
              </p:ext>
            </p:extLst>
          </p:nvPr>
        </p:nvGraphicFramePr>
        <p:xfrm>
          <a:off x="928662" y="928670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DSCN3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857628"/>
            <a:ext cx="3709614" cy="3000372"/>
          </a:xfrm>
          <a:prstGeom prst="rect">
            <a:avLst/>
          </a:prstGeom>
        </p:spPr>
      </p:pic>
      <p:sp>
        <p:nvSpPr>
          <p:cNvPr id="26626" name="AutoShape 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8" y="3857628"/>
            <a:ext cx="3877642" cy="300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57158" y="620712"/>
            <a:ext cx="57270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Производство пищевых продуктов  осуществляют: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«Колос», ИП Панов, ИП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Ковалёва,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Замберов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Макеева.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Обработка древесины и производство изделий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«Горизонт», ИП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«Универсал ЛТД», ИП Шолохова,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Издательская и полиграфическая деятельность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96351"/>
              </p:ext>
            </p:extLst>
          </p:nvPr>
        </p:nvGraphicFramePr>
        <p:xfrm>
          <a:off x="214281" y="2996950"/>
          <a:ext cx="4559813" cy="3745811"/>
        </p:xfrm>
        <a:graphic>
          <a:graphicData uri="http://schemas.openxmlformats.org/drawingml/2006/table">
            <a:tbl>
              <a:tblPr/>
              <a:tblGrid>
                <a:gridCol w="2243717"/>
                <a:gridCol w="1302804"/>
                <a:gridCol w="1013292"/>
              </a:tblGrid>
              <a:tr h="782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411802,1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69686,1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339557,3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2558,7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2" name="Rectangle 69"/>
          <p:cNvSpPr>
            <a:spLocks noChangeArrowheads="1"/>
          </p:cNvSpPr>
          <p:nvPr/>
        </p:nvSpPr>
        <p:spPr bwMode="auto">
          <a:xfrm>
            <a:off x="611188" y="115888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</a:rPr>
              <a:t>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_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708920"/>
            <a:ext cx="2808312" cy="2118736"/>
          </a:xfrm>
          <a:prstGeom prst="rect">
            <a:avLst/>
          </a:prstGeom>
        </p:spPr>
      </p:pic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869160"/>
            <a:ext cx="2483768" cy="1988840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692696"/>
            <a:ext cx="2483768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57275" y="0"/>
            <a:ext cx="8086725" cy="571500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Системообразующие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предприятия</a:t>
            </a:r>
          </a:p>
        </p:txBody>
      </p:sp>
      <p:graphicFrame>
        <p:nvGraphicFramePr>
          <p:cNvPr id="3790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135224"/>
              </p:ext>
            </p:extLst>
          </p:nvPr>
        </p:nvGraphicFramePr>
        <p:xfrm>
          <a:off x="142844" y="644299"/>
          <a:ext cx="8858311" cy="2655347"/>
        </p:xfrm>
        <a:graphic>
          <a:graphicData uri="http://schemas.openxmlformats.org/drawingml/2006/table">
            <a:tbl>
              <a:tblPr/>
              <a:tblGrid>
                <a:gridCol w="2286016"/>
                <a:gridCol w="3000396"/>
                <a:gridCol w="3571899"/>
              </a:tblGrid>
              <a:tr h="735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1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«Разрез Восточный»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DSCN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786058"/>
            <a:ext cx="3571900" cy="2214578"/>
          </a:xfrm>
          <a:prstGeom prst="rect">
            <a:avLst/>
          </a:prstGeom>
        </p:spPr>
      </p:pic>
      <p:pic>
        <p:nvPicPr>
          <p:cNvPr id="9" name="Рисунок 8" descr="_MML4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00" y="4665768"/>
            <a:ext cx="3571900" cy="2192232"/>
          </a:xfrm>
          <a:prstGeom prst="rect">
            <a:avLst/>
          </a:prstGeom>
        </p:spPr>
      </p:pic>
      <p:pic>
        <p:nvPicPr>
          <p:cNvPr id="10" name="Рисунок 9" descr="DSCN3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22"/>
            <a:ext cx="3571900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9143999" cy="706437"/>
          </a:xfrm>
        </p:spPr>
        <p:txBody>
          <a:bodyPr/>
          <a:lstStyle/>
          <a:p>
            <a:pPr marL="18288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357158" y="928670"/>
            <a:ext cx="55721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района 3 сельскохозяйственных предприятия,   13 КФХ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Животноводство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3873"/>
              </p:ext>
            </p:extLst>
          </p:nvPr>
        </p:nvGraphicFramePr>
        <p:xfrm>
          <a:off x="142844" y="2132854"/>
          <a:ext cx="5077229" cy="431506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469706"/>
                <a:gridCol w="1256883"/>
                <a:gridCol w="1350640"/>
              </a:tblGrid>
              <a:tr h="776943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2018г.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8747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1821,6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7870,2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1448,4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665952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435902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571900" cy="264318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167190"/>
            <a:ext cx="3571868" cy="2690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5580111" cy="706437"/>
          </a:xfrm>
        </p:spPr>
        <p:txBody>
          <a:bodyPr>
            <a:normAutofit/>
          </a:bodyPr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6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871360"/>
              </p:ext>
            </p:extLst>
          </p:nvPr>
        </p:nvGraphicFramePr>
        <p:xfrm>
          <a:off x="107504" y="2060847"/>
          <a:ext cx="5472559" cy="4316150"/>
        </p:xfrm>
        <a:graphic>
          <a:graphicData uri="http://schemas.openxmlformats.org/drawingml/2006/table">
            <a:tbl>
              <a:tblPr/>
              <a:tblGrid>
                <a:gridCol w="3197257"/>
                <a:gridCol w="1172892"/>
                <a:gridCol w="1102410"/>
              </a:tblGrid>
              <a:tr h="73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г.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7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2972,2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81856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24409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Rectangle 53"/>
          <p:cNvSpPr>
            <a:spLocks noChangeArrowheads="1"/>
          </p:cNvSpPr>
          <p:nvPr/>
        </p:nvSpPr>
        <p:spPr bwMode="auto">
          <a:xfrm>
            <a:off x="250825" y="100010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80" y="4572008"/>
            <a:ext cx="3447820" cy="228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07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976" y="0"/>
            <a:ext cx="3429024" cy="2328310"/>
          </a:xfrm>
          <a:prstGeom prst="rect">
            <a:avLst/>
          </a:prstGeom>
        </p:spPr>
      </p:pic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204864"/>
            <a:ext cx="342899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61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30011299"/>
              </p:ext>
            </p:extLst>
          </p:nvPr>
        </p:nvGraphicFramePr>
        <p:xfrm>
          <a:off x="500034" y="571480"/>
          <a:ext cx="8358246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1214446"/>
                <a:gridCol w="1000132"/>
                <a:gridCol w="1285884"/>
                <a:gridCol w="1285884"/>
              </a:tblGrid>
              <a:tr h="682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96925158"/>
              </p:ext>
            </p:extLst>
          </p:nvPr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im0-tub-ru.yandex.net/i?id=ef572e25e5e3e09d3c2bd6d1ea335b5c&amp;n=33&amp;w=480&amp;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26064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«Производство продукции растениеводства за счет вовлечения в оборот сельскохозяйственных угодий»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Инициатор проекта – ООО «Племенной завод «Комсомолец»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8388424" cy="1512143"/>
          </a:xfrm>
          <a:noFill/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Административно - территориальное деление муниципального района «</a:t>
            </a:r>
            <a:r>
              <a:rPr lang="ru-RU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район» </a:t>
            </a:r>
          </a:p>
        </p:txBody>
      </p:sp>
      <p:pic>
        <p:nvPicPr>
          <p:cNvPr id="12291" name="Содержимое 6" descr="P1010070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0" y="1714500"/>
            <a:ext cx="4214813" cy="5143500"/>
          </a:xfrm>
        </p:spPr>
      </p:pic>
      <p:sp>
        <p:nvSpPr>
          <p:cNvPr id="12292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357688" y="1928813"/>
            <a:ext cx="4786312" cy="4525962"/>
          </a:xfrm>
        </p:spPr>
        <p:txBody>
          <a:bodyPr>
            <a:normAutofit lnSpcReduction="10000"/>
          </a:bodyPr>
          <a:lstStyle/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Муниципальный район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состоит из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сельских и 1 городского поселений,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объединяющих 25 населенных пункта: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«Ленинское»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«Николаевское»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«Доронинское»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Г.П.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2"/>
            <a:ext cx="7994650" cy="1197915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Производство продукции растениеводства за счет вовлечения в оборот сельскохозяйственных угодий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19707"/>
              </p:ext>
            </p:extLst>
          </p:nvPr>
        </p:nvGraphicFramePr>
        <p:xfrm>
          <a:off x="323528" y="1628799"/>
          <a:ext cx="8568952" cy="3686409"/>
        </p:xfrm>
        <a:graphic>
          <a:graphicData uri="http://schemas.openxmlformats.org/drawingml/2006/table">
            <a:tbl>
              <a:tblPr/>
              <a:tblGrid>
                <a:gridCol w="3593431"/>
                <a:gridCol w="4975521"/>
              </a:tblGrid>
              <a:tr h="346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муниципального района  «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Улётовский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район»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«Племенной завод «Комсомолец»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5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Производство продукции растениеводства за счет вовлечения в оборот сельскохозяйственных угодий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73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разработан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50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2018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Развитие семейной животноводческой фермы  по разведению коров молочных пород на 100 голов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F:\Засуха о6.08\зас уха\DSC0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3744416" cy="249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Засуха о6.08\зас уха\DSC0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47246"/>
            <a:ext cx="3923928" cy="261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85" y="439988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Инициатор проекта – КФХ Захарова Наталья Ивановна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2"/>
            <a:ext cx="7994650" cy="981891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Развитие семейной животноводческой фермы  по разведению коров молочных пород на 100 голов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96196"/>
              </p:ext>
            </p:extLst>
          </p:nvPr>
        </p:nvGraphicFramePr>
        <p:xfrm>
          <a:off x="142844" y="1196751"/>
          <a:ext cx="8858312" cy="5544615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 Захарова Наталья Ивановна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5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семейной животноводческой фермы  по разведению коров молочных пород на 100 голов.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074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Модернизация молочной фермы. Приобретение оборудования для молочной фермы, автоматизации процесса доения коров. Приобретение племенных животных молочных пород. Приобретение сельскохозяйственной техники.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Снабжение населения качественной продукцией.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по развитию семейной животноводческой фермы на базе КФХ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39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субсидии на модернизацию животноводческой фермы 8790,0 тыс. 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 ОАО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Россельхозбанк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-3860 тыс.руб.,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2000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 7 месяцев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июня 2015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Засуха о6.08\зас уха\DSC07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412777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«Производство и хранение картофеля»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105834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Инициатор  ООО «Картофель Забайкалья»</a:t>
            </a:r>
          </a:p>
        </p:txBody>
      </p:sp>
    </p:spTree>
    <p:extLst>
      <p:ext uri="{BB962C8B-B14F-4D97-AF65-F5344CB8AC3E}">
        <p14:creationId xmlns:p14="http://schemas.microsoft.com/office/powerpoint/2010/main" val="35717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4000" cy="864096"/>
          </a:xfrm>
          <a:noFill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«Производство и хранение картофеля»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175897173"/>
              </p:ext>
            </p:extLst>
          </p:nvPr>
        </p:nvGraphicFramePr>
        <p:xfrm>
          <a:off x="647700" y="1182688"/>
          <a:ext cx="8496944" cy="5157253"/>
        </p:xfrm>
        <a:graphic>
          <a:graphicData uri="http://schemas.openxmlformats.org/drawingml/2006/table">
            <a:tbl>
              <a:tblPr/>
              <a:tblGrid>
                <a:gridCol w="3918091"/>
                <a:gridCol w="4578853"/>
              </a:tblGrid>
              <a:tr h="357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57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Улётовский район, с.Арта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88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Картофель Забайкалья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78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Производство и хранения картофеля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здания под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картофеле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хранилище, организация хранения картофеля, насыщение  рынка в течении всего года экологически-чистой продукцией собственного производства.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5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г.Чита, 1МКР, 9а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процессе разработки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01.04.2014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56792"/>
            <a:ext cx="813690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Проводятся  заседания Консультативного Совета глав сельских, городского поселений и главы муниципального района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район»,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Дни Совета и Администрации (сходы граждан) в населенных пунктах.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Продолжается работа по созданию территориальных общественных самоуправлений (ТОС).</a:t>
            </a:r>
          </a:p>
        </p:txBody>
      </p:sp>
    </p:spTree>
    <p:extLst>
      <p:ext uri="{BB962C8B-B14F-4D97-AF65-F5344CB8AC3E}">
        <p14:creationId xmlns:p14="http://schemas.microsoft.com/office/powerpoint/2010/main" val="1046624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3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071547"/>
            <a:ext cx="8229600" cy="411719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b="1" dirty="0" smtClean="0"/>
          </a:p>
        </p:txBody>
      </p:sp>
      <p:pic>
        <p:nvPicPr>
          <p:cNvPr id="107525" name="Picture 5" descr="Т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19488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etImageCAD0R0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4572000" cy="34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25"/>
            <a:ext cx="8229600" cy="785813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Информация о свободных  производственных площадях на территории  муниципального района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285750" y="1571625"/>
          <a:ext cx="8858312" cy="4972891"/>
        </p:xfrm>
        <a:graphic>
          <a:graphicData uri="http://schemas.openxmlformats.org/drawingml/2006/table">
            <a:tbl>
              <a:tblPr/>
              <a:tblGrid>
                <a:gridCol w="428628"/>
                <a:gridCol w="1714512"/>
                <a:gridCol w="1000132"/>
                <a:gridCol w="714380"/>
                <a:gridCol w="1000132"/>
                <a:gridCol w="1000132"/>
                <a:gridCol w="3000396"/>
              </a:tblGrid>
              <a:tr h="738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(с.Николаевское,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ул.Красноармейская,19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270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Здание маслозавода  (бывшего),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с. Улёты, ул. Колхозная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 здание с  земельным участком 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Забапйкальс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142875" y="428625"/>
          <a:ext cx="9001153" cy="5786119"/>
        </p:xfrm>
        <a:graphic>
          <a:graphicData uri="http://schemas.openxmlformats.org/drawingml/2006/table">
            <a:tbl>
              <a:tblPr/>
              <a:tblGrid>
                <a:gridCol w="435540"/>
                <a:gridCol w="1742159"/>
                <a:gridCol w="1016259"/>
                <a:gridCol w="725899"/>
                <a:gridCol w="1016259"/>
                <a:gridCol w="1016259"/>
                <a:gridCol w="3048778"/>
              </a:tblGrid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990947"/>
          </a:xfrm>
        </p:spPr>
        <p:txBody>
          <a:bodyPr rtlCol="0">
            <a:noAutofit/>
          </a:bodyPr>
          <a:lstStyle/>
          <a:p>
            <a:pPr marL="18288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Информация о свободных   сформированных земельных участках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664292"/>
              </p:ext>
            </p:extLst>
          </p:nvPr>
        </p:nvGraphicFramePr>
        <p:xfrm>
          <a:off x="467544" y="1760622"/>
          <a:ext cx="8352928" cy="440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827"/>
                <a:gridCol w="3649435"/>
                <a:gridCol w="1864493"/>
                <a:gridCol w="1566173"/>
              </a:tblGrid>
              <a:tr h="120315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№ 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Площадь (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га)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массивов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41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с/п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1448,4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с/п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Горекацанское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1374,2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с/п «Доронинское»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951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с/п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3058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с/п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Улётовское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1041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435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с/п «Николаевское»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343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г/п «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Дровянинское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19,8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61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8470,4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9672" y="1052736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9144000" cy="9286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6" descr="улеты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71563"/>
            <a:ext cx="4143375" cy="5500687"/>
          </a:xfrm>
        </p:spPr>
      </p:pic>
      <p:sp>
        <p:nvSpPr>
          <p:cNvPr id="1434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791075" y="1285875"/>
            <a:ext cx="4352925" cy="5026025"/>
          </a:xfrm>
          <a:noFill/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расположен в центральной части Забайкальского края и занимает территорию 16,6 тыс.км.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юге и юго-востоке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Районный центр - село Улёты.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Свободные земельные участки несформированные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89794"/>
              </p:ext>
            </p:extLst>
          </p:nvPr>
        </p:nvGraphicFramePr>
        <p:xfrm>
          <a:off x="395537" y="1196751"/>
          <a:ext cx="8568951" cy="5344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314"/>
                <a:gridCol w="2561187"/>
                <a:gridCol w="1389559"/>
                <a:gridCol w="1235163"/>
                <a:gridCol w="1312361"/>
                <a:gridCol w="1312367"/>
              </a:tblGrid>
              <a:tr h="516917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№/п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поселения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невостребованных земельных долей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неразграниченных земель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97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К-во долей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К-во массивов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«Николаевское»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Горекацанское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«Доронинское»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Хадактинское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25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Хадактинское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(Черемхово)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42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Улётовское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(Бальзой)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Аблатуйское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4746,5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с/п «Ленинское»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г/п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Дровянинское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7567,5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26613,8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1394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670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Адрес: 674050, Забайкальский край,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район, с. Улёты, ул. Кирова, 68 «а»,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raiadmin@rambler.ru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Иннокентьевич 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района, руководитель администрации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8-30(238)-5-32-93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Подойницын Станислав Сергеевич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Первый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по экономическому развитию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Лапина Елена Сергеевна 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по социальным вопросам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Рычкова Ольга Романовна  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Управляющая Делами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algn="ctr"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8-30-(238)-5-41-18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секретарь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телефон/факс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8-30(238)-5-32-44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1000125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Климатические условия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928100" cy="36433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700" dirty="0" smtClean="0"/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Природные условия района сложные. Климат резко-континентальный, с большими перепадами сезонных и суточных температур.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 характеризуется более мягким климатом, чем вся территория Забайкальского края. Зимой в понижениях рельефа преобладает ясная, маловетреная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сильноморозная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погода.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Ингодинская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котловина относится 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слабопродуваемым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засушливым территориям.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Среднегодовой температурный фон здесь на 1,5-2,0 градуса выше, чем на остальной территории края. Зимой на фоне низких температур количество солнечной радиации достаточно велико и сравнимо с южными районами страны. Лето теплое и жаркое, с малым количеством осадков.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905574"/>
              </p:ext>
            </p:extLst>
          </p:nvPr>
        </p:nvGraphicFramePr>
        <p:xfrm>
          <a:off x="6228184" y="3548409"/>
          <a:ext cx="2732087" cy="306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r:id="rId3" imgW="11657143" imgH="15542857" progId="">
                  <p:embed/>
                </p:oleObj>
              </mc:Choice>
              <mc:Fallback>
                <p:oleObj r:id="rId3" imgW="11657143" imgH="1554285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548409"/>
                        <a:ext cx="2732087" cy="30689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AutoShape 5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etosibir.ru/wp-content/uploads/2017/02/I_akpGmT-oc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149080"/>
            <a:ext cx="3059832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1" y="3501008"/>
            <a:ext cx="2730178" cy="3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Улетовский р-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47675" y="209550"/>
            <a:ext cx="426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500034" y="642918"/>
            <a:ext cx="8286808" cy="560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муниципального района  «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основания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Основное заселение территории района началось после основания в  1687-1688 годах Читинской слободы.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января 1926 года был образован район в рамках сегодняшних границ.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Улётовскому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 исполнилось 90 лет.</a:t>
            </a: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227763" cy="857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Земельные ресурсы</a:t>
            </a:r>
          </a:p>
        </p:txBody>
      </p:sp>
      <p:graphicFrame>
        <p:nvGraphicFramePr>
          <p:cNvPr id="15426" name="Group 66"/>
          <p:cNvGraphicFramePr>
            <a:graphicFrameLocks noGrp="1"/>
          </p:cNvGraphicFramePr>
          <p:nvPr/>
        </p:nvGraphicFramePr>
        <p:xfrm>
          <a:off x="142844" y="2071677"/>
          <a:ext cx="5786478" cy="4651372"/>
        </p:xfrm>
        <a:graphic>
          <a:graphicData uri="http://schemas.openxmlformats.org/drawingml/2006/table">
            <a:tbl>
              <a:tblPr/>
              <a:tblGrid>
                <a:gridCol w="2428892"/>
                <a:gridCol w="1233436"/>
                <a:gridCol w="878959"/>
                <a:gridCol w="1245191"/>
              </a:tblGrid>
              <a:tr h="48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1420665,4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109357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9" descr="P803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987824" cy="2141976"/>
          </a:xfrm>
          <a:prstGeom prst="rect">
            <a:avLst/>
          </a:prstGeom>
        </p:spPr>
      </p:pic>
      <p:pic>
        <p:nvPicPr>
          <p:cNvPr id="7" name="Picture 60" descr="P705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581525"/>
            <a:ext cx="29876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7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276872"/>
            <a:ext cx="2987824" cy="21939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21657</TotalTime>
  <Words>4038</Words>
  <Application>Microsoft Office PowerPoint</Application>
  <PresentationFormat>Экран (4:3)</PresentationFormat>
  <Paragraphs>980</Paragraphs>
  <Slides>61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Воздушный поток</vt:lpstr>
      <vt:lpstr>Презентация PowerPoint</vt:lpstr>
      <vt:lpstr>СИМВОЛИКА МУНИЦИПАЛЬНОГО РАЙОНА  «УЛЁТОВСКИЙ РАЙОН»</vt:lpstr>
      <vt:lpstr>Презентация PowerPoint</vt:lpstr>
      <vt:lpstr>Презентация PowerPoint</vt:lpstr>
      <vt:lpstr>Административно - территориальное деление муниципального района «Улётовский район» </vt:lpstr>
      <vt:lpstr>     Географическое положение</vt:lpstr>
      <vt:lpstr>      Климатические условия</vt:lpstr>
      <vt:lpstr>Презентация PowerPoint</vt:lpstr>
      <vt:lpstr>Земельные ресурсы</vt:lpstr>
      <vt:lpstr>Почвы</vt:lpstr>
      <vt:lpstr>                 Водные ресурсы</vt:lpstr>
      <vt:lpstr>                  Лесные ресурсы</vt:lpstr>
      <vt:lpstr>   Полезные ископаемые</vt:lpstr>
      <vt:lpstr>             Рекреационные ресурсы</vt:lpstr>
      <vt:lpstr>Инженерная инфраструктура</vt:lpstr>
      <vt:lpstr>Транспортная инфраструктура</vt:lpstr>
      <vt:lpstr>Связь</vt:lpstr>
      <vt:lpstr>                         Образование</vt:lpstr>
      <vt:lpstr>Дошкольное образование</vt:lpstr>
      <vt:lpstr>Дополнительное образование</vt:lpstr>
      <vt:lpstr>Школа выживания в экстремальных ситуациях  «Соболь»</vt:lpstr>
      <vt:lpstr>                      Здравоохранение</vt:lpstr>
      <vt:lpstr>Культура</vt:lpstr>
      <vt:lpstr>Презентация PowerPoint</vt:lpstr>
      <vt:lpstr>          Музейная деятельность</vt:lpstr>
      <vt:lpstr>Презентация PowerPoint</vt:lpstr>
      <vt:lpstr>       Физическая культура и спорт</vt:lpstr>
      <vt:lpstr>Жилищный фонд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Бюджет района</vt:lpstr>
      <vt:lpstr>     </vt:lpstr>
      <vt:lpstr>Презентация PowerPoint</vt:lpstr>
      <vt:lpstr>Доходы населения</vt:lpstr>
      <vt:lpstr>Малое предпринимательство</vt:lpstr>
      <vt:lpstr>      Поддержка малого предпринимательства </vt:lpstr>
      <vt:lpstr>Перечень муниципального имущества, предназначенного во владение и  (или) пользование субъектам малого предпринимательства         </vt:lpstr>
      <vt:lpstr>Перечень муниципального имущества, составляющего залоговый фонд</vt:lpstr>
      <vt:lpstr>                 Потребительский рынок</vt:lpstr>
      <vt:lpstr>Промышленность</vt:lpstr>
      <vt:lpstr>Добыча полезных ископаемых</vt:lpstr>
      <vt:lpstr>Презентация PowerPoint</vt:lpstr>
      <vt:lpstr>Системообразующие предприятия</vt:lpstr>
      <vt:lpstr>Сельское хозяйство</vt:lpstr>
      <vt:lpstr>  Сельское хозяйство</vt:lpstr>
      <vt:lpstr>Инвестиционная деятельность</vt:lpstr>
      <vt:lpstr>Презентация PowerPoint</vt:lpstr>
      <vt:lpstr>Инвестиционный проект  «Производство продукции растениеводства за счет вовлечения в оборот сельскохозяйственных угодий»</vt:lpstr>
      <vt:lpstr>Презентация PowerPoint</vt:lpstr>
      <vt:lpstr>Инвестиционный проект  «Развитие семейной животноводческой фермы  по разведению коров молочных пород на 100 голов»</vt:lpstr>
      <vt:lpstr>Презентация PowerPoint</vt:lpstr>
      <vt:lpstr>Инвестиционный проект  «Производство и хранение картофеля»   </vt:lpstr>
      <vt:lpstr>Презентация PowerPoint</vt:lpstr>
      <vt:lpstr>ТОСы</vt:lpstr>
      <vt:lpstr>Информация о свободных  производственных площадях на территории  муниципального района  «Улётовский район»</vt:lpstr>
      <vt:lpstr>Презентация PowerPoint</vt:lpstr>
      <vt:lpstr>Информация о свободных   сформированных земельных участках</vt:lpstr>
      <vt:lpstr>Презентация PowerPoint</vt:lpstr>
      <vt:lpstr>Презентация PowerPoint</vt:lpstr>
    </vt:vector>
  </TitlesOfParts>
  <Company>BEST XP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Шаманская</cp:lastModifiedBy>
  <cp:revision>1517</cp:revision>
  <cp:lastPrinted>2020-09-29T02:00:04Z</cp:lastPrinted>
  <dcterms:created xsi:type="dcterms:W3CDTF">2012-09-21T02:52:52Z</dcterms:created>
  <dcterms:modified xsi:type="dcterms:W3CDTF">2020-10-20T08:12:42Z</dcterms:modified>
</cp:coreProperties>
</file>