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33"/>
  </p:notesMasterIdLst>
  <p:sldIdLst>
    <p:sldId id="256" r:id="rId2"/>
    <p:sldId id="261" r:id="rId3"/>
    <p:sldId id="383" r:id="rId4"/>
    <p:sldId id="392" r:id="rId5"/>
    <p:sldId id="393" r:id="rId6"/>
    <p:sldId id="270" r:id="rId7"/>
    <p:sldId id="384" r:id="rId8"/>
    <p:sldId id="385" r:id="rId9"/>
    <p:sldId id="395" r:id="rId10"/>
    <p:sldId id="394" r:id="rId11"/>
    <p:sldId id="297" r:id="rId12"/>
    <p:sldId id="389" r:id="rId13"/>
    <p:sldId id="405" r:id="rId14"/>
    <p:sldId id="397" r:id="rId15"/>
    <p:sldId id="355" r:id="rId16"/>
    <p:sldId id="277" r:id="rId17"/>
    <p:sldId id="406" r:id="rId18"/>
    <p:sldId id="284" r:id="rId19"/>
    <p:sldId id="290" r:id="rId20"/>
    <p:sldId id="292" r:id="rId21"/>
    <p:sldId id="398" r:id="rId22"/>
    <p:sldId id="304" r:id="rId23"/>
    <p:sldId id="306" r:id="rId24"/>
    <p:sldId id="401" r:id="rId25"/>
    <p:sldId id="402" r:id="rId26"/>
    <p:sldId id="403" r:id="rId27"/>
    <p:sldId id="311" r:id="rId28"/>
    <p:sldId id="349" r:id="rId29"/>
    <p:sldId id="382" r:id="rId30"/>
    <p:sldId id="400" r:id="rId31"/>
    <p:sldId id="40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CCFF"/>
    <a:srgbClr val="FFCCFF"/>
    <a:srgbClr val="66FFFF"/>
    <a:srgbClr val="000000"/>
    <a:srgbClr val="CC9900"/>
    <a:srgbClr val="33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86380" autoAdjust="0"/>
  </p:normalViewPr>
  <p:slideViewPr>
    <p:cSldViewPr>
      <p:cViewPr>
        <p:scale>
          <a:sx n="121" d="100"/>
          <a:sy n="121" d="100"/>
        </p:scale>
        <p:origin x="-126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Динамика количества субъектов малого и среднего предпринимательства на 10 тыс. человек населения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829047619047636"/>
          <c:w val="1"/>
          <c:h val="0.54051631046119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количества субъектов малого и среднего предпринимательства на 10 тыс. человек населения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106,95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130,5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131,7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</c:v>
                </c:pt>
                <c:pt idx="1">
                  <c:v>2018г</c:v>
                </c:pt>
                <c:pt idx="2">
                  <c:v>2019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93.32</c:v>
                </c:pt>
                <c:pt idx="1">
                  <c:v>106.95</c:v>
                </c:pt>
                <c:pt idx="2">
                  <c:v>130.5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836352"/>
        <c:axId val="40180480"/>
      </c:barChart>
      <c:catAx>
        <c:axId val="92836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0180480"/>
        <c:crosses val="autoZero"/>
        <c:auto val="1"/>
        <c:lblAlgn val="ctr"/>
        <c:lblOffset val="100"/>
        <c:noMultiLvlLbl val="0"/>
      </c:catAx>
      <c:valAx>
        <c:axId val="40180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83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C1115-7307-436E-8C14-DB57317EB0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03BB9-D437-4E6F-8099-ADD3B6039A1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smtClean="0"/>
            <a:t>«ОДНО ОКНО» ДЛЯ ИНВЕСТОРА</a:t>
          </a:r>
          <a:endParaRPr lang="ru-RU" sz="1800" dirty="0"/>
        </a:p>
      </dgm:t>
    </dgm:pt>
    <dgm:pt modelId="{38A111DD-A1B9-480B-9D0F-FE292EF5B12E}" type="parTrans" cxnId="{B5BA8964-A07D-4BC4-8064-5B3D60172D50}">
      <dgm:prSet/>
      <dgm:spPr/>
      <dgm:t>
        <a:bodyPr/>
        <a:lstStyle/>
        <a:p>
          <a:endParaRPr lang="ru-RU"/>
        </a:p>
      </dgm:t>
    </dgm:pt>
    <dgm:pt modelId="{CFA6B27C-E0B3-4860-A97B-F2765D2D847B}" type="sibTrans" cxnId="{B5BA8964-A07D-4BC4-8064-5B3D60172D50}">
      <dgm:prSet/>
      <dgm:spPr/>
      <dgm:t>
        <a:bodyPr/>
        <a:lstStyle/>
        <a:p>
          <a:endParaRPr lang="ru-RU"/>
        </a:p>
      </dgm:t>
    </dgm:pt>
    <dgm:pt modelId="{B9AF6EFF-7F4A-4156-9C93-EA56CE74027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ИНФОРМАЦИОННАЯ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ПЛОЩАДКИ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МОЩНОСТИ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*ТЕХНИЧЕСКИЕ УСЛОВИЯ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КОНТАКТЫ</a:t>
          </a:r>
          <a:endParaRPr lang="ru-RU" sz="1400" b="0" dirty="0">
            <a:solidFill>
              <a:schemeClr val="tx1"/>
            </a:solidFill>
          </a:endParaRPr>
        </a:p>
      </dgm:t>
    </dgm:pt>
    <dgm:pt modelId="{9FB49A67-AA77-4711-B5A0-10AB57165827}" type="parTrans" cxnId="{F723E999-DD7D-43DF-92D8-FB3BED9C1029}">
      <dgm:prSet/>
      <dgm:spPr/>
      <dgm:t>
        <a:bodyPr/>
        <a:lstStyle/>
        <a:p>
          <a:endParaRPr lang="ru-RU"/>
        </a:p>
      </dgm:t>
    </dgm:pt>
    <dgm:pt modelId="{D3C5542B-DC07-4293-B107-B599BB00EE6C}" type="sibTrans" cxnId="{F723E999-DD7D-43DF-92D8-FB3BED9C1029}">
      <dgm:prSet/>
      <dgm:spPr/>
      <dgm:t>
        <a:bodyPr/>
        <a:lstStyle/>
        <a:p>
          <a:endParaRPr lang="ru-RU"/>
        </a:p>
      </dgm:t>
    </dgm:pt>
    <dgm:pt modelId="{10D0C244-50CB-45DD-8074-92658BD9BBD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КОНСУЛЬТАЦИОННАЯ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ВОЗМОЖНОСТИ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РЕАЛИЗАЦИЯ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КООПЕРАЦИЯ </a:t>
          </a:r>
          <a:endParaRPr lang="ru-RU" sz="1400" dirty="0">
            <a:solidFill>
              <a:schemeClr val="tx1"/>
            </a:solidFill>
          </a:endParaRPr>
        </a:p>
      </dgm:t>
    </dgm:pt>
    <dgm:pt modelId="{69F38EEF-C19A-413D-B271-A229626361F9}" type="parTrans" cxnId="{6015BDBE-A222-4F2F-B144-541137377497}">
      <dgm:prSet/>
      <dgm:spPr/>
      <dgm:t>
        <a:bodyPr/>
        <a:lstStyle/>
        <a:p>
          <a:endParaRPr lang="ru-RU"/>
        </a:p>
      </dgm:t>
    </dgm:pt>
    <dgm:pt modelId="{209EB040-8F7D-48A6-9283-5F2E40B1A5B2}" type="sibTrans" cxnId="{6015BDBE-A222-4F2F-B144-541137377497}">
      <dgm:prSet/>
      <dgm:spPr/>
      <dgm:t>
        <a:bodyPr/>
        <a:lstStyle/>
        <a:p>
          <a:endParaRPr lang="ru-RU"/>
        </a:p>
      </dgm:t>
    </dgm:pt>
    <dgm:pt modelId="{434875F5-B404-4EE5-9D08-B51A47F74B4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ОРГАНИЗАЦИОННАЯ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ПЕРЕГОВОРЫ, ВСТРЕЧИ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ВЫЕЗДЫ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АДМ. ПРОЦЕДУРЫ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РАЗРЕШЕНИЯ  </a:t>
          </a:r>
          <a:endParaRPr lang="ru-RU" sz="1400" dirty="0">
            <a:solidFill>
              <a:schemeClr val="tx1"/>
            </a:solidFill>
          </a:endParaRPr>
        </a:p>
      </dgm:t>
    </dgm:pt>
    <dgm:pt modelId="{88136FC0-DDC0-4A56-985C-9D44BA3D80B9}" type="parTrans" cxnId="{F911D5D6-6395-4C04-BE27-883789F9F580}">
      <dgm:prSet/>
      <dgm:spPr/>
      <dgm:t>
        <a:bodyPr/>
        <a:lstStyle/>
        <a:p>
          <a:endParaRPr lang="ru-RU"/>
        </a:p>
      </dgm:t>
    </dgm:pt>
    <dgm:pt modelId="{60BF09A5-8A92-43EC-90AC-C1C31FFC3288}" type="sibTrans" cxnId="{F911D5D6-6395-4C04-BE27-883789F9F580}">
      <dgm:prSet/>
      <dgm:spPr/>
      <dgm:t>
        <a:bodyPr/>
        <a:lstStyle/>
        <a:p>
          <a:endParaRPr lang="ru-RU"/>
        </a:p>
      </dgm:t>
    </dgm:pt>
    <dgm:pt modelId="{14BAB144-1A48-4607-99F4-E5DBDFD6C456}" type="pres">
      <dgm:prSet presAssocID="{688C1115-7307-436E-8C14-DB57317EB0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23C073-3052-4CCB-A088-C7DFC29BAEDE}" type="pres">
      <dgm:prSet presAssocID="{6BD03BB9-D437-4E6F-8099-ADD3B6039A18}" presName="hierRoot1" presStyleCnt="0">
        <dgm:presLayoutVars>
          <dgm:hierBranch val="init"/>
        </dgm:presLayoutVars>
      </dgm:prSet>
      <dgm:spPr/>
    </dgm:pt>
    <dgm:pt modelId="{870FCE5C-D5FC-42E7-8B56-5EBF7ADCFD72}" type="pres">
      <dgm:prSet presAssocID="{6BD03BB9-D437-4E6F-8099-ADD3B6039A18}" presName="rootComposite1" presStyleCnt="0"/>
      <dgm:spPr/>
    </dgm:pt>
    <dgm:pt modelId="{9F78B15D-93EA-476C-B7AB-4FB15B8C54F1}" type="pres">
      <dgm:prSet presAssocID="{6BD03BB9-D437-4E6F-8099-ADD3B6039A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025A-5402-4237-8975-FB56A48BABED}" type="pres">
      <dgm:prSet presAssocID="{6BD03BB9-D437-4E6F-8099-ADD3B6039A1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BC7891-673D-4CA0-95A7-2848B4507DA5}" type="pres">
      <dgm:prSet presAssocID="{6BD03BB9-D437-4E6F-8099-ADD3B6039A18}" presName="hierChild2" presStyleCnt="0"/>
      <dgm:spPr/>
    </dgm:pt>
    <dgm:pt modelId="{0E1969B3-3772-4DA2-901A-47032592D22A}" type="pres">
      <dgm:prSet presAssocID="{9FB49A67-AA77-4711-B5A0-10AB5716582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F4DE3F7-09E8-4815-84AB-AC9FBBC96A89}" type="pres">
      <dgm:prSet presAssocID="{B9AF6EFF-7F4A-4156-9C93-EA56CE740276}" presName="hierRoot2" presStyleCnt="0">
        <dgm:presLayoutVars>
          <dgm:hierBranch val="init"/>
        </dgm:presLayoutVars>
      </dgm:prSet>
      <dgm:spPr/>
    </dgm:pt>
    <dgm:pt modelId="{61288725-3042-42A3-8FAA-E3822CAD317E}" type="pres">
      <dgm:prSet presAssocID="{B9AF6EFF-7F4A-4156-9C93-EA56CE740276}" presName="rootComposite" presStyleCnt="0"/>
      <dgm:spPr/>
    </dgm:pt>
    <dgm:pt modelId="{B54046A7-2474-4F06-81CB-47F865567E22}" type="pres">
      <dgm:prSet presAssocID="{B9AF6EFF-7F4A-4156-9C93-EA56CE740276}" presName="rootText" presStyleLbl="node2" presStyleIdx="0" presStyleCnt="3" custScaleY="179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FF2FD-EDF5-4220-9827-BC321D09DCFD}" type="pres">
      <dgm:prSet presAssocID="{B9AF6EFF-7F4A-4156-9C93-EA56CE7402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40FE63-7745-44FD-A57C-CAD7E03167D8}" type="pres">
      <dgm:prSet presAssocID="{B9AF6EFF-7F4A-4156-9C93-EA56CE740276}" presName="hierChild4" presStyleCnt="0"/>
      <dgm:spPr/>
    </dgm:pt>
    <dgm:pt modelId="{C6FF395C-09F8-4C6E-A507-24C6486E8A67}" type="pres">
      <dgm:prSet presAssocID="{B9AF6EFF-7F4A-4156-9C93-EA56CE740276}" presName="hierChild5" presStyleCnt="0"/>
      <dgm:spPr/>
    </dgm:pt>
    <dgm:pt modelId="{F50D0943-173F-4962-979E-A6168A44A4BD}" type="pres">
      <dgm:prSet presAssocID="{69F38EEF-C19A-413D-B271-A229626361F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93D978-7B17-4E81-B89D-FFC027E4F853}" type="pres">
      <dgm:prSet presAssocID="{10D0C244-50CB-45DD-8074-92658BD9BBDE}" presName="hierRoot2" presStyleCnt="0">
        <dgm:presLayoutVars>
          <dgm:hierBranch val="init"/>
        </dgm:presLayoutVars>
      </dgm:prSet>
      <dgm:spPr/>
    </dgm:pt>
    <dgm:pt modelId="{9E04471F-E0EB-40F9-8453-E7B180138CC0}" type="pres">
      <dgm:prSet presAssocID="{10D0C244-50CB-45DD-8074-92658BD9BBDE}" presName="rootComposite" presStyleCnt="0"/>
      <dgm:spPr/>
    </dgm:pt>
    <dgm:pt modelId="{23E52770-DD79-4D1A-A97C-0E59E3D1C564}" type="pres">
      <dgm:prSet presAssocID="{10D0C244-50CB-45DD-8074-92658BD9BBDE}" presName="rootText" presStyleLbl="node2" presStyleIdx="1" presStyleCnt="3" custScaleY="173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0EF5F-EB71-4A4E-8800-1B2353A62DAB}" type="pres">
      <dgm:prSet presAssocID="{10D0C244-50CB-45DD-8074-92658BD9BBD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B8E6C93-FD8C-4082-AA7D-60F6F29E0CD8}" type="pres">
      <dgm:prSet presAssocID="{10D0C244-50CB-45DD-8074-92658BD9BBDE}" presName="hierChild4" presStyleCnt="0"/>
      <dgm:spPr/>
    </dgm:pt>
    <dgm:pt modelId="{35B08AEE-6CEB-4477-A2F4-14A93975382F}" type="pres">
      <dgm:prSet presAssocID="{10D0C244-50CB-45DD-8074-92658BD9BBDE}" presName="hierChild5" presStyleCnt="0"/>
      <dgm:spPr/>
    </dgm:pt>
    <dgm:pt modelId="{75B56352-2D79-487D-B786-52D83E3BE205}" type="pres">
      <dgm:prSet presAssocID="{88136FC0-DDC0-4A56-985C-9D44BA3D80B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8BB7228-5B75-4016-8AB6-1E7932E38E1C}" type="pres">
      <dgm:prSet presAssocID="{434875F5-B404-4EE5-9D08-B51A47F74B4F}" presName="hierRoot2" presStyleCnt="0">
        <dgm:presLayoutVars>
          <dgm:hierBranch val="init"/>
        </dgm:presLayoutVars>
      </dgm:prSet>
      <dgm:spPr/>
    </dgm:pt>
    <dgm:pt modelId="{572215D5-A60F-4F93-AEDE-9A4ECAD29244}" type="pres">
      <dgm:prSet presAssocID="{434875F5-B404-4EE5-9D08-B51A47F74B4F}" presName="rootComposite" presStyleCnt="0"/>
      <dgm:spPr/>
    </dgm:pt>
    <dgm:pt modelId="{0216900C-EF05-4FC2-8E65-49AC7EF56467}" type="pres">
      <dgm:prSet presAssocID="{434875F5-B404-4EE5-9D08-B51A47F74B4F}" presName="rootText" presStyleLbl="node2" presStyleIdx="2" presStyleCnt="3" custScaleY="178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BACF71-1302-4AC7-A700-50349204B63C}" type="pres">
      <dgm:prSet presAssocID="{434875F5-B404-4EE5-9D08-B51A47F74B4F}" presName="rootConnector" presStyleLbl="node2" presStyleIdx="2" presStyleCnt="3"/>
      <dgm:spPr/>
      <dgm:t>
        <a:bodyPr/>
        <a:lstStyle/>
        <a:p>
          <a:endParaRPr lang="ru-RU"/>
        </a:p>
      </dgm:t>
    </dgm:pt>
    <dgm:pt modelId="{F9C004D7-AC0F-478B-94B0-1CD21C0CC4C2}" type="pres">
      <dgm:prSet presAssocID="{434875F5-B404-4EE5-9D08-B51A47F74B4F}" presName="hierChild4" presStyleCnt="0"/>
      <dgm:spPr/>
    </dgm:pt>
    <dgm:pt modelId="{179DBA79-B6B2-4756-BEB9-D2EB586F359F}" type="pres">
      <dgm:prSet presAssocID="{434875F5-B404-4EE5-9D08-B51A47F74B4F}" presName="hierChild5" presStyleCnt="0"/>
      <dgm:spPr/>
    </dgm:pt>
    <dgm:pt modelId="{3BD03FE1-65F0-49D2-B871-E091775A2294}" type="pres">
      <dgm:prSet presAssocID="{6BD03BB9-D437-4E6F-8099-ADD3B6039A18}" presName="hierChild3" presStyleCnt="0"/>
      <dgm:spPr/>
    </dgm:pt>
  </dgm:ptLst>
  <dgm:cxnLst>
    <dgm:cxn modelId="{04FD155F-361E-4225-8E1E-5716FF3FB34B}" type="presOf" srcId="{6BD03BB9-D437-4E6F-8099-ADD3B6039A18}" destId="{9F78B15D-93EA-476C-B7AB-4FB15B8C54F1}" srcOrd="0" destOrd="0" presId="urn:microsoft.com/office/officeart/2005/8/layout/orgChart1"/>
    <dgm:cxn modelId="{B5BA8964-A07D-4BC4-8064-5B3D60172D50}" srcId="{688C1115-7307-436E-8C14-DB57317EB051}" destId="{6BD03BB9-D437-4E6F-8099-ADD3B6039A18}" srcOrd="0" destOrd="0" parTransId="{38A111DD-A1B9-480B-9D0F-FE292EF5B12E}" sibTransId="{CFA6B27C-E0B3-4860-A97B-F2765D2D847B}"/>
    <dgm:cxn modelId="{4CF574F2-2C65-45B9-BC98-911B7BF239BB}" type="presOf" srcId="{B9AF6EFF-7F4A-4156-9C93-EA56CE740276}" destId="{B54046A7-2474-4F06-81CB-47F865567E22}" srcOrd="0" destOrd="0" presId="urn:microsoft.com/office/officeart/2005/8/layout/orgChart1"/>
    <dgm:cxn modelId="{F911D5D6-6395-4C04-BE27-883789F9F580}" srcId="{6BD03BB9-D437-4E6F-8099-ADD3B6039A18}" destId="{434875F5-B404-4EE5-9D08-B51A47F74B4F}" srcOrd="2" destOrd="0" parTransId="{88136FC0-DDC0-4A56-985C-9D44BA3D80B9}" sibTransId="{60BF09A5-8A92-43EC-90AC-C1C31FFC3288}"/>
    <dgm:cxn modelId="{8248CCF2-4E71-4B42-9AE0-C5581E69914A}" type="presOf" srcId="{434875F5-B404-4EE5-9D08-B51A47F74B4F}" destId="{A1BACF71-1302-4AC7-A700-50349204B63C}" srcOrd="1" destOrd="0" presId="urn:microsoft.com/office/officeart/2005/8/layout/orgChart1"/>
    <dgm:cxn modelId="{D37ECF1A-DD5B-4E04-9AF1-6DA7B5DCED63}" type="presOf" srcId="{69F38EEF-C19A-413D-B271-A229626361F9}" destId="{F50D0943-173F-4962-979E-A6168A44A4BD}" srcOrd="0" destOrd="0" presId="urn:microsoft.com/office/officeart/2005/8/layout/orgChart1"/>
    <dgm:cxn modelId="{6015BDBE-A222-4F2F-B144-541137377497}" srcId="{6BD03BB9-D437-4E6F-8099-ADD3B6039A18}" destId="{10D0C244-50CB-45DD-8074-92658BD9BBDE}" srcOrd="1" destOrd="0" parTransId="{69F38EEF-C19A-413D-B271-A229626361F9}" sibTransId="{209EB040-8F7D-48A6-9283-5F2E40B1A5B2}"/>
    <dgm:cxn modelId="{F723E999-DD7D-43DF-92D8-FB3BED9C1029}" srcId="{6BD03BB9-D437-4E6F-8099-ADD3B6039A18}" destId="{B9AF6EFF-7F4A-4156-9C93-EA56CE740276}" srcOrd="0" destOrd="0" parTransId="{9FB49A67-AA77-4711-B5A0-10AB57165827}" sibTransId="{D3C5542B-DC07-4293-B107-B599BB00EE6C}"/>
    <dgm:cxn modelId="{EF40B2C7-A305-484C-81BD-DB513C2A47E6}" type="presOf" srcId="{9FB49A67-AA77-4711-B5A0-10AB57165827}" destId="{0E1969B3-3772-4DA2-901A-47032592D22A}" srcOrd="0" destOrd="0" presId="urn:microsoft.com/office/officeart/2005/8/layout/orgChart1"/>
    <dgm:cxn modelId="{73EB6FC2-1315-4ADB-8FAF-73FA168EC1F9}" type="presOf" srcId="{B9AF6EFF-7F4A-4156-9C93-EA56CE740276}" destId="{DDDFF2FD-EDF5-4220-9827-BC321D09DCFD}" srcOrd="1" destOrd="0" presId="urn:microsoft.com/office/officeart/2005/8/layout/orgChart1"/>
    <dgm:cxn modelId="{329B815F-02F3-4DBD-8E6F-FB973D2FD5B1}" type="presOf" srcId="{434875F5-B404-4EE5-9D08-B51A47F74B4F}" destId="{0216900C-EF05-4FC2-8E65-49AC7EF56467}" srcOrd="0" destOrd="0" presId="urn:microsoft.com/office/officeart/2005/8/layout/orgChart1"/>
    <dgm:cxn modelId="{DD17C89E-EDFC-4E82-835F-DE2749BCEC78}" type="presOf" srcId="{88136FC0-DDC0-4A56-985C-9D44BA3D80B9}" destId="{75B56352-2D79-487D-B786-52D83E3BE205}" srcOrd="0" destOrd="0" presId="urn:microsoft.com/office/officeart/2005/8/layout/orgChart1"/>
    <dgm:cxn modelId="{95DB6539-1EA3-49B5-B07F-6FA432768519}" type="presOf" srcId="{6BD03BB9-D437-4E6F-8099-ADD3B6039A18}" destId="{9F5F025A-5402-4237-8975-FB56A48BABED}" srcOrd="1" destOrd="0" presId="urn:microsoft.com/office/officeart/2005/8/layout/orgChart1"/>
    <dgm:cxn modelId="{ABE1189D-2C2D-4E0B-AA73-A7A28321781E}" type="presOf" srcId="{10D0C244-50CB-45DD-8074-92658BD9BBDE}" destId="{1760EF5F-EB71-4A4E-8800-1B2353A62DAB}" srcOrd="1" destOrd="0" presId="urn:microsoft.com/office/officeart/2005/8/layout/orgChart1"/>
    <dgm:cxn modelId="{2A21EBD0-EC72-4482-AB10-830ACBFD0C4D}" type="presOf" srcId="{10D0C244-50CB-45DD-8074-92658BD9BBDE}" destId="{23E52770-DD79-4D1A-A97C-0E59E3D1C564}" srcOrd="0" destOrd="0" presId="urn:microsoft.com/office/officeart/2005/8/layout/orgChart1"/>
    <dgm:cxn modelId="{0C8411E9-4685-49F0-9520-196ACCB41951}" type="presOf" srcId="{688C1115-7307-436E-8C14-DB57317EB051}" destId="{14BAB144-1A48-4607-99F4-E5DBDFD6C456}" srcOrd="0" destOrd="0" presId="urn:microsoft.com/office/officeart/2005/8/layout/orgChart1"/>
    <dgm:cxn modelId="{75E74FC1-B0D2-412E-BC77-51729A03418C}" type="presParOf" srcId="{14BAB144-1A48-4607-99F4-E5DBDFD6C456}" destId="{E623C073-3052-4CCB-A088-C7DFC29BAEDE}" srcOrd="0" destOrd="0" presId="urn:microsoft.com/office/officeart/2005/8/layout/orgChart1"/>
    <dgm:cxn modelId="{497D4B9A-5D2C-4045-8105-EB28DA117A18}" type="presParOf" srcId="{E623C073-3052-4CCB-A088-C7DFC29BAEDE}" destId="{870FCE5C-D5FC-42E7-8B56-5EBF7ADCFD72}" srcOrd="0" destOrd="0" presId="urn:microsoft.com/office/officeart/2005/8/layout/orgChart1"/>
    <dgm:cxn modelId="{E0EE2363-1CE7-4817-BD8F-880483423BE8}" type="presParOf" srcId="{870FCE5C-D5FC-42E7-8B56-5EBF7ADCFD72}" destId="{9F78B15D-93EA-476C-B7AB-4FB15B8C54F1}" srcOrd="0" destOrd="0" presId="urn:microsoft.com/office/officeart/2005/8/layout/orgChart1"/>
    <dgm:cxn modelId="{308DD66E-5290-4ABE-B973-0203272825AF}" type="presParOf" srcId="{870FCE5C-D5FC-42E7-8B56-5EBF7ADCFD72}" destId="{9F5F025A-5402-4237-8975-FB56A48BABED}" srcOrd="1" destOrd="0" presId="urn:microsoft.com/office/officeart/2005/8/layout/orgChart1"/>
    <dgm:cxn modelId="{8E162087-5F59-4DCA-A554-67E63C6F17D8}" type="presParOf" srcId="{E623C073-3052-4CCB-A088-C7DFC29BAEDE}" destId="{F5BC7891-673D-4CA0-95A7-2848B4507DA5}" srcOrd="1" destOrd="0" presId="urn:microsoft.com/office/officeart/2005/8/layout/orgChart1"/>
    <dgm:cxn modelId="{E56CF7C0-F9DD-4706-918F-6110CBB3D223}" type="presParOf" srcId="{F5BC7891-673D-4CA0-95A7-2848B4507DA5}" destId="{0E1969B3-3772-4DA2-901A-47032592D22A}" srcOrd="0" destOrd="0" presId="urn:microsoft.com/office/officeart/2005/8/layout/orgChart1"/>
    <dgm:cxn modelId="{AB3E4258-75F8-47C0-A330-0B90DA2C5C89}" type="presParOf" srcId="{F5BC7891-673D-4CA0-95A7-2848B4507DA5}" destId="{CF4DE3F7-09E8-4815-84AB-AC9FBBC96A89}" srcOrd="1" destOrd="0" presId="urn:microsoft.com/office/officeart/2005/8/layout/orgChart1"/>
    <dgm:cxn modelId="{C757DCA0-C77E-4DF1-AD58-031F37F0BDAF}" type="presParOf" srcId="{CF4DE3F7-09E8-4815-84AB-AC9FBBC96A89}" destId="{61288725-3042-42A3-8FAA-E3822CAD317E}" srcOrd="0" destOrd="0" presId="urn:microsoft.com/office/officeart/2005/8/layout/orgChart1"/>
    <dgm:cxn modelId="{565A611C-4DC2-4BF4-BF15-D4AC8145458B}" type="presParOf" srcId="{61288725-3042-42A3-8FAA-E3822CAD317E}" destId="{B54046A7-2474-4F06-81CB-47F865567E22}" srcOrd="0" destOrd="0" presId="urn:microsoft.com/office/officeart/2005/8/layout/orgChart1"/>
    <dgm:cxn modelId="{DC8A0E7B-4DEA-4115-9922-5213755D03B6}" type="presParOf" srcId="{61288725-3042-42A3-8FAA-E3822CAD317E}" destId="{DDDFF2FD-EDF5-4220-9827-BC321D09DCFD}" srcOrd="1" destOrd="0" presId="urn:microsoft.com/office/officeart/2005/8/layout/orgChart1"/>
    <dgm:cxn modelId="{A6DA8212-91F7-4C23-8324-FDF3064F829E}" type="presParOf" srcId="{CF4DE3F7-09E8-4815-84AB-AC9FBBC96A89}" destId="{E040FE63-7745-44FD-A57C-CAD7E03167D8}" srcOrd="1" destOrd="0" presId="urn:microsoft.com/office/officeart/2005/8/layout/orgChart1"/>
    <dgm:cxn modelId="{37728417-5DE6-4FBA-8652-A706E77F03A1}" type="presParOf" srcId="{CF4DE3F7-09E8-4815-84AB-AC9FBBC96A89}" destId="{C6FF395C-09F8-4C6E-A507-24C6486E8A67}" srcOrd="2" destOrd="0" presId="urn:microsoft.com/office/officeart/2005/8/layout/orgChart1"/>
    <dgm:cxn modelId="{6535A0DB-2875-4103-BF24-BE0CC05AB138}" type="presParOf" srcId="{F5BC7891-673D-4CA0-95A7-2848B4507DA5}" destId="{F50D0943-173F-4962-979E-A6168A44A4BD}" srcOrd="2" destOrd="0" presId="urn:microsoft.com/office/officeart/2005/8/layout/orgChart1"/>
    <dgm:cxn modelId="{CC07EB0F-4B29-4C3E-88F6-E96FDA1C958E}" type="presParOf" srcId="{F5BC7891-673D-4CA0-95A7-2848B4507DA5}" destId="{DE93D978-7B17-4E81-B89D-FFC027E4F853}" srcOrd="3" destOrd="0" presId="urn:microsoft.com/office/officeart/2005/8/layout/orgChart1"/>
    <dgm:cxn modelId="{65F597BB-4628-4B64-BE0E-C2FE5E1FFA72}" type="presParOf" srcId="{DE93D978-7B17-4E81-B89D-FFC027E4F853}" destId="{9E04471F-E0EB-40F9-8453-E7B180138CC0}" srcOrd="0" destOrd="0" presId="urn:microsoft.com/office/officeart/2005/8/layout/orgChart1"/>
    <dgm:cxn modelId="{C2FF9BA0-DB5B-4FE3-A164-678296297EE1}" type="presParOf" srcId="{9E04471F-E0EB-40F9-8453-E7B180138CC0}" destId="{23E52770-DD79-4D1A-A97C-0E59E3D1C564}" srcOrd="0" destOrd="0" presId="urn:microsoft.com/office/officeart/2005/8/layout/orgChart1"/>
    <dgm:cxn modelId="{EED5F982-B03C-487E-805B-07E300C14853}" type="presParOf" srcId="{9E04471F-E0EB-40F9-8453-E7B180138CC0}" destId="{1760EF5F-EB71-4A4E-8800-1B2353A62DAB}" srcOrd="1" destOrd="0" presId="urn:microsoft.com/office/officeart/2005/8/layout/orgChart1"/>
    <dgm:cxn modelId="{830211A1-F630-4E41-A5E7-36A68DF7548D}" type="presParOf" srcId="{DE93D978-7B17-4E81-B89D-FFC027E4F853}" destId="{EB8E6C93-FD8C-4082-AA7D-60F6F29E0CD8}" srcOrd="1" destOrd="0" presId="urn:microsoft.com/office/officeart/2005/8/layout/orgChart1"/>
    <dgm:cxn modelId="{3FCFFDF5-1156-4F93-A655-807000621D7F}" type="presParOf" srcId="{DE93D978-7B17-4E81-B89D-FFC027E4F853}" destId="{35B08AEE-6CEB-4477-A2F4-14A93975382F}" srcOrd="2" destOrd="0" presId="urn:microsoft.com/office/officeart/2005/8/layout/orgChart1"/>
    <dgm:cxn modelId="{7C06F666-9BA3-4169-8B36-DE1F4A14D0B9}" type="presParOf" srcId="{F5BC7891-673D-4CA0-95A7-2848B4507DA5}" destId="{75B56352-2D79-487D-B786-52D83E3BE205}" srcOrd="4" destOrd="0" presId="urn:microsoft.com/office/officeart/2005/8/layout/orgChart1"/>
    <dgm:cxn modelId="{74BB1772-BA8A-4D12-BC6C-F13372266423}" type="presParOf" srcId="{F5BC7891-673D-4CA0-95A7-2848B4507DA5}" destId="{98BB7228-5B75-4016-8AB6-1E7932E38E1C}" srcOrd="5" destOrd="0" presId="urn:microsoft.com/office/officeart/2005/8/layout/orgChart1"/>
    <dgm:cxn modelId="{D621AB72-3A63-4155-B4D0-0275C9A9CA27}" type="presParOf" srcId="{98BB7228-5B75-4016-8AB6-1E7932E38E1C}" destId="{572215D5-A60F-4F93-AEDE-9A4ECAD29244}" srcOrd="0" destOrd="0" presId="urn:microsoft.com/office/officeart/2005/8/layout/orgChart1"/>
    <dgm:cxn modelId="{AF6BEBB1-F72A-4376-AE18-4B97DFADA358}" type="presParOf" srcId="{572215D5-A60F-4F93-AEDE-9A4ECAD29244}" destId="{0216900C-EF05-4FC2-8E65-49AC7EF56467}" srcOrd="0" destOrd="0" presId="urn:microsoft.com/office/officeart/2005/8/layout/orgChart1"/>
    <dgm:cxn modelId="{4BBD24D6-46FD-407D-BBD8-5B69205A2E0B}" type="presParOf" srcId="{572215D5-A60F-4F93-AEDE-9A4ECAD29244}" destId="{A1BACF71-1302-4AC7-A700-50349204B63C}" srcOrd="1" destOrd="0" presId="urn:microsoft.com/office/officeart/2005/8/layout/orgChart1"/>
    <dgm:cxn modelId="{8AF259D5-7696-4733-B3B5-3E8887C94444}" type="presParOf" srcId="{98BB7228-5B75-4016-8AB6-1E7932E38E1C}" destId="{F9C004D7-AC0F-478B-94B0-1CD21C0CC4C2}" srcOrd="1" destOrd="0" presId="urn:microsoft.com/office/officeart/2005/8/layout/orgChart1"/>
    <dgm:cxn modelId="{0E711BA0-51FC-4680-B18A-D656819F0879}" type="presParOf" srcId="{98BB7228-5B75-4016-8AB6-1E7932E38E1C}" destId="{179DBA79-B6B2-4756-BEB9-D2EB586F359F}" srcOrd="2" destOrd="0" presId="urn:microsoft.com/office/officeart/2005/8/layout/orgChart1"/>
    <dgm:cxn modelId="{F4240C17-2D44-42A1-AA72-75EC8E35AE79}" type="presParOf" srcId="{E623C073-3052-4CCB-A088-C7DFC29BAEDE}" destId="{3BD03FE1-65F0-49D2-B871-E091775A22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ПРИБЫЛЬ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62D59E66-B2EC-4EDC-931E-D5350F5485F2}">
      <dgm:prSet phldrT="[Текст]"/>
      <dgm:spPr/>
      <dgm:t>
        <a:bodyPr/>
        <a:lstStyle/>
        <a:p>
          <a:r>
            <a:rPr lang="ru-RU" b="1" dirty="0" smtClean="0"/>
            <a:t>12% следующие 5 лет </a:t>
          </a:r>
          <a:endParaRPr lang="ru-RU" b="1" dirty="0"/>
        </a:p>
      </dgm:t>
    </dgm:pt>
    <dgm:pt modelId="{D139D781-7C8A-4CD5-9670-9FA5057EA924}" type="parTrans" cxnId="{CB310604-AC23-40EA-842C-FB16D872685B}">
      <dgm:prSet/>
      <dgm:spPr/>
      <dgm:t>
        <a:bodyPr/>
        <a:lstStyle/>
        <a:p>
          <a:endParaRPr lang="ru-RU"/>
        </a:p>
      </dgm:t>
    </dgm:pt>
    <dgm:pt modelId="{04B1E8CA-46D9-4B32-85B4-3AE1302DA943}" type="sibTrans" cxnId="{CB310604-AC23-40EA-842C-FB16D872685B}">
      <dgm:prSet/>
      <dgm:spPr/>
      <dgm:t>
        <a:bodyPr/>
        <a:lstStyle/>
        <a:p>
          <a:endParaRPr lang="ru-RU"/>
        </a:p>
      </dgm:t>
    </dgm:pt>
    <dgm:pt modelId="{50B3A1E8-6CA1-4731-A931-995BD93684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ИМУЩЕСТВО</a:t>
          </a:r>
          <a:endParaRPr lang="ru-RU" sz="2000" b="1" dirty="0">
            <a:solidFill>
              <a:schemeClr val="tx1"/>
            </a:solidFill>
          </a:endParaRPr>
        </a:p>
      </dgm:t>
    </dgm:pt>
    <dgm:pt modelId="{E854928B-0053-4A21-94B5-C79AF52A05D5}" type="parTrans" cxnId="{563589C4-B4D5-4188-9BAD-CDA98F717CB0}">
      <dgm:prSet/>
      <dgm:spPr/>
      <dgm:t>
        <a:bodyPr/>
        <a:lstStyle/>
        <a:p>
          <a:endParaRPr lang="ru-RU"/>
        </a:p>
      </dgm:t>
    </dgm:pt>
    <dgm:pt modelId="{585DE427-44DE-4C83-9BFE-50D51357F7C9}" type="sibTrans" cxnId="{563589C4-B4D5-4188-9BAD-CDA98F717CB0}">
      <dgm:prSet/>
      <dgm:spPr/>
      <dgm:t>
        <a:bodyPr/>
        <a:lstStyle/>
        <a:p>
          <a:endParaRPr lang="ru-RU"/>
        </a:p>
      </dgm:t>
    </dgm:pt>
    <dgm:pt modelId="{0C8D3D7E-B2EC-454E-879D-99BAEFBD2199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D43C6F70-D223-4DC2-8184-A9EF03947209}" type="parTrans" cxnId="{E4283C3C-AEFC-48C0-980D-C4C897DEBA71}">
      <dgm:prSet/>
      <dgm:spPr/>
      <dgm:t>
        <a:bodyPr/>
        <a:lstStyle/>
        <a:p>
          <a:endParaRPr lang="ru-RU"/>
        </a:p>
      </dgm:t>
    </dgm:pt>
    <dgm:pt modelId="{8929DD3B-B1B5-4B8D-9FB6-64DEFDC38B66}" type="sibTrans" cxnId="{E4283C3C-AEFC-48C0-980D-C4C897DEBA71}">
      <dgm:prSet/>
      <dgm:spPr/>
      <dgm:t>
        <a:bodyPr/>
        <a:lstStyle/>
        <a:p>
          <a:endParaRPr lang="ru-RU"/>
        </a:p>
      </dgm:t>
    </dgm:pt>
    <dgm:pt modelId="{999E739A-1C97-4D90-886F-FDC2AAE17635}">
      <dgm:prSet phldrT="[Текст]"/>
      <dgm:spPr/>
      <dgm:t>
        <a:bodyPr/>
        <a:lstStyle/>
        <a:p>
          <a:r>
            <a:rPr lang="ru-RU" b="1" dirty="0" smtClean="0"/>
            <a:t>Не более 2,2% следующие 5 лет</a:t>
          </a:r>
          <a:endParaRPr lang="ru-RU" b="1" dirty="0"/>
        </a:p>
      </dgm:t>
    </dgm:pt>
    <dgm:pt modelId="{ECB299BC-FDB7-4040-A32A-B12C5C0A5E3E}" type="parTrans" cxnId="{728838EB-4081-4225-8818-687AED4BC5AA}">
      <dgm:prSet/>
      <dgm:spPr/>
      <dgm:t>
        <a:bodyPr/>
        <a:lstStyle/>
        <a:p>
          <a:endParaRPr lang="ru-RU"/>
        </a:p>
      </dgm:t>
    </dgm:pt>
    <dgm:pt modelId="{D4433B15-66E0-4BC6-BE3A-CB669E929406}" type="sibTrans" cxnId="{728838EB-4081-4225-8818-687AED4BC5AA}">
      <dgm:prSet/>
      <dgm:spPr/>
      <dgm:t>
        <a:bodyPr/>
        <a:lstStyle/>
        <a:p>
          <a:endParaRPr lang="ru-RU"/>
        </a:p>
      </dgm:t>
    </dgm:pt>
    <dgm:pt modelId="{763DDD87-337D-4B66-AC1F-A0F1F92FE2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ЗЕМЛЮ</a:t>
          </a:r>
          <a:endParaRPr lang="ru-RU" sz="2000" b="1" dirty="0">
            <a:solidFill>
              <a:schemeClr val="tx1"/>
            </a:solidFill>
          </a:endParaRPr>
        </a:p>
      </dgm:t>
    </dgm:pt>
    <dgm:pt modelId="{67240464-1A1D-4192-9E8C-876CD82406DC}" type="parTrans" cxnId="{5DFFAD5F-01F2-43B1-9BAD-08EDA648487B}">
      <dgm:prSet/>
      <dgm:spPr/>
      <dgm:t>
        <a:bodyPr/>
        <a:lstStyle/>
        <a:p>
          <a:endParaRPr lang="ru-RU"/>
        </a:p>
      </dgm:t>
    </dgm:pt>
    <dgm:pt modelId="{32F6FCE5-E83B-4B63-8F45-C06BE85511B6}" type="sibTrans" cxnId="{5DFFAD5F-01F2-43B1-9BAD-08EDA648487B}">
      <dgm:prSet/>
      <dgm:spPr/>
      <dgm:t>
        <a:bodyPr/>
        <a:lstStyle/>
        <a:p>
          <a:endParaRPr lang="ru-RU"/>
        </a:p>
      </dgm:t>
    </dgm:pt>
    <dgm:pt modelId="{931F3EBD-5A1D-44F5-A4AE-BADAAC458EB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8E510547-673D-40A6-8183-8F780198D1F9}" type="parTrans" cxnId="{C044C041-27C2-4835-A84F-8EAB9319E09A}">
      <dgm:prSet/>
      <dgm:spPr/>
      <dgm:t>
        <a:bodyPr/>
        <a:lstStyle/>
        <a:p>
          <a:endParaRPr lang="ru-RU"/>
        </a:p>
      </dgm:t>
    </dgm:pt>
    <dgm:pt modelId="{5FF3B899-D31D-4E89-9EB3-DC17E5057CA0}" type="sibTrans" cxnId="{C044C041-27C2-4835-A84F-8EAB9319E09A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00F6-98C8-44B7-A95A-259A84FB4D6A}" type="pres">
      <dgm:prSet presAssocID="{9449C5E0-F8E2-4DCA-8204-63FBF84024C5}" presName="sp" presStyleCnt="0"/>
      <dgm:spPr/>
    </dgm:pt>
    <dgm:pt modelId="{5E9A8DFC-027E-4433-AF81-739105057F97}" type="pres">
      <dgm:prSet presAssocID="{50B3A1E8-6CA1-4731-A931-995BD93684C6}" presName="linNode" presStyleCnt="0"/>
      <dgm:spPr/>
    </dgm:pt>
    <dgm:pt modelId="{590A3006-268C-4376-A081-A4BFBE4A968C}" type="pres">
      <dgm:prSet presAssocID="{50B3A1E8-6CA1-4731-A931-995BD93684C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25B1A-1706-4E82-9148-AF6B20DF0DF1}" type="pres">
      <dgm:prSet presAssocID="{50B3A1E8-6CA1-4731-A931-995BD93684C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3FC6-1357-4B35-9BA6-14B10632EC46}" type="pres">
      <dgm:prSet presAssocID="{585DE427-44DE-4C83-9BFE-50D51357F7C9}" presName="sp" presStyleCnt="0"/>
      <dgm:spPr/>
    </dgm:pt>
    <dgm:pt modelId="{E8EC3B3D-42BD-4655-B439-8C9B62D26B23}" type="pres">
      <dgm:prSet presAssocID="{763DDD87-337D-4B66-AC1F-A0F1F92FE226}" presName="linNode" presStyleCnt="0"/>
      <dgm:spPr/>
    </dgm:pt>
    <dgm:pt modelId="{554BBE12-654D-4EC8-BD79-474A96578B8A}" type="pres">
      <dgm:prSet presAssocID="{763DDD87-337D-4B66-AC1F-A0F1F92FE22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3940F-07F0-480B-9A18-C8172C2EC466}" type="pres">
      <dgm:prSet presAssocID="{763DDD87-337D-4B66-AC1F-A0F1F92FE22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91BBD-CD60-432E-AF85-9A47A8984962}" type="presOf" srcId="{50B3A1E8-6CA1-4731-A931-995BD93684C6}" destId="{590A3006-268C-4376-A081-A4BFBE4A968C}" srcOrd="0" destOrd="0" presId="urn:microsoft.com/office/officeart/2005/8/layout/vList5"/>
    <dgm:cxn modelId="{CA90FDAE-09E8-4500-BD88-360F96FFD2A5}" type="presOf" srcId="{999E739A-1C97-4D90-886F-FDC2AAE17635}" destId="{C2F25B1A-1706-4E82-9148-AF6B20DF0DF1}" srcOrd="0" destOrd="1" presId="urn:microsoft.com/office/officeart/2005/8/layout/vList5"/>
    <dgm:cxn modelId="{563589C4-B4D5-4188-9BAD-CDA98F717CB0}" srcId="{DF89B5C1-773B-4155-897E-3AEB8CF33822}" destId="{50B3A1E8-6CA1-4731-A931-995BD93684C6}" srcOrd="1" destOrd="0" parTransId="{E854928B-0053-4A21-94B5-C79AF52A05D5}" sibTransId="{585DE427-44DE-4C83-9BFE-50D51357F7C9}"/>
    <dgm:cxn modelId="{A57B4AA5-8C2A-4FF5-91AF-0DAD261DB921}" type="presOf" srcId="{931F3EBD-5A1D-44F5-A4AE-BADAAC458EBB}" destId="{2933940F-07F0-480B-9A18-C8172C2EC466}" srcOrd="0" destOrd="0" presId="urn:microsoft.com/office/officeart/2005/8/layout/vList5"/>
    <dgm:cxn modelId="{C044C041-27C2-4835-A84F-8EAB9319E09A}" srcId="{763DDD87-337D-4B66-AC1F-A0F1F92FE226}" destId="{931F3EBD-5A1D-44F5-A4AE-BADAAC458EBB}" srcOrd="0" destOrd="0" parTransId="{8E510547-673D-40A6-8183-8F780198D1F9}" sibTransId="{5FF3B899-D31D-4E89-9EB3-DC17E5057CA0}"/>
    <dgm:cxn modelId="{82DABF2E-0991-434A-92F8-D9B6C9F19764}" type="presOf" srcId="{DF89B5C1-773B-4155-897E-3AEB8CF33822}" destId="{5F97761D-AAC9-4AC0-90D1-86B5FE3713C6}" srcOrd="0" destOrd="0" presId="urn:microsoft.com/office/officeart/2005/8/layout/vList5"/>
    <dgm:cxn modelId="{728838EB-4081-4225-8818-687AED4BC5AA}" srcId="{50B3A1E8-6CA1-4731-A931-995BD93684C6}" destId="{999E739A-1C97-4D90-886F-FDC2AAE17635}" srcOrd="1" destOrd="0" parTransId="{ECB299BC-FDB7-4040-A32A-B12C5C0A5E3E}" sibTransId="{D4433B15-66E0-4BC6-BE3A-CB669E929406}"/>
    <dgm:cxn modelId="{375E5576-8643-42E2-BD8F-F4776B4BE9C9}" type="presOf" srcId="{763DDD87-337D-4B66-AC1F-A0F1F92FE226}" destId="{554BBE12-654D-4EC8-BD79-474A96578B8A}" srcOrd="0" destOrd="0" presId="urn:microsoft.com/office/officeart/2005/8/layout/vList5"/>
    <dgm:cxn modelId="{5DFFAD5F-01F2-43B1-9BAD-08EDA648487B}" srcId="{DF89B5C1-773B-4155-897E-3AEB8CF33822}" destId="{763DDD87-337D-4B66-AC1F-A0F1F92FE226}" srcOrd="2" destOrd="0" parTransId="{67240464-1A1D-4192-9E8C-876CD82406DC}" sibTransId="{32F6FCE5-E83B-4B63-8F45-C06BE85511B6}"/>
    <dgm:cxn modelId="{CB310604-AC23-40EA-842C-FB16D872685B}" srcId="{E4F7ED5D-0DCF-4E3D-AA4C-05FB57FA322E}" destId="{62D59E66-B2EC-4EDC-931E-D5350F5485F2}" srcOrd="1" destOrd="0" parTransId="{D139D781-7C8A-4CD5-9670-9FA5057EA924}" sibTransId="{04B1E8CA-46D9-4B32-85B4-3AE1302DA943}"/>
    <dgm:cxn modelId="{A5129D2D-311A-4BFF-A6ED-ECF41007E77D}" type="presOf" srcId="{0C8D3D7E-B2EC-454E-879D-99BAEFBD2199}" destId="{C2F25B1A-1706-4E82-9148-AF6B20DF0DF1}" srcOrd="0" destOrd="0" presId="urn:microsoft.com/office/officeart/2005/8/layout/vList5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F18BE089-24F0-47B9-83C7-49BA8A93EFE0}" type="presOf" srcId="{A08A387C-F905-4D28-A2F3-34183AEA8BB2}" destId="{F1D1923D-740D-4BBE-892B-28B74670DDA7}" srcOrd="0" destOrd="0" presId="urn:microsoft.com/office/officeart/2005/8/layout/vList5"/>
    <dgm:cxn modelId="{E4283C3C-AEFC-48C0-980D-C4C897DEBA71}" srcId="{50B3A1E8-6CA1-4731-A931-995BD93684C6}" destId="{0C8D3D7E-B2EC-454E-879D-99BAEFBD2199}" srcOrd="0" destOrd="0" parTransId="{D43C6F70-D223-4DC2-8184-A9EF03947209}" sibTransId="{8929DD3B-B1B5-4B8D-9FB6-64DEFDC38B66}"/>
    <dgm:cxn modelId="{6B44B8AE-BD66-4D55-8B54-A250A3D432A0}" type="presOf" srcId="{62D59E66-B2EC-4EDC-931E-D5350F5485F2}" destId="{F1D1923D-740D-4BBE-892B-28B74670DDA7}" srcOrd="0" destOrd="1" presId="urn:microsoft.com/office/officeart/2005/8/layout/vList5"/>
    <dgm:cxn modelId="{12257131-35D7-4B57-8467-B42055DA8811}" type="presOf" srcId="{E4F7ED5D-0DCF-4E3D-AA4C-05FB57FA322E}" destId="{B8EFE6A4-89CC-437F-A597-73E7E5D81E50}" srcOrd="0" destOrd="0" presId="urn:microsoft.com/office/officeart/2005/8/layout/vList5"/>
    <dgm:cxn modelId="{F3AE951E-15A5-45A3-BB6C-E1F88C684F14}" type="presParOf" srcId="{5F97761D-AAC9-4AC0-90D1-86B5FE3713C6}" destId="{73CC7DEE-9FC2-48AB-81E8-8670C8F0EC80}" srcOrd="0" destOrd="0" presId="urn:microsoft.com/office/officeart/2005/8/layout/vList5"/>
    <dgm:cxn modelId="{D68A8790-B55C-454B-B39A-A5A5D54BE153}" type="presParOf" srcId="{73CC7DEE-9FC2-48AB-81E8-8670C8F0EC80}" destId="{B8EFE6A4-89CC-437F-A597-73E7E5D81E50}" srcOrd="0" destOrd="0" presId="urn:microsoft.com/office/officeart/2005/8/layout/vList5"/>
    <dgm:cxn modelId="{8094AA82-5413-4083-B813-53EA4BF6A42C}" type="presParOf" srcId="{73CC7DEE-9FC2-48AB-81E8-8670C8F0EC80}" destId="{F1D1923D-740D-4BBE-892B-28B74670DDA7}" srcOrd="1" destOrd="0" presId="urn:microsoft.com/office/officeart/2005/8/layout/vList5"/>
    <dgm:cxn modelId="{74C4720E-9062-4E7B-BF54-D89165938CBD}" type="presParOf" srcId="{5F97761D-AAC9-4AC0-90D1-86B5FE3713C6}" destId="{5B6700F6-98C8-44B7-A95A-259A84FB4D6A}" srcOrd="1" destOrd="0" presId="urn:microsoft.com/office/officeart/2005/8/layout/vList5"/>
    <dgm:cxn modelId="{1BB6C479-32A6-42DA-B756-E209A27B7EDF}" type="presParOf" srcId="{5F97761D-AAC9-4AC0-90D1-86B5FE3713C6}" destId="{5E9A8DFC-027E-4433-AF81-739105057F97}" srcOrd="2" destOrd="0" presId="urn:microsoft.com/office/officeart/2005/8/layout/vList5"/>
    <dgm:cxn modelId="{D0556546-C0D7-4F21-8BBD-127B8012436C}" type="presParOf" srcId="{5E9A8DFC-027E-4433-AF81-739105057F97}" destId="{590A3006-268C-4376-A081-A4BFBE4A968C}" srcOrd="0" destOrd="0" presId="urn:microsoft.com/office/officeart/2005/8/layout/vList5"/>
    <dgm:cxn modelId="{DEC54287-9758-4A9B-918D-3764DA18D918}" type="presParOf" srcId="{5E9A8DFC-027E-4433-AF81-739105057F97}" destId="{C2F25B1A-1706-4E82-9148-AF6B20DF0DF1}" srcOrd="1" destOrd="0" presId="urn:microsoft.com/office/officeart/2005/8/layout/vList5"/>
    <dgm:cxn modelId="{68F72550-BD28-4013-9207-A979C5FF43FC}" type="presParOf" srcId="{5F97761D-AAC9-4AC0-90D1-86B5FE3713C6}" destId="{21903FC6-1357-4B35-9BA6-14B10632EC46}" srcOrd="3" destOrd="0" presId="urn:microsoft.com/office/officeart/2005/8/layout/vList5"/>
    <dgm:cxn modelId="{16145E3F-4ABD-485B-96D7-604321373C5D}" type="presParOf" srcId="{5F97761D-AAC9-4AC0-90D1-86B5FE3713C6}" destId="{E8EC3B3D-42BD-4655-B439-8C9B62D26B23}" srcOrd="4" destOrd="0" presId="urn:microsoft.com/office/officeart/2005/8/layout/vList5"/>
    <dgm:cxn modelId="{C5EE4E5B-BF02-4803-ABBE-881EC8BFAB81}" type="presParOf" srcId="{E8EC3B3D-42BD-4655-B439-8C9B62D26B23}" destId="{554BBE12-654D-4EC8-BD79-474A96578B8A}" srcOrd="0" destOrd="0" presId="urn:microsoft.com/office/officeart/2005/8/layout/vList5"/>
    <dgm:cxn modelId="{B1DA66D3-B1D7-40FD-B2B2-44CE523A7E03}" type="presParOf" srcId="{E8EC3B3D-42BD-4655-B439-8C9B62D26B23}" destId="{2933940F-07F0-480B-9A18-C8172C2EC4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ЕДИНЫЙ СОЦИАЛЬНЫЙ НАЛОГ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 custT="1"/>
      <dgm:spPr/>
      <dgm:t>
        <a:bodyPr/>
        <a:lstStyle/>
        <a:p>
          <a:r>
            <a:rPr lang="ru-RU" sz="2000" b="1" dirty="0" smtClean="0"/>
            <a:t>Снижены с 30% до 7,6% страховые взносы в ПФР, ФСС, ФОМС</a:t>
          </a:r>
          <a:endParaRPr lang="ru-RU" sz="2000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1" custScaleY="70370" custLinFactNeighborX="-1662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1" custScaleY="7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C224B-5445-46A3-86C2-7B927CD50755}" type="presOf" srcId="{A08A387C-F905-4D28-A2F3-34183AEA8BB2}" destId="{F1D1923D-740D-4BBE-892B-28B74670DDA7}" srcOrd="0" destOrd="0" presId="urn:microsoft.com/office/officeart/2005/8/layout/vList5"/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B8A794B0-3A67-446C-A3E6-29F6C8E4498C}" type="presOf" srcId="{E4F7ED5D-0DCF-4E3D-AA4C-05FB57FA322E}" destId="{B8EFE6A4-89CC-437F-A597-73E7E5D81E50}" srcOrd="0" destOrd="0" presId="urn:microsoft.com/office/officeart/2005/8/layout/vList5"/>
    <dgm:cxn modelId="{E890B1B2-8DC7-451C-B6E0-580C2E6A35B0}" type="presOf" srcId="{DF89B5C1-773B-4155-897E-3AEB8CF33822}" destId="{5F97761D-AAC9-4AC0-90D1-86B5FE3713C6}" srcOrd="0" destOrd="0" presId="urn:microsoft.com/office/officeart/2005/8/layout/vList5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36331F67-4E6A-41C9-8828-154AC99A8184}" type="presParOf" srcId="{5F97761D-AAC9-4AC0-90D1-86B5FE3713C6}" destId="{73CC7DEE-9FC2-48AB-81E8-8670C8F0EC80}" srcOrd="0" destOrd="0" presId="urn:microsoft.com/office/officeart/2005/8/layout/vList5"/>
    <dgm:cxn modelId="{DD1AA092-D75D-4C07-B069-EE3AD2980610}" type="presParOf" srcId="{73CC7DEE-9FC2-48AB-81E8-8670C8F0EC80}" destId="{B8EFE6A4-89CC-437F-A597-73E7E5D81E50}" srcOrd="0" destOrd="0" presId="urn:microsoft.com/office/officeart/2005/8/layout/vList5"/>
    <dgm:cxn modelId="{DC495ACA-7364-45D1-8D48-6F80BD63237C}" type="presParOf" srcId="{73CC7DEE-9FC2-48AB-81E8-8670C8F0EC80}" destId="{F1D1923D-740D-4BBE-892B-28B74670DD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3C00A-174A-473F-A98B-695770F368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5BED2-252F-42AE-9A12-1C07CF158B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</a:t>
          </a:r>
          <a:endParaRPr lang="ru-RU" sz="2000" b="1" dirty="0">
            <a:solidFill>
              <a:schemeClr val="tx1"/>
            </a:solidFill>
          </a:endParaRPr>
        </a:p>
      </dgm:t>
    </dgm:pt>
    <dgm:pt modelId="{2AB47BED-436A-4AB4-AAA0-F2366D049BB2}" type="parTrans" cxnId="{82AF46BA-5CED-4293-9E67-A0A4CE350C6C}">
      <dgm:prSet/>
      <dgm:spPr/>
      <dgm:t>
        <a:bodyPr/>
        <a:lstStyle/>
        <a:p>
          <a:endParaRPr lang="ru-RU"/>
        </a:p>
      </dgm:t>
    </dgm:pt>
    <dgm:pt modelId="{DDBF9556-C8FE-4817-A9F1-F7D2C775DA47}" type="sibTrans" cxnId="{82AF46BA-5CED-4293-9E67-A0A4CE350C6C}">
      <dgm:prSet/>
      <dgm:spPr/>
      <dgm:t>
        <a:bodyPr/>
        <a:lstStyle/>
        <a:p>
          <a:endParaRPr lang="ru-RU"/>
        </a:p>
      </dgm:t>
    </dgm:pt>
    <dgm:pt modelId="{AF6DFBCF-B71A-47AB-87B2-A955A75BA7FA}">
      <dgm:prSet phldrT="[Текст]" custT="1"/>
      <dgm:spPr/>
      <dgm:t>
        <a:bodyPr/>
        <a:lstStyle/>
        <a:p>
          <a:r>
            <a:rPr lang="ru-RU" sz="1600" dirty="0" smtClean="0"/>
            <a:t>Зайти на сайт </a:t>
          </a:r>
          <a:r>
            <a:rPr lang="ru-RU" sz="1600" b="1" dirty="0" err="1" smtClean="0"/>
            <a:t>НаДальнийВосток.РФ</a:t>
          </a:r>
          <a:r>
            <a:rPr lang="ru-RU" sz="1600" dirty="0" smtClean="0"/>
            <a:t>  и  авторизоваться с помощью подтверждённой учётной записи сервиса «</a:t>
          </a:r>
          <a:r>
            <a:rPr lang="ru-RU" sz="1600" dirty="0" err="1" smtClean="0"/>
            <a:t>Госуслуги</a:t>
          </a:r>
          <a:r>
            <a:rPr lang="ru-RU" sz="1600" dirty="0" smtClean="0"/>
            <a:t>»</a:t>
          </a:r>
          <a:endParaRPr lang="ru-RU" sz="1600" dirty="0"/>
        </a:p>
      </dgm:t>
    </dgm:pt>
    <dgm:pt modelId="{4CE1A33B-2B23-4AE0-9937-DBE135E56487}" type="parTrans" cxnId="{E29A6A50-B48E-4892-858D-2189B23002B0}">
      <dgm:prSet/>
      <dgm:spPr/>
      <dgm:t>
        <a:bodyPr/>
        <a:lstStyle/>
        <a:p>
          <a:endParaRPr lang="ru-RU"/>
        </a:p>
      </dgm:t>
    </dgm:pt>
    <dgm:pt modelId="{66EDC213-8F8D-4DD6-B2E0-CECF66822B1B}" type="sibTrans" cxnId="{E29A6A50-B48E-4892-858D-2189B23002B0}">
      <dgm:prSet/>
      <dgm:spPr/>
      <dgm:t>
        <a:bodyPr/>
        <a:lstStyle/>
        <a:p>
          <a:endParaRPr lang="ru-RU"/>
        </a:p>
      </dgm:t>
    </dgm:pt>
    <dgm:pt modelId="{A70698F9-D00A-4F31-82E3-461168444F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3</a:t>
          </a:r>
          <a:endParaRPr lang="ru-RU" sz="2000" b="1" dirty="0">
            <a:solidFill>
              <a:schemeClr val="tx1"/>
            </a:solidFill>
          </a:endParaRPr>
        </a:p>
      </dgm:t>
    </dgm:pt>
    <dgm:pt modelId="{FEDD25B1-8F74-4748-8E2C-31E47CDE84AD}" type="parTrans" cxnId="{64558719-B26A-407A-9DFA-09006B382AAF}">
      <dgm:prSet/>
      <dgm:spPr/>
      <dgm:t>
        <a:bodyPr/>
        <a:lstStyle/>
        <a:p>
          <a:endParaRPr lang="ru-RU"/>
        </a:p>
      </dgm:t>
    </dgm:pt>
    <dgm:pt modelId="{A59BF082-85E4-4843-B313-6103C92E1BAC}" type="sibTrans" cxnId="{64558719-B26A-407A-9DFA-09006B382AAF}">
      <dgm:prSet/>
      <dgm:spPr/>
      <dgm:t>
        <a:bodyPr/>
        <a:lstStyle/>
        <a:p>
          <a:endParaRPr lang="ru-RU"/>
        </a:p>
      </dgm:t>
    </dgm:pt>
    <dgm:pt modelId="{02BD43DC-37FE-4160-A00C-89656BA5F66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</a:t>
          </a:r>
          <a:endParaRPr lang="ru-RU" sz="2000" b="1" dirty="0">
            <a:solidFill>
              <a:schemeClr val="tx1"/>
            </a:solidFill>
          </a:endParaRPr>
        </a:p>
      </dgm:t>
    </dgm:pt>
    <dgm:pt modelId="{AF3EAFF3-E262-4868-A275-A0361D3086AD}" type="parTrans" cxnId="{80A2271F-8F55-464F-9473-6A4BD974E40B}">
      <dgm:prSet/>
      <dgm:spPr/>
      <dgm:t>
        <a:bodyPr/>
        <a:lstStyle/>
        <a:p>
          <a:endParaRPr lang="ru-RU"/>
        </a:p>
      </dgm:t>
    </dgm:pt>
    <dgm:pt modelId="{489D7A98-4145-430D-A26A-ACFA95613686}" type="sibTrans" cxnId="{80A2271F-8F55-464F-9473-6A4BD974E40B}">
      <dgm:prSet/>
      <dgm:spPr/>
      <dgm:t>
        <a:bodyPr/>
        <a:lstStyle/>
        <a:p>
          <a:endParaRPr lang="ru-RU"/>
        </a:p>
      </dgm:t>
    </dgm:pt>
    <dgm:pt modelId="{8BDCFF36-752A-4F21-8F04-ED99C056821E}">
      <dgm:prSet phldrT="[Текст]"/>
      <dgm:spPr/>
      <dgm:t>
        <a:bodyPr/>
        <a:lstStyle/>
        <a:p>
          <a:r>
            <a:rPr lang="ru-RU" dirty="0" smtClean="0"/>
            <a:t>Подписать договор безвозмездного пользования и направить в уполномоченный орган</a:t>
          </a:r>
          <a:endParaRPr lang="ru-RU" dirty="0"/>
        </a:p>
      </dgm:t>
    </dgm:pt>
    <dgm:pt modelId="{AA6B07C0-E897-4AAB-88D6-BB50F9ABF3FB}" type="parTrans" cxnId="{BB9ACDFE-856E-4C8F-AEE6-F9F3141C7376}">
      <dgm:prSet/>
      <dgm:spPr/>
      <dgm:t>
        <a:bodyPr/>
        <a:lstStyle/>
        <a:p>
          <a:endParaRPr lang="ru-RU"/>
        </a:p>
      </dgm:t>
    </dgm:pt>
    <dgm:pt modelId="{0334C80E-0E7F-4A72-8D84-73634DC595F8}" type="sibTrans" cxnId="{BB9ACDFE-856E-4C8F-AEE6-F9F3141C7376}">
      <dgm:prSet/>
      <dgm:spPr/>
      <dgm:t>
        <a:bodyPr/>
        <a:lstStyle/>
        <a:p>
          <a:endParaRPr lang="ru-RU"/>
        </a:p>
      </dgm:t>
    </dgm:pt>
    <dgm:pt modelId="{9732473E-2AFE-4F08-9CAF-7C646146B9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5</a:t>
          </a:r>
          <a:endParaRPr lang="ru-RU" sz="2000" b="1" dirty="0">
            <a:solidFill>
              <a:schemeClr val="tx1"/>
            </a:solidFill>
          </a:endParaRPr>
        </a:p>
      </dgm:t>
    </dgm:pt>
    <dgm:pt modelId="{4D2FE8BD-B1F9-491C-9F63-1413B1E7ECD0}" type="parTrans" cxnId="{18D4E0D6-378F-4654-986D-780939E6EC4F}">
      <dgm:prSet/>
      <dgm:spPr/>
      <dgm:t>
        <a:bodyPr/>
        <a:lstStyle/>
        <a:p>
          <a:endParaRPr lang="ru-RU"/>
        </a:p>
      </dgm:t>
    </dgm:pt>
    <dgm:pt modelId="{6AC01676-B78D-4CF2-8FFE-33EC275AB5C5}" type="sibTrans" cxnId="{18D4E0D6-378F-4654-986D-780939E6EC4F}">
      <dgm:prSet/>
      <dgm:spPr/>
      <dgm:t>
        <a:bodyPr/>
        <a:lstStyle/>
        <a:p>
          <a:endParaRPr lang="ru-RU"/>
        </a:p>
      </dgm:t>
    </dgm:pt>
    <dgm:pt modelId="{B89D35A1-05A7-44EE-BB58-CD91159FF9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6</a:t>
          </a:r>
          <a:endParaRPr lang="ru-RU" sz="2000" b="1" dirty="0">
            <a:solidFill>
              <a:schemeClr val="tx1"/>
            </a:solidFill>
          </a:endParaRPr>
        </a:p>
      </dgm:t>
    </dgm:pt>
    <dgm:pt modelId="{ADCACCEB-CC81-4C16-AE42-3EF6855DFA72}" type="parTrans" cxnId="{34B35CBD-E5E0-410E-B2CE-A0CDC8A9E529}">
      <dgm:prSet/>
      <dgm:spPr/>
      <dgm:t>
        <a:bodyPr/>
        <a:lstStyle/>
        <a:p>
          <a:endParaRPr lang="ru-RU"/>
        </a:p>
      </dgm:t>
    </dgm:pt>
    <dgm:pt modelId="{67DB0B14-7187-4476-AF33-4F9E3B659C3D}" type="sibTrans" cxnId="{34B35CBD-E5E0-410E-B2CE-A0CDC8A9E529}">
      <dgm:prSet/>
      <dgm:spPr/>
      <dgm:t>
        <a:bodyPr/>
        <a:lstStyle/>
        <a:p>
          <a:endParaRPr lang="ru-RU"/>
        </a:p>
      </dgm:t>
    </dgm:pt>
    <dgm:pt modelId="{BBA25CFC-9352-40A7-9CA1-15A24E4F45F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7</a:t>
          </a:r>
          <a:endParaRPr lang="ru-RU" sz="2000" b="1" dirty="0">
            <a:solidFill>
              <a:schemeClr val="tx1"/>
            </a:solidFill>
          </a:endParaRPr>
        </a:p>
      </dgm:t>
    </dgm:pt>
    <dgm:pt modelId="{FE4A9B9D-5818-4D75-AAF2-519ABB599D07}" type="parTrans" cxnId="{98F91B54-6C2E-4F28-B9BC-5285AE8C9491}">
      <dgm:prSet/>
      <dgm:spPr/>
      <dgm:t>
        <a:bodyPr/>
        <a:lstStyle/>
        <a:p>
          <a:endParaRPr lang="ru-RU"/>
        </a:p>
      </dgm:t>
    </dgm:pt>
    <dgm:pt modelId="{3C76832C-B268-49E3-BA05-0DAE65265038}" type="sibTrans" cxnId="{98F91B54-6C2E-4F28-B9BC-5285AE8C9491}">
      <dgm:prSet/>
      <dgm:spPr/>
      <dgm:t>
        <a:bodyPr/>
        <a:lstStyle/>
        <a:p>
          <a:endParaRPr lang="ru-RU"/>
        </a:p>
      </dgm:t>
    </dgm:pt>
    <dgm:pt modelId="{D80DE4DD-5DEF-434C-96D8-100EBC3898B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</a:t>
          </a:r>
          <a:endParaRPr lang="ru-RU" sz="2000" b="1" dirty="0">
            <a:solidFill>
              <a:schemeClr val="tx1"/>
            </a:solidFill>
          </a:endParaRPr>
        </a:p>
      </dgm:t>
    </dgm:pt>
    <dgm:pt modelId="{70C3CAD2-975B-4C59-A4D1-EE0FECDE7C30}" type="parTrans" cxnId="{D5949C1B-880D-48C3-9468-D9C572168F28}">
      <dgm:prSet/>
      <dgm:spPr/>
      <dgm:t>
        <a:bodyPr/>
        <a:lstStyle/>
        <a:p>
          <a:endParaRPr lang="ru-RU"/>
        </a:p>
      </dgm:t>
    </dgm:pt>
    <dgm:pt modelId="{3CFE1169-7D85-427E-B9E7-341588A3A6CF}" type="sibTrans" cxnId="{D5949C1B-880D-48C3-9468-D9C572168F28}">
      <dgm:prSet/>
      <dgm:spPr/>
      <dgm:t>
        <a:bodyPr/>
        <a:lstStyle/>
        <a:p>
          <a:endParaRPr lang="ru-RU"/>
        </a:p>
      </dgm:t>
    </dgm:pt>
    <dgm:pt modelId="{ED9DCB20-4EF1-4A2F-883C-03BEFC28BDFB}">
      <dgm:prSet/>
      <dgm:spPr/>
      <dgm:t>
        <a:bodyPr/>
        <a:lstStyle/>
        <a:p>
          <a:r>
            <a:rPr lang="ru-RU" dirty="0" smtClean="0"/>
            <a:t>Выбрать или самостоятельно сформировать границы земельного участка</a:t>
          </a:r>
          <a:endParaRPr lang="ru-RU" dirty="0"/>
        </a:p>
      </dgm:t>
    </dgm:pt>
    <dgm:pt modelId="{E5EFBFDE-6664-4B7A-8709-B3B0A3B269F1}" type="parTrans" cxnId="{D00899DA-01C5-4DDA-B408-4E64504EA37D}">
      <dgm:prSet/>
      <dgm:spPr/>
      <dgm:t>
        <a:bodyPr/>
        <a:lstStyle/>
        <a:p>
          <a:endParaRPr lang="ru-RU"/>
        </a:p>
      </dgm:t>
    </dgm:pt>
    <dgm:pt modelId="{B6A87E02-C860-4791-BFCA-78D00D7A91F7}" type="sibTrans" cxnId="{D00899DA-01C5-4DDA-B408-4E64504EA37D}">
      <dgm:prSet/>
      <dgm:spPr/>
      <dgm:t>
        <a:bodyPr/>
        <a:lstStyle/>
        <a:p>
          <a:endParaRPr lang="ru-RU"/>
        </a:p>
      </dgm:t>
    </dgm:pt>
    <dgm:pt modelId="{AB603256-7E13-4639-A7A9-BACA7A858B6A}">
      <dgm:prSet/>
      <dgm:spPr/>
      <dgm:t>
        <a:bodyPr/>
        <a:lstStyle/>
        <a:p>
          <a:r>
            <a:rPr lang="ru-RU" dirty="0" smtClean="0"/>
            <a:t>Подать заявление о предоставлении земельного участка</a:t>
          </a:r>
          <a:endParaRPr lang="ru-RU" dirty="0"/>
        </a:p>
      </dgm:t>
    </dgm:pt>
    <dgm:pt modelId="{19BD6D26-CF0D-476D-8680-76285B929132}" type="parTrans" cxnId="{B3490CAF-BD05-4241-B09F-3E258B186D93}">
      <dgm:prSet/>
      <dgm:spPr/>
      <dgm:t>
        <a:bodyPr/>
        <a:lstStyle/>
        <a:p>
          <a:endParaRPr lang="ru-RU"/>
        </a:p>
      </dgm:t>
    </dgm:pt>
    <dgm:pt modelId="{1D2E5B5D-1946-4370-A85D-B66DCFFF6DB1}" type="sibTrans" cxnId="{B3490CAF-BD05-4241-B09F-3E258B186D93}">
      <dgm:prSet/>
      <dgm:spPr/>
      <dgm:t>
        <a:bodyPr/>
        <a:lstStyle/>
        <a:p>
          <a:endParaRPr lang="ru-RU"/>
        </a:p>
      </dgm:t>
    </dgm:pt>
    <dgm:pt modelId="{578F5D80-3C57-4320-800B-5AFEDB6BBE81}">
      <dgm:prSet/>
      <dgm:spPr/>
      <dgm:t>
        <a:bodyPr/>
        <a:lstStyle/>
        <a:p>
          <a:r>
            <a:rPr lang="ru-RU" dirty="0" smtClean="0"/>
            <a:t>В течении первого года выбрать вид разрешённого использования участка</a:t>
          </a:r>
          <a:endParaRPr lang="ru-RU" dirty="0"/>
        </a:p>
      </dgm:t>
    </dgm:pt>
    <dgm:pt modelId="{0AA510D2-7243-4CD2-81F4-F6F7F8C33D1B}" type="parTrans" cxnId="{36D9DE64-9371-44E8-B236-D55A036FAC37}">
      <dgm:prSet/>
      <dgm:spPr/>
      <dgm:t>
        <a:bodyPr/>
        <a:lstStyle/>
        <a:p>
          <a:endParaRPr lang="ru-RU"/>
        </a:p>
      </dgm:t>
    </dgm:pt>
    <dgm:pt modelId="{D4DA0B41-D077-4EA0-B935-6E7DC0498CBC}" type="sibTrans" cxnId="{36D9DE64-9371-44E8-B236-D55A036FAC37}">
      <dgm:prSet/>
      <dgm:spPr/>
      <dgm:t>
        <a:bodyPr/>
        <a:lstStyle/>
        <a:p>
          <a:endParaRPr lang="ru-RU"/>
        </a:p>
      </dgm:t>
    </dgm:pt>
    <dgm:pt modelId="{40D7031E-2D4D-4D6E-88E8-F8886B703780}">
      <dgm:prSet/>
      <dgm:spPr/>
      <dgm:t>
        <a:bodyPr/>
        <a:lstStyle/>
        <a:p>
          <a:r>
            <a:rPr lang="ru-RU" dirty="0" smtClean="0"/>
            <a:t>Через три года задекларировать ход освоения земельного участка</a:t>
          </a:r>
          <a:endParaRPr lang="ru-RU" dirty="0"/>
        </a:p>
      </dgm:t>
    </dgm:pt>
    <dgm:pt modelId="{8A2D78AC-A6B4-4F2D-9613-E5CB10D0CCCC}" type="parTrans" cxnId="{72500AFB-9950-4583-B28C-1F54199F7F6E}">
      <dgm:prSet/>
      <dgm:spPr/>
      <dgm:t>
        <a:bodyPr/>
        <a:lstStyle/>
        <a:p>
          <a:endParaRPr lang="ru-RU"/>
        </a:p>
      </dgm:t>
    </dgm:pt>
    <dgm:pt modelId="{7E0D2E0B-9FC5-4E63-BECE-746A18F98F2D}" type="sibTrans" cxnId="{72500AFB-9950-4583-B28C-1F54199F7F6E}">
      <dgm:prSet/>
      <dgm:spPr/>
      <dgm:t>
        <a:bodyPr/>
        <a:lstStyle/>
        <a:p>
          <a:endParaRPr lang="ru-RU"/>
        </a:p>
      </dgm:t>
    </dgm:pt>
    <dgm:pt modelId="{B02AE1A0-36A0-46B6-99DC-02DBFFEBD6AD}">
      <dgm:prSet/>
      <dgm:spPr/>
      <dgm:t>
        <a:bodyPr/>
        <a:lstStyle/>
        <a:p>
          <a:r>
            <a:rPr lang="ru-RU" dirty="0" smtClean="0"/>
            <a:t>Через пять лет сформировать право собственности или право аренды на участок</a:t>
          </a:r>
          <a:endParaRPr lang="ru-RU" dirty="0"/>
        </a:p>
      </dgm:t>
    </dgm:pt>
    <dgm:pt modelId="{8EA03F11-86D8-4EE8-84E1-0C0E0884F4C7}" type="parTrans" cxnId="{9E72760E-72FD-40A0-878A-33CF42A643EB}">
      <dgm:prSet/>
      <dgm:spPr/>
      <dgm:t>
        <a:bodyPr/>
        <a:lstStyle/>
        <a:p>
          <a:endParaRPr lang="ru-RU"/>
        </a:p>
      </dgm:t>
    </dgm:pt>
    <dgm:pt modelId="{04EC8F42-18F7-4464-85D9-CB84E45C2C80}" type="sibTrans" cxnId="{9E72760E-72FD-40A0-878A-33CF42A643EB}">
      <dgm:prSet/>
      <dgm:spPr/>
      <dgm:t>
        <a:bodyPr/>
        <a:lstStyle/>
        <a:p>
          <a:endParaRPr lang="ru-RU"/>
        </a:p>
      </dgm:t>
    </dgm:pt>
    <dgm:pt modelId="{65C27B22-C276-4333-B84E-6B8FD910C192}" type="pres">
      <dgm:prSet presAssocID="{14F3C00A-174A-473F-A98B-695770F368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A538A-8FBD-43E2-A5D6-95A118955F30}" type="pres">
      <dgm:prSet presAssocID="{2835BED2-252F-42AE-9A12-1C07CF158B09}" presName="composite" presStyleCnt="0"/>
      <dgm:spPr/>
    </dgm:pt>
    <dgm:pt modelId="{EBEA10A9-03AC-4BBA-B249-172A3B94EF02}" type="pres">
      <dgm:prSet presAssocID="{2835BED2-252F-42AE-9A12-1C07CF158B0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E3E2-85DD-44CA-9872-404821ECC2AE}" type="pres">
      <dgm:prSet presAssocID="{2835BED2-252F-42AE-9A12-1C07CF158B0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22B4-A962-4B1F-BD13-7681FFA64CB5}" type="pres">
      <dgm:prSet presAssocID="{DDBF9556-C8FE-4817-A9F1-F7D2C775DA47}" presName="sp" presStyleCnt="0"/>
      <dgm:spPr/>
    </dgm:pt>
    <dgm:pt modelId="{EBA3E17C-44B1-4A40-A0F1-D0DB83369BDF}" type="pres">
      <dgm:prSet presAssocID="{D80DE4DD-5DEF-434C-96D8-100EBC3898B9}" presName="composite" presStyleCnt="0"/>
      <dgm:spPr/>
    </dgm:pt>
    <dgm:pt modelId="{6F57F871-B0F1-4A30-8077-C980E0E21C98}" type="pres">
      <dgm:prSet presAssocID="{D80DE4DD-5DEF-434C-96D8-100EBC3898B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0F21-DD54-484C-8DD9-E52816B455A8}" type="pres">
      <dgm:prSet presAssocID="{D80DE4DD-5DEF-434C-96D8-100EBC3898B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A92E9-D091-4B12-947C-5AE45B9C2BDA}" type="pres">
      <dgm:prSet presAssocID="{3CFE1169-7D85-427E-B9E7-341588A3A6CF}" presName="sp" presStyleCnt="0"/>
      <dgm:spPr/>
    </dgm:pt>
    <dgm:pt modelId="{7C630286-DAFE-40EE-88E7-9F48D98A54E0}" type="pres">
      <dgm:prSet presAssocID="{A70698F9-D00A-4F31-82E3-461168444F2D}" presName="composite" presStyleCnt="0"/>
      <dgm:spPr/>
    </dgm:pt>
    <dgm:pt modelId="{5CC41A0C-189A-45D6-B804-D75B05A67C04}" type="pres">
      <dgm:prSet presAssocID="{A70698F9-D00A-4F31-82E3-461168444F2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4B129-18B5-46C6-B503-31B2D6196E96}" type="pres">
      <dgm:prSet presAssocID="{A70698F9-D00A-4F31-82E3-461168444F2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13CA9-7731-429F-881A-22E83031BB02}" type="pres">
      <dgm:prSet presAssocID="{A59BF082-85E4-4843-B313-6103C92E1BAC}" presName="sp" presStyleCnt="0"/>
      <dgm:spPr/>
    </dgm:pt>
    <dgm:pt modelId="{F4A7282E-C70F-407B-8A35-D1B39377519C}" type="pres">
      <dgm:prSet presAssocID="{02BD43DC-37FE-4160-A00C-89656BA5F66C}" presName="composite" presStyleCnt="0"/>
      <dgm:spPr/>
    </dgm:pt>
    <dgm:pt modelId="{01FC36E3-E3C6-47EC-A3E0-41ECE2616FD2}" type="pres">
      <dgm:prSet presAssocID="{02BD43DC-37FE-4160-A00C-89656BA5F66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0699-8DDE-4690-9CFC-86437FB6108C}" type="pres">
      <dgm:prSet presAssocID="{02BD43DC-37FE-4160-A00C-89656BA5F66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41B39-CF3D-4C7D-B456-F981C35BC6D1}" type="pres">
      <dgm:prSet presAssocID="{489D7A98-4145-430D-A26A-ACFA95613686}" presName="sp" presStyleCnt="0"/>
      <dgm:spPr/>
    </dgm:pt>
    <dgm:pt modelId="{410187D4-8778-4A34-A904-F7178B87F631}" type="pres">
      <dgm:prSet presAssocID="{9732473E-2AFE-4F08-9CAF-7C646146B9EE}" presName="composite" presStyleCnt="0"/>
      <dgm:spPr/>
    </dgm:pt>
    <dgm:pt modelId="{A487C419-29EC-4887-B485-E295C45F1E70}" type="pres">
      <dgm:prSet presAssocID="{9732473E-2AFE-4F08-9CAF-7C646146B9E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75FFB-646E-422B-9BEC-82EF9A5B9C4E}" type="pres">
      <dgm:prSet presAssocID="{9732473E-2AFE-4F08-9CAF-7C646146B9EE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85B83-BDF7-47E7-8BE0-E189F3DB9F2C}" type="pres">
      <dgm:prSet presAssocID="{6AC01676-B78D-4CF2-8FFE-33EC275AB5C5}" presName="sp" presStyleCnt="0"/>
      <dgm:spPr/>
    </dgm:pt>
    <dgm:pt modelId="{8463CA64-3165-4D99-9A97-C18A2887B351}" type="pres">
      <dgm:prSet presAssocID="{B89D35A1-05A7-44EE-BB58-CD91159FF942}" presName="composite" presStyleCnt="0"/>
      <dgm:spPr/>
    </dgm:pt>
    <dgm:pt modelId="{7A0F159D-FB9C-4D43-B3DF-8FF759232F08}" type="pres">
      <dgm:prSet presAssocID="{B89D35A1-05A7-44EE-BB58-CD91159FF94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CB796-EB90-4F0E-9597-D17866B99702}" type="pres">
      <dgm:prSet presAssocID="{B89D35A1-05A7-44EE-BB58-CD91159FF94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5C2C-1F81-421C-8F3A-D0E4D44BED49}" type="pres">
      <dgm:prSet presAssocID="{67DB0B14-7187-4476-AF33-4F9E3B659C3D}" presName="sp" presStyleCnt="0"/>
      <dgm:spPr/>
    </dgm:pt>
    <dgm:pt modelId="{B53D1FDD-DD15-425A-8DE0-C32674856B13}" type="pres">
      <dgm:prSet presAssocID="{BBA25CFC-9352-40A7-9CA1-15A24E4F45F5}" presName="composite" presStyleCnt="0"/>
      <dgm:spPr/>
    </dgm:pt>
    <dgm:pt modelId="{8E363FC2-071F-4DEF-824E-ACA54E2F125B}" type="pres">
      <dgm:prSet presAssocID="{BBA25CFC-9352-40A7-9CA1-15A24E4F45F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7BA4A-9FC9-4D32-BBC3-958B87683FE4}" type="pres">
      <dgm:prSet presAssocID="{BBA25CFC-9352-40A7-9CA1-15A24E4F45F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D33B3-4DE5-49A3-A7FE-488029FA58FF}" type="presOf" srcId="{D80DE4DD-5DEF-434C-96D8-100EBC3898B9}" destId="{6F57F871-B0F1-4A30-8077-C980E0E21C98}" srcOrd="0" destOrd="0" presId="urn:microsoft.com/office/officeart/2005/8/layout/chevron2"/>
    <dgm:cxn modelId="{BB9ACDFE-856E-4C8F-AEE6-F9F3141C7376}" srcId="{02BD43DC-37FE-4160-A00C-89656BA5F66C}" destId="{8BDCFF36-752A-4F21-8F04-ED99C056821E}" srcOrd="0" destOrd="0" parTransId="{AA6B07C0-E897-4AAB-88D6-BB50F9ABF3FB}" sibTransId="{0334C80E-0E7F-4A72-8D84-73634DC595F8}"/>
    <dgm:cxn modelId="{B3490CAF-BD05-4241-B09F-3E258B186D93}" srcId="{A70698F9-D00A-4F31-82E3-461168444F2D}" destId="{AB603256-7E13-4639-A7A9-BACA7A858B6A}" srcOrd="0" destOrd="0" parTransId="{19BD6D26-CF0D-476D-8680-76285B929132}" sibTransId="{1D2E5B5D-1946-4370-A85D-B66DCFFF6DB1}"/>
    <dgm:cxn modelId="{72500AFB-9950-4583-B28C-1F54199F7F6E}" srcId="{B89D35A1-05A7-44EE-BB58-CD91159FF942}" destId="{40D7031E-2D4D-4D6E-88E8-F8886B703780}" srcOrd="0" destOrd="0" parTransId="{8A2D78AC-A6B4-4F2D-9613-E5CB10D0CCCC}" sibTransId="{7E0D2E0B-9FC5-4E63-BECE-746A18F98F2D}"/>
    <dgm:cxn modelId="{D5949C1B-880D-48C3-9468-D9C572168F28}" srcId="{14F3C00A-174A-473F-A98B-695770F36854}" destId="{D80DE4DD-5DEF-434C-96D8-100EBC3898B9}" srcOrd="1" destOrd="0" parTransId="{70C3CAD2-975B-4C59-A4D1-EE0FECDE7C30}" sibTransId="{3CFE1169-7D85-427E-B9E7-341588A3A6CF}"/>
    <dgm:cxn modelId="{78FDB155-D69B-46B6-AA52-A765CF80B41A}" type="presOf" srcId="{AB603256-7E13-4639-A7A9-BACA7A858B6A}" destId="{13F4B129-18B5-46C6-B503-31B2D6196E96}" srcOrd="0" destOrd="0" presId="urn:microsoft.com/office/officeart/2005/8/layout/chevron2"/>
    <dgm:cxn modelId="{36D9DE64-9371-44E8-B236-D55A036FAC37}" srcId="{9732473E-2AFE-4F08-9CAF-7C646146B9EE}" destId="{578F5D80-3C57-4320-800B-5AFEDB6BBE81}" srcOrd="0" destOrd="0" parTransId="{0AA510D2-7243-4CD2-81F4-F6F7F8C33D1B}" sibTransId="{D4DA0B41-D077-4EA0-B935-6E7DC0498CBC}"/>
    <dgm:cxn modelId="{245442E7-4409-4C1D-B90E-C479F46D6F9E}" type="presOf" srcId="{40D7031E-2D4D-4D6E-88E8-F8886B703780}" destId="{859CB796-EB90-4F0E-9597-D17866B99702}" srcOrd="0" destOrd="0" presId="urn:microsoft.com/office/officeart/2005/8/layout/chevron2"/>
    <dgm:cxn modelId="{98F91B54-6C2E-4F28-B9BC-5285AE8C9491}" srcId="{14F3C00A-174A-473F-A98B-695770F36854}" destId="{BBA25CFC-9352-40A7-9CA1-15A24E4F45F5}" srcOrd="6" destOrd="0" parTransId="{FE4A9B9D-5818-4D75-AAF2-519ABB599D07}" sibTransId="{3C76832C-B268-49E3-BA05-0DAE65265038}"/>
    <dgm:cxn modelId="{18D4E0D6-378F-4654-986D-780939E6EC4F}" srcId="{14F3C00A-174A-473F-A98B-695770F36854}" destId="{9732473E-2AFE-4F08-9CAF-7C646146B9EE}" srcOrd="4" destOrd="0" parTransId="{4D2FE8BD-B1F9-491C-9F63-1413B1E7ECD0}" sibTransId="{6AC01676-B78D-4CF2-8FFE-33EC275AB5C5}"/>
    <dgm:cxn modelId="{AF681D66-69E4-46B5-9279-7E511DE1D3D3}" type="presOf" srcId="{B89D35A1-05A7-44EE-BB58-CD91159FF942}" destId="{7A0F159D-FB9C-4D43-B3DF-8FF759232F08}" srcOrd="0" destOrd="0" presId="urn:microsoft.com/office/officeart/2005/8/layout/chevron2"/>
    <dgm:cxn modelId="{64558719-B26A-407A-9DFA-09006B382AAF}" srcId="{14F3C00A-174A-473F-A98B-695770F36854}" destId="{A70698F9-D00A-4F31-82E3-461168444F2D}" srcOrd="2" destOrd="0" parTransId="{FEDD25B1-8F74-4748-8E2C-31E47CDE84AD}" sibTransId="{A59BF082-85E4-4843-B313-6103C92E1BAC}"/>
    <dgm:cxn modelId="{34B35CBD-E5E0-410E-B2CE-A0CDC8A9E529}" srcId="{14F3C00A-174A-473F-A98B-695770F36854}" destId="{B89D35A1-05A7-44EE-BB58-CD91159FF942}" srcOrd="5" destOrd="0" parTransId="{ADCACCEB-CC81-4C16-AE42-3EF6855DFA72}" sibTransId="{67DB0B14-7187-4476-AF33-4F9E3B659C3D}"/>
    <dgm:cxn modelId="{9B5A7742-0C65-4B65-BAAD-13D161E2371F}" type="presOf" srcId="{B02AE1A0-36A0-46B6-99DC-02DBFFEBD6AD}" destId="{69D7BA4A-9FC9-4D32-BBC3-958B87683FE4}" srcOrd="0" destOrd="0" presId="urn:microsoft.com/office/officeart/2005/8/layout/chevron2"/>
    <dgm:cxn modelId="{A188793F-CD34-4BF0-8453-52748D03E3DB}" type="presOf" srcId="{BBA25CFC-9352-40A7-9CA1-15A24E4F45F5}" destId="{8E363FC2-071F-4DEF-824E-ACA54E2F125B}" srcOrd="0" destOrd="0" presId="urn:microsoft.com/office/officeart/2005/8/layout/chevron2"/>
    <dgm:cxn modelId="{16BD617B-0227-4C2D-940C-D31077827E79}" type="presOf" srcId="{ED9DCB20-4EF1-4A2F-883C-03BEFC28BDFB}" destId="{93E90F21-DD54-484C-8DD9-E52816B455A8}" srcOrd="0" destOrd="0" presId="urn:microsoft.com/office/officeart/2005/8/layout/chevron2"/>
    <dgm:cxn modelId="{62091133-816B-4A21-A66F-C78A0EE13092}" type="presOf" srcId="{578F5D80-3C57-4320-800B-5AFEDB6BBE81}" destId="{E2675FFB-646E-422B-9BEC-82EF9A5B9C4E}" srcOrd="0" destOrd="0" presId="urn:microsoft.com/office/officeart/2005/8/layout/chevron2"/>
    <dgm:cxn modelId="{E29A6A50-B48E-4892-858D-2189B23002B0}" srcId="{2835BED2-252F-42AE-9A12-1C07CF158B09}" destId="{AF6DFBCF-B71A-47AB-87B2-A955A75BA7FA}" srcOrd="0" destOrd="0" parTransId="{4CE1A33B-2B23-4AE0-9937-DBE135E56487}" sibTransId="{66EDC213-8F8D-4DD6-B2E0-CECF66822B1B}"/>
    <dgm:cxn modelId="{80A2271F-8F55-464F-9473-6A4BD974E40B}" srcId="{14F3C00A-174A-473F-A98B-695770F36854}" destId="{02BD43DC-37FE-4160-A00C-89656BA5F66C}" srcOrd="3" destOrd="0" parTransId="{AF3EAFF3-E262-4868-A275-A0361D3086AD}" sibTransId="{489D7A98-4145-430D-A26A-ACFA95613686}"/>
    <dgm:cxn modelId="{618F11CE-A070-4B5F-A750-00112D93DBAE}" type="presOf" srcId="{A70698F9-D00A-4F31-82E3-461168444F2D}" destId="{5CC41A0C-189A-45D6-B804-D75B05A67C04}" srcOrd="0" destOrd="0" presId="urn:microsoft.com/office/officeart/2005/8/layout/chevron2"/>
    <dgm:cxn modelId="{9E72760E-72FD-40A0-878A-33CF42A643EB}" srcId="{BBA25CFC-9352-40A7-9CA1-15A24E4F45F5}" destId="{B02AE1A0-36A0-46B6-99DC-02DBFFEBD6AD}" srcOrd="0" destOrd="0" parTransId="{8EA03F11-86D8-4EE8-84E1-0C0E0884F4C7}" sibTransId="{04EC8F42-18F7-4464-85D9-CB84E45C2C80}"/>
    <dgm:cxn modelId="{39C1EEBF-77E6-4E8E-8C14-59980AF0B5AE}" type="presOf" srcId="{02BD43DC-37FE-4160-A00C-89656BA5F66C}" destId="{01FC36E3-E3C6-47EC-A3E0-41ECE2616FD2}" srcOrd="0" destOrd="0" presId="urn:microsoft.com/office/officeart/2005/8/layout/chevron2"/>
    <dgm:cxn modelId="{9601D3E4-6F97-42D3-91AD-2BE005171819}" type="presOf" srcId="{14F3C00A-174A-473F-A98B-695770F36854}" destId="{65C27B22-C276-4333-B84E-6B8FD910C192}" srcOrd="0" destOrd="0" presId="urn:microsoft.com/office/officeart/2005/8/layout/chevron2"/>
    <dgm:cxn modelId="{82AF46BA-5CED-4293-9E67-A0A4CE350C6C}" srcId="{14F3C00A-174A-473F-A98B-695770F36854}" destId="{2835BED2-252F-42AE-9A12-1C07CF158B09}" srcOrd="0" destOrd="0" parTransId="{2AB47BED-436A-4AB4-AAA0-F2366D049BB2}" sibTransId="{DDBF9556-C8FE-4817-A9F1-F7D2C775DA47}"/>
    <dgm:cxn modelId="{50AC6A82-27C7-4367-85C2-4A90AC90C9E4}" type="presOf" srcId="{8BDCFF36-752A-4F21-8F04-ED99C056821E}" destId="{19820699-8DDE-4690-9CFC-86437FB6108C}" srcOrd="0" destOrd="0" presId="urn:microsoft.com/office/officeart/2005/8/layout/chevron2"/>
    <dgm:cxn modelId="{40BD2B20-443F-44EC-BFE8-96892A61F262}" type="presOf" srcId="{AF6DFBCF-B71A-47AB-87B2-A955A75BA7FA}" destId="{5A5AE3E2-85DD-44CA-9872-404821ECC2AE}" srcOrd="0" destOrd="0" presId="urn:microsoft.com/office/officeart/2005/8/layout/chevron2"/>
    <dgm:cxn modelId="{7E6DB2AF-4227-46A0-AB1A-46876451538C}" type="presOf" srcId="{2835BED2-252F-42AE-9A12-1C07CF158B09}" destId="{EBEA10A9-03AC-4BBA-B249-172A3B94EF02}" srcOrd="0" destOrd="0" presId="urn:microsoft.com/office/officeart/2005/8/layout/chevron2"/>
    <dgm:cxn modelId="{4197FE25-CA86-4759-9F90-4A94A1859B9F}" type="presOf" srcId="{9732473E-2AFE-4F08-9CAF-7C646146B9EE}" destId="{A487C419-29EC-4887-B485-E295C45F1E70}" srcOrd="0" destOrd="0" presId="urn:microsoft.com/office/officeart/2005/8/layout/chevron2"/>
    <dgm:cxn modelId="{D00899DA-01C5-4DDA-B408-4E64504EA37D}" srcId="{D80DE4DD-5DEF-434C-96D8-100EBC3898B9}" destId="{ED9DCB20-4EF1-4A2F-883C-03BEFC28BDFB}" srcOrd="0" destOrd="0" parTransId="{E5EFBFDE-6664-4B7A-8709-B3B0A3B269F1}" sibTransId="{B6A87E02-C860-4791-BFCA-78D00D7A91F7}"/>
    <dgm:cxn modelId="{8A5287E4-79EE-45F4-B79F-1B2BBB82C39B}" type="presParOf" srcId="{65C27B22-C276-4333-B84E-6B8FD910C192}" destId="{F02A538A-8FBD-43E2-A5D6-95A118955F30}" srcOrd="0" destOrd="0" presId="urn:microsoft.com/office/officeart/2005/8/layout/chevron2"/>
    <dgm:cxn modelId="{C09C7D1B-C1E4-4A6E-8FBA-E49E707C3B8F}" type="presParOf" srcId="{F02A538A-8FBD-43E2-A5D6-95A118955F30}" destId="{EBEA10A9-03AC-4BBA-B249-172A3B94EF02}" srcOrd="0" destOrd="0" presId="urn:microsoft.com/office/officeart/2005/8/layout/chevron2"/>
    <dgm:cxn modelId="{F4B3B9FF-8D73-4D17-8927-4012D677FFAD}" type="presParOf" srcId="{F02A538A-8FBD-43E2-A5D6-95A118955F30}" destId="{5A5AE3E2-85DD-44CA-9872-404821ECC2AE}" srcOrd="1" destOrd="0" presId="urn:microsoft.com/office/officeart/2005/8/layout/chevron2"/>
    <dgm:cxn modelId="{D26C5E46-52FE-449A-872E-741263A98232}" type="presParOf" srcId="{65C27B22-C276-4333-B84E-6B8FD910C192}" destId="{C93A22B4-A962-4B1F-BD13-7681FFA64CB5}" srcOrd="1" destOrd="0" presId="urn:microsoft.com/office/officeart/2005/8/layout/chevron2"/>
    <dgm:cxn modelId="{CEC1D8D9-CC52-4730-A567-A4A984581C12}" type="presParOf" srcId="{65C27B22-C276-4333-B84E-6B8FD910C192}" destId="{EBA3E17C-44B1-4A40-A0F1-D0DB83369BDF}" srcOrd="2" destOrd="0" presId="urn:microsoft.com/office/officeart/2005/8/layout/chevron2"/>
    <dgm:cxn modelId="{E85A600A-17EF-401C-BBB2-E21F284F349E}" type="presParOf" srcId="{EBA3E17C-44B1-4A40-A0F1-D0DB83369BDF}" destId="{6F57F871-B0F1-4A30-8077-C980E0E21C98}" srcOrd="0" destOrd="0" presId="urn:microsoft.com/office/officeart/2005/8/layout/chevron2"/>
    <dgm:cxn modelId="{A307924F-528C-4150-9AF7-EDD8B6EF5420}" type="presParOf" srcId="{EBA3E17C-44B1-4A40-A0F1-D0DB83369BDF}" destId="{93E90F21-DD54-484C-8DD9-E52816B455A8}" srcOrd="1" destOrd="0" presId="urn:microsoft.com/office/officeart/2005/8/layout/chevron2"/>
    <dgm:cxn modelId="{ADB3093B-D849-4851-A9E1-847772CC7ECC}" type="presParOf" srcId="{65C27B22-C276-4333-B84E-6B8FD910C192}" destId="{5D3A92E9-D091-4B12-947C-5AE45B9C2BDA}" srcOrd="3" destOrd="0" presId="urn:microsoft.com/office/officeart/2005/8/layout/chevron2"/>
    <dgm:cxn modelId="{B1C4B437-CC80-491C-89C4-C12E3D239C73}" type="presParOf" srcId="{65C27B22-C276-4333-B84E-6B8FD910C192}" destId="{7C630286-DAFE-40EE-88E7-9F48D98A54E0}" srcOrd="4" destOrd="0" presId="urn:microsoft.com/office/officeart/2005/8/layout/chevron2"/>
    <dgm:cxn modelId="{A05EB8FA-A093-4410-BAB1-2AA3A05AB92E}" type="presParOf" srcId="{7C630286-DAFE-40EE-88E7-9F48D98A54E0}" destId="{5CC41A0C-189A-45D6-B804-D75B05A67C04}" srcOrd="0" destOrd="0" presId="urn:microsoft.com/office/officeart/2005/8/layout/chevron2"/>
    <dgm:cxn modelId="{5B1C0D11-794F-42A3-9BF5-E6305FBFA3E0}" type="presParOf" srcId="{7C630286-DAFE-40EE-88E7-9F48D98A54E0}" destId="{13F4B129-18B5-46C6-B503-31B2D6196E96}" srcOrd="1" destOrd="0" presId="urn:microsoft.com/office/officeart/2005/8/layout/chevron2"/>
    <dgm:cxn modelId="{1E5D397F-7156-4F01-BBA6-E86D81E32CC6}" type="presParOf" srcId="{65C27B22-C276-4333-B84E-6B8FD910C192}" destId="{E0C13CA9-7731-429F-881A-22E83031BB02}" srcOrd="5" destOrd="0" presId="urn:microsoft.com/office/officeart/2005/8/layout/chevron2"/>
    <dgm:cxn modelId="{1E59BC52-1B20-4352-803E-400D59761E8D}" type="presParOf" srcId="{65C27B22-C276-4333-B84E-6B8FD910C192}" destId="{F4A7282E-C70F-407B-8A35-D1B39377519C}" srcOrd="6" destOrd="0" presId="urn:microsoft.com/office/officeart/2005/8/layout/chevron2"/>
    <dgm:cxn modelId="{037A4531-575D-43A2-98EE-E9F890608689}" type="presParOf" srcId="{F4A7282E-C70F-407B-8A35-D1B39377519C}" destId="{01FC36E3-E3C6-47EC-A3E0-41ECE2616FD2}" srcOrd="0" destOrd="0" presId="urn:microsoft.com/office/officeart/2005/8/layout/chevron2"/>
    <dgm:cxn modelId="{121F1111-BF88-4E30-BC37-7F94F59985AC}" type="presParOf" srcId="{F4A7282E-C70F-407B-8A35-D1B39377519C}" destId="{19820699-8DDE-4690-9CFC-86437FB6108C}" srcOrd="1" destOrd="0" presId="urn:microsoft.com/office/officeart/2005/8/layout/chevron2"/>
    <dgm:cxn modelId="{8E456407-04FE-45F6-A8B4-EB3CBF370E66}" type="presParOf" srcId="{65C27B22-C276-4333-B84E-6B8FD910C192}" destId="{AA041B39-CF3D-4C7D-B456-F981C35BC6D1}" srcOrd="7" destOrd="0" presId="urn:microsoft.com/office/officeart/2005/8/layout/chevron2"/>
    <dgm:cxn modelId="{F0C95998-8B64-479B-8E3B-BDFC96F2A826}" type="presParOf" srcId="{65C27B22-C276-4333-B84E-6B8FD910C192}" destId="{410187D4-8778-4A34-A904-F7178B87F631}" srcOrd="8" destOrd="0" presId="urn:microsoft.com/office/officeart/2005/8/layout/chevron2"/>
    <dgm:cxn modelId="{05B79827-AE95-4BB9-9CA7-DDFE8FCE0365}" type="presParOf" srcId="{410187D4-8778-4A34-A904-F7178B87F631}" destId="{A487C419-29EC-4887-B485-E295C45F1E70}" srcOrd="0" destOrd="0" presId="urn:microsoft.com/office/officeart/2005/8/layout/chevron2"/>
    <dgm:cxn modelId="{724D7F48-37BF-4C66-A8D7-6F834F589696}" type="presParOf" srcId="{410187D4-8778-4A34-A904-F7178B87F631}" destId="{E2675FFB-646E-422B-9BEC-82EF9A5B9C4E}" srcOrd="1" destOrd="0" presId="urn:microsoft.com/office/officeart/2005/8/layout/chevron2"/>
    <dgm:cxn modelId="{AA968B75-D211-4F83-8A9D-91E3DD2855C6}" type="presParOf" srcId="{65C27B22-C276-4333-B84E-6B8FD910C192}" destId="{2DC85B83-BDF7-47E7-8BE0-E189F3DB9F2C}" srcOrd="9" destOrd="0" presId="urn:microsoft.com/office/officeart/2005/8/layout/chevron2"/>
    <dgm:cxn modelId="{A380615C-AAB7-4466-A015-EE366DD30D77}" type="presParOf" srcId="{65C27B22-C276-4333-B84E-6B8FD910C192}" destId="{8463CA64-3165-4D99-9A97-C18A2887B351}" srcOrd="10" destOrd="0" presId="urn:microsoft.com/office/officeart/2005/8/layout/chevron2"/>
    <dgm:cxn modelId="{B37E351A-AC98-4512-9498-943CD139FE84}" type="presParOf" srcId="{8463CA64-3165-4D99-9A97-C18A2887B351}" destId="{7A0F159D-FB9C-4D43-B3DF-8FF759232F08}" srcOrd="0" destOrd="0" presId="urn:microsoft.com/office/officeart/2005/8/layout/chevron2"/>
    <dgm:cxn modelId="{0BF6517A-8B43-445E-8649-A43EAA9581C8}" type="presParOf" srcId="{8463CA64-3165-4D99-9A97-C18A2887B351}" destId="{859CB796-EB90-4F0E-9597-D17866B99702}" srcOrd="1" destOrd="0" presId="urn:microsoft.com/office/officeart/2005/8/layout/chevron2"/>
    <dgm:cxn modelId="{CCA866F6-CF6F-4F04-8D93-7E3D3D94E0C3}" type="presParOf" srcId="{65C27B22-C276-4333-B84E-6B8FD910C192}" destId="{F7105C2C-1F81-421C-8F3A-D0E4D44BED49}" srcOrd="11" destOrd="0" presId="urn:microsoft.com/office/officeart/2005/8/layout/chevron2"/>
    <dgm:cxn modelId="{749E51F6-8D2C-4D02-BF15-861B187A1100}" type="presParOf" srcId="{65C27B22-C276-4333-B84E-6B8FD910C192}" destId="{B53D1FDD-DD15-425A-8DE0-C32674856B13}" srcOrd="12" destOrd="0" presId="urn:microsoft.com/office/officeart/2005/8/layout/chevron2"/>
    <dgm:cxn modelId="{C5873E45-3D1A-45BB-9607-CAEBD2149DA5}" type="presParOf" srcId="{B53D1FDD-DD15-425A-8DE0-C32674856B13}" destId="{8E363FC2-071F-4DEF-824E-ACA54E2F125B}" srcOrd="0" destOrd="0" presId="urn:microsoft.com/office/officeart/2005/8/layout/chevron2"/>
    <dgm:cxn modelId="{76549CBD-BB89-4B34-8C55-0C4DA43A4F3B}" type="presParOf" srcId="{B53D1FDD-DD15-425A-8DE0-C32674856B13}" destId="{69D7BA4A-9FC9-4D32-BBC3-958B87683F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0.36538</cdr:x>
      <cdr:y>0.71728</cdr:y>
    </cdr:from>
    <cdr:to>
      <cdr:x>0.36559</cdr:x>
      <cdr:y>0.85864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553495" y="3821905"/>
          <a:ext cx="685800" cy="15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0.67308</cdr:x>
      <cdr:y>0.63874</cdr:y>
    </cdr:from>
    <cdr:to>
      <cdr:x>0.67328</cdr:x>
      <cdr:y>0.85864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5400000" flipH="1" flipV="1">
          <a:off x="4801394" y="3631406"/>
          <a:ext cx="1066800" cy="15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0.26415</cdr:x>
      <cdr:y>0.62304</cdr:y>
    </cdr:from>
    <cdr:to>
      <cdr:x>0.43396</cdr:x>
      <cdr:y>0.675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66800" y="1899027"/>
          <a:ext cx="685799" cy="158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900" b="1" dirty="0" smtClean="0"/>
            <a:t>122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0.57143</cdr:x>
      <cdr:y>0.51429</cdr:y>
    </cdr:from>
    <cdr:to>
      <cdr:x>0.7381</cdr:x>
      <cdr:y>0.62857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28800" y="1371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100,9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9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25900E-DB9D-4A44-9528-E1CA85AC8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96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B1212-72EA-4EE1-8DC4-78D9025CC60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5359-4B33-496F-9423-DB8EF1584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1587-DCDD-4437-9B31-3DD2AF617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6297-A687-45C2-9BF5-654572D3A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2105-9648-46A8-90C4-83BF37BB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0BF0-692D-40E0-9902-4855C5FC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F213-B7DF-400F-9809-2D895B17B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5246-1D2D-43C9-9D27-E6677E641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6DB4-F74C-4753-B332-FE1B4A68E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CCFC-24F6-42DA-A248-D4A0DC1F3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5D22-752C-4369-B8AB-049D3AD5F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45EA-8B16-4BAC-8BB0-19EB07B56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A805-1CCE-40D5-A46F-6A4485628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8AC2-37D1-4CE9-B566-679B1495A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935C-7A7A-4E04-A698-C91EB5E81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B0BE-03A7-428A-8E5C-EC5D1F0A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FD37-B931-451C-A514-2D12A2294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E684-0B77-4DAA-940F-05F177BC4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89A0-4A29-42FB-A9DF-14088002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1B8F-1C11-43F8-A644-66E6F3A5A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B1F7211-5EE0-4A77-958A-242EE86A9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4" r:id="rId4"/>
    <p:sldLayoutId id="2147484009" r:id="rId5"/>
    <p:sldLayoutId id="2147484003" r:id="rId6"/>
    <p:sldLayoutId id="2147484010" r:id="rId7"/>
    <p:sldLayoutId id="2147484011" r:id="rId8"/>
    <p:sldLayoutId id="2147484012" r:id="rId9"/>
    <p:sldLayoutId id="2147484002" r:id="rId10"/>
    <p:sldLayoutId id="2147484013" r:id="rId11"/>
    <p:sldLayoutId id="2147484001" r:id="rId12"/>
    <p:sldLayoutId id="2147484000" r:id="rId13"/>
    <p:sldLayoutId id="2147483999" r:id="rId14"/>
    <p:sldLayoutId id="2147483998" r:id="rId15"/>
    <p:sldLayoutId id="2147483997" r:id="rId16"/>
    <p:sldLayoutId id="2147483996" r:id="rId17"/>
    <p:sldLayoutId id="2147483995" r:id="rId18"/>
    <p:sldLayoutId id="214748400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3C7953D899697CF64C4DE18EEAE0D593D94F7155AAD8976D7789F3766C01ECB6082C35998F7u6X2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37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36.jpeg"/><Relationship Id="rId5" Type="http://schemas.openxmlformats.org/officeDocument/2006/relationships/image" Target="../media/image72.jpeg"/><Relationship Id="rId10" Type="http://schemas.openxmlformats.org/officeDocument/2006/relationships/image" Target="../media/image76.jpeg"/><Relationship Id="rId4" Type="http://schemas.openxmlformats.org/officeDocument/2006/relationships/image" Target="../media/image71.jpeg"/><Relationship Id="rId9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hita@tvk-chara.ru" TargetMode="External"/><Relationship Id="rId2" Type="http://schemas.openxmlformats.org/officeDocument/2006/relationships/hyperlink" Target="mailto:blagoustrovstvo-chern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_sekretar@mail.ru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hyperlink" Target="mailto:Larchenkogalina@mail.ru" TargetMode="External"/><Relationship Id="rId7" Type="http://schemas.openxmlformats.org/officeDocument/2006/relationships/hyperlink" Target="mailto:adm.mr.zhkh@mail.ru" TargetMode="External"/><Relationship Id="rId2" Type="http://schemas.openxmlformats.org/officeDocument/2006/relationships/hyperlink" Target="tel:830265212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l:83026521160" TargetMode="External"/><Relationship Id="rId5" Type="http://schemas.openxmlformats.org/officeDocument/2006/relationships/hyperlink" Target="mailto:otdel-chern@ya.ru" TargetMode="External"/><Relationship Id="rId10" Type="http://schemas.openxmlformats.org/officeDocument/2006/relationships/image" Target="../media/image79.jpeg"/><Relationship Id="rId4" Type="http://schemas.openxmlformats.org/officeDocument/2006/relationships/hyperlink" Target="tel:83026541838" TargetMode="External"/><Relationship Id="rId9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28600"/>
            <a:ext cx="8229600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b="1" i="1" dirty="0" smtClean="0"/>
          </a:p>
        </p:txBody>
      </p:sp>
      <p:pic>
        <p:nvPicPr>
          <p:cNvPr id="21506" name="Picture 15" descr="i-28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6000" contrast="2000"/>
          </a:blip>
          <a:srcRect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85800" y="3200400"/>
            <a:ext cx="8001000" cy="96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ИНВЕСТИЦИОННЫЙ ПАСПОРТ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62000" y="3657600"/>
            <a:ext cx="76200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МУНИЦИПАЛЬНОЕ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ОБРАЗОВАНИЕ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«ЧЕРНЫШЕВСКИЙ РАЙОН»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Забайкальский край</a:t>
            </a:r>
          </a:p>
        </p:txBody>
      </p:sp>
      <p:pic>
        <p:nvPicPr>
          <p:cNvPr id="7" name="Picture 2" descr="http://xn--b1afavmrk6bm3a.xn--80aaaac8algcbgbck3fl0q.xn--p1ai/u/din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09600"/>
            <a:ext cx="2057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налогу на имущество физических лиц городских и сельских поселений муниципального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761999"/>
          <a:ext cx="9067802" cy="6188702"/>
        </p:xfrm>
        <a:graphic>
          <a:graphicData uri="http://schemas.openxmlformats.org/drawingml/2006/table">
            <a:tbl>
              <a:tblPr/>
              <a:tblGrid>
                <a:gridCol w="215034"/>
                <a:gridCol w="4347891"/>
                <a:gridCol w="1519678"/>
                <a:gridCol w="1560854"/>
                <a:gridCol w="1424345"/>
              </a:tblGrid>
              <a:tr h="168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Ставка налога на имущество физических лиц в отношении: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 всех сельских  поселениях   района, в городском поселении «Жирекенское» , «Аксёново-Зиловское»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городском поселении «Чернышевское»,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Букачачинское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городском поселении «Жирекенское»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5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Жилых домов, жилых помещений;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объектов незавершенного строительства в случае, если проектируемым назначением таких объектов является жилой дом;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единых недвижимых комплексов, в состав которых входит хотя бы одно жилое помещение (жилой дом);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гаражей и </a:t>
                      </a:r>
                      <a:r>
                        <a:rPr kumimoji="0" 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машино-мест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в % от кадастровой стоимости объекта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569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отношении объектов налогообложения, включенных в перечень, определяемый в соответствии с 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2"/>
                        </a:rPr>
                        <a:t>пунктом 7 статьи 378.2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главы 30 Налогового Кодекса Российской Федерации, 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кадастровой стоимостью: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 5 млн.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руб.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- 1,5%;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 5 до 15 млн.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руб.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- 1,2%; </a:t>
                      </a:r>
                    </a:p>
                    <a:p>
                      <a:pPr indent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свыше 15 млн. руб. - 0,9%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кадастровой стоимостью до 900 тыс. руб.-1,5%;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 900 тыс. руб. до 10 млн. руб.-1%;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свыше 10 млн. руб.-0,5.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Объектов налогообложения,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000" b="1" dirty="0" smtClean="0">
              <a:solidFill>
                <a:srgbClr val="CCCCFF"/>
              </a:solidFill>
              <a:effectLst/>
            </a:endParaRPr>
          </a:p>
        </p:txBody>
      </p:sp>
      <p:sp>
        <p:nvSpPr>
          <p:cNvPr id="395274" name="Rectangle 10"/>
          <p:cNvSpPr>
            <a:spLocks noChangeArrowheads="1"/>
          </p:cNvSpPr>
          <p:nvPr/>
        </p:nvSpPr>
        <p:spPr bwMode="auto">
          <a:xfrm>
            <a:off x="304800" y="914400"/>
            <a:ext cx="8610600" cy="5570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800" b="1" i="0" dirty="0">
                <a:cs typeface="+mn-cs"/>
              </a:rPr>
              <a:t>         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/>
              <a:t>     </a:t>
            </a:r>
            <a:r>
              <a:rPr lang="ru-RU" sz="1400" b="1" i="0" dirty="0" smtClean="0">
                <a:solidFill>
                  <a:schemeClr val="accent1">
                    <a:lumMod val="75000"/>
                  </a:schemeClr>
                </a:solidFill>
              </a:rPr>
              <a:t>Развитие туризма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/>
              <a:t>     Степной пейзаж Чернышевского района ближе к глухой деревеньке </a:t>
            </a:r>
            <a:r>
              <a:rPr lang="ru-RU" sz="1400" b="1" i="0" dirty="0" err="1" smtClean="0"/>
              <a:t>Курлыч</a:t>
            </a:r>
            <a:r>
              <a:rPr lang="ru-RU" sz="1400" b="1" i="0" dirty="0" smtClean="0"/>
              <a:t>, практически отрезанной от внешнего мира, сменяется великолепием смешанного леса и часто встречающихся горных массивов. И вот, на фоне </a:t>
            </a:r>
            <a:r>
              <a:rPr lang="ru-RU" sz="1400" b="1" i="0" dirty="0" err="1" smtClean="0"/>
              <a:t>голубого</a:t>
            </a:r>
            <a:r>
              <a:rPr lang="ru-RU" sz="1400" b="1" i="0" dirty="0" smtClean="0"/>
              <a:t> неба и сопок, покрытых лесами, на окраине маленькой вымирающей деревеньки открывается великолепный вид на белокаменное здание </a:t>
            </a:r>
            <a:r>
              <a:rPr lang="ru-RU" sz="1400" b="1" i="0" dirty="0" err="1" smtClean="0"/>
              <a:t>Курлыченской</a:t>
            </a:r>
            <a:r>
              <a:rPr lang="ru-RU" sz="1400" b="1" i="0" dirty="0" smtClean="0"/>
              <a:t> Спасской церкви. Церковь стоит на пологой возвышенности.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Спасская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церковь с. </a:t>
            </a:r>
            <a:r>
              <a:rPr lang="ru-RU" sz="1400" b="1" i="0" dirty="0" err="1">
                <a:ea typeface="Tahoma" pitchFamily="34" charset="0"/>
                <a:cs typeface="Tahoma" pitchFamily="34" charset="0"/>
              </a:rPr>
              <a:t>Курлыч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 была построена в 1903 году.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Это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уникальный экземпляр красивейшей архитектуры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создан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в стиле барокко и не имеет себе аналогов.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ea typeface="Tahoma" pitchFamily="34" charset="0"/>
                <a:cs typeface="Tahoma" pitchFamily="34" charset="0"/>
              </a:rPr>
              <a:t>   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Строительство осуществлялось под руководством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читинского архитектора  Г.В.Никитина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-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выпускника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Петербургской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Академии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художеств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.</a:t>
            </a:r>
            <a:r>
              <a:rPr lang="ru-RU" sz="1400" b="1" i="0" dirty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endParaRPr lang="ru-RU" sz="1400" b="1" i="0" dirty="0" smtClean="0"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Проект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архитектуры был взят с работ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архитектора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Г. Б. </a:t>
            </a:r>
            <a:r>
              <a:rPr lang="ru-RU" sz="1400" b="1" i="0" dirty="0" err="1">
                <a:ea typeface="Tahoma" pitchFamily="34" charset="0"/>
                <a:cs typeface="Tahoma" pitchFamily="34" charset="0"/>
              </a:rPr>
              <a:t>Шплета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 В настоящее время здание восстановлено и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осуществляет свою деятельность. Принимает прихожан.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Возможно  включить данный объект показа в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список  для участия в маршруте  религиозной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направленности «Православное Забайкалье» .</a:t>
            </a:r>
            <a:endParaRPr lang="ru-RU" sz="1400" b="1" i="0" dirty="0"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ea typeface="Tahoma" pitchFamily="34" charset="0"/>
                <a:cs typeface="Tahoma" pitchFamily="34" charset="0"/>
              </a:rPr>
              <a:t>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i="0" dirty="0">
              <a:cs typeface="+mn-cs"/>
            </a:endParaRPr>
          </a:p>
        </p:txBody>
      </p:sp>
      <p:sp>
        <p:nvSpPr>
          <p:cNvPr id="33796" name="Rectangle 17"/>
          <p:cNvSpPr>
            <a:spLocks noChangeArrowheads="1"/>
          </p:cNvSpPr>
          <p:nvPr/>
        </p:nvSpPr>
        <p:spPr bwMode="auto">
          <a:xfrm>
            <a:off x="6248400" y="60960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400" b="1" i="0" dirty="0"/>
              <a:t>     </a:t>
            </a:r>
          </a:p>
        </p:txBody>
      </p:sp>
      <p:pic>
        <p:nvPicPr>
          <p:cNvPr id="1026" name="Picture 2" descr="C:\Users\User\Desktop\Documents\Презентазии\ФОТО ДЛЯ ПРЕЗЕНТ\image (6).jpg"/>
          <p:cNvPicPr>
            <a:picLocks noChangeAspect="1" noChangeArrowheads="1"/>
          </p:cNvPicPr>
          <p:nvPr/>
        </p:nvPicPr>
        <p:blipFill>
          <a:blip r:embed="rId2" cstate="print"/>
          <a:srcRect b="6754"/>
          <a:stretch>
            <a:fillRect/>
          </a:stretch>
        </p:blipFill>
        <p:spPr bwMode="auto">
          <a:xfrm>
            <a:off x="5715000" y="3429000"/>
            <a:ext cx="3200400" cy="281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5867400" y="27432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Спасская церковь </a:t>
            </a:r>
            <a:endParaRPr lang="ru-RU" sz="1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Курлыч</a:t>
            </a:r>
            <a:endParaRPr lang="ru-RU" sz="1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85800"/>
            <a:ext cx="914400" cy="55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381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400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04800" y="10668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 smtClean="0">
              <a:cs typeface="Tahoma" pitchFamily="34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 На территории района в </a:t>
            </a:r>
            <a:r>
              <a:rPr lang="ru-RU" sz="1400" b="1" i="0" dirty="0">
                <a:cs typeface="Tahoma" pitchFamily="34" charset="0"/>
              </a:rPr>
              <a:t>2010 году </a:t>
            </a:r>
            <a:r>
              <a:rPr lang="ru-RU" sz="1400" b="1" i="0" dirty="0" smtClean="0">
                <a:cs typeface="Tahoma" pitchFamily="34" charset="0"/>
              </a:rPr>
              <a:t> было сделано открытие местонахождения динозавра </a:t>
            </a:r>
            <a:r>
              <a:rPr lang="ru-RU" sz="1400" b="1" i="0" dirty="0" err="1" smtClean="0">
                <a:cs typeface="Tahoma" pitchFamily="34" charset="0"/>
              </a:rPr>
              <a:t>Кулиндадромеуса</a:t>
            </a:r>
            <a:r>
              <a:rPr lang="ru-RU" sz="1400" b="1" i="0" dirty="0" smtClean="0">
                <a:cs typeface="Tahoma" pitchFamily="34" charset="0"/>
              </a:rPr>
              <a:t> забайкальского, при проведении </a:t>
            </a:r>
            <a:r>
              <a:rPr lang="ru-RU" sz="1400" b="1" i="0" dirty="0" err="1" smtClean="0">
                <a:cs typeface="Tahoma" pitchFamily="34" charset="0"/>
              </a:rPr>
              <a:t>геологосъемочных</a:t>
            </a:r>
            <a:r>
              <a:rPr lang="ru-RU" sz="1400" b="1" i="0" dirty="0" smtClean="0">
                <a:cs typeface="Tahoma" pitchFamily="34" charset="0"/>
              </a:rPr>
              <a:t> работ по геологическому изучению территории Чернышевского района.  С этого времени группа исследователей ежегодно выезжает для сбора коллекций и изучения местонахождения.  В настоящее время месту раскопок присвоен статус </a:t>
            </a:r>
            <a:r>
              <a:rPr lang="ru-RU" sz="1400" b="1" i="0" dirty="0" err="1" smtClean="0">
                <a:cs typeface="Tahoma" pitchFamily="34" charset="0"/>
              </a:rPr>
              <a:t>учебного-научного</a:t>
            </a:r>
            <a:r>
              <a:rPr lang="ru-RU" sz="1400" b="1" i="0" dirty="0" smtClean="0">
                <a:cs typeface="Tahoma" pitchFamily="34" charset="0"/>
              </a:rPr>
              <a:t> стационара « </a:t>
            </a:r>
            <a:r>
              <a:rPr lang="ru-RU" sz="1400" b="1" i="0" dirty="0" err="1" smtClean="0">
                <a:cs typeface="Tahoma" pitchFamily="34" charset="0"/>
              </a:rPr>
              <a:t>Кулинда</a:t>
            </a:r>
            <a:r>
              <a:rPr lang="ru-RU" sz="1400" b="1" i="0" dirty="0" smtClean="0">
                <a:cs typeface="Tahoma" pitchFamily="34" charset="0"/>
              </a:rPr>
              <a:t>». Стационар создан </a:t>
            </a:r>
            <a:r>
              <a:rPr lang="ru-RU" sz="1400" b="1" i="0" dirty="0">
                <a:cs typeface="Tahoma" pitchFamily="34" charset="0"/>
              </a:rPr>
              <a:t>общей площадью 81 га с целью сохранения и изучения </a:t>
            </a:r>
            <a:r>
              <a:rPr lang="ru-RU" sz="1400" b="1" i="0" dirty="0" smtClean="0">
                <a:cs typeface="Tahoma" pitchFamily="34" charset="0"/>
              </a:rPr>
              <a:t>уникального, единственного в мире местонахождения пернатого динозавра в </a:t>
            </a:r>
            <a:r>
              <a:rPr lang="ru-RU" sz="1400" b="1" i="0" dirty="0">
                <a:cs typeface="Tahoma" pitchFamily="34" charset="0"/>
              </a:rPr>
              <a:t>пади </a:t>
            </a:r>
            <a:r>
              <a:rPr lang="ru-RU" sz="1400" b="1" i="0" dirty="0" err="1">
                <a:cs typeface="Tahoma" pitchFamily="34" charset="0"/>
              </a:rPr>
              <a:t>Кулинда</a:t>
            </a:r>
            <a:r>
              <a:rPr lang="ru-RU" sz="1400" b="1" i="0" dirty="0">
                <a:cs typeface="Tahoma" pitchFamily="34" charset="0"/>
              </a:rPr>
              <a:t> Чернышевского района. </a:t>
            </a:r>
            <a:r>
              <a:rPr lang="ru-RU" sz="1400" b="1" i="0" dirty="0" smtClean="0">
                <a:cs typeface="Tahoma" pitchFamily="34" charset="0"/>
              </a:rPr>
              <a:t> 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 Учебно-научный </a:t>
            </a:r>
            <a:r>
              <a:rPr lang="ru-RU" sz="1400" b="1" i="0" dirty="0">
                <a:cs typeface="Tahoma" pitchFamily="34" charset="0"/>
              </a:rPr>
              <a:t>стационар может стать объектом притяжения туристов, а его создание - толчком к развитию туризма в </a:t>
            </a:r>
            <a:r>
              <a:rPr lang="ru-RU" sz="1400" b="1" i="0" dirty="0" smtClean="0">
                <a:cs typeface="Tahoma" pitchFamily="34" charset="0"/>
              </a:rPr>
              <a:t>районе.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Разработан  туристический проект «Место раскопок останков </a:t>
            </a:r>
            <a:r>
              <a:rPr lang="ru-RU" sz="1400" b="1" i="0" dirty="0" err="1" smtClean="0">
                <a:cs typeface="Tahoma" pitchFamily="34" charset="0"/>
              </a:rPr>
              <a:t>динозавра-Кулиндадромеуса</a:t>
            </a:r>
            <a:r>
              <a:rPr lang="ru-RU" sz="1400" b="1" i="0" dirty="0" smtClean="0">
                <a:cs typeface="Tahoma" pitchFamily="34" charset="0"/>
              </a:rPr>
              <a:t> забайкальского»,  который может быть включен в национальный проект в сфере туризма.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 smtClean="0">
              <a:solidFill>
                <a:srgbClr val="FF0000"/>
              </a:solidFill>
              <a:cs typeface="Tahoma" pitchFamily="34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>
              <a:cs typeface="Tahoma" pitchFamily="34" charset="0"/>
            </a:endParaRPr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2"/>
          <a:srcRect l="4264" t="7570" r="4264" b="13720"/>
          <a:stretch>
            <a:fillRect/>
          </a:stretch>
        </p:blipFill>
        <p:spPr bwMode="auto">
          <a:xfrm>
            <a:off x="685800" y="4419600"/>
            <a:ext cx="7315200" cy="22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33400"/>
            <a:ext cx="838200" cy="5960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0668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</a:rPr>
              <a:t>  Развитие  научного туризма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000" dirty="0"/>
          </a:p>
        </p:txBody>
      </p:sp>
      <p:pic>
        <p:nvPicPr>
          <p:cNvPr id="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9600"/>
            <a:ext cx="857251" cy="609600"/>
          </a:xfrm>
          <a:prstGeom prst="rect">
            <a:avLst/>
          </a:prstGeom>
          <a:noFill/>
        </p:spPr>
      </p:pic>
      <p:pic>
        <p:nvPicPr>
          <p:cNvPr id="84994" name="Picture 2" descr="C:\Users\User\AppData\Local\Temp\Rar$DIa0.967\IMG-20180115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2590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5" name="Picture 3" descr="C:\Users\User\AppData\Local\Temp\Rar$DIa0.921\IMG-20180115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7" name="Picture 5" descr="C:\Users\User\AppData\Local\Temp\Rar$DIa0.814\IMG-20180115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800600"/>
            <a:ext cx="2590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C:\Users\User\AppData\Local\Temp\Rar$DIa0.673\IMG-20180115-WA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006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    Создание и развитие  базы отдыха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на территории бывшего пионерского лагеря «Здоровье» с. Ульякан</a:t>
            </a:r>
          </a:p>
          <a:p>
            <a:r>
              <a:rPr lang="ru-RU" sz="1400" b="1" i="0" dirty="0" smtClean="0"/>
              <a:t>      В живописном лесном уголке , расположенного рядом с селом Ульякан, расположена бывшая база пионерского лагеря «Здоровье». Возможно создание базы отдыха  не только для отдыха в семейном кругу но и отдыха в кругу друзей, коллег. Возможность не только отдохнуть, набраться сил, но и улучшить здоровье, благодаря </a:t>
            </a:r>
          </a:p>
          <a:p>
            <a:r>
              <a:rPr lang="ru-RU" sz="1400" b="1" i="0" dirty="0" smtClean="0"/>
              <a:t>источнику минеральной воды </a:t>
            </a:r>
          </a:p>
          <a:p>
            <a:r>
              <a:rPr lang="ru-RU" sz="1400" b="1" i="0" dirty="0" smtClean="0"/>
              <a:t>и свежему хвойному воздуху.</a:t>
            </a:r>
          </a:p>
          <a:p>
            <a:endParaRPr lang="ru-RU" sz="1200" b="1" i="0" dirty="0">
              <a:solidFill>
                <a:srgbClr val="FF0000"/>
              </a:solidFill>
            </a:endParaRPr>
          </a:p>
        </p:txBody>
      </p:sp>
      <p:pic>
        <p:nvPicPr>
          <p:cNvPr id="11" name="Содержимое 3" descr="DSC002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429000"/>
            <a:ext cx="2860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3048000"/>
            <a:ext cx="2930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Источник минеральной воды</a:t>
            </a:r>
            <a:endParaRPr lang="ru-RU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pic>
        <p:nvPicPr>
          <p:cNvPr id="35842" name="Picture 84" descr="бурый уг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295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5" descr="глинистые слан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438400"/>
            <a:ext cx="13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31" descr="каменный уг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733800"/>
            <a:ext cx="13805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7" descr="гран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05400"/>
            <a:ext cx="1371600" cy="11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399" y="1120323"/>
          <a:ext cx="7315201" cy="552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831"/>
                <a:gridCol w="1812653"/>
                <a:gridCol w="2371117"/>
                <a:gridCol w="1371600"/>
              </a:tblGrid>
              <a:tr h="800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полезного ископаемого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 указанием категории),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Освоение</a:t>
                      </a:r>
                    </a:p>
                  </a:txBody>
                  <a:tcPr marT="45713" marB="45713" anchor="ctr" horzOverflow="overflow"/>
                </a:tc>
              </a:tr>
              <a:tr h="578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Бушулейское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гранодиориты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9821 тыс.м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</a:p>
                  </a:txBody>
                  <a:tcPr marT="45713" marB="45713" anchor="ctr" horzOverflow="overflow"/>
                </a:tc>
              </a:tr>
              <a:tr h="610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Северный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9848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773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Каменный карьер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2590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120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Шара-Кундуйское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Глины (тугоплавкие гончарные)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- 1051,4 тыс.м3, кат. С2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- 3137,3 тыс.м3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(керамика грубая),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- 14,6 тыс.м3 (керамика тонкая)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773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Алеурское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Песчано-гравийные породы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(наполнители бетона)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А+В+С1 - 808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653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Бушулейское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Суглинки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(кирпично-черепичное сырье)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А+В+С1 - 904,2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</a:p>
                  </a:txBody>
                  <a:tcPr marT="45713" marB="45713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graphicFrame>
        <p:nvGraphicFramePr>
          <p:cNvPr id="511015" name="Group 39"/>
          <p:cNvGraphicFramePr>
            <a:graphicFrameLocks noGrp="1"/>
          </p:cNvGraphicFramePr>
          <p:nvPr>
            <p:ph type="tbl" idx="4294967295"/>
          </p:nvPr>
        </p:nvGraphicFramePr>
        <p:xfrm>
          <a:off x="304800" y="990600"/>
          <a:ext cx="8534401" cy="3124200"/>
        </p:xfrm>
        <a:graphic>
          <a:graphicData uri="http://schemas.openxmlformats.org/drawingml/2006/table">
            <a:tbl>
              <a:tblPr/>
              <a:tblGrid>
                <a:gridCol w="2745851"/>
                <a:gridCol w="2745851"/>
                <a:gridCol w="3042699"/>
              </a:tblGrid>
              <a:tr h="906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полезного ископаемого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 указанием категории), (ед.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Центральный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B+С1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- 5505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Северный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- 1492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Козьи Сопки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- 28500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Лукженское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(граниты)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А+В+С1-1948,4 тыс.м3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2" name="Picture 5" descr="C:\Documents and Settings\Аюшиев Ч\Рабочий стол\image1882220.jpg"/>
          <p:cNvPicPr>
            <a:picLocks noChangeAspect="1" noChangeArrowheads="1"/>
          </p:cNvPicPr>
          <p:nvPr/>
        </p:nvPicPr>
        <p:blipFill>
          <a:blip r:embed="rId2"/>
          <a:srcRect l="9525" r="-2"/>
          <a:stretch>
            <a:fillRect/>
          </a:stretch>
        </p:blipFill>
        <p:spPr bwMode="auto">
          <a:xfrm>
            <a:off x="457200" y="43434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3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3"/>
          <a:srcRect l="17644" r="7367"/>
          <a:stretch>
            <a:fillRect/>
          </a:stretch>
        </p:blipFill>
        <p:spPr bwMode="auto">
          <a:xfrm>
            <a:off x="3124200" y="43434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4" name="Picture 42" descr="зол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433888"/>
            <a:ext cx="26193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Телекоммуникации</a:t>
            </a:r>
          </a:p>
        </p:txBody>
      </p:sp>
      <p:pic>
        <p:nvPicPr>
          <p:cNvPr id="37890" name="Picture 11" descr="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4243388" cy="1981200"/>
          </a:xfrm>
        </p:spPr>
      </p:pic>
      <p:pic>
        <p:nvPicPr>
          <p:cNvPr id="37891" name="Picture 14" descr="электр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4291013" cy="1981200"/>
          </a:xfrm>
        </p:spPr>
      </p:pic>
      <p:sp>
        <p:nvSpPr>
          <p:cNvPr id="3789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276600"/>
            <a:ext cx="8229600" cy="34290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телефонной связи общего пользования оказывают операторы проводной связи ОАО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ОАО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беспроводной телефонной связи представляют: ОАО «Мегафон», «МТС»,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Билайн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«Йота»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ОАО 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оказывают услуги широкополосного доступа в Интернет в следующих населённых пунктах Чернышевского района: пгт. Чернышевск, пгт. Аксёново-Зиловское, пгт. Жирекен, 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Багульный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Алеур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Утан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Комсомольское, с.Гаур.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Сотовая связь в 24 населенных пунктах, включая районный центр.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 к сети Интернет имеют 12 населенных пунктов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 всех поселениях установлены таксофоны.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Образование, Культура, физическая культура и спорт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610600" cy="5867400"/>
          </a:xfrm>
        </p:spPr>
        <p:txBody>
          <a:bodyPr/>
          <a:lstStyle/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Муниципальная система образования - это развитая сеть учреждений, которые предоставляют широкий спектр образовательных  услуг различного уровня: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дошкольных образовательных учреждений;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общеобразовательных учреждений; 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том  числе школа-интернат в с. Ульякан (ОАО «РЖД»)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Учреждения дополнительного образования: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Детско-юношеская спортивная школа (шахматы, пауэрлифтинг);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детского творчества  </a:t>
            </a:r>
            <a:r>
              <a:rPr lang="ru-RU" sz="1400" b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(направленности: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художественная, спортивная, социально-педагогическая, техническая, естественнонаучная, туристско-краеведческая)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Детская школа искусств(фортепиано, баян, аккордеон, хореография, пение).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Учреждение профессионального образования: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Профессиональное училище №20 в пгт. Чернышевск (специальности: машинист локомотива, слесарь по обслуживанию и ремонту подвижного состава, продавец, контролёр-кассир, повар, кондитер);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НОЧУ Учебный центр по подготовке водителей(подготовка водителей категории А,В,С,Д,Е)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Учреждения культуры: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Музей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филиалов ДК, 19 филиалов библиотек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досуга «Овация», «Радуга»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кинозал  «Радуга»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 «Багульник»;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ФОКОТ пгт. Чернышевск.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2000" indent="-28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11.09.2019\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638800"/>
            <a:ext cx="1981200" cy="1219200"/>
          </a:xfrm>
          <a:prstGeom prst="rect">
            <a:avLst/>
          </a:prstGeom>
          <a:noFill/>
        </p:spPr>
      </p:pic>
      <p:pic>
        <p:nvPicPr>
          <p:cNvPr id="5" name="Picture 7" descr="&amp;Gcy;&amp;iecy;&amp;ocy;&amp;rcy;&amp;gcy;&amp;icy;&amp;jcy; &amp;SHcy;&amp;pcy;&amp;icy;&amp;kcy;&amp;acy;&amp;lcy;&amp;ocy;&amp;vcy;, &amp;acy;&amp;gcy;&amp;iecy;&amp;ncy;&amp;tcy;&amp;scy;&amp;tcy;&amp;vcy;&amp;ocy; «PR+SPORT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06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0"/>
            <a:ext cx="1495425" cy="11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User\Desktop\11.09.2019\94168f814d6cc4be093dc449f37bddca_w150_h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486400"/>
            <a:ext cx="1295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Здравоохранение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5257800" y="1371600"/>
            <a:ext cx="3657600" cy="2590800"/>
          </a:xfrm>
        </p:spPr>
        <p:txBody>
          <a:bodyPr/>
          <a:lstStyle/>
          <a:p>
            <a:pPr eaLnBrk="1" hangingPunct="1"/>
            <a:r>
              <a:rPr lang="ru-RU" sz="1400" i="1" dirty="0" smtClean="0"/>
              <a:t>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5" name="Picture 658" descr="ско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3038124" cy="3886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1102578"/>
            <a:ext cx="5867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/>
              <a:t>Система здравоохранения представлена двумя учреждениями здравоохранения: </a:t>
            </a:r>
            <a:endParaRPr lang="ru-RU" sz="1400" i="0" dirty="0" smtClean="0"/>
          </a:p>
          <a:p>
            <a:pPr>
              <a:buFont typeface="Arial" pitchFamily="34" charset="0"/>
              <a:buChar char="•"/>
            </a:pPr>
            <a:r>
              <a:rPr lang="ru-RU" sz="1400" b="1" i="0" dirty="0" smtClean="0"/>
              <a:t>     негосударственным учреждением здравоохранения -«Узловая поликлиника на ст. Чернышевск-Забайкальск ОАО «РЖД»</a:t>
            </a:r>
          </a:p>
          <a:p>
            <a:r>
              <a:rPr lang="ru-RU" sz="1400" i="0" dirty="0" smtClean="0"/>
              <a:t>ГУЗ « Чернышевская ЦРБ» оказывает медицинскую помощь населению  пгт. Чернышевск и Чернышевского района, имеет в своем составе структурные подразделения в пгт. Жирекен, пгт. Аксёново-Зиловское, пгт. Букачача, 16  фельдшерско-акушерских пунктов во всех поселениях района, стационар на 152 круглосуточных и 62 дневных коек, поликлинику на 753 посещений в смену. В 2019 году продолжены мероприятия по укреплению материально –технической базы  ГУЗ «Чернышевская ЦРБ» (приобретён цифровой рентгенографический комплекс на базе мобильного рентген аппарата, </a:t>
            </a:r>
            <a:r>
              <a:rPr lang="ru-RU" sz="1400" i="0" dirty="0" err="1" smtClean="0"/>
              <a:t>маммограф</a:t>
            </a:r>
            <a:r>
              <a:rPr lang="ru-RU" sz="1400" i="0" dirty="0" smtClean="0"/>
              <a:t> цифровой, 3 автомобиля скорой медицинской помощи, построены новые </a:t>
            </a:r>
            <a:r>
              <a:rPr lang="ru-RU" sz="1400" i="0" dirty="0" err="1" smtClean="0"/>
              <a:t>ФАПы</a:t>
            </a:r>
            <a:r>
              <a:rPr lang="ru-RU" sz="1400" i="0" dirty="0" smtClean="0"/>
              <a:t> в  5 населённых пунктах);</a:t>
            </a:r>
            <a:r>
              <a:rPr lang="ru-RU" sz="1400" b="1" i="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0" dirty="0" smtClean="0"/>
              <a:t>     государственным -ГУЗ «Чернышевская центральная районная больница»,</a:t>
            </a:r>
            <a:r>
              <a:rPr lang="ru-RU" sz="1400" i="0" dirty="0" smtClean="0"/>
              <a:t> в структуру которого включены амбулаторно-поликлиническое и стационарное звено для взрослого и детского населения, отделение родовспоможения, отделение скорой и неотложной медицинской помощи, стоматологическая поликлиника; </a:t>
            </a:r>
          </a:p>
          <a:p>
            <a:endParaRPr lang="ru-RU" sz="1400" i="0" dirty="0" smtClean="0"/>
          </a:p>
          <a:p>
            <a:endParaRPr lang="ru-RU" sz="1400" i="0" dirty="0" smtClean="0"/>
          </a:p>
          <a:p>
            <a:endParaRPr lang="ru-RU" sz="1400" i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Финансово-кредитные учреждения</a:t>
            </a:r>
          </a:p>
        </p:txBody>
      </p:sp>
      <p:pic>
        <p:nvPicPr>
          <p:cNvPr id="40962" name="Picture 11" descr="SDC10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26000"/>
          </a:blip>
          <a:srcRect/>
          <a:stretch>
            <a:fillRect/>
          </a:stretch>
        </p:blipFill>
        <p:spPr>
          <a:xfrm>
            <a:off x="5410200" y="1295400"/>
            <a:ext cx="3124200" cy="2362200"/>
          </a:xfrm>
        </p:spPr>
      </p:pic>
      <p:pic>
        <p:nvPicPr>
          <p:cNvPr id="40963" name="Picture 16" descr="SDC109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>
          <a:xfrm>
            <a:off x="1143000" y="4419600"/>
            <a:ext cx="2667000" cy="2286001"/>
          </a:xfrm>
        </p:spPr>
      </p:pic>
      <p:pic>
        <p:nvPicPr>
          <p:cNvPr id="40964" name="Picture 17" descr="SDC109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34000" contrast="18000"/>
          </a:blip>
          <a:srcRect/>
          <a:stretch>
            <a:fillRect/>
          </a:stretch>
        </p:blipFill>
        <p:spPr>
          <a:xfrm>
            <a:off x="4876800" y="4267200"/>
            <a:ext cx="2987675" cy="2362200"/>
          </a:xfrm>
        </p:spPr>
      </p:pic>
      <p:sp>
        <p:nvSpPr>
          <p:cNvPr id="40965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 </a:t>
            </a:r>
            <a:endParaRPr lang="ru-RU" sz="2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</p:txBody>
      </p:sp>
      <p:sp>
        <p:nvSpPr>
          <p:cNvPr id="40966" name="Rectangle 22"/>
          <p:cNvSpPr>
            <a:spLocks noChangeArrowheads="1"/>
          </p:cNvSpPr>
          <p:nvPr/>
        </p:nvSpPr>
        <p:spPr bwMode="auto">
          <a:xfrm>
            <a:off x="228600" y="1219200"/>
            <a:ext cx="4495800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b="1" i="0" dirty="0"/>
              <a:t>На территории Чернышевского района осуществляют свою деятельность филиалы банков: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dirty="0" smtClean="0"/>
              <a:t>     ПАО </a:t>
            </a:r>
            <a:r>
              <a:rPr lang="ru-RU" sz="1200" b="1" i="0" dirty="0"/>
              <a:t>«Сбербанк России» </a:t>
            </a:r>
            <a:r>
              <a:rPr lang="ru-RU" sz="1200" b="1" i="0" dirty="0" smtClean="0"/>
              <a:t>: </a:t>
            </a:r>
            <a:r>
              <a:rPr lang="ru-RU" sz="1200" i="0" dirty="0" smtClean="0"/>
              <a:t>пгт</a:t>
            </a:r>
            <a:r>
              <a:rPr lang="ru-RU" sz="1200" i="0" dirty="0"/>
              <a:t>. </a:t>
            </a:r>
            <a:r>
              <a:rPr lang="ru-RU" sz="1200" i="0" dirty="0" err="1" smtClean="0"/>
              <a:t>Чернышевск-расположено</a:t>
            </a:r>
            <a:r>
              <a:rPr lang="ru-RU" sz="1200" i="0" dirty="0" smtClean="0"/>
              <a:t> отделение; пгт. Аксеново-Зиловское и пгт. Букачача- размещены банкоматы  и терминалы; </a:t>
            </a:r>
            <a:endParaRPr lang="ru-RU" sz="1200" i="0" dirty="0"/>
          </a:p>
          <a:p>
            <a:pPr algn="just">
              <a:buFont typeface="Arial" pitchFamily="34" charset="0"/>
              <a:buChar char="•"/>
            </a:pPr>
            <a:r>
              <a:rPr lang="ru-RU" sz="1200" b="1" i="0" dirty="0" smtClean="0"/>
              <a:t>    ПАО </a:t>
            </a:r>
            <a:r>
              <a:rPr lang="ru-RU" sz="1200" b="1" i="0" dirty="0"/>
              <a:t>«ВТБ-24» </a:t>
            </a:r>
            <a:r>
              <a:rPr lang="ru-RU" sz="1200" b="1" i="0" dirty="0" smtClean="0"/>
              <a:t>: </a:t>
            </a:r>
            <a:r>
              <a:rPr lang="ru-RU" sz="1200" i="0" dirty="0" smtClean="0"/>
              <a:t>пгт</a:t>
            </a:r>
            <a:r>
              <a:rPr lang="ru-RU" sz="1200" i="0" dirty="0"/>
              <a:t>. </a:t>
            </a:r>
            <a:r>
              <a:rPr lang="ru-RU" sz="1200" i="0" dirty="0" smtClean="0"/>
              <a:t>Чернышевск- расположен доп.офис, </a:t>
            </a:r>
            <a:r>
              <a:rPr lang="ru-RU" sz="1200" i="0" dirty="0"/>
              <a:t>пгт. </a:t>
            </a:r>
            <a:r>
              <a:rPr lang="ru-RU" sz="1200" i="0" dirty="0" smtClean="0"/>
              <a:t>Аксеново-Зиловское- размещен банкомат);</a:t>
            </a:r>
            <a:endParaRPr lang="ru-RU" sz="1200" i="0" dirty="0"/>
          </a:p>
          <a:p>
            <a:pPr algn="just">
              <a:buFont typeface="Arial" pitchFamily="34" charset="0"/>
              <a:buChar char="•"/>
            </a:pPr>
            <a:r>
              <a:rPr lang="ru-RU" sz="1200" b="1" i="0" dirty="0" smtClean="0"/>
              <a:t>     АО </a:t>
            </a:r>
            <a:r>
              <a:rPr lang="ru-RU" sz="1200" b="1" i="0" dirty="0"/>
              <a:t>«</a:t>
            </a:r>
            <a:r>
              <a:rPr lang="ru-RU" sz="1200" b="1" i="0" dirty="0" err="1"/>
              <a:t>Россельхозбанк</a:t>
            </a:r>
            <a:r>
              <a:rPr lang="ru-RU" sz="1200" b="1" i="0" dirty="0"/>
              <a:t>»</a:t>
            </a:r>
            <a:r>
              <a:rPr lang="ru-RU" sz="1200" i="0" dirty="0"/>
              <a:t> </a:t>
            </a:r>
            <a:r>
              <a:rPr lang="ru-RU" sz="1200" i="0" dirty="0" smtClean="0"/>
              <a:t>:пгт</a:t>
            </a:r>
            <a:r>
              <a:rPr lang="ru-RU" sz="1200" i="0" dirty="0"/>
              <a:t>. </a:t>
            </a:r>
            <a:r>
              <a:rPr lang="ru-RU" sz="1200" i="0" dirty="0" smtClean="0"/>
              <a:t>Чернышевск- расположен доп.офис.</a:t>
            </a:r>
            <a:endParaRPr lang="ru-RU" sz="1200" i="0" dirty="0"/>
          </a:p>
          <a:p>
            <a:pPr algn="just"/>
            <a:r>
              <a:rPr lang="ru-RU" sz="1200" i="0" dirty="0" smtClean="0"/>
              <a:t>Данные филиалы банков имеют широкую клиентскую базу , ориентированную на обслуживание как физических лиц так и юридических лиц, и индивидуальных предпринимателей. Обслуживают и готовы принимать на обслуживание юридические лица и индивидуальных предпринимателей на </a:t>
            </a:r>
            <a:r>
              <a:rPr lang="ru-RU" sz="1200" i="0" dirty="0" err="1" smtClean="0"/>
              <a:t>расчетно</a:t>
            </a:r>
            <a:r>
              <a:rPr lang="ru-RU" sz="1200" i="0" dirty="0" smtClean="0"/>
              <a:t> –кассовое обслуживание и в сфере кредитования.</a:t>
            </a:r>
          </a:p>
        </p:txBody>
      </p:sp>
      <p:pic>
        <p:nvPicPr>
          <p:cNvPr id="40967" name="Рисунок 10" descr="logo Ð Ð¾ÑÑÐµÐ»ÑÑÐ¾Ð·Ð±Ð°Ð½Ð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6019800"/>
            <a:ext cx="1285875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16" descr="logo Ð¡Ð±ÐµÑÐ±Ð°Ð½Ðº Ð Ð¾ÑÑÐ¸Ð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6248400"/>
            <a:ext cx="1285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8" descr="logo ÐÐ¢Ð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352800"/>
            <a:ext cx="1285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20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Приветствие главы Чернышевского района</a:t>
            </a:r>
            <a:endParaRPr lang="ru-RU" sz="2400" b="1" dirty="0" smtClean="0">
              <a:solidFill>
                <a:srgbClr val="CCCCFF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876800" cy="5410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имени администрации Чернышевского района приветствую вас на странице «Инвестиционного паспорта муниципального образования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Чернышевский район».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Инвестиционный паспорт содержит в себе комплексную информацию, демонстрирующую инвестиционный потенциал Чернышевского района.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Надеюсь, что представленный паспорт будет не только основным источником информации, но и путеводителем для  деловых и предприимчивых людей, потенциальных инвесторов.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   Мы готовы к диалогу и рассмотрим все Ваши предложения по использованию свободных производственных площадей и земельных участков для организации новых производств и объектов социально-культурной сферы.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Мы заинтересованы в привлечении инвестиций и открыты для  новых проектов в различных сферах деятельности, готовы оказать всяческое содействие повышению экономической активности в муниципальном образовании.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Уважаемые инвесторы!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Приглашая Вас к сотрудничеству, хотелось бы заверить, что в Чернышевском районе в лице администрации района Вы найдете хороших помощников в становлении и развитии вашего бизнеса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3555" name="Рисунок 7" descr="http://www.xn--b1afavmrk6bm3a.xn--80aaaac8algcbgbck3fl0q.xn--p1ai/u/xn--b1afavmrk6bm3a/images/IMG_0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19800" y="4495800"/>
            <a:ext cx="2667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b="1" i="0" cap="all" dirty="0">
              <a:solidFill>
                <a:srgbClr val="CCCCFF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648200"/>
            <a:ext cx="35814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0" dirty="0">
                <a:latin typeface="+mn-lt"/>
                <a:ea typeface="Batang" pitchFamily="18" charset="-127"/>
                <a:cs typeface="Aharoni" pitchFamily="2" charset="-79"/>
              </a:rPr>
              <a:t>Виктор</a:t>
            </a:r>
          </a:p>
          <a:p>
            <a:pPr algn="ctr">
              <a:defRPr/>
            </a:pPr>
            <a:r>
              <a:rPr lang="ru-RU" b="1" i="0" dirty="0">
                <a:latin typeface="+mn-lt"/>
                <a:ea typeface="Batang" pitchFamily="18" charset="-127"/>
                <a:cs typeface="Aharoni" pitchFamily="2" charset="-79"/>
              </a:rPr>
              <a:t>Владимирович </a:t>
            </a:r>
          </a:p>
          <a:p>
            <a:pPr algn="ctr">
              <a:defRPr/>
            </a:pPr>
            <a:r>
              <a:rPr lang="ru-RU" b="1" i="0" dirty="0" err="1">
                <a:latin typeface="+mn-lt"/>
                <a:ea typeface="Batang" pitchFamily="18" charset="-127"/>
                <a:cs typeface="Aharoni" pitchFamily="2" charset="-79"/>
              </a:rPr>
              <a:t>Наделяев</a:t>
            </a: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r>
              <a:rPr lang="ru-RU" b="1" i="0" dirty="0" smtClean="0">
                <a:latin typeface="+mn-lt"/>
                <a:ea typeface="Batang" pitchFamily="18" charset="-127"/>
                <a:cs typeface="Aharoni" pitchFamily="2" charset="-79"/>
              </a:rPr>
              <a:t>Глава  муниципального района «Чернышевского района»</a:t>
            </a: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9" name="Rectangle 15"/>
          <p:cNvSpPr>
            <a:spLocks noGrp="1" noChangeArrowheads="1"/>
          </p:cNvSpPr>
          <p:nvPr>
            <p:ph type="title"/>
          </p:nvPr>
        </p:nvSpPr>
        <p:spPr>
          <a:xfrm>
            <a:off x="444500" y="204787"/>
            <a:ext cx="8229600" cy="5334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Промышленность</a:t>
            </a:r>
          </a:p>
        </p:txBody>
      </p:sp>
      <p:graphicFrame>
        <p:nvGraphicFramePr>
          <p:cNvPr id="42041" name="Object 57"/>
          <p:cNvGraphicFramePr>
            <a:graphicFrameLocks noChangeAspect="1"/>
          </p:cNvGraphicFramePr>
          <p:nvPr/>
        </p:nvGraphicFramePr>
        <p:xfrm>
          <a:off x="457200" y="2362200"/>
          <a:ext cx="83534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Диаграмма" r:id="rId3" imgW="8353320" imgH="4067089" progId="MSGraph.Chart.8">
                  <p:embed followColorScheme="full"/>
                </p:oleObj>
              </mc:Choice>
              <mc:Fallback>
                <p:oleObj name="Диаграмма" r:id="rId3" imgW="8353320" imgH="4067089" progId="MSGraph.Chart.8">
                  <p:embed followColorScheme="full"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35342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" y="1066800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ru-RU" sz="1400" b="1" i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Системообразующие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предприятия района - это предприятия ОАО «РЖД»,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в числе которых – локомотивное  и вагонное депо, дистанция пути, путевая машинная станция, дистанция энергоснабжения. 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Предприятиями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ОАО «РЖД» в пгт Чернышевск производятся ремонт железнодорожного подвижного состава (вагонов), погрузочно-разгрузочные работы, оказываются услуги по хранению грузов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Агропромышленный комплекс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38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24   крестьянско-фермерских хозяйств</a:t>
            </a:r>
            <a:endParaRPr lang="ru-RU" b="1" i="0" dirty="0"/>
          </a:p>
        </p:txBody>
      </p:sp>
      <p:pic>
        <p:nvPicPr>
          <p:cNvPr id="9" name="Содержимое 6" descr="1ста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0" y="1219200"/>
            <a:ext cx="1524000" cy="10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010400" y="2362200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3 300 </a:t>
            </a:r>
          </a:p>
          <a:p>
            <a:pPr algn="ctr"/>
            <a:r>
              <a:rPr lang="ru-RU" b="1" i="0" dirty="0" smtClean="0"/>
              <a:t>личных подсобных хозяйств</a:t>
            </a:r>
            <a:endParaRPr lang="ru-RU" b="1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295400"/>
            <a:ext cx="400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smtClean="0"/>
              <a:t>ПРОИЗВОДСТВО </a:t>
            </a:r>
            <a:r>
              <a:rPr lang="ru-RU" sz="1200" b="1" i="0" dirty="0" smtClean="0"/>
              <a:t>в 2019 г. </a:t>
            </a:r>
          </a:p>
          <a:p>
            <a:pPr algn="ctr"/>
            <a:r>
              <a:rPr lang="ru-RU" sz="1200" b="1" i="0" dirty="0" smtClean="0"/>
              <a:t>(хозяйства всех категорий)</a:t>
            </a:r>
            <a:endParaRPr lang="ru-RU" sz="1200" b="1" i="0" dirty="0"/>
          </a:p>
        </p:txBody>
      </p:sp>
      <p:pic>
        <p:nvPicPr>
          <p:cNvPr id="88069" name="Picture 5" descr="C:\Users\User\Desktop\11.09.2019\moloko-1-768x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1066800" cy="609600"/>
          </a:xfrm>
          <a:prstGeom prst="rect">
            <a:avLst/>
          </a:prstGeom>
          <a:noFill/>
        </p:spPr>
      </p:pic>
      <p:pic>
        <p:nvPicPr>
          <p:cNvPr id="88070" name="Picture 6" descr="C:\Users\User\Desktop\11.09.2019\sd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43200"/>
            <a:ext cx="1066800" cy="609600"/>
          </a:xfrm>
          <a:prstGeom prst="rect">
            <a:avLst/>
          </a:prstGeom>
          <a:noFill/>
        </p:spPr>
      </p:pic>
      <p:pic>
        <p:nvPicPr>
          <p:cNvPr id="88071" name="Picture 7" descr="C:\Users\User\Desktop\11.09.2019\5b7ec87f60bfa5.87738226_01_zer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71600"/>
            <a:ext cx="1295400" cy="914400"/>
          </a:xfrm>
          <a:prstGeom prst="rect">
            <a:avLst/>
          </a:prstGeom>
          <a:noFill/>
        </p:spPr>
      </p:pic>
      <p:pic>
        <p:nvPicPr>
          <p:cNvPr id="88072" name="Picture 8" descr="C:\Users\User\Desktop\11.09.2019\45092968-collection-head-c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352800"/>
            <a:ext cx="1066800" cy="609600"/>
          </a:xfrm>
          <a:prstGeom prst="rect">
            <a:avLst/>
          </a:prstGeom>
          <a:noFill/>
        </p:spPr>
      </p:pic>
      <p:pic>
        <p:nvPicPr>
          <p:cNvPr id="88073" name="Picture 9" descr="C:\Users\User\Desktop\11.09.2019\semena-ozimogo-rapsa-lembke-mersedes-5856085_medi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038600"/>
            <a:ext cx="1066800" cy="609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67200" y="205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МОЛОКО</a:t>
            </a:r>
          </a:p>
          <a:p>
            <a:pPr algn="ctr"/>
            <a:r>
              <a:rPr lang="ru-RU" sz="1400" b="1" i="0" dirty="0" smtClean="0"/>
              <a:t>11716 тонн</a:t>
            </a:r>
            <a:endParaRPr lang="ru-RU" sz="1400" b="1" i="0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2743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ЯЙЦА</a:t>
            </a:r>
          </a:p>
          <a:p>
            <a:pPr algn="ctr"/>
            <a:r>
              <a:rPr lang="ru-RU" sz="1400" b="1" i="0" dirty="0" smtClean="0"/>
              <a:t>2791 тыс. штук</a:t>
            </a:r>
            <a:endParaRPr lang="ru-RU" sz="1400" b="1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429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МЯСО</a:t>
            </a:r>
          </a:p>
          <a:p>
            <a:pPr algn="ctr"/>
            <a:r>
              <a:rPr lang="ru-RU" sz="1400" b="1" i="0" dirty="0" smtClean="0"/>
              <a:t>2519 тонн</a:t>
            </a:r>
            <a:endParaRPr lang="ru-RU" sz="1400" b="1" i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411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РАПС</a:t>
            </a:r>
          </a:p>
          <a:p>
            <a:pPr algn="ctr"/>
            <a:r>
              <a:rPr lang="ru-RU" sz="1400" b="1" i="0" dirty="0" smtClean="0"/>
              <a:t>8768 тонн</a:t>
            </a:r>
            <a:endParaRPr lang="ru-RU" sz="1400" b="1" i="0" dirty="0"/>
          </a:p>
        </p:txBody>
      </p:sp>
      <p:pic>
        <p:nvPicPr>
          <p:cNvPr id="88074" name="Picture 10" descr="C:\Users\User\Desktop\11.09.2019\wheat_field_agriculture_harvest_paddy_asia_plant_ripe-1172311.jpg!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029200"/>
            <a:ext cx="1066800" cy="60959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724400" y="502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ЗЕРНОВЫЕ</a:t>
            </a:r>
          </a:p>
          <a:p>
            <a:pPr algn="ctr"/>
            <a:r>
              <a:rPr lang="ru-RU" sz="1400" b="1" i="0" dirty="0" smtClean="0"/>
              <a:t>21358  тонн</a:t>
            </a:r>
            <a:endParaRPr lang="ru-RU" sz="1400" b="1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0" y="3581400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КАРТОФЕЛЬ</a:t>
            </a:r>
          </a:p>
          <a:p>
            <a:pPr algn="ctr"/>
            <a:r>
              <a:rPr lang="ru-RU" sz="1400" b="1" i="0" dirty="0" smtClean="0"/>
              <a:t>5015 тонн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3200" y="5688449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0" dirty="0" smtClean="0"/>
              <a:t>АО «ПЛЕМЗАВОД «КОМСОМОЛЕЦ» (овцеводство, мясное скотоводство, производство рапса и зерновых культур)</a:t>
            </a:r>
            <a:endParaRPr lang="ru-RU" sz="1000" b="1" i="0" dirty="0"/>
          </a:p>
        </p:txBody>
      </p:sp>
      <p:pic>
        <p:nvPicPr>
          <p:cNvPr id="28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495800"/>
            <a:ext cx="16144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 descr="C:\Users\User\Desktop\Света\картофел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3581400"/>
            <a:ext cx="1066800" cy="685800"/>
          </a:xfrm>
          <a:prstGeom prst="rect">
            <a:avLst/>
          </a:prstGeom>
          <a:noFill/>
        </p:spPr>
      </p:pic>
      <p:pic>
        <p:nvPicPr>
          <p:cNvPr id="84996" name="Picture 4" descr="C:\Users\User\Desktop\Света\мед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648200"/>
            <a:ext cx="1066800" cy="685800"/>
          </a:xfrm>
          <a:prstGeom prst="rect">
            <a:avLst/>
          </a:prstGeom>
          <a:noFill/>
        </p:spPr>
      </p:pic>
      <p:pic>
        <p:nvPicPr>
          <p:cNvPr id="84997" name="Picture 5" descr="C:\Users\User\Desktop\Света\овощ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5638800"/>
            <a:ext cx="1143000" cy="685799"/>
          </a:xfrm>
          <a:prstGeom prst="rect">
            <a:avLst/>
          </a:prstGeom>
          <a:noFill/>
        </p:spPr>
      </p:pic>
      <p:pic>
        <p:nvPicPr>
          <p:cNvPr id="84998" name="Picture 6" descr="C:\Users\User\Desktop\Света\шерсть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5943600"/>
            <a:ext cx="1066800" cy="685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953000" y="6019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 smtClean="0"/>
              <a:t>ШЕРСТЬ</a:t>
            </a:r>
          </a:p>
          <a:p>
            <a:r>
              <a:rPr lang="ru-RU" sz="1400" b="1" i="0" dirty="0" smtClean="0"/>
              <a:t> 38 тонн</a:t>
            </a:r>
            <a:endParaRPr lang="ru-RU" sz="1400" b="1" i="0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4724400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 dirty="0" smtClean="0"/>
              <a:t>    МЁД</a:t>
            </a:r>
          </a:p>
          <a:p>
            <a:r>
              <a:rPr lang="ru-RU" sz="1400" b="1" i="0" dirty="0" smtClean="0"/>
              <a:t> 12 тонн</a:t>
            </a:r>
            <a:endParaRPr lang="ru-RU" sz="1400" b="1" i="0" dirty="0"/>
          </a:p>
        </p:txBody>
      </p:sp>
      <p:sp>
        <p:nvSpPr>
          <p:cNvPr id="36" name="TextBox 35"/>
          <p:cNvSpPr txBox="1"/>
          <p:nvPr/>
        </p:nvSpPr>
        <p:spPr>
          <a:xfrm>
            <a:off x="1752600" y="579120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 smtClean="0"/>
              <a:t>ОВОЩИ 272 тонн</a:t>
            </a:r>
          </a:p>
          <a:p>
            <a:endParaRPr lang="ru-RU" b="1" i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ПРЕДПРИНИМАТЕЛЬСТВО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6477000" cy="297180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/>
              <a:t>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Число субъектов малого и среднего предпринимательства  составляет  524 ед. из них: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- 1 среднее предприятие,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44 - малых, предприятий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479 - индивидуальные предприниматели, в т.ч. 24 КФХ.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Предприятия розничной торговли занимают 69%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Виды производимой продукции: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хлеб и хлебобулочные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молочная продукция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кондитерские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изготовление корпусной и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резной мебели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производство мясных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полуфабрикатов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300" dirty="0" smtClean="0"/>
          </a:p>
        </p:txBody>
      </p:sp>
      <p:pic>
        <p:nvPicPr>
          <p:cNvPr id="84994" name="Picture 2" descr="C:\Users\User\Desktop\Света\хле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2667000" cy="1778000"/>
          </a:xfrm>
          <a:prstGeom prst="rect">
            <a:avLst/>
          </a:prstGeom>
          <a:noFill/>
        </p:spPr>
      </p:pic>
      <p:pic>
        <p:nvPicPr>
          <p:cNvPr id="84995" name="Picture 3" descr="C:\Users\User\Desktop\Света\кондитерск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362200"/>
            <a:ext cx="2857500" cy="1905000"/>
          </a:xfrm>
          <a:prstGeom prst="rect">
            <a:avLst/>
          </a:prstGeom>
          <a:noFill/>
        </p:spPr>
      </p:pic>
      <p:pic>
        <p:nvPicPr>
          <p:cNvPr id="84996" name="Picture 4" descr="C:\Users\User\Desktop\Света\кух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295400"/>
            <a:ext cx="2895600" cy="2094689"/>
          </a:xfrm>
          <a:prstGeom prst="rect">
            <a:avLst/>
          </a:prstGeom>
          <a:noFill/>
        </p:spPr>
      </p:pic>
      <p:pic>
        <p:nvPicPr>
          <p:cNvPr id="84998" name="Picture 6" descr="C:\Users\User\Desktop\Света\полуфабрика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495800"/>
            <a:ext cx="2286000" cy="1714500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95600" y="4191000"/>
          <a:ext cx="3200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поддержка инвестиционной деятельности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    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муниципального района «Чернышевский район» действует Положение о муниципальной поддержке инвестиционной деятельности в муниципальном районе «Чернышевский район».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Цель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содействие  развитию малого и среднего предпринимательства, повышение инвестиционной привлекательности муниципального район, стимулирование инвестиционной деятельности на территории муниципального района и привлечение инвестиций на основе создания режима наибольшего благоприятствования инвесторам.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Формы муниципальной поддержки: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налоговых льгот;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льгот по аренде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имущества, являющегося муниципальной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собственностью муниципального района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«Чернышевский район»;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инвесторам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информационной и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организационной поддержки.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сопровождения инвестиционных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проектов по принципу «одного окна»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sp>
        <p:nvSpPr>
          <p:cNvPr id="51203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4" name="Рисунок 5" descr="http://graninow.ru/uploads/2017/aprel/full_1_biz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95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00400" y="1676400"/>
            <a:ext cx="2895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Поддержка инвестиционной деятельности и предпринимательства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2019 года Чернышевский район является </a:t>
            </a:r>
            <a:r>
              <a:rPr lang="ru-RU" sz="1800" b="1" dirty="0" smtClean="0">
                <a:solidFill>
                  <a:srgbClr val="FF0000"/>
                </a:solidFill>
              </a:rPr>
              <a:t>территорией опережающего развития (ТОР «ЗАБАЙКАЛЬЕ»)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795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rgbClr val="FF0000"/>
                </a:solidFill>
              </a:rPr>
              <a:t>НАЛОГОВЫЕ ЛЬГОТЫ     РЕЗИДЕНТОВ  (УЧАСТНИКОВ)       </a:t>
            </a:r>
            <a:r>
              <a:rPr lang="ru-RU" sz="2400" b="1" i="0" dirty="0" smtClean="0">
                <a:solidFill>
                  <a:srgbClr val="FF0000"/>
                </a:solidFill>
              </a:rPr>
              <a:t>ТОР</a:t>
            </a:r>
            <a:endParaRPr lang="ru-RU" sz="2400" b="1" i="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3400" y="1600200"/>
          <a:ext cx="8305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3400" y="4800600"/>
          <a:ext cx="8382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1 августа 2019 года  в ЧЕРНЫШЕВСКОМ РАЙОНЕ действует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программа «ДАЛЬНЕВОСТОЧНЫЙ ГЕКТАР»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СЕМЬ ШАГОВ  </a:t>
            </a:r>
          </a:p>
          <a:p>
            <a:pPr algn="ctr"/>
            <a:r>
              <a:rPr lang="ru-RU" b="1" i="0" dirty="0" smtClean="0"/>
              <a:t>ДЛЯ ПОЛУЧЕНИЯ ДАЛЬНЕВОСТОЧНОГО ГЕКТАРА ОНЛАЙН</a:t>
            </a:r>
            <a:endParaRPr lang="ru-RU" b="1" i="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914400" y="19812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1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09600"/>
          </a:xfrm>
          <a:ln w="34925">
            <a:solidFill>
              <a:srgbClr val="009900"/>
            </a:solidFill>
          </a:ln>
        </p:spPr>
        <p:txBody>
          <a:bodyPr/>
          <a:lstStyle/>
          <a:p>
            <a:pPr marL="273050" indent="-2730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</a:rPr>
              <a:t>Реализуемые инвестиционные проекты</a:t>
            </a:r>
            <a:endParaRPr lang="ru-RU" b="1" dirty="0" smtClean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1219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1219200" cy="685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52600" y="609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471</a:t>
            </a:r>
          </a:p>
          <a:p>
            <a:pPr algn="ctr"/>
            <a:r>
              <a:rPr lang="ru-RU" sz="1400" b="1" i="0" dirty="0" smtClean="0"/>
              <a:t>рабочее место</a:t>
            </a:r>
            <a:endParaRPr lang="ru-RU" sz="1400" b="1" i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2362201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«ПЛЕМЗАВОД «КОМСОМОЛЕЦ» (овцеводство, мясное скотоводство, производство рапса и зерновых культур)</a:t>
            </a:r>
            <a:endParaRPr lang="ru-RU" sz="1200" dirty="0"/>
          </a:p>
        </p:txBody>
      </p:sp>
      <p:pic>
        <p:nvPicPr>
          <p:cNvPr id="16" name="Picture 1" descr="C:\Users\User\Desktop\презентация 07.02.2017\Презентация эномического развития МР ЧР\Букачача_шахта\P2030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19200"/>
            <a:ext cx="2838480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3600" y="2438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0" dirty="0" smtClean="0"/>
              <a:t>ООО «Забайкальская Угольная Энергетическая Компания» (добыча каменного угля в п. Букачача)</a:t>
            </a:r>
          </a:p>
        </p:txBody>
      </p:sp>
      <p:pic>
        <p:nvPicPr>
          <p:cNvPr id="19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200400"/>
            <a:ext cx="990600" cy="609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818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56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2" name="Picture 42" descr="зол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862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33400" y="50292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«Прииск </a:t>
            </a:r>
            <a:r>
              <a:rPr lang="ru-RU" sz="1200" b="1" i="0" dirty="0" err="1" smtClean="0"/>
              <a:t>Соловьёвский</a:t>
            </a:r>
            <a:r>
              <a:rPr lang="ru-RU" sz="1200" b="1" i="0" dirty="0" smtClean="0"/>
              <a:t>»(добыча и переработка золотосодержащей руды)</a:t>
            </a:r>
            <a:endParaRPr lang="ru-RU" sz="1200" dirty="0"/>
          </a:p>
        </p:txBody>
      </p:sp>
      <p:pic>
        <p:nvPicPr>
          <p:cNvPr id="24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943600"/>
            <a:ext cx="1219200" cy="685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6002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286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6" name="Содержимое 8" descr="IMG_0017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886201"/>
            <a:ext cx="2057400" cy="1219200"/>
          </a:xfrm>
          <a:prstGeom prst="rect">
            <a:avLst/>
          </a:prstGeom>
        </p:spPr>
      </p:pic>
      <p:pic>
        <p:nvPicPr>
          <p:cNvPr id="27" name="Содержимое 6" descr="IMG_008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191000"/>
            <a:ext cx="2209800" cy="10668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724400" y="5410201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Развитие семейной животноводческой фермы по разведению скота молочного направления К(Ф)Х </a:t>
            </a:r>
            <a:r>
              <a:rPr lang="ru-RU" sz="1200" b="1" i="0" dirty="0" err="1" smtClean="0"/>
              <a:t>Пьянникова</a:t>
            </a:r>
            <a:r>
              <a:rPr lang="ru-RU" sz="1200" b="1" i="0" dirty="0" smtClean="0"/>
              <a:t> Н.В.</a:t>
            </a:r>
            <a:endParaRPr lang="ru-RU" sz="1200" dirty="0"/>
          </a:p>
        </p:txBody>
      </p:sp>
      <p:pic>
        <p:nvPicPr>
          <p:cNvPr id="30" name="Picture 3" descr="C:\Users\User\Desktop\презентация 07.02.2017\Для презентации сельского хозяйства\IMG_98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1066800"/>
            <a:ext cx="1905000" cy="1295400"/>
          </a:xfrm>
          <a:prstGeom prst="rect">
            <a:avLst/>
          </a:prstGeom>
          <a:noFill/>
        </p:spPr>
      </p:pic>
      <p:pic>
        <p:nvPicPr>
          <p:cNvPr id="31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11" cstate="print"/>
          <a:srcRect l="17644" r="7367"/>
          <a:stretch>
            <a:fillRect/>
          </a:stretch>
        </p:blipFill>
        <p:spPr bwMode="auto">
          <a:xfrm>
            <a:off x="1905000" y="40386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19800"/>
            <a:ext cx="1219200" cy="609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096000" y="6096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10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143000"/>
          <a:ext cx="8458200" cy="5410199"/>
        </p:xfrm>
        <a:graphic>
          <a:graphicData uri="http://schemas.openxmlformats.org/drawingml/2006/table">
            <a:tbl>
              <a:tblPr/>
              <a:tblGrid>
                <a:gridCol w="2133600"/>
                <a:gridCol w="1143000"/>
                <a:gridCol w="1219200"/>
                <a:gridCol w="1400175"/>
                <a:gridCol w="2562225"/>
              </a:tblGrid>
              <a:tr h="12817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782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4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пгт.А-Зиловское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Южная 1ф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499,5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общежитие 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237,9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кафе/зал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пом.2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сауна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5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15,8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с.Новоильинск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Центральная,69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303,2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8(30265) 67116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1" y="1371601"/>
          <a:ext cx="8686800" cy="3921643"/>
        </p:xfrm>
        <a:graphic>
          <a:graphicData uri="http://schemas.openxmlformats.org/drawingml/2006/table">
            <a:tbl>
              <a:tblPr/>
              <a:tblGrid>
                <a:gridCol w="2402378"/>
                <a:gridCol w="1163782"/>
                <a:gridCol w="1158240"/>
                <a:gridCol w="1377835"/>
                <a:gridCol w="2584565"/>
              </a:tblGrid>
              <a:tr h="14091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70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17,4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51,1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25,1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57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8,3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 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300px-Zabaykalskiy_kray_Chernyshevskiy_ra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430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143000" y="1066800"/>
            <a:ext cx="18288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Климат резко-континентальный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(местность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приравненная к районам Крайнего Севера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)</a:t>
            </a:r>
            <a:r>
              <a:rPr lang="ru-RU" sz="1100" b="1" i="0" dirty="0" smtClean="0"/>
              <a:t> , </a:t>
            </a:r>
            <a:r>
              <a:rPr lang="ru-RU" sz="1100" i="0" dirty="0" smtClean="0"/>
              <a:t>среднегодовая температура в зимний период </a:t>
            </a:r>
          </a:p>
          <a:p>
            <a:pPr>
              <a:lnSpc>
                <a:spcPct val="120000"/>
              </a:lnSpc>
            </a:pPr>
            <a:r>
              <a:rPr lang="ru-RU" sz="1100" i="0" dirty="0" smtClean="0"/>
              <a:t>-47</a:t>
            </a:r>
            <a:r>
              <a:rPr lang="ru-RU" sz="1100" i="0" baseline="30000" dirty="0" smtClean="0"/>
              <a:t>0</a:t>
            </a:r>
            <a:r>
              <a:rPr lang="ru-RU" sz="1100" i="0" dirty="0" smtClean="0"/>
              <a:t>С,</a:t>
            </a:r>
          </a:p>
          <a:p>
            <a:pPr>
              <a:lnSpc>
                <a:spcPct val="120000"/>
              </a:lnSpc>
            </a:pPr>
            <a:r>
              <a:rPr lang="ru-RU" sz="1100" i="0" dirty="0" smtClean="0"/>
              <a:t>в летний период +37</a:t>
            </a:r>
            <a:r>
              <a:rPr lang="ru-RU" sz="1100" i="0" baseline="30000" dirty="0" smtClean="0"/>
              <a:t>0</a:t>
            </a:r>
            <a:r>
              <a:rPr lang="ru-RU" sz="1100" i="0" dirty="0" smtClean="0"/>
              <a:t>С</a:t>
            </a:r>
            <a:endParaRPr lang="en-US" sz="1100" i="0" dirty="0" smtClean="0"/>
          </a:p>
          <a:p>
            <a:pPr>
              <a:lnSpc>
                <a:spcPct val="120000"/>
              </a:lnSpc>
            </a:pPr>
            <a:endParaRPr lang="en-US" sz="1100" i="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24580" name="Picture 4" descr="C:\Users\User\Desktop\clipart-border-weather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User\Desktop\Terrestrial_glob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6"/>
          <p:cNvSpPr txBox="1">
            <a:spLocks noChangeArrowheads="1"/>
          </p:cNvSpPr>
          <p:nvPr/>
        </p:nvSpPr>
        <p:spPr bwMode="auto">
          <a:xfrm>
            <a:off x="990600" y="3429000"/>
            <a:ext cx="1828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Площадь района</a:t>
            </a:r>
            <a:endParaRPr lang="ru-RU" sz="1200" b="1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>
                <a:ea typeface="Tahoma" pitchFamily="34" charset="0"/>
                <a:cs typeface="Tahoma" pitchFamily="34" charset="0"/>
              </a:rPr>
              <a:t>12940,72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кв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. км</a:t>
            </a:r>
          </a:p>
        </p:txBody>
      </p:sp>
      <p:pic>
        <p:nvPicPr>
          <p:cNvPr id="24583" name="Picture 6" descr="C:\Users\User\Desktop\p224_ruk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19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8"/>
          <p:cNvSpPr txBox="1">
            <a:spLocks noChangeArrowheads="1"/>
          </p:cNvSpPr>
          <p:nvPr/>
        </p:nvSpPr>
        <p:spPr bwMode="auto">
          <a:xfrm>
            <a:off x="1066800" y="4267200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Население</a:t>
            </a:r>
            <a:endParaRPr lang="ru-RU" sz="1200" b="1" i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4585" name="TextBox 20"/>
          <p:cNvSpPr txBox="1">
            <a:spLocks noChangeArrowheads="1"/>
          </p:cNvSpPr>
          <p:nvPr/>
        </p:nvSpPr>
        <p:spPr bwMode="auto">
          <a:xfrm>
            <a:off x="990600" y="4495800"/>
            <a:ext cx="2133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32084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человек;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54,4%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экономически 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активное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население</a:t>
            </a:r>
          </a:p>
        </p:txBody>
      </p:sp>
      <p:pic>
        <p:nvPicPr>
          <p:cNvPr id="24586" name="Picture 7" descr="C:\Users\User\Desktop\GreenHouse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1066800" y="5486400"/>
            <a:ext cx="31178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Административный</a:t>
            </a:r>
          </a:p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уклад:</a:t>
            </a: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18 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муниципальных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Образований;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36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населённых </a:t>
            </a:r>
            <a:endParaRPr lang="ru-RU" sz="1100" i="0" dirty="0" smtClean="0">
              <a:ea typeface="Tahoma" pitchFamily="34" charset="0"/>
              <a:cs typeface="Tahoma" pitchFamily="34" charset="0"/>
            </a:endParaRP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пунктов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6324600" y="5943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ea typeface="Tahoma" pitchFamily="34" charset="0"/>
                <a:cs typeface="Tahoma" pitchFamily="34" charset="0"/>
              </a:rPr>
              <a:t>Административный центр </a:t>
            </a:r>
          </a:p>
          <a:p>
            <a:pPr algn="ctr"/>
            <a:r>
              <a:rPr lang="ru-RU" sz="1200" b="1" i="0" dirty="0">
                <a:ea typeface="Tahoma" pitchFamily="34" charset="0"/>
                <a:cs typeface="Tahoma" pitchFamily="34" charset="0"/>
              </a:rPr>
              <a:t>пгт. Чернышевск</a:t>
            </a: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7010400" y="838200"/>
            <a:ext cx="1906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0" dirty="0" smtClean="0"/>
              <a:t>Система логистики -</a:t>
            </a:r>
            <a:endParaRPr lang="ru-RU" sz="1400" b="1" i="0" dirty="0"/>
          </a:p>
        </p:txBody>
      </p:sp>
      <p:pic>
        <p:nvPicPr>
          <p:cNvPr id="24590" name="Picture 8" descr="C:\Users\User\Desktop\kisspng-clip-art-transportation-car-public-transport-5d167d42451382.51805377156175494628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6002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Box 27"/>
          <p:cNvSpPr txBox="1">
            <a:spLocks noChangeArrowheads="1"/>
          </p:cNvSpPr>
          <p:nvPr/>
        </p:nvSpPr>
        <p:spPr bwMode="auto">
          <a:xfrm>
            <a:off x="6858000" y="12954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/>
              <a:t>553 </a:t>
            </a:r>
            <a:r>
              <a:rPr lang="ru-RU" sz="1200" b="1" i="0" dirty="0" smtClean="0"/>
              <a:t>км- протяженность автомобильных дорог</a:t>
            </a:r>
            <a:endParaRPr lang="ru-RU" sz="1200" b="1" i="0" dirty="0"/>
          </a:p>
        </p:txBody>
      </p:sp>
      <p:pic>
        <p:nvPicPr>
          <p:cNvPr id="24592" name="Picture 9" descr="C:\Users\User\Desktop\mzl.tjyhuwf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8100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29"/>
          <p:cNvSpPr txBox="1">
            <a:spLocks noChangeArrowheads="1"/>
          </p:cNvSpPr>
          <p:nvPr/>
        </p:nvSpPr>
        <p:spPr bwMode="auto">
          <a:xfrm>
            <a:off x="7010400" y="36576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/>
              <a:t>Железнодорожный вокзал </a:t>
            </a:r>
          </a:p>
          <a:p>
            <a:pPr algn="ctr"/>
            <a:r>
              <a:rPr lang="ru-RU" sz="1200" b="1" i="0" dirty="0"/>
              <a:t>(пгт. Чернышевск)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ОБЩАЯ ИНФОРМАЦИЯ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О МУНИЦИПАЛЬНОМ ОБРАЗОВАНИИ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4200" y="1752600"/>
            <a:ext cx="2057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eaLnBrk="1" hangingPunct="1">
              <a:spcBef>
                <a:spcPts val="0"/>
              </a:spcBef>
            </a:pPr>
            <a:r>
              <a:rPr lang="ru-RU" sz="1100" i="0" dirty="0" smtClean="0"/>
              <a:t>Через территорию района проходит 187 км федеральной автодороги «Амур».        Чернышевский район имеет выгодное транспортное расположение, которое влияет на устойчивое экономическое развитие района.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34200" y="4572000"/>
            <a:ext cx="19812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200" i="0" dirty="0" smtClean="0"/>
              <a:t>В районном центре расположена крупная узловая станция, есть возможность формирования грузовых составов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46339" y="150542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1066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Чернышевский  район</a:t>
            </a:r>
            <a:endParaRPr lang="ru-RU" sz="10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724400" y="1295400"/>
            <a:ext cx="990600" cy="6096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 descr="C:\Users\User\Desktop\Света\hello_html_12d2a6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2438400"/>
            <a:ext cx="3352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участвующие в инвестиционном процессе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562600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ОАО РЖД Забайкальская дирекция </a:t>
            </a:r>
            <a:r>
              <a:rPr lang="ru-RU" sz="2000" b="1" dirty="0" err="1" smtClean="0"/>
              <a:t>тепловодоснабжения</a:t>
            </a:r>
            <a:r>
              <a:rPr lang="ru-RU" sz="2000" b="1" dirty="0" smtClean="0"/>
              <a:t>  (подключение к централизованным системам холодного водоснабжения и водоотведения)-8(30241)2-22-76;</a:t>
            </a:r>
          </a:p>
          <a:p>
            <a:pPr eaLnBrk="1" hangingPunct="1"/>
            <a:r>
              <a:rPr lang="ru-RU" sz="2000" b="1" dirty="0" smtClean="0"/>
              <a:t>ООО «Теплоснабжение» -8(30265)2-15-74;</a:t>
            </a:r>
          </a:p>
          <a:p>
            <a:pPr eaLnBrk="1" hangingPunct="1"/>
            <a:r>
              <a:rPr lang="ru-RU" sz="2000" b="1" dirty="0" smtClean="0"/>
              <a:t>МУП «Благоустройство» 8(30265)2-13-00, 2-16-68, 2-11-31;</a:t>
            </a:r>
            <a:r>
              <a:rPr lang="en-US" sz="2000" b="1" dirty="0" smtClean="0"/>
              <a:t> </a:t>
            </a:r>
            <a:r>
              <a:rPr lang="en-US" sz="2000" b="1" dirty="0" smtClean="0">
                <a:hlinkClick r:id="rId2"/>
              </a:rPr>
              <a:t>blagoustrovstvo-chern@maiL.ru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ООО «Центральная котельная»  пгт. Чернышевск 8(30265)2-03-59;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АО «</a:t>
            </a:r>
            <a:r>
              <a:rPr lang="ru-RU" sz="2000" b="1" dirty="0" err="1" smtClean="0"/>
              <a:t>Тепловодоканал</a:t>
            </a:r>
            <a:r>
              <a:rPr lang="ru-RU" sz="2000" b="1" dirty="0" smtClean="0"/>
              <a:t>» (теплоснабжение п. Аксёново-Зиловское», с. Урюм) </a:t>
            </a:r>
            <a:r>
              <a:rPr lang="en-US" sz="2000" b="1" dirty="0" smtClean="0">
                <a:hlinkClick r:id="rId3"/>
              </a:rPr>
              <a:t>chita@tvk-chara.ru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Филиал ПАО  «</a:t>
            </a:r>
            <a:r>
              <a:rPr lang="ru-RU" sz="2000" b="1" dirty="0" err="1" smtClean="0"/>
              <a:t>МРСК-Сибири</a:t>
            </a:r>
            <a:r>
              <a:rPr lang="ru-RU" sz="2000" b="1" dirty="0" smtClean="0"/>
              <a:t>»   «Чита </a:t>
            </a:r>
            <a:r>
              <a:rPr lang="ru-RU" sz="2000" b="1" dirty="0" err="1" smtClean="0"/>
              <a:t>Энерго</a:t>
            </a:r>
            <a:r>
              <a:rPr lang="ru-RU" sz="2000" b="1" dirty="0" smtClean="0"/>
              <a:t>» Чернышевский  РЭС» 8(30265)2-17-00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АО «</a:t>
            </a:r>
            <a:r>
              <a:rPr lang="ru-RU" sz="2000" b="1" dirty="0" err="1" smtClean="0"/>
              <a:t>ЗабТЭК</a:t>
            </a:r>
            <a:r>
              <a:rPr lang="ru-RU" sz="2000" b="1" dirty="0" smtClean="0"/>
              <a:t>» (</a:t>
            </a:r>
            <a:r>
              <a:rPr lang="ru-RU" sz="2000" b="1" dirty="0" err="1" smtClean="0"/>
              <a:t>тепловодоснабжение</a:t>
            </a:r>
            <a:r>
              <a:rPr lang="ru-RU" sz="2000" b="1" dirty="0" smtClean="0"/>
              <a:t> п.Букачача, с.Бушулей») </a:t>
            </a:r>
            <a:r>
              <a:rPr lang="en-US" sz="2000" b="1" dirty="0" smtClean="0">
                <a:hlinkClick r:id="rId4"/>
              </a:rPr>
              <a:t>com</a:t>
            </a:r>
            <a:r>
              <a:rPr lang="en-US" sz="2400" b="1" dirty="0" smtClean="0">
                <a:hlinkClick r:id="rId4"/>
              </a:rPr>
              <a:t>_</a:t>
            </a:r>
            <a:r>
              <a:rPr lang="en-US" sz="2000" b="1" dirty="0" smtClean="0">
                <a:hlinkClick r:id="rId4"/>
              </a:rPr>
              <a:t>sekretar@mail.ru</a:t>
            </a:r>
            <a:endParaRPr lang="ru-RU" sz="2000" b="1" dirty="0" smtClean="0"/>
          </a:p>
          <a:p>
            <a:pPr eaLnBrk="1" hangingPunct="1"/>
            <a:endParaRPr lang="en-US" sz="1800" b="1" dirty="0" smtClean="0"/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438400" y="48006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38400" y="3048000"/>
            <a:ext cx="18288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38400" y="1219200"/>
            <a:ext cx="18288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chemeClr val="bg2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Контактная информация органов местного самоуправления</a:t>
            </a:r>
            <a:br>
              <a:rPr lang="ru-RU" sz="20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000" b="1" cap="none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2954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/>
          </a:p>
          <a:p>
            <a:r>
              <a:rPr lang="ru-RU" sz="1200" b="1" i="0" dirty="0" err="1" smtClean="0"/>
              <a:t>Наделяев</a:t>
            </a:r>
            <a:r>
              <a:rPr lang="ru-RU" sz="1200" b="1" i="0" dirty="0" smtClean="0"/>
              <a:t> Виктор Владимирович</a:t>
            </a:r>
          </a:p>
          <a:p>
            <a:r>
              <a:rPr lang="ru-RU" sz="1200" i="0" dirty="0" smtClean="0"/>
              <a:t>Глава Чернышевского района</a:t>
            </a:r>
          </a:p>
          <a:p>
            <a:r>
              <a:rPr lang="ru-RU" sz="1200" i="0" dirty="0" smtClean="0"/>
              <a:t>8(30265)21840</a:t>
            </a:r>
          </a:p>
          <a:p>
            <a:r>
              <a:rPr lang="en-US" sz="1200" i="0" dirty="0" smtClean="0"/>
              <a:t>adm.chern@mail.ru</a:t>
            </a:r>
          </a:p>
          <a:p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124200"/>
            <a:ext cx="1371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Суханов Андрей Владимирович</a:t>
            </a:r>
          </a:p>
          <a:p>
            <a:r>
              <a:rPr lang="ru-RU" sz="1200" i="0" dirty="0" smtClean="0"/>
              <a:t>Первый зам. Руководителя по вопросам ЖКХ</a:t>
            </a:r>
          </a:p>
          <a:p>
            <a:r>
              <a:rPr lang="ru-RU" sz="1200" i="0" dirty="0" smtClean="0"/>
              <a:t>8(30265)21743</a:t>
            </a:r>
          </a:p>
          <a:p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800600"/>
            <a:ext cx="1447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Котов Сергей Михайлович</a:t>
            </a:r>
          </a:p>
          <a:p>
            <a:r>
              <a:rPr lang="ru-RU" sz="1200" i="0" dirty="0" smtClean="0"/>
              <a:t>Заместитель руководителя администрации по внутренней  инвестиционной политики</a:t>
            </a:r>
          </a:p>
          <a:p>
            <a:r>
              <a:rPr lang="ru-RU" sz="1200" i="0" dirty="0" smtClean="0"/>
              <a:t>8(30265)21515</a:t>
            </a:r>
          </a:p>
          <a:p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5105401"/>
            <a:ext cx="365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сельского хозяйства</a:t>
            </a:r>
          </a:p>
          <a:p>
            <a:r>
              <a:rPr lang="ru-RU" sz="1200" b="1" i="0" dirty="0" smtClean="0"/>
              <a:t>Туголуков Александр Степанович</a:t>
            </a:r>
          </a:p>
          <a:p>
            <a:r>
              <a:rPr lang="ru-RU" sz="1100" b="1" i="0" u="sng" dirty="0" smtClean="0">
                <a:solidFill>
                  <a:srgbClr val="C00000"/>
                </a:solidFill>
              </a:rPr>
              <a:t>8(30265)21800</a:t>
            </a:r>
          </a:p>
          <a:p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4038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экономики, труда и инвестиционной политики </a:t>
            </a:r>
            <a:endParaRPr lang="ru-RU" sz="1100" b="1" i="0" dirty="0" smtClean="0"/>
          </a:p>
          <a:p>
            <a:r>
              <a:rPr lang="ru-RU" sz="1100" b="1" i="0" dirty="0" smtClean="0"/>
              <a:t>Ларченко Галина Сергеевна </a:t>
            </a:r>
          </a:p>
          <a:p>
            <a:r>
              <a:rPr lang="ru-RU" sz="1100" b="1" i="0" dirty="0" smtClean="0">
                <a:hlinkClick r:id="rId2"/>
              </a:rPr>
              <a:t>8(30265)21208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3"/>
              </a:rPr>
              <a:t>Larchenkogalina@mail.ru</a:t>
            </a:r>
            <a:r>
              <a:rPr lang="ru-RU" sz="1100" b="1" i="0" dirty="0" smtClean="0">
                <a:hlinkClick r:id="rId3"/>
              </a:rPr>
              <a:t> </a:t>
            </a:r>
            <a:endParaRPr lang="ru-RU" sz="1100" b="1" i="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438400"/>
            <a:ext cx="3733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 земельных отношений  и муниципального имущества</a:t>
            </a:r>
            <a:endParaRPr lang="ru-RU" sz="1100" b="1" i="0" dirty="0" smtClean="0"/>
          </a:p>
          <a:p>
            <a:r>
              <a:rPr lang="ru-RU" sz="1100" b="1" i="0" dirty="0" smtClean="0"/>
              <a:t>Епифанцева Татьяна Валерьевна </a:t>
            </a:r>
          </a:p>
          <a:p>
            <a:r>
              <a:rPr lang="ru-RU" sz="1100" b="1" i="0" dirty="0" smtClean="0">
                <a:hlinkClick r:id="rId4"/>
              </a:rPr>
              <a:t>8(30265)41838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5"/>
              </a:rPr>
              <a:t>otdel-chern@ya.ru</a:t>
            </a:r>
            <a:r>
              <a:rPr lang="ru-RU" sz="1100" b="1" i="0" dirty="0" smtClean="0">
                <a:hlinkClick r:id="rId5"/>
              </a:rPr>
              <a:t> </a:t>
            </a:r>
            <a:endParaRPr lang="ru-RU" sz="1100" b="1" i="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3429000"/>
            <a:ext cx="373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ЖКХ </a:t>
            </a:r>
          </a:p>
          <a:p>
            <a:r>
              <a:rPr lang="ru-RU" sz="1100" b="1" i="0" dirty="0" smtClean="0"/>
              <a:t>Уткина Наталья Петровна </a:t>
            </a:r>
          </a:p>
          <a:p>
            <a:r>
              <a:rPr lang="ru-RU" sz="1100" b="1" i="0" dirty="0" smtClean="0">
                <a:hlinkClick r:id="rId6"/>
              </a:rPr>
              <a:t>8(30265)21160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7"/>
              </a:rPr>
              <a:t>adm.mr.zhkh@mail.ru</a:t>
            </a:r>
            <a:r>
              <a:rPr lang="ru-RU" sz="1100" b="1" i="0" dirty="0" smtClean="0">
                <a:hlinkClick r:id="rId7"/>
              </a:rPr>
              <a:t> </a:t>
            </a:r>
            <a:endParaRPr lang="ru-RU" sz="1100" b="1" i="0" dirty="0"/>
          </a:p>
        </p:txBody>
      </p:sp>
      <p:pic>
        <p:nvPicPr>
          <p:cNvPr id="88066" name="Picture 2" descr="http://xn--b1afavmrk6bm3a.xn--80aaaac8algcbgbck3fl0q.xn--p1ai/u/xn--b1afavmrk6bm3a/images/IMG_07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371600"/>
            <a:ext cx="1752600" cy="1371600"/>
          </a:xfrm>
          <a:prstGeom prst="rect">
            <a:avLst/>
          </a:prstGeom>
          <a:noFill/>
        </p:spPr>
      </p:pic>
      <p:pic>
        <p:nvPicPr>
          <p:cNvPr id="88068" name="Picture 4" descr="http://xn--b1afavmrk6bm3a.xn--80aaaac8algcbgbck3fl0q.xn--p1ai/u/xn--b1afavmrk6bm3a/images/IMG_07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124200"/>
            <a:ext cx="1752600" cy="1447800"/>
          </a:xfrm>
          <a:prstGeom prst="rect">
            <a:avLst/>
          </a:prstGeom>
          <a:noFill/>
        </p:spPr>
      </p:pic>
      <p:pic>
        <p:nvPicPr>
          <p:cNvPr id="88070" name="Picture 6" descr="http://xn--b1afavmrk6bm3a.xn--80aaaac8algcbgbck3fl0q.xn--p1ai/u/xn--b1afavmrk6bm3a/images/IMG_07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399" y="4953000"/>
            <a:ext cx="1769533" cy="1524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76800" y="4267200"/>
            <a:ext cx="2885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0" dirty="0" smtClean="0"/>
              <a:t>Начальник</a:t>
            </a:r>
            <a:r>
              <a:rPr lang="ru-RU" b="1" dirty="0" smtClean="0"/>
              <a:t> </a:t>
            </a:r>
            <a:r>
              <a:rPr lang="ru-RU" sz="1200" b="1" i="0" dirty="0" smtClean="0"/>
              <a:t>отдела строительства</a:t>
            </a:r>
          </a:p>
          <a:p>
            <a:r>
              <a:rPr lang="ru-RU" sz="1200" b="1" i="0" dirty="0" smtClean="0"/>
              <a:t>Кузнецова Татьяна Михайловна</a:t>
            </a:r>
          </a:p>
          <a:p>
            <a:r>
              <a:rPr lang="ru-RU" sz="1100" b="1" i="0" u="sng" dirty="0" smtClean="0">
                <a:solidFill>
                  <a:srgbClr val="C00000"/>
                </a:solidFill>
              </a:rPr>
              <a:t>8(30265)21060</a:t>
            </a:r>
            <a:endParaRPr lang="ru-RU" sz="1100" b="1" i="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ПАРАМЕТРЫ СОЦИАЛЬНО_ЭКОНОМИЧЕСКОГО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РАЗВИТИЯ МУНИЦИПАЛЬНОГО ОБРАЗОВАНИЯ</a:t>
            </a:r>
          </a:p>
        </p:txBody>
      </p:sp>
      <p:pic>
        <p:nvPicPr>
          <p:cNvPr id="25602" name="Picture 7" descr="C:\Users\User\Desktop\GreenHouse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User\Desktop\8qemipo2aeckkwk0c0o8wc0ks4k8o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User\Desktop\504cfc3eb35d4230a38e58b6fe346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066800"/>
            <a:ext cx="817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User\Desktop\service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600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2286000"/>
          <a:ext cx="8686800" cy="421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1066800"/>
                <a:gridCol w="1066800"/>
                <a:gridCol w="1219200"/>
              </a:tblGrid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ПОКАЗАТЕЛИ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2017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2019</a:t>
                      </a:r>
                      <a:endParaRPr lang="ru-RU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Объём отгруженных товаров собственного производства,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1928,2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2535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2793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0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в сфере строительства,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410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528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розничной торговли, млн.руб.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1726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2545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Объём инвестиций в основной капитал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1808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2451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2282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Среднемесячная заработная плата,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41584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47809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51042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Уровень безработицы,</a:t>
                      </a:r>
                      <a:r>
                        <a:rPr lang="ru-RU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1,9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1,4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сельскохозяйственных предприятий,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1105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1246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1229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Ввод жилья, тыс. кв.м.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3,6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58" name="TextBox 9"/>
          <p:cNvSpPr txBox="1">
            <a:spLocks noChangeArrowheads="1"/>
          </p:cNvSpPr>
          <p:nvPr/>
        </p:nvSpPr>
        <p:spPr bwMode="auto">
          <a:xfrm>
            <a:off x="1219200" y="10668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ЖИЛИЩНЫЙ ФОНД </a:t>
            </a:r>
          </a:p>
          <a:p>
            <a:r>
              <a:rPr lang="ru-RU" sz="1400" b="1" i="0" dirty="0" smtClean="0"/>
              <a:t>715,8 </a:t>
            </a:r>
            <a:r>
              <a:rPr lang="ru-RU" sz="1400" b="1" i="0" dirty="0"/>
              <a:t>тыс. кв. м</a:t>
            </a:r>
            <a:r>
              <a:rPr lang="ru-RU" sz="1400" dirty="0"/>
              <a:t>.</a:t>
            </a:r>
          </a:p>
        </p:txBody>
      </p:sp>
      <p:sp>
        <p:nvSpPr>
          <p:cNvPr id="25659" name="TextBox 10"/>
          <p:cNvSpPr txBox="1">
            <a:spLocks noChangeArrowheads="1"/>
          </p:cNvSpPr>
          <p:nvPr/>
        </p:nvSpPr>
        <p:spPr bwMode="auto">
          <a:xfrm>
            <a:off x="1219200" y="16002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СРЕДНЯЯ ЗАРАБОТНАЯ ПЛАТА</a:t>
            </a:r>
          </a:p>
          <a:p>
            <a:r>
              <a:rPr lang="ru-RU" sz="1400" b="1" i="0" dirty="0" smtClean="0"/>
              <a:t>51042 </a:t>
            </a:r>
            <a:r>
              <a:rPr lang="ru-RU" sz="1400" b="1" i="0" dirty="0"/>
              <a:t>рублей</a:t>
            </a:r>
          </a:p>
        </p:txBody>
      </p:sp>
      <p:sp>
        <p:nvSpPr>
          <p:cNvPr id="25660" name="TextBox 11"/>
          <p:cNvSpPr txBox="1">
            <a:spLocks noChangeArrowheads="1"/>
          </p:cNvSpPr>
          <p:nvPr/>
        </p:nvSpPr>
        <p:spPr bwMode="auto">
          <a:xfrm>
            <a:off x="6019800" y="11430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УРОВЕНЬ БЕЗРАБОТИЦЫ</a:t>
            </a:r>
          </a:p>
          <a:p>
            <a:r>
              <a:rPr lang="ru-RU" sz="1400" b="1" i="0" dirty="0" smtClean="0"/>
              <a:t>1,3%</a:t>
            </a:r>
            <a:endParaRPr lang="ru-RU" sz="1400" b="1" i="0" dirty="0"/>
          </a:p>
        </p:txBody>
      </p:sp>
      <p:sp>
        <p:nvSpPr>
          <p:cNvPr id="25661" name="TextBox 12"/>
          <p:cNvSpPr txBox="1">
            <a:spLocks noChangeArrowheads="1"/>
          </p:cNvSpPr>
          <p:nvPr/>
        </p:nvSpPr>
        <p:spPr bwMode="auto">
          <a:xfrm>
            <a:off x="6019800" y="1676400"/>
            <a:ext cx="294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БЮДЖЕТ</a:t>
            </a:r>
          </a:p>
          <a:p>
            <a:r>
              <a:rPr lang="ru-RU" sz="1400" b="1" i="0" dirty="0" smtClean="0"/>
              <a:t>1580,7 </a:t>
            </a:r>
            <a:r>
              <a:rPr lang="ru-RU" sz="1400" b="1" i="0" dirty="0"/>
              <a:t>млн. руб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Земельные ресурсы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990600"/>
          <a:ext cx="8229600" cy="580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520"/>
                <a:gridCol w="1999716"/>
                <a:gridCol w="2307364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га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(всего)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га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(свободная для использования)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сельскохозяйственного назначения (пашни, сенокосы, пастбища)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285470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136300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населённых пунктов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42247,63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12360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промышленности (транспорт, энергетика, связь, земли социального назначения)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1671,1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436,9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лесного фонда, земли запаса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900275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860200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водного фонда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запаса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5366,5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5366,5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Водные ресурсы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876800" cy="2133600"/>
          </a:xfrm>
        </p:spPr>
        <p:txBody>
          <a:bodyPr/>
          <a:lstStyle/>
          <a:p>
            <a:pPr marL="266700" indent="-266700" algn="just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Главной рекой района является р.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Куэнга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протяженность реки в пределах района -180 км.</a:t>
            </a:r>
          </a:p>
          <a:p>
            <a:pPr marL="266700" indent="-266700" algn="just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Второй крупной рекой является р.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Нерчуган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140 км.</a:t>
            </a:r>
          </a:p>
          <a:p>
            <a:pPr marL="266700" indent="-266700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Третья по величине река района - р. Белый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Урюм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Из общей протяженности реки в 145 км 108 км приходится на Чернышевский район.</a:t>
            </a:r>
          </a:p>
        </p:txBody>
      </p:sp>
      <p:pic>
        <p:nvPicPr>
          <p:cNvPr id="27651" name="Picture 2" descr="C:\Users\User\AppData\Local\Temp\Rar$DIa0.307\DSC008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895600"/>
            <a:ext cx="4448175" cy="3429000"/>
          </a:xfrm>
        </p:spPr>
      </p:pic>
      <p:sp>
        <p:nvSpPr>
          <p:cNvPr id="27652" name="AutoShape 6" descr="https://apf.mail.ru/cgi-bin/readmsg/%D0%9D%D0%B0%D0%B2%D0%BE%D0%B4%D0%BD%D0%B5%D0%BD%D0%B8%D0%B5%202012%20%D0%B3..JPG?id=15070130330000000457%3B0%3B1&amp;x-email=larchenkogalina%40mail.ru&amp;exif=1&amp;bs=2817&amp;bl=4242616&amp;ct=image%2Fjpeg&amp;cn=%25d0%259d%25d0%25b0%25d0%25b2%25d0%25be%25d0%25b4%25d0%25bd%25d0%25b5%25d0%25bd%25d0%25b8%25d0%25b5%25202012%2520%25d0%25b3.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Рисунок 8" descr="https://zab.ru/image/960x639/5fec46e3373d9925e12fc52e72580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6629400" y="64008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Куэнга </a:t>
            </a:r>
            <a:endParaRPr lang="ru-RU" sz="1200" i="0">
              <a:cs typeface="Tahoma" pitchFamily="34" charset="0"/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1066800" y="63246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Белый Урюм</a:t>
            </a:r>
            <a:endParaRPr lang="ru-RU" sz="1200" i="0">
              <a:cs typeface="Tahoma" pitchFamily="34" charset="0"/>
            </a:endParaRPr>
          </a:p>
        </p:txBody>
      </p:sp>
      <p:pic>
        <p:nvPicPr>
          <p:cNvPr id="27656" name="Рисунок 19" descr="http://www.xn--80aa6ajm.xn--p1ai/upload/iblock/9c4/9c42aa42ed11284f86abc311e80722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1066800"/>
            <a:ext cx="40100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20"/>
          <p:cNvSpPr>
            <a:spLocks noChangeArrowheads="1"/>
          </p:cNvSpPr>
          <p:nvPr/>
        </p:nvSpPr>
        <p:spPr bwMode="auto">
          <a:xfrm>
            <a:off x="6477000" y="3581400"/>
            <a:ext cx="125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0" dirty="0">
                <a:cs typeface="Tahoma" pitchFamily="34" charset="0"/>
              </a:rPr>
              <a:t>р</a:t>
            </a:r>
            <a:r>
              <a:rPr lang="ru-RU" b="1" i="0" dirty="0">
                <a:cs typeface="Tahoma" pitchFamily="34" charset="0"/>
              </a:rPr>
              <a:t>. </a:t>
            </a:r>
            <a:r>
              <a:rPr lang="ru-RU" sz="1200" b="1" i="0" dirty="0" err="1">
                <a:cs typeface="Tahoma" pitchFamily="34" charset="0"/>
              </a:rPr>
              <a:t>Нерчуган</a:t>
            </a:r>
            <a:r>
              <a:rPr lang="ru-RU" b="1" i="0" dirty="0">
                <a:cs typeface="Tahoma" pitchFamily="34" charset="0"/>
              </a:rPr>
              <a:t> </a:t>
            </a:r>
            <a:endParaRPr lang="ru-RU" i="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53" name="Group 81"/>
          <p:cNvGraphicFramePr>
            <a:graphicFrameLocks noGrp="1"/>
          </p:cNvGraphicFramePr>
          <p:nvPr/>
        </p:nvGraphicFramePr>
        <p:xfrm>
          <a:off x="228600" y="987425"/>
          <a:ext cx="8686800" cy="5567490"/>
        </p:xfrm>
        <a:graphic>
          <a:graphicData uri="http://schemas.openxmlformats.org/drawingml/2006/table">
            <a:tbl>
              <a:tblPr/>
              <a:tblGrid>
                <a:gridCol w="304800"/>
                <a:gridCol w="1730375"/>
                <a:gridCol w="860425"/>
                <a:gridCol w="782638"/>
                <a:gridCol w="4068762"/>
                <a:gridCol w="939800"/>
              </a:tblGrid>
              <a:tr h="798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Поселение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Арендная плата  руб./1м</a:t>
                      </a:r>
                      <a:r>
                        <a:rPr kumimoji="0" 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арендованной земли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2020год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 год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Сельские поселения: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Алеурское,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Утанское,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Старооловское, Новооловское,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Гаурское,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Икшицкое,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Мильгидунское, Комсомольское,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Урюмское,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Новоильнское, Байгульское,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Курлыченское, Бушулейское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населенных пунктов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индивидуальных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1,68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многоквартирных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ведение ЛПХ, огородничества, садоводства, дачного хозяйства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1,37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гаражей и автостоянок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61,26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торговли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15,86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3,4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бытового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19,60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общественного питания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15,86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 объектов гостиничного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57,03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административных и офисных зданий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74,52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образования и просвещения в т.ч. здравоохранения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13,79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Промышленные объекты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3,15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 всех сельские поселениях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единая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землю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сельскохозяйственного назначения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Земельные участки для сенокошения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anchor="ctr">
            <a:normAutofit fontScale="3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сельских поселениях Чернышевского района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0" name="Group 64"/>
          <p:cNvGraphicFramePr>
            <a:graphicFrameLocks noGrp="1"/>
          </p:cNvGraphicFramePr>
          <p:nvPr/>
        </p:nvGraphicFramePr>
        <p:xfrm>
          <a:off x="304800" y="990600"/>
          <a:ext cx="8534400" cy="5770280"/>
        </p:xfrm>
        <a:graphic>
          <a:graphicData uri="http://schemas.openxmlformats.org/drawingml/2006/table">
            <a:tbl>
              <a:tblPr/>
              <a:tblGrid>
                <a:gridCol w="381000"/>
                <a:gridCol w="1387475"/>
                <a:gridCol w="1050925"/>
                <a:gridCol w="973138"/>
                <a:gridCol w="3965575"/>
                <a:gridCol w="776287"/>
              </a:tblGrid>
              <a:tr h="9167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Поселение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Арендная плата  руб./1м</a:t>
                      </a:r>
                      <a:r>
                        <a:rPr kumimoji="0" lang="ru-RU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арендованной земли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 год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2020 год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4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ГП «Чернышевское»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населенных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многоквартирных жилых домов, домов индивидуальной жилой застройки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51,28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ведение ЛПХ, огородничества, садоводства, дачное хозяйство в границах населенного пункта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Платные  гаражи и автостоянки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75,22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1774825" algn="ctr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объекты торговли, общественного питания и развлечения, 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134,64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бытового обслуживания, гостиничного обслуживания,  хлебопекарни, производство и продажа полуфабрикатов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70,68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Автозаправочные станции,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автомойки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СТО, офисные здания, административные объекты, объекты образования, просвещения, социального обеспечения, службы занятости, объекты культуры,  физкультуры и спорта, здравоохранения, объекты ритуальной деятельности,  объекты капитального  строительства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74,52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0,015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Промышленные объекты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  <a:r>
              <a:rPr lang="ru-RU" sz="2800" b="1" i="0" cap="all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городском </a:t>
            </a: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поселении «Чернышевское»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земельному налогу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сельских и городских  поселений  МР «Чернышевский район»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914400"/>
          <a:ext cx="8458201" cy="58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486400"/>
                <a:gridCol w="2057401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Ставка земельного налога в отношении</a:t>
                      </a:r>
                      <a:endParaRPr lang="ru-RU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</a:t>
                      </a:r>
                      <a:r>
                        <a:rPr lang="ru-RU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всех городских и сельских поселениях района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/>
                </a:tc>
              </a:tr>
              <a:tr h="208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Земельных участков, занятых жилищным фондом и объектами инженерной инфраструктуры жилищно-коммунального комплекса или приобретенных (предоставленных) для жилищного строительства, в % от кадастровой стоимости участка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4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242" marR="58242" marT="0" marB="0" anchor="ctr"/>
                </a:tc>
              </a:tr>
              <a:tr h="1488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Земельных участков, приобретенных (предоставленных) для личного подсобного хозяйства, садоводства, огородничества или животноводства, а также дачного хозяйства, в % от кадастровой стоимости участка</a:t>
                      </a:r>
                      <a:endParaRPr lang="ru-RU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242" marR="58242" marT="0" marB="0" anchor="ctr"/>
                </a:tc>
              </a:tr>
              <a:tr h="1295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Прочих земель, в % от кадастровой стоимости участка</a:t>
                      </a:r>
                      <a:endParaRPr lang="ru-RU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</a:t>
                      </a:r>
                    </a:p>
                  </a:txBody>
                  <a:tcPr marL="58242" marR="5824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5058061</TotalTime>
  <Words>3438</Words>
  <Application>Microsoft Office PowerPoint</Application>
  <PresentationFormat>Экран (4:3)</PresentationFormat>
  <Paragraphs>684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Трек</vt:lpstr>
      <vt:lpstr>Диаграмма</vt:lpstr>
      <vt:lpstr>Презентация PowerPoint</vt:lpstr>
      <vt:lpstr>Приветствие главы Чернышевского района</vt:lpstr>
      <vt:lpstr>Презентация PowerPoint</vt:lpstr>
      <vt:lpstr>Презентация PowerPoint</vt:lpstr>
      <vt:lpstr>Презентация PowerPoint</vt:lpstr>
      <vt:lpstr>Водные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СОТРУДНИЧЕСТВУ</vt:lpstr>
      <vt:lpstr>ПРИГЛАШАЕМ К СОТРУДНИЧЕСТВУ</vt:lpstr>
      <vt:lpstr>Приглашаем к сотрудничеству</vt:lpstr>
      <vt:lpstr>Минерально-сырьевые ресурсы</vt:lpstr>
      <vt:lpstr>Минерально-сырьевые ресурсы</vt:lpstr>
      <vt:lpstr>Телекоммуникации</vt:lpstr>
      <vt:lpstr>Образование, Культура, физическая культура и спорт</vt:lpstr>
      <vt:lpstr>Здравоохранение</vt:lpstr>
      <vt:lpstr>Финансово-кредитные учреждения</vt:lpstr>
      <vt:lpstr>Промышленность</vt:lpstr>
      <vt:lpstr>Агропромышленный комплекс</vt:lpstr>
      <vt:lpstr>          ПРЕДПРИНИМАТЕЛЬСТВО</vt:lpstr>
      <vt:lpstr>Муниципальная поддержка инвестиционной деятельности</vt:lpstr>
      <vt:lpstr>Поддержка инвестиционной деятельности и предпринимательства</vt:lpstr>
      <vt:lpstr>С 2019 года Чернышевский район является территорией опережающего развития (ТОР «ЗАБАЙКАЛЬЕ»)</vt:lpstr>
      <vt:lpstr>С 1 августа 2019 года  в ЧЕРНЫШЕВСКОМ РАЙОНЕ действует  программа «ДАЛЬНЕВОСТОЧНЫЙ ГЕКТАР»</vt:lpstr>
      <vt:lpstr>Презентация PowerPoint</vt:lpstr>
      <vt:lpstr>ИНФОРМАЦИЯ О СВОБОДНЫХ ИНФРАСТРУКТУРНЫХ ПЛОЩАДКАХ НА ТЕРРИТОРИИ ЧЕРНЫШЕВСКОГО РАЙОНА</vt:lpstr>
      <vt:lpstr>ИНФОРМАЦИЯ О СВОБОДНЫХ ИНФРАСТРУКТУРНЫХ ПЛОЩАДКАХ НА ТЕРРИТОРИИ ЧЕРНЫШЕВСКОГО РАЙОНА</vt:lpstr>
      <vt:lpstr>Организации, участвующие в инвестиционном процессе</vt:lpstr>
      <vt:lpstr>Контактная информация органов местного самоуправления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Вероника</dc:creator>
  <cp:lastModifiedBy>Шаманская</cp:lastModifiedBy>
  <cp:revision>1675</cp:revision>
  <cp:lastPrinted>1601-01-01T00:00:00Z</cp:lastPrinted>
  <dcterms:created xsi:type="dcterms:W3CDTF">1601-01-01T00:00:00Z</dcterms:created>
  <dcterms:modified xsi:type="dcterms:W3CDTF">2020-09-30T06:06:52Z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