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50" r:id="rId1"/>
  </p:sldMasterIdLst>
  <p:notesMasterIdLst>
    <p:notesMasterId r:id="rId42"/>
  </p:notesMasterIdLst>
  <p:sldIdLst>
    <p:sldId id="256" r:id="rId2"/>
    <p:sldId id="257" r:id="rId3"/>
    <p:sldId id="263" r:id="rId4"/>
    <p:sldId id="262" r:id="rId5"/>
    <p:sldId id="287" r:id="rId6"/>
    <p:sldId id="288" r:id="rId7"/>
    <p:sldId id="284" r:id="rId8"/>
    <p:sldId id="318" r:id="rId9"/>
    <p:sldId id="296" r:id="rId10"/>
    <p:sldId id="260" r:id="rId11"/>
    <p:sldId id="269" r:id="rId12"/>
    <p:sldId id="270" r:id="rId13"/>
    <p:sldId id="271" r:id="rId14"/>
    <p:sldId id="312" r:id="rId15"/>
    <p:sldId id="272" r:id="rId16"/>
    <p:sldId id="276" r:id="rId17"/>
    <p:sldId id="283" r:id="rId18"/>
    <p:sldId id="305" r:id="rId19"/>
    <p:sldId id="280" r:id="rId20"/>
    <p:sldId id="306" r:id="rId21"/>
    <p:sldId id="285" r:id="rId22"/>
    <p:sldId id="282" r:id="rId23"/>
    <p:sldId id="303" r:id="rId24"/>
    <p:sldId id="277" r:id="rId25"/>
    <p:sldId id="313" r:id="rId26"/>
    <p:sldId id="314" r:id="rId27"/>
    <p:sldId id="315" r:id="rId28"/>
    <p:sldId id="279" r:id="rId29"/>
    <p:sldId id="299" r:id="rId30"/>
    <p:sldId id="301" r:id="rId31"/>
    <p:sldId id="310" r:id="rId32"/>
    <p:sldId id="300" r:id="rId33"/>
    <p:sldId id="307" r:id="rId34"/>
    <p:sldId id="292" r:id="rId35"/>
    <p:sldId id="311" r:id="rId36"/>
    <p:sldId id="308" r:id="rId37"/>
    <p:sldId id="266" r:id="rId38"/>
    <p:sldId id="268" r:id="rId39"/>
    <p:sldId id="267" r:id="rId40"/>
    <p:sldId id="259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B8"/>
    <a:srgbClr val="3C296D"/>
    <a:srgbClr val="372E6C"/>
    <a:srgbClr val="0033CC"/>
    <a:srgbClr val="3333CC"/>
    <a:srgbClr val="33CC33"/>
    <a:srgbClr val="A500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8696" autoAdjust="0"/>
  </p:normalViewPr>
  <p:slideViewPr>
    <p:cSldViewPr>
      <p:cViewPr>
        <p:scale>
          <a:sx n="83" d="100"/>
          <a:sy n="83" d="100"/>
        </p:scale>
        <p:origin x="-2460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9589638842219473"/>
          <c:w val="0.98250538928860698"/>
          <c:h val="0.4543101214983878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Мужчины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0.21322602083191691"/>
                  <c:y val="-0.13733115084852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2892548396377846"/>
                  <c:y val="5.2703918082813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Мужчины (3225 чел.)</c:v>
                </c:pt>
                <c:pt idx="1">
                  <c:v>Женщины (3317 чел.)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0.49300000000000027</c:v>
                </c:pt>
                <c:pt idx="1">
                  <c:v>0.50700000000000001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1952708642459195"/>
          <c:y val="0.69023022294391112"/>
          <c:w val="0.70087684425655861"/>
          <c:h val="0.28865298113982957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60928590822931"/>
          <c:y val="0.21281464530892449"/>
          <c:w val="0.63773928258969415"/>
          <c:h val="0.3720186430120372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bg2"/>
              </a:solidFill>
            </c:spPr>
          </c:dPt>
          <c:dLbls>
            <c:dLbl>
              <c:idx val="0"/>
              <c:layout>
                <c:manualLayout>
                  <c:x val="0.21428360518911521"/>
                  <c:y val="-9.6392083937227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435676740670245E-2"/>
                  <c:y val="5.628845453938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202954834961811"/>
                  <c:y val="-0.14807595397407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Лица моложе трудоспособного возраста (1400 чел.)</c:v>
                </c:pt>
                <c:pt idx="1">
                  <c:v>Лица трудоспособного возраста (3332 чел.)</c:v>
                </c:pt>
                <c:pt idx="2">
                  <c:v>Лица старше трудоспособного возраста (1810 чел.)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0.21400000000000011</c:v>
                </c:pt>
                <c:pt idx="1">
                  <c:v>0.50900000000000001</c:v>
                </c:pt>
                <c:pt idx="2">
                  <c:v>0.27600000000000002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3979666334811597E-2"/>
          <c:y val="0.58134634228281856"/>
          <c:w val="0.9795918367347074"/>
          <c:h val="0.4186536577171813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84893194098422E-2"/>
          <c:y val="2.71252524176641E-2"/>
          <c:w val="0.32938127167214959"/>
          <c:h val="0.893964058913341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Lbls>
            <c:dLbl>
              <c:idx val="0"/>
              <c:layout>
                <c:manualLayout>
                  <c:x val="-4.4055322628447517E-2"/>
                  <c:y val="9.070231300896854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1098729450485E-3"/>
                  <c:y val="1.774365783716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533329600492734E-3"/>
                  <c:y val="1.6754359853070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914994296277281E-2"/>
                  <c:y val="-1.792695423287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525536973947034E-2"/>
                  <c:y val="1.865068096725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Сельское и лесное хозяйство</c:v>
                </c:pt>
                <c:pt idx="1">
                  <c:v>Горнорудная промышленность</c:v>
                </c:pt>
                <c:pt idx="2">
                  <c:v>Производство и распределение электроэнергии и воды</c:v>
                </c:pt>
                <c:pt idx="3">
                  <c:v>Транспорт и связь</c:v>
                </c:pt>
                <c:pt idx="4">
                  <c:v>Государственное управление и обеспечение военной безопасности, социальное страхование</c:v>
                </c:pt>
                <c:pt idx="5">
                  <c:v>Образование</c:v>
                </c:pt>
                <c:pt idx="6">
                  <c:v>Здравоохранение и социальные услуги</c:v>
                </c:pt>
                <c:pt idx="7">
                  <c:v>Культура и спорт</c:v>
                </c:pt>
              </c:strCache>
            </c:strRef>
          </c:cat>
          <c:val>
            <c:numRef>
              <c:f>Sheet1!$B$2:$I$2</c:f>
              <c:numCache>
                <c:formatCode>0.00%</c:formatCode>
                <c:ptCount val="8"/>
                <c:pt idx="0">
                  <c:v>1.5800000000000015E-2</c:v>
                </c:pt>
                <c:pt idx="1">
                  <c:v>8.0000000000000088E-3</c:v>
                </c:pt>
                <c:pt idx="2">
                  <c:v>4.3999999999999997E-2</c:v>
                </c:pt>
                <c:pt idx="3">
                  <c:v>4.5000000000000012E-2</c:v>
                </c:pt>
                <c:pt idx="4">
                  <c:v>0.18100000000000011</c:v>
                </c:pt>
                <c:pt idx="5">
                  <c:v>0.30200000000000027</c:v>
                </c:pt>
                <c:pt idx="6">
                  <c:v>0.18500000000000011</c:v>
                </c:pt>
                <c:pt idx="7">
                  <c:v>3.960000000000001E-2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</c:strCache>
            </c:strRef>
          </c:tx>
          <c:explosion val="8"/>
          <c:cat>
            <c:strRef>
              <c:f>Sheet1!$B$1:$I$1</c:f>
              <c:strCache>
                <c:ptCount val="8"/>
                <c:pt idx="0">
                  <c:v>Сельское и лесное хозяйство</c:v>
                </c:pt>
                <c:pt idx="1">
                  <c:v>Горнорудная промышленность</c:v>
                </c:pt>
                <c:pt idx="2">
                  <c:v>Производство и распределение электроэнергии и воды</c:v>
                </c:pt>
                <c:pt idx="3">
                  <c:v>Транспорт и связь</c:v>
                </c:pt>
                <c:pt idx="4">
                  <c:v>Государственное управление и обеспечение военной безопасности, социальное страхование</c:v>
                </c:pt>
                <c:pt idx="5">
                  <c:v>Образование</c:v>
                </c:pt>
                <c:pt idx="6">
                  <c:v>Здравоохранение и социальные услуги</c:v>
                </c:pt>
                <c:pt idx="7">
                  <c:v>Культура и спорт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38945948790017"/>
          <c:y val="4.1338032741380294E-2"/>
          <c:w val="0.5950779841888455"/>
          <c:h val="0.95866196725861974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05776636713741"/>
          <c:y val="6.5315315315315314E-2"/>
          <c:w val="0.77021822849807531"/>
          <c:h val="0.605855855855856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Добыча полезных ископаемых</c:v>
                </c:pt>
              </c:strCache>
            </c:strRef>
          </c:tx>
          <c:spPr>
            <a:solidFill>
              <a:schemeClr val="accent1"/>
            </a:solidFill>
            <a:ln w="748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spPr>
            <a:solidFill>
              <a:schemeClr val="accent2"/>
            </a:solidFill>
            <a:ln w="748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10.57</c:v>
                </c:pt>
                <c:pt idx="1">
                  <c:v>10.91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Производство электроэнергии и воды</c:v>
                </c:pt>
              </c:strCache>
            </c:strRef>
          </c:tx>
          <c:spPr>
            <a:solidFill>
              <a:schemeClr val="hlink"/>
            </a:solidFill>
            <a:ln w="748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10.71</c:v>
                </c:pt>
                <c:pt idx="1">
                  <c:v>10.030000000000001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58752"/>
        <c:axId val="37222016"/>
      </c:barChart>
      <c:catAx>
        <c:axId val="4365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748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20" b="1" i="0" u="none" strike="noStrike" baseline="0">
                <a:solidFill>
                  <a:srgbClr val="FFFFFF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7222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222016"/>
        <c:scaling>
          <c:orientation val="minMax"/>
        </c:scaling>
        <c:delete val="0"/>
        <c:axPos val="l"/>
        <c:majorGridlines>
          <c:spPr>
            <a:ln w="748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90" b="1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млн. руб.</a:t>
                </a:r>
              </a:p>
            </c:rich>
          </c:tx>
          <c:layout>
            <c:manualLayout>
              <c:xMode val="edge"/>
              <c:yMode val="edge"/>
              <c:x val="0"/>
              <c:y val="0.22297297297297297"/>
            </c:manualLayout>
          </c:layout>
          <c:overlay val="0"/>
          <c:spPr>
            <a:noFill/>
            <a:ln w="1497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748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20" b="1" i="0" u="none" strike="noStrike" baseline="0">
                <a:solidFill>
                  <a:srgbClr val="FFFFFF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43658752"/>
        <c:crosses val="autoZero"/>
        <c:crossBetween val="between"/>
      </c:valAx>
      <c:spPr>
        <a:noFill/>
        <a:ln w="7485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1088771765997844"/>
          <c:y val="0.76584126398093144"/>
          <c:w val="0.8866551550679177"/>
          <c:h val="0.22965439210714028"/>
        </c:manualLayout>
      </c:layout>
      <c:overlay val="0"/>
      <c:spPr>
        <a:noFill/>
        <a:ln w="1497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FFFFFF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30910360858007E-2"/>
          <c:y val="0.10158728707664592"/>
          <c:w val="0.34860292458489756"/>
          <c:h val="0.8323841187874203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effectLst>
              <a:outerShdw blurRad="50800" dist="50800" dir="5400000" algn="ctr" rotWithShape="0">
                <a:srgbClr val="2E2EB8"/>
              </a:outerShdw>
            </a:effectLst>
          </c:spPr>
          <c:explosion val="32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Сельское хозяйство</c:v>
                </c:pt>
                <c:pt idx="1">
                  <c:v>Лесозаготовка и лесопереработка</c:v>
                </c:pt>
                <c:pt idx="2">
                  <c:v>Торговая деятельность</c:v>
                </c:pt>
                <c:pt idx="3">
                  <c:v>Общественное питание</c:v>
                </c:pt>
                <c:pt idx="4">
                  <c:v>Бытовое обслуживание</c:v>
                </c:pt>
                <c:pt idx="5">
                  <c:v>Транспортные услуги</c:v>
                </c:pt>
                <c:pt idx="6">
                  <c:v>Строительство</c:v>
                </c:pt>
                <c:pt idx="7">
                  <c:v>Прочее</c:v>
                </c:pt>
              </c:strCache>
            </c:strRef>
          </c:cat>
          <c:val>
            <c:numRef>
              <c:f>Sheet1!$B$2:$I$2</c:f>
              <c:numCache>
                <c:formatCode>0.00%</c:formatCode>
                <c:ptCount val="8"/>
                <c:pt idx="0">
                  <c:v>0.17300000000000001</c:v>
                </c:pt>
                <c:pt idx="1">
                  <c:v>4.0000000000000008E-2</c:v>
                </c:pt>
                <c:pt idx="2">
                  <c:v>0.56000000000000005</c:v>
                </c:pt>
                <c:pt idx="3">
                  <c:v>2.7000000000000003E-2</c:v>
                </c:pt>
                <c:pt idx="4">
                  <c:v>1.2999999999999998E-2</c:v>
                </c:pt>
                <c:pt idx="5">
                  <c:v>5.3000000000000005E-2</c:v>
                </c:pt>
                <c:pt idx="6">
                  <c:v>2.7000000000000003E-2</c:v>
                </c:pt>
                <c:pt idx="7">
                  <c:v>0.10700000000000001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61830149531377"/>
          <c:y val="4.1419673766540072E-2"/>
          <c:w val="0.41160741141143725"/>
          <c:h val="0.9340559667104517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4318C4-4495-43F2-9A01-49DB9DC161EF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785799-33D1-4B7E-ABBD-DD08BDE78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785799-33D1-4B7E-ABBD-DD08BDE786C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68C271-6402-4FBB-8895-8F2898B1A8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6A4BC2-748F-43B4-9ED1-5AABDD6B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66F4DB-F0B3-41A2-8771-AD91B444C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7F35-0C82-4A43-8020-1B0AB5E19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6D9A-4465-4C4C-AC9B-273153FB2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A9A5-402E-4F02-932F-35DCEAC8A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2DFE-53AA-43F7-9689-5CD05D871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4FE3-ED3D-48ED-A8A2-31180A4A7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EDC0E9-969F-42B2-82BA-1EAA3CEBED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2EC331-C99A-433E-BE49-B57DA67A2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111A29-5B24-4B58-B758-E27415085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9BAAAC-1FFC-4C2D-9402-8696108CF2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CE5773-1947-452F-AE82-7C13A30CC4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4A95FF-7280-4498-B5DB-34FE4934FF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9BC68A-8541-4938-BF32-0439E993D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E28C269D-FC2C-4881-950C-D75AC9C955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AE53C9E-9AB3-4071-9BCD-894C0715CF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51" r:id="rId1"/>
    <p:sldLayoutId id="2147485552" r:id="rId2"/>
    <p:sldLayoutId id="2147485553" r:id="rId3"/>
    <p:sldLayoutId id="2147485554" r:id="rId4"/>
    <p:sldLayoutId id="2147485555" r:id="rId5"/>
    <p:sldLayoutId id="2147485556" r:id="rId6"/>
    <p:sldLayoutId id="2147485557" r:id="rId7"/>
    <p:sldLayoutId id="2147485558" r:id="rId8"/>
    <p:sldLayoutId id="2147485559" r:id="rId9"/>
    <p:sldLayoutId id="2147485560" r:id="rId10"/>
    <p:sldLayoutId id="2147485561" r:id="rId11"/>
    <p:sldLayoutId id="2147485562" r:id="rId12"/>
    <p:sldLayoutId id="2147485563" r:id="rId13"/>
    <p:sldLayoutId id="2147485564" r:id="rId14"/>
    <p:sldLayoutId id="2147485565" r:id="rId15"/>
    <p:sldLayoutId id="2147485566" r:id="rId16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6143644"/>
            <a:ext cx="6400800" cy="4286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1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7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                                 </a:t>
            </a:r>
            <a:r>
              <a:rPr lang="ru-RU" sz="9600" b="1" dirty="0" smtClean="0">
                <a:solidFill>
                  <a:schemeClr val="bg1"/>
                </a:solidFill>
                <a:latin typeface="Monotype Corsiva" pitchFamily="66" charset="0"/>
              </a:rPr>
              <a:t>с. Шелопугино, 2020 год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4578" name="AutoShape 2" descr="https://i.mycdn.me/image?id=859954189489&amp;t=52&amp;plc=WEB&amp;tkn=*FqwVD3eMndV7j52StzdAnzQhqy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580" name="AutoShape 4" descr="https://i.mycdn.me/image?id=859954189489&amp;t=52&amp;plc=WEB&amp;tkn=*FqwVD3eMndV7j52StzdAnzQhqy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286000" y="71435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Инвестиционный паспорт 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муниципального района  «Шелопугинский район»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3" y="142852"/>
            <a:ext cx="3929089" cy="428628"/>
          </a:xfrm>
        </p:spPr>
        <p:txBody>
          <a:bodyPr/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Особо охраняемая территория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428860" y="714356"/>
            <a:ext cx="4143404" cy="5357850"/>
          </a:xfrm>
        </p:spPr>
        <p:txBody>
          <a:bodyPr>
            <a:normAutofit fontScale="25000" lnSpcReduction="20000"/>
          </a:bodyPr>
          <a:lstStyle/>
          <a:p>
            <a:pPr marL="0" indent="27432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400" dirty="0" smtClean="0"/>
              <a:t>     </a:t>
            </a:r>
          </a:p>
          <a:p>
            <a:pPr marL="0" indent="27432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5600" dirty="0" smtClean="0">
                <a:latin typeface="Times New Roman" pitchFamily="18" charset="0"/>
              </a:rPr>
              <a:t>На территории района имеется особо охраняемая территория – Заказник «</a:t>
            </a:r>
            <a:r>
              <a:rPr lang="ru-RU" sz="5600" dirty="0" err="1" smtClean="0">
                <a:latin typeface="Times New Roman" pitchFamily="18" charset="0"/>
              </a:rPr>
              <a:t>Туровский</a:t>
            </a:r>
            <a:r>
              <a:rPr lang="ru-RU" sz="5600" dirty="0" smtClean="0">
                <a:latin typeface="Times New Roman" pitchFamily="18" charset="0"/>
              </a:rPr>
              <a:t>», который находится в ведении государственного казенного учреждения «Дирекция особо охраняемых природных территорий Забайкальского края».</a:t>
            </a:r>
          </a:p>
          <a:p>
            <a:pPr marL="0" indent="27432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5600" dirty="0" smtClean="0">
                <a:latin typeface="Times New Roman" pitchFamily="18" charset="0"/>
              </a:rPr>
              <a:t>      Заказник «</a:t>
            </a:r>
            <a:r>
              <a:rPr lang="ru-RU" sz="5600" dirty="0" err="1" smtClean="0">
                <a:latin typeface="Times New Roman" pitchFamily="18" charset="0"/>
              </a:rPr>
              <a:t>Туровский</a:t>
            </a:r>
            <a:r>
              <a:rPr lang="ru-RU" sz="5600" dirty="0" smtClean="0">
                <a:latin typeface="Times New Roman" pitchFamily="18" charset="0"/>
              </a:rPr>
              <a:t>» образован в 1980 году на площади 42,0 тыс. га. Заказник создан с целью сохранения, воспроизводства субъектов животного мира, сохранения среды их обитания, а также для поддержания общего экологического баланса. В заказнике водятся такие виды копытных животных, как лось, изюбрь, косуля, кабарга, кабан. Наряду с этим имеются виды пушных зверей – это рысь, лисица, соболь, колонок, горностай, заяц, белка. </a:t>
            </a:r>
          </a:p>
          <a:p>
            <a:pPr marL="0" indent="27432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5600" dirty="0" smtClean="0">
                <a:latin typeface="Times New Roman" pitchFamily="18" charset="0"/>
              </a:rPr>
              <a:t>    Из хищных зверей – волк, росомаха. Описаны заходы на территорию заказника уссурийского тигра, который находится в Красной книге, много боровой и водоплавающей дичи.</a:t>
            </a:r>
          </a:p>
          <a:p>
            <a:pPr marL="0" indent="27432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5600" dirty="0" smtClean="0">
                <a:latin typeface="Times New Roman" pitchFamily="18" charset="0"/>
              </a:rPr>
              <a:t>      Штат заказника выполняет функцию по сохранению и поддержанию целостности естественных сообществ, воспроизводству и восстановлению ценных в хозяйственном, научном отношении диких животных, ведет контроль за соблюдением режима заказника.</a:t>
            </a:r>
          </a:p>
        </p:txBody>
      </p:sp>
      <p:pic>
        <p:nvPicPr>
          <p:cNvPr id="33794" name="Picture 2" descr="https://gohunt-assets-us-west-2.s3.amazonaws.com/media/Wyoming-elk-cwd-vacc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72008"/>
            <a:ext cx="2071702" cy="19288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3796" name="Picture 4" descr="http://atkarsk.moyaokruga.ru/img/image_big/18df0f4a-4867-469b-aae5-9e9a735c6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571744"/>
            <a:ext cx="2071702" cy="17859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" name="Picture 4" descr="1n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765175"/>
            <a:ext cx="1963720" cy="159225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8" descr="Rothirs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2571744"/>
            <a:ext cx="2000264" cy="17859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5" descr="gluhar1-541x4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714357"/>
            <a:ext cx="2017712" cy="164307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7" descr="0_4611c_4d46e097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4643446"/>
            <a:ext cx="2009774" cy="185738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2928959" cy="357190"/>
          </a:xfrm>
        </p:spPr>
        <p:txBody>
          <a:bodyPr/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Социальная        сфера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928670"/>
            <a:ext cx="3786214" cy="1928826"/>
          </a:xfrm>
        </p:spPr>
        <p:txBody>
          <a:bodyPr>
            <a:normAutofit/>
          </a:bodyPr>
          <a:lstStyle/>
          <a:p>
            <a:pPr marL="0" indent="36000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На территории района действует 17 образовательных учреждений, из них: средних школ - 3, основных школ - 4, начальных школ - 4, дошкольных учреждений - 5 и 1 учреждение дополнительного образования (ДЮСШ).</a:t>
            </a:r>
          </a:p>
        </p:txBody>
      </p:sp>
      <p:graphicFrame>
        <p:nvGraphicFramePr>
          <p:cNvPr id="59572" name="Group 180"/>
          <p:cNvGraphicFramePr>
            <a:graphicFrameLocks noGrp="1"/>
          </p:cNvGraphicFramePr>
          <p:nvPr>
            <p:ph sz="half" idx="2"/>
          </p:nvPr>
        </p:nvGraphicFramePr>
        <p:xfrm>
          <a:off x="857224" y="3000372"/>
          <a:ext cx="4357718" cy="3096588"/>
        </p:xfrm>
        <a:graphic>
          <a:graphicData uri="http://schemas.openxmlformats.org/drawingml/2006/table">
            <a:tbl>
              <a:tblPr/>
              <a:tblGrid>
                <a:gridCol w="3531254"/>
                <a:gridCol w="826464"/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мест в дошкольных учреждениях, мест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детей, посещающих дошкольные учреждения, чел.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педагогических работников дошкольных учреждений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учащихся в общеобразовательных школах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учителей общеобразовательных школ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7" name="Picture 33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28670"/>
            <a:ext cx="649287" cy="54292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1746" name="AutoShape 2" descr="https://i.mycdn.me/image?id=859954189489&amp;t=52&amp;plc=WEB&amp;tkn=*FqwVD3eMndV7j52StzdAnzQhqy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1" descr="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357430"/>
            <a:ext cx="2459029" cy="17859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6" descr="img_77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429132"/>
            <a:ext cx="2571768" cy="185738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4" descr="P1050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57166"/>
            <a:ext cx="2673343" cy="1774847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83" y="285728"/>
            <a:ext cx="3857652" cy="42860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Социальная   сфера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857752" y="285728"/>
            <a:ext cx="3714776" cy="2643206"/>
          </a:xfrm>
        </p:spPr>
        <p:txBody>
          <a:bodyPr>
            <a:noAutofit/>
          </a:bodyPr>
          <a:lstStyle/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Учреждения здравоохранения района:</a:t>
            </a:r>
          </a:p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 центральная районная больница;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участковая больница с. Вершино-Шахтаминский;</a:t>
            </a:r>
          </a:p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 фельдшерско-акушерские пункты – 14 единиц.</a:t>
            </a:r>
          </a:p>
        </p:txBody>
      </p:sp>
      <p:graphicFrame>
        <p:nvGraphicFramePr>
          <p:cNvPr id="60549" name="Group 133"/>
          <p:cNvGraphicFramePr>
            <a:graphicFrameLocks noGrp="1"/>
          </p:cNvGraphicFramePr>
          <p:nvPr/>
        </p:nvGraphicFramePr>
        <p:xfrm>
          <a:off x="1285852" y="4500569"/>
          <a:ext cx="7429552" cy="1928827"/>
        </p:xfrm>
        <a:graphic>
          <a:graphicData uri="http://schemas.openxmlformats.org/drawingml/2006/table">
            <a:tbl>
              <a:tblPr/>
              <a:tblGrid>
                <a:gridCol w="5423573"/>
                <a:gridCol w="2005979"/>
              </a:tblGrid>
              <a:tr h="400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больничных коек, ед.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Мощность амбулаторно-поликлинических учреждений, посещений в смену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врачей, чел.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среднего персонала, чел.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53" descr="Рисунок3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lum bright="100000" contrast="-70000"/>
          </a:blip>
          <a:srcRect/>
          <a:stretch>
            <a:fillRect/>
          </a:stretch>
        </p:blipFill>
        <p:spPr bwMode="auto">
          <a:xfrm>
            <a:off x="214282" y="714356"/>
            <a:ext cx="6477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s://avatars.mds.yandex.net/get-zen_doc/985972/pub_5b653bc4d452ae00a88003e8_5b653c2568835200a900f05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14356"/>
            <a:ext cx="2714644" cy="1928826"/>
          </a:xfrm>
          <a:prstGeom prst="rect">
            <a:avLst/>
          </a:prstGeom>
          <a:noFill/>
        </p:spPr>
      </p:pic>
      <p:pic>
        <p:nvPicPr>
          <p:cNvPr id="7" name="Picture 135" descr="DSC035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500306"/>
            <a:ext cx="2598732" cy="180022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136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571744"/>
            <a:ext cx="2446339" cy="1785951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428660" y="142852"/>
            <a:ext cx="3429023" cy="476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Социальная   сфера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428728" y="785794"/>
            <a:ext cx="6786610" cy="2786082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Сеть учреждений культуры состоит из трех организаций: 2-х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межпоселенческих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учреждений по клубной и библиотечной системе при отделе культуры Администрации района (в состав которых входит 15 клубных учреждений и 13 библиотек) и детская музыкальная школа.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</a:rPr>
              <a:t>Основные задачи в сфере культуры направлены на развитие и сохранение культурного потенциала, развитие межрайонных связей через гастрольную, социально-культурную деятельность и проведение социально-значимых мероприятий, сохранность библиотечных фондов, сохранение и популяризация объектов культурного наследия.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5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4282" y="1357298"/>
            <a:ext cx="647700" cy="461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857628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429000"/>
            <a:ext cx="22860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857628"/>
            <a:ext cx="2286016" cy="24272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3643306" cy="346914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Социальная    сфера</a:t>
            </a:r>
            <a:endParaRPr lang="ru-RU" sz="18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929618" cy="5500726"/>
          </a:xfrm>
        </p:spPr>
        <p:txBody>
          <a:bodyPr>
            <a:normAutofit fontScale="92500" lnSpcReduction="10000"/>
          </a:bodyPr>
          <a:lstStyle/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2019 год МБУК «МЦКС Шелопугинского района» проведена работа по следующим направлениям: 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Досуговыми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учреждениями проведено – 1360 культурно – массовых мероприятий, обслужено – 62 900 человек, план выполнен на 100%.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Работает –44 клубных формирований, количество участников в них составляет –472 человек. 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Передвижным творческим центром проведено – 130 выезда по сельским учреждениям культуры.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ПТЦ проведено 125 мероприятий, обслужено 16300 человек, мероприятия выполнены на 3% больше с уровнем прошлого года.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Информационно – методическим отделом проведено 32 учебных мероприятий, обслужено 273 человек.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Выпущено 56 методического издания. 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Платные услуги МБУК МЦКС Шелопугинского района составили – 258,4 тыс. рублей.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Количество  посещений  библиотек за 2019 год  - 42200, число  книговыдач – 113500. Число  посещений  на  массовых  мероприятиях – 16400, при  плане 16100.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Количество  проведенных семинаров, конференций - 4, стажировок -21, практикумов -3, мастер –классов  -37.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Проведено  выездов  в сельские  библиотеки-филиалы  с  оказанием  методической, практической  помощи – 12.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Платных  услуг  населению  в  2019 году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оказано  на 43,2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4" name="Picture 5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6648" y="1285860"/>
            <a:ext cx="6477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3" y="214290"/>
            <a:ext cx="2571768" cy="4286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Социальная      сфера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785794"/>
            <a:ext cx="4643470" cy="5857916"/>
          </a:xfrm>
        </p:spPr>
        <p:txBody>
          <a:bodyPr>
            <a:noAutofit/>
          </a:bodyPr>
          <a:lstStyle/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ДОД «Детско-юношеская спортивная школа Шелопугинского района». ДЮСШ работает на базе Шелопугинский СОШ и имеет свои отделения в поселениях района.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Работают отделения по видам спорта: спортивное ориентирование, лыжные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гонки,легкая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атлетика, футбол, баскетбол, шахматы и русская лапта, постепенно увеличивается   разнообразие и качество физкультурно-спортивных услуг оказываемых населению.   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районе проводятся районные, межрайонные и краевые соревнования по различным видам спорта. Большим спросом пользуются игровые виды спорта, такие как волейбол и баскетбол, ведутся секции по настольному теннису.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отчетном году проведено 19 районных соревнований, 8 раз спортсмены выезжали на соревнования краевого и межрайонного уровня.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2019 году на физическую культуру и спорт было выделено бюджетных средств  167,8  рублей.</a:t>
            </a:r>
          </a:p>
        </p:txBody>
      </p:sp>
      <p:pic>
        <p:nvPicPr>
          <p:cNvPr id="44036" name="Picture 4" descr="Рисунок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2844" y="1500174"/>
            <a:ext cx="6477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Rectangle 13"/>
          <p:cNvSpPr>
            <a:spLocks noChangeArrowheads="1"/>
          </p:cNvSpPr>
          <p:nvPr/>
        </p:nvSpPr>
        <p:spPr bwMode="auto">
          <a:xfrm>
            <a:off x="4286248" y="3429000"/>
            <a:ext cx="5832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</a:rPr>
              <a:t>                         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786" y="714356"/>
            <a:ext cx="29924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D:\Документы\Фотографии\Администрация\лыжня 2019 года\IMG_7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714752"/>
            <a:ext cx="2928958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14290"/>
            <a:ext cx="3071803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Д е м о г </a:t>
            </a:r>
            <a:r>
              <a:rPr lang="ru-RU" sz="18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р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а </a:t>
            </a:r>
            <a:r>
              <a:rPr lang="ru-RU" sz="18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ф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и я</a:t>
            </a:r>
          </a:p>
        </p:txBody>
      </p:sp>
      <p:graphicFrame>
        <p:nvGraphicFramePr>
          <p:cNvPr id="9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5572132" y="857232"/>
          <a:ext cx="3000396" cy="328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571472" y="642918"/>
          <a:ext cx="457203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714348" y="714356"/>
            <a:ext cx="7929619" cy="48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>
                <a:solidFill>
                  <a:schemeClr val="bg1"/>
                </a:solidFill>
              </a:rPr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Численность постоянного населения на 01.01.2020 года составляет 6 542 человека</a:t>
            </a:r>
            <a:endParaRPr lang="ru-RU" sz="1600" dirty="0">
              <a:latin typeface="Times New Roman" pitchFamily="18" charset="0"/>
            </a:endParaRPr>
          </a:p>
        </p:txBody>
      </p:sp>
      <p:graphicFrame>
        <p:nvGraphicFramePr>
          <p:cNvPr id="74929" name="Group 177"/>
          <p:cNvGraphicFramePr>
            <a:graphicFrameLocks noGrp="1"/>
          </p:cNvGraphicFramePr>
          <p:nvPr/>
        </p:nvGraphicFramePr>
        <p:xfrm>
          <a:off x="357158" y="4572008"/>
          <a:ext cx="8177240" cy="1915021"/>
        </p:xfrm>
        <a:graphic>
          <a:graphicData uri="http://schemas.openxmlformats.org/drawingml/2006/table">
            <a:tbl>
              <a:tblPr/>
              <a:tblGrid>
                <a:gridCol w="5389676"/>
                <a:gridCol w="1442485"/>
                <a:gridCol w="1345079"/>
              </a:tblGrid>
              <a:tr h="285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родившихся, чел.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рождаемости, ед. на 1000 населения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11,5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11,9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умерших, чел.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143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149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смертности, ед. на 1000 населения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21,3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22,7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Естественная убыль населения, чел.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99" name="TextBox 6"/>
          <p:cNvSpPr txBox="1">
            <a:spLocks noChangeArrowheads="1"/>
          </p:cNvSpPr>
          <p:nvPr/>
        </p:nvSpPr>
        <p:spPr bwMode="auto">
          <a:xfrm>
            <a:off x="5786446" y="3143248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3" y="214290"/>
            <a:ext cx="2786081" cy="3333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Т </a:t>
            </a:r>
            <a:r>
              <a:rPr lang="ru-RU" sz="18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р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у </a:t>
            </a:r>
            <a:r>
              <a:rPr lang="ru-RU" sz="18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д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о в </a:t>
            </a:r>
            <a:r>
              <a:rPr lang="ru-RU" sz="18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ы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е</a:t>
            </a:r>
            <a:r>
              <a:rPr lang="ru-RU" sz="1800" b="1" i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   </a:t>
            </a:r>
            <a:r>
              <a:rPr lang="ru-RU" sz="18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р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е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с у </a:t>
            </a:r>
            <a:r>
              <a:rPr lang="ru-RU" sz="18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р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с </a:t>
            </a:r>
            <a:r>
              <a:rPr lang="ru-RU" sz="18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ы</a:t>
            </a:r>
            <a:endParaRPr lang="ru-RU" sz="1800" b="1" i="1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71472" y="1071546"/>
          <a:ext cx="828680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42910" y="642918"/>
            <a:ext cx="8208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Среднесписочная численность работников организаций за 2019 год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135 человек</a:t>
            </a:r>
            <a:endParaRPr lang="ru-RU" sz="1600" dirty="0">
              <a:latin typeface="Times New Roman" pitchFamily="18" charset="0"/>
            </a:endParaRPr>
          </a:p>
        </p:txBody>
      </p:sp>
      <p:graphicFrame>
        <p:nvGraphicFramePr>
          <p:cNvPr id="100524" name="Group 172"/>
          <p:cNvGraphicFramePr>
            <a:graphicFrameLocks noGrp="1"/>
          </p:cNvGraphicFramePr>
          <p:nvPr/>
        </p:nvGraphicFramePr>
        <p:xfrm>
          <a:off x="357158" y="4857761"/>
          <a:ext cx="8393141" cy="1785949"/>
        </p:xfrm>
        <a:graphic>
          <a:graphicData uri="http://schemas.openxmlformats.org/drawingml/2006/table">
            <a:tbl>
              <a:tblPr/>
              <a:tblGrid>
                <a:gridCol w="6535753"/>
                <a:gridCol w="1857388"/>
              </a:tblGrid>
              <a:tr h="367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</a:p>
                  </a:txBody>
                  <a:tcPr marL="90000" marR="90000" marT="46772" marB="467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01.01.2020</a:t>
                      </a:r>
                    </a:p>
                  </a:txBody>
                  <a:tcPr marL="90000" marR="90000" marT="46772" marB="467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не занятых трудовой деятельностью граждан, чел.</a:t>
                      </a:r>
                    </a:p>
                  </a:txBody>
                  <a:tcPr marL="90000" marR="90000" marT="46772" marB="467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</a:t>
                      </a:r>
                    </a:p>
                  </a:txBody>
                  <a:tcPr marL="90000" marR="90000" marT="46772" marB="467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официально зарегистрированных безработных, чел. 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9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зарегистрированной безработицы к трудоспособному населению, % 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0" y="214290"/>
            <a:ext cx="471487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i="1" dirty="0" smtClean="0">
                <a:latin typeface="Times New Roman" pitchFamily="18" charset="0"/>
              </a:rPr>
              <a:t>ПРОМЫШЛЕННОЕ      ПРОИЗВОДСТВО</a:t>
            </a:r>
            <a:endParaRPr lang="ru-RU" sz="1800" b="1" i="1" dirty="0">
              <a:latin typeface="Times New Roman" pitchFamily="18" charset="0"/>
            </a:endParaRPr>
          </a:p>
        </p:txBody>
      </p:sp>
      <p:sp>
        <p:nvSpPr>
          <p:cNvPr id="47109" name="Rectangle 10"/>
          <p:cNvSpPr>
            <a:spLocks noChangeArrowheads="1"/>
          </p:cNvSpPr>
          <p:nvPr/>
        </p:nvSpPr>
        <p:spPr bwMode="auto">
          <a:xfrm>
            <a:off x="5286380" y="3714752"/>
            <a:ext cx="33448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360000" algn="just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spcBef>
                <a:spcPts val="0"/>
              </a:spcBef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642919"/>
            <a:ext cx="707236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</a:rPr>
              <a:t>Объем промышленной продукции в 2019 году составил 20,94 млн. рублей, в том числе  добыча полезных ископаемых – 0 млн. рублей</a:t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                                 обрабатывающие производства 10,91 млн. рублей. </a:t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                                 производство </a:t>
            </a:r>
            <a:r>
              <a:rPr lang="ru-RU" sz="1600" b="1" dirty="0" err="1" smtClean="0">
                <a:latin typeface="Times New Roman" pitchFamily="18" charset="0"/>
              </a:rPr>
              <a:t>теплоэнергии</a:t>
            </a:r>
            <a:r>
              <a:rPr lang="ru-RU" sz="1600" b="1" dirty="0" smtClean="0">
                <a:latin typeface="Times New Roman" pitchFamily="18" charset="0"/>
              </a:rPr>
              <a:t> и воды –10,03млн. руб.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sz="1400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57158" y="1857365"/>
          <a:ext cx="4429156" cy="457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 flipH="1">
            <a:off x="5429256" y="1785926"/>
            <a:ext cx="34290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1600" b="1" dirty="0" smtClean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Добычей полезных ископаемых – золота - на территории района занимается ООО «</a:t>
            </a:r>
            <a:r>
              <a:rPr lang="ru-RU" sz="1600" dirty="0" err="1" smtClean="0">
                <a:latin typeface="Times New Roman" pitchFamily="18" charset="0"/>
              </a:rPr>
              <a:t>Газимур</a:t>
            </a:r>
            <a:r>
              <a:rPr lang="ru-RU" sz="1600" dirty="0" smtClean="0">
                <a:latin typeface="Times New Roman" pitchFamily="18" charset="0"/>
              </a:rPr>
              <a:t>».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   Обрабатывающие производства представлены предприятиями по хлебопечению. В 2019 году объем выпечки хлеба и хлебобулочных изделий составил 196,0 т., наибольший удельный вес  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 общем объеме занимает </a:t>
            </a:r>
            <a:r>
              <a:rPr lang="ru-RU" sz="1600" dirty="0" err="1" smtClean="0">
                <a:latin typeface="Times New Roman" pitchFamily="18" charset="0"/>
              </a:rPr>
              <a:t>Хачатрян</a:t>
            </a:r>
            <a:r>
              <a:rPr lang="ru-RU" sz="1600" dirty="0" smtClean="0">
                <a:latin typeface="Times New Roman" pitchFamily="18" charset="0"/>
              </a:rPr>
              <a:t> А.Ж., </a:t>
            </a:r>
            <a:r>
              <a:rPr lang="ru-RU" sz="1600" dirty="0" err="1" smtClean="0">
                <a:latin typeface="Times New Roman" pitchFamily="18" charset="0"/>
              </a:rPr>
              <a:t>Бегларян</a:t>
            </a:r>
            <a:r>
              <a:rPr lang="ru-RU" sz="1600" dirty="0" smtClean="0">
                <a:latin typeface="Times New Roman" pitchFamily="18" charset="0"/>
              </a:rPr>
              <a:t> А.С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Производством</a:t>
            </a:r>
            <a:r>
              <a:rPr lang="ru-RU" sz="1100" dirty="0" smtClean="0">
                <a:latin typeface="Times New Roman" pitchFamily="18" charset="0"/>
              </a:rPr>
              <a:t>                                                                                     </a:t>
            </a:r>
            <a:r>
              <a:rPr lang="ru-RU" sz="1600" dirty="0" err="1" smtClean="0">
                <a:latin typeface="Times New Roman" pitchFamily="18" charset="0"/>
              </a:rPr>
              <a:t>теплоэнергии</a:t>
            </a:r>
            <a:r>
              <a:rPr lang="ru-RU" sz="1600" dirty="0" smtClean="0">
                <a:latin typeface="Times New Roman" pitchFamily="18" charset="0"/>
              </a:rPr>
              <a:t> и воды занимается МУП ЖКХ      «</a:t>
            </a:r>
            <a:r>
              <a:rPr lang="ru-RU" sz="1600" dirty="0" err="1" smtClean="0">
                <a:latin typeface="Times New Roman" pitchFamily="18" charset="0"/>
              </a:rPr>
              <a:t>Шахтаминское</a:t>
            </a:r>
            <a:r>
              <a:rPr lang="ru-RU" sz="1600" dirty="0" smtClean="0">
                <a:latin typeface="Times New Roman" pitchFamily="18" charset="0"/>
              </a:rPr>
              <a:t>»  и ООО «Авангард Плюс»  </a:t>
            </a:r>
            <a:endParaRPr lang="ru-RU" sz="1400" dirty="0" smtClean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                                                                                      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907" y="214290"/>
            <a:ext cx="3357586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Сельское     хозяйство</a:t>
            </a:r>
          </a:p>
        </p:txBody>
      </p:sp>
      <p:graphicFrame>
        <p:nvGraphicFramePr>
          <p:cNvPr id="94325" name="Group 117"/>
          <p:cNvGraphicFramePr>
            <a:graphicFrameLocks noGrp="1"/>
          </p:cNvGraphicFramePr>
          <p:nvPr>
            <p:ph type="tbl" idx="1"/>
          </p:nvPr>
        </p:nvGraphicFramePr>
        <p:xfrm>
          <a:off x="357158" y="2571744"/>
          <a:ext cx="8358246" cy="1605136"/>
        </p:xfrm>
        <a:graphic>
          <a:graphicData uri="http://schemas.openxmlformats.org/drawingml/2006/table">
            <a:tbl>
              <a:tblPr/>
              <a:tblGrid>
                <a:gridCol w="4551362"/>
                <a:gridCol w="1520868"/>
                <a:gridCol w="2286016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ПРОИЗВЕДЕНО в хозяйствах всех категорий</a:t>
                      </a:r>
                    </a:p>
                  </a:txBody>
                  <a:tcPr marL="90000" marR="90000" marT="46789" marB="46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01.01.2020 года</a:t>
                      </a:r>
                    </a:p>
                  </a:txBody>
                  <a:tcPr marL="90000" marR="90000" marT="46789" marB="467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Темп роста к предыдущему году, %</a:t>
                      </a:r>
                    </a:p>
                  </a:txBody>
                  <a:tcPr marL="90000" marR="90000" marT="46789" marB="467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Скота и птицы на убой в живом весе, тонн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1151,3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Молока, тонн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5486,9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Яиц, тыс. штук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87,7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319" name="Group 111"/>
          <p:cNvGraphicFramePr>
            <a:graphicFrameLocks noGrp="1"/>
          </p:cNvGraphicFramePr>
          <p:nvPr/>
        </p:nvGraphicFramePr>
        <p:xfrm>
          <a:off x="428596" y="4429132"/>
          <a:ext cx="8215370" cy="1743812"/>
        </p:xfrm>
        <a:graphic>
          <a:graphicData uri="http://schemas.openxmlformats.org/drawingml/2006/table">
            <a:tbl>
              <a:tblPr/>
              <a:tblGrid>
                <a:gridCol w="4473561"/>
                <a:gridCol w="1494870"/>
                <a:gridCol w="2246939"/>
              </a:tblGrid>
              <a:tr h="520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ПОГОЛОВЬЕ в хозяйствах всех категорий</a:t>
                      </a:r>
                    </a:p>
                  </a:txBody>
                  <a:tcPr marL="90000" marR="90000" marT="46774" marB="467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01.01.2020 года</a:t>
                      </a:r>
                    </a:p>
                  </a:txBody>
                  <a:tcPr marL="90000" marR="90000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Темп роста к предыдущему году, %</a:t>
                      </a:r>
                    </a:p>
                  </a:txBody>
                  <a:tcPr marL="90000" marR="90000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Крупного рогатого скота, голов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6072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97,6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в том числе коров, голов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2559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89,6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Свиней, голов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715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101,7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Овец и коз, голов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91,7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03" name="Rectangle 105"/>
          <p:cNvSpPr>
            <a:spLocks noChangeArrowheads="1"/>
          </p:cNvSpPr>
          <p:nvPr/>
        </p:nvSpPr>
        <p:spPr bwMode="auto">
          <a:xfrm>
            <a:off x="357158" y="714356"/>
            <a:ext cx="428628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indent="36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</a:rPr>
              <a:t>работе агропромышленного комплекса района участвуют:</a:t>
            </a:r>
          </a:p>
          <a:p>
            <a:pPr indent="360000" algn="just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</a:rPr>
              <a:t>10 крестьянско-фермерских </a:t>
            </a:r>
            <a:r>
              <a:rPr lang="ru-RU" sz="1400" dirty="0">
                <a:latin typeface="Times New Roman" pitchFamily="18" charset="0"/>
              </a:rPr>
              <a:t>хозяйств (КФХ);</a:t>
            </a:r>
          </a:p>
          <a:p>
            <a:pPr indent="360000" algn="just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</a:rPr>
              <a:t>3 индивидуальных </a:t>
            </a:r>
            <a:r>
              <a:rPr lang="ru-RU" sz="1400" dirty="0">
                <a:latin typeface="Times New Roman" pitchFamily="18" charset="0"/>
              </a:rPr>
              <a:t>предпринимателей (ИП);</a:t>
            </a:r>
          </a:p>
          <a:p>
            <a:pPr indent="360000" algn="just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</a:rPr>
              <a:t>2725 личных подсобных хозяйств </a:t>
            </a:r>
            <a:r>
              <a:rPr lang="ru-RU" sz="1400" dirty="0">
                <a:latin typeface="Times New Roman" pitchFamily="18" charset="0"/>
              </a:rPr>
              <a:t>(ЛПХ</a:t>
            </a:r>
            <a:r>
              <a:rPr lang="ru-RU" sz="1400" dirty="0" smtClean="0">
                <a:latin typeface="Times New Roman" pitchFamily="18" charset="0"/>
              </a:rPr>
              <a:t>).</a:t>
            </a:r>
            <a:endParaRPr lang="ru-RU" sz="1400" dirty="0">
              <a:latin typeface="Times New Roman" pitchFamily="18" charset="0"/>
            </a:endParaRPr>
          </a:p>
        </p:txBody>
      </p:sp>
      <p:pic>
        <p:nvPicPr>
          <p:cNvPr id="8" name="Picture 161" descr="DSC03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1620838" cy="2000264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162" descr="i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290"/>
            <a:ext cx="1819275" cy="129698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163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1500174"/>
            <a:ext cx="1296988" cy="97313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571480"/>
            <a:ext cx="4214842" cy="5857916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Уважаемые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дамы и господа!</a:t>
            </a:r>
          </a:p>
          <a:p>
            <a:pPr algn="ctr">
              <a:spcBef>
                <a:spcPct val="3000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Приветствую Вас от имени администрации муниципального района «Шелопугинский район» и представляю Вашему вниманию инвестиционный паспорт района.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 Мы приглашаем Вас к сотрудничеству в развитии экономической и социальной сфер нашего района и гарантируем защиту инвестиций.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       Мы заинтересованы в развитии взаимовыгодных партнерских отношений!</a:t>
            </a:r>
          </a:p>
          <a:p>
            <a:pPr algn="ctr">
              <a:spcBef>
                <a:spcPct val="0"/>
              </a:spcBef>
              <a:buNone/>
            </a:pPr>
            <a:endParaRPr lang="ru-RU" sz="1800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С уважением, Балагуров Василий</a:t>
            </a:r>
          </a:p>
          <a:p>
            <a:pPr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Васильевич, Глава муниципального района «Шелопугинский район»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1800" i="1" dirty="0" smtClean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1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None/>
            </a:pPr>
            <a:r>
              <a:rPr lang="ru-RU" sz="1800" b="1" dirty="0" smtClean="0">
                <a:latin typeface="Times New Roman" pitchFamily="18" charset="0"/>
              </a:rPr>
              <a:t>Приветственное слово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18" y="1000108"/>
            <a:ext cx="399584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357298"/>
            <a:ext cx="1981230" cy="444488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1600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Энергоснабжение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071671" y="1142984"/>
            <a:ext cx="4643470" cy="1643073"/>
          </a:xfrm>
        </p:spPr>
        <p:txBody>
          <a:bodyPr>
            <a:normAutofit/>
          </a:bodyPr>
          <a:lstStyle/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границах района проходит линия 110 кв. из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Балея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Холбонской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энергосистемы) питающая подстанцию напряжением 110/35/10 кВ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с. Вершино-Шахтаминский.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Электроэнергией обеспечены все жители района.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" y="214290"/>
            <a:ext cx="414337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i="1" dirty="0">
                <a:latin typeface="Times New Roman" pitchFamily="18" charset="0"/>
              </a:rPr>
              <a:t>Инженерная инфраструктура</a:t>
            </a:r>
          </a:p>
        </p:txBody>
      </p:sp>
      <p:pic>
        <p:nvPicPr>
          <p:cNvPr id="50181" name="Picture 7" descr="im_07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142984"/>
            <a:ext cx="1865313" cy="1346200"/>
          </a:xfrm>
          <a:prstGeom prst="rect">
            <a:avLst/>
          </a:prstGeom>
          <a:noFill/>
          <a:ln w="3175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142845" y="3286124"/>
            <a:ext cx="207170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600" u="sng" dirty="0">
                <a:latin typeface="Times New Roman" pitchFamily="18" charset="0"/>
              </a:rPr>
              <a:t>Водоснабжение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2000232" y="3000372"/>
            <a:ext cx="4643470" cy="136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Всего </a:t>
            </a:r>
            <a:r>
              <a:rPr lang="ru-RU" sz="1600" dirty="0">
                <a:latin typeface="Times New Roman" pitchFamily="18" charset="0"/>
              </a:rPr>
              <a:t>на территории района находится 17 объектов водоснабжения (водокачки и скважины)</a:t>
            </a:r>
          </a:p>
          <a:p>
            <a:pPr indent="36000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Все </a:t>
            </a:r>
            <a:r>
              <a:rPr lang="ru-RU" sz="1600" dirty="0">
                <a:latin typeface="Times New Roman" pitchFamily="18" charset="0"/>
              </a:rPr>
              <a:t>поселения района обеспечены чистой питьевой водой</a:t>
            </a:r>
          </a:p>
        </p:txBody>
      </p:sp>
      <p:pic>
        <p:nvPicPr>
          <p:cNvPr id="50184" name="Picture 10" descr="wpapers_ru_Взбульк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73467" y="3000372"/>
            <a:ext cx="1777270" cy="1331912"/>
          </a:xfrm>
          <a:prstGeom prst="rect">
            <a:avLst/>
          </a:prstGeom>
          <a:noFill/>
          <a:ln w="3175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0185" name="Rectangle 11"/>
          <p:cNvSpPr>
            <a:spLocks noChangeArrowheads="1"/>
          </p:cNvSpPr>
          <p:nvPr/>
        </p:nvSpPr>
        <p:spPr bwMode="auto">
          <a:xfrm>
            <a:off x="214282" y="5286388"/>
            <a:ext cx="174782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600" u="sng" dirty="0">
                <a:latin typeface="Times New Roman" pitchFamily="18" charset="0"/>
              </a:rPr>
              <a:t>Водоотведение</a:t>
            </a:r>
          </a:p>
        </p:txBody>
      </p:sp>
      <p:sp>
        <p:nvSpPr>
          <p:cNvPr id="50186" name="Rectangle 12"/>
          <p:cNvSpPr>
            <a:spLocks noChangeArrowheads="1"/>
          </p:cNvSpPr>
          <p:nvPr/>
        </p:nvSpPr>
        <p:spPr bwMode="auto">
          <a:xfrm>
            <a:off x="1928795" y="4786322"/>
            <a:ext cx="46434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</a:rPr>
              <a:t>территории района находится 2 многоквартирных дома, снабженные системой водоснабжения и водоотведения. Данные системы обслуживает </a:t>
            </a:r>
            <a:r>
              <a:rPr lang="ru-RU" sz="1600" dirty="0" smtClean="0">
                <a:latin typeface="Times New Roman" pitchFamily="18" charset="0"/>
              </a:rPr>
              <a:t>ООО «Авангард Плюс».</a:t>
            </a:r>
            <a:endParaRPr lang="ru-RU" sz="1600" dirty="0">
              <a:latin typeface="Times New Roman" pitchFamily="18" charset="0"/>
            </a:endParaRPr>
          </a:p>
          <a:p>
            <a:pPr indent="36000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</a:rPr>
              <a:t>       </a:t>
            </a:r>
          </a:p>
        </p:txBody>
      </p:sp>
      <p:pic>
        <p:nvPicPr>
          <p:cNvPr id="12" name="Picture 13" descr="912573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797425"/>
            <a:ext cx="1800225" cy="13589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908" y="285728"/>
            <a:ext cx="3857651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Автомобильный     транспорт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3714752"/>
            <a:ext cx="8215370" cy="1857388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10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протяженность автомобильных дорог общего пользования, проходящих по территории Шелопугинского района, по состоянию на 01.01. 2020 года составляет 383,41 км., в том числе автодорог регионального значения – 191,5 км., автодорог местного значения – 191,91 км., из которых 60,320 км. - автодороги муниципального района и 131,59 км. – автодороги сельских поселений.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За отчетный период за счёт средств муниципального дорожного фонда проведены работы по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ремонту и содержанию районных и поселенческих автомобильных дорог общего пользования. 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.mycdn.me/image?t=3&amp;bid=575127393457&amp;id=575127393457&amp;plc=WEB&amp;tkn=*ZBQBKUPB5JT5ko4M8ats3EYNlL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72132" y="857232"/>
            <a:ext cx="3357586" cy="2500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" name="Picture 2" descr="https://i.mycdn.me/image?t=3&amp;bid=575127393457&amp;id=575127393457&amp;plc=WEB&amp;tkn=*ZBQBKUPB5JT5ko4M8ats3EYNlL4"/>
          <p:cNvPicPr>
            <a:picLocks noChangeAspect="1" noChangeArrowheads="1"/>
          </p:cNvPicPr>
          <p:nvPr/>
        </p:nvPicPr>
        <p:blipFill>
          <a:blip r:embed="rId3" cstate="print"/>
          <a:srcRect t="64518"/>
          <a:stretch>
            <a:fillRect/>
          </a:stretch>
        </p:blipFill>
        <p:spPr bwMode="auto">
          <a:xfrm>
            <a:off x="857224" y="928670"/>
            <a:ext cx="3929090" cy="2428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14290"/>
            <a:ext cx="3643306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Т е л е к о м </a:t>
            </a:r>
            <a:r>
              <a:rPr lang="ru-RU" sz="18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м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у </a:t>
            </a:r>
            <a:r>
              <a:rPr lang="ru-RU" sz="18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н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и к а </a:t>
            </a:r>
            <a:r>
              <a:rPr lang="ru-RU" sz="18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ц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и </a:t>
            </a:r>
            <a:r>
              <a:rPr lang="ru-RU" sz="18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и</a:t>
            </a:r>
            <a:endParaRPr lang="ru-RU" sz="1800" b="1" i="1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57620" y="928670"/>
            <a:ext cx="4929222" cy="4929222"/>
          </a:xfrm>
        </p:spPr>
        <p:txBody>
          <a:bodyPr>
            <a:normAutofit/>
          </a:bodyPr>
          <a:lstStyle/>
          <a:p>
            <a:pPr indent="45000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indent="45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Услуги электросвязи на территории района оказывает Забайкальский филиал ОАО «</a:t>
            </a:r>
            <a:r>
              <a:rPr lang="ru-RU" sz="1600" dirty="0" err="1" smtClean="0">
                <a:latin typeface="Times New Roman" pitchFamily="18" charset="0"/>
              </a:rPr>
              <a:t>Ростелеком</a:t>
            </a:r>
            <a:r>
              <a:rPr lang="ru-RU" sz="1600" dirty="0" smtClean="0">
                <a:latin typeface="Times New Roman" pitchFamily="18" charset="0"/>
              </a:rPr>
              <a:t>».</a:t>
            </a:r>
          </a:p>
          <a:p>
            <a:pPr indent="450000" algn="just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Во всех поселениях района установлены  универсальные таксофоны. Обеспеченность квартирными телефонными аппаратами сети общего пользования на 1000 человек  составляет 119 шт. </a:t>
            </a:r>
          </a:p>
          <a:p>
            <a:pPr indent="450000" algn="just" eaLnBrk="1" hangingPunct="1"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Услуги сотовой связи оказывают компании МТС и </a:t>
            </a:r>
            <a:r>
              <a:rPr lang="ru-RU" sz="1600" dirty="0" err="1" smtClean="0">
                <a:latin typeface="Times New Roman" pitchFamily="18" charset="0"/>
              </a:rPr>
              <a:t>МегаФон</a:t>
            </a:r>
            <a:r>
              <a:rPr lang="ru-RU" sz="1600" dirty="0" smtClean="0">
                <a:latin typeface="Times New Roman" pitchFamily="18" charset="0"/>
              </a:rPr>
              <a:t>.</a:t>
            </a:r>
          </a:p>
          <a:p>
            <a:pPr marL="342900" indent="45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Сотовая связь работает в 10 населенных пунктах, включая районный центр. Услуги почтовой связи оказывают 5 стационарных и 2 передвижных отделения связи УФПС Забайкальского края – филиала ФГУП «Почта России».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214710" cy="221457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554" name="Picture 2" descr="https://i.mycdn.me/image?t=3&amp;bid=835954712241&amp;id=835954712241&amp;plc=WEB&amp;tkn=*Wy08IMkYGw6ohk3KN0XSDB_bE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3175022" cy="22860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3"/>
          <p:cNvSpPr>
            <a:spLocks noChangeArrowheads="1"/>
          </p:cNvSpPr>
          <p:nvPr/>
        </p:nvSpPr>
        <p:spPr bwMode="auto">
          <a:xfrm>
            <a:off x="0" y="214290"/>
            <a:ext cx="714376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i="1" dirty="0" smtClean="0">
                <a:latin typeface="Times New Roman" pitchFamily="18" charset="0"/>
              </a:rPr>
              <a:t>ФИНАНСОВЫЕ ИНСТИТУТЫ И НАЛОГОВЫЙ ПОТЕНЦИАЛ</a:t>
            </a:r>
            <a:endParaRPr lang="ru-RU" sz="1800" b="1" i="1" dirty="0">
              <a:latin typeface="Times New Roman" pitchFamily="18" charset="0"/>
            </a:endParaRPr>
          </a:p>
        </p:txBody>
      </p:sp>
      <p:sp>
        <p:nvSpPr>
          <p:cNvPr id="53255" name="Текст 2"/>
          <p:cNvSpPr>
            <a:spLocks/>
          </p:cNvSpPr>
          <p:nvPr/>
        </p:nvSpPr>
        <p:spPr bwMode="auto">
          <a:xfrm>
            <a:off x="428596" y="642918"/>
            <a:ext cx="83582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</a:rPr>
              <a:t>На территории района работает филиал ОАО «Сбербанк России», имеется представитель </a:t>
            </a:r>
            <a:r>
              <a:rPr lang="ru-RU" sz="1600" dirty="0" err="1" smtClean="0">
                <a:latin typeface="Times New Roman" pitchFamily="18" charset="0"/>
              </a:rPr>
              <a:t>Россельхозбанка</a:t>
            </a:r>
            <a:r>
              <a:rPr lang="ru-RU" sz="1600" dirty="0" smtClean="0">
                <a:latin typeface="Times New Roman" pitchFamily="18" charset="0"/>
              </a:rPr>
              <a:t>, а также  успешно функционирует сельскохозяйственный кредитный потребительский кооператив «Перспектива», основанный в 2006 году.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</a:rPr>
              <a:t>Консолидированный бюджет на 2019 год является дефицитным. </a:t>
            </a:r>
          </a:p>
          <a:p>
            <a:pPr indent="360000" algn="just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</a:endParaRPr>
          </a:p>
          <a:p>
            <a:pPr indent="36000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</a:rPr>
              <a:t>   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28596" y="2071679"/>
          <a:ext cx="8358246" cy="4179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1966"/>
                <a:gridCol w="4286280"/>
              </a:tblGrid>
              <a:tr h="3723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 МР за 2019 год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39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–405,4 млн. руб., в т.ч.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– 402,8 млн. руб. в т.ч.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50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– 62,4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 - 64,5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39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 –8,4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– 9,8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988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310,1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 – 249,4 млн. руб. 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328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и средства массовой информации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–28,9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599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– 6,4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289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политика – 9,2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3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бюджета – 2,6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1"/>
          <p:cNvSpPr>
            <a:spLocks noGrp="1" noChangeArrowheads="1"/>
          </p:cNvSpPr>
          <p:nvPr>
            <p:ph type="title"/>
          </p:nvPr>
        </p:nvSpPr>
        <p:spPr>
          <a:xfrm>
            <a:off x="1" y="214290"/>
            <a:ext cx="4643438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 муниципальные  программы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214420"/>
          <a:ext cx="8215369" cy="4214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577"/>
                <a:gridCol w="3824396"/>
                <a:gridCol w="2324199"/>
                <a:gridCol w="1500197"/>
              </a:tblGrid>
              <a:tr h="8030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2019 год 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4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отдыха и оздоровления детей в Шелопугинском районе на 2017-2019 гг.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28.11.2016 г .№ 223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25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Безопасность дорожного движения в Шелопугинском районе на 2013-2020 гг.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24.09.2012 г. № 214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14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Патриотическое воспитание детей и молодежи Шелопугинского района на 2019-2021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29.10.2018.г. № 295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14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Доступная среда Шелопугинского района 2017-2019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17.11.2016 г. № 217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4500561" cy="3571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Муниципальные программы (продолжение)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000108"/>
          <a:ext cx="8215370" cy="5547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4"/>
                <a:gridCol w="4214842"/>
                <a:gridCol w="1928826"/>
                <a:gridCol w="1500198"/>
              </a:tblGrid>
              <a:tr h="760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2019 год 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26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рисков и смягчение последствий ЧС природного и техногенного характера на территории муниципального района «Шелопугинский район» 2018-2021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 26.12.2017г . № 322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по противодействию алкоголизации и наркозависимости населения в Шелопугинском районе на 2017-2019 гг.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31.10.2016 г. № 203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преступлений и иных правонарушений в Шелопугинском районе на 2017-2019 гг.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31.10.2016 г. № 204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социально ориентированных некоммерческих организаций в муниципальном районе «Шелопугинский район» на 2017- 2019 гг.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31.10.2016 г. № 202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и развитие агропромышленного комплекса муниципального района «Шелопугинский район» 2014-2020 гг.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11.11.2013 г. № 297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террористической и экстремистской деятельности на территории муниципального района «Шелопугинский район» на 2019-2020 гг.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29.11.2018 г. № 316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Grp="1" noChangeArrowheads="1"/>
          </p:cNvSpPr>
          <p:nvPr>
            <p:ph type="title"/>
          </p:nvPr>
        </p:nvSpPr>
        <p:spPr>
          <a:xfrm>
            <a:off x="1" y="285728"/>
            <a:ext cx="5072066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Муниципальные программы (продолжение</a:t>
            </a:r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857231"/>
          <a:ext cx="8215370" cy="5643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401"/>
                <a:gridCol w="4288787"/>
                <a:gridCol w="1962665"/>
                <a:gridCol w="1526517"/>
              </a:tblGrid>
              <a:tr h="8239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2019 год 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9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 сельских территорий на 2014-2020 г.  в муниципальном районе Шелопугинский район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29.05.2017 г. № 128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9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 субъектов малого и среднего предпринимательства в муниципальном районе «Шелопугинский район» на 2017-2019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31.10.2016 г. № 206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44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муниципальной службы в муниципальном районе «Шелопугинский район» 2016-2019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 Главы от 25.12.2015 г. № 265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62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и охраны труда в муниципальном районе «Шелопугинский район»  на 2018-2020 годы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Постановление Главы от 20.02.2018 г. № 69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3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кадры на 2019-2021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 Главы от 25.10.2018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 № 292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2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транспортной инфраструктуры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«Шелопугинский район» на 2019-221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15.11.2018 г. № 311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1898,1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"/>
          <p:cNvSpPr>
            <a:spLocks noGrp="1" noChangeArrowheads="1"/>
          </p:cNvSpPr>
          <p:nvPr>
            <p:ph type="title"/>
          </p:nvPr>
        </p:nvSpPr>
        <p:spPr>
          <a:xfrm>
            <a:off x="142845" y="214290"/>
            <a:ext cx="4929222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Муниципальные</a:t>
            </a:r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программы (окончание)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642918"/>
          <a:ext cx="8715437" cy="6072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436"/>
                <a:gridCol w="4469455"/>
                <a:gridCol w="2085746"/>
                <a:gridCol w="1638800"/>
              </a:tblGrid>
              <a:tr h="7343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2019 год 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3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культуры, спорта и здорового образа жизни на территории муниципального района «Шелопугинский район» на 2019-2021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02.11.2018 г.  № 299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3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в муниципальном районе «Шелопугинский район» на 2014-2020 годы»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27.11. 2013 г.  № 320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Содействие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занятости населения муниципального района «Шелопугинский район» на 2017-2019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08.12.2015 г. № 235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1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культуры  </a:t>
                      </a:r>
                      <a:r>
                        <a:rPr kumimoji="0" lang="ru-RU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Шелопугинского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на 2017 - 2019 годы»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29.11.2016 г № 225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1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Одаренные дети </a:t>
                      </a:r>
                      <a:r>
                        <a:rPr kumimoji="0" lang="ru-RU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Шелопугинского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на 2017-2019 годы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28.11.2016 г № 222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26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 введения федеральных государственных образовательных стандартов  общего образования  и образования детей с ограниченными возможностями здоровья  в </a:t>
                      </a:r>
                      <a:r>
                        <a:rPr kumimoji="0" lang="ru-RU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Шелопугинском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районе» на 2017-2019 годы»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28.11.2016 г № 221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84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Территориальное планирование и обеспечение градостроительной деятельности на территории муниципального района «Шелопугинский район» на 2017-2020 годы»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12.09.2016 г № 172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3" y="285728"/>
            <a:ext cx="3714775" cy="4286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Малый и средний бизнес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928670"/>
            <a:ext cx="8178828" cy="1714512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сфере предпринимательства, на территории района, на 01.01.2019 года осуществляют свою деятельность 75 индивидуальных предпринимателя без образования юридического лица,   что составляет 6,6% от среднесписочной численности работников всех предприятий и организаций.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8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357158" y="2071678"/>
          <a:ext cx="8358246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4"/>
          <p:cNvSpPr>
            <a:spLocks noGrp="1" noChangeArrowheads="1"/>
          </p:cNvSpPr>
          <p:nvPr>
            <p:ph type="title"/>
          </p:nvPr>
        </p:nvSpPr>
        <p:spPr>
          <a:xfrm>
            <a:off x="214283" y="214290"/>
            <a:ext cx="5429287" cy="404836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Поддержка малого и среднего предпринимательства</a:t>
            </a:r>
          </a:p>
        </p:txBody>
      </p:sp>
      <p:sp>
        <p:nvSpPr>
          <p:cNvPr id="56323" name="Текст 2"/>
          <p:cNvSpPr>
            <a:spLocks/>
          </p:cNvSpPr>
          <p:nvPr/>
        </p:nvSpPr>
        <p:spPr bwMode="auto">
          <a:xfrm>
            <a:off x="500034" y="1000108"/>
            <a:ext cx="83296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На территории района действует муниципальная программа </a:t>
            </a:r>
            <a:r>
              <a:rPr lang="ru-RU" sz="1600" b="1" dirty="0" smtClean="0">
                <a:latin typeface="Times New Roman" pitchFamily="18" charset="0"/>
              </a:rPr>
              <a:t>«Развитие субъектов малого и среднего предпринимательства на территории муниципального района «Шелопугинский район» на 2017 - 2019 гг.»</a:t>
            </a:r>
            <a:r>
              <a:rPr lang="ru-RU" sz="1600" dirty="0" smtClean="0">
                <a:latin typeface="Times New Roman" pitchFamily="18" charset="0"/>
              </a:rPr>
              <a:t>, утвержденная  постановлением Администрации МР «Шелопугинский район».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Основной целью программы является  обеспечение благоприятных условий для развития субъектов малого и среднего предпринимательства на территории муниципального района «Шелопугинский район»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</a:rPr>
              <a:t>Для достижения поставленной цели предусматривается решение следующих задач: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инфраструктуры поддержки субъектам малого и среднего предпринимательства;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оказание организационной, информационно-консультационной, финансовой и имущественной поддержки субъектам малого и среднего предпринимательства;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определение отраслевых приоритетов для оказания эффективной муниципальной поддержки субъектам малого и среднего предпринимательства.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</a:rPr>
              <a:t>Срок реализации программы: 2017-2019 годы. Указанный срок соответствует времени, которое необходимо для достижения цели программы и показателей эффективности ее реализации. Программа реализуется в один этап.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2357454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Историческая справка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714744" y="571480"/>
            <a:ext cx="5000660" cy="2071702"/>
          </a:xfrm>
          <a:effectLst/>
        </p:spPr>
        <p:txBody>
          <a:bodyPr>
            <a:noAutofit/>
          </a:bodyPr>
          <a:lstStyle/>
          <a:p>
            <a:pPr marL="0" indent="360000" algn="just">
              <a:spcBef>
                <a:spcPct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Шелопугинский район образован на основании решения Президиума ВЦИК от 11 февраля 1935 года в составе Читинской области. До 1961 года он назывался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Шахтаминским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центром в с. Шелопугино. В этом же 1961 году произошло укрупнение района. Были объединены в один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Шахтаминский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Газимуро-Заводский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районы. Объединенный район остался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Шелопугинским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центром в с. Шелопугино. В 1979 году Шелопугинский район выделился в самостоятельный в прежних границах бывшего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Шахтаминского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района. </a:t>
            </a:r>
          </a:p>
        </p:txBody>
      </p:sp>
      <p:pic>
        <p:nvPicPr>
          <p:cNvPr id="8" name="Picture 23" descr="21255"/>
          <p:cNvPicPr>
            <a:picLocks noChangeAspect="1" noChangeArrowheads="1"/>
          </p:cNvPicPr>
          <p:nvPr/>
        </p:nvPicPr>
        <p:blipFill>
          <a:blip r:embed="rId2" cstate="print">
            <a:lum bright="20000" contrast="46000"/>
          </a:blip>
          <a:srcRect/>
          <a:stretch>
            <a:fillRect/>
          </a:stretch>
        </p:blipFill>
        <p:spPr bwMode="auto">
          <a:xfrm>
            <a:off x="285720" y="642918"/>
            <a:ext cx="2571768" cy="2500330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2571768" cy="278608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429000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429000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14290"/>
            <a:ext cx="5857884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Поддержка малого и среднего предпринимательства</a:t>
            </a:r>
          </a:p>
        </p:txBody>
      </p:sp>
      <p:graphicFrame>
        <p:nvGraphicFramePr>
          <p:cNvPr id="135171" name="Group 3"/>
          <p:cNvGraphicFramePr>
            <a:graphicFrameLocks noGrp="1"/>
          </p:cNvGraphicFramePr>
          <p:nvPr>
            <p:ph type="tbl" idx="1"/>
          </p:nvPr>
        </p:nvGraphicFramePr>
        <p:xfrm>
          <a:off x="357158" y="1785926"/>
          <a:ext cx="8429684" cy="4500594"/>
        </p:xfrm>
        <a:graphic>
          <a:graphicData uri="http://schemas.openxmlformats.org/drawingml/2006/table">
            <a:tbl>
              <a:tblPr/>
              <a:tblGrid>
                <a:gridCol w="506025"/>
                <a:gridCol w="1807460"/>
                <a:gridCol w="3711380"/>
                <a:gridCol w="1148045"/>
                <a:gridCol w="1256774"/>
              </a:tblGrid>
              <a:tr h="625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имущества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Местонахождение имущества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 ввода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Общая площадь, кв.м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склада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673610, Забайкальский край, с. Шелопугино, ул. Коммунальная,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конторы (совхоз)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673610, Забайкальский край, с. Шелопугино,  ул. Советская,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гаража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673610, Забайкальский край, с. Шелопугино, ул. Луговая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спортивного зала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673613, Забайкальский край, с. Вершино-Шахтаминский, ул. Трактовая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маслозавода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673620, Забайкальский край, с.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Даякон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коровника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673620, Забайкальский край, с. Даякон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 коровника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673620, Забайкальский край, с. Малый Тонтой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зерносклада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673623, Забайкальский край, с. Малый Тонтой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школы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673623, Забайкальский край, с. Деревцово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27" name="Rectangle 89"/>
          <p:cNvSpPr>
            <a:spLocks noChangeArrowheads="1"/>
          </p:cNvSpPr>
          <p:nvPr/>
        </p:nvSpPr>
        <p:spPr bwMode="auto">
          <a:xfrm>
            <a:off x="500034" y="714356"/>
            <a:ext cx="84248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b="1" dirty="0">
                <a:latin typeface="Times New Roman" pitchFamily="18" charset="0"/>
              </a:rPr>
              <a:t>     </a:t>
            </a:r>
            <a:r>
              <a:rPr lang="ru-RU" sz="1600" dirty="0">
                <a:latin typeface="Times New Roman" pitchFamily="18" charset="0"/>
              </a:rPr>
              <a:t>ПЕРЕЧЕНЬ МУНИЦИПАЛЬНОГО ИМУЩЕСТВА, </a:t>
            </a:r>
          </a:p>
          <a:p>
            <a:pPr marL="342900" indent="-34290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</a:rPr>
              <a:t>      свободного от права третьих лиц, предназначенного для передачи во владение или пользование субъектам малого и среднего предпринимательства и </a:t>
            </a:r>
            <a:r>
              <a:rPr lang="ru-RU" sz="1600" dirty="0" smtClean="0">
                <a:latin typeface="Times New Roman" pitchFamily="18" charset="0"/>
              </a:rPr>
              <a:t>организациям </a:t>
            </a:r>
          </a:p>
          <a:p>
            <a:pPr marL="342900" indent="-34290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по состоянию на 01.01.2020 года</a:t>
            </a:r>
          </a:p>
          <a:p>
            <a:pPr marL="342900" indent="-34290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500034" y="642918"/>
            <a:ext cx="8215370" cy="58477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Информация о свободных земельных участках </a:t>
            </a:r>
            <a:endParaRPr lang="ru-RU" sz="1600" dirty="0"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территории муниципального района «Шелопугинский район»</a:t>
            </a:r>
            <a:endParaRPr lang="ru-RU" sz="1600" dirty="0">
              <a:latin typeface="Times New Roman" pitchFamily="18" charset="0"/>
            </a:endParaRPr>
          </a:p>
        </p:txBody>
      </p:sp>
      <p:graphicFrame>
        <p:nvGraphicFramePr>
          <p:cNvPr id="147669" name="Group 213"/>
          <p:cNvGraphicFramePr>
            <a:graphicFrameLocks noGrp="1"/>
          </p:cNvGraphicFramePr>
          <p:nvPr/>
        </p:nvGraphicFramePr>
        <p:xfrm>
          <a:off x="285720" y="1285860"/>
          <a:ext cx="8501122" cy="5016470"/>
        </p:xfrm>
        <a:graphic>
          <a:graphicData uri="http://schemas.openxmlformats.org/drawingml/2006/table">
            <a:tbl>
              <a:tblPr/>
              <a:tblGrid>
                <a:gridCol w="1577928"/>
                <a:gridCol w="1435630"/>
                <a:gridCol w="860113"/>
                <a:gridCol w="1864106"/>
                <a:gridCol w="2763345"/>
              </a:tblGrid>
              <a:tr h="770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местоположение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(кв.м.)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разрешенного использования земельного участка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инфраструктуры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(с. Шелопугино, ул. Северная, 7)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75:23:170104:81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3000±38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малоэтажного жилого дома – строительство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квартирного жилого дома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возможность подключения к сетям энергоснабжения, наличие подъездных путей, наличие технической возможности доступа к сети телефонной связи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(с. Шелопугино, ул. Северная, 5)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75:23:170104:82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3000±38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малоэтажного жилого дома – строительство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квартирного жилого дома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возможность подключения к сетям энергоснабжения, наличие подъездных путей, наличие технической возможности доступа к сети телефонной связи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(с. Шелопугино, ул. Гагарина, 46)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75:23:170113:150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3000±38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малоэтажного жилого дома – строительство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квартирного жилого дома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возможность подключения к сетям энергоснабжения, наличие подъездных путей, наличие технической возможности доступа к сети телефонной связи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(с. Шелопугино, ул. Гагарина, 48)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75:23:170113:149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3000±38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малоэтажного жилого дома – строительство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квартирного жилого дома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возможность подключения к сетям энергоснабжения, наличие подъездных путей, наличие технической возможности доступа к сети телефонной связи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09" name="Rectangle 201"/>
          <p:cNvSpPr>
            <a:spLocks noGrp="1" noChangeArrowheads="1"/>
          </p:cNvSpPr>
          <p:nvPr>
            <p:ph type="title"/>
          </p:nvPr>
        </p:nvSpPr>
        <p:spPr>
          <a:xfrm>
            <a:off x="1" y="214290"/>
            <a:ext cx="5500694" cy="428628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Поддержка малого и среднего предпринимательства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14290"/>
            <a:ext cx="4500561" cy="428628"/>
          </a:xfrm>
        </p:spPr>
        <p:txBody>
          <a:bodyPr/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Муниципальная поддержка инвесторов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idx="1"/>
          </p:nvPr>
        </p:nvSpPr>
        <p:spPr>
          <a:xfrm>
            <a:off x="571472" y="785795"/>
            <a:ext cx="8215370" cy="4857784"/>
          </a:xfrm>
          <a:noFill/>
        </p:spPr>
        <p:txBody>
          <a:bodyPr>
            <a:normAutofit/>
          </a:bodyPr>
          <a:lstStyle/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Администрацией района разработано и утверждено Постановлением Главы от 22.12.2011 года № 373 «Положение о муниципальной поддержке инвестиционной деятельности на территории муниципального района «Шелопугинский район», согласно которому, муниципальная поддержка инвесторов на территории района осуществляется в следующих формах: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установление субъектам инвестиционной деятельности льготных ставок арендной платы при аренде земельных участков на территории района в целях осуществления инвестиционной деятельности  на арендуемых земельных участках;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предоставление субъектам инвестиционной деятельности льгот при аренде объектов недвижимости, находящихся в муниципальной собственности;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предоставление инвесторам информационной и организационной поддержки.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Цели и задачи: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повышение инвестиционной активности в муниципальном районе;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создание новых рабочих мест;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создание благоприятных условий для обеспечения защиты прав, интересов и имущества участников инвестиционной деятельности;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увеличение налогооблагаемой базы;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поддержание благоприятной экологической  обстановки в муниципальном районе;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совершенствование нормативно-правовой базы инвестиционной деятельности.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3" y="214290"/>
            <a:ext cx="3286147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Инвестиционные проекты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</p:nvPr>
        </p:nvGraphicFramePr>
        <p:xfrm>
          <a:off x="357158" y="2571744"/>
          <a:ext cx="8429684" cy="3826218"/>
        </p:xfrm>
        <a:graphic>
          <a:graphicData uri="http://schemas.openxmlformats.org/drawingml/2006/table">
            <a:tbl>
              <a:tblPr/>
              <a:tblGrid>
                <a:gridCol w="3214710"/>
                <a:gridCol w="5214974"/>
              </a:tblGrid>
              <a:tr h="233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Отрасль, вид экономической деятельности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Код ОКВЭД 01. Животноводство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3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Место реализации проекта / адрес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Забайкальский край, Шелопугинский район,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Малый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Тонтой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Организатор / инициатор / адрес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МКУ Администрация муниципального района «Шелопугинский район» / КФХ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Атавин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Евгений Петрович /Забайкальский край, Шелопугинский район, с. Шелопугино, ул. Лазо, 6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Почтовый адрес, телефон, факс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673610, Забайкальский край, Шелопугинский район, с. Шелопугино, ул. Лазо, 6 8 (30266) 2-15-99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Развитие мясного скотоводства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Описание проекта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выращивания КРС мясного направления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Степень готовности проектной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документации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Готова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Наличие экспертизы проекта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бизнес-плана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или ТЭО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Имеется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Объём инвестиций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(руб.)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1 650 000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0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Способ привлечения инвестиций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(источники инвестиций)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Заемные средства, получение гранта «Поддержка начинающего фермера» от Министерства сельского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хозяйства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собственные средства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окупаемости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60 мес.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Число создаваемых рабочих мест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2015-2020 гг.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514" name="Rectangle 47"/>
          <p:cNvSpPr>
            <a:spLocks noChangeArrowheads="1"/>
          </p:cNvSpPr>
          <p:nvPr/>
        </p:nvSpPr>
        <p:spPr bwMode="auto">
          <a:xfrm>
            <a:off x="357158" y="928670"/>
            <a:ext cx="50720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ct val="0"/>
              </a:spcBef>
              <a:buNone/>
            </a:pPr>
            <a:r>
              <a:rPr lang="ru-RU" sz="1600" b="1" dirty="0" smtClean="0">
                <a:latin typeface="Times New Roman" pitchFamily="18" charset="0"/>
              </a:rPr>
              <a:t>1. Инвестиционный </a:t>
            </a:r>
            <a:r>
              <a:rPr lang="ru-RU" sz="1600" b="1" dirty="0">
                <a:latin typeface="Times New Roman" pitchFamily="18" charset="0"/>
              </a:rPr>
              <a:t>проект </a:t>
            </a:r>
            <a:r>
              <a:rPr lang="ru-RU" sz="1600" b="1" dirty="0" smtClean="0">
                <a:latin typeface="Times New Roman" pitchFamily="18" charset="0"/>
              </a:rPr>
              <a:t>«Организация производства по выращиванию крупного рогатого скота мясного направления» КФХ </a:t>
            </a:r>
            <a:r>
              <a:rPr lang="ru-RU" sz="1600" b="1" dirty="0" err="1" smtClean="0">
                <a:latin typeface="Times New Roman" pitchFamily="18" charset="0"/>
              </a:rPr>
              <a:t>Атавин</a:t>
            </a:r>
            <a:r>
              <a:rPr lang="ru-RU" sz="1600" b="1" dirty="0" smtClean="0">
                <a:latin typeface="Times New Roman" pitchFamily="18" charset="0"/>
              </a:rPr>
              <a:t> Евгений Петрович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4787" t="27660" r="5849" b="21275"/>
          <a:stretch>
            <a:fillRect/>
          </a:stretch>
        </p:blipFill>
        <p:spPr bwMode="auto">
          <a:xfrm>
            <a:off x="5572132" y="785794"/>
            <a:ext cx="3214710" cy="17145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5" y="214290"/>
            <a:ext cx="3500461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Инвестиционные проекты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</p:nvPr>
        </p:nvGraphicFramePr>
        <p:xfrm>
          <a:off x="428596" y="2555326"/>
          <a:ext cx="8358246" cy="3836244"/>
        </p:xfrm>
        <a:graphic>
          <a:graphicData uri="http://schemas.openxmlformats.org/drawingml/2006/table">
            <a:tbl>
              <a:tblPr/>
              <a:tblGrid>
                <a:gridCol w="3715045"/>
                <a:gridCol w="4643201"/>
              </a:tblGrid>
              <a:tr h="239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Отрасль, вид экономической деятельности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Код ОКВЭД 01. Животноводство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Место реализации проекта / адрес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Забайкальский край, Шелопугинский район,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с. Деревцово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Организатор / инициатор / адрес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МКУ Администрация муниципального района «Шелопугинский район» / КФХ  Миронов Николай Васильевич / Забайкальский край, Шелопугинский район, с. Деревцово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Почтовый адрес, телефон, факс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673610, Забайкальский край, Шелопугинский район, с. Шелопугино, ул. Лазо, 6 8 (30266) 2-15-99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Развитие мясного скотоводства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Описание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Организация выращивания КРС мясного направления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Степень готовности проектной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документации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разработке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экспертизы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бизнес-плана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или ТЭО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разработке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Объём инвестиций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(руб.)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1 650 000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Способ привлечения инвестиций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(источники инвестиций)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Заемные средства, получение гранта «Поддержка начинающего фермера» от Министерства сельского хозяйства, собственные средства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окупаемости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 мес.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Число создаваемых рабочих мест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 проекта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2015-2020 гг.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6607" name="Rectangle 48"/>
          <p:cNvSpPr>
            <a:spLocks noChangeArrowheads="1"/>
          </p:cNvSpPr>
          <p:nvPr/>
        </p:nvSpPr>
        <p:spPr bwMode="auto">
          <a:xfrm>
            <a:off x="214282" y="785794"/>
            <a:ext cx="51435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ct val="0"/>
              </a:spcBef>
              <a:buNone/>
            </a:pPr>
            <a:r>
              <a:rPr lang="ru-RU" sz="1600" b="1" dirty="0" smtClean="0">
                <a:latin typeface="Times New Roman" pitchFamily="18" charset="0"/>
              </a:rPr>
              <a:t>2. Инвестиционный </a:t>
            </a:r>
            <a:r>
              <a:rPr lang="ru-RU" sz="1600" b="1" dirty="0">
                <a:latin typeface="Times New Roman" pitchFamily="18" charset="0"/>
              </a:rPr>
              <a:t>проект </a:t>
            </a:r>
            <a:r>
              <a:rPr lang="ru-RU" sz="1600" b="1" dirty="0" smtClean="0">
                <a:latin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</a:rPr>
              <a:t>Организация производства по выращиванию крупного рогатого скота мясного направления</a:t>
            </a:r>
            <a:r>
              <a:rPr lang="ru-RU" sz="1600" b="1" dirty="0" smtClean="0">
                <a:latin typeface="Times New Roman" pitchFamily="18" charset="0"/>
              </a:rPr>
              <a:t>» КФХ  Миронов Николай Васильевич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642918"/>
            <a:ext cx="3286148" cy="18358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5" y="214290"/>
            <a:ext cx="3357586" cy="404812"/>
          </a:xfrm>
        </p:spPr>
        <p:txBody>
          <a:bodyPr/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Инвестиционные проекты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</p:nvPr>
        </p:nvGraphicFramePr>
        <p:xfrm>
          <a:off x="428596" y="2643182"/>
          <a:ext cx="8286808" cy="3817312"/>
        </p:xfrm>
        <a:graphic>
          <a:graphicData uri="http://schemas.openxmlformats.org/drawingml/2006/table">
            <a:tbl>
              <a:tblPr/>
              <a:tblGrid>
                <a:gridCol w="3683292"/>
                <a:gridCol w="4603516"/>
              </a:tblGrid>
              <a:tr h="229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Отрасль, вид экономической деятельности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Код ОКВЭД 01. Животноводство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Место реализации проекта / адрес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Забайкальский край, Шелопугинский район,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с. Малый Тонтой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Организатор / инициатор / адрес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МКУ Администрация муниципального района «Шелопугинский район» / КФХ  Чащин Олег Анатольевич / Забайкальский край, Шелопугинский район, с. Малый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Тонтой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Почтовый адрес, телефон, факс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673610, Забайкальский край, Шелопугинский район, с. Шелопугино, ул. Лазо, 6 8 (30266) 2-15-99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Развитие мясного скотоводства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Описание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выращивания КРС мясного направления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Степень готовности проектной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документации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разработке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экспертизы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бизнес-плана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или ТЭО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разработке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Объём инвестиций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(руб.)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1 650 000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Способ привлечения инвестиций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(источники инвестиций)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Заемные средства, получение гранта «Поддержка начинающего фермера» от Министерства сельского хозяйства, собственные средства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окупаемости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60 мес.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Число создаваемых рабочих мест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2015-2020 гг.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6607" name="Rectangle 48"/>
          <p:cNvSpPr>
            <a:spLocks noChangeArrowheads="1"/>
          </p:cNvSpPr>
          <p:nvPr/>
        </p:nvSpPr>
        <p:spPr bwMode="auto">
          <a:xfrm>
            <a:off x="428596" y="714356"/>
            <a:ext cx="510382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ct val="0"/>
              </a:spcBef>
              <a:buNone/>
            </a:pPr>
            <a:r>
              <a:rPr lang="ru-RU" sz="1600" b="1" dirty="0" smtClean="0">
                <a:latin typeface="Times New Roman" pitchFamily="18" charset="0"/>
              </a:rPr>
              <a:t>3. Инвестиционный </a:t>
            </a:r>
            <a:r>
              <a:rPr lang="ru-RU" sz="1600" b="1" dirty="0">
                <a:latin typeface="Times New Roman" pitchFamily="18" charset="0"/>
              </a:rPr>
              <a:t>проект </a:t>
            </a:r>
            <a:r>
              <a:rPr lang="ru-RU" sz="1600" b="1" dirty="0" smtClean="0">
                <a:latin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</a:rPr>
              <a:t>Организация производства по выращиванию крупного рогатого скота мясного </a:t>
            </a:r>
            <a:r>
              <a:rPr lang="ru-RU" sz="1600" b="1" dirty="0" smtClean="0">
                <a:latin typeface="Times New Roman" pitchFamily="18" charset="0"/>
              </a:rPr>
              <a:t>направления» КФХ  Чащин Олег Анатольевич»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t="11538"/>
          <a:stretch>
            <a:fillRect/>
          </a:stretch>
        </p:blipFill>
        <p:spPr bwMode="auto">
          <a:xfrm>
            <a:off x="5643570" y="714356"/>
            <a:ext cx="3069686" cy="1811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3" y="214290"/>
            <a:ext cx="3357586" cy="476250"/>
          </a:xfrm>
        </p:spPr>
        <p:txBody>
          <a:bodyPr/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Инвестиционные проекты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</p:nvPr>
        </p:nvGraphicFramePr>
        <p:xfrm>
          <a:off x="428596" y="2428868"/>
          <a:ext cx="8358246" cy="4011054"/>
        </p:xfrm>
        <a:graphic>
          <a:graphicData uri="http://schemas.openxmlformats.org/drawingml/2006/table">
            <a:tbl>
              <a:tblPr/>
              <a:tblGrid>
                <a:gridCol w="3000396"/>
                <a:gridCol w="5357850"/>
              </a:tblGrid>
              <a:tr h="383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Отрасль, вид экономической деятельности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Код ОКВЭД 01.21.Основной вид деятельности Разведение крупного рогатого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скота Код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ОКВЭД 01.22.2. Дополнительный вид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деятельности Разведение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лошадей, ослов, мулов и лошаков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Место реализации проекта / адрес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Забайкальский край,  Шелопугинский район,                    с. Селекционная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Организатор / инициатор / адрес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МКУ Администрация муниципального района «Шелопугинский район» / КФХ 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Асламов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Евгений Владимирович/ Забайкальский край, Шелопугинский район, с. Селекционная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Почтовый адрес, телефон, факс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673610, Забайкальский край, Шелопугинский район, с. Шелопугино, ул. Лазо,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 (30266) 2-15-99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Создание производственной базы крестьянского (фермерского ) хозяйства и увеличение объёма реализации продукции животноводства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Описание проекта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выращивания КРС мясного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Степень готовности проектной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документации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экспертизы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бизнес-плана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или ТЭО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Есть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Объём инвестиций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(руб.)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1 650 000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Способ привлечения инвестиций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(источники инвестиций)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Получение гранта « Поддержка начинающего  фермера» от Министерства сельского хозяйства, собственные средства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окупаемости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Число создаваемых рабочих мест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2016-2021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7631" name="Rectangle 47"/>
          <p:cNvSpPr>
            <a:spLocks noChangeArrowheads="1"/>
          </p:cNvSpPr>
          <p:nvPr/>
        </p:nvSpPr>
        <p:spPr bwMode="auto">
          <a:xfrm>
            <a:off x="428596" y="857233"/>
            <a:ext cx="52149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ct val="0"/>
              </a:spcBef>
              <a:buNone/>
            </a:pPr>
            <a:r>
              <a:rPr lang="ru-RU" sz="1600" b="1" dirty="0" smtClean="0">
                <a:latin typeface="Times New Roman" pitchFamily="18" charset="0"/>
              </a:rPr>
              <a:t>4. Инвестиционный </a:t>
            </a:r>
            <a:r>
              <a:rPr lang="ru-RU" sz="1600" b="1" dirty="0">
                <a:latin typeface="Times New Roman" pitchFamily="18" charset="0"/>
              </a:rPr>
              <a:t>проект </a:t>
            </a:r>
            <a:r>
              <a:rPr lang="ru-RU" sz="1600" b="1" dirty="0" smtClean="0">
                <a:latin typeface="Times New Roman" pitchFamily="18" charset="0"/>
              </a:rPr>
              <a:t> «Организация производства по выращиванию крупного рогатого скота мясного направления» КФХ  </a:t>
            </a:r>
            <a:r>
              <a:rPr lang="ru-RU" sz="1600" b="1" dirty="0" err="1" smtClean="0">
                <a:latin typeface="Times New Roman" pitchFamily="18" charset="0"/>
              </a:rPr>
              <a:t>Асламов</a:t>
            </a:r>
            <a:r>
              <a:rPr lang="ru-RU" sz="1600" b="1" dirty="0" smtClean="0">
                <a:latin typeface="Times New Roman" pitchFamily="18" charset="0"/>
              </a:rPr>
              <a:t> Евгений Владимирович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50792" y="714356"/>
            <a:ext cx="2536050" cy="15716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14290"/>
            <a:ext cx="5500693" cy="404812"/>
          </a:xfrm>
        </p:spPr>
        <p:txBody>
          <a:bodyPr/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Показатели социально-экономического развития</a:t>
            </a:r>
          </a:p>
        </p:txBody>
      </p:sp>
      <p:graphicFrame>
        <p:nvGraphicFramePr>
          <p:cNvPr id="45234" name="Group 178"/>
          <p:cNvGraphicFramePr>
            <a:graphicFrameLocks noGrp="1"/>
          </p:cNvGraphicFramePr>
          <p:nvPr>
            <p:ph type="tbl" idx="1"/>
          </p:nvPr>
        </p:nvGraphicFramePr>
        <p:xfrm>
          <a:off x="285719" y="714356"/>
          <a:ext cx="8644000" cy="5388314"/>
        </p:xfrm>
        <a:graphic>
          <a:graphicData uri="http://schemas.openxmlformats.org/drawingml/2006/table">
            <a:tbl>
              <a:tblPr/>
              <a:tblGrid>
                <a:gridCol w="534420"/>
                <a:gridCol w="2771067"/>
                <a:gridCol w="1232612"/>
                <a:gridCol w="786308"/>
                <a:gridCol w="870459"/>
                <a:gridCol w="767312"/>
                <a:gridCol w="806147"/>
                <a:gridCol w="875675"/>
              </a:tblGrid>
              <a:tr h="5917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Индикаторы социально-экономического развития (плановые значения показателей)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 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 (оценка)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человек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6,9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6,7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6,5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6,4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Индекс промышленного производства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к пред. году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102,9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23,6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125,3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96,5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101,5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42,97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53,8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Индекс продукции сельского хозяйства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100,7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90,0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98,9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98,1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102,1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произведенной продукции сельского хозяйства на душу населения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42,62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44,76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42,6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45,0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47,8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собственных доходов бюджета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14,4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21,5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22,0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23,0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23,0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сопост. ценах в % к пред. году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3 раза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145,6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126,43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98,9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118,1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3" y="214290"/>
            <a:ext cx="5214973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Показатели социально-экономического развития</a:t>
            </a:r>
          </a:p>
        </p:txBody>
      </p:sp>
      <p:graphicFrame>
        <p:nvGraphicFramePr>
          <p:cNvPr id="47222" name="Group 118"/>
          <p:cNvGraphicFramePr>
            <a:graphicFrameLocks noGrp="1"/>
          </p:cNvGraphicFramePr>
          <p:nvPr>
            <p:ph type="tbl" idx="1"/>
          </p:nvPr>
        </p:nvGraphicFramePr>
        <p:xfrm>
          <a:off x="285720" y="642918"/>
          <a:ext cx="8643998" cy="5656558"/>
        </p:xfrm>
        <a:graphic>
          <a:graphicData uri="http://schemas.openxmlformats.org/drawingml/2006/table">
            <a:tbl>
              <a:tblPr/>
              <a:tblGrid>
                <a:gridCol w="536106"/>
                <a:gridCol w="2669265"/>
                <a:gridCol w="1156074"/>
                <a:gridCol w="887074"/>
                <a:gridCol w="887074"/>
                <a:gridCol w="793893"/>
                <a:gridCol w="785818"/>
                <a:gridCol w="928694"/>
              </a:tblGrid>
              <a:tr h="7261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Индикаторы социально-экономического развития (плановые значения показателей)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 (оценка)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</a:t>
                      </a:r>
                    </a:p>
                  </a:txBody>
                  <a:tcPr marL="90000" marR="90000" marT="46800" marB="4680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инвестиций в основной капитал за счет всех источников финансирования на душу населения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3,9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6,3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9,8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10,6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13,32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</a:t>
                      </a:r>
                    </a:p>
                  </a:txBody>
                  <a:tcPr marL="90000" marR="90000" marT="46800" marB="4680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сопост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ценах в % к пред. году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100,1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</a:t>
                      </a:r>
                    </a:p>
                  </a:txBody>
                  <a:tcPr marL="90000" marR="90000" marT="46800" marB="4680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занятых в экономике (в среднем за год)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человек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1,8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1,8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1,8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7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</a:t>
                      </a:r>
                    </a:p>
                  </a:txBody>
                  <a:tcPr marL="90000" marR="90000" marT="46800" marB="4680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субъектов малого предпринимательства в расчете на 10000 человек населения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</a:t>
                      </a:r>
                    </a:p>
                  </a:txBody>
                  <a:tcPr marL="90000" marR="90000" marT="46800" marB="4680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Общая площадь жилых помещений, приходящихся в среднем на одного жителя, всего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 м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21,8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22,7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23,0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23,9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23,9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8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5357819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Показатели социально-экономического развития</a:t>
            </a:r>
          </a:p>
        </p:txBody>
      </p:sp>
      <p:graphicFrame>
        <p:nvGraphicFramePr>
          <p:cNvPr id="46235" name="Group 155"/>
          <p:cNvGraphicFramePr>
            <a:graphicFrameLocks noGrp="1"/>
          </p:cNvGraphicFramePr>
          <p:nvPr>
            <p:ph type="tbl" idx="1"/>
          </p:nvPr>
        </p:nvGraphicFramePr>
        <p:xfrm>
          <a:off x="214281" y="1071546"/>
          <a:ext cx="8715438" cy="5029573"/>
        </p:xfrm>
        <a:graphic>
          <a:graphicData uri="http://schemas.openxmlformats.org/drawingml/2006/table">
            <a:tbl>
              <a:tblPr/>
              <a:tblGrid>
                <a:gridCol w="519786"/>
                <a:gridCol w="2859292"/>
                <a:gridCol w="978641"/>
                <a:gridCol w="798915"/>
                <a:gridCol w="871544"/>
                <a:gridCol w="871544"/>
                <a:gridCol w="815583"/>
                <a:gridCol w="1000133"/>
              </a:tblGrid>
              <a:tr h="6949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Индикаторы социально-экономического развития (плановые значения показателей)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 (оценка)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14.</a:t>
                      </a:r>
                    </a:p>
                  </a:txBody>
                  <a:tcPr marL="90000" marR="90000" marT="46802" marB="46802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 введенная в действие за год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кв. м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0,03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0,13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0,26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0,15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</a:t>
                      </a:r>
                    </a:p>
                  </a:txBody>
                  <a:tcPr marL="90000" marR="90000" marT="46802" marB="46802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 благоустроенная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 м на человека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</a:t>
                      </a:r>
                    </a:p>
                  </a:txBody>
                  <a:tcPr marL="90000" marR="90000" marT="46802" marB="46802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шт.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17.</a:t>
                      </a:r>
                    </a:p>
                  </a:txBody>
                  <a:tcPr marL="90000" marR="90000" marT="46802" marB="46802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Среднемесячная заработная плата одного работника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рублей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20405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21862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27292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29317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30359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90000" marR="90000" marT="46802" marB="46802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Оборот розничной торговли на душу населения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рублей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39319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41556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43720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47141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48446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0000" marR="90000" marT="46802" marB="46802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5,3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5,2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4,4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2,9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4143404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Географическое положение и климат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714356"/>
            <a:ext cx="4500594" cy="2857520"/>
          </a:xfrm>
        </p:spPr>
        <p:txBody>
          <a:bodyPr>
            <a:normAutofit fontScale="92500" lnSpcReduction="20000"/>
          </a:bodyPr>
          <a:lstStyle/>
          <a:p>
            <a:pPr marL="0" indent="36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Шелопугинский район расположен на юго-востоке Забайкальского края. Расстояние от райцентра до г. Чита по прямой 282 км., по автодороге – 386 км.</a:t>
            </a:r>
          </a:p>
          <a:p>
            <a:pPr marL="0" indent="36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Протяженность района с севера на юг – 95 км. С запада на восток – 80 км.</a:t>
            </a:r>
          </a:p>
          <a:p>
            <a:pPr marL="0" indent="36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Занимает территорию площадью 4,4 тыс.кв. километров</a:t>
            </a:r>
          </a:p>
          <a:p>
            <a:pPr marL="0" indent="36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С востока район граничит с </a:t>
            </a:r>
            <a:r>
              <a:rPr lang="ru-RU" sz="1600" dirty="0" err="1" smtClean="0">
                <a:latin typeface="Times New Roman" pitchFamily="18" charset="0"/>
              </a:rPr>
              <a:t>Газимуро-Заводским</a:t>
            </a:r>
            <a:r>
              <a:rPr lang="ru-RU" sz="1600" dirty="0" smtClean="0">
                <a:latin typeface="Times New Roman" pitchFamily="18" charset="0"/>
              </a:rPr>
              <a:t> районом, с юга – </a:t>
            </a:r>
            <a:r>
              <a:rPr lang="ru-RU" sz="1600" dirty="0" err="1" smtClean="0">
                <a:latin typeface="Times New Roman" pitchFamily="18" charset="0"/>
              </a:rPr>
              <a:t>Александрово-Заводским</a:t>
            </a:r>
            <a:r>
              <a:rPr lang="ru-RU" sz="1600" dirty="0" smtClean="0">
                <a:latin typeface="Times New Roman" pitchFamily="18" charset="0"/>
              </a:rPr>
              <a:t>, с запада – </a:t>
            </a:r>
            <a:r>
              <a:rPr lang="ru-RU" sz="1600" dirty="0" err="1" smtClean="0">
                <a:latin typeface="Times New Roman" pitchFamily="18" charset="0"/>
              </a:rPr>
              <a:t>Балейским</a:t>
            </a:r>
            <a:r>
              <a:rPr lang="ru-RU" sz="1600" dirty="0" smtClean="0">
                <a:latin typeface="Times New Roman" pitchFamily="18" charset="0"/>
              </a:rPr>
              <a:t>, с севера – Сретенским районами. </a:t>
            </a:r>
          </a:p>
          <a:p>
            <a:pPr marL="0" indent="36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Шелопугинский район располагается в предгорьях </a:t>
            </a:r>
            <a:r>
              <a:rPr lang="ru-RU" sz="1600" dirty="0" err="1" smtClean="0">
                <a:latin typeface="Times New Roman" pitchFamily="18" charset="0"/>
              </a:rPr>
              <a:t>Борщовочного</a:t>
            </a:r>
            <a:r>
              <a:rPr lang="ru-RU" sz="1600" dirty="0" smtClean="0">
                <a:latin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</a:rPr>
              <a:t>Кукульбейского</a:t>
            </a:r>
            <a:r>
              <a:rPr lang="ru-RU" sz="1600" dirty="0" smtClean="0">
                <a:latin typeface="Times New Roman" pitchFamily="18" charset="0"/>
              </a:rPr>
              <a:t> хребтов.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 flipH="1">
            <a:off x="5357818" y="3429000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Климат района резко-континентальный. Отличается теплым летом и морозной малоснежной зимой, большими перепадами температур.</a:t>
            </a:r>
            <a:endParaRPr lang="ru-RU" sz="1600" dirty="0">
              <a:latin typeface="Times New Roman" pitchFamily="18" charset="0"/>
            </a:endParaRPr>
          </a:p>
          <a:p>
            <a:pPr indent="36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</a:rPr>
              <a:t>Средняя </a:t>
            </a:r>
            <a:r>
              <a:rPr lang="en-US" sz="1600" dirty="0">
                <a:latin typeface="Times New Roman" pitchFamily="18" charset="0"/>
              </a:rPr>
              <a:t>t</a:t>
            </a:r>
            <a:r>
              <a:rPr lang="ru-RU" sz="1600" baseline="30000" dirty="0">
                <a:latin typeface="Times New Roman" pitchFamily="18" charset="0"/>
              </a:rPr>
              <a:t>0</a:t>
            </a:r>
            <a:r>
              <a:rPr lang="ru-RU" sz="1600" dirty="0">
                <a:latin typeface="Times New Roman" pitchFamily="18" charset="0"/>
              </a:rPr>
              <a:t> в июле +16 +18 °С (абсолютный </a:t>
            </a:r>
            <a:r>
              <a:rPr lang="en-US" sz="1600" dirty="0">
                <a:latin typeface="Times New Roman" pitchFamily="18" charset="0"/>
              </a:rPr>
              <a:t>max</a:t>
            </a:r>
            <a:r>
              <a:rPr lang="ru-RU" sz="1600" dirty="0">
                <a:latin typeface="Times New Roman" pitchFamily="18" charset="0"/>
              </a:rPr>
              <a:t> +</a:t>
            </a:r>
            <a:r>
              <a:rPr lang="ru-RU" sz="1600" dirty="0" smtClean="0">
                <a:latin typeface="Times New Roman" pitchFamily="18" charset="0"/>
              </a:rPr>
              <a:t>37 </a:t>
            </a:r>
            <a:r>
              <a:rPr lang="ru-RU" sz="1600" dirty="0">
                <a:latin typeface="Times New Roman" pitchFamily="18" charset="0"/>
              </a:rPr>
              <a:t>°С</a:t>
            </a:r>
            <a:r>
              <a:rPr lang="ru-RU" sz="1600" dirty="0" smtClean="0">
                <a:latin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</a:endParaRPr>
          </a:p>
          <a:p>
            <a:pPr indent="36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</a:rPr>
              <a:t>Средняя </a:t>
            </a:r>
            <a:r>
              <a:rPr lang="en-US" sz="1600" dirty="0">
                <a:latin typeface="Times New Roman" pitchFamily="18" charset="0"/>
              </a:rPr>
              <a:t>t</a:t>
            </a:r>
            <a:r>
              <a:rPr lang="ru-RU" sz="1600" baseline="30000" dirty="0">
                <a:latin typeface="Times New Roman" pitchFamily="18" charset="0"/>
              </a:rPr>
              <a:t>0</a:t>
            </a:r>
            <a:r>
              <a:rPr lang="ru-RU" sz="1600" dirty="0">
                <a:latin typeface="Times New Roman" pitchFamily="18" charset="0"/>
              </a:rPr>
              <a:t> в январе –26 –28 °С </a:t>
            </a:r>
            <a:r>
              <a:rPr lang="ru-RU" sz="1600" dirty="0" smtClean="0">
                <a:latin typeface="Times New Roman" pitchFamily="18" charset="0"/>
              </a:rPr>
              <a:t>(абсолютный </a:t>
            </a:r>
            <a:r>
              <a:rPr lang="en-US" sz="1600" dirty="0" smtClean="0">
                <a:latin typeface="Times New Roman" pitchFamily="18" charset="0"/>
              </a:rPr>
              <a:t>min</a:t>
            </a:r>
            <a:r>
              <a:rPr lang="ru-RU" sz="1600" dirty="0" smtClean="0">
                <a:latin typeface="Times New Roman" pitchFamily="18" charset="0"/>
              </a:rPr>
              <a:t> –52 °С).</a:t>
            </a:r>
          </a:p>
          <a:p>
            <a:pPr indent="36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Среднегодовое количество </a:t>
            </a:r>
            <a:r>
              <a:rPr lang="ru-RU" sz="1600" dirty="0">
                <a:latin typeface="Times New Roman" pitchFamily="18" charset="0"/>
              </a:rPr>
              <a:t>осадков </a:t>
            </a:r>
            <a:r>
              <a:rPr lang="ru-RU" sz="1600" dirty="0" smtClean="0">
                <a:latin typeface="Times New Roman" pitchFamily="18" charset="0"/>
              </a:rPr>
              <a:t>составляет 385 мм в год.</a:t>
            </a:r>
          </a:p>
          <a:p>
            <a:pPr indent="36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Вегетационный период 130–140 дней.</a:t>
            </a:r>
            <a:endParaRPr lang="ru-RU" sz="1600" dirty="0">
              <a:latin typeface="Times New Roman" pitchFamily="18" charset="0"/>
            </a:endParaRPr>
          </a:p>
        </p:txBody>
      </p:sp>
      <p:pic>
        <p:nvPicPr>
          <p:cNvPr id="33797" name="Picture 8" descr="shelopug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00042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DSCN42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3716338"/>
            <a:ext cx="4144991" cy="26654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8002587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Контактная информация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71546"/>
            <a:ext cx="8713788" cy="92869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Администрация муниципального района «Шелопугинский район» </a:t>
            </a:r>
            <a:endParaRPr lang="en-US" sz="1600" dirty="0" smtClean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Адрес: 673610, Забайкальский край, Шелопугинский район, с. Шелопугино, ул. Лазо, д. 6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Телефон/факс: 8-30266-2-15-41, </a:t>
            </a:r>
            <a:r>
              <a:rPr lang="en-US" sz="1600" dirty="0" smtClean="0">
                <a:latin typeface="Times New Roman" pitchFamily="18" charset="0"/>
              </a:rPr>
              <a:t>e-mail: pochta@shelopug.e-zab.ru</a:t>
            </a:r>
            <a:endParaRPr lang="ru-RU" sz="1600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16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2845" name="Group 77"/>
          <p:cNvGraphicFramePr>
            <a:graphicFrameLocks noGrp="1"/>
          </p:cNvGraphicFramePr>
          <p:nvPr/>
        </p:nvGraphicFramePr>
        <p:xfrm>
          <a:off x="500034" y="2000240"/>
          <a:ext cx="8281986" cy="4495441"/>
        </p:xfrm>
        <a:graphic>
          <a:graphicData uri="http://schemas.openxmlformats.org/drawingml/2006/table">
            <a:tbl>
              <a:tblPr/>
              <a:tblGrid>
                <a:gridCol w="2106088"/>
                <a:gridCol w="4180456"/>
                <a:gridCol w="1995442"/>
              </a:tblGrid>
              <a:tr h="281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Должность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Балагуров Василий Васильевич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Глава муниципального района «Шелопугинский район»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8-30266-2-13-43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Коренева Лариса Михайловна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Заместитель Главы администрации муниципального района «Шелопугинский район» по экономике и муниципальному хозяйству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8-30266-2-15-99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Пермякова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Нина Сергеевна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района «Шелопугинский район» по социальным вопросам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8-30266-2-13-44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Бутина Светлана Николаевна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района «Шелопугинский район» по финансовым вопросам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8-30266-2-15-40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Бондаренко Владимир Николаевич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Управляющий делами администрации муниципального района «Шелопугинский район»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8-30266-2-15-41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4357718" cy="33337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Административно-территориальное деление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5000627" y="1357298"/>
            <a:ext cx="3786213" cy="4500594"/>
          </a:xfrm>
        </p:spPr>
        <p:txBody>
          <a:bodyPr>
            <a:normAutofit/>
          </a:bodyPr>
          <a:lstStyle/>
          <a:p>
            <a:pPr marL="0" indent="36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</a:rPr>
              <a:t>В состав муниципального района «Шелопугинский район» входят 8  сельских поселений, объединяющих 2</a:t>
            </a:r>
            <a:r>
              <a:rPr lang="en-US" sz="1800" dirty="0" smtClean="0">
                <a:latin typeface="Times New Roman" pitchFamily="18" charset="0"/>
              </a:rPr>
              <a:t>5</a:t>
            </a:r>
            <a:r>
              <a:rPr lang="ru-RU" sz="1800" dirty="0" smtClean="0">
                <a:latin typeface="Times New Roman" pitchFamily="18" charset="0"/>
              </a:rPr>
              <a:t> населенных пункта: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</a:rPr>
              <a:t>СП «</a:t>
            </a:r>
            <a:r>
              <a:rPr lang="ru-RU" sz="1800" dirty="0" err="1" smtClean="0">
                <a:latin typeface="Times New Roman" pitchFamily="18" charset="0"/>
              </a:rPr>
              <a:t>Шелопугинское</a:t>
            </a:r>
            <a:r>
              <a:rPr lang="ru-RU" sz="1800" dirty="0" smtClean="0">
                <a:latin typeface="Times New Roman" pitchFamily="18" charset="0"/>
              </a:rPr>
              <a:t>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</a:rPr>
              <a:t>СП «Вершино-Шахтаминское»;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</a:rPr>
              <a:t>СП «Нижне-Шахтаминское»;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</a:rPr>
              <a:t>СП «Мало-Тонтойское»;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</a:rPr>
              <a:t>СП «Шивиинское»;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</a:rPr>
              <a:t>СП «</a:t>
            </a:r>
            <a:r>
              <a:rPr lang="ru-RU" sz="1800" dirty="0" err="1" smtClean="0">
                <a:latin typeface="Times New Roman" pitchFamily="18" charset="0"/>
              </a:rPr>
              <a:t>Глинянское</a:t>
            </a:r>
            <a:r>
              <a:rPr lang="ru-RU" sz="1800" dirty="0" smtClean="0">
                <a:latin typeface="Times New Roman" pitchFamily="18" charset="0"/>
              </a:rPr>
              <a:t>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</a:rPr>
              <a:t>СП «</a:t>
            </a:r>
            <a:r>
              <a:rPr lang="ru-RU" sz="1800" dirty="0" err="1" smtClean="0">
                <a:latin typeface="Times New Roman" pitchFamily="18" charset="0"/>
              </a:rPr>
              <a:t>Копунское</a:t>
            </a:r>
            <a:r>
              <a:rPr lang="ru-RU" sz="1800" dirty="0" smtClean="0">
                <a:latin typeface="Times New Roman" pitchFamily="18" charset="0"/>
              </a:rPr>
              <a:t>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</a:rPr>
              <a:t>СП «</a:t>
            </a:r>
            <a:r>
              <a:rPr lang="ru-RU" sz="1800" dirty="0" err="1" smtClean="0">
                <a:latin typeface="Times New Roman" pitchFamily="18" charset="0"/>
              </a:rPr>
              <a:t>Мироновское</a:t>
            </a:r>
            <a:r>
              <a:rPr lang="ru-RU" sz="1800" dirty="0" smtClean="0">
                <a:latin typeface="Times New Roman" pitchFamily="18" charset="0"/>
              </a:rPr>
              <a:t>».</a:t>
            </a:r>
          </a:p>
        </p:txBody>
      </p:sp>
      <p:pic>
        <p:nvPicPr>
          <p:cNvPr id="34820" name="Picture 7" descr="Копия Карта ШР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7147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4000527" cy="33337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110595" name="Group 3"/>
          <p:cNvGraphicFramePr>
            <a:graphicFrameLocks noGrp="1"/>
          </p:cNvGraphicFramePr>
          <p:nvPr>
            <p:ph type="tbl" idx="1"/>
          </p:nvPr>
        </p:nvGraphicFramePr>
        <p:xfrm>
          <a:off x="571472" y="642918"/>
          <a:ext cx="8064500" cy="3302495"/>
        </p:xfrm>
        <a:graphic>
          <a:graphicData uri="http://schemas.openxmlformats.org/drawingml/2006/table">
            <a:tbl>
              <a:tblPr/>
              <a:tblGrid>
                <a:gridCol w="3929090"/>
                <a:gridCol w="2357454"/>
                <a:gridCol w="1777956"/>
              </a:tblGrid>
              <a:tr h="392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 земли</a:t>
                      </a:r>
                    </a:p>
                  </a:txBody>
                  <a:tcPr marL="90000" marR="90000" marT="46791" marB="4679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Площадь, кв. км.</a:t>
                      </a: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Доля, %</a:t>
                      </a: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земель,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4364,55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сельскохозяйственного назначения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535,48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12,3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лесного фонда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2866,55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65,7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поселений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30,85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транспорта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2,21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0,05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промышленности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234,2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5,4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энергетики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0,13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0,003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запаса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695,13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15,9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49" descr="DSC028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14818"/>
            <a:ext cx="2592388" cy="194468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50" descr="DSC014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3" y="4652963"/>
            <a:ext cx="2643206" cy="1944687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357694"/>
            <a:ext cx="2643206" cy="20717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Picture 52" descr="DSC024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643446"/>
            <a:ext cx="2392349" cy="1928826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28858" y="214290"/>
            <a:ext cx="8013700" cy="40483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Водные ресурсы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785794"/>
            <a:ext cx="7929618" cy="2643206"/>
          </a:xfrm>
        </p:spPr>
        <p:txBody>
          <a:bodyPr>
            <a:normAutofit/>
          </a:bodyPr>
          <a:lstStyle/>
          <a:p>
            <a:pPr marL="0" indent="45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Гидрография  района представлена реками </a:t>
            </a:r>
            <a:r>
              <a:rPr lang="ru-RU" sz="1600" dirty="0" err="1" smtClean="0">
                <a:latin typeface="Times New Roman" pitchFamily="18" charset="0"/>
              </a:rPr>
              <a:t>Унда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Куренга</a:t>
            </a:r>
            <a:r>
              <a:rPr lang="ru-RU" sz="1600" dirty="0" smtClean="0">
                <a:latin typeface="Times New Roman" pitchFamily="18" charset="0"/>
              </a:rPr>
              <a:t> и Туров, которые относятся к Амурскому бассейну. Кроме этого насчитывается до полутора десятка рек, относящихся к типу равнинных и мелководных, имеющих глубину в меженный период порядка 0,5-1 м, а также множество озер и искусственных водоемов.</a:t>
            </a:r>
          </a:p>
          <a:p>
            <a:pPr marL="0" indent="45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р. Туров – правый приток р. </a:t>
            </a:r>
            <a:r>
              <a:rPr lang="ru-RU" sz="1600" dirty="0" err="1" smtClean="0">
                <a:latin typeface="Times New Roman" pitchFamily="18" charset="0"/>
              </a:rPr>
              <a:t>Унда</a:t>
            </a:r>
            <a:r>
              <a:rPr lang="ru-RU" sz="1600" dirty="0" smtClean="0">
                <a:latin typeface="Times New Roman" pitchFamily="18" charset="0"/>
              </a:rPr>
              <a:t>, впадает в 167 км от устья. Длина реки составляет 86 км.</a:t>
            </a:r>
          </a:p>
          <a:p>
            <a:pPr marL="0" indent="45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р. </a:t>
            </a:r>
            <a:r>
              <a:rPr lang="ru-RU" sz="1600" dirty="0" err="1" smtClean="0">
                <a:latin typeface="Times New Roman" pitchFamily="18" charset="0"/>
              </a:rPr>
              <a:t>Унда</a:t>
            </a:r>
            <a:r>
              <a:rPr lang="ru-RU" sz="1600" dirty="0" smtClean="0">
                <a:latin typeface="Times New Roman" pitchFamily="18" charset="0"/>
              </a:rPr>
              <a:t> – правый приток р. </a:t>
            </a:r>
            <a:r>
              <a:rPr lang="ru-RU" sz="1600" dirty="0" err="1" smtClean="0">
                <a:latin typeface="Times New Roman" pitchFamily="18" charset="0"/>
              </a:rPr>
              <a:t>Онон</a:t>
            </a:r>
            <a:r>
              <a:rPr lang="ru-RU" sz="1600" dirty="0" smtClean="0">
                <a:latin typeface="Times New Roman" pitchFamily="18" charset="0"/>
              </a:rPr>
              <a:t>, впадает в 57 км от устья. Длина реки составляет 273 км.  </a:t>
            </a:r>
          </a:p>
          <a:p>
            <a:pPr marL="0" indent="45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р. </a:t>
            </a:r>
            <a:r>
              <a:rPr lang="ru-RU" sz="1600" dirty="0" err="1" smtClean="0">
                <a:latin typeface="Times New Roman" pitchFamily="18" charset="0"/>
              </a:rPr>
              <a:t>Куренга</a:t>
            </a:r>
            <a:r>
              <a:rPr lang="ru-RU" sz="1600" dirty="0" smtClean="0">
                <a:latin typeface="Times New Roman" pitchFamily="18" charset="0"/>
              </a:rPr>
              <a:t> впадает в р. Шилка в 402 км от устья. Длина реки составляет 113 км. </a:t>
            </a:r>
          </a:p>
          <a:p>
            <a:pPr marL="0" indent="45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В реках водится хариус, ленок, гольян, пескарь, налим, карась и др. </a:t>
            </a:r>
          </a:p>
        </p:txBody>
      </p:sp>
      <p:pic>
        <p:nvPicPr>
          <p:cNvPr id="37892" name="Picture 4" descr="https://i.mycdn.me/i?r=AyH4iRPQ2q0otWIFepML2LxREfv_VscQl-tfnLcI3JvE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2857520" cy="22145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Picture 11" descr="ног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71876"/>
            <a:ext cx="2698781" cy="22336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9" descr="getImage 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286257"/>
            <a:ext cx="2643205" cy="2000264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14290"/>
            <a:ext cx="2959093" cy="500066"/>
          </a:xfrm>
        </p:spPr>
        <p:txBody>
          <a:bodyPr/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Лесные ресурсы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500694" y="500042"/>
            <a:ext cx="3390894" cy="6169046"/>
          </a:xfrm>
        </p:spPr>
        <p:txBody>
          <a:bodyPr/>
          <a:lstStyle/>
          <a:p>
            <a:pPr lvl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Лесной фонд района занимает площадь 286,7 тыс. га, что составляет 65,7 % от общей территории района.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   Основным лесообразующие породы – береза – 49 %, сосна – 1 %, лиственница – 43 %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лесах встречается растения, занесенные в  Красную книгу Забайкалья. Это венерин башмачок,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даурская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лилия, пионы,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ургуй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виола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5364" name="Picture 7" descr="getImage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2143140" cy="257176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5" name="Picture 11" descr="3012693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00438"/>
            <a:ext cx="2571768" cy="242889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6" name="Picture 13" descr="moskva-uchastok_6_sotok_dmitrovskoe_sh_90_km_d__karachunovo_2670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143380"/>
            <a:ext cx="2428892" cy="2427306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714356"/>
            <a:ext cx="2643206" cy="26432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83" y="142852"/>
            <a:ext cx="5000660" cy="404812"/>
          </a:xfrm>
        </p:spPr>
        <p:txBody>
          <a:bodyPr/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Минерально-сырьевые ресурсы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857752" y="428604"/>
            <a:ext cx="3857652" cy="5929354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20000"/>
              </a:lnSpc>
              <a:buNone/>
            </a:pPr>
            <a:r>
              <a:rPr lang="ru-RU" sz="1800" b="1" dirty="0" smtClean="0">
                <a:latin typeface="Times New Roman" pitchFamily="18" charset="0"/>
              </a:rPr>
              <a:t>Территория района богата полезными ископаемыми. </a:t>
            </a:r>
          </a:p>
          <a:p>
            <a:pPr marL="0" indent="360000" algn="just">
              <a:lnSpc>
                <a:spcPct val="120000"/>
              </a:lnSpc>
              <a:buNone/>
            </a:pPr>
            <a:r>
              <a:rPr lang="ru-RU" sz="1800" b="1" dirty="0" smtClean="0">
                <a:latin typeface="Times New Roman" pitchFamily="18" charset="0"/>
              </a:rPr>
              <a:t>Выявлены и эксплуатируются месторождения молибдена (свинца), флюорита (плавикового шпата), известняка и строительных материалов. </a:t>
            </a:r>
          </a:p>
          <a:p>
            <a:pPr marL="0" indent="360000" algn="just">
              <a:lnSpc>
                <a:spcPct val="120000"/>
              </a:lnSpc>
              <a:buNone/>
            </a:pPr>
            <a:r>
              <a:rPr lang="ru-RU" sz="1800" b="1" dirty="0" smtClean="0">
                <a:latin typeface="Times New Roman" pitchFamily="18" charset="0"/>
              </a:rPr>
              <a:t>Имеются месторождения россыпного золота по рекам.</a:t>
            </a:r>
          </a:p>
          <a:p>
            <a:pPr marL="0" indent="360000" algn="just">
              <a:lnSpc>
                <a:spcPct val="12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28604"/>
            <a:ext cx="4214842" cy="362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0000" algn="just">
              <a:lnSpc>
                <a:spcPct val="12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4512508_f4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1817671" cy="154463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11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85926"/>
            <a:ext cx="2000264" cy="1731964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12" descr="i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1857388" cy="1643074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14" descr="m-amet_11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429132"/>
            <a:ext cx="2286016" cy="173196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7" descr="Fil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00570"/>
            <a:ext cx="2000264" cy="17145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15" descr="i (2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429132"/>
            <a:ext cx="2214578" cy="17145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15218</TotalTime>
  <Words>4412</Words>
  <Application>Microsoft Office PowerPoint</Application>
  <PresentationFormat>Экран (4:3)</PresentationFormat>
  <Paragraphs>805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Метро</vt:lpstr>
      <vt:lpstr>Презентация PowerPoint</vt:lpstr>
      <vt:lpstr>Презентация PowerPoint</vt:lpstr>
      <vt:lpstr>Историческая справка</vt:lpstr>
      <vt:lpstr>Географическое положение и климат</vt:lpstr>
      <vt:lpstr>Административно-территориальное деление</vt:lpstr>
      <vt:lpstr>Земельные ресурсы</vt:lpstr>
      <vt:lpstr>Водные ресурсы</vt:lpstr>
      <vt:lpstr>Лесные ресурсы</vt:lpstr>
      <vt:lpstr>Минерально-сырьевые ресурсы</vt:lpstr>
      <vt:lpstr>Особо охраняемая территория</vt:lpstr>
      <vt:lpstr>Социальная        сфера</vt:lpstr>
      <vt:lpstr>Социальная   сфера</vt:lpstr>
      <vt:lpstr>Социальная   сфера</vt:lpstr>
      <vt:lpstr>Социальная    сфера</vt:lpstr>
      <vt:lpstr>Социальная      сфера</vt:lpstr>
      <vt:lpstr>Д е м о г р а ф и я</vt:lpstr>
      <vt:lpstr>Т р у д о в ы е   р е с у р с ы</vt:lpstr>
      <vt:lpstr>Презентация PowerPoint</vt:lpstr>
      <vt:lpstr>Сельское     хозяйство</vt:lpstr>
      <vt:lpstr>Энергоснабжение</vt:lpstr>
      <vt:lpstr>Автомобильный     транспорт</vt:lpstr>
      <vt:lpstr>Т е л е к о м м у н и к а ц и и</vt:lpstr>
      <vt:lpstr>Презентация PowerPoint</vt:lpstr>
      <vt:lpstr>М муниципальные  программы </vt:lpstr>
      <vt:lpstr>Муниципальные программы (продолжение)</vt:lpstr>
      <vt:lpstr>Муниципальные программы (продолжение)</vt:lpstr>
      <vt:lpstr>Муниципальные программы (окончание)</vt:lpstr>
      <vt:lpstr>Малый и средний бизнес</vt:lpstr>
      <vt:lpstr>Поддержка малого и среднего предпринимательства</vt:lpstr>
      <vt:lpstr>Поддержка малого и среднего предпринимательства</vt:lpstr>
      <vt:lpstr>Поддержка малого и среднего предпринимательства</vt:lpstr>
      <vt:lpstr>Муниципальная поддержка инвесторов</vt:lpstr>
      <vt:lpstr>Инвестиционные проекты</vt:lpstr>
      <vt:lpstr>Инвестиционные проекты</vt:lpstr>
      <vt:lpstr>Инвестиционные проекты</vt:lpstr>
      <vt:lpstr>Инвестиционные проекты</vt:lpstr>
      <vt:lpstr>Показатели социально-экономического развития</vt:lpstr>
      <vt:lpstr>Показатели социально-экономического развития</vt:lpstr>
      <vt:lpstr>Показатели социально-экономического развития</vt:lpstr>
      <vt:lpstr>Контактная информация</vt:lpstr>
    </vt:vector>
  </TitlesOfParts>
  <Company>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муниципального района «Шелопугинский район»</dc:title>
  <dc:creator>User</dc:creator>
  <cp:lastModifiedBy>Шаманская</cp:lastModifiedBy>
  <cp:revision>1171</cp:revision>
  <dcterms:created xsi:type="dcterms:W3CDTF">2012-08-15T06:23:18Z</dcterms:created>
  <dcterms:modified xsi:type="dcterms:W3CDTF">2020-10-20T05:53:55Z</dcterms:modified>
</cp:coreProperties>
</file>