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26" r:id="rId1"/>
  </p:sldMasterIdLst>
  <p:notesMasterIdLst>
    <p:notesMasterId r:id="rId45"/>
  </p:notesMasterIdLst>
  <p:sldIdLst>
    <p:sldId id="257" r:id="rId2"/>
    <p:sldId id="301" r:id="rId3"/>
    <p:sldId id="258" r:id="rId4"/>
    <p:sldId id="259" r:id="rId5"/>
    <p:sldId id="260" r:id="rId6"/>
    <p:sldId id="265" r:id="rId7"/>
    <p:sldId id="261" r:id="rId8"/>
    <p:sldId id="264" r:id="rId9"/>
    <p:sldId id="302" r:id="rId10"/>
    <p:sldId id="287" r:id="rId11"/>
    <p:sldId id="267" r:id="rId12"/>
    <p:sldId id="276" r:id="rId13"/>
    <p:sldId id="268" r:id="rId14"/>
    <p:sldId id="303" r:id="rId15"/>
    <p:sldId id="295" r:id="rId16"/>
    <p:sldId id="304" r:id="rId17"/>
    <p:sldId id="305" r:id="rId18"/>
    <p:sldId id="298" r:id="rId19"/>
    <p:sldId id="277" r:id="rId20"/>
    <p:sldId id="263" r:id="rId21"/>
    <p:sldId id="317" r:id="rId22"/>
    <p:sldId id="307" r:id="rId23"/>
    <p:sldId id="283" r:id="rId24"/>
    <p:sldId id="308" r:id="rId25"/>
    <p:sldId id="282" r:id="rId26"/>
    <p:sldId id="309" r:id="rId27"/>
    <p:sldId id="310" r:id="rId28"/>
    <p:sldId id="318" r:id="rId29"/>
    <p:sldId id="319" r:id="rId30"/>
    <p:sldId id="269" r:id="rId31"/>
    <p:sldId id="311" r:id="rId32"/>
    <p:sldId id="281" r:id="rId33"/>
    <p:sldId id="280" r:id="rId34"/>
    <p:sldId id="279" r:id="rId35"/>
    <p:sldId id="316" r:id="rId36"/>
    <p:sldId id="270" r:id="rId37"/>
    <p:sldId id="271" r:id="rId38"/>
    <p:sldId id="272" r:id="rId39"/>
    <p:sldId id="273" r:id="rId40"/>
    <p:sldId id="312" r:id="rId41"/>
    <p:sldId id="313" r:id="rId42"/>
    <p:sldId id="314" r:id="rId43"/>
    <p:sldId id="315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9C1FF"/>
    <a:srgbClr val="99FF66"/>
    <a:srgbClr val="66FF33"/>
    <a:srgbClr val="008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348" autoAdjust="0"/>
    <p:restoredTop sz="97101" autoAdjust="0"/>
  </p:normalViewPr>
  <p:slideViewPr>
    <p:cSldViewPr>
      <p:cViewPr>
        <p:scale>
          <a:sx n="87" d="100"/>
          <a:sy n="87" d="100"/>
        </p:scale>
        <p:origin x="-2220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4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83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B31AC8-536F-4793-882D-9CA22ADCCEB5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497088B-4569-49AB-A7D9-1E510014F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066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B2058B-E5F5-4BD4-B83D-DF34828CD9DF}" type="slidenum">
              <a:rPr lang="ru-RU" smtClean="0">
                <a:cs typeface="Arial" charset="0"/>
              </a:rPr>
              <a:pPr/>
              <a:t>16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7088B-4569-49AB-A7D9-1E510014FD20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E8BC9-1D23-4FF2-8945-D8B26CEA1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17994-3448-468F-9982-C616469CD6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1691C-556A-41C8-A282-E15E94B5CC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41AB-C6E5-4852-A084-982901FC9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62D0-38B3-4639-AA31-16F5AF5FC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EFAA8-6879-431E-B533-5D9D6B3CD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B8DF-3843-4F17-8254-935627694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6E03-B001-40A7-9B09-992D0035A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F27F6-09D4-47CA-8CBD-43AC6F662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DF630-1161-42DB-A6FB-9059EEB76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1C642-B22A-4BDB-B783-6BFD8DC2FB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08254-B383-4FD8-863D-7C27F9A48A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A15A-7ADE-4FD2-8FFF-26EEF1AEF3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B649A-9C69-42C4-903F-107584C1D8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A1A2D-705B-40C9-B336-5222EFBAE2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E6FA0-AA01-4A99-9932-DC9AA0A057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34EC7-89EA-4C0B-A99F-BB2F531A8E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593B3643-0772-4A9A-B3FE-6086F946C5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B049B24-ACDC-44F3-A23E-0CAB68C8BA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  <p:sldLayoutId id="2147485238" r:id="rId12"/>
    <p:sldLayoutId id="2147485239" r:id="rId13"/>
    <p:sldLayoutId id="2147485240" r:id="rId14"/>
    <p:sldLayoutId id="2147485241" r:id="rId15"/>
    <p:sldLayoutId id="2147485242" r:id="rId16"/>
    <p:sldLayoutId id="2147485243" r:id="rId17"/>
    <p:sldLayoutId id="2147485244" r:id="rId18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oleObject" Target="../embeddings/_____Microsoft_Excel_97-20031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jpeg"/><Relationship Id="rId5" Type="http://schemas.openxmlformats.org/officeDocument/2006/relationships/image" Target="../media/image63.emf"/><Relationship Id="rId4" Type="http://schemas.openxmlformats.org/officeDocument/2006/relationships/oleObject" Target="../embeddings/_____Microsoft_Excel_97-20032.xls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jpeg"/><Relationship Id="rId5" Type="http://schemas.openxmlformats.org/officeDocument/2006/relationships/image" Target="../media/image66.emf"/><Relationship Id="rId4" Type="http://schemas.openxmlformats.org/officeDocument/2006/relationships/oleObject" Target="../embeddings/_____Microsoft_Excel_97-20033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15888"/>
            <a:ext cx="8229600" cy="11398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  <a:t>ИНВЕСТИЦИОННЫЙ ПАСПОРТ </a:t>
            </a:r>
            <a:b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</a:rPr>
              <a:t>МУНИЦИПАЛЬНОГО РАЙОНА «ГАЗИМУРО-ЗАВОДСКИЙ РАЙОН»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775"/>
            <a:ext cx="8229600" cy="53293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/>
              <a:t>с.Газимурский Завод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/>
              <a:t>2020 год</a:t>
            </a:r>
          </a:p>
        </p:txBody>
      </p:sp>
      <p:pic>
        <p:nvPicPr>
          <p:cNvPr id="3078" name="Picture 6" descr="DSCN196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85786" y="1268760"/>
            <a:ext cx="7715304" cy="453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1" descr="C:\Users\Светлана\Desktop\Flag_Gazimuro-Zavodsky_rayon_Zabaykalsky_Kr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7931274" cy="468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0"/>
            <a:ext cx="8229600" cy="90805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b="1" i="1" smtClean="0">
                <a:effectLst/>
              </a:rPr>
              <a:t>Лесной фонд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4608513" cy="3600450"/>
          </a:xfrm>
        </p:spPr>
        <p:txBody>
          <a:bodyPr>
            <a:normAutofit/>
          </a:bodyPr>
          <a:lstStyle/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Леса занимают площадь - 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1 млн.227 тыс. 142 га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Из них: 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хвойными лесами – 829 тыс. 843 га.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лиственными породами ( в основном берёза белая) и кустарниками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(рододендрон </a:t>
            </a:r>
            <a:r>
              <a:rPr lang="ru-RU" sz="1800" b="1" dirty="0" err="1" smtClean="0">
                <a:latin typeface="Times New Roman" pitchFamily="18" charset="0"/>
              </a:rPr>
              <a:t>даурский</a:t>
            </a:r>
            <a:r>
              <a:rPr lang="ru-RU" sz="1800" b="1" dirty="0" smtClean="0">
                <a:latin typeface="Times New Roman" pitchFamily="18" charset="0"/>
              </a:rPr>
              <a:t>, и другие)  – 397 тыс. 299 га.</a:t>
            </a:r>
          </a:p>
          <a:p>
            <a:pPr marL="365760" indent="-283464" algn="ctr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b="1" dirty="0" smtClean="0"/>
          </a:p>
          <a:p>
            <a:pPr marL="365760" indent="-283464" algn="ctr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</p:txBody>
      </p:sp>
      <p:pic>
        <p:nvPicPr>
          <p:cNvPr id="45061" name="Picture 5" descr="Фото028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5688013" y="836613"/>
            <a:ext cx="3455987" cy="2520950"/>
          </a:xfr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7" name="Picture 11" descr="getImage (6)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60032" y="2785863"/>
            <a:ext cx="338455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68" name="Picture 12" descr="getImage (7)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764567" y="4077072"/>
            <a:ext cx="3859971" cy="251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1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51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ГУЗ «Краевая больница восстановительного лечения № 1»</a:t>
            </a:r>
          </a:p>
        </p:txBody>
      </p:sp>
      <p:pic>
        <p:nvPicPr>
          <p:cNvPr id="14339" name="Picture 18" descr="SAM_11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203848" y="1124744"/>
            <a:ext cx="3600225" cy="239724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4340" name="Picture 12" descr="SAM_116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07504" y="1124744"/>
            <a:ext cx="3025952" cy="238644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18122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179388" y="3644900"/>
            <a:ext cx="8805862" cy="3024460"/>
          </a:xfrm>
        </p:spPr>
        <p:txBody>
          <a:bodyPr>
            <a:normAutofit fontScale="40000" lnSpcReduction="20000"/>
          </a:bodyPr>
          <a:lstStyle/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мае 1929г. по решению Совнаркома СССР в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-Заводском районе на базе курорта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Ямкун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 была открыта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Уровская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научно-исследовательская станция. В марте 1969г.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Уровская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научно-исследовательская станция была передана Читинскому мединституту с приданием ей статуса Проблемной научно-исследовательской лаборатории по изучению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уровской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(Кашина-Бека) болезни. После перевода в Читу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Уровской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НИС в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Ямкуне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 её базе была образована Областная физиотерапевтическая больница,  в 1988г. переименованная в Областную больницу восстановительного лечения №1. С 2009 г. ГУЗ «Краевая больница восстановительного лечения №1»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настоящее время в больнице лечатся следующие заболевания: остеохондроз, артриты и полиартриты,  нейродермиты,   значительно облегчаются страдания больных болезнью Бехтерева, остеомиелитом, псориазом – у взрослых; у детей: детский церебральный паралич, диатезы, а также у всех последствия травм и ожогов.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	 В ГУЗ КВБЛ № 1 работают сертифицированные специалисты  по специальностям: восстановительная медицина, неврология, терапия, педиатрия,  физиотерапия, медицинский массаж, ЛФК.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>
              <a:latin typeface="Times New Roman" pitchFamily="18" charset="0"/>
            </a:endParaRPr>
          </a:p>
        </p:txBody>
      </p:sp>
      <p:pic>
        <p:nvPicPr>
          <p:cNvPr id="14345" name="Picture 9" descr="getImage (8)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910113" y="1111176"/>
            <a:ext cx="2074863" cy="23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4143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</a:rPr>
              <a:t>Особо охраняемые природные территории</a:t>
            </a:r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8785225" cy="3887788"/>
          </a:xfrm>
        </p:spPr>
        <p:txBody>
          <a:bodyPr>
            <a:normAutofit/>
          </a:bodyPr>
          <a:lstStyle/>
          <a:p>
            <a:pPr marL="365760" indent="-283464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Государственный зоологический заказник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Урюмканский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-  создан в 1986 г, площадь – 40000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 - создание благоприятных условий для увеличения и сохранения численности ценных видов диких животных таких как: лось, изюбрь, сибирская косуля, кабан, сибирская кабарга, колонок, лисица, рысь, росомаха, заяц, белка, каменный глухарь, тетерев, журавль – красавка, орлан-белохвост, лебедь – кликун, мандаринка. 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Ботанический памятник природы «Падь «Дубняки» - создан в 1983 г., площадь 300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Решение сессии районного совета от 22 сентября 2004 г. о создании заказника районного значения «Реликтовые дубы» - площадью  84265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– сохранение места произрастания дуба монгольского - реликта широколистных лесов, занесённого в Красную книгу Читинской области и АБАО.</a:t>
            </a:r>
          </a:p>
        </p:txBody>
      </p:sp>
      <p:pic>
        <p:nvPicPr>
          <p:cNvPr id="23556" name="Picture 7" descr="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12622" y="3951721"/>
            <a:ext cx="2518756" cy="2161309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3557" name="Picture 8" descr="изюбрь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092950" y="1700213"/>
            <a:ext cx="142875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8" name="Picture 11" descr="кабан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95288" y="1916113"/>
            <a:ext cx="142875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9" name="Picture 12" descr="лебедь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059113" y="1989138"/>
            <a:ext cx="1428750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0" name="Picture 13" descr="журавль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356100" y="1844675"/>
            <a:ext cx="1428750" cy="120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1" name="Picture 14" descr="тетерев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5724525" y="1773238"/>
            <a:ext cx="13716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2" name="Picture 15" descr="рысь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1763713" y="1844675"/>
            <a:ext cx="1428750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3" name="Picture 16" descr="37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348068" y="4437063"/>
            <a:ext cx="2448770" cy="208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3564" name="Picture 17" descr="7 Башмачок капельный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 rot="770425">
            <a:off x="6492589" y="4450124"/>
            <a:ext cx="2215066" cy="201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24862" cy="981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Железнодорожный транспорт</a:t>
            </a:r>
          </a:p>
        </p:txBody>
      </p:sp>
      <p:pic>
        <p:nvPicPr>
          <p:cNvPr id="15364" name="Picture 8" descr="DSC061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95536" y="908720"/>
            <a:ext cx="36830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5" name="Picture 10" descr="DSC0965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788024" y="908721"/>
            <a:ext cx="388778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61127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3938588"/>
            <a:ext cx="8229600" cy="2514748"/>
          </a:xfrm>
        </p:spPr>
        <p:txBody>
          <a:bodyPr>
            <a:normAutofit fontScale="85000" lnSpcReduction="20000"/>
          </a:bodyPr>
          <a:lstStyle/>
          <a:p>
            <a:pPr marL="355600" indent="-355600" algn="just" fontAlgn="auto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</a:rPr>
              <a:t>9 июня 2012 года состоялось торжественное событие для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-Заводского района, для Забайкальского края - укладка «Золотого звена» на станции Газимурский Завод.</a:t>
            </a:r>
          </a:p>
          <a:p>
            <a:pPr marL="355600" indent="-355600" algn="just" fontAlgn="auto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</a:rPr>
              <a:t>Строительство железной дороги - один из этапов осуществления главной задачи - освоение ресурсов юго-востока Забайкальского края.</a:t>
            </a:r>
          </a:p>
          <a:p>
            <a:pPr marL="0" indent="0" algn="just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>
              <a:latin typeface="Times New Roman" pitchFamily="18" charset="0"/>
            </a:endParaRPr>
          </a:p>
          <a:p>
            <a:pPr marL="355600" indent="0" algn="just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За 3 года построено 250 км железной дороги, 57 мостов, 100 высоковольтных и телефонных линий. Железная дорога обеспечит движение рабочих поездов к станциям Борзя, Александровский Завод, Газимурский Завод, планируется масштабное строительство станции Газимурский Завод, где будет создано около 100 рабочих мест, локомотивное депо. Направление   новой   железнодорожной   линии:   Нарын  1 (Борзя)-  Александровский   Завод  - </a:t>
            </a:r>
            <a:r>
              <a:rPr lang="ru-RU" sz="1600" dirty="0" err="1" smtClean="0">
                <a:latin typeface="Times New Roman" pitchFamily="18" charset="0"/>
              </a:rPr>
              <a:t>Бугдаин</a:t>
            </a:r>
            <a:r>
              <a:rPr lang="ru-RU" sz="1600" dirty="0" smtClean="0">
                <a:latin typeface="Times New Roman" pitchFamily="18" charset="0"/>
              </a:rPr>
              <a:t> – Красноярово – Газимурский Завод»– 223 км.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58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smtClean="0">
                <a:solidFill>
                  <a:schemeClr val="tx2">
                    <a:satMod val="130000"/>
                  </a:schemeClr>
                </a:solidFill>
                <a:effectLst/>
              </a:rPr>
              <a:t>Автомобильный транспорт</a:t>
            </a:r>
          </a:p>
        </p:txBody>
      </p:sp>
      <p:sp>
        <p:nvSpPr>
          <p:cNvPr id="16387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836613"/>
            <a:ext cx="8642350" cy="1511300"/>
          </a:xfrm>
        </p:spPr>
        <p:txBody>
          <a:bodyPr>
            <a:normAutofit/>
          </a:bodyPr>
          <a:lstStyle/>
          <a:p>
            <a:pPr marL="355600" indent="-355600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По территории района проходит дорога регионального значения Могойтуй-Сретенск Олочи – 88 км.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Общая протяжённость автомобильных дорог на территории района – 548,8 км.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Дороги сельских поселений – 172,3 км.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</p:txBody>
      </p:sp>
      <p:pic>
        <p:nvPicPr>
          <p:cNvPr id="16388" name="Picture 19" descr="SAM_05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915816" y="2163354"/>
            <a:ext cx="3208713" cy="218624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6389" name="Picture 20" descr="getImage (6)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0825" y="4365625"/>
            <a:ext cx="3348038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6390" name="Picture 21" descr="getImage (9)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724128" y="4344541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179388" y="279400"/>
            <a:ext cx="87852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4000" b="1" i="1" dirty="0"/>
              <a:t>Телекоммуникации</a:t>
            </a:r>
          </a:p>
          <a:p>
            <a:pPr algn="ctr" eaLnBrk="0" hangingPunct="0"/>
            <a:r>
              <a:rPr lang="ru-RU" sz="1800" b="1" dirty="0"/>
              <a:t>     </a:t>
            </a:r>
            <a:r>
              <a:rPr lang="ru-RU" dirty="0">
                <a:latin typeface="Times New Roman" pitchFamily="18" charset="0"/>
              </a:rPr>
              <a:t>Основными операторами, предоставляющим услуги различных видов связи (местной, внутризоновой и междугородной телефонной связи, почтовой связи) в муниципальном районе, является Читинский филиал 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</a:rPr>
              <a:t>ПАО «</a:t>
            </a:r>
            <a:r>
              <a:rPr lang="ru-RU" dirty="0" err="1" smtClean="0">
                <a:latin typeface="Times New Roman" pitchFamily="18" charset="0"/>
              </a:rPr>
              <a:t>Ростелеком</a:t>
            </a:r>
            <a:r>
              <a:rPr lang="ru-RU" dirty="0" smtClean="0">
                <a:latin typeface="Times New Roman" pitchFamily="18" charset="0"/>
              </a:rPr>
              <a:t>»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Сибирьтелеком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Число основных телефонных аппаратов на 100 жителей района - 10,8 ед., число телефонных аппаратов подвижной (сотовой) связи на 100 жителей района – 110 ед.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установленных таксофонов с обеспечением бесплатного доступа – 76 ед.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</a:rPr>
              <a:t>     Услуги сотовой связи предоставляют 2 оператора связи: Читинский филиал ПАО «Мегафон» </a:t>
            </a:r>
            <a:r>
              <a:rPr lang="en-US" dirty="0">
                <a:latin typeface="Times New Roman" pitchFamily="18" charset="0"/>
              </a:rPr>
              <a:t>GSM</a:t>
            </a:r>
            <a:r>
              <a:rPr lang="ru-RU" dirty="0">
                <a:latin typeface="Times New Roman" pitchFamily="18" charset="0"/>
              </a:rPr>
              <a:t>-900/1800, ПАО МТС-</a:t>
            </a:r>
            <a:r>
              <a:rPr lang="en-US" dirty="0">
                <a:latin typeface="Times New Roman" pitchFamily="18" charset="0"/>
              </a:rPr>
              <a:t>GSM</a:t>
            </a:r>
            <a:r>
              <a:rPr lang="ru-RU" dirty="0">
                <a:latin typeface="Times New Roman" pitchFamily="18" charset="0"/>
              </a:rPr>
              <a:t>-900. В настоящее время в зоне действия сетей сотовой связи находиться 14 сельских населенных пунктов.</a:t>
            </a:r>
          </a:p>
          <a:p>
            <a:pPr algn="ctr" eaLnBrk="0" hangingPunct="0"/>
            <a:r>
              <a:rPr lang="ru-RU" b="1" u="sng" dirty="0">
                <a:latin typeface="Times New Roman" pitchFamily="18" charset="0"/>
              </a:rPr>
              <a:t>Доступ в </a:t>
            </a:r>
            <a:r>
              <a:rPr lang="ru-RU" b="1" u="sng" dirty="0" smtClean="0">
                <a:latin typeface="Times New Roman" pitchFamily="18" charset="0"/>
              </a:rPr>
              <a:t>Интернет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инфраструктура доступа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сеть "Интернет",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волоконно-оптических линий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связи (ВОЛС), в том числе и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внутризоновой сети.</a:t>
            </a:r>
          </a:p>
          <a:p>
            <a:pPr algn="ctr" eaLnBrk="0" hangingPunct="0"/>
            <a:endParaRPr lang="ru-RU" dirty="0"/>
          </a:p>
          <a:p>
            <a:pPr eaLnBrk="0" hangingPunct="0"/>
            <a:endParaRPr lang="ru-RU" sz="1600" dirty="0"/>
          </a:p>
          <a:p>
            <a:pPr eaLnBrk="0" hangingPunct="0"/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u="sng" dirty="0">
                <a:latin typeface="Times New Roman" pitchFamily="18" charset="0"/>
              </a:rPr>
              <a:t>Почтовая связь.</a:t>
            </a:r>
            <a:r>
              <a:rPr lang="ru-RU" dirty="0">
                <a:latin typeface="Times New Roman" pitchFamily="18" charset="0"/>
              </a:rPr>
              <a:t> Всего на территории муниципального района «Газимуро-Заводский район» из 28 сельских поселений только объектов почтовой связи – 10, которые входят в состав УФПС Читинской области – филиал ФГУП «Почта России». </a:t>
            </a: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ru-RU" b="1" u="sng" dirty="0">
                <a:solidFill>
                  <a:srgbClr val="000000"/>
                </a:solidFill>
                <a:latin typeface="Times New Roman" pitchFamily="18" charset="0"/>
              </a:rPr>
              <a:t>Телерадиовещание.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декабре 2018 году на территории муниципального района запущено цифровое эфирное телевидение включающее 20 бесплатных каналов и 3 радиоканал. Около 150 домохозяйств не попали в зону уверенного приема ЦЭТВ для нуждающихся в приобретении спутниковых комплектов эти комплекты были приобретены.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7411" name="Picture 2" descr="D:\Писюльки\ИНвестиционный паспорт фото\телефон\DSCN214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27584" y="2564904"/>
            <a:ext cx="2376484" cy="1871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2" name="Picture 3" descr="D:\Писюльки\ИНвестиционный паспорт фото\телефон\DSCN213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228184" y="2564904"/>
            <a:ext cx="2497137" cy="1871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712787" y="188640"/>
            <a:ext cx="8431213" cy="3603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Образование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8796337" cy="1512888"/>
          </a:xfrm>
        </p:spPr>
        <p:txBody>
          <a:bodyPr>
            <a:normAutofit/>
          </a:bodyPr>
          <a:lstStyle/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</a:rPr>
              <a:t>	      </a:t>
            </a:r>
            <a:r>
              <a:rPr lang="ru-RU" sz="1600" dirty="0" smtClean="0">
                <a:latin typeface="Times New Roman" pitchFamily="18" charset="0"/>
              </a:rPr>
              <a:t>В районе функционирует 11 общеобразовательных учреждений (6 средних школ, 5 основных школ), 10 дошкольных образовательных учреждений, 1 учреждение дополнительного образования детей (ДЮСШ).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     Все образовательные учреждения имеют лицензию на право ведения образовательной деятельности. В 2011 году школы района прошли государственную аккредитацию без замечаний и получили свидетельство об аккредитации сроком на 10 лет.</a:t>
            </a:r>
          </a:p>
        </p:txBody>
      </p:sp>
      <p:graphicFrame>
        <p:nvGraphicFramePr>
          <p:cNvPr id="88126" name="Group 6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7758087"/>
              </p:ext>
            </p:extLst>
          </p:nvPr>
        </p:nvGraphicFramePr>
        <p:xfrm>
          <a:off x="323850" y="4508500"/>
          <a:ext cx="8496300" cy="2255838"/>
        </p:xfrm>
        <a:graphic>
          <a:graphicData uri="http://schemas.openxmlformats.org/drawingml/2006/table">
            <a:tbl>
              <a:tblPr/>
              <a:tblGrid>
                <a:gridCol w="6075183"/>
                <a:gridCol w="1264296"/>
                <a:gridCol w="1156821"/>
              </a:tblGrid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мест в дошкольных учреждениях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мест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535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детей, посещающих дошкольные учреждения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520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педагогических работников дошкольных учреждений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54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педагогических работников школьных учреждений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176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Доля выпускников, сдавших единый государственный экзамен, от общего числа сдававших экзамен в среднем по предмету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97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Общий объём расходов бюджета муниципального образования на общее образование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тыс.руб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428,0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2428892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4" descr="dsc053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214554"/>
            <a:ext cx="2571768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82" name="Picture 10" descr="C:\Users\Светлана\Desktop\1466466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357430"/>
            <a:ext cx="2714644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3" name="Picture 47" descr="01110009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715140" y="2786058"/>
            <a:ext cx="2308038" cy="187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58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Здравоохранение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836712"/>
            <a:ext cx="8229600" cy="12239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Медицинскую помощь населению оказывает ГУЗ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Газимуро-Заводская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ЦРБ»  в состав которой входят : ЦРБ , УБ с. Широкая  (отдалённость от районного центра – 32 км, обслуживаемое  население -1398ч) , УБ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с.Батакан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(отдалённость от районного центра – 79 км, обслуживаемое  население -756ч) , СВА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Солонечный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(отдалённость от районного центра – 53 км, обслуживаемое население -611ч) , 10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ФАПов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0157" name="Group 45"/>
          <p:cNvGraphicFramePr>
            <a:graphicFrameLocks noGrp="1"/>
          </p:cNvGraphicFramePr>
          <p:nvPr>
            <p:ph sz="half" idx="2"/>
          </p:nvPr>
        </p:nvGraphicFramePr>
        <p:xfrm>
          <a:off x="457200" y="5229225"/>
          <a:ext cx="8219256" cy="1432192"/>
        </p:xfrm>
        <a:graphic>
          <a:graphicData uri="http://schemas.openxmlformats.org/drawingml/2006/table">
            <a:tbl>
              <a:tblPr/>
              <a:tblGrid>
                <a:gridCol w="5770563"/>
                <a:gridCol w="1223962"/>
                <a:gridCol w="1224731"/>
              </a:tblGrid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коек в больницах всех ведомств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врачей всех специальностей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9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Среднегодовая занятость койки в муниципальных учреждениях здравоохранения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209,8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82" name="Picture 46" descr="IMG_360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3528" y="2636912"/>
            <a:ext cx="2349664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84" name="Picture 48" descr="84401017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483768" y="2924944"/>
            <a:ext cx="2447925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85" name="Picture 49" descr="420178671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716016" y="2708920"/>
            <a:ext cx="222126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 flipH="1">
            <a:off x="7358063" y="5516563"/>
            <a:ext cx="5984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" name="Picture 49" descr="420178671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716016" y="2708920"/>
            <a:ext cx="222126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93" name="Group 57"/>
          <p:cNvGraphicFramePr>
            <a:graphicFrameLocks noGrp="1"/>
          </p:cNvGraphicFramePr>
          <p:nvPr/>
        </p:nvGraphicFramePr>
        <p:xfrm>
          <a:off x="495300" y="752475"/>
          <a:ext cx="8229600" cy="981456"/>
        </p:xfrm>
        <a:graphic>
          <a:graphicData uri="http://schemas.openxmlformats.org/drawingml/2006/table">
            <a:tbl>
              <a:tblPr/>
              <a:tblGrid>
                <a:gridCol w="6215063"/>
                <a:gridCol w="1025525"/>
                <a:gridCol w="989012"/>
              </a:tblGrid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клубных учреждений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библиотек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музеев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мест в домах культуры, клубах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992" name="Group 56"/>
          <p:cNvGraphicFramePr>
            <a:graphicFrameLocks noGrp="1"/>
          </p:cNvGraphicFramePr>
          <p:nvPr/>
        </p:nvGraphicFramePr>
        <p:xfrm>
          <a:off x="539750" y="3573463"/>
          <a:ext cx="8135938" cy="981456"/>
        </p:xfrm>
        <a:graphic>
          <a:graphicData uri="http://schemas.openxmlformats.org/drawingml/2006/table">
            <a:tbl>
              <a:tblPr/>
              <a:tblGrid>
                <a:gridCol w="6241634"/>
                <a:gridCol w="1121385"/>
                <a:gridCol w="772919"/>
              </a:tblGrid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спортивных залов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занимающихся в ДЮСШ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физкультурно-спортивных клубов (секций)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9981" name="Прямоугольник 5"/>
          <p:cNvSpPr>
            <a:spLocks noChangeArrowheads="1"/>
          </p:cNvSpPr>
          <p:nvPr/>
        </p:nvSpPr>
        <p:spPr bwMode="auto">
          <a:xfrm>
            <a:off x="1042988" y="0"/>
            <a:ext cx="7058025" cy="67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</a:rPr>
              <a:t>Культура и спорт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28" name="Picture 5" descr="D:\Писюльки\ИНвестиционный паспорт фото\IMG_359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2817" y="1916114"/>
            <a:ext cx="2736850" cy="15128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29" name="Picture 6" descr="D:\Писюльки\ИНвестиционный паспорт фото\74 ДЮСШ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14678" y="4786322"/>
            <a:ext cx="2447925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30" name="Picture 51" descr="DSC0031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50825" y="1916113"/>
            <a:ext cx="2736850" cy="15128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9633" name="Picture 1" descr="C:\Users\Светлана\Desktop\ИНвестиционный паспорт фото\DSC07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786322"/>
            <a:ext cx="2286016" cy="17145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9634" name="Picture 2" descr="http://itd0.mycdn.me/image?id=508310069003&amp;bid=508310069003&amp;t=13&amp;plc=WEB&amp;tkn=8VHKLChXQBker4bXobvnZukCa8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928802"/>
            <a:ext cx="2500330" cy="14287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9636" name="Picture 4" descr="http://itd2.mycdn.me/image?id=510269127582&amp;bid=510269127582&amp;t=13&amp;plc=WEB&amp;tkn=JdmTueXCHsG0yCunTFjdQE2Zn7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857760"/>
            <a:ext cx="2286000" cy="17145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smtClean="0">
                <a:solidFill>
                  <a:schemeClr val="tx2">
                    <a:satMod val="130000"/>
                  </a:schemeClr>
                </a:solidFill>
              </a:rPr>
              <a:t>Краеведческий музей</a:t>
            </a:r>
          </a:p>
        </p:txBody>
      </p:sp>
      <p:sp>
        <p:nvSpPr>
          <p:cNvPr id="4096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9550" y="1125538"/>
            <a:ext cx="4297363" cy="1582737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Районный краеведческий музей имени Феодосия Никифоровича Резанова – филиал краевого краеведческого музея открыт 19 мая 1962 г.</a:t>
            </a:r>
          </a:p>
        </p:txBody>
      </p:sp>
      <p:pic>
        <p:nvPicPr>
          <p:cNvPr id="21508" name="Picture 9" descr="музе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374822" y="1188219"/>
            <a:ext cx="2057400" cy="1736725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13" descr="83 бивень мамонта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652120" y="2202538"/>
            <a:ext cx="1641475" cy="2187575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0" name="Picture 14" descr="84 зубы мамонта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763588" y="4691196"/>
            <a:ext cx="2592388" cy="172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1" name="Picture 15" descr="85 макет двора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09479" y="2773577"/>
            <a:ext cx="2701925" cy="211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2" name="Picture 19" descr="эксп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7058357" y="1196752"/>
            <a:ext cx="1872208" cy="157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356100" y="4397375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r>
              <a:rPr lang="ru-RU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В музее  создано около двадцати разделов и экспозиций в которых представлены археология и палеонтология, быт давно минувших дней, история казачества, фауна нашего края, </a:t>
            </a:r>
            <a:r>
              <a:rPr lang="ru-RU" sz="2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Ямкунская</a:t>
            </a:r>
            <a:r>
              <a:rPr lang="ru-RU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здравница, жизнь декабристов в Забайкалье, денежные знаки прошлого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142875" y="0"/>
            <a:ext cx="4968875" cy="6186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ru-RU" sz="16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Уважаемые дамы и господа!</a:t>
            </a:r>
          </a:p>
          <a:p>
            <a:pPr algn="ctr" eaLnBrk="0" hangingPunct="0">
              <a:defRPr/>
            </a:pP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Приветствую Вас от имени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администрации муниципального района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«</a:t>
            </a:r>
            <a:r>
              <a:rPr lang="ru-RU" b="1" dirty="0" err="1">
                <a:cs typeface="+mn-cs"/>
              </a:rPr>
              <a:t>Газимуро-Заводский</a:t>
            </a:r>
            <a:r>
              <a:rPr lang="ru-RU" b="1" dirty="0">
                <a:cs typeface="+mn-cs"/>
              </a:rPr>
              <a:t> район» 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представляю Вашему вниманию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 инвестиционный паспорт района.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 err="1">
                <a:cs typeface="+mn-cs"/>
              </a:rPr>
              <a:t>Газимуро-Заводский</a:t>
            </a:r>
            <a:r>
              <a:rPr lang="ru-RU" b="1" dirty="0">
                <a:cs typeface="+mn-cs"/>
              </a:rPr>
              <a:t> район  расположен 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на юго-востоке Забайкальского края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и занимает территорию 14,4 тыс. кв. км.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 последние годы в районе отмечается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 оживление экономического развития,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предприятия стали реализовывать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инвестиционные проекты, прогнозируется экономический рост. Важным для района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остаётся курс на привлечение инвесторов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с целью создания новых производств, модернизацию уже имеющихся промышленных предприятий и расширение производств индивидуальных предпринимателей.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Мы приглашаем Вас к сотрудничеству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 развитии экономической и социальной сфер нашего района и гарантируем защиту инвестиций.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Мы заинтересованы в развитии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взаимовыгодных партнерских отношений! </a:t>
            </a:r>
            <a:endParaRPr lang="ru-RU" dirty="0">
              <a:cs typeface="+mn-cs"/>
            </a:endParaRPr>
          </a:p>
          <a:p>
            <a:pPr algn="just" eaLnBrk="0" hangingPunct="0">
              <a:defRPr/>
            </a:pPr>
            <a:endParaRPr lang="ru-RU" dirty="0">
              <a:cs typeface="+mn-cs"/>
            </a:endParaRPr>
          </a:p>
        </p:txBody>
      </p:sp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5143500" y="5286375"/>
            <a:ext cx="4000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/>
              <a:t>Глава муниципального района</a:t>
            </a:r>
          </a:p>
          <a:p>
            <a:pPr eaLnBrk="0" hangingPunct="0"/>
            <a:r>
              <a:rPr lang="ru-RU" b="1"/>
              <a:t>«Газимуро-Заводский район»</a:t>
            </a:r>
          </a:p>
          <a:p>
            <a:pPr eaLnBrk="0" hangingPunct="0"/>
            <a:endParaRPr lang="ru-RU" b="1"/>
          </a:p>
          <a:p>
            <a:pPr eaLnBrk="0" hangingPunct="0"/>
            <a:r>
              <a:rPr lang="ru-RU" b="1"/>
              <a:t>Роман Олегович Задорожин</a:t>
            </a:r>
            <a:endParaRPr lang="ru-RU"/>
          </a:p>
        </p:txBody>
      </p:sp>
      <p:pic>
        <p:nvPicPr>
          <p:cNvPr id="22531" name="Picture 1" descr="C:\Users\Светлана\Desktop\DSC07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143000"/>
            <a:ext cx="42132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5750"/>
            <a:ext cx="7772400" cy="13573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FFFF00"/>
                </a:solidFill>
              </a:rPr>
              <a:t>Развитие торговли и </a:t>
            </a:r>
            <a:br>
              <a:rPr lang="ru-RU" sz="3600" i="1" dirty="0" smtClean="0">
                <a:solidFill>
                  <a:srgbClr val="FFFF00"/>
                </a:solidFill>
              </a:rPr>
            </a:br>
            <a:r>
              <a:rPr lang="ru-RU" sz="3600" i="1" dirty="0" smtClean="0">
                <a:solidFill>
                  <a:srgbClr val="FFFF00"/>
                </a:solidFill>
              </a:rPr>
              <a:t>потребительского рынка</a:t>
            </a: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endParaRPr lang="ru-RU" sz="3600" dirty="0" smtClean="0">
              <a:solidFill>
                <a:srgbClr val="FFFF00"/>
              </a:solidFill>
            </a:endParaRPr>
          </a:p>
        </p:txBody>
      </p:sp>
      <p:sp>
        <p:nvSpPr>
          <p:cNvPr id="185471" name="Rectangle 127"/>
          <p:cNvSpPr>
            <a:spLocks noGrp="1" noChangeArrowheads="1"/>
          </p:cNvSpPr>
          <p:nvPr>
            <p:ph type="subTitle" idx="1"/>
          </p:nvPr>
        </p:nvSpPr>
        <p:spPr>
          <a:xfrm>
            <a:off x="357188" y="4500563"/>
            <a:ext cx="5643562" cy="2071687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Организации розничной торговли – 70 ед.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Общественного питания – 5 ед.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Предприятие бытового обслуживания (парикмахерская) – 6 ед.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Оборот розничной торговли на 01.01.2020г. (млн. руб.) – 469,3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Оборот общественного питания (млн. руб.) – 74,9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Объём платных услуг населению (млн. руб.) -  50,47</a:t>
            </a:r>
          </a:p>
        </p:txBody>
      </p:sp>
      <p:pic>
        <p:nvPicPr>
          <p:cNvPr id="22534" name="Picture 132" descr="P100043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00760" y="2857496"/>
            <a:ext cx="2880320" cy="2349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577" name="Picture 1" descr="C:\Users\Светлана\Desktop\ИНвестиционный паспорт фото\100NIKON\DSCN5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71678"/>
            <a:ext cx="3214710" cy="2428892"/>
          </a:xfrm>
          <a:prstGeom prst="roundRect">
            <a:avLst/>
          </a:prstGeom>
          <a:noFill/>
        </p:spPr>
      </p:pic>
      <p:pic>
        <p:nvPicPr>
          <p:cNvPr id="24578" name="Picture 2" descr="C:\Users\Светлана\Desktop\ИНвестиционный паспорт фото\100NIKON\DSCN5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3286116" cy="250033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79432" cy="7920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Трудовые ресурсы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3011" name="Объект 2"/>
          <p:cNvGraphicFramePr>
            <a:graphicFrameLocks/>
          </p:cNvGraphicFramePr>
          <p:nvPr/>
        </p:nvGraphicFramePr>
        <p:xfrm>
          <a:off x="539750" y="1557338"/>
          <a:ext cx="4343400" cy="487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3" name="Worksheet" r:id="rId4" imgW="4343503" imgH="5305428" progId="Excel.Sheet.8">
                  <p:embed/>
                </p:oleObj>
              </mc:Choice>
              <mc:Fallback>
                <p:oleObj name="Worksheet" r:id="rId4" imgW="4343503" imgH="5305428" progId="Excel.Shee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557338"/>
                        <a:ext cx="4343400" cy="4872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6" descr="03050019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0175" y="4221163"/>
            <a:ext cx="2914650" cy="223202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5364163" y="1341438"/>
            <a:ext cx="30956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100" b="1" dirty="0"/>
              <a:t>Численность постоянного населения района (на начало </a:t>
            </a:r>
            <a:r>
              <a:rPr lang="ru-RU" sz="1100" b="1" dirty="0" smtClean="0"/>
              <a:t>2020 года</a:t>
            </a:r>
            <a:r>
              <a:rPr lang="ru-RU" sz="1100" b="1" dirty="0"/>
              <a:t>) </a:t>
            </a:r>
            <a:r>
              <a:rPr lang="ru-RU" sz="1100" b="1" dirty="0" smtClean="0"/>
              <a:t>–8494 чел</a:t>
            </a:r>
            <a:r>
              <a:rPr lang="ru-RU" sz="1100" b="1" dirty="0"/>
              <a:t>.</a:t>
            </a:r>
            <a:r>
              <a:rPr lang="ru-RU" sz="1100" dirty="0"/>
              <a:t> </a:t>
            </a:r>
            <a:r>
              <a:rPr lang="ru-RU" sz="1100" b="1" dirty="0"/>
              <a:t>из них:</a:t>
            </a:r>
          </a:p>
          <a:p>
            <a:pPr algn="ctr" eaLnBrk="0" hangingPunct="0"/>
            <a:r>
              <a:rPr lang="ru-RU" sz="1100" b="1" dirty="0"/>
              <a:t>Мужчин – </a:t>
            </a:r>
            <a:r>
              <a:rPr lang="ru-RU" sz="1100" b="1" dirty="0" smtClean="0"/>
              <a:t>4294 </a:t>
            </a:r>
            <a:r>
              <a:rPr lang="ru-RU" sz="1100" b="1" dirty="0"/>
              <a:t>человек;</a:t>
            </a:r>
          </a:p>
          <a:p>
            <a:pPr algn="ctr" eaLnBrk="0" hangingPunct="0"/>
            <a:r>
              <a:rPr lang="ru-RU" sz="1100" b="1" dirty="0"/>
              <a:t>Женщин – </a:t>
            </a:r>
            <a:r>
              <a:rPr lang="ru-RU" sz="1100" b="1" dirty="0" smtClean="0"/>
              <a:t>4200 человек</a:t>
            </a:r>
            <a:endParaRPr lang="ru-RU" sz="1100" b="1" dirty="0"/>
          </a:p>
          <a:p>
            <a:pPr algn="ctr" eaLnBrk="0" hangingPunct="0"/>
            <a:r>
              <a:rPr lang="ru-RU" sz="1100" b="1" dirty="0"/>
              <a:t>Родилось  на </a:t>
            </a:r>
            <a:r>
              <a:rPr lang="ru-RU" sz="1100" b="1" dirty="0" smtClean="0"/>
              <a:t>01.01.2020года </a:t>
            </a:r>
            <a:r>
              <a:rPr lang="ru-RU" sz="1100" b="1" dirty="0"/>
              <a:t>– </a:t>
            </a:r>
            <a:r>
              <a:rPr lang="ru-RU" sz="1100" b="1" dirty="0" smtClean="0"/>
              <a:t>101 человек.</a:t>
            </a:r>
            <a:endParaRPr lang="ru-RU" sz="1100" b="1" dirty="0"/>
          </a:p>
          <a:p>
            <a:pPr algn="ctr" eaLnBrk="0" hangingPunct="0"/>
            <a:r>
              <a:rPr lang="ru-RU" sz="1100" b="1" dirty="0"/>
              <a:t>Трудоспособное  население – </a:t>
            </a:r>
            <a:r>
              <a:rPr lang="ru-RU" sz="1100" b="1" dirty="0" smtClean="0"/>
              <a:t>5900 </a:t>
            </a:r>
            <a:r>
              <a:rPr lang="ru-RU" sz="1100" b="1" dirty="0"/>
              <a:t>чел</a:t>
            </a:r>
          </a:p>
          <a:p>
            <a:pPr algn="ctr" eaLnBrk="0" hangingPunct="0"/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Распределение населения по основным возрастным группам: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Моложе трудоспособного возраста</a:t>
            </a:r>
            <a:r>
              <a:rPr lang="en-US" sz="1100" b="1" dirty="0"/>
              <a:t>- 25</a:t>
            </a:r>
            <a:r>
              <a:rPr lang="ru-RU" sz="1100" b="1" dirty="0" smtClean="0"/>
              <a:t>,3%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Трудоспособного </a:t>
            </a:r>
            <a:r>
              <a:rPr lang="ru-RU" sz="1100" b="1" dirty="0" smtClean="0"/>
              <a:t>возраста-54,7%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Старше трудоспособного возраста- </a:t>
            </a:r>
            <a:r>
              <a:rPr lang="ru-RU" sz="1100" b="1" dirty="0" smtClean="0"/>
              <a:t>19,8%</a:t>
            </a:r>
            <a:endParaRPr lang="ru-RU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50938" y="277813"/>
            <a:ext cx="7993062" cy="7747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b="1" i="1" dirty="0" smtClean="0">
                <a:effectLst/>
              </a:rPr>
              <a:t>Рынок труда</a:t>
            </a:r>
          </a:p>
        </p:txBody>
      </p:sp>
      <p:graphicFrame>
        <p:nvGraphicFramePr>
          <p:cNvPr id="94248" name="Group 40"/>
          <p:cNvGraphicFramePr>
            <a:graphicFrameLocks noGrp="1"/>
          </p:cNvGraphicFramePr>
          <p:nvPr>
            <p:ph sz="half" idx="4294967295"/>
          </p:nvPr>
        </p:nvGraphicFramePr>
        <p:xfrm>
          <a:off x="179512" y="1412875"/>
          <a:ext cx="8712968" cy="1842453"/>
        </p:xfrm>
        <a:graphic>
          <a:graphicData uri="http://schemas.openxmlformats.org/drawingml/2006/table">
            <a:tbl>
              <a:tblPr/>
              <a:tblGrid>
                <a:gridCol w="5707084"/>
                <a:gridCol w="3005884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 01.01.2020г.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Численность зарегистрированных безработных, человек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 зарегистрированной безработицы, %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Число заявленных вакансий, единиц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54" name="Рисунок 5" descr="Ярма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933825"/>
            <a:ext cx="37449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5" name="Рисунок 10" descr="психоло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933825"/>
            <a:ext cx="4006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8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611188" y="4383088"/>
          <a:ext cx="475297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Worksheet" r:id="rId4" imgW="6867666" imgH="3095602" progId="Excel.Sheet.8">
                  <p:embed/>
                </p:oleObj>
              </mc:Choice>
              <mc:Fallback>
                <p:oleObj name="Worksheet" r:id="rId4" imgW="6867666" imgH="3095602" progId="Excel.Sheet.8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383088"/>
                        <a:ext cx="4752975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15888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Финансово-кредитные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учреждения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и налоговый потенциал</a:t>
            </a:r>
          </a:p>
        </p:txBody>
      </p:sp>
      <p:sp>
        <p:nvSpPr>
          <p:cNvPr id="2561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5256213" cy="3095625"/>
          </a:xfrm>
        </p:spPr>
        <p:txBody>
          <a:bodyPr>
            <a:normAutofit/>
          </a:bodyPr>
          <a:lstStyle/>
          <a:p>
            <a:pPr algn="just">
              <a:buFont typeface="Wingdings 2" pitchFamily="18" charset="2"/>
              <a:buNone/>
            </a:pPr>
            <a:r>
              <a:rPr lang="ru-RU" sz="1600" b="1" dirty="0" smtClean="0">
                <a:latin typeface="Times New Roman" pitchFamily="18" charset="0"/>
              </a:rPr>
              <a:t>       На территории </a:t>
            </a:r>
            <a:r>
              <a:rPr lang="ru-RU" sz="1600" b="1" dirty="0" err="1" smtClean="0">
                <a:latin typeface="Times New Roman" pitchFamily="18" charset="0"/>
              </a:rPr>
              <a:t>Газимуро</a:t>
            </a:r>
            <a:r>
              <a:rPr lang="ru-RU" sz="1600" b="1" dirty="0" smtClean="0">
                <a:latin typeface="Times New Roman" pitchFamily="18" charset="0"/>
              </a:rPr>
              <a:t>-Заводского района  работают филиалы банка ПАО «Сбербанк России»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</a:rPr>
              <a:t>с. Газимурский Завод</a:t>
            </a:r>
          </a:p>
          <a:p>
            <a:pPr algn="just"/>
            <a:r>
              <a:rPr lang="ru-RU" sz="1600" b="1" dirty="0" err="1" smtClean="0">
                <a:latin typeface="Times New Roman" pitchFamily="18" charset="0"/>
              </a:rPr>
              <a:t>пст</a:t>
            </a:r>
            <a:r>
              <a:rPr lang="ru-RU" sz="1600" b="1" dirty="0" smtClean="0">
                <a:latin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</a:rPr>
              <a:t>Новоширокинский</a:t>
            </a:r>
            <a:endParaRPr lang="ru-RU" sz="1600" b="1" dirty="0" smtClean="0">
              <a:latin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</a:rPr>
              <a:t>Потребительский кооператив «Успех»</a:t>
            </a:r>
            <a:r>
              <a:rPr lang="ru-RU" sz="16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</a:rPr>
              <a:t>Налоговый потенциал</a:t>
            </a:r>
          </a:p>
          <a:p>
            <a:r>
              <a:rPr lang="ru-RU" sz="1400" b="1" dirty="0" smtClean="0">
                <a:latin typeface="Times New Roman" pitchFamily="18" charset="0"/>
              </a:rPr>
              <a:t>Собственные доходы бюджета:                                                                              </a:t>
            </a:r>
          </a:p>
          <a:p>
            <a:r>
              <a:rPr lang="ru-RU" sz="1400" b="1" dirty="0" smtClean="0">
                <a:latin typeface="Times New Roman" pitchFamily="18" charset="0"/>
              </a:rPr>
              <a:t>Доля собственных доходов в общем объеме </a:t>
            </a:r>
          </a:p>
          <a:p>
            <a:r>
              <a:rPr lang="ru-RU" sz="1400" b="1" dirty="0" smtClean="0">
                <a:latin typeface="Times New Roman" pitchFamily="18" charset="0"/>
              </a:rPr>
              <a:t>доходов бюджета (в 2019 году) 47,8% </a:t>
            </a:r>
          </a:p>
        </p:txBody>
      </p:sp>
      <p:pic>
        <p:nvPicPr>
          <p:cNvPr id="25611" name="Picture 9" descr="C:\Users\Светлана\Desktop\100NIKON\DSCN5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38" y="1285875"/>
            <a:ext cx="29289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0" descr="C:\Users\Светлана\Desktop\100NIKON\DSCN50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38" y="3929063"/>
            <a:ext cx="29289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747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b="1" i="1" smtClean="0">
                <a:effectLst/>
              </a:rPr>
              <a:t>Промышленное производство</a:t>
            </a:r>
          </a:p>
        </p:txBody>
      </p:sp>
      <p:sp>
        <p:nvSpPr>
          <p:cNvPr id="26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76600" y="1268413"/>
            <a:ext cx="5543550" cy="4857750"/>
          </a:xfrm>
        </p:spPr>
        <p:txBody>
          <a:bodyPr/>
          <a:lstStyle/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		Объём отгруженных товаров собственного производства, выполненных работ и услуг собственными силами за 2019 год 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48394,2 млн. рублей.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 dirty="0" smtClean="0"/>
              <a:t>                                                                      </a:t>
            </a:r>
          </a:p>
        </p:txBody>
      </p:sp>
      <p:graphicFrame>
        <p:nvGraphicFramePr>
          <p:cNvPr id="26633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708400" y="3513138"/>
          <a:ext cx="5132388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Worksheet" r:id="rId4" imgW="4438706" imgH="2238451" progId="Excel.Sheet.8">
                  <p:embed/>
                </p:oleObj>
              </mc:Choice>
              <mc:Fallback>
                <p:oleObj name="Worksheet" r:id="rId4" imgW="4438706" imgH="2238451" progId="Excel.Sheet.8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513138"/>
                        <a:ext cx="5132388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7" name="Picture 10" descr="C:\Users\Светлана\Desktop\Поздравления ФОТО\Фото КФХ\Фото 2016\ИНвестиционный паспорт фото\73 Ново-Широк. рудни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644900"/>
            <a:ext cx="30972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0305003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79512" y="1124744"/>
            <a:ext cx="3283383" cy="210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1" descr="C:\Users\Светлана\Desktop\Поздравления ФОТО\Фото КФХ\Фото 2016\ИНвестиционный паспорт фото\030500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124744"/>
            <a:ext cx="3312368" cy="23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Добыча полезных ископаемых</a:t>
            </a:r>
          </a:p>
        </p:txBody>
      </p:sp>
      <p:graphicFrame>
        <p:nvGraphicFramePr>
          <p:cNvPr id="295995" name="Group 59"/>
          <p:cNvGraphicFramePr>
            <a:graphicFrameLocks noGrp="1"/>
          </p:cNvGraphicFramePr>
          <p:nvPr>
            <p:ph type="tbl" idx="1"/>
          </p:nvPr>
        </p:nvGraphicFramePr>
        <p:xfrm>
          <a:off x="468313" y="1268413"/>
          <a:ext cx="8229600" cy="2709862"/>
        </p:xfrm>
        <a:graphic>
          <a:graphicData uri="http://schemas.openxmlformats.org/drawingml/2006/table">
            <a:tbl>
              <a:tblPr/>
              <a:tblGrid>
                <a:gridCol w="2601913"/>
                <a:gridCol w="1441450"/>
                <a:gridCol w="1655762"/>
                <a:gridCol w="1295400"/>
                <a:gridCol w="1235075"/>
              </a:tblGrid>
              <a:tr h="460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Индикаторы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Объем добычи полезных ископаемых (золото), кг.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2472,7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2728,4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3248,2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1461,6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Свинцовый концентрат (тонн)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45502,0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39761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31732,0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31957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Цинковый концентрат (тонн)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6922,0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6718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6275,0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5992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83" name="Picture 55" descr="70 золотодобыча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79388" y="4292600"/>
            <a:ext cx="3478212" cy="223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7684" name="Picture 56" descr="золото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348038" y="4076700"/>
            <a:ext cx="2665412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7685" name="Picture 57" descr="69 добыча золота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940425" y="4508500"/>
            <a:ext cx="2881313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9080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600" b="1" i="1" smtClean="0">
                <a:effectLst/>
              </a:rPr>
              <a:t>Обрабатывающие производства</a:t>
            </a:r>
          </a:p>
        </p:txBody>
      </p:sp>
      <p:sp>
        <p:nvSpPr>
          <p:cNvPr id="5017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69900" y="862013"/>
            <a:ext cx="8205788" cy="4525962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</a:rPr>
              <a:t>Обрабатывающие производства (тыс.руб.) – 14870,4</a:t>
            </a:r>
          </a:p>
          <a:p>
            <a:pPr algn="ctr"/>
            <a:r>
              <a:rPr lang="ru-RU" sz="2000" dirty="0" smtClean="0">
                <a:latin typeface="Times New Roman" pitchFamily="18" charset="0"/>
              </a:rPr>
              <a:t>Производство пищевых продуктов, включая напитки (вся пищевая промышленность)тыс.руб.- 12400,2</a:t>
            </a:r>
          </a:p>
          <a:p>
            <a:pPr algn="ctr"/>
            <a:r>
              <a:rPr lang="ru-RU" sz="2000" dirty="0" smtClean="0">
                <a:latin typeface="Times New Roman" pitchFamily="18" charset="0"/>
              </a:rPr>
              <a:t>Целлюлозно-бумажное производство, издательская и полиграфическая деятельность тыс.руб.- 2470,2</a:t>
            </a:r>
          </a:p>
        </p:txBody>
      </p:sp>
      <p:pic>
        <p:nvPicPr>
          <p:cNvPr id="90116" name="Picture 4" descr="Пекарня. Фотопутешествие (20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071942"/>
            <a:ext cx="3357586" cy="2357454"/>
          </a:xfrm>
          <a:prstGeom prst="roundRect">
            <a:avLst/>
          </a:prstGeom>
          <a:noFill/>
        </p:spPr>
      </p:pic>
      <p:pic>
        <p:nvPicPr>
          <p:cNvPr id="90117" name="Picture 5" descr="C:\Users\Светлана\Desktop\Фото КФХ\Фото1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3500462" cy="2357454"/>
          </a:xfrm>
          <a:prstGeom prst="roundRect">
            <a:avLst/>
          </a:prstGeom>
          <a:noFill/>
        </p:spPr>
      </p:pic>
      <p:pic>
        <p:nvPicPr>
          <p:cNvPr id="90119" name="Picture 7" descr="Как работает типография (32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857496"/>
            <a:ext cx="3429024" cy="228601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9810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600" b="1" i="1" smtClean="0">
                <a:effectLst/>
              </a:rPr>
              <a:t>ОАО «Новоширокинский рудник»</a:t>
            </a:r>
          </a:p>
        </p:txBody>
      </p:sp>
      <p:sp>
        <p:nvSpPr>
          <p:cNvPr id="5120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608512" cy="5111750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>
                <a:latin typeface="Times New Roman" pitchFamily="18" charset="0"/>
              </a:rPr>
              <a:t>     Основным видом деятельности ОАО «Ново-Широкинский рудник» (с. Широкая) является добыча и переработка руд и песков, содержащих драгоценные металлы. Ново-Широкинское золото-полиметаллическое месторождение расположено в 500 км от краевого центра, рядом с п. Новоширокинский, в 85 км от границы с КНР. Построены основные объекты инфраструктуры горно-обогатительного предприятия (ремонтно-механический цех, автогараж, компрессорная станция, здание обогатительной фабрики и т. д.). В здании обогатительной фабрики выполнен монтаж основного технологического оборудования.</a:t>
            </a: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>
                <a:latin typeface="Times New Roman" pitchFamily="18" charset="0"/>
              </a:rPr>
              <a:t>     Построен вахтовый поселок (два общежития на 140 человек каждое), планируется строительство общежития для инженерно-технических работников на 80 мест, 27-квартирного дома.</a:t>
            </a:r>
          </a:p>
        </p:txBody>
      </p:sp>
      <p:pic>
        <p:nvPicPr>
          <p:cNvPr id="29700" name="Picture 7" descr="030500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1196975"/>
            <a:ext cx="3313113" cy="21859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9701" name="Picture 8" descr="0415004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3767138"/>
            <a:ext cx="3311525" cy="23241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«</a:t>
            </a:r>
            <a:r>
              <a:rPr lang="ru-RU" dirty="0" err="1" smtClean="0"/>
              <a:t>Быстринский</a:t>
            </a:r>
            <a:r>
              <a:rPr lang="ru-RU" dirty="0" smtClean="0"/>
              <a:t> ГОК»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31 октября 2017 года состоялось открытие </a:t>
            </a:r>
            <a:r>
              <a:rPr lang="ru-RU" dirty="0" err="1" smtClean="0"/>
              <a:t>Быстринского</a:t>
            </a:r>
            <a:r>
              <a:rPr lang="ru-RU" dirty="0" smtClean="0"/>
              <a:t> </a:t>
            </a:r>
            <a:r>
              <a:rPr lang="ru-RU" dirty="0" err="1" smtClean="0"/>
              <a:t>ГОКа</a:t>
            </a:r>
            <a:r>
              <a:rPr lang="ru-RU" dirty="0" smtClean="0"/>
              <a:t>. Строительство </a:t>
            </a:r>
            <a:r>
              <a:rPr lang="ru-RU" dirty="0" err="1" smtClean="0"/>
              <a:t>ГОКа</a:t>
            </a:r>
            <a:r>
              <a:rPr lang="ru-RU" dirty="0" smtClean="0"/>
              <a:t> реализовано ПАО «Горно-металлургическая компания «Норильский никель» в рамках инвестиционного проекта «Создание транспортной инфраструктуры для освоения минерально-сырьевых ресурсов юго-востока Забайкальского края». Проект включён в перечень первоочерёдных в Сибири, а также в перечень реализуемых при государственной поддержке за счёт средств Инвестиционного фонда РФ.</a:t>
            </a:r>
          </a:p>
          <a:p>
            <a:endParaRPr lang="ru-RU" dirty="0"/>
          </a:p>
        </p:txBody>
      </p:sp>
      <p:pic>
        <p:nvPicPr>
          <p:cNvPr id="6" name="Содержимое 5" descr="http://sfo.gov.ru/media/photo/img_article/s77tcp7L2cSIKEPGAAPPLncKHu1Aag6T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557116" cy="2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sfo.gov.ru/media/photo/img_article/KDKukPNlAiAwiSLzx9avgR9hs95p797A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05064"/>
            <a:ext cx="352839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836712"/>
            <a:ext cx="5122912" cy="5289451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 smtClean="0"/>
              <a:t>Быстринское</a:t>
            </a:r>
            <a:r>
              <a:rPr lang="ru-RU" dirty="0" smtClean="0"/>
              <a:t> месторождение входит в число крупнейших в мире по запасам меди, золота, серебра и железа. Производственная мощность </a:t>
            </a:r>
            <a:r>
              <a:rPr lang="ru-RU" dirty="0" err="1" smtClean="0"/>
              <a:t>ГОКа</a:t>
            </a:r>
            <a:r>
              <a:rPr lang="ru-RU" dirty="0" smtClean="0"/>
              <a:t> составит 10 миллионов тонн руды в год для выработки 67 тысяч тонн медного золотосодержащего, 2,9 миллиона тонн магнетитового и 252 тысячи тонн золотого концентратов. Срок обеспеченности запасами составляет более 30 лет. В настоящее время построены два карьера для добычи руды. На складе надробленной руды находится около 300 тысяч тонн. Закуплена и установлена вся необходимая техника для эксплуатации карьеров.</a:t>
            </a:r>
          </a:p>
          <a:p>
            <a:r>
              <a:rPr lang="ru-RU" dirty="0" smtClean="0"/>
              <a:t>В полном объёме выполнены строительно-монтажные и пуско-наладочные работы на подстанции 220 киловольт и линии электропередач 220 киловольт общей протяжённостью 247 километров. Построены две подстанции 35 киловольт и 110 киловольт, обеспечивающие распределение электроэнергии по объектам </a:t>
            </a:r>
            <a:r>
              <a:rPr lang="ru-RU" dirty="0" err="1" smtClean="0"/>
              <a:t>ГОКа</a:t>
            </a:r>
            <a:r>
              <a:rPr lang="ru-RU" dirty="0" smtClean="0"/>
              <a:t>. Завершены работы по строительству железнодорожного полотна, выполняется </a:t>
            </a:r>
            <a:r>
              <a:rPr lang="ru-RU" dirty="0" err="1" smtClean="0"/>
              <a:t>электрообеспечение</a:t>
            </a:r>
            <a:r>
              <a:rPr lang="ru-RU" dirty="0" smtClean="0"/>
              <a:t> регулируемых переездов и постов электрической централизации на станциях дороги.</a:t>
            </a:r>
            <a:endParaRPr lang="ru-RU" dirty="0"/>
          </a:p>
        </p:txBody>
      </p:sp>
      <p:pic>
        <p:nvPicPr>
          <p:cNvPr id="6" name="Содержимое 5" descr="http://sfo.gov.ru/media/photo/img_article/7d6DnDDstajX9s2r6kNWNSwI7UyiRuHD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764704"/>
            <a:ext cx="3251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sfo.gov.ru/media/photo/img_article/sotgOmZw4EwuniM9Fscyn8Zbp18Dov6i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84984"/>
            <a:ext cx="3250877" cy="202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История МР </a:t>
            </a:r>
            <a:b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«Газимуро-Заводский район»</a:t>
            </a:r>
          </a:p>
        </p:txBody>
      </p:sp>
      <p:sp>
        <p:nvSpPr>
          <p:cNvPr id="110611" name="Rectangle 19"/>
          <p:cNvSpPr>
            <a:spLocks noGrp="1" noChangeArrowheads="1"/>
          </p:cNvSpPr>
          <p:nvPr>
            <p:ph sz="half" idx="1"/>
          </p:nvPr>
        </p:nvSpPr>
        <p:spPr>
          <a:xfrm>
            <a:off x="4356100" y="1828800"/>
            <a:ext cx="4606925" cy="2262188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В 1926 году согласно действующей структуре райисполкомов был образован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-Заводский район. В 1961 году Указом президиума Верховного совета РСФСР район объединен с </a:t>
            </a:r>
            <a:r>
              <a:rPr lang="ru-RU" sz="1600" dirty="0" err="1" smtClean="0">
                <a:latin typeface="Times New Roman" pitchFamily="18" charset="0"/>
              </a:rPr>
              <a:t>Шахтаминским</a:t>
            </a:r>
            <a:r>
              <a:rPr lang="ru-RU" sz="1600" dirty="0" smtClean="0">
                <a:latin typeface="Times New Roman" pitchFamily="18" charset="0"/>
              </a:rPr>
              <a:t> районом в один </a:t>
            </a:r>
            <a:r>
              <a:rPr lang="ru-RU" sz="1600" dirty="0" err="1" smtClean="0">
                <a:latin typeface="Times New Roman" pitchFamily="18" charset="0"/>
              </a:rPr>
              <a:t>Шелопугинский</a:t>
            </a:r>
            <a:r>
              <a:rPr lang="ru-RU" sz="1600" dirty="0" smtClean="0">
                <a:latin typeface="Times New Roman" pitchFamily="18" charset="0"/>
              </a:rPr>
              <a:t>, с центром с. Шелопугино.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29 ноября 1979 года вновь образован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-Заводский район с центром с. Газимурский Завод.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5125" name="Picture 4" descr="храм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779912" y="4221088"/>
            <a:ext cx="3240088" cy="2376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11" descr="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95288" y="1844824"/>
            <a:ext cx="2881312" cy="187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 descr="getImage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547664" y="3429000"/>
            <a:ext cx="2736999" cy="1982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smtClean="0">
                <a:solidFill>
                  <a:schemeClr val="tx2">
                    <a:satMod val="130000"/>
                  </a:schemeClr>
                </a:solidFill>
              </a:rPr>
              <a:t>Системообразующие предприятия района</a:t>
            </a:r>
          </a:p>
        </p:txBody>
      </p:sp>
      <p:graphicFrame>
        <p:nvGraphicFramePr>
          <p:cNvPr id="265806" name="Group 590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25964"/>
        </p:xfrm>
        <a:graphic>
          <a:graphicData uri="http://schemas.openxmlformats.org/drawingml/2006/table">
            <a:tbl>
              <a:tblPr/>
              <a:tblGrid>
                <a:gridCol w="2274888"/>
                <a:gridCol w="4000500"/>
                <a:gridCol w="1954212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Вид выпускаемой продукции/оказываемые услуги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ОАО «Ново-Широкинский рудник»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Добыча и переработка руд и песков, содержащих драгоценные металлы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673634, Забайкальский край, с. Широкая </a:t>
                      </a:r>
                      <a:b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E-mail: 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info@novomain.ru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ООО «Востокгеология»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Создание транспортной инфраструктуры для освоения минерально-сырьевых ресурсов юго-востока Забайкальского края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672027, Забайкальский край, г. Чита ул. Горького 43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info@vostgeo.ru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ООО «ГРК «Быстринское»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Строительство горно-обогатительного комбината по освоению месторождений.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6732000, Забайкальский край, г. Чита, ул. Лермонтова,2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grkb@nornik.ru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5888"/>
            <a:ext cx="8289925" cy="7921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b="1" i="1" smtClean="0">
                <a:effectLst/>
              </a:rPr>
              <a:t>Сельское хозяйство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4038600" cy="52181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</a:rPr>
              <a:t>     Сельское хозяйство района представлено 3 сельскохозяйственными производственными кооперативами,   5 крестьянско-фермерских хозяйств.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</a:rPr>
              <a:t>     Объём производства сельскохозяйственной продукции на 01.01.2020 года  составил 292,66 млн.руб. Основную долю в производстве сельскохозяйственной продукции занимают личные подсобные хозяйства</a:t>
            </a:r>
            <a:r>
              <a:rPr lang="ru-RU" sz="160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ru-RU" sz="1600" dirty="0" smtClean="0"/>
          </a:p>
          <a:p>
            <a:pPr marL="0" indent="0">
              <a:buFont typeface="Wingdings" pitchFamily="2" charset="2"/>
              <a:buNone/>
            </a:pPr>
            <a:endParaRPr lang="ru-RU" sz="1600" dirty="0" smtClean="0"/>
          </a:p>
        </p:txBody>
      </p:sp>
      <p:graphicFrame>
        <p:nvGraphicFramePr>
          <p:cNvPr id="104599" name="Group 151"/>
          <p:cNvGraphicFramePr>
            <a:graphicFrameLocks noGrp="1"/>
          </p:cNvGraphicFramePr>
          <p:nvPr>
            <p:ph sz="quarter" idx="2"/>
          </p:nvPr>
        </p:nvGraphicFramePr>
        <p:xfrm>
          <a:off x="4500563" y="1000125"/>
          <a:ext cx="4464050" cy="4172188"/>
        </p:xfrm>
        <a:graphic>
          <a:graphicData uri="http://schemas.openxmlformats.org/drawingml/2006/table">
            <a:tbl>
              <a:tblPr/>
              <a:tblGrid>
                <a:gridCol w="2834400"/>
                <a:gridCol w="779339"/>
                <a:gridCol w="850311"/>
              </a:tblGrid>
              <a:tr h="7760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(ед. измерения)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г. в % к 2018 г.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Скота и птицы на убой в живом весе, тонн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1188,7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80340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94,2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Молока, тонн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4123,1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0795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105,3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Яиц, тыс. шт.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941,7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90,0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Крупного рогатого скота, голов, в том числе : 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4750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5900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91,6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коров, голов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1850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98,7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свиней,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1752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91,0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овец и коз,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629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96,6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птицы,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15000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Содержимое 9"/>
          <p:cNvSpPr>
            <a:spLocks noGrp="1"/>
          </p:cNvSpPr>
          <p:nvPr>
            <p:ph sz="quarter" idx="3"/>
          </p:nvPr>
        </p:nvSpPr>
        <p:spPr>
          <a:xfrm flipH="1" flipV="1">
            <a:off x="10955338" y="5000625"/>
            <a:ext cx="46037" cy="71438"/>
          </a:xfrm>
          <a:extLst/>
        </p:spPr>
        <p:txBody>
          <a:bodyPr>
            <a:normAutofit fontScale="2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53294" name="Rectangle 4"/>
          <p:cNvSpPr>
            <a:spLocks noChangeArrowheads="1"/>
          </p:cNvSpPr>
          <p:nvPr/>
        </p:nvSpPr>
        <p:spPr bwMode="auto">
          <a:xfrm flipV="1">
            <a:off x="4716463" y="1125538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sz="1800"/>
          </a:p>
          <a:p>
            <a:pPr algn="ctr" eaLnBrk="0" hangingPunct="0"/>
            <a:endParaRPr lang="ru-RU" sz="1800"/>
          </a:p>
        </p:txBody>
      </p:sp>
      <p:pic>
        <p:nvPicPr>
          <p:cNvPr id="53295" name="Picture 2" descr="http://go4.imgsmail.ru/imgpreview?key=3a6f35f02bf85d1&amp;mb=imgdb_preview_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573463"/>
            <a:ext cx="21240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6" name="Picture 4" descr="http://go1.imgsmail.ru/imgpreview?key=156e4bc673036cb3&amp;mb=imgdb_preview_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573463"/>
            <a:ext cx="19446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7" name="Picture 6" descr="http://go2.imgsmail.ru/imgpreview?key=724db9c9aa49ca6a&amp;mb=imgdb_preview_4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5316538"/>
            <a:ext cx="19145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8" name="Picture 8" descr="http://gorod48.ru/upload/iblock/3f6/3f694aa43b149790a0bb7b2d46725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5286375"/>
            <a:ext cx="22955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9" name="Picture 2" descr="C:\Users\Светлана\Desktop\Поздравления ФОТО\Фото КФХ\Фото1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5300663"/>
            <a:ext cx="194468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0" name="Picture 3" descr="C:\Users\Светлана\Desktop\Поздравления ФОТО\Фото КФХ\Фото1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5300663"/>
            <a:ext cx="18716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1" name="Picture 4" descr="C:\Users\Светлана\Desktop\Поздравления ФОТО\Фото КФХ\Фото1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5300663"/>
            <a:ext cx="21605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Малый и средний бизнес</a:t>
            </a:r>
          </a:p>
        </p:txBody>
      </p:sp>
      <p:sp>
        <p:nvSpPr>
          <p:cNvPr id="5427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5267325" cy="507365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В сфере малого и среднего бизнеса в муниципальном районе действует  7 предприятий, на которых задействовано 125 человек. Предпринимательской  деятельностью занимается 91 индивидуальных предпринимателей.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Из общего числа индивидуальных предпринимателей доля занятых в торговле составляет 54,8%,в сельском хозяйстве 8,5%, обрабатывающее производство 8,5%.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Доминирующей сферой деятельности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субъектов малого предпринимательства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в районе остается торговля.</a:t>
            </a:r>
          </a:p>
        </p:txBody>
      </p:sp>
      <p:pic>
        <p:nvPicPr>
          <p:cNvPr id="86017" name="Picture 1" descr="C:\Users\Светлана\Desktop\100NIKON\DSCN5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29322" y="1285860"/>
            <a:ext cx="2714644" cy="245744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4" name="Picture 28" descr="фотки 62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42988" y="4797425"/>
            <a:ext cx="2808287" cy="1868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6018" name="Picture 2" descr="C:\Users\Светлана\Desktop\100NIKON\DSCN5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43380"/>
            <a:ext cx="3286148" cy="235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Поддержка малого предпринимательства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24744"/>
            <a:ext cx="8229600" cy="2660650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территории района разработана и действует муниципальная программа ««Развитие малого и среднего предпринимательства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Газимуро-Заводском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районе на 2017-2020 годы»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Система программных мероприятий включает следующие формы поддержки: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информационно-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аналитическую поддержку;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организационную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поддержку;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финансовую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поддержку.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Инфраструктура поддержки малого предпринимательства: 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Центр поддержки предпринимательства (ЦПП)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Совет предпринимателей при Главе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района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-Заводский район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Сельскохозяйственный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потребительский кредитный кооператив «Успех»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14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1" y="4909312"/>
            <a:ext cx="5040561" cy="18552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Муниципальные программы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556792"/>
            <a:ext cx="8518525" cy="5085308"/>
          </a:xfrm>
        </p:spPr>
        <p:txBody>
          <a:bodyPr>
            <a:normAutofit lnSpcReduction="10000"/>
          </a:bodyPr>
          <a:lstStyle/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Муниципальная  программа "Устойчивое развитие сельских территорий на 2015-2020 годы" МР "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район"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2. Муниципальная программа по приведению качества питьевой воды в соответствии с установленными требованиями на территории муниципального района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3. Муниципальная  программа «Энергоснабжение и повышение энергетической эффективности муниципального района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на 2015-2020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4 Муниципальная программа «Доступная среда (2017-2020 годы ) в МР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5.Муниципальная программа «Безопасность на территории  муниципального района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на 2017-2020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6.Муниципальная программа  «Профилактика правонарушений 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муниципального района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2017-2020 годы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7.Муниципальная программа « Содействие занятости населения на территории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района  в 2017-2020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гг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8.Муниципальная программа «Поддержка  и развитие агропромышленного комплекса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района на 2017-2020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9.Муниципальная программа «Развитие системы образования муниципального района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район» на 2017-2020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10Муниципальная программа «Развитие малого и среднего предпринимательства в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Газимуро-Заводском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районе на 2017-2020 годы»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002060"/>
                </a:solidFill>
              </a:rPr>
              <a:t>Муниципальная поддержка инвестиционной деятельности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268413"/>
            <a:ext cx="8642350" cy="4713287"/>
          </a:xfrm>
        </p:spPr>
        <p:txBody>
          <a:bodyPr>
            <a:normAutofit fontScale="92500" lnSpcReduction="10000"/>
          </a:bodyPr>
          <a:lstStyle/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На территории муниципального района «</a:t>
            </a:r>
            <a:r>
              <a:rPr lang="ru-RU" sz="1800" b="1" dirty="0" err="1" smtClean="0"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latin typeface="Times New Roman" pitchFamily="18" charset="0"/>
              </a:rPr>
              <a:t>-Заводский район» действует </a:t>
            </a:r>
            <a:r>
              <a:rPr lang="ru-RU" sz="1800" b="1" u="sng" dirty="0" smtClean="0">
                <a:latin typeface="Times New Roman" pitchFamily="18" charset="0"/>
              </a:rPr>
              <a:t>Положение о муниципальной поддержке инвестиционной деятельности на территории муниципального района «</a:t>
            </a:r>
            <a:r>
              <a:rPr lang="ru-RU" sz="1800" b="1" u="sng" dirty="0" err="1" smtClean="0">
                <a:latin typeface="Times New Roman" pitchFamily="18" charset="0"/>
              </a:rPr>
              <a:t>Газимуро-Заводскийро</a:t>
            </a:r>
            <a:r>
              <a:rPr lang="ru-RU" sz="1800" b="1" u="sng" dirty="0" smtClean="0">
                <a:latin typeface="Times New Roman" pitchFamily="18" charset="0"/>
              </a:rPr>
              <a:t> район»</a:t>
            </a:r>
            <a:r>
              <a:rPr lang="ru-RU" sz="1800" b="1" dirty="0" smtClean="0">
                <a:latin typeface="Times New Roman" pitchFamily="18" charset="0"/>
              </a:rPr>
              <a:t> (решение Совета муниципального района от 15.08.2011 гг. №205). 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Цель: стимулирование инвестиционной деятельности на территории района и привлечение инвестиций на основе создания режима наибольшего благоприятствования российским и иностранным инвесторам.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b="1" dirty="0" smtClean="0">
              <a:latin typeface="Times New Roman" pitchFamily="18" charset="0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Муниципальная поддержка инвесторов на территории муниципального района «</a:t>
            </a:r>
            <a:r>
              <a:rPr lang="ru-RU" sz="1800" b="1" dirty="0" err="1" smtClean="0"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latin typeface="Times New Roman" pitchFamily="18" charset="0"/>
              </a:rPr>
              <a:t>-Заводский район»  осуществляется в </a:t>
            </a:r>
            <a:r>
              <a:rPr lang="ru-RU" sz="1800" b="1" u="sng" dirty="0" smtClean="0">
                <a:latin typeface="Times New Roman" pitchFamily="18" charset="0"/>
              </a:rPr>
              <a:t>следующих формах</a:t>
            </a:r>
            <a:r>
              <a:rPr lang="ru-RU" sz="1800" b="1" dirty="0" smtClean="0">
                <a:latin typeface="Times New Roman" pitchFamily="18" charset="0"/>
              </a:rPr>
              <a:t>: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налоговых льгот в соответствии с Налоговым кодексом Российской Федерации, в порядке и размере установленном Решением Совета муниципального района и Советов сельских поселений;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льгот по аренде имущества, являющегося муниципальной собственностью муниципального района;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Субсидирование за счет средств бюджета муниципального района части процентной ставки за пользование кредитом (займом);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Субсидирование за счет средств бюджета муниципального района части вознаграждения за предоставление банковской гарантии;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инвестиционного налогового кредита;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инвесторам информационной и организационной поддержки. 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b="1" dirty="0" smtClean="0">
              <a:latin typeface="Times New Roman" pitchFamily="18" charset="0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4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175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«строительство АЗС»</a:t>
            </a:r>
          </a:p>
        </p:txBody>
      </p:sp>
      <p:sp>
        <p:nvSpPr>
          <p:cNvPr id="5837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 dirty="0" smtClean="0"/>
              <a:t>Инициатор проекта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 smtClean="0"/>
              <a:t>Кожемякин Дмитрий Александрович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 b="1" dirty="0" smtClean="0"/>
          </a:p>
          <a:p>
            <a:pPr>
              <a:lnSpc>
                <a:spcPct val="90000"/>
              </a:lnSpc>
            </a:pPr>
            <a:r>
              <a:rPr lang="ru-RU" sz="2000" b="1" dirty="0" smtClean="0"/>
              <a:t>Объём инвестиций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 smtClean="0"/>
              <a:t>8,0 млн.руб.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ru-RU" sz="2000" b="1" dirty="0" smtClean="0"/>
              <a:t>Срок реализации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dirty="0" smtClean="0"/>
              <a:t>      2020-2021 г.</a:t>
            </a:r>
          </a:p>
        </p:txBody>
      </p:sp>
      <p:pic>
        <p:nvPicPr>
          <p:cNvPr id="87042" name="Picture 2" descr="C:\Users\ЭКОНОМИКА\Desktop\2a1704e423d1fe3339855a1c281d90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40768"/>
            <a:ext cx="3382467" cy="2376264"/>
          </a:xfrm>
          <a:prstGeom prst="rect">
            <a:avLst/>
          </a:prstGeom>
          <a:noFill/>
        </p:spPr>
      </p:pic>
      <p:pic>
        <p:nvPicPr>
          <p:cNvPr id="87043" name="Picture 3" descr="C:\Users\ЭКОНОМИКА\Desktop\interer-dizayn-stil-az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861048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597" name="Group 237"/>
          <p:cNvGraphicFramePr>
            <a:graphicFrameLocks noGrp="1"/>
          </p:cNvGraphicFramePr>
          <p:nvPr/>
        </p:nvGraphicFramePr>
        <p:xfrm>
          <a:off x="0" y="0"/>
          <a:ext cx="9144000" cy="5946774"/>
        </p:xfrm>
        <a:graphic>
          <a:graphicData uri="http://schemas.openxmlformats.org/drawingml/2006/table">
            <a:tbl>
              <a:tblPr/>
              <a:tblGrid>
                <a:gridCol w="4716463"/>
                <a:gridCol w="4427537"/>
              </a:tblGrid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Деятельность автозаправочных станций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Газимурский Завод ул.Юбилейная,47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Кожемякин Дмитрий Александрович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Газимурский Завод ул.Солнечная  89144355717 </a:t>
                      </a:r>
                      <a:r>
                        <a:rPr kumimoji="0" lang="en-H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kojemyak123x@yandex.ru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населения ГСМ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АЗС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(млн. руб.)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 млн.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дотаций (грантов) в форме межбюджетных трансфертов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 г.г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оформлен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возможности подключения к энергосетям;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путей;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подключение к телефонной связи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55" name="Rectangle 236"/>
          <p:cNvSpPr>
            <a:spLocks noChangeArrowheads="1"/>
          </p:cNvSpPr>
          <p:nvPr/>
        </p:nvSpPr>
        <p:spPr bwMode="auto">
          <a:xfrm>
            <a:off x="0" y="7097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«развитие АБЗ»»</a:t>
            </a:r>
            <a:b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</a:br>
            <a:endParaRPr lang="ru-RU" sz="2400" b="1" i="1" dirty="0" smtClean="0">
              <a:solidFill>
                <a:schemeClr val="tx2">
                  <a:satMod val="13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7239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340768"/>
            <a:ext cx="3960440" cy="3096344"/>
          </a:xfrm>
        </p:spPr>
        <p:txBody>
          <a:bodyPr>
            <a:normAutofit/>
          </a:bodyPr>
          <a:lstStyle/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>
                <a:latin typeface="Times New Roman" pitchFamily="18" charset="0"/>
              </a:rPr>
              <a:t>Инициатор проекта </a:t>
            </a:r>
            <a:r>
              <a:rPr lang="ru-RU" sz="1600" b="1" dirty="0" err="1" smtClean="0">
                <a:latin typeface="Times New Roman" pitchFamily="18" charset="0"/>
              </a:rPr>
              <a:t>Косян</a:t>
            </a:r>
            <a:r>
              <a:rPr lang="ru-RU" sz="1600" b="1" dirty="0" smtClean="0">
                <a:latin typeface="Times New Roman" pitchFamily="18" charset="0"/>
              </a:rPr>
              <a:t> Усик </a:t>
            </a:r>
            <a:r>
              <a:rPr lang="ru-RU" sz="1600" b="1" dirty="0" err="1" smtClean="0">
                <a:latin typeface="Times New Roman" pitchFamily="18" charset="0"/>
              </a:rPr>
              <a:t>Мушегович</a:t>
            </a: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>
                <a:latin typeface="Times New Roman" pitchFamily="18" charset="0"/>
              </a:rPr>
              <a:t>Объем инвестиций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  8,0 млн. руб.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b="1" dirty="0" smtClean="0">
                <a:latin typeface="Times New Roman" pitchFamily="18" charset="0"/>
              </a:rPr>
              <a:t>Срок реализации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      2020-2021 г.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3"/>
          </p:nvPr>
        </p:nvSpPr>
        <p:spPr>
          <a:xfrm>
            <a:off x="4648200" y="6080444"/>
            <a:ext cx="139824" cy="45719"/>
          </a:xfrm>
        </p:spPr>
        <p:txBody>
          <a:bodyPr>
            <a:normAutofit fontScale="25000" lnSpcReduction="20000"/>
          </a:bodyPr>
          <a:lstStyle/>
          <a:p>
            <a:pPr lvl="1"/>
            <a:endParaRPr lang="ru-RU" dirty="0"/>
          </a:p>
        </p:txBody>
      </p:sp>
      <p:pic>
        <p:nvPicPr>
          <p:cNvPr id="2" name="Picture 2" descr="C:\Users\ЭКОНОМИКА\Desktop\photogal_26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80728"/>
            <a:ext cx="3816424" cy="2835696"/>
          </a:xfrm>
          <a:prstGeom prst="rect">
            <a:avLst/>
          </a:prstGeom>
          <a:noFill/>
        </p:spPr>
      </p:pic>
      <p:pic>
        <p:nvPicPr>
          <p:cNvPr id="3" name="Picture 3" descr="C:\Users\ЭКОНОМИКА\Desktop\1575477721_dsc_6737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933056"/>
            <a:ext cx="4536504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ChangeArrowheads="1"/>
          </p:cNvSpPr>
          <p:nvPr/>
        </p:nvSpPr>
        <p:spPr bwMode="auto">
          <a:xfrm>
            <a:off x="-712788" y="-42863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2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442" name="Rectangle 212"/>
          <p:cNvSpPr>
            <a:spLocks noChangeArrowheads="1"/>
          </p:cNvSpPr>
          <p:nvPr/>
        </p:nvSpPr>
        <p:spPr bwMode="auto">
          <a:xfrm>
            <a:off x="-612775" y="6656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endParaRPr lang="ru-RU" sz="1800"/>
          </a:p>
        </p:txBody>
      </p:sp>
      <p:graphicFrame>
        <p:nvGraphicFramePr>
          <p:cNvPr id="275890" name="Group 434"/>
          <p:cNvGraphicFramePr>
            <a:graphicFrameLocks noGrp="1"/>
          </p:cNvGraphicFramePr>
          <p:nvPr/>
        </p:nvGraphicFramePr>
        <p:xfrm>
          <a:off x="323528" y="-169"/>
          <a:ext cx="8820472" cy="5418719"/>
        </p:xfrm>
        <a:graphic>
          <a:graphicData uri="http://schemas.openxmlformats.org/drawingml/2006/table">
            <a:tbl>
              <a:tblPr/>
              <a:tblGrid>
                <a:gridCol w="4098901"/>
                <a:gridCol w="4721571"/>
              </a:tblGrid>
              <a:tr h="38411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Деятельность АБЗ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9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Газимурский Завод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Косян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Усик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Мушегович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Газимуро-Заводский район» с. Газимурский Завод 89141480300 </a:t>
                      </a:r>
                      <a:r>
                        <a:rPr kumimoji="0" lang="en-H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merovings@yandex.ru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028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АБЗ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написания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9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(млн. руб.)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 млн.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дотаций (грантов)  в форме межбюджетных трансфертов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4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 г.г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оформления</a:t>
                      </a:r>
                    </a:p>
                  </a:txBody>
                  <a:tcPr marL="94797" marR="94797"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smtClean="0">
                <a:solidFill>
                  <a:schemeClr val="tx2">
                    <a:satMod val="130000"/>
                  </a:schemeClr>
                </a:solidFill>
              </a:rPr>
              <a:t>Административно-территориальное деление  муниципального района «Газимуро-Заводский район»</a:t>
            </a:r>
          </a:p>
        </p:txBody>
      </p:sp>
      <p:sp>
        <p:nvSpPr>
          <p:cNvPr id="13107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Муниципальный  район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</a:rPr>
              <a:t>Газимуро</a:t>
            </a:r>
            <a:r>
              <a:rPr lang="ru-RU" sz="2000" dirty="0" smtClean="0">
                <a:latin typeface="Times New Roman" pitchFamily="18" charset="0"/>
              </a:rPr>
              <a:t>-Заводский район» состоит из 9 сельских поселений, объединяющих 28 населённых пунктов: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1.СП «</a:t>
            </a:r>
            <a:r>
              <a:rPr lang="ru-RU" sz="2000" dirty="0" err="1" smtClean="0">
                <a:latin typeface="Times New Roman" pitchFamily="18" charset="0"/>
              </a:rPr>
              <a:t>Газимуро</a:t>
            </a:r>
            <a:r>
              <a:rPr lang="ru-RU" sz="2000" dirty="0" smtClean="0">
                <a:latin typeface="Times New Roman" pitchFamily="18" charset="0"/>
              </a:rPr>
              <a:t>-Заводское»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2.СП « </a:t>
            </a:r>
            <a:r>
              <a:rPr lang="ru-RU" sz="2000" dirty="0" err="1" smtClean="0">
                <a:latin typeface="Times New Roman" pitchFamily="18" charset="0"/>
              </a:rPr>
              <a:t>Батаканское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3.СП «</a:t>
            </a:r>
            <a:r>
              <a:rPr lang="ru-RU" sz="2000" dirty="0" err="1" smtClean="0">
                <a:latin typeface="Times New Roman" pitchFamily="18" charset="0"/>
              </a:rPr>
              <a:t>Буруканское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4.СП «</a:t>
            </a:r>
            <a:r>
              <a:rPr lang="ru-RU" sz="2000" dirty="0" err="1" smtClean="0">
                <a:latin typeface="Times New Roman" pitchFamily="18" charset="0"/>
              </a:rPr>
              <a:t>Зеренское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5.СП «</a:t>
            </a:r>
            <a:r>
              <a:rPr lang="ru-RU" sz="2000" dirty="0" err="1" smtClean="0">
                <a:latin typeface="Times New Roman" pitchFamily="18" charset="0"/>
              </a:rPr>
              <a:t>Кактолгинское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6.СП «</a:t>
            </a:r>
            <a:r>
              <a:rPr lang="ru-RU" sz="2000" dirty="0" err="1" smtClean="0">
                <a:latin typeface="Times New Roman" pitchFamily="18" charset="0"/>
              </a:rPr>
              <a:t>Новоширокинское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7.СП «</a:t>
            </a:r>
            <a:r>
              <a:rPr lang="ru-RU" sz="2000" dirty="0" err="1" smtClean="0">
                <a:latin typeface="Times New Roman" pitchFamily="18" charset="0"/>
              </a:rPr>
              <a:t>Солонеченское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8.СП «</a:t>
            </a:r>
            <a:r>
              <a:rPr lang="ru-RU" sz="2000" dirty="0" err="1" smtClean="0">
                <a:latin typeface="Times New Roman" pitchFamily="18" charset="0"/>
              </a:rPr>
              <a:t>Трубачевское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9.СП «</a:t>
            </a:r>
            <a:r>
              <a:rPr lang="ru-RU" sz="2000" dirty="0" err="1" smtClean="0">
                <a:latin typeface="Times New Roman" pitchFamily="18" charset="0"/>
              </a:rPr>
              <a:t>Ушмунское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</p:txBody>
      </p:sp>
      <p:pic>
        <p:nvPicPr>
          <p:cNvPr id="6151" name="Picture 7" descr="C:\Users\Shvayko\Desktop\shema 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16016" y="1628800"/>
            <a:ext cx="4060384" cy="49468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ChangeArrowheads="1"/>
          </p:cNvSpPr>
          <p:nvPr/>
        </p:nvSpPr>
        <p:spPr bwMode="auto">
          <a:xfrm>
            <a:off x="0" y="603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Перечень основных показателей социально-экономического развития муниципального района  «Газимуро-Заводский район»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12128" name="Group 512"/>
          <p:cNvGraphicFramePr>
            <a:graphicFrameLocks noGrp="1"/>
          </p:cNvGraphicFramePr>
          <p:nvPr/>
        </p:nvGraphicFramePr>
        <p:xfrm>
          <a:off x="179511" y="836597"/>
          <a:ext cx="8568953" cy="5571125"/>
        </p:xfrm>
        <a:graphic>
          <a:graphicData uri="http://schemas.openxmlformats.org/drawingml/2006/table">
            <a:tbl>
              <a:tblPr/>
              <a:tblGrid>
                <a:gridCol w="341337"/>
                <a:gridCol w="3859065"/>
                <a:gridCol w="948540"/>
                <a:gridCol w="604988"/>
                <a:gridCol w="562706"/>
                <a:gridCol w="564199"/>
                <a:gridCol w="561214"/>
                <a:gridCol w="564199"/>
                <a:gridCol w="562705"/>
              </a:tblGrid>
              <a:tr h="55393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5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4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9,0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8,81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8,67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41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 к предыдущему 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107,9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109,4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103,6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105,1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138,4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138,4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482,3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753,4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831,0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1122,9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1321,0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1321,0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Индекс продукции сельского хозяйства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112,0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101,2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6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28,4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28,5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Доля собственных доходов бюджета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44,3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39,9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49,7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5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сопостав. ценах в %к предыдущему 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101,3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291,1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72,27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659" name="Rectangle 509"/>
          <p:cNvSpPr>
            <a:spLocks noChangeArrowheads="1"/>
          </p:cNvSpPr>
          <p:nvPr/>
        </p:nvSpPr>
        <p:spPr bwMode="auto">
          <a:xfrm>
            <a:off x="0" y="699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150" name="Group 510"/>
          <p:cNvGraphicFramePr>
            <a:graphicFrameLocks noGrp="1"/>
          </p:cNvGraphicFramePr>
          <p:nvPr/>
        </p:nvGraphicFramePr>
        <p:xfrm>
          <a:off x="245795" y="404664"/>
          <a:ext cx="8514780" cy="5850076"/>
        </p:xfrm>
        <a:graphic>
          <a:graphicData uri="http://schemas.openxmlformats.org/drawingml/2006/table">
            <a:tbl>
              <a:tblPr/>
              <a:tblGrid>
                <a:gridCol w="445159"/>
                <a:gridCol w="3682100"/>
                <a:gridCol w="1148312"/>
                <a:gridCol w="539611"/>
                <a:gridCol w="539611"/>
                <a:gridCol w="539611"/>
                <a:gridCol w="541154"/>
                <a:gridCol w="539611"/>
                <a:gridCol w="539611"/>
              </a:tblGrid>
              <a:tr h="579452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880,9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32204,7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24523,8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1282,9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1633,1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Темп роста объема работ, выполненных по виду деятельности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сопостав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ценах в % к предыдущему 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Численность занятых в экономике (в среднем за год)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Тыс. человек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3,92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3,92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Доля занятых в малом бизнесе от занятых в экономике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площадь  жилых помещений, приходящихся в среднем на 1 жителя, всего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Кв. м.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том числе введенная в действие за год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Кв. м.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2324,2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1620,0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1620,0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7682" name="Rectangle 508"/>
          <p:cNvSpPr>
            <a:spLocks noChangeArrowheads="1"/>
          </p:cNvSpPr>
          <p:nvPr/>
        </p:nvSpPr>
        <p:spPr bwMode="auto">
          <a:xfrm>
            <a:off x="0" y="6281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174" name="Group 510"/>
          <p:cNvGraphicFramePr>
            <a:graphicFrameLocks noGrp="1"/>
          </p:cNvGraphicFramePr>
          <p:nvPr/>
        </p:nvGraphicFramePr>
        <p:xfrm>
          <a:off x="251519" y="476669"/>
          <a:ext cx="8712969" cy="5581413"/>
        </p:xfrm>
        <a:graphic>
          <a:graphicData uri="http://schemas.openxmlformats.org/drawingml/2006/table">
            <a:tbl>
              <a:tblPr/>
              <a:tblGrid>
                <a:gridCol w="384433"/>
                <a:gridCol w="3746010"/>
                <a:gridCol w="976409"/>
                <a:gridCol w="686971"/>
                <a:gridCol w="618275"/>
                <a:gridCol w="549577"/>
                <a:gridCol w="549577"/>
                <a:gridCol w="661688"/>
                <a:gridCol w="540029"/>
              </a:tblGrid>
              <a:tr h="5904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2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том числе благоустроенная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Кв. м. на человека           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0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Шт.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Среднемесячная заработная плата одного работника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Рублей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33815,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35596,0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42286,0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42508,0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46065,0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73487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4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Среднедушевые денежные доходы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Рублей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14655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14674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14800    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18564,0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24719,0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4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Оборот розничной торговли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Рублей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40119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41800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42906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44217,6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47454,0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платных услуг на душу населения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Рублей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4251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3995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4736,0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5503,1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6871,6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7000,6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2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 официально зарегистрированной безработицы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2,2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2,3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706" name="Rectangle 508"/>
          <p:cNvSpPr>
            <a:spLocks noChangeArrowheads="1"/>
          </p:cNvSpPr>
          <p:nvPr/>
        </p:nvSpPr>
        <p:spPr bwMode="auto">
          <a:xfrm>
            <a:off x="0" y="5856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ChangeArrowheads="1"/>
          </p:cNvSpPr>
          <p:nvPr/>
        </p:nvSpPr>
        <p:spPr bwMode="auto">
          <a:xfrm>
            <a:off x="323850" y="128588"/>
            <a:ext cx="84963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457200" algn="l"/>
              </a:tabLst>
            </a:pPr>
            <a:r>
              <a:rPr lang="ru-RU" sz="1600" b="1" dirty="0">
                <a:solidFill>
                  <a:srgbClr val="000000"/>
                </a:solidFill>
              </a:rPr>
              <a:t>Администрация муниципального района «Газимуро-Заводский район» Забайкальского края</a:t>
            </a:r>
            <a:br>
              <a:rPr lang="ru-RU" sz="1600" b="1" dirty="0">
                <a:solidFill>
                  <a:srgbClr val="000000"/>
                </a:solidFill>
              </a:rPr>
            </a:br>
            <a:r>
              <a:rPr lang="ru-RU" sz="1600" dirty="0"/>
              <a:t>Адрес: 673630, Забайкальский край,</a:t>
            </a:r>
            <a:br>
              <a:rPr lang="ru-RU" sz="1600" dirty="0"/>
            </a:br>
            <a:r>
              <a:rPr lang="ru-RU" sz="1600" dirty="0"/>
              <a:t>Газимуро-Заводский район, с. Газимурский Завод, ул. Журавлёва,32. </a:t>
            </a:r>
            <a:endParaRPr lang="ru-RU" sz="1600" dirty="0" smtClean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/>
              <a:t>Эл</a:t>
            </a:r>
            <a:r>
              <a:rPr lang="ru-RU" sz="1600" dirty="0"/>
              <a:t>. Адрес: </a:t>
            </a:r>
            <a:r>
              <a:rPr lang="en-US" sz="1600" dirty="0" err="1"/>
              <a:t>adm</a:t>
            </a:r>
            <a:r>
              <a:rPr lang="ru-RU" sz="1600" dirty="0" smtClean="0"/>
              <a:t>-</a:t>
            </a:r>
            <a:r>
              <a:rPr lang="en-HK" sz="1600" dirty="0" smtClean="0"/>
              <a:t>gazimur.ru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</a:rPr>
              <a:t>Задорожин</a:t>
            </a:r>
            <a:r>
              <a:rPr lang="ru-RU" sz="1600" dirty="0">
                <a:solidFill>
                  <a:srgbClr val="000000"/>
                </a:solidFill>
              </a:rPr>
              <a:t> Роман Олегович — Глава муниципального района «Газимуро-Заводский район» </a:t>
            </a:r>
            <a:r>
              <a:rPr lang="ru-RU" sz="1600" dirty="0"/>
              <a:t>телефон: </a:t>
            </a:r>
            <a:r>
              <a:rPr lang="ru-RU" sz="1600" dirty="0" smtClean="0"/>
              <a:t>8-30(247)2-10-01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</a:rPr>
              <a:t>Соболев Игорь Анатольевич </a:t>
            </a:r>
            <a:r>
              <a:rPr lang="ru-RU" sz="1600" dirty="0"/>
              <a:t>— Первый заместитель Главы муниципального района «Газимуро-Заводский район» телефон: </a:t>
            </a:r>
            <a:r>
              <a:rPr lang="ru-RU" sz="1600" dirty="0" smtClean="0"/>
              <a:t>8-30(247)2-10-23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</a:rPr>
              <a:t>Столбовских</a:t>
            </a:r>
            <a:r>
              <a:rPr lang="ru-RU" sz="1600" dirty="0">
                <a:solidFill>
                  <a:srgbClr val="000000"/>
                </a:solidFill>
              </a:rPr>
              <a:t> Елена Васильевна </a:t>
            </a:r>
            <a:r>
              <a:rPr lang="ru-RU" sz="1600" dirty="0"/>
              <a:t>— Управляющая Делами администрации муниципального района «Газимуро-Заводский район», телефон: 8-30(247)2-10-30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</a:rPr>
              <a:t>Смолянинова Римма </a:t>
            </a:r>
            <a:r>
              <a:rPr lang="ru-RU" sz="1600" dirty="0" smtClean="0">
                <a:solidFill>
                  <a:srgbClr val="000000"/>
                </a:solidFill>
              </a:rPr>
              <a:t>Васильевна</a:t>
            </a:r>
            <a:r>
              <a:rPr lang="ru-RU" sz="1600" dirty="0" smtClean="0"/>
              <a:t>–И.о  </a:t>
            </a:r>
            <a:r>
              <a:rPr lang="ru-RU" sz="1600" dirty="0"/>
              <a:t>председателя   Комитета по финансам администрации муниципального района «Газимуро-Заводский район»,  телефон: </a:t>
            </a:r>
            <a:endParaRPr lang="ru-RU" sz="1600" dirty="0" smtClean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/>
              <a:t> 8-30(247) 2-10-10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>
                <a:solidFill>
                  <a:srgbClr val="000000"/>
                </a:solidFill>
              </a:rPr>
              <a:t>Бояркина Наталья Александровна</a:t>
            </a:r>
            <a:r>
              <a:rPr lang="ru-RU" sz="1600" dirty="0" smtClean="0"/>
              <a:t>– </a:t>
            </a:r>
            <a:r>
              <a:rPr lang="ru-RU" sz="1600" dirty="0"/>
              <a:t>Начальник отдела экономики и имущественных отношений администрации муниципального района «Газимуро-Заводский район», телефон: 8-30(247)-2-10-31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</a:rPr>
              <a:t>Березина Валерия Владимировна</a:t>
            </a:r>
            <a:r>
              <a:rPr lang="ru-RU" sz="1600" dirty="0"/>
              <a:t>– начальник отдела АСИП и ЖКХ администрации муниципального района «Газимуро-Заводский район» телефон 8(30247)2-12-25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</a:rPr>
              <a:t>Софьянников</a:t>
            </a:r>
            <a:r>
              <a:rPr lang="ru-RU" sz="1600" dirty="0">
                <a:solidFill>
                  <a:srgbClr val="000000"/>
                </a:solidFill>
              </a:rPr>
              <a:t> Василий Николаевич -</a:t>
            </a:r>
            <a:r>
              <a:rPr lang="ru-RU" sz="1600" dirty="0"/>
              <a:t> начальник отдела земельных отношений и сельского хозяйства администрации муниципального района «Газимуро-Заводский район» телефон: 8-30-(</a:t>
            </a:r>
            <a:r>
              <a:rPr lang="ru-RU" sz="1600" dirty="0" smtClean="0"/>
              <a:t>247) 2-16-29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Приемная администрации:</a:t>
            </a:r>
            <a:br>
              <a:rPr lang="ru-RU" sz="1600" dirty="0"/>
            </a:br>
            <a:r>
              <a:rPr lang="ru-RU" sz="1600" dirty="0" err="1">
                <a:solidFill>
                  <a:srgbClr val="000000"/>
                </a:solidFill>
              </a:rPr>
              <a:t>Ерзикова</a:t>
            </a:r>
            <a:r>
              <a:rPr lang="ru-RU" sz="1600" dirty="0">
                <a:solidFill>
                  <a:srgbClr val="000000"/>
                </a:solidFill>
              </a:rPr>
              <a:t> Наталья Васильевна</a:t>
            </a:r>
            <a:r>
              <a:rPr lang="ru-RU" sz="1600" dirty="0"/>
              <a:t> — секретарь</a:t>
            </a:r>
            <a:br>
              <a:rPr lang="ru-RU" sz="1600" dirty="0"/>
            </a:br>
            <a:r>
              <a:rPr lang="ru-RU" sz="1600" dirty="0" smtClean="0"/>
              <a:t>телефон 8-30(247)2-17-90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smtClean="0">
                <a:solidFill>
                  <a:schemeClr val="tx2">
                    <a:satMod val="130000"/>
                  </a:schemeClr>
                </a:solidFill>
              </a:rPr>
              <a:t>Географическое положение</a:t>
            </a:r>
            <a:br>
              <a:rPr lang="ru-RU" sz="3200" b="1" i="1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3200" b="1" i="1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60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08050"/>
            <a:ext cx="4110038" cy="517525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>
                <a:latin typeface="Times New Roman" pitchFamily="18" charset="0"/>
              </a:rPr>
              <a:t>	Газимуро-Заводский район расположен на юго-востоке Забайкальского края,  является приграничным  районом . Район имеет границы со следующими территориями: с севера - с Могочинским                                                                                                                                                                       районом, Сретенским районом, территория которого обрамляет Газимуро-Заводский с запада и северо-запада. На юго-западе район граничит с Шелопугинским районом, на востоке с - Нерчинско-Заводским районом и КНР.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Административным центром района является село </a:t>
            </a:r>
            <a:r>
              <a:rPr lang="ru-RU" sz="2000" b="1" i="1" smtClean="0">
                <a:latin typeface="Times New Roman" pitchFamily="18" charset="0"/>
              </a:rPr>
              <a:t>Газимурский Завод.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b="1" i="1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smtClean="0"/>
          </a:p>
        </p:txBody>
      </p:sp>
      <p:pic>
        <p:nvPicPr>
          <p:cNvPr id="7175" name="Picture 7" descr="Zabaykalskiy_kray_Gazimuro-Zavodskiy_rayon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499992" y="958999"/>
            <a:ext cx="4319141" cy="511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smtClean="0">
                <a:solidFill>
                  <a:schemeClr val="tx2">
                    <a:satMod val="130000"/>
                  </a:schemeClr>
                </a:solidFill>
              </a:rPr>
              <a:t>Климатические условия</a:t>
            </a:r>
            <a:r>
              <a:rPr lang="ru-RU" sz="400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400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400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3238"/>
            <a:ext cx="4038600" cy="4525962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00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Климат резко континентальный со средними температурами в январе -26, -28 градусов. 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Абсолютный минимум -48 градусов.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Средняя температура июля +18 градусов, +20 градусов, абсолютный максимум +38 градусов. 	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Количество выпадающих осадков от 300 до 500 мм.</a:t>
            </a:r>
          </a:p>
          <a:p>
            <a:pPr algn="ctr">
              <a:lnSpc>
                <a:spcPct val="80000"/>
              </a:lnSpc>
            </a:pPr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8196" name="Picture 6" descr="Изображение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853242" y="1052736"/>
            <a:ext cx="3870826" cy="255789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7" descr="getImage (3)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53242" y="3789040"/>
            <a:ext cx="387082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858" descr="148 Медная руда Быстринского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1619250" cy="1584325"/>
          </a:xfrm>
        </p:spPr>
      </p:pic>
      <p:pic>
        <p:nvPicPr>
          <p:cNvPr id="27650" name="Picture 3415" descr="152 Кернохронилище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941888"/>
            <a:ext cx="1619250" cy="1225550"/>
          </a:xfrm>
        </p:spPr>
      </p:pic>
      <p:graphicFrame>
        <p:nvGraphicFramePr>
          <p:cNvPr id="11581" name="Group 317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445758230"/>
              </p:ext>
            </p:extLst>
          </p:nvPr>
        </p:nvGraphicFramePr>
        <p:xfrm>
          <a:off x="1752277" y="323397"/>
          <a:ext cx="7150423" cy="6518820"/>
        </p:xfrm>
        <a:graphic>
          <a:graphicData uri="http://schemas.openxmlformats.org/drawingml/2006/table">
            <a:tbl>
              <a:tblPr/>
              <a:tblGrid>
                <a:gridCol w="2365444"/>
                <a:gridCol w="629065"/>
                <a:gridCol w="1220267"/>
                <a:gridCol w="203747"/>
                <a:gridCol w="1236998"/>
                <a:gridCol w="1494902"/>
              </a:tblGrid>
              <a:tr h="28575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месторождений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Лугоканское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Быстринское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(разрабатывается)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Култуминское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Геологические ресурсы: руда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107600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9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1700200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3822000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2184000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0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содержание металла в недрах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1,56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1,23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22,39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Потери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Разубоживание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Годовая производительность по: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руде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концентрату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800,3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Конечной продукции: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33289,9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108037,8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63022,1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отработки запасов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9" name="Picture 3410" descr="минералы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0" y="3500438"/>
            <a:ext cx="1619672" cy="10668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457200" y="277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endParaRPr lang="ru-RU" sz="3600" b="1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850" y="74613"/>
            <a:ext cx="8578850" cy="406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>
              <a:defRPr/>
            </a:pP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Полезные ископаемые</a:t>
            </a: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ru-RU" sz="12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20" name="Rectangle 12"/>
          <p:cNvSpPr>
            <a:spLocks noGrp="1" noChangeArrowheads="1"/>
          </p:cNvSpPr>
          <p:nvPr>
            <p:ph type="title"/>
          </p:nvPr>
        </p:nvSpPr>
        <p:spPr>
          <a:xfrm>
            <a:off x="468313" y="3175"/>
            <a:ext cx="8229600" cy="6889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  <a:t>Водные ресурсы</a:t>
            </a:r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765175"/>
            <a:ext cx="8278812" cy="6477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На территории района протекают 5 крупных рек а так же имеются озера, болота, карьеры и подземные воды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365760" indent="-283464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 smtClean="0">
              <a:solidFill>
                <a:srgbClr val="99FF66"/>
              </a:solidFill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400" dirty="0" smtClean="0"/>
          </a:p>
        </p:txBody>
      </p:sp>
      <p:pic>
        <p:nvPicPr>
          <p:cNvPr id="28675" name="Picture 11" descr="100_01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5" y="1412875"/>
            <a:ext cx="8723313" cy="5256213"/>
          </a:xfrm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0825" y="1412875"/>
          <a:ext cx="8642350" cy="5230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1341"/>
                <a:gridCol w="744238"/>
                <a:gridCol w="999395"/>
                <a:gridCol w="1525746"/>
                <a:gridCol w="1506657"/>
                <a:gridCol w="1559264"/>
                <a:gridCol w="1245709"/>
              </a:tblGrid>
              <a:tr h="6940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Вся длина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реки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Длина реки в районе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Площадь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водозбора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всей реки (км3)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Среднегодовой объём стока (км3)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истока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устья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1620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164000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10,7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хребет Большой Хинган, Китай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Сливается с р. Шилка образуя р. Амур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121000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0,87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Нерчинский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хребет.Борзинский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район.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Будюмкан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1490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Будюмканский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отрог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Урюмкан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4400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Газимуро-Урюмканская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перемычка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Уров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4210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0,345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Нерчинский хребет.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Калганский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SAM_2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871378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0"/>
            <a:ext cx="8229600" cy="6921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Земельные ресурсы</a:t>
            </a:r>
          </a:p>
        </p:txBody>
      </p:sp>
      <p:graphicFrame>
        <p:nvGraphicFramePr>
          <p:cNvPr id="80001" name="Group 129"/>
          <p:cNvGraphicFramePr>
            <a:graphicFrameLocks noGrp="1"/>
          </p:cNvGraphicFramePr>
          <p:nvPr>
            <p:ph idx="1"/>
          </p:nvPr>
        </p:nvGraphicFramePr>
        <p:xfrm>
          <a:off x="250825" y="765175"/>
          <a:ext cx="8697913" cy="5483223"/>
        </p:xfrm>
        <a:graphic>
          <a:graphicData uri="http://schemas.openxmlformats.org/drawingml/2006/table">
            <a:tbl>
              <a:tblPr/>
              <a:tblGrid>
                <a:gridCol w="3457385"/>
                <a:gridCol w="2016402"/>
                <a:gridCol w="1728345"/>
                <a:gridCol w="1495781"/>
              </a:tblGrid>
              <a:tr h="7683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Категория земель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Фактически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Доля %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Свободные земли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11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 земель, в том числе: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14393,99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100%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791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сельскохозяйственного назначения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1228,66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8,54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648,31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308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лесного фонда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12803,16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88,95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3608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поселений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11,97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0,08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323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транспорта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5,63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0,039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01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водного фонда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0,0027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137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промышленности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8,35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29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энергетики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0,0074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008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спецназначения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6548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запасы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334,76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267,8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7625</TotalTime>
  <Words>3432</Words>
  <Application>Microsoft Office PowerPoint</Application>
  <PresentationFormat>Экран (4:3)</PresentationFormat>
  <Paragraphs>820</Paragraphs>
  <Slides>43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Поток</vt:lpstr>
      <vt:lpstr>Worksheet</vt:lpstr>
      <vt:lpstr>ИНВЕСТИЦИОННЫЙ ПАСПОРТ  МУНИЦИПАЛЬНОГО РАЙОНА «ГАЗИМУРО-ЗАВОДСКИЙ РАЙОН»</vt:lpstr>
      <vt:lpstr>Презентация PowerPoint</vt:lpstr>
      <vt:lpstr>История МР  «Газимуро-Заводский район»</vt:lpstr>
      <vt:lpstr>Административно-территориальное деление  муниципального района «Газимуро-Заводский район»</vt:lpstr>
      <vt:lpstr>Географическое положение </vt:lpstr>
      <vt:lpstr>Климатические условия </vt:lpstr>
      <vt:lpstr>Презентация PowerPoint</vt:lpstr>
      <vt:lpstr>Водные ресурсы</vt:lpstr>
      <vt:lpstr>Земельные ресурсы</vt:lpstr>
      <vt:lpstr>Лесной фонд</vt:lpstr>
      <vt:lpstr>ГУЗ «Краевая больница восстановительного лечения № 1»</vt:lpstr>
      <vt:lpstr>Особо охраняемые природные территории</vt:lpstr>
      <vt:lpstr>Железнодорожный транспорт</vt:lpstr>
      <vt:lpstr>Автомобильный транспорт</vt:lpstr>
      <vt:lpstr>Презентация PowerPoint</vt:lpstr>
      <vt:lpstr>Образование</vt:lpstr>
      <vt:lpstr>Здравоохранение</vt:lpstr>
      <vt:lpstr>Презентация PowerPoint</vt:lpstr>
      <vt:lpstr>Краеведческий музей</vt:lpstr>
      <vt:lpstr>Развитие торговли и  потребительского рынка </vt:lpstr>
      <vt:lpstr>  Трудовые ресурсы</vt:lpstr>
      <vt:lpstr>Рынок труда</vt:lpstr>
      <vt:lpstr>Финансово-кредитные учреждения и налоговый потенциал</vt:lpstr>
      <vt:lpstr>Промышленное производство</vt:lpstr>
      <vt:lpstr>Добыча полезных ископаемых</vt:lpstr>
      <vt:lpstr>Обрабатывающие производства</vt:lpstr>
      <vt:lpstr>ОАО «Новоширокинский рудник»</vt:lpstr>
      <vt:lpstr>       «Быстринский ГОК»</vt:lpstr>
      <vt:lpstr>Презентация PowerPoint</vt:lpstr>
      <vt:lpstr>Системообразующие предприятия района</vt:lpstr>
      <vt:lpstr>Сельское хозяйство</vt:lpstr>
      <vt:lpstr>Малый и средний бизнес</vt:lpstr>
      <vt:lpstr>Поддержка малого предпринимательства</vt:lpstr>
      <vt:lpstr>Муниципальные программы</vt:lpstr>
      <vt:lpstr>Муниципальная поддержка инвестиционной деятельности</vt:lpstr>
      <vt:lpstr>Инвестиционный проект «строительство АЗС»</vt:lpstr>
      <vt:lpstr>Презентация PowerPoint</vt:lpstr>
      <vt:lpstr>Инвестиционный проект «развитие АБЗ»»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Шаманская</cp:lastModifiedBy>
  <cp:revision>550</cp:revision>
  <dcterms:created xsi:type="dcterms:W3CDTF">2012-10-25T15:01:13Z</dcterms:created>
  <dcterms:modified xsi:type="dcterms:W3CDTF">2020-11-05T07:01:59Z</dcterms:modified>
</cp:coreProperties>
</file>