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6.jpg" ContentType="image/jpeg"/>
  <Override PartName="/ppt/media/image7.jpg" ContentType="image/jpeg"/>
  <Override PartName="/ppt/media/image8.jpg" ContentType="image/jpeg"/>
  <Override PartName="/ppt/media/image9.jpg" ContentType="image/jpeg"/>
  <Override PartName="/ppt/media/image10.jpg" ContentType="image/jpeg"/>
  <Override PartName="/ppt/media/image11.jpg" ContentType="image/jpeg"/>
  <Override PartName="/ppt/media/image12.jpg" ContentType="image/jpeg"/>
  <Override PartName="/ppt/media/image13.jpg" ContentType="image/jpeg"/>
  <Override PartName="/ppt/media/image14.jpg" ContentType="image/jpeg"/>
  <Override PartName="/ppt/media/image15.jpg" ContentType="image/jpeg"/>
  <Override PartName="/ppt/media/image16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63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60" r:id="rId13"/>
  </p:sldIdLst>
  <p:sldSz cx="18288000" cy="10287000"/>
  <p:notesSz cx="18288000" cy="10287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594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1/27/2022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rgbClr val="E4F1EF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1/27/2022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rgbClr val="E4F1EF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1/27/2022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798576" y="0"/>
            <a:ext cx="17489805" cy="10287000"/>
          </a:xfrm>
          <a:custGeom>
            <a:avLst/>
            <a:gdLst/>
            <a:ahLst/>
            <a:cxnLst/>
            <a:rect l="l" t="t" r="r" b="b"/>
            <a:pathLst>
              <a:path w="17489805" h="10287000">
                <a:moveTo>
                  <a:pt x="0" y="10287000"/>
                </a:moveTo>
                <a:lnTo>
                  <a:pt x="17489424" y="10287000"/>
                </a:lnTo>
                <a:lnTo>
                  <a:pt x="17489424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0"/>
            <a:ext cx="798830" cy="10287000"/>
          </a:xfrm>
          <a:custGeom>
            <a:avLst/>
            <a:gdLst/>
            <a:ahLst/>
            <a:cxnLst/>
            <a:rect l="l" t="t" r="r" b="b"/>
            <a:pathLst>
              <a:path w="798830" h="10287000">
                <a:moveTo>
                  <a:pt x="798576" y="10286996"/>
                </a:moveTo>
                <a:lnTo>
                  <a:pt x="798576" y="0"/>
                </a:lnTo>
                <a:lnTo>
                  <a:pt x="0" y="0"/>
                </a:lnTo>
                <a:lnTo>
                  <a:pt x="0" y="10286996"/>
                </a:lnTo>
                <a:lnTo>
                  <a:pt x="798576" y="10286996"/>
                </a:lnTo>
                <a:close/>
              </a:path>
            </a:pathLst>
          </a:custGeom>
          <a:solidFill>
            <a:srgbClr val="E4F1E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93507" y="6667498"/>
            <a:ext cx="5431536" cy="3619499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53983" y="0"/>
            <a:ext cx="10034014" cy="6667500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19811" y="190500"/>
            <a:ext cx="8924925" cy="2816860"/>
          </a:xfrm>
          <a:custGeom>
            <a:avLst/>
            <a:gdLst/>
            <a:ahLst/>
            <a:cxnLst/>
            <a:rect l="l" t="t" r="r" b="b"/>
            <a:pathLst>
              <a:path w="8924925" h="2816860">
                <a:moveTo>
                  <a:pt x="8924544" y="0"/>
                </a:moveTo>
                <a:lnTo>
                  <a:pt x="0" y="0"/>
                </a:lnTo>
                <a:lnTo>
                  <a:pt x="0" y="2816352"/>
                </a:lnTo>
                <a:lnTo>
                  <a:pt x="8924544" y="2816352"/>
                </a:lnTo>
                <a:lnTo>
                  <a:pt x="8924544" y="0"/>
                </a:lnTo>
                <a:close/>
              </a:path>
            </a:pathLst>
          </a:custGeom>
          <a:solidFill>
            <a:srgbClr val="2D3E42">
              <a:alpha val="8980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rgbClr val="E4F1EF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1/27/2022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798576" y="0"/>
            <a:ext cx="17489805" cy="10287000"/>
          </a:xfrm>
          <a:custGeom>
            <a:avLst/>
            <a:gdLst/>
            <a:ahLst/>
            <a:cxnLst/>
            <a:rect l="l" t="t" r="r" b="b"/>
            <a:pathLst>
              <a:path w="17489805" h="10287000">
                <a:moveTo>
                  <a:pt x="0" y="10287000"/>
                </a:moveTo>
                <a:lnTo>
                  <a:pt x="17489424" y="10287000"/>
                </a:lnTo>
                <a:lnTo>
                  <a:pt x="17489424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0395" y="3557014"/>
            <a:ext cx="8843772" cy="6729983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613891" y="6781798"/>
            <a:ext cx="4674108" cy="3505198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915400" y="6763510"/>
            <a:ext cx="4698492" cy="352348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1/27/2022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798576" y="0"/>
            <a:ext cx="17489805" cy="10287000"/>
          </a:xfrm>
          <a:custGeom>
            <a:avLst/>
            <a:gdLst/>
            <a:ahLst/>
            <a:cxnLst/>
            <a:rect l="l" t="t" r="r" b="b"/>
            <a:pathLst>
              <a:path w="17489805" h="10287000">
                <a:moveTo>
                  <a:pt x="0" y="10287000"/>
                </a:moveTo>
                <a:lnTo>
                  <a:pt x="17489424" y="10287000"/>
                </a:lnTo>
                <a:lnTo>
                  <a:pt x="17489424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0751" y="515873"/>
            <a:ext cx="8382634" cy="482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rgbClr val="E4F1EF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86867" y="1964181"/>
            <a:ext cx="17314265" cy="39960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1/27/2022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98830" cy="7131050"/>
          </a:xfrm>
          <a:custGeom>
            <a:avLst/>
            <a:gdLst/>
            <a:ahLst/>
            <a:cxnLst/>
            <a:rect l="l" t="t" r="r" b="b"/>
            <a:pathLst>
              <a:path w="798830" h="7131050">
                <a:moveTo>
                  <a:pt x="0" y="7130796"/>
                </a:moveTo>
                <a:lnTo>
                  <a:pt x="798576" y="7130796"/>
                </a:lnTo>
                <a:lnTo>
                  <a:pt x="798576" y="0"/>
                </a:lnTo>
                <a:lnTo>
                  <a:pt x="0" y="0"/>
                </a:lnTo>
                <a:lnTo>
                  <a:pt x="0" y="7130796"/>
                </a:lnTo>
                <a:close/>
              </a:path>
            </a:pathLst>
          </a:custGeom>
          <a:solidFill>
            <a:srgbClr val="E4F1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517001" y="6477253"/>
            <a:ext cx="7747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0"/>
              </a:lnSpc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7130795"/>
            <a:ext cx="9646920" cy="3156585"/>
          </a:xfrm>
          <a:custGeom>
            <a:avLst/>
            <a:gdLst/>
            <a:ahLst/>
            <a:cxnLst/>
            <a:rect l="l" t="t" r="r" b="b"/>
            <a:pathLst>
              <a:path w="9646920" h="3156584">
                <a:moveTo>
                  <a:pt x="9646920" y="0"/>
                </a:moveTo>
                <a:lnTo>
                  <a:pt x="0" y="0"/>
                </a:lnTo>
                <a:lnTo>
                  <a:pt x="0" y="3156202"/>
                </a:lnTo>
                <a:lnTo>
                  <a:pt x="9646920" y="3156202"/>
                </a:lnTo>
                <a:lnTo>
                  <a:pt x="9646920" y="0"/>
                </a:lnTo>
                <a:close/>
              </a:path>
            </a:pathLst>
          </a:custGeom>
          <a:solidFill>
            <a:srgbClr val="5591A3">
              <a:alpha val="8980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342136" y="7509110"/>
            <a:ext cx="7802880" cy="2477135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84"/>
              </a:spcBef>
            </a:pPr>
            <a:r>
              <a:rPr sz="3000" spc="-15" dirty="0">
                <a:solidFill>
                  <a:srgbClr val="E4F1EF"/>
                </a:solidFill>
                <a:latin typeface="Microsoft Sans Serif"/>
                <a:cs typeface="Microsoft Sans Serif"/>
              </a:rPr>
              <a:t>П</a:t>
            </a:r>
            <a:r>
              <a:rPr sz="3000" spc="-415" dirty="0">
                <a:solidFill>
                  <a:srgbClr val="E4F1EF"/>
                </a:solidFill>
                <a:latin typeface="Microsoft Sans Serif"/>
                <a:cs typeface="Microsoft Sans Serif"/>
              </a:rPr>
              <a:t> </a:t>
            </a:r>
            <a:r>
              <a:rPr sz="3000" spc="320" dirty="0">
                <a:solidFill>
                  <a:srgbClr val="E4F1EF"/>
                </a:solidFill>
                <a:latin typeface="Microsoft Sans Serif"/>
                <a:cs typeface="Microsoft Sans Serif"/>
              </a:rPr>
              <a:t>Р</a:t>
            </a:r>
            <a:r>
              <a:rPr sz="3000" dirty="0">
                <a:solidFill>
                  <a:srgbClr val="E4F1EF"/>
                </a:solidFill>
                <a:latin typeface="Microsoft Sans Serif"/>
                <a:cs typeface="Microsoft Sans Serif"/>
              </a:rPr>
              <a:t>О</a:t>
            </a:r>
            <a:r>
              <a:rPr sz="3000" spc="-425" dirty="0">
                <a:solidFill>
                  <a:srgbClr val="E4F1EF"/>
                </a:solidFill>
                <a:latin typeface="Microsoft Sans Serif"/>
                <a:cs typeface="Microsoft Sans Serif"/>
              </a:rPr>
              <a:t> </a:t>
            </a:r>
            <a:r>
              <a:rPr sz="3000" dirty="0">
                <a:solidFill>
                  <a:srgbClr val="E4F1EF"/>
                </a:solidFill>
                <a:latin typeface="Microsoft Sans Serif"/>
                <a:cs typeface="Microsoft Sans Serif"/>
              </a:rPr>
              <a:t>Е</a:t>
            </a:r>
            <a:r>
              <a:rPr sz="3000" spc="-415" dirty="0">
                <a:solidFill>
                  <a:srgbClr val="E4F1EF"/>
                </a:solidFill>
                <a:latin typeface="Microsoft Sans Serif"/>
                <a:cs typeface="Microsoft Sans Serif"/>
              </a:rPr>
              <a:t> </a:t>
            </a:r>
            <a:r>
              <a:rPr sz="3000" spc="-254" dirty="0">
                <a:solidFill>
                  <a:srgbClr val="E4F1EF"/>
                </a:solidFill>
                <a:latin typeface="Microsoft Sans Serif"/>
                <a:cs typeface="Microsoft Sans Serif"/>
              </a:rPr>
              <a:t>К</a:t>
            </a:r>
            <a:r>
              <a:rPr sz="3000" spc="-415" dirty="0">
                <a:solidFill>
                  <a:srgbClr val="E4F1EF"/>
                </a:solidFill>
                <a:latin typeface="Microsoft Sans Serif"/>
                <a:cs typeface="Microsoft Sans Serif"/>
              </a:rPr>
              <a:t> </a:t>
            </a:r>
            <a:r>
              <a:rPr sz="3000" dirty="0">
                <a:solidFill>
                  <a:srgbClr val="E4F1EF"/>
                </a:solidFill>
                <a:latin typeface="Microsoft Sans Serif"/>
                <a:cs typeface="Microsoft Sans Serif"/>
              </a:rPr>
              <a:t>Т</a:t>
            </a:r>
            <a:endParaRPr sz="30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780"/>
              </a:spcBef>
            </a:pPr>
            <a:r>
              <a:rPr sz="6000" b="1" spc="165" dirty="0">
                <a:solidFill>
                  <a:srgbClr val="E4F1EF"/>
                </a:solidFill>
                <a:latin typeface="Arial"/>
                <a:cs typeface="Arial"/>
              </a:rPr>
              <a:t>"1000</a:t>
            </a:r>
            <a:r>
              <a:rPr sz="6000" b="1" spc="409" dirty="0">
                <a:solidFill>
                  <a:srgbClr val="E4F1EF"/>
                </a:solidFill>
                <a:latin typeface="Arial"/>
                <a:cs typeface="Arial"/>
              </a:rPr>
              <a:t> </a:t>
            </a:r>
            <a:r>
              <a:rPr sz="6000" b="1" spc="145" dirty="0">
                <a:solidFill>
                  <a:srgbClr val="E4F1EF"/>
                </a:solidFill>
                <a:latin typeface="Arial"/>
                <a:cs typeface="Arial"/>
              </a:rPr>
              <a:t>ДВОРОВ"</a:t>
            </a:r>
            <a:endParaRPr sz="6000" dirty="0">
              <a:latin typeface="Arial"/>
              <a:cs typeface="Arial"/>
            </a:endParaRPr>
          </a:p>
          <a:p>
            <a:pPr marL="329565">
              <a:lnSpc>
                <a:spcPct val="100000"/>
              </a:lnSpc>
              <a:spcBef>
                <a:spcPts val="135"/>
              </a:spcBef>
            </a:pPr>
            <a:r>
              <a:rPr sz="6000" spc="30" dirty="0">
                <a:solidFill>
                  <a:srgbClr val="E4F1EF"/>
                </a:solidFill>
                <a:latin typeface="Microsoft Sans Serif"/>
                <a:cs typeface="Microsoft Sans Serif"/>
              </a:rPr>
              <a:t>на</a:t>
            </a:r>
            <a:r>
              <a:rPr sz="6000" spc="225" dirty="0">
                <a:solidFill>
                  <a:srgbClr val="E4F1EF"/>
                </a:solidFill>
                <a:latin typeface="Microsoft Sans Serif"/>
                <a:cs typeface="Microsoft Sans Serif"/>
              </a:rPr>
              <a:t> </a:t>
            </a:r>
            <a:r>
              <a:rPr sz="6000" spc="-30" dirty="0">
                <a:solidFill>
                  <a:srgbClr val="E4F1EF"/>
                </a:solidFill>
                <a:latin typeface="Microsoft Sans Serif"/>
                <a:cs typeface="Microsoft Sans Serif"/>
              </a:rPr>
              <a:t>Дальнем</a:t>
            </a:r>
            <a:r>
              <a:rPr sz="6000" spc="250" dirty="0">
                <a:solidFill>
                  <a:srgbClr val="E4F1EF"/>
                </a:solidFill>
                <a:latin typeface="Microsoft Sans Serif"/>
                <a:cs typeface="Microsoft Sans Serif"/>
              </a:rPr>
              <a:t> </a:t>
            </a:r>
            <a:r>
              <a:rPr sz="6000" spc="20" dirty="0">
                <a:solidFill>
                  <a:srgbClr val="E4F1EF"/>
                </a:solidFill>
                <a:latin typeface="Microsoft Sans Serif"/>
                <a:cs typeface="Microsoft Sans Serif"/>
              </a:rPr>
              <a:t>Востоке</a:t>
            </a:r>
            <a:endParaRPr sz="6000" dirty="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4706600" y="0"/>
            <a:ext cx="3293745" cy="1385570"/>
          </a:xfrm>
          <a:custGeom>
            <a:avLst/>
            <a:gdLst/>
            <a:ahLst/>
            <a:cxnLst/>
            <a:rect l="l" t="t" r="r" b="b"/>
            <a:pathLst>
              <a:path w="3293744" h="1385570">
                <a:moveTo>
                  <a:pt x="3293363" y="0"/>
                </a:moveTo>
                <a:lnTo>
                  <a:pt x="0" y="0"/>
                </a:lnTo>
                <a:lnTo>
                  <a:pt x="0" y="1385316"/>
                </a:lnTo>
                <a:lnTo>
                  <a:pt x="3293363" y="1385316"/>
                </a:lnTo>
                <a:lnTo>
                  <a:pt x="32933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6">
            <a:extLst>
              <a:ext uri="{FF2B5EF4-FFF2-40B4-BE49-F238E27FC236}">
                <a16:creationId xmlns:a16="http://schemas.microsoft.com/office/drawing/2014/main" id="{75DC8B59-EF7A-4E26-BC1B-0EF9E4B60293}"/>
              </a:ext>
            </a:extLst>
          </p:cNvPr>
          <p:cNvSpPr/>
          <p:nvPr/>
        </p:nvSpPr>
        <p:spPr>
          <a:xfrm>
            <a:off x="798830" y="-36751"/>
            <a:ext cx="8641080" cy="1080062"/>
          </a:xfrm>
          <a:custGeom>
            <a:avLst/>
            <a:gdLst/>
            <a:ahLst/>
            <a:cxnLst/>
            <a:rect l="l" t="t" r="r" b="b"/>
            <a:pathLst>
              <a:path w="9646920" h="3156584">
                <a:moveTo>
                  <a:pt x="9646920" y="0"/>
                </a:moveTo>
                <a:lnTo>
                  <a:pt x="0" y="0"/>
                </a:lnTo>
                <a:lnTo>
                  <a:pt x="0" y="3156202"/>
                </a:lnTo>
                <a:lnTo>
                  <a:pt x="9646920" y="3156202"/>
                </a:lnTo>
                <a:lnTo>
                  <a:pt x="9646920" y="0"/>
                </a:lnTo>
                <a:close/>
              </a:path>
            </a:pathLst>
          </a:custGeom>
          <a:solidFill>
            <a:srgbClr val="5591A3">
              <a:alpha val="8980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7">
            <a:extLst>
              <a:ext uri="{FF2B5EF4-FFF2-40B4-BE49-F238E27FC236}">
                <a16:creationId xmlns:a16="http://schemas.microsoft.com/office/drawing/2014/main" id="{14AA6002-37B3-4470-B888-E3BD98B0918B}"/>
              </a:ext>
            </a:extLst>
          </p:cNvPr>
          <p:cNvSpPr txBox="1"/>
          <p:nvPr/>
        </p:nvSpPr>
        <p:spPr>
          <a:xfrm>
            <a:off x="959866" y="0"/>
            <a:ext cx="7802880" cy="985525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84"/>
              </a:spcBef>
            </a:pPr>
            <a:r>
              <a:rPr lang="ru-RU" sz="3000" spc="-15" dirty="0">
                <a:solidFill>
                  <a:srgbClr val="E4F1EF"/>
                </a:solidFill>
                <a:latin typeface="Microsoft Sans Serif"/>
                <a:cs typeface="Microsoft Sans Serif"/>
              </a:rPr>
              <a:t>Благоустройство придомовой территории в п. Приаргунск, 1-мкр., д.13</a:t>
            </a:r>
            <a:endParaRPr sz="6000" dirty="0">
              <a:latin typeface="Microsoft Sans Serif"/>
              <a:cs typeface="Microsoft Sans Serif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B65D56-22F1-493C-B4F4-5942F94991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30" y="1080062"/>
            <a:ext cx="17396917" cy="5964657"/>
          </a:xfrm>
          <a:prstGeom prst="rect">
            <a:avLst/>
          </a:prstGeom>
        </p:spPr>
      </p:pic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CA6EE8A3-5393-44FC-8DEC-D1615A07A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7">
            <a:extLst>
              <a:ext uri="{FF2B5EF4-FFF2-40B4-BE49-F238E27FC236}">
                <a16:creationId xmlns:a16="http://schemas.microsoft.com/office/drawing/2014/main" id="{8683A0B1-BAF0-481F-A4B3-C7FE67DF6803}"/>
              </a:ext>
            </a:extLst>
          </p:cNvPr>
          <p:cNvSpPr txBox="1"/>
          <p:nvPr/>
        </p:nvSpPr>
        <p:spPr>
          <a:xfrm>
            <a:off x="17702276" y="9559543"/>
            <a:ext cx="585724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28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11</a:t>
            </a:r>
            <a:endParaRPr sz="2800" dirty="0">
              <a:latin typeface="Microsoft Sans Serif"/>
              <a:cs typeface="Microsoft Sans Serif"/>
            </a:endParaRPr>
          </a:p>
        </p:txBody>
      </p:sp>
      <p:sp>
        <p:nvSpPr>
          <p:cNvPr id="5" name="object 7">
            <a:extLst>
              <a:ext uri="{FF2B5EF4-FFF2-40B4-BE49-F238E27FC236}">
                <a16:creationId xmlns:a16="http://schemas.microsoft.com/office/drawing/2014/main" id="{8559E927-53D0-488F-B9EA-7933A00CE6DC}"/>
              </a:ext>
            </a:extLst>
          </p:cNvPr>
          <p:cNvSpPr/>
          <p:nvPr/>
        </p:nvSpPr>
        <p:spPr>
          <a:xfrm>
            <a:off x="838200" y="102754"/>
            <a:ext cx="17449800" cy="1306946"/>
          </a:xfrm>
          <a:custGeom>
            <a:avLst/>
            <a:gdLst/>
            <a:ahLst/>
            <a:cxnLst/>
            <a:rect l="l" t="t" r="r" b="b"/>
            <a:pathLst>
              <a:path w="8924925" h="2816860">
                <a:moveTo>
                  <a:pt x="8924544" y="0"/>
                </a:moveTo>
                <a:lnTo>
                  <a:pt x="0" y="0"/>
                </a:lnTo>
                <a:lnTo>
                  <a:pt x="0" y="2816352"/>
                </a:lnTo>
                <a:lnTo>
                  <a:pt x="8924544" y="2816352"/>
                </a:lnTo>
                <a:lnTo>
                  <a:pt x="8924544" y="0"/>
                </a:lnTo>
                <a:close/>
              </a:path>
            </a:pathLst>
          </a:custGeom>
          <a:solidFill>
            <a:srgbClr val="2D3E42">
              <a:alpha val="89802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8">
            <a:extLst>
              <a:ext uri="{FF2B5EF4-FFF2-40B4-BE49-F238E27FC236}">
                <a16:creationId xmlns:a16="http://schemas.microsoft.com/office/drawing/2014/main" id="{3ECAD1C1-00EA-460C-9C6F-73FF660AF9F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90800" y="189042"/>
            <a:ext cx="13550030" cy="18594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  <a:tabLst>
                <a:tab pos="1374775" algn="l"/>
                <a:tab pos="2286000" algn="l"/>
                <a:tab pos="4564380" algn="l"/>
                <a:tab pos="6362700" algn="l"/>
                <a:tab pos="7275830" algn="l"/>
              </a:tabLst>
            </a:pPr>
            <a:r>
              <a:rPr lang="ru-RU" spc="-80" dirty="0"/>
              <a:t>Проект благоустройства придомовой территории в п. Приаргунск, 1-мкр., д.13.</a:t>
            </a:r>
            <a:br>
              <a:rPr lang="ru-RU" spc="-80" dirty="0"/>
            </a:br>
            <a:r>
              <a:rPr lang="ru-RU" spc="-80" dirty="0"/>
              <a:t>Зона отдыха</a:t>
            </a:r>
            <a:br>
              <a:rPr lang="ru-RU" spc="-80" dirty="0"/>
            </a:br>
            <a:r>
              <a:rPr lang="ru-RU" spc="-80" dirty="0"/>
              <a:t/>
            </a:r>
            <a:br>
              <a:rPr lang="ru-RU" spc="-80" dirty="0"/>
            </a:br>
            <a:endParaRPr lang="ru-RU" spc="-8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F996CCB-6936-4E1E-8073-2F1A4F3230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2430470"/>
            <a:ext cx="17449800" cy="663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953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7">
            <a:extLst>
              <a:ext uri="{FF2B5EF4-FFF2-40B4-BE49-F238E27FC236}">
                <a16:creationId xmlns:a16="http://schemas.microsoft.com/office/drawing/2014/main" id="{3905C1A6-D398-4F43-8856-9F3DF2855891}"/>
              </a:ext>
            </a:extLst>
          </p:cNvPr>
          <p:cNvSpPr txBox="1"/>
          <p:nvPr/>
        </p:nvSpPr>
        <p:spPr>
          <a:xfrm>
            <a:off x="17702276" y="9559543"/>
            <a:ext cx="585724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28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12</a:t>
            </a:r>
            <a:endParaRPr sz="2800" dirty="0">
              <a:latin typeface="Microsoft Sans Serif"/>
              <a:cs typeface="Microsoft Sans Serif"/>
            </a:endParaRPr>
          </a:p>
        </p:txBody>
      </p:sp>
      <p:sp>
        <p:nvSpPr>
          <p:cNvPr id="5" name="object 7">
            <a:extLst>
              <a:ext uri="{FF2B5EF4-FFF2-40B4-BE49-F238E27FC236}">
                <a16:creationId xmlns:a16="http://schemas.microsoft.com/office/drawing/2014/main" id="{D204DA1C-A3D7-4025-B7E0-6AF9745B2536}"/>
              </a:ext>
            </a:extLst>
          </p:cNvPr>
          <p:cNvSpPr/>
          <p:nvPr/>
        </p:nvSpPr>
        <p:spPr>
          <a:xfrm>
            <a:off x="838200" y="102754"/>
            <a:ext cx="17449800" cy="1306946"/>
          </a:xfrm>
          <a:custGeom>
            <a:avLst/>
            <a:gdLst/>
            <a:ahLst/>
            <a:cxnLst/>
            <a:rect l="l" t="t" r="r" b="b"/>
            <a:pathLst>
              <a:path w="8924925" h="2816860">
                <a:moveTo>
                  <a:pt x="8924544" y="0"/>
                </a:moveTo>
                <a:lnTo>
                  <a:pt x="0" y="0"/>
                </a:lnTo>
                <a:lnTo>
                  <a:pt x="0" y="2816352"/>
                </a:lnTo>
                <a:lnTo>
                  <a:pt x="8924544" y="2816352"/>
                </a:lnTo>
                <a:lnTo>
                  <a:pt x="8924544" y="0"/>
                </a:lnTo>
                <a:close/>
              </a:path>
            </a:pathLst>
          </a:custGeom>
          <a:solidFill>
            <a:srgbClr val="2D3E42">
              <a:alpha val="89802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8">
            <a:extLst>
              <a:ext uri="{FF2B5EF4-FFF2-40B4-BE49-F238E27FC236}">
                <a16:creationId xmlns:a16="http://schemas.microsoft.com/office/drawing/2014/main" id="{4389061A-8BDF-4331-8687-97C0203A00A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90800" y="189042"/>
            <a:ext cx="13550030" cy="18594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  <a:tabLst>
                <a:tab pos="1374775" algn="l"/>
                <a:tab pos="2286000" algn="l"/>
                <a:tab pos="4564380" algn="l"/>
                <a:tab pos="6362700" algn="l"/>
                <a:tab pos="7275830" algn="l"/>
              </a:tabLst>
            </a:pPr>
            <a:r>
              <a:rPr lang="ru-RU" spc="-80" dirty="0"/>
              <a:t>Проект благоустройства придомовой территории в п. Приаргунск, 1-мкр., д.13.</a:t>
            </a:r>
            <a:br>
              <a:rPr lang="ru-RU" spc="-80" dirty="0"/>
            </a:br>
            <a:r>
              <a:rPr lang="ru-RU" spc="-80" dirty="0"/>
              <a:t>Зона отдыха</a:t>
            </a:r>
            <a:br>
              <a:rPr lang="ru-RU" spc="-80" dirty="0"/>
            </a:br>
            <a:r>
              <a:rPr lang="ru-RU" spc="-80" dirty="0"/>
              <a:t/>
            </a:r>
            <a:br>
              <a:rPr lang="ru-RU" spc="-80" dirty="0"/>
            </a:br>
            <a:endParaRPr lang="ru-RU" spc="-8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3358013-6A29-43D0-8F32-4468AC1E34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3" b="5755"/>
          <a:stretch/>
        </p:blipFill>
        <p:spPr>
          <a:xfrm>
            <a:off x="838200" y="1638300"/>
            <a:ext cx="17449800" cy="777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9760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833100" cy="10287000"/>
            <a:chOff x="0" y="0"/>
            <a:chExt cx="10833100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1780032"/>
              <a:ext cx="798830" cy="8507095"/>
            </a:xfrm>
            <a:custGeom>
              <a:avLst/>
              <a:gdLst/>
              <a:ahLst/>
              <a:cxnLst/>
              <a:rect l="l" t="t" r="r" b="b"/>
              <a:pathLst>
                <a:path w="798830" h="8507095">
                  <a:moveTo>
                    <a:pt x="0" y="8506964"/>
                  </a:moveTo>
                  <a:lnTo>
                    <a:pt x="798576" y="8506964"/>
                  </a:lnTo>
                  <a:lnTo>
                    <a:pt x="798576" y="0"/>
                  </a:lnTo>
                  <a:lnTo>
                    <a:pt x="0" y="0"/>
                  </a:lnTo>
                  <a:lnTo>
                    <a:pt x="0" y="8506964"/>
                  </a:lnTo>
                  <a:close/>
                </a:path>
              </a:pathLst>
            </a:custGeom>
            <a:solidFill>
              <a:srgbClr val="E4F1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10833100" cy="1780539"/>
            </a:xfrm>
            <a:custGeom>
              <a:avLst/>
              <a:gdLst/>
              <a:ahLst/>
              <a:cxnLst/>
              <a:rect l="l" t="t" r="r" b="b"/>
              <a:pathLst>
                <a:path w="10833100" h="1780539">
                  <a:moveTo>
                    <a:pt x="0" y="1780031"/>
                  </a:moveTo>
                  <a:lnTo>
                    <a:pt x="10832592" y="1780031"/>
                  </a:lnTo>
                  <a:lnTo>
                    <a:pt x="10832592" y="0"/>
                  </a:lnTo>
                  <a:lnTo>
                    <a:pt x="0" y="0"/>
                  </a:lnTo>
                  <a:lnTo>
                    <a:pt x="0" y="1780031"/>
                  </a:lnTo>
                  <a:close/>
                </a:path>
              </a:pathLst>
            </a:custGeom>
            <a:solidFill>
              <a:srgbClr val="2D3E42">
                <a:alpha val="8980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56082" y="476504"/>
            <a:ext cx="958024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60" dirty="0"/>
              <a:t>СОЗДАНИЕ</a:t>
            </a:r>
            <a:r>
              <a:rPr spc="40" dirty="0"/>
              <a:t> </a:t>
            </a:r>
            <a:r>
              <a:rPr spc="-10" dirty="0"/>
              <a:t>СОВРЕМЕННОЙ</a:t>
            </a:r>
            <a:r>
              <a:rPr spc="25" dirty="0"/>
              <a:t> </a:t>
            </a:r>
            <a:r>
              <a:rPr spc="-80" dirty="0"/>
              <a:t>КОМФОРТНОЙ</a:t>
            </a:r>
            <a:r>
              <a:rPr spc="60" dirty="0"/>
              <a:t> </a:t>
            </a:r>
            <a:r>
              <a:rPr spc="-60" dirty="0"/>
              <a:t>СРЕДЫ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504301" y="6426453"/>
            <a:ext cx="102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5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702276" y="9182100"/>
            <a:ext cx="482599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28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14</a:t>
            </a:r>
            <a:endParaRPr sz="2800" dirty="0">
              <a:latin typeface="Microsoft Sans Serif"/>
              <a:cs typeface="Microsoft Sans Serif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130744" y="4622228"/>
            <a:ext cx="2388235" cy="1931035"/>
            <a:chOff x="1130744" y="4622228"/>
            <a:chExt cx="2388235" cy="1931035"/>
          </a:xfrm>
        </p:grpSpPr>
        <p:sp>
          <p:nvSpPr>
            <p:cNvPr id="9" name="object 9"/>
            <p:cNvSpPr/>
            <p:nvPr/>
          </p:nvSpPr>
          <p:spPr>
            <a:xfrm>
              <a:off x="1143762" y="4635245"/>
              <a:ext cx="2362200" cy="1905000"/>
            </a:xfrm>
            <a:custGeom>
              <a:avLst/>
              <a:gdLst/>
              <a:ahLst/>
              <a:cxnLst/>
              <a:rect l="l" t="t" r="r" b="b"/>
              <a:pathLst>
                <a:path w="2362200" h="1905000">
                  <a:moveTo>
                    <a:pt x="2044700" y="0"/>
                  </a:moveTo>
                  <a:lnTo>
                    <a:pt x="317500" y="0"/>
                  </a:lnTo>
                  <a:lnTo>
                    <a:pt x="270573" y="3441"/>
                  </a:lnTo>
                  <a:lnTo>
                    <a:pt x="225788" y="13439"/>
                  </a:lnTo>
                  <a:lnTo>
                    <a:pt x="183634" y="29503"/>
                  </a:lnTo>
                  <a:lnTo>
                    <a:pt x="144601" y="51141"/>
                  </a:lnTo>
                  <a:lnTo>
                    <a:pt x="109181" y="77865"/>
                  </a:lnTo>
                  <a:lnTo>
                    <a:pt x="77865" y="109181"/>
                  </a:lnTo>
                  <a:lnTo>
                    <a:pt x="51141" y="144601"/>
                  </a:lnTo>
                  <a:lnTo>
                    <a:pt x="29503" y="183634"/>
                  </a:lnTo>
                  <a:lnTo>
                    <a:pt x="13439" y="225788"/>
                  </a:lnTo>
                  <a:lnTo>
                    <a:pt x="3441" y="270573"/>
                  </a:lnTo>
                  <a:lnTo>
                    <a:pt x="0" y="317500"/>
                  </a:lnTo>
                  <a:lnTo>
                    <a:pt x="0" y="1587500"/>
                  </a:lnTo>
                  <a:lnTo>
                    <a:pt x="3441" y="1634426"/>
                  </a:lnTo>
                  <a:lnTo>
                    <a:pt x="13439" y="1679211"/>
                  </a:lnTo>
                  <a:lnTo>
                    <a:pt x="29503" y="1721365"/>
                  </a:lnTo>
                  <a:lnTo>
                    <a:pt x="51141" y="1760398"/>
                  </a:lnTo>
                  <a:lnTo>
                    <a:pt x="77865" y="1795818"/>
                  </a:lnTo>
                  <a:lnTo>
                    <a:pt x="109181" y="1827134"/>
                  </a:lnTo>
                  <a:lnTo>
                    <a:pt x="144601" y="1853858"/>
                  </a:lnTo>
                  <a:lnTo>
                    <a:pt x="183634" y="1875496"/>
                  </a:lnTo>
                  <a:lnTo>
                    <a:pt x="225788" y="1891560"/>
                  </a:lnTo>
                  <a:lnTo>
                    <a:pt x="270573" y="1901558"/>
                  </a:lnTo>
                  <a:lnTo>
                    <a:pt x="317500" y="1905000"/>
                  </a:lnTo>
                  <a:lnTo>
                    <a:pt x="2044700" y="1905000"/>
                  </a:lnTo>
                  <a:lnTo>
                    <a:pt x="2091626" y="1901558"/>
                  </a:lnTo>
                  <a:lnTo>
                    <a:pt x="2136411" y="1891560"/>
                  </a:lnTo>
                  <a:lnTo>
                    <a:pt x="2178565" y="1875496"/>
                  </a:lnTo>
                  <a:lnTo>
                    <a:pt x="2217598" y="1853858"/>
                  </a:lnTo>
                  <a:lnTo>
                    <a:pt x="2253018" y="1827134"/>
                  </a:lnTo>
                  <a:lnTo>
                    <a:pt x="2284334" y="1795818"/>
                  </a:lnTo>
                  <a:lnTo>
                    <a:pt x="2311058" y="1760398"/>
                  </a:lnTo>
                  <a:lnTo>
                    <a:pt x="2332696" y="1721365"/>
                  </a:lnTo>
                  <a:lnTo>
                    <a:pt x="2348760" y="1679211"/>
                  </a:lnTo>
                  <a:lnTo>
                    <a:pt x="2358758" y="1634426"/>
                  </a:lnTo>
                  <a:lnTo>
                    <a:pt x="2362200" y="1587500"/>
                  </a:lnTo>
                  <a:lnTo>
                    <a:pt x="2362200" y="317500"/>
                  </a:lnTo>
                  <a:lnTo>
                    <a:pt x="2358758" y="270573"/>
                  </a:lnTo>
                  <a:lnTo>
                    <a:pt x="2348760" y="225788"/>
                  </a:lnTo>
                  <a:lnTo>
                    <a:pt x="2332696" y="183634"/>
                  </a:lnTo>
                  <a:lnTo>
                    <a:pt x="2311058" y="144601"/>
                  </a:lnTo>
                  <a:lnTo>
                    <a:pt x="2284334" y="109181"/>
                  </a:lnTo>
                  <a:lnTo>
                    <a:pt x="2253018" y="77865"/>
                  </a:lnTo>
                  <a:lnTo>
                    <a:pt x="2217598" y="51141"/>
                  </a:lnTo>
                  <a:lnTo>
                    <a:pt x="2178565" y="29503"/>
                  </a:lnTo>
                  <a:lnTo>
                    <a:pt x="2136411" y="13439"/>
                  </a:lnTo>
                  <a:lnTo>
                    <a:pt x="2091626" y="3441"/>
                  </a:lnTo>
                  <a:lnTo>
                    <a:pt x="2044700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43762" y="4635245"/>
              <a:ext cx="2362200" cy="1905000"/>
            </a:xfrm>
            <a:custGeom>
              <a:avLst/>
              <a:gdLst/>
              <a:ahLst/>
              <a:cxnLst/>
              <a:rect l="l" t="t" r="r" b="b"/>
              <a:pathLst>
                <a:path w="2362200" h="1905000">
                  <a:moveTo>
                    <a:pt x="0" y="317500"/>
                  </a:moveTo>
                  <a:lnTo>
                    <a:pt x="3441" y="270573"/>
                  </a:lnTo>
                  <a:lnTo>
                    <a:pt x="13439" y="225788"/>
                  </a:lnTo>
                  <a:lnTo>
                    <a:pt x="29503" y="183634"/>
                  </a:lnTo>
                  <a:lnTo>
                    <a:pt x="51141" y="144601"/>
                  </a:lnTo>
                  <a:lnTo>
                    <a:pt x="77865" y="109181"/>
                  </a:lnTo>
                  <a:lnTo>
                    <a:pt x="109181" y="77865"/>
                  </a:lnTo>
                  <a:lnTo>
                    <a:pt x="144601" y="51141"/>
                  </a:lnTo>
                  <a:lnTo>
                    <a:pt x="183634" y="29503"/>
                  </a:lnTo>
                  <a:lnTo>
                    <a:pt x="225788" y="13439"/>
                  </a:lnTo>
                  <a:lnTo>
                    <a:pt x="270573" y="3441"/>
                  </a:lnTo>
                  <a:lnTo>
                    <a:pt x="317500" y="0"/>
                  </a:lnTo>
                  <a:lnTo>
                    <a:pt x="2044700" y="0"/>
                  </a:lnTo>
                  <a:lnTo>
                    <a:pt x="2091626" y="3441"/>
                  </a:lnTo>
                  <a:lnTo>
                    <a:pt x="2136411" y="13439"/>
                  </a:lnTo>
                  <a:lnTo>
                    <a:pt x="2178565" y="29503"/>
                  </a:lnTo>
                  <a:lnTo>
                    <a:pt x="2217598" y="51141"/>
                  </a:lnTo>
                  <a:lnTo>
                    <a:pt x="2253018" y="77865"/>
                  </a:lnTo>
                  <a:lnTo>
                    <a:pt x="2284334" y="109181"/>
                  </a:lnTo>
                  <a:lnTo>
                    <a:pt x="2311058" y="144601"/>
                  </a:lnTo>
                  <a:lnTo>
                    <a:pt x="2332696" y="183634"/>
                  </a:lnTo>
                  <a:lnTo>
                    <a:pt x="2348760" y="225788"/>
                  </a:lnTo>
                  <a:lnTo>
                    <a:pt x="2358758" y="270573"/>
                  </a:lnTo>
                  <a:lnTo>
                    <a:pt x="2362200" y="317500"/>
                  </a:lnTo>
                  <a:lnTo>
                    <a:pt x="2362200" y="1587500"/>
                  </a:lnTo>
                  <a:lnTo>
                    <a:pt x="2358758" y="1634426"/>
                  </a:lnTo>
                  <a:lnTo>
                    <a:pt x="2348760" y="1679211"/>
                  </a:lnTo>
                  <a:lnTo>
                    <a:pt x="2332696" y="1721365"/>
                  </a:lnTo>
                  <a:lnTo>
                    <a:pt x="2311058" y="1760398"/>
                  </a:lnTo>
                  <a:lnTo>
                    <a:pt x="2284334" y="1795818"/>
                  </a:lnTo>
                  <a:lnTo>
                    <a:pt x="2253018" y="1827134"/>
                  </a:lnTo>
                  <a:lnTo>
                    <a:pt x="2217598" y="1853858"/>
                  </a:lnTo>
                  <a:lnTo>
                    <a:pt x="2178565" y="1875496"/>
                  </a:lnTo>
                  <a:lnTo>
                    <a:pt x="2136411" y="1891560"/>
                  </a:lnTo>
                  <a:lnTo>
                    <a:pt x="2091626" y="1901558"/>
                  </a:lnTo>
                  <a:lnTo>
                    <a:pt x="2044700" y="1905000"/>
                  </a:lnTo>
                  <a:lnTo>
                    <a:pt x="317500" y="1905000"/>
                  </a:lnTo>
                  <a:lnTo>
                    <a:pt x="270573" y="1901558"/>
                  </a:lnTo>
                  <a:lnTo>
                    <a:pt x="225788" y="1891560"/>
                  </a:lnTo>
                  <a:lnTo>
                    <a:pt x="183634" y="1875496"/>
                  </a:lnTo>
                  <a:lnTo>
                    <a:pt x="144601" y="1853858"/>
                  </a:lnTo>
                  <a:lnTo>
                    <a:pt x="109181" y="1827134"/>
                  </a:lnTo>
                  <a:lnTo>
                    <a:pt x="77865" y="1795818"/>
                  </a:lnTo>
                  <a:lnTo>
                    <a:pt x="51141" y="1760398"/>
                  </a:lnTo>
                  <a:lnTo>
                    <a:pt x="29503" y="1721365"/>
                  </a:lnTo>
                  <a:lnTo>
                    <a:pt x="13439" y="1679211"/>
                  </a:lnTo>
                  <a:lnTo>
                    <a:pt x="3441" y="1634426"/>
                  </a:lnTo>
                  <a:lnTo>
                    <a:pt x="0" y="1587500"/>
                  </a:lnTo>
                  <a:lnTo>
                    <a:pt x="0" y="317500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227226" y="4826634"/>
            <a:ext cx="2108835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18210" marR="106045" indent="-805180">
              <a:lnSpc>
                <a:spcPct val="100000"/>
              </a:lnSpc>
              <a:spcBef>
                <a:spcPts val="100"/>
              </a:spcBef>
            </a:pPr>
            <a:r>
              <a:rPr sz="3000" spc="-290" dirty="0">
                <a:latin typeface="Microsoft Sans Serif"/>
                <a:cs typeface="Microsoft Sans Serif"/>
              </a:rPr>
              <a:t>К</a:t>
            </a:r>
            <a:r>
              <a:rPr sz="3000" dirty="0">
                <a:latin typeface="Microsoft Sans Serif"/>
                <a:cs typeface="Microsoft Sans Serif"/>
              </a:rPr>
              <a:t>О</a:t>
            </a:r>
            <a:r>
              <a:rPr sz="3000" spc="-45" dirty="0">
                <a:latin typeface="Microsoft Sans Serif"/>
                <a:cs typeface="Microsoft Sans Serif"/>
              </a:rPr>
              <a:t>М</a:t>
            </a:r>
            <a:r>
              <a:rPr sz="3000" spc="-140" dirty="0">
                <a:latin typeface="Microsoft Sans Serif"/>
                <a:cs typeface="Microsoft Sans Serif"/>
              </a:rPr>
              <a:t>ФОР</a:t>
            </a:r>
            <a:r>
              <a:rPr sz="3000" dirty="0">
                <a:latin typeface="Microsoft Sans Serif"/>
                <a:cs typeface="Microsoft Sans Serif"/>
              </a:rPr>
              <a:t>Т  </a:t>
            </a:r>
            <a:r>
              <a:rPr sz="3000" spc="-10" dirty="0">
                <a:latin typeface="Microsoft Sans Serif"/>
                <a:cs typeface="Microsoft Sans Serif"/>
              </a:rPr>
              <a:t>И</a:t>
            </a:r>
            <a:endParaRPr sz="30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3000" spc="-130" dirty="0">
                <a:latin typeface="Microsoft Sans Serif"/>
                <a:cs typeface="Microsoft Sans Serif"/>
              </a:rPr>
              <a:t>Э</a:t>
            </a:r>
            <a:r>
              <a:rPr sz="3000" spc="-150" dirty="0">
                <a:latin typeface="Microsoft Sans Serif"/>
                <a:cs typeface="Microsoft Sans Serif"/>
              </a:rPr>
              <a:t>К</a:t>
            </a:r>
            <a:r>
              <a:rPr sz="3000" spc="-45" dirty="0">
                <a:latin typeface="Microsoft Sans Serif"/>
                <a:cs typeface="Microsoft Sans Serif"/>
              </a:rPr>
              <a:t>О</a:t>
            </a:r>
            <a:r>
              <a:rPr sz="3000" spc="-90" dirty="0">
                <a:latin typeface="Microsoft Sans Serif"/>
                <a:cs typeface="Microsoft Sans Serif"/>
              </a:rPr>
              <a:t>ЛО</a:t>
            </a:r>
            <a:r>
              <a:rPr sz="3000" spc="-80" dirty="0">
                <a:latin typeface="Microsoft Sans Serif"/>
                <a:cs typeface="Microsoft Sans Serif"/>
              </a:rPr>
              <a:t>Г</a:t>
            </a:r>
            <a:r>
              <a:rPr sz="3000" spc="-10" dirty="0">
                <a:latin typeface="Microsoft Sans Serif"/>
                <a:cs typeface="Microsoft Sans Serif"/>
              </a:rPr>
              <a:t>ИЯ</a:t>
            </a:r>
            <a:endParaRPr sz="3000">
              <a:latin typeface="Microsoft Sans Serif"/>
              <a:cs typeface="Microsoft Sans Serif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4544567" y="2634995"/>
            <a:ext cx="4178935" cy="5739765"/>
            <a:chOff x="4544567" y="2634995"/>
            <a:chExt cx="4178935" cy="5739765"/>
          </a:xfrm>
        </p:grpSpPr>
        <p:sp>
          <p:nvSpPr>
            <p:cNvPr id="13" name="object 13"/>
            <p:cNvSpPr/>
            <p:nvPr/>
          </p:nvSpPr>
          <p:spPr>
            <a:xfrm>
              <a:off x="4571999" y="2634995"/>
              <a:ext cx="4114800" cy="1143000"/>
            </a:xfrm>
            <a:custGeom>
              <a:avLst/>
              <a:gdLst/>
              <a:ahLst/>
              <a:cxnLst/>
              <a:rect l="l" t="t" r="r" b="b"/>
              <a:pathLst>
                <a:path w="4114800" h="1143000">
                  <a:moveTo>
                    <a:pt x="3924300" y="0"/>
                  </a:moveTo>
                  <a:lnTo>
                    <a:pt x="190500" y="0"/>
                  </a:lnTo>
                  <a:lnTo>
                    <a:pt x="146837" y="5034"/>
                  </a:lnTo>
                  <a:lnTo>
                    <a:pt x="106746" y="19372"/>
                  </a:lnTo>
                  <a:lnTo>
                    <a:pt x="71374" y="41867"/>
                  </a:lnTo>
                  <a:lnTo>
                    <a:pt x="41867" y="71374"/>
                  </a:lnTo>
                  <a:lnTo>
                    <a:pt x="19372" y="106746"/>
                  </a:lnTo>
                  <a:lnTo>
                    <a:pt x="5034" y="146837"/>
                  </a:lnTo>
                  <a:lnTo>
                    <a:pt x="0" y="190500"/>
                  </a:lnTo>
                  <a:lnTo>
                    <a:pt x="0" y="952500"/>
                  </a:lnTo>
                  <a:lnTo>
                    <a:pt x="5034" y="996162"/>
                  </a:lnTo>
                  <a:lnTo>
                    <a:pt x="19372" y="1036253"/>
                  </a:lnTo>
                  <a:lnTo>
                    <a:pt x="41867" y="1071625"/>
                  </a:lnTo>
                  <a:lnTo>
                    <a:pt x="71374" y="1101132"/>
                  </a:lnTo>
                  <a:lnTo>
                    <a:pt x="106746" y="1123627"/>
                  </a:lnTo>
                  <a:lnTo>
                    <a:pt x="146837" y="1137965"/>
                  </a:lnTo>
                  <a:lnTo>
                    <a:pt x="190500" y="1143000"/>
                  </a:lnTo>
                  <a:lnTo>
                    <a:pt x="3924300" y="1143000"/>
                  </a:lnTo>
                  <a:lnTo>
                    <a:pt x="3967962" y="1137965"/>
                  </a:lnTo>
                  <a:lnTo>
                    <a:pt x="4008053" y="1123627"/>
                  </a:lnTo>
                  <a:lnTo>
                    <a:pt x="4043425" y="1101132"/>
                  </a:lnTo>
                  <a:lnTo>
                    <a:pt x="4072932" y="1071625"/>
                  </a:lnTo>
                  <a:lnTo>
                    <a:pt x="4095427" y="1036253"/>
                  </a:lnTo>
                  <a:lnTo>
                    <a:pt x="4109765" y="996162"/>
                  </a:lnTo>
                  <a:lnTo>
                    <a:pt x="4114800" y="952500"/>
                  </a:lnTo>
                  <a:lnTo>
                    <a:pt x="4114800" y="190500"/>
                  </a:lnTo>
                  <a:lnTo>
                    <a:pt x="4109765" y="146837"/>
                  </a:lnTo>
                  <a:lnTo>
                    <a:pt x="4095427" y="106746"/>
                  </a:lnTo>
                  <a:lnTo>
                    <a:pt x="4072932" y="71374"/>
                  </a:lnTo>
                  <a:lnTo>
                    <a:pt x="4043425" y="41867"/>
                  </a:lnTo>
                  <a:lnTo>
                    <a:pt x="4008053" y="19372"/>
                  </a:lnTo>
                  <a:lnTo>
                    <a:pt x="3967962" y="5034"/>
                  </a:lnTo>
                  <a:lnTo>
                    <a:pt x="3924300" y="0"/>
                  </a:lnTo>
                  <a:close/>
                </a:path>
              </a:pathLst>
            </a:custGeom>
            <a:solidFill>
              <a:srgbClr val="8EB4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571999" y="4104131"/>
              <a:ext cx="4122420" cy="1143000"/>
            </a:xfrm>
            <a:custGeom>
              <a:avLst/>
              <a:gdLst/>
              <a:ahLst/>
              <a:cxnLst/>
              <a:rect l="l" t="t" r="r" b="b"/>
              <a:pathLst>
                <a:path w="4122420" h="1143000">
                  <a:moveTo>
                    <a:pt x="3931920" y="0"/>
                  </a:moveTo>
                  <a:lnTo>
                    <a:pt x="190500" y="0"/>
                  </a:lnTo>
                  <a:lnTo>
                    <a:pt x="146837" y="5034"/>
                  </a:lnTo>
                  <a:lnTo>
                    <a:pt x="106746" y="19372"/>
                  </a:lnTo>
                  <a:lnTo>
                    <a:pt x="71374" y="41867"/>
                  </a:lnTo>
                  <a:lnTo>
                    <a:pt x="41867" y="71374"/>
                  </a:lnTo>
                  <a:lnTo>
                    <a:pt x="19372" y="106746"/>
                  </a:lnTo>
                  <a:lnTo>
                    <a:pt x="5034" y="146837"/>
                  </a:lnTo>
                  <a:lnTo>
                    <a:pt x="0" y="190500"/>
                  </a:lnTo>
                  <a:lnTo>
                    <a:pt x="0" y="952500"/>
                  </a:lnTo>
                  <a:lnTo>
                    <a:pt x="5034" y="996162"/>
                  </a:lnTo>
                  <a:lnTo>
                    <a:pt x="19372" y="1036253"/>
                  </a:lnTo>
                  <a:lnTo>
                    <a:pt x="41867" y="1071625"/>
                  </a:lnTo>
                  <a:lnTo>
                    <a:pt x="71374" y="1101132"/>
                  </a:lnTo>
                  <a:lnTo>
                    <a:pt x="106746" y="1123627"/>
                  </a:lnTo>
                  <a:lnTo>
                    <a:pt x="146837" y="1137965"/>
                  </a:lnTo>
                  <a:lnTo>
                    <a:pt x="190500" y="1143000"/>
                  </a:lnTo>
                  <a:lnTo>
                    <a:pt x="3931920" y="1143000"/>
                  </a:lnTo>
                  <a:lnTo>
                    <a:pt x="3975582" y="1137965"/>
                  </a:lnTo>
                  <a:lnTo>
                    <a:pt x="4015673" y="1123627"/>
                  </a:lnTo>
                  <a:lnTo>
                    <a:pt x="4051045" y="1101132"/>
                  </a:lnTo>
                  <a:lnTo>
                    <a:pt x="4080552" y="1071625"/>
                  </a:lnTo>
                  <a:lnTo>
                    <a:pt x="4103047" y="1036253"/>
                  </a:lnTo>
                  <a:lnTo>
                    <a:pt x="4117385" y="996162"/>
                  </a:lnTo>
                  <a:lnTo>
                    <a:pt x="4122420" y="952500"/>
                  </a:lnTo>
                  <a:lnTo>
                    <a:pt x="4122420" y="190500"/>
                  </a:lnTo>
                  <a:lnTo>
                    <a:pt x="4117385" y="146837"/>
                  </a:lnTo>
                  <a:lnTo>
                    <a:pt x="4103047" y="106746"/>
                  </a:lnTo>
                  <a:lnTo>
                    <a:pt x="4080552" y="71374"/>
                  </a:lnTo>
                  <a:lnTo>
                    <a:pt x="4051045" y="41867"/>
                  </a:lnTo>
                  <a:lnTo>
                    <a:pt x="4015673" y="19372"/>
                  </a:lnTo>
                  <a:lnTo>
                    <a:pt x="3975582" y="5034"/>
                  </a:lnTo>
                  <a:lnTo>
                    <a:pt x="3931920" y="0"/>
                  </a:lnTo>
                  <a:close/>
                </a:path>
              </a:pathLst>
            </a:custGeom>
            <a:solidFill>
              <a:srgbClr val="BC49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608575" y="5699760"/>
              <a:ext cx="4114800" cy="1143000"/>
            </a:xfrm>
            <a:custGeom>
              <a:avLst/>
              <a:gdLst/>
              <a:ahLst/>
              <a:cxnLst/>
              <a:rect l="l" t="t" r="r" b="b"/>
              <a:pathLst>
                <a:path w="4114800" h="1143000">
                  <a:moveTo>
                    <a:pt x="3924300" y="0"/>
                  </a:moveTo>
                  <a:lnTo>
                    <a:pt x="190500" y="0"/>
                  </a:lnTo>
                  <a:lnTo>
                    <a:pt x="146837" y="5034"/>
                  </a:lnTo>
                  <a:lnTo>
                    <a:pt x="106746" y="19372"/>
                  </a:lnTo>
                  <a:lnTo>
                    <a:pt x="71374" y="41867"/>
                  </a:lnTo>
                  <a:lnTo>
                    <a:pt x="41867" y="71374"/>
                  </a:lnTo>
                  <a:lnTo>
                    <a:pt x="19372" y="106746"/>
                  </a:lnTo>
                  <a:lnTo>
                    <a:pt x="5034" y="146837"/>
                  </a:lnTo>
                  <a:lnTo>
                    <a:pt x="0" y="190500"/>
                  </a:lnTo>
                  <a:lnTo>
                    <a:pt x="0" y="952500"/>
                  </a:lnTo>
                  <a:lnTo>
                    <a:pt x="5034" y="996162"/>
                  </a:lnTo>
                  <a:lnTo>
                    <a:pt x="19372" y="1036253"/>
                  </a:lnTo>
                  <a:lnTo>
                    <a:pt x="41867" y="1071625"/>
                  </a:lnTo>
                  <a:lnTo>
                    <a:pt x="71374" y="1101132"/>
                  </a:lnTo>
                  <a:lnTo>
                    <a:pt x="106746" y="1123627"/>
                  </a:lnTo>
                  <a:lnTo>
                    <a:pt x="146837" y="1137965"/>
                  </a:lnTo>
                  <a:lnTo>
                    <a:pt x="190500" y="1143000"/>
                  </a:lnTo>
                  <a:lnTo>
                    <a:pt x="3924300" y="1143000"/>
                  </a:lnTo>
                  <a:lnTo>
                    <a:pt x="3967962" y="1137965"/>
                  </a:lnTo>
                  <a:lnTo>
                    <a:pt x="4008053" y="1123627"/>
                  </a:lnTo>
                  <a:lnTo>
                    <a:pt x="4043425" y="1101132"/>
                  </a:lnTo>
                  <a:lnTo>
                    <a:pt x="4072932" y="1071625"/>
                  </a:lnTo>
                  <a:lnTo>
                    <a:pt x="4095427" y="1036253"/>
                  </a:lnTo>
                  <a:lnTo>
                    <a:pt x="4109765" y="996162"/>
                  </a:lnTo>
                  <a:lnTo>
                    <a:pt x="4114800" y="952500"/>
                  </a:lnTo>
                  <a:lnTo>
                    <a:pt x="4114800" y="190500"/>
                  </a:lnTo>
                  <a:lnTo>
                    <a:pt x="4109765" y="146837"/>
                  </a:lnTo>
                  <a:lnTo>
                    <a:pt x="4095427" y="106746"/>
                  </a:lnTo>
                  <a:lnTo>
                    <a:pt x="4072932" y="71374"/>
                  </a:lnTo>
                  <a:lnTo>
                    <a:pt x="4043425" y="41867"/>
                  </a:lnTo>
                  <a:lnTo>
                    <a:pt x="4008053" y="19372"/>
                  </a:lnTo>
                  <a:lnTo>
                    <a:pt x="3967962" y="5034"/>
                  </a:lnTo>
                  <a:lnTo>
                    <a:pt x="3924300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544567" y="7231380"/>
              <a:ext cx="4114800" cy="1143000"/>
            </a:xfrm>
            <a:custGeom>
              <a:avLst/>
              <a:gdLst/>
              <a:ahLst/>
              <a:cxnLst/>
              <a:rect l="l" t="t" r="r" b="b"/>
              <a:pathLst>
                <a:path w="4114800" h="1143000">
                  <a:moveTo>
                    <a:pt x="3924300" y="0"/>
                  </a:moveTo>
                  <a:lnTo>
                    <a:pt x="190500" y="0"/>
                  </a:lnTo>
                  <a:lnTo>
                    <a:pt x="146837" y="5034"/>
                  </a:lnTo>
                  <a:lnTo>
                    <a:pt x="106746" y="19372"/>
                  </a:lnTo>
                  <a:lnTo>
                    <a:pt x="71374" y="41867"/>
                  </a:lnTo>
                  <a:lnTo>
                    <a:pt x="41867" y="71374"/>
                  </a:lnTo>
                  <a:lnTo>
                    <a:pt x="19372" y="106746"/>
                  </a:lnTo>
                  <a:lnTo>
                    <a:pt x="5034" y="146837"/>
                  </a:lnTo>
                  <a:lnTo>
                    <a:pt x="0" y="190500"/>
                  </a:lnTo>
                  <a:lnTo>
                    <a:pt x="0" y="952500"/>
                  </a:lnTo>
                  <a:lnTo>
                    <a:pt x="5034" y="996162"/>
                  </a:lnTo>
                  <a:lnTo>
                    <a:pt x="19372" y="1036253"/>
                  </a:lnTo>
                  <a:lnTo>
                    <a:pt x="41867" y="1071625"/>
                  </a:lnTo>
                  <a:lnTo>
                    <a:pt x="71374" y="1101132"/>
                  </a:lnTo>
                  <a:lnTo>
                    <a:pt x="106746" y="1123627"/>
                  </a:lnTo>
                  <a:lnTo>
                    <a:pt x="146837" y="1137965"/>
                  </a:lnTo>
                  <a:lnTo>
                    <a:pt x="190500" y="1143000"/>
                  </a:lnTo>
                  <a:lnTo>
                    <a:pt x="3924300" y="1143000"/>
                  </a:lnTo>
                  <a:lnTo>
                    <a:pt x="3967962" y="1137965"/>
                  </a:lnTo>
                  <a:lnTo>
                    <a:pt x="4008053" y="1123627"/>
                  </a:lnTo>
                  <a:lnTo>
                    <a:pt x="4043425" y="1101132"/>
                  </a:lnTo>
                  <a:lnTo>
                    <a:pt x="4072932" y="1071625"/>
                  </a:lnTo>
                  <a:lnTo>
                    <a:pt x="4095427" y="1036253"/>
                  </a:lnTo>
                  <a:lnTo>
                    <a:pt x="4109765" y="996162"/>
                  </a:lnTo>
                  <a:lnTo>
                    <a:pt x="4114800" y="952500"/>
                  </a:lnTo>
                  <a:lnTo>
                    <a:pt x="4114800" y="190500"/>
                  </a:lnTo>
                  <a:lnTo>
                    <a:pt x="4109765" y="146837"/>
                  </a:lnTo>
                  <a:lnTo>
                    <a:pt x="4095427" y="106746"/>
                  </a:lnTo>
                  <a:lnTo>
                    <a:pt x="4072932" y="71374"/>
                  </a:lnTo>
                  <a:lnTo>
                    <a:pt x="4043425" y="41867"/>
                  </a:lnTo>
                  <a:lnTo>
                    <a:pt x="4008053" y="19372"/>
                  </a:lnTo>
                  <a:lnTo>
                    <a:pt x="3967962" y="5034"/>
                  </a:lnTo>
                  <a:lnTo>
                    <a:pt x="3924300" y="0"/>
                  </a:lnTo>
                  <a:close/>
                </a:path>
              </a:pathLst>
            </a:custGeom>
            <a:solidFill>
              <a:srgbClr val="CC00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4782058" y="2861893"/>
            <a:ext cx="2843530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25" dirty="0">
                <a:latin typeface="Microsoft Sans Serif"/>
                <a:cs typeface="Microsoft Sans Serif"/>
              </a:rPr>
              <a:t>МНОГО-</a:t>
            </a:r>
            <a:endParaRPr sz="20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2000" spc="-40" dirty="0">
                <a:latin typeface="Microsoft Sans Serif"/>
                <a:cs typeface="Microsoft Sans Serif"/>
              </a:rPr>
              <a:t>ФУНКЦИОНАЛЬНОСТЬ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782058" y="4402327"/>
            <a:ext cx="2138045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БЕЗ</a:t>
            </a:r>
            <a:r>
              <a:rPr sz="2000" b="1" spc="-75" dirty="0">
                <a:solidFill>
                  <a:srgbClr val="FFFFFF"/>
                </a:solidFill>
                <a:latin typeface="Arial"/>
                <a:cs typeface="Arial"/>
              </a:rPr>
              <a:t>Б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АРЬЕ</a:t>
            </a:r>
            <a:r>
              <a:rPr sz="2000" b="1" spc="-15" dirty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2000" b="1" spc="5" dirty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Я 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СРЕДА</a:t>
            </a:r>
            <a:endParaRPr sz="20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823205" y="5927597"/>
            <a:ext cx="3232150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МИК</a:t>
            </a:r>
            <a:r>
              <a:rPr sz="2000" b="1" spc="-35" dirty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ОКЛИМ</a:t>
            </a:r>
            <a:r>
              <a:rPr sz="2000" b="1" spc="-95" dirty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ТИ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Ч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ЕСКИЙ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КОМФОРТ</a:t>
            </a:r>
            <a:endParaRPr sz="20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782058" y="7487793"/>
            <a:ext cx="184785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ВИ</a:t>
            </a:r>
            <a:r>
              <a:rPr sz="2000" b="1" spc="-65" dirty="0">
                <a:solidFill>
                  <a:srgbClr val="FFFFFF"/>
                </a:solidFill>
                <a:latin typeface="Arial"/>
                <a:cs typeface="Arial"/>
              </a:rPr>
              <a:t>З</a:t>
            </a:r>
            <a:r>
              <a:rPr sz="2000" b="1" spc="-155" dirty="0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sz="2000" b="1" spc="25" dirty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ЛЬНЫЙ 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КОМФОРТ</a:t>
            </a:r>
            <a:endParaRPr sz="20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9296400" y="1880616"/>
            <a:ext cx="4114800" cy="1143000"/>
          </a:xfrm>
          <a:custGeom>
            <a:avLst/>
            <a:gdLst/>
            <a:ahLst/>
            <a:cxnLst/>
            <a:rect l="l" t="t" r="r" b="b"/>
            <a:pathLst>
              <a:path w="4114800" h="1143000">
                <a:moveTo>
                  <a:pt x="3924300" y="0"/>
                </a:moveTo>
                <a:lnTo>
                  <a:pt x="190500" y="0"/>
                </a:lnTo>
                <a:lnTo>
                  <a:pt x="146837" y="5034"/>
                </a:lnTo>
                <a:lnTo>
                  <a:pt x="106746" y="19372"/>
                </a:lnTo>
                <a:lnTo>
                  <a:pt x="71374" y="41867"/>
                </a:lnTo>
                <a:lnTo>
                  <a:pt x="41867" y="71374"/>
                </a:lnTo>
                <a:lnTo>
                  <a:pt x="19372" y="106746"/>
                </a:lnTo>
                <a:lnTo>
                  <a:pt x="5034" y="146837"/>
                </a:lnTo>
                <a:lnTo>
                  <a:pt x="0" y="190500"/>
                </a:lnTo>
                <a:lnTo>
                  <a:pt x="0" y="952500"/>
                </a:lnTo>
                <a:lnTo>
                  <a:pt x="5034" y="996162"/>
                </a:lnTo>
                <a:lnTo>
                  <a:pt x="19372" y="1036253"/>
                </a:lnTo>
                <a:lnTo>
                  <a:pt x="41867" y="1071625"/>
                </a:lnTo>
                <a:lnTo>
                  <a:pt x="71374" y="1101132"/>
                </a:lnTo>
                <a:lnTo>
                  <a:pt x="106746" y="1123627"/>
                </a:lnTo>
                <a:lnTo>
                  <a:pt x="146837" y="1137965"/>
                </a:lnTo>
                <a:lnTo>
                  <a:pt x="190500" y="1143000"/>
                </a:lnTo>
                <a:lnTo>
                  <a:pt x="3924300" y="1143000"/>
                </a:lnTo>
                <a:lnTo>
                  <a:pt x="3967962" y="1137965"/>
                </a:lnTo>
                <a:lnTo>
                  <a:pt x="4008053" y="1123627"/>
                </a:lnTo>
                <a:lnTo>
                  <a:pt x="4043425" y="1101132"/>
                </a:lnTo>
                <a:lnTo>
                  <a:pt x="4072932" y="1071625"/>
                </a:lnTo>
                <a:lnTo>
                  <a:pt x="4095427" y="1036253"/>
                </a:lnTo>
                <a:lnTo>
                  <a:pt x="4109765" y="996162"/>
                </a:lnTo>
                <a:lnTo>
                  <a:pt x="4114800" y="952500"/>
                </a:lnTo>
                <a:lnTo>
                  <a:pt x="4114800" y="190500"/>
                </a:lnTo>
                <a:lnTo>
                  <a:pt x="4109765" y="146837"/>
                </a:lnTo>
                <a:lnTo>
                  <a:pt x="4095427" y="106746"/>
                </a:lnTo>
                <a:lnTo>
                  <a:pt x="4072932" y="71374"/>
                </a:lnTo>
                <a:lnTo>
                  <a:pt x="4043425" y="41867"/>
                </a:lnTo>
                <a:lnTo>
                  <a:pt x="4008053" y="19372"/>
                </a:lnTo>
                <a:lnTo>
                  <a:pt x="3967962" y="5034"/>
                </a:lnTo>
                <a:lnTo>
                  <a:pt x="3924300" y="0"/>
                </a:lnTo>
                <a:close/>
              </a:path>
            </a:pathLst>
          </a:custGeom>
          <a:solidFill>
            <a:srgbClr val="8EB4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9624441" y="2123389"/>
            <a:ext cx="3279140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20" dirty="0">
                <a:latin typeface="Microsoft Sans Serif"/>
                <a:cs typeface="Microsoft Sans Serif"/>
              </a:rPr>
              <a:t>ЗОНЫ</a:t>
            </a:r>
            <a:r>
              <a:rPr sz="2000" spc="-10" dirty="0">
                <a:latin typeface="Microsoft Sans Serif"/>
                <a:cs typeface="Microsoft Sans Serif"/>
              </a:rPr>
              <a:t> </a:t>
            </a:r>
            <a:r>
              <a:rPr sz="2000" spc="-45" dirty="0">
                <a:latin typeface="Microsoft Sans Serif"/>
                <a:cs typeface="Microsoft Sans Serif"/>
              </a:rPr>
              <a:t>ОТДЫХА</a:t>
            </a:r>
            <a:r>
              <a:rPr sz="2000" dirty="0">
                <a:latin typeface="Microsoft Sans Serif"/>
                <a:cs typeface="Microsoft Sans Serif"/>
              </a:rPr>
              <a:t> </a:t>
            </a:r>
            <a:r>
              <a:rPr sz="2000" spc="-100" dirty="0">
                <a:latin typeface="Microsoft Sans Serif"/>
                <a:cs typeface="Microsoft Sans Serif"/>
              </a:rPr>
              <a:t>ДЛЯ</a:t>
            </a:r>
            <a:r>
              <a:rPr sz="2000" spc="-20" dirty="0">
                <a:latin typeface="Microsoft Sans Serif"/>
                <a:cs typeface="Microsoft Sans Serif"/>
              </a:rPr>
              <a:t> ВСЕХ</a:t>
            </a:r>
            <a:endParaRPr sz="20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2000" spc="-30" dirty="0">
                <a:latin typeface="Microsoft Sans Serif"/>
                <a:cs typeface="Microsoft Sans Serif"/>
              </a:rPr>
              <a:t>ГРУПП</a:t>
            </a:r>
            <a:r>
              <a:rPr sz="2000" spc="-5" dirty="0">
                <a:latin typeface="Microsoft Sans Serif"/>
                <a:cs typeface="Microsoft Sans Serif"/>
              </a:rPr>
              <a:t> </a:t>
            </a:r>
            <a:r>
              <a:rPr sz="2000" spc="-20" dirty="0">
                <a:latin typeface="Microsoft Sans Serif"/>
                <a:cs typeface="Microsoft Sans Serif"/>
              </a:rPr>
              <a:t>НАСЕЛЕНИЯ</a:t>
            </a:r>
            <a:endParaRPr sz="2000">
              <a:latin typeface="Microsoft Sans Serif"/>
              <a:cs typeface="Microsoft Sans Serif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9271952" y="3275012"/>
            <a:ext cx="4148454" cy="1501775"/>
            <a:chOff x="9271952" y="3275012"/>
            <a:chExt cx="4148454" cy="1501775"/>
          </a:xfrm>
        </p:grpSpPr>
        <p:sp>
          <p:nvSpPr>
            <p:cNvPr id="24" name="object 24"/>
            <p:cNvSpPr/>
            <p:nvPr/>
          </p:nvSpPr>
          <p:spPr>
            <a:xfrm>
              <a:off x="9284970" y="3288029"/>
              <a:ext cx="4122420" cy="1475740"/>
            </a:xfrm>
            <a:custGeom>
              <a:avLst/>
              <a:gdLst/>
              <a:ahLst/>
              <a:cxnLst/>
              <a:rect l="l" t="t" r="r" b="b"/>
              <a:pathLst>
                <a:path w="4122419" h="1475739">
                  <a:moveTo>
                    <a:pt x="3876547" y="0"/>
                  </a:moveTo>
                  <a:lnTo>
                    <a:pt x="245872" y="0"/>
                  </a:lnTo>
                  <a:lnTo>
                    <a:pt x="196328" y="4996"/>
                  </a:lnTo>
                  <a:lnTo>
                    <a:pt x="150179" y="19325"/>
                  </a:lnTo>
                  <a:lnTo>
                    <a:pt x="108415" y="41998"/>
                  </a:lnTo>
                  <a:lnTo>
                    <a:pt x="72024" y="72024"/>
                  </a:lnTo>
                  <a:lnTo>
                    <a:pt x="41998" y="108415"/>
                  </a:lnTo>
                  <a:lnTo>
                    <a:pt x="19325" y="150179"/>
                  </a:lnTo>
                  <a:lnTo>
                    <a:pt x="4996" y="196328"/>
                  </a:lnTo>
                  <a:lnTo>
                    <a:pt x="0" y="245872"/>
                  </a:lnTo>
                  <a:lnTo>
                    <a:pt x="0" y="1229360"/>
                  </a:lnTo>
                  <a:lnTo>
                    <a:pt x="4996" y="1278903"/>
                  </a:lnTo>
                  <a:lnTo>
                    <a:pt x="19325" y="1325052"/>
                  </a:lnTo>
                  <a:lnTo>
                    <a:pt x="41998" y="1366816"/>
                  </a:lnTo>
                  <a:lnTo>
                    <a:pt x="72024" y="1403207"/>
                  </a:lnTo>
                  <a:lnTo>
                    <a:pt x="108415" y="1433233"/>
                  </a:lnTo>
                  <a:lnTo>
                    <a:pt x="150179" y="1455906"/>
                  </a:lnTo>
                  <a:lnTo>
                    <a:pt x="196328" y="1470235"/>
                  </a:lnTo>
                  <a:lnTo>
                    <a:pt x="245872" y="1475232"/>
                  </a:lnTo>
                  <a:lnTo>
                    <a:pt x="3876547" y="1475232"/>
                  </a:lnTo>
                  <a:lnTo>
                    <a:pt x="3926091" y="1470235"/>
                  </a:lnTo>
                  <a:lnTo>
                    <a:pt x="3972240" y="1455906"/>
                  </a:lnTo>
                  <a:lnTo>
                    <a:pt x="4014004" y="1433233"/>
                  </a:lnTo>
                  <a:lnTo>
                    <a:pt x="4050395" y="1403207"/>
                  </a:lnTo>
                  <a:lnTo>
                    <a:pt x="4080421" y="1366816"/>
                  </a:lnTo>
                  <a:lnTo>
                    <a:pt x="4103094" y="1325052"/>
                  </a:lnTo>
                  <a:lnTo>
                    <a:pt x="4117423" y="1278903"/>
                  </a:lnTo>
                  <a:lnTo>
                    <a:pt x="4122420" y="1229360"/>
                  </a:lnTo>
                  <a:lnTo>
                    <a:pt x="4122420" y="245872"/>
                  </a:lnTo>
                  <a:lnTo>
                    <a:pt x="4117423" y="196328"/>
                  </a:lnTo>
                  <a:lnTo>
                    <a:pt x="4103094" y="150179"/>
                  </a:lnTo>
                  <a:lnTo>
                    <a:pt x="4080421" y="108415"/>
                  </a:lnTo>
                  <a:lnTo>
                    <a:pt x="4050395" y="72024"/>
                  </a:lnTo>
                  <a:lnTo>
                    <a:pt x="4014004" y="41998"/>
                  </a:lnTo>
                  <a:lnTo>
                    <a:pt x="3972240" y="19325"/>
                  </a:lnTo>
                  <a:lnTo>
                    <a:pt x="3926091" y="4996"/>
                  </a:lnTo>
                  <a:lnTo>
                    <a:pt x="3876547" y="0"/>
                  </a:lnTo>
                  <a:close/>
                </a:path>
              </a:pathLst>
            </a:custGeom>
            <a:solidFill>
              <a:srgbClr val="BC49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9284970" y="3288029"/>
              <a:ext cx="4122420" cy="1475740"/>
            </a:xfrm>
            <a:custGeom>
              <a:avLst/>
              <a:gdLst/>
              <a:ahLst/>
              <a:cxnLst/>
              <a:rect l="l" t="t" r="r" b="b"/>
              <a:pathLst>
                <a:path w="4122419" h="1475739">
                  <a:moveTo>
                    <a:pt x="0" y="245872"/>
                  </a:moveTo>
                  <a:lnTo>
                    <a:pt x="4996" y="196328"/>
                  </a:lnTo>
                  <a:lnTo>
                    <a:pt x="19325" y="150179"/>
                  </a:lnTo>
                  <a:lnTo>
                    <a:pt x="41998" y="108415"/>
                  </a:lnTo>
                  <a:lnTo>
                    <a:pt x="72024" y="72024"/>
                  </a:lnTo>
                  <a:lnTo>
                    <a:pt x="108415" y="41998"/>
                  </a:lnTo>
                  <a:lnTo>
                    <a:pt x="150179" y="19325"/>
                  </a:lnTo>
                  <a:lnTo>
                    <a:pt x="196328" y="4996"/>
                  </a:lnTo>
                  <a:lnTo>
                    <a:pt x="245872" y="0"/>
                  </a:lnTo>
                  <a:lnTo>
                    <a:pt x="3876547" y="0"/>
                  </a:lnTo>
                  <a:lnTo>
                    <a:pt x="3926091" y="4996"/>
                  </a:lnTo>
                  <a:lnTo>
                    <a:pt x="3972240" y="19325"/>
                  </a:lnTo>
                  <a:lnTo>
                    <a:pt x="4014004" y="41998"/>
                  </a:lnTo>
                  <a:lnTo>
                    <a:pt x="4050395" y="72024"/>
                  </a:lnTo>
                  <a:lnTo>
                    <a:pt x="4080421" y="108415"/>
                  </a:lnTo>
                  <a:lnTo>
                    <a:pt x="4103094" y="150179"/>
                  </a:lnTo>
                  <a:lnTo>
                    <a:pt x="4117423" y="196328"/>
                  </a:lnTo>
                  <a:lnTo>
                    <a:pt x="4122420" y="245872"/>
                  </a:lnTo>
                  <a:lnTo>
                    <a:pt x="4122420" y="1229360"/>
                  </a:lnTo>
                  <a:lnTo>
                    <a:pt x="4117423" y="1278903"/>
                  </a:lnTo>
                  <a:lnTo>
                    <a:pt x="4103094" y="1325052"/>
                  </a:lnTo>
                  <a:lnTo>
                    <a:pt x="4080421" y="1366816"/>
                  </a:lnTo>
                  <a:lnTo>
                    <a:pt x="4050395" y="1403207"/>
                  </a:lnTo>
                  <a:lnTo>
                    <a:pt x="4014004" y="1433233"/>
                  </a:lnTo>
                  <a:lnTo>
                    <a:pt x="3972240" y="1455906"/>
                  </a:lnTo>
                  <a:lnTo>
                    <a:pt x="3926091" y="1470235"/>
                  </a:lnTo>
                  <a:lnTo>
                    <a:pt x="3876547" y="1475232"/>
                  </a:lnTo>
                  <a:lnTo>
                    <a:pt x="245872" y="1475232"/>
                  </a:lnTo>
                  <a:lnTo>
                    <a:pt x="196328" y="1470235"/>
                  </a:lnTo>
                  <a:lnTo>
                    <a:pt x="150179" y="1455906"/>
                  </a:lnTo>
                  <a:lnTo>
                    <a:pt x="108415" y="1433233"/>
                  </a:lnTo>
                  <a:lnTo>
                    <a:pt x="72024" y="1403207"/>
                  </a:lnTo>
                  <a:lnTo>
                    <a:pt x="41998" y="1366816"/>
                  </a:lnTo>
                  <a:lnTo>
                    <a:pt x="19325" y="1325052"/>
                  </a:lnTo>
                  <a:lnTo>
                    <a:pt x="4996" y="1278903"/>
                  </a:lnTo>
                  <a:lnTo>
                    <a:pt x="0" y="1229360"/>
                  </a:lnTo>
                  <a:lnTo>
                    <a:pt x="0" y="245872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9563227" y="3536441"/>
            <a:ext cx="3441065" cy="9410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ДОСТУП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КО </a:t>
            </a:r>
            <a:r>
              <a:rPr sz="2000" b="1" spc="-20" dirty="0">
                <a:solidFill>
                  <a:srgbClr val="FFFFFF"/>
                </a:solidFill>
                <a:latin typeface="Arial"/>
                <a:cs typeface="Arial"/>
              </a:rPr>
              <a:t>ВСЕМ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ЗОНАМ </a:t>
            </a:r>
            <a:r>
              <a:rPr sz="20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МАЛОМОБИЛЬНЫХ</a:t>
            </a:r>
            <a:r>
              <a:rPr sz="20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ГРУПП </a:t>
            </a:r>
            <a:r>
              <a:rPr sz="2000" b="1" spc="-5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25" dirty="0">
                <a:solidFill>
                  <a:srgbClr val="FFFFFF"/>
                </a:solidFill>
                <a:latin typeface="Arial"/>
                <a:cs typeface="Arial"/>
              </a:rPr>
              <a:t>ПОЛЬЗОВАТЕЛЕЙ</a:t>
            </a:r>
            <a:endParaRPr sz="200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9296400" y="4962144"/>
            <a:ext cx="4122420" cy="984885"/>
          </a:xfrm>
          <a:custGeom>
            <a:avLst/>
            <a:gdLst/>
            <a:ahLst/>
            <a:cxnLst/>
            <a:rect l="l" t="t" r="r" b="b"/>
            <a:pathLst>
              <a:path w="4122419" h="984885">
                <a:moveTo>
                  <a:pt x="3958336" y="0"/>
                </a:moveTo>
                <a:lnTo>
                  <a:pt x="164083" y="0"/>
                </a:lnTo>
                <a:lnTo>
                  <a:pt x="120444" y="5857"/>
                </a:lnTo>
                <a:lnTo>
                  <a:pt x="81242" y="22389"/>
                </a:lnTo>
                <a:lnTo>
                  <a:pt x="48037" y="48037"/>
                </a:lnTo>
                <a:lnTo>
                  <a:pt x="22389" y="81242"/>
                </a:lnTo>
                <a:lnTo>
                  <a:pt x="5857" y="120444"/>
                </a:lnTo>
                <a:lnTo>
                  <a:pt x="0" y="164083"/>
                </a:lnTo>
                <a:lnTo>
                  <a:pt x="0" y="820419"/>
                </a:lnTo>
                <a:lnTo>
                  <a:pt x="5857" y="864059"/>
                </a:lnTo>
                <a:lnTo>
                  <a:pt x="22389" y="903261"/>
                </a:lnTo>
                <a:lnTo>
                  <a:pt x="48037" y="936466"/>
                </a:lnTo>
                <a:lnTo>
                  <a:pt x="81242" y="962114"/>
                </a:lnTo>
                <a:lnTo>
                  <a:pt x="120444" y="978646"/>
                </a:lnTo>
                <a:lnTo>
                  <a:pt x="164083" y="984503"/>
                </a:lnTo>
                <a:lnTo>
                  <a:pt x="3958336" y="984503"/>
                </a:lnTo>
                <a:lnTo>
                  <a:pt x="4001975" y="978646"/>
                </a:lnTo>
                <a:lnTo>
                  <a:pt x="4041177" y="962114"/>
                </a:lnTo>
                <a:lnTo>
                  <a:pt x="4074382" y="936466"/>
                </a:lnTo>
                <a:lnTo>
                  <a:pt x="4100030" y="903261"/>
                </a:lnTo>
                <a:lnTo>
                  <a:pt x="4116562" y="864059"/>
                </a:lnTo>
                <a:lnTo>
                  <a:pt x="4122419" y="820419"/>
                </a:lnTo>
                <a:lnTo>
                  <a:pt x="4122419" y="164083"/>
                </a:lnTo>
                <a:lnTo>
                  <a:pt x="4116562" y="120444"/>
                </a:lnTo>
                <a:lnTo>
                  <a:pt x="4100030" y="81242"/>
                </a:lnTo>
                <a:lnTo>
                  <a:pt x="4074382" y="48037"/>
                </a:lnTo>
                <a:lnTo>
                  <a:pt x="4041177" y="22389"/>
                </a:lnTo>
                <a:lnTo>
                  <a:pt x="4001975" y="5857"/>
                </a:lnTo>
                <a:lnTo>
                  <a:pt x="3958336" y="0"/>
                </a:lnTo>
                <a:close/>
              </a:path>
            </a:pathLst>
          </a:custGeom>
          <a:solidFill>
            <a:srgbClr val="BC49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9632442" y="5091176"/>
            <a:ext cx="3430270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000" b="1" spc="-20" dirty="0">
                <a:solidFill>
                  <a:srgbClr val="FFFFFF"/>
                </a:solidFill>
                <a:latin typeface="Arial"/>
                <a:cs typeface="Arial"/>
              </a:rPr>
              <a:t>ОБОРУДОВАНИЕ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ДЛЯ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ДЕТЕЙ</a:t>
            </a:r>
            <a:r>
              <a:rPr sz="20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20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ОСОБЕННОТЯМИ</a:t>
            </a:r>
            <a:endParaRPr sz="200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9304019" y="6091428"/>
            <a:ext cx="4114800" cy="692150"/>
          </a:xfrm>
          <a:custGeom>
            <a:avLst/>
            <a:gdLst/>
            <a:ahLst/>
            <a:cxnLst/>
            <a:rect l="l" t="t" r="r" b="b"/>
            <a:pathLst>
              <a:path w="4114800" h="692150">
                <a:moveTo>
                  <a:pt x="3999483" y="0"/>
                </a:moveTo>
                <a:lnTo>
                  <a:pt x="115315" y="0"/>
                </a:lnTo>
                <a:lnTo>
                  <a:pt x="70455" y="9070"/>
                </a:lnTo>
                <a:lnTo>
                  <a:pt x="33797" y="33797"/>
                </a:lnTo>
                <a:lnTo>
                  <a:pt x="9070" y="70455"/>
                </a:lnTo>
                <a:lnTo>
                  <a:pt x="0" y="115316"/>
                </a:lnTo>
                <a:lnTo>
                  <a:pt x="0" y="576580"/>
                </a:lnTo>
                <a:lnTo>
                  <a:pt x="9070" y="621440"/>
                </a:lnTo>
                <a:lnTo>
                  <a:pt x="33797" y="658098"/>
                </a:lnTo>
                <a:lnTo>
                  <a:pt x="70455" y="682825"/>
                </a:lnTo>
                <a:lnTo>
                  <a:pt x="115315" y="691896"/>
                </a:lnTo>
                <a:lnTo>
                  <a:pt x="3999483" y="691896"/>
                </a:lnTo>
                <a:lnTo>
                  <a:pt x="4044344" y="682825"/>
                </a:lnTo>
                <a:lnTo>
                  <a:pt x="4081002" y="658098"/>
                </a:lnTo>
                <a:lnTo>
                  <a:pt x="4105729" y="621440"/>
                </a:lnTo>
                <a:lnTo>
                  <a:pt x="4114799" y="576580"/>
                </a:lnTo>
                <a:lnTo>
                  <a:pt x="4114799" y="115316"/>
                </a:lnTo>
                <a:lnTo>
                  <a:pt x="4105729" y="70455"/>
                </a:lnTo>
                <a:lnTo>
                  <a:pt x="4081002" y="33797"/>
                </a:lnTo>
                <a:lnTo>
                  <a:pt x="4044344" y="9070"/>
                </a:lnTo>
                <a:lnTo>
                  <a:pt x="3999483" y="0"/>
                </a:lnTo>
                <a:close/>
              </a:path>
            </a:pathLst>
          </a:custGeom>
          <a:solidFill>
            <a:srgbClr val="E36C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9539096" y="6322821"/>
            <a:ext cx="179070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ОЗЕ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ЕНЕНИЕ</a:t>
            </a:r>
            <a:endParaRPr sz="2000"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9281159" y="7045452"/>
            <a:ext cx="4114800" cy="692150"/>
          </a:xfrm>
          <a:custGeom>
            <a:avLst/>
            <a:gdLst/>
            <a:ahLst/>
            <a:cxnLst/>
            <a:rect l="l" t="t" r="r" b="b"/>
            <a:pathLst>
              <a:path w="4114800" h="692150">
                <a:moveTo>
                  <a:pt x="3999484" y="0"/>
                </a:moveTo>
                <a:lnTo>
                  <a:pt x="115316" y="0"/>
                </a:lnTo>
                <a:lnTo>
                  <a:pt x="70455" y="9070"/>
                </a:lnTo>
                <a:lnTo>
                  <a:pt x="33797" y="33797"/>
                </a:lnTo>
                <a:lnTo>
                  <a:pt x="9070" y="70455"/>
                </a:lnTo>
                <a:lnTo>
                  <a:pt x="0" y="115316"/>
                </a:lnTo>
                <a:lnTo>
                  <a:pt x="0" y="576580"/>
                </a:lnTo>
                <a:lnTo>
                  <a:pt x="9070" y="621440"/>
                </a:lnTo>
                <a:lnTo>
                  <a:pt x="33797" y="658098"/>
                </a:lnTo>
                <a:lnTo>
                  <a:pt x="70455" y="682825"/>
                </a:lnTo>
                <a:lnTo>
                  <a:pt x="115316" y="691896"/>
                </a:lnTo>
                <a:lnTo>
                  <a:pt x="3999484" y="691896"/>
                </a:lnTo>
                <a:lnTo>
                  <a:pt x="4044344" y="682825"/>
                </a:lnTo>
                <a:lnTo>
                  <a:pt x="4081002" y="658098"/>
                </a:lnTo>
                <a:lnTo>
                  <a:pt x="4105729" y="621440"/>
                </a:lnTo>
                <a:lnTo>
                  <a:pt x="4114800" y="576580"/>
                </a:lnTo>
                <a:lnTo>
                  <a:pt x="4114800" y="115316"/>
                </a:lnTo>
                <a:lnTo>
                  <a:pt x="4105729" y="70455"/>
                </a:lnTo>
                <a:lnTo>
                  <a:pt x="4081002" y="33797"/>
                </a:lnTo>
                <a:lnTo>
                  <a:pt x="4044344" y="9070"/>
                </a:lnTo>
                <a:lnTo>
                  <a:pt x="3999484" y="0"/>
                </a:lnTo>
                <a:close/>
              </a:path>
            </a:pathLst>
          </a:custGeom>
          <a:solidFill>
            <a:srgbClr val="E36C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9563227" y="7218426"/>
            <a:ext cx="118046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НАВЕСЫ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9288780" y="7882128"/>
            <a:ext cx="4114800" cy="692150"/>
          </a:xfrm>
          <a:custGeom>
            <a:avLst/>
            <a:gdLst/>
            <a:ahLst/>
            <a:cxnLst/>
            <a:rect l="l" t="t" r="r" b="b"/>
            <a:pathLst>
              <a:path w="4114800" h="692150">
                <a:moveTo>
                  <a:pt x="3999483" y="0"/>
                </a:moveTo>
                <a:lnTo>
                  <a:pt x="115316" y="0"/>
                </a:lnTo>
                <a:lnTo>
                  <a:pt x="70455" y="9070"/>
                </a:lnTo>
                <a:lnTo>
                  <a:pt x="33797" y="33797"/>
                </a:lnTo>
                <a:lnTo>
                  <a:pt x="9070" y="70455"/>
                </a:lnTo>
                <a:lnTo>
                  <a:pt x="0" y="115316"/>
                </a:lnTo>
                <a:lnTo>
                  <a:pt x="0" y="576580"/>
                </a:lnTo>
                <a:lnTo>
                  <a:pt x="9070" y="621440"/>
                </a:lnTo>
                <a:lnTo>
                  <a:pt x="33797" y="658098"/>
                </a:lnTo>
                <a:lnTo>
                  <a:pt x="70455" y="682825"/>
                </a:lnTo>
                <a:lnTo>
                  <a:pt x="115316" y="691896"/>
                </a:lnTo>
                <a:lnTo>
                  <a:pt x="3999483" y="691896"/>
                </a:lnTo>
                <a:lnTo>
                  <a:pt x="4044344" y="682825"/>
                </a:lnTo>
                <a:lnTo>
                  <a:pt x="4081002" y="658098"/>
                </a:lnTo>
                <a:lnTo>
                  <a:pt x="4105729" y="621440"/>
                </a:lnTo>
                <a:lnTo>
                  <a:pt x="4114800" y="576580"/>
                </a:lnTo>
                <a:lnTo>
                  <a:pt x="4114800" y="115316"/>
                </a:lnTo>
                <a:lnTo>
                  <a:pt x="4105729" y="70455"/>
                </a:lnTo>
                <a:lnTo>
                  <a:pt x="4081002" y="33797"/>
                </a:lnTo>
                <a:lnTo>
                  <a:pt x="4044344" y="9070"/>
                </a:lnTo>
                <a:lnTo>
                  <a:pt x="3999483" y="0"/>
                </a:lnTo>
                <a:close/>
              </a:path>
            </a:pathLst>
          </a:custGeom>
          <a:solidFill>
            <a:srgbClr val="E36C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9539096" y="8009381"/>
            <a:ext cx="3538854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25" dirty="0">
                <a:solidFill>
                  <a:srgbClr val="FFFFFF"/>
                </a:solidFill>
                <a:latin typeface="Arial"/>
                <a:cs typeface="Arial"/>
              </a:rPr>
              <a:t>НАТУРАЛЬНЫЕ</a:t>
            </a:r>
            <a:r>
              <a:rPr sz="20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ПОКРЫТИЯ</a:t>
            </a:r>
            <a:endParaRPr sz="2000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9302495" y="8868156"/>
            <a:ext cx="4093845" cy="1143000"/>
          </a:xfrm>
          <a:custGeom>
            <a:avLst/>
            <a:gdLst/>
            <a:ahLst/>
            <a:cxnLst/>
            <a:rect l="l" t="t" r="r" b="b"/>
            <a:pathLst>
              <a:path w="4093844" h="1143000">
                <a:moveTo>
                  <a:pt x="3902963" y="0"/>
                </a:moveTo>
                <a:lnTo>
                  <a:pt x="190500" y="0"/>
                </a:lnTo>
                <a:lnTo>
                  <a:pt x="146837" y="5034"/>
                </a:lnTo>
                <a:lnTo>
                  <a:pt x="106746" y="19372"/>
                </a:lnTo>
                <a:lnTo>
                  <a:pt x="71374" y="41867"/>
                </a:lnTo>
                <a:lnTo>
                  <a:pt x="41867" y="71374"/>
                </a:lnTo>
                <a:lnTo>
                  <a:pt x="19372" y="106746"/>
                </a:lnTo>
                <a:lnTo>
                  <a:pt x="5034" y="146837"/>
                </a:lnTo>
                <a:lnTo>
                  <a:pt x="0" y="190500"/>
                </a:lnTo>
                <a:lnTo>
                  <a:pt x="0" y="952500"/>
                </a:lnTo>
                <a:lnTo>
                  <a:pt x="5034" y="996178"/>
                </a:lnTo>
                <a:lnTo>
                  <a:pt x="19372" y="1036275"/>
                </a:lnTo>
                <a:lnTo>
                  <a:pt x="41867" y="1071646"/>
                </a:lnTo>
                <a:lnTo>
                  <a:pt x="71374" y="1101148"/>
                </a:lnTo>
                <a:lnTo>
                  <a:pt x="106746" y="1123636"/>
                </a:lnTo>
                <a:lnTo>
                  <a:pt x="146837" y="1137968"/>
                </a:lnTo>
                <a:lnTo>
                  <a:pt x="190500" y="1143000"/>
                </a:lnTo>
                <a:lnTo>
                  <a:pt x="3902963" y="1143000"/>
                </a:lnTo>
                <a:lnTo>
                  <a:pt x="3946626" y="1137968"/>
                </a:lnTo>
                <a:lnTo>
                  <a:pt x="3986717" y="1123636"/>
                </a:lnTo>
                <a:lnTo>
                  <a:pt x="4022089" y="1101148"/>
                </a:lnTo>
                <a:lnTo>
                  <a:pt x="4051596" y="1071646"/>
                </a:lnTo>
                <a:lnTo>
                  <a:pt x="4074091" y="1036275"/>
                </a:lnTo>
                <a:lnTo>
                  <a:pt x="4088429" y="996178"/>
                </a:lnTo>
                <a:lnTo>
                  <a:pt x="4093463" y="952500"/>
                </a:lnTo>
                <a:lnTo>
                  <a:pt x="4093463" y="190500"/>
                </a:lnTo>
                <a:lnTo>
                  <a:pt x="4088429" y="146837"/>
                </a:lnTo>
                <a:lnTo>
                  <a:pt x="4074091" y="106746"/>
                </a:lnTo>
                <a:lnTo>
                  <a:pt x="4051596" y="71374"/>
                </a:lnTo>
                <a:lnTo>
                  <a:pt x="4022089" y="41867"/>
                </a:lnTo>
                <a:lnTo>
                  <a:pt x="3986717" y="19372"/>
                </a:lnTo>
                <a:lnTo>
                  <a:pt x="3946626" y="5034"/>
                </a:lnTo>
                <a:lnTo>
                  <a:pt x="3902963" y="0"/>
                </a:lnTo>
                <a:close/>
              </a:path>
            </a:pathLst>
          </a:custGeom>
          <a:solidFill>
            <a:srgbClr val="CC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9539096" y="8983471"/>
            <a:ext cx="2806065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ЕДИНАЯ</a:t>
            </a:r>
            <a:r>
              <a:rPr sz="20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КОНЦЕПЦИЯ </a:t>
            </a:r>
            <a:r>
              <a:rPr sz="2000" b="1" spc="-5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ДИЗАЙНА</a:t>
            </a:r>
            <a:r>
              <a:rPr sz="20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20" dirty="0">
                <a:solidFill>
                  <a:srgbClr val="FFFFFF"/>
                </a:solidFill>
                <a:latin typeface="Arial"/>
                <a:cs typeface="Arial"/>
              </a:rPr>
              <a:t>ВСЕХ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b="1" spc="-15" dirty="0">
                <a:solidFill>
                  <a:srgbClr val="FFFFFF"/>
                </a:solidFill>
                <a:latin typeface="Arial"/>
                <a:cs typeface="Arial"/>
              </a:rPr>
              <a:t>ЭЛЕМЕНТОВ</a:t>
            </a:r>
            <a:r>
              <a:rPr sz="20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СРЕДЫ</a:t>
            </a:r>
            <a:endParaRPr sz="2000">
              <a:latin typeface="Arial"/>
              <a:cs typeface="Arial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13920215" y="376427"/>
            <a:ext cx="4264660" cy="4422775"/>
          </a:xfrm>
          <a:custGeom>
            <a:avLst/>
            <a:gdLst/>
            <a:ahLst/>
            <a:cxnLst/>
            <a:rect l="l" t="t" r="r" b="b"/>
            <a:pathLst>
              <a:path w="4264659" h="4422775">
                <a:moveTo>
                  <a:pt x="3553460" y="0"/>
                </a:moveTo>
                <a:lnTo>
                  <a:pt x="710692" y="0"/>
                </a:lnTo>
                <a:lnTo>
                  <a:pt x="662027" y="1639"/>
                </a:lnTo>
                <a:lnTo>
                  <a:pt x="614244" y="6486"/>
                </a:lnTo>
                <a:lnTo>
                  <a:pt x="567447" y="14436"/>
                </a:lnTo>
                <a:lnTo>
                  <a:pt x="521743" y="25382"/>
                </a:lnTo>
                <a:lnTo>
                  <a:pt x="477237" y="39220"/>
                </a:lnTo>
                <a:lnTo>
                  <a:pt x="434036" y="55842"/>
                </a:lnTo>
                <a:lnTo>
                  <a:pt x="392244" y="75143"/>
                </a:lnTo>
                <a:lnTo>
                  <a:pt x="351968" y="97018"/>
                </a:lnTo>
                <a:lnTo>
                  <a:pt x="313314" y="121361"/>
                </a:lnTo>
                <a:lnTo>
                  <a:pt x="276386" y="148065"/>
                </a:lnTo>
                <a:lnTo>
                  <a:pt x="241292" y="177026"/>
                </a:lnTo>
                <a:lnTo>
                  <a:pt x="208137" y="208137"/>
                </a:lnTo>
                <a:lnTo>
                  <a:pt x="177026" y="241292"/>
                </a:lnTo>
                <a:lnTo>
                  <a:pt x="148065" y="276386"/>
                </a:lnTo>
                <a:lnTo>
                  <a:pt x="121361" y="313314"/>
                </a:lnTo>
                <a:lnTo>
                  <a:pt x="97018" y="351968"/>
                </a:lnTo>
                <a:lnTo>
                  <a:pt x="75143" y="392244"/>
                </a:lnTo>
                <a:lnTo>
                  <a:pt x="55842" y="434036"/>
                </a:lnTo>
                <a:lnTo>
                  <a:pt x="39220" y="477237"/>
                </a:lnTo>
                <a:lnTo>
                  <a:pt x="25382" y="521743"/>
                </a:lnTo>
                <a:lnTo>
                  <a:pt x="14436" y="567447"/>
                </a:lnTo>
                <a:lnTo>
                  <a:pt x="6486" y="614244"/>
                </a:lnTo>
                <a:lnTo>
                  <a:pt x="1639" y="662027"/>
                </a:lnTo>
                <a:lnTo>
                  <a:pt x="0" y="710692"/>
                </a:lnTo>
                <a:lnTo>
                  <a:pt x="0" y="3711956"/>
                </a:lnTo>
                <a:lnTo>
                  <a:pt x="1639" y="3760620"/>
                </a:lnTo>
                <a:lnTo>
                  <a:pt x="6486" y="3808403"/>
                </a:lnTo>
                <a:lnTo>
                  <a:pt x="14436" y="3855200"/>
                </a:lnTo>
                <a:lnTo>
                  <a:pt x="25382" y="3900904"/>
                </a:lnTo>
                <a:lnTo>
                  <a:pt x="39220" y="3945410"/>
                </a:lnTo>
                <a:lnTo>
                  <a:pt x="55842" y="3988611"/>
                </a:lnTo>
                <a:lnTo>
                  <a:pt x="75143" y="4030403"/>
                </a:lnTo>
                <a:lnTo>
                  <a:pt x="97018" y="4070679"/>
                </a:lnTo>
                <a:lnTo>
                  <a:pt x="121361" y="4109333"/>
                </a:lnTo>
                <a:lnTo>
                  <a:pt x="148065" y="4146261"/>
                </a:lnTo>
                <a:lnTo>
                  <a:pt x="177026" y="4181355"/>
                </a:lnTo>
                <a:lnTo>
                  <a:pt x="208137" y="4214510"/>
                </a:lnTo>
                <a:lnTo>
                  <a:pt x="241292" y="4245621"/>
                </a:lnTo>
                <a:lnTo>
                  <a:pt x="276386" y="4274582"/>
                </a:lnTo>
                <a:lnTo>
                  <a:pt x="313314" y="4301286"/>
                </a:lnTo>
                <a:lnTo>
                  <a:pt x="351968" y="4325629"/>
                </a:lnTo>
                <a:lnTo>
                  <a:pt x="392244" y="4347504"/>
                </a:lnTo>
                <a:lnTo>
                  <a:pt x="434036" y="4366805"/>
                </a:lnTo>
                <a:lnTo>
                  <a:pt x="477237" y="4383427"/>
                </a:lnTo>
                <a:lnTo>
                  <a:pt x="521743" y="4397265"/>
                </a:lnTo>
                <a:lnTo>
                  <a:pt x="567447" y="4408211"/>
                </a:lnTo>
                <a:lnTo>
                  <a:pt x="614244" y="4416161"/>
                </a:lnTo>
                <a:lnTo>
                  <a:pt x="662027" y="4421008"/>
                </a:lnTo>
                <a:lnTo>
                  <a:pt x="710692" y="4422648"/>
                </a:lnTo>
                <a:lnTo>
                  <a:pt x="3553460" y="4422648"/>
                </a:lnTo>
                <a:lnTo>
                  <a:pt x="3602124" y="4421008"/>
                </a:lnTo>
                <a:lnTo>
                  <a:pt x="3649907" y="4416161"/>
                </a:lnTo>
                <a:lnTo>
                  <a:pt x="3696704" y="4408211"/>
                </a:lnTo>
                <a:lnTo>
                  <a:pt x="3742408" y="4397265"/>
                </a:lnTo>
                <a:lnTo>
                  <a:pt x="3786914" y="4383427"/>
                </a:lnTo>
                <a:lnTo>
                  <a:pt x="3830115" y="4366805"/>
                </a:lnTo>
                <a:lnTo>
                  <a:pt x="3871907" y="4347504"/>
                </a:lnTo>
                <a:lnTo>
                  <a:pt x="3912183" y="4325629"/>
                </a:lnTo>
                <a:lnTo>
                  <a:pt x="3950837" y="4301286"/>
                </a:lnTo>
                <a:lnTo>
                  <a:pt x="3987765" y="4274582"/>
                </a:lnTo>
                <a:lnTo>
                  <a:pt x="4022859" y="4245621"/>
                </a:lnTo>
                <a:lnTo>
                  <a:pt x="4056014" y="4214510"/>
                </a:lnTo>
                <a:lnTo>
                  <a:pt x="4087125" y="4181355"/>
                </a:lnTo>
                <a:lnTo>
                  <a:pt x="4116086" y="4146261"/>
                </a:lnTo>
                <a:lnTo>
                  <a:pt x="4142790" y="4109333"/>
                </a:lnTo>
                <a:lnTo>
                  <a:pt x="4167133" y="4070679"/>
                </a:lnTo>
                <a:lnTo>
                  <a:pt x="4189008" y="4030403"/>
                </a:lnTo>
                <a:lnTo>
                  <a:pt x="4208309" y="3988611"/>
                </a:lnTo>
                <a:lnTo>
                  <a:pt x="4224931" y="3945410"/>
                </a:lnTo>
                <a:lnTo>
                  <a:pt x="4238769" y="3900904"/>
                </a:lnTo>
                <a:lnTo>
                  <a:pt x="4249715" y="3855200"/>
                </a:lnTo>
                <a:lnTo>
                  <a:pt x="4257665" y="3808403"/>
                </a:lnTo>
                <a:lnTo>
                  <a:pt x="4262512" y="3760620"/>
                </a:lnTo>
                <a:lnTo>
                  <a:pt x="4264152" y="3711956"/>
                </a:lnTo>
                <a:lnTo>
                  <a:pt x="4264152" y="710692"/>
                </a:lnTo>
                <a:lnTo>
                  <a:pt x="4262512" y="662027"/>
                </a:lnTo>
                <a:lnTo>
                  <a:pt x="4257665" y="614244"/>
                </a:lnTo>
                <a:lnTo>
                  <a:pt x="4249715" y="567447"/>
                </a:lnTo>
                <a:lnTo>
                  <a:pt x="4238769" y="521743"/>
                </a:lnTo>
                <a:lnTo>
                  <a:pt x="4224931" y="477237"/>
                </a:lnTo>
                <a:lnTo>
                  <a:pt x="4208309" y="434036"/>
                </a:lnTo>
                <a:lnTo>
                  <a:pt x="4189008" y="392244"/>
                </a:lnTo>
                <a:lnTo>
                  <a:pt x="4167133" y="351968"/>
                </a:lnTo>
                <a:lnTo>
                  <a:pt x="4142790" y="313314"/>
                </a:lnTo>
                <a:lnTo>
                  <a:pt x="4116086" y="276386"/>
                </a:lnTo>
                <a:lnTo>
                  <a:pt x="4087125" y="241292"/>
                </a:lnTo>
                <a:lnTo>
                  <a:pt x="4056014" y="208137"/>
                </a:lnTo>
                <a:lnTo>
                  <a:pt x="4022859" y="177026"/>
                </a:lnTo>
                <a:lnTo>
                  <a:pt x="3987765" y="148065"/>
                </a:lnTo>
                <a:lnTo>
                  <a:pt x="3950837" y="121361"/>
                </a:lnTo>
                <a:lnTo>
                  <a:pt x="3912183" y="97018"/>
                </a:lnTo>
                <a:lnTo>
                  <a:pt x="3871907" y="75143"/>
                </a:lnTo>
                <a:lnTo>
                  <a:pt x="3830115" y="55842"/>
                </a:lnTo>
                <a:lnTo>
                  <a:pt x="3786914" y="39220"/>
                </a:lnTo>
                <a:lnTo>
                  <a:pt x="3742408" y="25382"/>
                </a:lnTo>
                <a:lnTo>
                  <a:pt x="3696704" y="14436"/>
                </a:lnTo>
                <a:lnTo>
                  <a:pt x="3649907" y="6486"/>
                </a:lnTo>
                <a:lnTo>
                  <a:pt x="3602124" y="1639"/>
                </a:lnTo>
                <a:lnTo>
                  <a:pt x="3553460" y="0"/>
                </a:lnTo>
                <a:close/>
              </a:path>
            </a:pathLst>
          </a:custGeom>
          <a:solidFill>
            <a:srgbClr val="8EB4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14330934" y="721233"/>
            <a:ext cx="349567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25" dirty="0">
                <a:latin typeface="Microsoft Sans Serif"/>
                <a:cs typeface="Microsoft Sans Serif"/>
              </a:rPr>
              <a:t>ТРАДИЦИОННЫЕ</a:t>
            </a:r>
            <a:r>
              <a:rPr sz="2000" spc="-80" dirty="0">
                <a:latin typeface="Microsoft Sans Serif"/>
                <a:cs typeface="Microsoft Sans Serif"/>
              </a:rPr>
              <a:t> </a:t>
            </a:r>
            <a:r>
              <a:rPr sz="2000" spc="-70" dirty="0">
                <a:latin typeface="Microsoft Sans Serif"/>
                <a:cs typeface="Microsoft Sans Serif"/>
              </a:rPr>
              <a:t>ФУНКЦИИ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4330934" y="1407033"/>
            <a:ext cx="3608704" cy="2769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spc="-10" dirty="0">
                <a:latin typeface="Microsoft Sans Serif"/>
                <a:cs typeface="Microsoft Sans Serif"/>
              </a:rPr>
              <a:t>Система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пешеходных</a:t>
            </a:r>
            <a:endParaRPr sz="2000">
              <a:latin typeface="Microsoft Sans Serif"/>
              <a:cs typeface="Microsoft Sans Serif"/>
            </a:endParaRPr>
          </a:p>
          <a:p>
            <a:pPr marL="355600">
              <a:lnSpc>
                <a:spcPct val="100000"/>
              </a:lnSpc>
            </a:pPr>
            <a:r>
              <a:rPr sz="2000" spc="-35" dirty="0">
                <a:latin typeface="Microsoft Sans Serif"/>
                <a:cs typeface="Microsoft Sans Serif"/>
              </a:rPr>
              <a:t>дорожек</a:t>
            </a:r>
            <a:endParaRPr sz="2000">
              <a:latin typeface="Microsoft Sans Serif"/>
              <a:cs typeface="Microsoft Sans Serif"/>
            </a:endParaRPr>
          </a:p>
          <a:p>
            <a:pPr marL="355600" indent="-342900">
              <a:lnSpc>
                <a:spcPct val="100000"/>
              </a:lnSpc>
              <a:spcBef>
                <a:spcPts val="605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spc="-15" dirty="0">
                <a:latin typeface="Microsoft Sans Serif"/>
                <a:cs typeface="Microsoft Sans Serif"/>
              </a:rPr>
              <a:t>Зоны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20" dirty="0">
                <a:latin typeface="Microsoft Sans Serif"/>
                <a:cs typeface="Microsoft Sans Serif"/>
              </a:rPr>
              <a:t>тихого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отдыха</a:t>
            </a:r>
            <a:endParaRPr sz="2000">
              <a:latin typeface="Microsoft Sans Serif"/>
              <a:cs typeface="Microsoft Sans Serif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spc="-60" dirty="0">
                <a:latin typeface="Microsoft Sans Serif"/>
                <a:cs typeface="Microsoft Sans Serif"/>
              </a:rPr>
              <a:t>Детские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игровые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площадки</a:t>
            </a:r>
            <a:endParaRPr sz="2000">
              <a:latin typeface="Microsoft Sans Serif"/>
              <a:cs typeface="Microsoft Sans Serif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spc="-20" dirty="0">
                <a:latin typeface="Microsoft Sans Serif"/>
                <a:cs typeface="Microsoft Sans Serif"/>
              </a:rPr>
              <a:t>Комбинированная</a:t>
            </a:r>
            <a:endParaRPr sz="2000">
              <a:latin typeface="Microsoft Sans Serif"/>
              <a:cs typeface="Microsoft Sans Serif"/>
            </a:endParaRPr>
          </a:p>
          <a:p>
            <a:pPr marL="355600">
              <a:lnSpc>
                <a:spcPct val="100000"/>
              </a:lnSpc>
            </a:pPr>
            <a:r>
              <a:rPr sz="2000" spc="-10" dirty="0">
                <a:latin typeface="Microsoft Sans Serif"/>
                <a:cs typeface="Microsoft Sans Serif"/>
              </a:rPr>
              <a:t>спортивная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площадка</a:t>
            </a:r>
            <a:endParaRPr sz="2000">
              <a:latin typeface="Microsoft Sans Serif"/>
              <a:cs typeface="Microsoft Sans Serif"/>
            </a:endParaRPr>
          </a:p>
          <a:p>
            <a:pPr marL="355600" marR="743585" indent="-342900">
              <a:lnSpc>
                <a:spcPct val="100000"/>
              </a:lnSpc>
              <a:spcBef>
                <a:spcPts val="60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spc="-15" dirty="0">
                <a:latin typeface="Microsoft Sans Serif"/>
                <a:cs typeface="Microsoft Sans Serif"/>
              </a:rPr>
              <a:t>Площадки </a:t>
            </a:r>
            <a:r>
              <a:rPr sz="2000" spc="5" dirty="0">
                <a:latin typeface="Microsoft Sans Serif"/>
                <a:cs typeface="Microsoft Sans Serif"/>
              </a:rPr>
              <a:t>для </a:t>
            </a:r>
            <a:r>
              <a:rPr sz="2000" dirty="0">
                <a:latin typeface="Microsoft Sans Serif"/>
                <a:cs typeface="Microsoft Sans Serif"/>
              </a:rPr>
              <a:t>сбора </a:t>
            </a:r>
            <a:r>
              <a:rPr sz="2000" spc="-5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мусора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13968984" y="4971288"/>
            <a:ext cx="4264660" cy="2026920"/>
          </a:xfrm>
          <a:custGeom>
            <a:avLst/>
            <a:gdLst/>
            <a:ahLst/>
            <a:cxnLst/>
            <a:rect l="l" t="t" r="r" b="b"/>
            <a:pathLst>
              <a:path w="4264659" h="2026920">
                <a:moveTo>
                  <a:pt x="3926331" y="0"/>
                </a:moveTo>
                <a:lnTo>
                  <a:pt x="337819" y="0"/>
                </a:lnTo>
                <a:lnTo>
                  <a:pt x="291981" y="3084"/>
                </a:lnTo>
                <a:lnTo>
                  <a:pt x="248017" y="12067"/>
                </a:lnTo>
                <a:lnTo>
                  <a:pt x="206329" y="26548"/>
                </a:lnTo>
                <a:lnTo>
                  <a:pt x="167320" y="46124"/>
                </a:lnTo>
                <a:lnTo>
                  <a:pt x="131392" y="70392"/>
                </a:lnTo>
                <a:lnTo>
                  <a:pt x="98948" y="98948"/>
                </a:lnTo>
                <a:lnTo>
                  <a:pt x="70392" y="131392"/>
                </a:lnTo>
                <a:lnTo>
                  <a:pt x="46124" y="167320"/>
                </a:lnTo>
                <a:lnTo>
                  <a:pt x="26548" y="206329"/>
                </a:lnTo>
                <a:lnTo>
                  <a:pt x="12067" y="248017"/>
                </a:lnTo>
                <a:lnTo>
                  <a:pt x="3084" y="291981"/>
                </a:lnTo>
                <a:lnTo>
                  <a:pt x="0" y="337820"/>
                </a:lnTo>
                <a:lnTo>
                  <a:pt x="0" y="1689100"/>
                </a:lnTo>
                <a:lnTo>
                  <a:pt x="3084" y="1734938"/>
                </a:lnTo>
                <a:lnTo>
                  <a:pt x="12067" y="1778902"/>
                </a:lnTo>
                <a:lnTo>
                  <a:pt x="26548" y="1820590"/>
                </a:lnTo>
                <a:lnTo>
                  <a:pt x="46124" y="1859599"/>
                </a:lnTo>
                <a:lnTo>
                  <a:pt x="70392" y="1895527"/>
                </a:lnTo>
                <a:lnTo>
                  <a:pt x="98948" y="1927971"/>
                </a:lnTo>
                <a:lnTo>
                  <a:pt x="131392" y="1956527"/>
                </a:lnTo>
                <a:lnTo>
                  <a:pt x="167320" y="1980795"/>
                </a:lnTo>
                <a:lnTo>
                  <a:pt x="206329" y="2000371"/>
                </a:lnTo>
                <a:lnTo>
                  <a:pt x="248017" y="2014852"/>
                </a:lnTo>
                <a:lnTo>
                  <a:pt x="291981" y="2023835"/>
                </a:lnTo>
                <a:lnTo>
                  <a:pt x="337819" y="2026920"/>
                </a:lnTo>
                <a:lnTo>
                  <a:pt x="3926331" y="2026920"/>
                </a:lnTo>
                <a:lnTo>
                  <a:pt x="3972170" y="2023835"/>
                </a:lnTo>
                <a:lnTo>
                  <a:pt x="4016134" y="2014852"/>
                </a:lnTo>
                <a:lnTo>
                  <a:pt x="4057822" y="2000371"/>
                </a:lnTo>
                <a:lnTo>
                  <a:pt x="4096831" y="1980795"/>
                </a:lnTo>
                <a:lnTo>
                  <a:pt x="4132759" y="1956527"/>
                </a:lnTo>
                <a:lnTo>
                  <a:pt x="4165203" y="1927971"/>
                </a:lnTo>
                <a:lnTo>
                  <a:pt x="4193759" y="1895527"/>
                </a:lnTo>
                <a:lnTo>
                  <a:pt x="4218027" y="1859599"/>
                </a:lnTo>
                <a:lnTo>
                  <a:pt x="4237603" y="1820590"/>
                </a:lnTo>
                <a:lnTo>
                  <a:pt x="4252084" y="1778902"/>
                </a:lnTo>
                <a:lnTo>
                  <a:pt x="4261067" y="1734938"/>
                </a:lnTo>
                <a:lnTo>
                  <a:pt x="4264152" y="1689100"/>
                </a:lnTo>
                <a:lnTo>
                  <a:pt x="4264152" y="337820"/>
                </a:lnTo>
                <a:lnTo>
                  <a:pt x="4261067" y="291981"/>
                </a:lnTo>
                <a:lnTo>
                  <a:pt x="4252084" y="248017"/>
                </a:lnTo>
                <a:lnTo>
                  <a:pt x="4237603" y="206329"/>
                </a:lnTo>
                <a:lnTo>
                  <a:pt x="4218027" y="167320"/>
                </a:lnTo>
                <a:lnTo>
                  <a:pt x="4193759" y="131392"/>
                </a:lnTo>
                <a:lnTo>
                  <a:pt x="4165203" y="98948"/>
                </a:lnTo>
                <a:lnTo>
                  <a:pt x="4132759" y="70392"/>
                </a:lnTo>
                <a:lnTo>
                  <a:pt x="4096831" y="46124"/>
                </a:lnTo>
                <a:lnTo>
                  <a:pt x="4057822" y="26548"/>
                </a:lnTo>
                <a:lnTo>
                  <a:pt x="4016134" y="12067"/>
                </a:lnTo>
                <a:lnTo>
                  <a:pt x="3972170" y="3084"/>
                </a:lnTo>
                <a:lnTo>
                  <a:pt x="3926331" y="0"/>
                </a:lnTo>
                <a:close/>
              </a:path>
            </a:pathLst>
          </a:custGeom>
          <a:solidFill>
            <a:srgbClr val="8EB4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14223872" y="5283530"/>
            <a:ext cx="3560445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Microsoft Sans Serif"/>
                <a:cs typeface="Microsoft Sans Serif"/>
              </a:rPr>
              <a:t>НОВЫЕ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40" dirty="0">
                <a:latin typeface="Microsoft Sans Serif"/>
                <a:cs typeface="Microsoft Sans Serif"/>
              </a:rPr>
              <a:t>ФУНКЦИОНАЛЬНЫЕ</a:t>
            </a:r>
            <a:endParaRPr sz="20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2000" spc="-20" dirty="0">
                <a:latin typeface="Microsoft Sans Serif"/>
                <a:cs typeface="Microsoft Sans Serif"/>
              </a:rPr>
              <a:t>ЗОНЫ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4223872" y="6198488"/>
            <a:ext cx="3495675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spc="-20" dirty="0">
                <a:latin typeface="Microsoft Sans Serif"/>
                <a:cs typeface="Microsoft Sans Serif"/>
              </a:rPr>
              <a:t>Зона</a:t>
            </a:r>
            <a:r>
              <a:rPr sz="2000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для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работы </a:t>
            </a:r>
            <a:r>
              <a:rPr sz="2000" spc="-5" dirty="0">
                <a:latin typeface="Microsoft Sans Serif"/>
                <a:cs typeface="Microsoft Sans Serif"/>
              </a:rPr>
              <a:t>на </a:t>
            </a:r>
            <a:r>
              <a:rPr sz="2000" spc="-15" dirty="0">
                <a:latin typeface="Microsoft Sans Serif"/>
                <a:cs typeface="Microsoft Sans Serif"/>
              </a:rPr>
              <a:t>улице</a:t>
            </a:r>
            <a:endParaRPr sz="2000">
              <a:latin typeface="Microsoft Sans Serif"/>
              <a:cs typeface="Microsoft Sans Serif"/>
            </a:endParaRPr>
          </a:p>
          <a:p>
            <a:pPr marL="355600" indent="-342900">
              <a:lnSpc>
                <a:spcPct val="100000"/>
              </a:lnSpc>
              <a:buChar char="•"/>
              <a:tabLst>
                <a:tab pos="354965" algn="l"/>
                <a:tab pos="355600" algn="l"/>
              </a:tabLst>
            </a:pPr>
            <a:r>
              <a:rPr sz="2000" spc="-20" dirty="0">
                <a:latin typeface="Microsoft Sans Serif"/>
                <a:cs typeface="Microsoft Sans Serif"/>
              </a:rPr>
              <a:t>Зона </a:t>
            </a:r>
            <a:r>
              <a:rPr sz="2000" spc="-30" dirty="0">
                <a:latin typeface="Microsoft Sans Serif"/>
                <a:cs typeface="Microsoft Sans Serif"/>
              </a:rPr>
              <a:t>барбекю</a:t>
            </a:r>
            <a:endParaRPr sz="2000">
              <a:latin typeface="Microsoft Sans Serif"/>
              <a:cs typeface="Microsoft Sans Serif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3434333" y="2452877"/>
            <a:ext cx="10587102" cy="7053453"/>
            <a:chOff x="3434333" y="2452877"/>
            <a:chExt cx="10587102" cy="7053453"/>
          </a:xfrm>
        </p:grpSpPr>
        <p:sp>
          <p:nvSpPr>
            <p:cNvPr id="44" name="object 44"/>
            <p:cNvSpPr/>
            <p:nvPr/>
          </p:nvSpPr>
          <p:spPr>
            <a:xfrm>
              <a:off x="8637270" y="2452877"/>
              <a:ext cx="5384165" cy="2659380"/>
            </a:xfrm>
            <a:custGeom>
              <a:avLst/>
              <a:gdLst/>
              <a:ahLst/>
              <a:cxnLst/>
              <a:rect l="l" t="t" r="r" b="b"/>
              <a:pathLst>
                <a:path w="5384165" h="2659379">
                  <a:moveTo>
                    <a:pt x="4782312" y="135636"/>
                  </a:moveTo>
                  <a:lnTo>
                    <a:pt x="5282945" y="135636"/>
                  </a:lnTo>
                </a:path>
                <a:path w="5384165" h="2659379">
                  <a:moveTo>
                    <a:pt x="4789932" y="131064"/>
                  </a:moveTo>
                  <a:lnTo>
                    <a:pt x="5384164" y="2658999"/>
                  </a:lnTo>
                </a:path>
                <a:path w="5384165" h="2659379">
                  <a:moveTo>
                    <a:pt x="0" y="801497"/>
                  </a:moveTo>
                  <a:lnTo>
                    <a:pt x="660019" y="0"/>
                  </a:lnTo>
                </a:path>
              </a:pathLst>
            </a:custGeom>
            <a:ln w="44196">
              <a:solidFill>
                <a:srgbClr val="8EB4E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8695182" y="3905249"/>
              <a:ext cx="605790" cy="1550670"/>
            </a:xfrm>
            <a:custGeom>
              <a:avLst/>
              <a:gdLst/>
              <a:ahLst/>
              <a:cxnLst/>
              <a:rect l="l" t="t" r="r" b="b"/>
              <a:pathLst>
                <a:path w="605790" h="1550670">
                  <a:moveTo>
                    <a:pt x="0" y="513461"/>
                  </a:moveTo>
                  <a:lnTo>
                    <a:pt x="605663" y="0"/>
                  </a:lnTo>
                </a:path>
                <a:path w="605790" h="1550670">
                  <a:moveTo>
                    <a:pt x="0" y="771144"/>
                  </a:moveTo>
                  <a:lnTo>
                    <a:pt x="601599" y="1550289"/>
                  </a:lnTo>
                </a:path>
              </a:pathLst>
            </a:custGeom>
            <a:ln w="44196">
              <a:solidFill>
                <a:srgbClr val="BC49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8643365" y="6168389"/>
              <a:ext cx="735965" cy="1861185"/>
            </a:xfrm>
            <a:custGeom>
              <a:avLst/>
              <a:gdLst/>
              <a:ahLst/>
              <a:cxnLst/>
              <a:rect l="l" t="t" r="r" b="b"/>
              <a:pathLst>
                <a:path w="735965" h="1861184">
                  <a:moveTo>
                    <a:pt x="80772" y="103632"/>
                  </a:moveTo>
                  <a:lnTo>
                    <a:pt x="662304" y="103632"/>
                  </a:lnTo>
                </a:path>
                <a:path w="735965" h="1861184">
                  <a:moveTo>
                    <a:pt x="64007" y="99060"/>
                  </a:moveTo>
                  <a:lnTo>
                    <a:pt x="735456" y="969010"/>
                  </a:lnTo>
                </a:path>
                <a:path w="735965" h="1861184">
                  <a:moveTo>
                    <a:pt x="0" y="0"/>
                  </a:moveTo>
                  <a:lnTo>
                    <a:pt x="710691" y="1860677"/>
                  </a:lnTo>
                </a:path>
              </a:pathLst>
            </a:custGeom>
            <a:ln w="44196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8586977" y="7645145"/>
              <a:ext cx="711200" cy="1861185"/>
            </a:xfrm>
            <a:custGeom>
              <a:avLst/>
              <a:gdLst/>
              <a:ahLst/>
              <a:cxnLst/>
              <a:rect l="l" t="t" r="r" b="b"/>
              <a:pathLst>
                <a:path w="711200" h="1861184">
                  <a:moveTo>
                    <a:pt x="0" y="0"/>
                  </a:moveTo>
                  <a:lnTo>
                    <a:pt x="710692" y="1860638"/>
                  </a:lnTo>
                </a:path>
              </a:pathLst>
            </a:custGeom>
            <a:ln w="44196">
              <a:solidFill>
                <a:srgbClr val="CC00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3434333" y="3207257"/>
              <a:ext cx="1139190" cy="4118610"/>
            </a:xfrm>
            <a:custGeom>
              <a:avLst/>
              <a:gdLst/>
              <a:ahLst/>
              <a:cxnLst/>
              <a:rect l="l" t="t" r="r" b="b"/>
              <a:pathLst>
                <a:path w="1139189" h="4118609">
                  <a:moveTo>
                    <a:pt x="33527" y="1962912"/>
                  </a:moveTo>
                  <a:lnTo>
                    <a:pt x="1139063" y="0"/>
                  </a:lnTo>
                </a:path>
                <a:path w="1139189" h="4118609">
                  <a:moveTo>
                    <a:pt x="64007" y="2039620"/>
                  </a:moveTo>
                  <a:lnTo>
                    <a:pt x="1137792" y="1272540"/>
                  </a:lnTo>
                </a:path>
                <a:path w="1139189" h="4118609">
                  <a:moveTo>
                    <a:pt x="0" y="2048764"/>
                  </a:moveTo>
                  <a:lnTo>
                    <a:pt x="1073785" y="1281684"/>
                  </a:lnTo>
                </a:path>
                <a:path w="1139189" h="4118609">
                  <a:moveTo>
                    <a:pt x="48767" y="2057400"/>
                  </a:moveTo>
                  <a:lnTo>
                    <a:pt x="1124330" y="3008503"/>
                  </a:lnTo>
                </a:path>
                <a:path w="1139189" h="4118609">
                  <a:moveTo>
                    <a:pt x="33527" y="2031492"/>
                  </a:moveTo>
                  <a:lnTo>
                    <a:pt x="1093851" y="4118356"/>
                  </a:lnTo>
                </a:path>
              </a:pathLst>
            </a:custGeom>
            <a:ln w="44196">
              <a:solidFill>
                <a:srgbClr val="92D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98576" y="0"/>
            <a:ext cx="17489805" cy="10287000"/>
          </a:xfrm>
          <a:custGeom>
            <a:avLst/>
            <a:gdLst/>
            <a:ahLst/>
            <a:cxnLst/>
            <a:rect l="l" t="t" r="r" b="b"/>
            <a:pathLst>
              <a:path w="17489805" h="10287000">
                <a:moveTo>
                  <a:pt x="0" y="10287000"/>
                </a:moveTo>
                <a:lnTo>
                  <a:pt x="17489424" y="10287000"/>
                </a:lnTo>
                <a:lnTo>
                  <a:pt x="17489424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solidFill>
            <a:srgbClr val="5591A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233C457-4424-4A0E-906B-64D104646F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634" y="3464"/>
            <a:ext cx="15363204" cy="10246472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0" y="7955280"/>
            <a:ext cx="798830" cy="2331720"/>
          </a:xfrm>
          <a:custGeom>
            <a:avLst/>
            <a:gdLst/>
            <a:ahLst/>
            <a:cxnLst/>
            <a:rect l="l" t="t" r="r" b="b"/>
            <a:pathLst>
              <a:path w="798830" h="2331720">
                <a:moveTo>
                  <a:pt x="0" y="2331716"/>
                </a:moveTo>
                <a:lnTo>
                  <a:pt x="798576" y="2331716"/>
                </a:lnTo>
                <a:lnTo>
                  <a:pt x="798576" y="0"/>
                </a:lnTo>
                <a:lnTo>
                  <a:pt x="0" y="0"/>
                </a:lnTo>
                <a:lnTo>
                  <a:pt x="0" y="2331716"/>
                </a:lnTo>
                <a:close/>
              </a:path>
            </a:pathLst>
          </a:custGeom>
          <a:solidFill>
            <a:srgbClr val="E4F1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798830" cy="1303020"/>
          </a:xfrm>
          <a:custGeom>
            <a:avLst/>
            <a:gdLst/>
            <a:ahLst/>
            <a:cxnLst/>
            <a:rect l="l" t="t" r="r" b="b"/>
            <a:pathLst>
              <a:path w="798830" h="1303020">
                <a:moveTo>
                  <a:pt x="0" y="1303020"/>
                </a:moveTo>
                <a:lnTo>
                  <a:pt x="798576" y="1303020"/>
                </a:lnTo>
                <a:lnTo>
                  <a:pt x="798576" y="0"/>
                </a:lnTo>
                <a:lnTo>
                  <a:pt x="0" y="0"/>
                </a:lnTo>
                <a:lnTo>
                  <a:pt x="0" y="1303020"/>
                </a:lnTo>
                <a:close/>
              </a:path>
            </a:pathLst>
          </a:custGeom>
          <a:solidFill>
            <a:srgbClr val="E4F1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1303019"/>
            <a:ext cx="8335009" cy="6652259"/>
          </a:xfrm>
          <a:custGeom>
            <a:avLst/>
            <a:gdLst/>
            <a:ahLst/>
            <a:cxnLst/>
            <a:rect l="l" t="t" r="r" b="b"/>
            <a:pathLst>
              <a:path w="8335009" h="6652259">
                <a:moveTo>
                  <a:pt x="8334756" y="0"/>
                </a:moveTo>
                <a:lnTo>
                  <a:pt x="0" y="0"/>
                </a:lnTo>
                <a:lnTo>
                  <a:pt x="0" y="6652259"/>
                </a:lnTo>
                <a:lnTo>
                  <a:pt x="8334756" y="6652259"/>
                </a:lnTo>
                <a:lnTo>
                  <a:pt x="8334756" y="0"/>
                </a:lnTo>
                <a:close/>
              </a:path>
            </a:pathLst>
          </a:custGeom>
          <a:solidFill>
            <a:srgbClr val="2D3E42">
              <a:alpha val="8980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498144" y="1684401"/>
            <a:ext cx="616331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160" dirty="0"/>
              <a:t>ДВОР</a:t>
            </a:r>
            <a:r>
              <a:rPr sz="6000" spc="-20" dirty="0"/>
              <a:t> </a:t>
            </a:r>
            <a:r>
              <a:rPr sz="6000" spc="-50" dirty="0"/>
              <a:t>СЕЙЧАС</a:t>
            </a:r>
            <a:endParaRPr sz="6000" dirty="0"/>
          </a:p>
        </p:txBody>
      </p:sp>
      <p:sp>
        <p:nvSpPr>
          <p:cNvPr id="10" name="object 10"/>
          <p:cNvSpPr txBox="1"/>
          <p:nvPr/>
        </p:nvSpPr>
        <p:spPr>
          <a:xfrm>
            <a:off x="701141" y="3031998"/>
            <a:ext cx="6934834" cy="3881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16535" indent="-204470">
              <a:lnSpc>
                <a:spcPct val="100000"/>
              </a:lnSpc>
              <a:spcBef>
                <a:spcPts val="95"/>
              </a:spcBef>
              <a:buChar char="•"/>
              <a:tabLst>
                <a:tab pos="217170" algn="l"/>
              </a:tabLst>
            </a:pPr>
            <a:r>
              <a:rPr sz="2800" spc="-5" dirty="0">
                <a:solidFill>
                  <a:srgbClr val="E4F1EF"/>
                </a:solidFill>
                <a:latin typeface="Microsoft Sans Serif"/>
                <a:cs typeface="Microsoft Sans Serif"/>
              </a:rPr>
              <a:t>в</a:t>
            </a:r>
            <a:r>
              <a:rPr sz="2800" spc="30" dirty="0">
                <a:solidFill>
                  <a:srgbClr val="E4F1EF"/>
                </a:solidFill>
                <a:latin typeface="Microsoft Sans Serif"/>
                <a:cs typeface="Microsoft Sans Serif"/>
              </a:rPr>
              <a:t> </a:t>
            </a:r>
            <a:r>
              <a:rPr sz="2800" spc="-20" dirty="0">
                <a:solidFill>
                  <a:srgbClr val="E4F1EF"/>
                </a:solidFill>
                <a:latin typeface="Microsoft Sans Serif"/>
                <a:cs typeface="Microsoft Sans Serif"/>
              </a:rPr>
              <a:t>аварийном</a:t>
            </a:r>
            <a:r>
              <a:rPr sz="2800" spc="40" dirty="0">
                <a:solidFill>
                  <a:srgbClr val="E4F1EF"/>
                </a:solidFill>
                <a:latin typeface="Microsoft Sans Serif"/>
                <a:cs typeface="Microsoft Sans Serif"/>
              </a:rPr>
              <a:t> </a:t>
            </a:r>
            <a:r>
              <a:rPr sz="2800" spc="-10" dirty="0">
                <a:solidFill>
                  <a:srgbClr val="E4F1EF"/>
                </a:solidFill>
                <a:latin typeface="Microsoft Sans Serif"/>
                <a:cs typeface="Microsoft Sans Serif"/>
              </a:rPr>
              <a:t>состоянии</a:t>
            </a:r>
            <a:endParaRPr sz="2800" dirty="0">
              <a:latin typeface="Microsoft Sans Serif"/>
              <a:cs typeface="Microsoft Sans Serif"/>
            </a:endParaRPr>
          </a:p>
          <a:p>
            <a:pPr marL="216535" indent="-204470">
              <a:lnSpc>
                <a:spcPct val="100000"/>
              </a:lnSpc>
              <a:spcBef>
                <a:spcPts val="2039"/>
              </a:spcBef>
              <a:buChar char="•"/>
              <a:tabLst>
                <a:tab pos="217170" algn="l"/>
              </a:tabLst>
            </a:pPr>
            <a:r>
              <a:rPr sz="2800" spc="-30" dirty="0">
                <a:solidFill>
                  <a:srgbClr val="E4F1EF"/>
                </a:solidFill>
                <a:latin typeface="Microsoft Sans Serif"/>
                <a:cs typeface="Microsoft Sans Serif"/>
              </a:rPr>
              <a:t>отсутствует</a:t>
            </a:r>
            <a:r>
              <a:rPr sz="2800" spc="20" dirty="0">
                <a:solidFill>
                  <a:srgbClr val="E4F1EF"/>
                </a:solidFill>
                <a:latin typeface="Microsoft Sans Serif"/>
                <a:cs typeface="Microsoft Sans Serif"/>
              </a:rPr>
              <a:t> </a:t>
            </a:r>
            <a:r>
              <a:rPr sz="2800" spc="-15" dirty="0">
                <a:solidFill>
                  <a:srgbClr val="E4F1EF"/>
                </a:solidFill>
                <a:latin typeface="Microsoft Sans Serif"/>
                <a:cs typeface="Microsoft Sans Serif"/>
              </a:rPr>
              <a:t>освещение</a:t>
            </a:r>
            <a:endParaRPr sz="2800" dirty="0">
              <a:latin typeface="Microsoft Sans Serif"/>
              <a:cs typeface="Microsoft Sans Serif"/>
            </a:endParaRPr>
          </a:p>
          <a:p>
            <a:pPr marL="216535" indent="-204470">
              <a:lnSpc>
                <a:spcPct val="100000"/>
              </a:lnSpc>
              <a:spcBef>
                <a:spcPts val="2039"/>
              </a:spcBef>
              <a:buChar char="•"/>
              <a:tabLst>
                <a:tab pos="217170" algn="l"/>
              </a:tabLst>
            </a:pPr>
            <a:r>
              <a:rPr sz="2800" spc="-15" dirty="0">
                <a:solidFill>
                  <a:srgbClr val="E4F1EF"/>
                </a:solidFill>
                <a:latin typeface="Microsoft Sans Serif"/>
                <a:cs typeface="Microsoft Sans Serif"/>
              </a:rPr>
              <a:t>примитивные</a:t>
            </a:r>
            <a:r>
              <a:rPr sz="2800" spc="45" dirty="0">
                <a:solidFill>
                  <a:srgbClr val="E4F1EF"/>
                </a:solidFill>
                <a:latin typeface="Microsoft Sans Serif"/>
                <a:cs typeface="Microsoft Sans Serif"/>
              </a:rPr>
              <a:t> </a:t>
            </a:r>
            <a:r>
              <a:rPr sz="2800" spc="-50" dirty="0">
                <a:solidFill>
                  <a:srgbClr val="E4F1EF"/>
                </a:solidFill>
                <a:latin typeface="Microsoft Sans Serif"/>
                <a:cs typeface="Microsoft Sans Serif"/>
              </a:rPr>
              <a:t>детские</a:t>
            </a:r>
            <a:r>
              <a:rPr sz="2800" spc="50" dirty="0">
                <a:solidFill>
                  <a:srgbClr val="E4F1EF"/>
                </a:solidFill>
                <a:latin typeface="Microsoft Sans Serif"/>
                <a:cs typeface="Microsoft Sans Serif"/>
              </a:rPr>
              <a:t> </a:t>
            </a:r>
            <a:r>
              <a:rPr sz="2800" spc="-25" dirty="0">
                <a:solidFill>
                  <a:srgbClr val="E4F1EF"/>
                </a:solidFill>
                <a:latin typeface="Microsoft Sans Serif"/>
                <a:cs typeface="Microsoft Sans Serif"/>
              </a:rPr>
              <a:t>площадки</a:t>
            </a:r>
            <a:endParaRPr sz="2800" dirty="0">
              <a:latin typeface="Microsoft Sans Serif"/>
              <a:cs typeface="Microsoft Sans Serif"/>
            </a:endParaRPr>
          </a:p>
          <a:p>
            <a:pPr marL="216535" indent="-204470">
              <a:lnSpc>
                <a:spcPct val="100000"/>
              </a:lnSpc>
              <a:spcBef>
                <a:spcPts val="2039"/>
              </a:spcBef>
              <a:buChar char="•"/>
              <a:tabLst>
                <a:tab pos="217170" algn="l"/>
              </a:tabLst>
            </a:pPr>
            <a:r>
              <a:rPr sz="2800" spc="-25" dirty="0">
                <a:solidFill>
                  <a:srgbClr val="E4F1EF"/>
                </a:solidFill>
                <a:latin typeface="Microsoft Sans Serif"/>
                <a:cs typeface="Microsoft Sans Serif"/>
              </a:rPr>
              <a:t>отсутствуют</a:t>
            </a:r>
            <a:r>
              <a:rPr sz="2800" spc="25" dirty="0">
                <a:solidFill>
                  <a:srgbClr val="E4F1EF"/>
                </a:solidFill>
                <a:latin typeface="Microsoft Sans Serif"/>
                <a:cs typeface="Microsoft Sans Serif"/>
              </a:rPr>
              <a:t> </a:t>
            </a:r>
            <a:r>
              <a:rPr sz="2800" spc="-45" dirty="0">
                <a:solidFill>
                  <a:srgbClr val="E4F1EF"/>
                </a:solidFill>
                <a:latin typeface="Microsoft Sans Serif"/>
                <a:cs typeface="Microsoft Sans Serif"/>
              </a:rPr>
              <a:t>зоны</a:t>
            </a:r>
            <a:r>
              <a:rPr sz="2800" spc="35" dirty="0">
                <a:solidFill>
                  <a:srgbClr val="E4F1EF"/>
                </a:solidFill>
                <a:latin typeface="Microsoft Sans Serif"/>
                <a:cs typeface="Microsoft Sans Serif"/>
              </a:rPr>
              <a:t> </a:t>
            </a:r>
            <a:r>
              <a:rPr sz="2800" spc="5" dirty="0">
                <a:solidFill>
                  <a:srgbClr val="E4F1EF"/>
                </a:solidFill>
                <a:latin typeface="Microsoft Sans Serif"/>
                <a:cs typeface="Microsoft Sans Serif"/>
              </a:rPr>
              <a:t>для</a:t>
            </a:r>
            <a:r>
              <a:rPr sz="2800" spc="35" dirty="0">
                <a:solidFill>
                  <a:srgbClr val="E4F1EF"/>
                </a:solidFill>
                <a:latin typeface="Microsoft Sans Serif"/>
                <a:cs typeface="Microsoft Sans Serif"/>
              </a:rPr>
              <a:t> </a:t>
            </a:r>
            <a:r>
              <a:rPr sz="2800" spc="-35" dirty="0">
                <a:solidFill>
                  <a:srgbClr val="E4F1EF"/>
                </a:solidFill>
                <a:latin typeface="Microsoft Sans Serif"/>
                <a:cs typeface="Microsoft Sans Serif"/>
              </a:rPr>
              <a:t>отдыха</a:t>
            </a:r>
            <a:r>
              <a:rPr sz="2800" spc="40" dirty="0">
                <a:solidFill>
                  <a:srgbClr val="E4F1EF"/>
                </a:solidFill>
                <a:latin typeface="Microsoft Sans Serif"/>
                <a:cs typeface="Microsoft Sans Serif"/>
              </a:rPr>
              <a:t> </a:t>
            </a:r>
            <a:r>
              <a:rPr sz="2800" spc="-5" dirty="0">
                <a:solidFill>
                  <a:srgbClr val="E4F1EF"/>
                </a:solidFill>
                <a:latin typeface="Microsoft Sans Serif"/>
                <a:cs typeface="Microsoft Sans Serif"/>
              </a:rPr>
              <a:t>и</a:t>
            </a:r>
            <a:r>
              <a:rPr sz="2800" spc="30" dirty="0">
                <a:solidFill>
                  <a:srgbClr val="E4F1EF"/>
                </a:solidFill>
                <a:latin typeface="Microsoft Sans Serif"/>
                <a:cs typeface="Microsoft Sans Serif"/>
              </a:rPr>
              <a:t> </a:t>
            </a:r>
            <a:r>
              <a:rPr sz="2800" spc="-25" dirty="0">
                <a:solidFill>
                  <a:srgbClr val="E4F1EF"/>
                </a:solidFill>
                <a:latin typeface="Microsoft Sans Serif"/>
                <a:cs typeface="Microsoft Sans Serif"/>
              </a:rPr>
              <a:t>спорта</a:t>
            </a:r>
            <a:endParaRPr sz="2800" dirty="0">
              <a:latin typeface="Microsoft Sans Serif"/>
              <a:cs typeface="Microsoft Sans Serif"/>
            </a:endParaRPr>
          </a:p>
          <a:p>
            <a:pPr marL="216535" indent="-204470">
              <a:lnSpc>
                <a:spcPct val="100000"/>
              </a:lnSpc>
              <a:spcBef>
                <a:spcPts val="2039"/>
              </a:spcBef>
              <a:buChar char="•"/>
              <a:tabLst>
                <a:tab pos="217170" algn="l"/>
              </a:tabLst>
            </a:pPr>
            <a:r>
              <a:rPr sz="2800" spc="-30" dirty="0">
                <a:solidFill>
                  <a:srgbClr val="E4F1EF"/>
                </a:solidFill>
                <a:latin typeface="Microsoft Sans Serif"/>
                <a:cs typeface="Microsoft Sans Serif"/>
              </a:rPr>
              <a:t>недостаточное</a:t>
            </a:r>
            <a:r>
              <a:rPr sz="2800" spc="55" dirty="0">
                <a:solidFill>
                  <a:srgbClr val="E4F1EF"/>
                </a:solidFill>
                <a:latin typeface="Microsoft Sans Serif"/>
                <a:cs typeface="Microsoft Sans Serif"/>
              </a:rPr>
              <a:t> </a:t>
            </a:r>
            <a:r>
              <a:rPr sz="2800" spc="-30" dirty="0">
                <a:solidFill>
                  <a:srgbClr val="E4F1EF"/>
                </a:solidFill>
                <a:latin typeface="Microsoft Sans Serif"/>
                <a:cs typeface="Microsoft Sans Serif"/>
              </a:rPr>
              <a:t>озеленение</a:t>
            </a:r>
            <a:endParaRPr sz="2800" dirty="0">
              <a:latin typeface="Microsoft Sans Serif"/>
              <a:cs typeface="Microsoft Sans Serif"/>
            </a:endParaRPr>
          </a:p>
          <a:p>
            <a:pPr marL="216535" indent="-204470">
              <a:lnSpc>
                <a:spcPct val="100000"/>
              </a:lnSpc>
              <a:spcBef>
                <a:spcPts val="2039"/>
              </a:spcBef>
              <a:buChar char="•"/>
              <a:tabLst>
                <a:tab pos="217170" algn="l"/>
              </a:tabLst>
            </a:pPr>
            <a:r>
              <a:rPr sz="2800" spc="-15" dirty="0">
                <a:solidFill>
                  <a:srgbClr val="E4F1EF"/>
                </a:solidFill>
                <a:latin typeface="Microsoft Sans Serif"/>
                <a:cs typeface="Microsoft Sans Serif"/>
              </a:rPr>
              <a:t>не</a:t>
            </a:r>
            <a:r>
              <a:rPr sz="2800" spc="35" dirty="0">
                <a:solidFill>
                  <a:srgbClr val="E4F1EF"/>
                </a:solidFill>
                <a:latin typeface="Microsoft Sans Serif"/>
                <a:cs typeface="Microsoft Sans Serif"/>
              </a:rPr>
              <a:t> </a:t>
            </a:r>
            <a:r>
              <a:rPr sz="2800" spc="-20" dirty="0">
                <a:solidFill>
                  <a:srgbClr val="E4F1EF"/>
                </a:solidFill>
                <a:latin typeface="Microsoft Sans Serif"/>
                <a:cs typeface="Microsoft Sans Serif"/>
              </a:rPr>
              <a:t>учитывают</a:t>
            </a:r>
            <a:r>
              <a:rPr sz="2800" spc="60" dirty="0">
                <a:solidFill>
                  <a:srgbClr val="E4F1EF"/>
                </a:solidFill>
                <a:latin typeface="Microsoft Sans Serif"/>
                <a:cs typeface="Microsoft Sans Serif"/>
              </a:rPr>
              <a:t> </a:t>
            </a:r>
            <a:r>
              <a:rPr sz="2800" spc="-10" dirty="0">
                <a:solidFill>
                  <a:srgbClr val="E4F1EF"/>
                </a:solidFill>
                <a:latin typeface="Microsoft Sans Serif"/>
                <a:cs typeface="Microsoft Sans Serif"/>
              </a:rPr>
              <a:t>северную</a:t>
            </a:r>
            <a:r>
              <a:rPr sz="2800" spc="30" dirty="0">
                <a:solidFill>
                  <a:srgbClr val="E4F1EF"/>
                </a:solidFill>
                <a:latin typeface="Microsoft Sans Serif"/>
                <a:cs typeface="Microsoft Sans Serif"/>
              </a:rPr>
              <a:t> </a:t>
            </a:r>
            <a:r>
              <a:rPr sz="2800" spc="-25" dirty="0">
                <a:solidFill>
                  <a:srgbClr val="E4F1EF"/>
                </a:solidFill>
                <a:latin typeface="Microsoft Sans Serif"/>
                <a:cs typeface="Microsoft Sans Serif"/>
              </a:rPr>
              <a:t>специфику</a:t>
            </a:r>
            <a:endParaRPr sz="2800" dirty="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504301" y="6426453"/>
            <a:ext cx="102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7702276" y="9559543"/>
            <a:ext cx="22288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solidFill>
                  <a:srgbClr val="E4F1EF"/>
                </a:solidFill>
                <a:latin typeface="Microsoft Sans Serif"/>
                <a:cs typeface="Microsoft Sans Serif"/>
              </a:rPr>
              <a:t>2</a:t>
            </a:r>
            <a:endParaRPr sz="2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8F023EA-90F2-484F-8CF8-96CC8AB741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99" y="249583"/>
            <a:ext cx="13792199" cy="10006244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8517001" y="6477253"/>
            <a:ext cx="7747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0"/>
              </a:lnSpc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8</a:t>
            </a:r>
            <a:endParaRPr sz="1200" dirty="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6230599" cy="10287000"/>
            <a:chOff x="0" y="0"/>
            <a:chExt cx="28368295" cy="102870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798830" cy="10287000"/>
            </a:xfrm>
            <a:custGeom>
              <a:avLst/>
              <a:gdLst/>
              <a:ahLst/>
              <a:cxnLst/>
              <a:rect l="l" t="t" r="r" b="b"/>
              <a:pathLst>
                <a:path w="798830" h="10287000">
                  <a:moveTo>
                    <a:pt x="798576" y="10286996"/>
                  </a:moveTo>
                  <a:lnTo>
                    <a:pt x="798576" y="0"/>
                  </a:lnTo>
                  <a:lnTo>
                    <a:pt x="0" y="0"/>
                  </a:lnTo>
                  <a:lnTo>
                    <a:pt x="0" y="10286996"/>
                  </a:lnTo>
                  <a:lnTo>
                    <a:pt x="798576" y="10286996"/>
                  </a:lnTo>
                  <a:close/>
                </a:path>
              </a:pathLst>
            </a:custGeom>
            <a:solidFill>
              <a:srgbClr val="E4F1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261904" y="102754"/>
              <a:ext cx="24106391" cy="1306946"/>
            </a:xfrm>
            <a:custGeom>
              <a:avLst/>
              <a:gdLst/>
              <a:ahLst/>
              <a:cxnLst/>
              <a:rect l="l" t="t" r="r" b="b"/>
              <a:pathLst>
                <a:path w="8924925" h="2816860">
                  <a:moveTo>
                    <a:pt x="8924544" y="0"/>
                  </a:moveTo>
                  <a:lnTo>
                    <a:pt x="0" y="0"/>
                  </a:lnTo>
                  <a:lnTo>
                    <a:pt x="0" y="2816352"/>
                  </a:lnTo>
                  <a:lnTo>
                    <a:pt x="8924544" y="2816352"/>
                  </a:lnTo>
                  <a:lnTo>
                    <a:pt x="8924544" y="0"/>
                  </a:lnTo>
                  <a:close/>
                </a:path>
              </a:pathLst>
            </a:custGeom>
            <a:solidFill>
              <a:srgbClr val="2D3E42">
                <a:alpha val="89802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590800" y="189042"/>
            <a:ext cx="13550030" cy="18594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  <a:tabLst>
                <a:tab pos="1374775" algn="l"/>
                <a:tab pos="2286000" algn="l"/>
                <a:tab pos="4564380" algn="l"/>
                <a:tab pos="6362700" algn="l"/>
                <a:tab pos="7275830" algn="l"/>
              </a:tabLst>
            </a:pPr>
            <a:r>
              <a:rPr lang="ru-RU" spc="-80" dirty="0"/>
              <a:t>Проект благоустройства придомовой территории в п. Приаргунск, 1-мкр., д.13.</a:t>
            </a:r>
            <a:br>
              <a:rPr lang="ru-RU" spc="-80" dirty="0"/>
            </a:br>
            <a:r>
              <a:rPr lang="ru-RU" spc="-80" dirty="0"/>
              <a:t>Схема генерального плана</a:t>
            </a:r>
            <a:br>
              <a:rPr lang="ru-RU" spc="-80" dirty="0"/>
            </a:br>
            <a:r>
              <a:rPr lang="ru-RU" spc="-80" dirty="0"/>
              <a:t/>
            </a:r>
            <a:br>
              <a:rPr lang="ru-RU" spc="-80" dirty="0"/>
            </a:br>
            <a:endParaRPr lang="ru-RU" spc="-80" dirty="0"/>
          </a:p>
        </p:txBody>
      </p:sp>
      <p:sp>
        <p:nvSpPr>
          <p:cNvPr id="16" name="object 16"/>
          <p:cNvSpPr txBox="1"/>
          <p:nvPr/>
        </p:nvSpPr>
        <p:spPr>
          <a:xfrm>
            <a:off x="17729454" y="9635743"/>
            <a:ext cx="22288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28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3</a:t>
            </a:r>
            <a:endParaRPr sz="2800" dirty="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5BEF1F0-BD58-4553-9E87-9E6C8FAAE6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"/>
          <a:stretch/>
        </p:blipFill>
        <p:spPr>
          <a:xfrm>
            <a:off x="2438400" y="271621"/>
            <a:ext cx="13792198" cy="10015379"/>
          </a:xfrm>
          <a:prstGeom prst="rect">
            <a:avLst/>
          </a:prstGeom>
        </p:spPr>
      </p:pic>
      <p:sp>
        <p:nvSpPr>
          <p:cNvPr id="6" name="object 7">
            <a:extLst>
              <a:ext uri="{FF2B5EF4-FFF2-40B4-BE49-F238E27FC236}">
                <a16:creationId xmlns:a16="http://schemas.microsoft.com/office/drawing/2014/main" id="{FCEBA27B-96CE-4F63-B81F-B1DAF288D7F1}"/>
              </a:ext>
            </a:extLst>
          </p:cNvPr>
          <p:cNvSpPr/>
          <p:nvPr/>
        </p:nvSpPr>
        <p:spPr>
          <a:xfrm>
            <a:off x="2438400" y="102754"/>
            <a:ext cx="13792199" cy="1306946"/>
          </a:xfrm>
          <a:custGeom>
            <a:avLst/>
            <a:gdLst/>
            <a:ahLst/>
            <a:cxnLst/>
            <a:rect l="l" t="t" r="r" b="b"/>
            <a:pathLst>
              <a:path w="8924925" h="2816860">
                <a:moveTo>
                  <a:pt x="8924544" y="0"/>
                </a:moveTo>
                <a:lnTo>
                  <a:pt x="0" y="0"/>
                </a:lnTo>
                <a:lnTo>
                  <a:pt x="0" y="2816352"/>
                </a:lnTo>
                <a:lnTo>
                  <a:pt x="8924544" y="2816352"/>
                </a:lnTo>
                <a:lnTo>
                  <a:pt x="8924544" y="0"/>
                </a:lnTo>
                <a:close/>
              </a:path>
            </a:pathLst>
          </a:custGeom>
          <a:solidFill>
            <a:srgbClr val="2D3E42">
              <a:alpha val="89802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8">
            <a:extLst>
              <a:ext uri="{FF2B5EF4-FFF2-40B4-BE49-F238E27FC236}">
                <a16:creationId xmlns:a16="http://schemas.microsoft.com/office/drawing/2014/main" id="{A9D83344-AC8D-4AA8-B768-0ED8213F95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90800" y="189042"/>
            <a:ext cx="13550030" cy="18594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  <a:tabLst>
                <a:tab pos="1374775" algn="l"/>
                <a:tab pos="2286000" algn="l"/>
                <a:tab pos="4564380" algn="l"/>
                <a:tab pos="6362700" algn="l"/>
                <a:tab pos="7275830" algn="l"/>
              </a:tabLst>
            </a:pPr>
            <a:r>
              <a:rPr lang="ru-RU" spc="-80" dirty="0"/>
              <a:t>Проект благоустройства придомовой территории в п. Приаргунск, 1-мкр., д.13.</a:t>
            </a:r>
            <a:br>
              <a:rPr lang="ru-RU" spc="-80" dirty="0"/>
            </a:br>
            <a:r>
              <a:rPr lang="ru-RU" spc="-80" dirty="0"/>
              <a:t>Схема генерального плана</a:t>
            </a:r>
            <a:br>
              <a:rPr lang="ru-RU" spc="-80" dirty="0"/>
            </a:br>
            <a:r>
              <a:rPr lang="ru-RU" spc="-80" dirty="0"/>
              <a:t/>
            </a:r>
            <a:br>
              <a:rPr lang="ru-RU" spc="-80" dirty="0"/>
            </a:br>
            <a:endParaRPr lang="ru-RU" spc="-80" dirty="0"/>
          </a:p>
        </p:txBody>
      </p:sp>
      <p:sp>
        <p:nvSpPr>
          <p:cNvPr id="9" name="object 16">
            <a:extLst>
              <a:ext uri="{FF2B5EF4-FFF2-40B4-BE49-F238E27FC236}">
                <a16:creationId xmlns:a16="http://schemas.microsoft.com/office/drawing/2014/main" id="{59EA55C4-A769-42B1-8438-32A5214E630C}"/>
              </a:ext>
            </a:extLst>
          </p:cNvPr>
          <p:cNvSpPr txBox="1"/>
          <p:nvPr/>
        </p:nvSpPr>
        <p:spPr>
          <a:xfrm>
            <a:off x="17729454" y="9635743"/>
            <a:ext cx="22288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28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4</a:t>
            </a:r>
            <a:endParaRPr sz="2800" dirty="0">
              <a:latin typeface="Microsoft Sans Serif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40147881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7">
            <a:extLst>
              <a:ext uri="{FF2B5EF4-FFF2-40B4-BE49-F238E27FC236}">
                <a16:creationId xmlns:a16="http://schemas.microsoft.com/office/drawing/2014/main" id="{A523B217-0691-44F9-929D-99B6564DFA55}"/>
              </a:ext>
            </a:extLst>
          </p:cNvPr>
          <p:cNvSpPr/>
          <p:nvPr/>
        </p:nvSpPr>
        <p:spPr>
          <a:xfrm>
            <a:off x="838200" y="102754"/>
            <a:ext cx="17449800" cy="1306946"/>
          </a:xfrm>
          <a:custGeom>
            <a:avLst/>
            <a:gdLst/>
            <a:ahLst/>
            <a:cxnLst/>
            <a:rect l="l" t="t" r="r" b="b"/>
            <a:pathLst>
              <a:path w="8924925" h="2816860">
                <a:moveTo>
                  <a:pt x="8924544" y="0"/>
                </a:moveTo>
                <a:lnTo>
                  <a:pt x="0" y="0"/>
                </a:lnTo>
                <a:lnTo>
                  <a:pt x="0" y="2816352"/>
                </a:lnTo>
                <a:lnTo>
                  <a:pt x="8924544" y="2816352"/>
                </a:lnTo>
                <a:lnTo>
                  <a:pt x="8924544" y="0"/>
                </a:lnTo>
                <a:close/>
              </a:path>
            </a:pathLst>
          </a:custGeom>
          <a:solidFill>
            <a:srgbClr val="2D3E42">
              <a:alpha val="89802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8">
            <a:extLst>
              <a:ext uri="{FF2B5EF4-FFF2-40B4-BE49-F238E27FC236}">
                <a16:creationId xmlns:a16="http://schemas.microsoft.com/office/drawing/2014/main" id="{B1F13451-960A-4983-B088-2E6187D6BE9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90800" y="189042"/>
            <a:ext cx="13550030" cy="18594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  <a:tabLst>
                <a:tab pos="1374775" algn="l"/>
                <a:tab pos="2286000" algn="l"/>
                <a:tab pos="4564380" algn="l"/>
                <a:tab pos="6362700" algn="l"/>
                <a:tab pos="7275830" algn="l"/>
              </a:tabLst>
            </a:pPr>
            <a:r>
              <a:rPr lang="ru-RU" spc="-80" dirty="0"/>
              <a:t>Проект благоустройства придомовой территории в п. Приаргунск, 1-мкр., д.13.</a:t>
            </a:r>
            <a:br>
              <a:rPr lang="ru-RU" spc="-80" dirty="0"/>
            </a:br>
            <a:r>
              <a:rPr lang="ru-RU" spc="-80" dirty="0"/>
              <a:t>Вид с птичьего полета</a:t>
            </a:r>
            <a:br>
              <a:rPr lang="ru-RU" spc="-80" dirty="0"/>
            </a:br>
            <a:r>
              <a:rPr lang="ru-RU" spc="-80" dirty="0"/>
              <a:t/>
            </a:r>
            <a:br>
              <a:rPr lang="ru-RU" spc="-80" dirty="0"/>
            </a:br>
            <a:endParaRPr lang="ru-RU" spc="-80" dirty="0"/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79128BE7-6B40-4086-B653-FCE84C1054FE}"/>
              </a:ext>
            </a:extLst>
          </p:cNvPr>
          <p:cNvSpPr txBox="1"/>
          <p:nvPr/>
        </p:nvSpPr>
        <p:spPr>
          <a:xfrm>
            <a:off x="17702276" y="9559543"/>
            <a:ext cx="22288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5</a:t>
            </a:r>
            <a:endParaRPr sz="2800" dirty="0">
              <a:latin typeface="Microsoft Sans Serif"/>
              <a:cs typeface="Microsoft Sans Serif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71B6084-9344-47E7-934C-09BD8137D8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52700"/>
            <a:ext cx="17449800" cy="598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6943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7">
            <a:extLst>
              <a:ext uri="{FF2B5EF4-FFF2-40B4-BE49-F238E27FC236}">
                <a16:creationId xmlns:a16="http://schemas.microsoft.com/office/drawing/2014/main" id="{E6489BD9-F02A-46FD-8BDA-CB0D9DE961F8}"/>
              </a:ext>
            </a:extLst>
          </p:cNvPr>
          <p:cNvSpPr/>
          <p:nvPr/>
        </p:nvSpPr>
        <p:spPr>
          <a:xfrm>
            <a:off x="838200" y="102754"/>
            <a:ext cx="17449800" cy="1306946"/>
          </a:xfrm>
          <a:custGeom>
            <a:avLst/>
            <a:gdLst/>
            <a:ahLst/>
            <a:cxnLst/>
            <a:rect l="l" t="t" r="r" b="b"/>
            <a:pathLst>
              <a:path w="8924925" h="2816860">
                <a:moveTo>
                  <a:pt x="8924544" y="0"/>
                </a:moveTo>
                <a:lnTo>
                  <a:pt x="0" y="0"/>
                </a:lnTo>
                <a:lnTo>
                  <a:pt x="0" y="2816352"/>
                </a:lnTo>
                <a:lnTo>
                  <a:pt x="8924544" y="2816352"/>
                </a:lnTo>
                <a:lnTo>
                  <a:pt x="8924544" y="0"/>
                </a:lnTo>
                <a:close/>
              </a:path>
            </a:pathLst>
          </a:custGeom>
          <a:solidFill>
            <a:srgbClr val="2D3E42">
              <a:alpha val="89802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8">
            <a:extLst>
              <a:ext uri="{FF2B5EF4-FFF2-40B4-BE49-F238E27FC236}">
                <a16:creationId xmlns:a16="http://schemas.microsoft.com/office/drawing/2014/main" id="{FC7D4C44-98F5-466A-B570-2256E6A4EF0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90800" y="189042"/>
            <a:ext cx="13550030" cy="18594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  <a:tabLst>
                <a:tab pos="1374775" algn="l"/>
                <a:tab pos="2286000" algn="l"/>
                <a:tab pos="4564380" algn="l"/>
                <a:tab pos="6362700" algn="l"/>
                <a:tab pos="7275830" algn="l"/>
              </a:tabLst>
            </a:pPr>
            <a:r>
              <a:rPr lang="ru-RU" spc="-80" dirty="0"/>
              <a:t>Проект благоустройства придомовой территории в п. Приаргунск, 1-мкр., д.13.</a:t>
            </a:r>
            <a:br>
              <a:rPr lang="ru-RU" spc="-80" dirty="0"/>
            </a:br>
            <a:r>
              <a:rPr lang="ru-RU" spc="-80" dirty="0"/>
              <a:t>Спортивная зона</a:t>
            </a:r>
            <a:br>
              <a:rPr lang="ru-RU" spc="-80" dirty="0"/>
            </a:br>
            <a:r>
              <a:rPr lang="ru-RU" spc="-80" dirty="0"/>
              <a:t/>
            </a:r>
            <a:br>
              <a:rPr lang="ru-RU" spc="-80" dirty="0"/>
            </a:br>
            <a:endParaRPr lang="ru-RU" spc="-80" dirty="0"/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735B0B50-1424-4C35-ACE3-EF43DFD06822}"/>
              </a:ext>
            </a:extLst>
          </p:cNvPr>
          <p:cNvSpPr txBox="1"/>
          <p:nvPr/>
        </p:nvSpPr>
        <p:spPr>
          <a:xfrm>
            <a:off x="17702276" y="9559543"/>
            <a:ext cx="22288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28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6</a:t>
            </a:r>
            <a:endParaRPr sz="2800" dirty="0">
              <a:latin typeface="Microsoft Sans Serif"/>
              <a:cs typeface="Microsoft Sans Serif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90597EE-4778-4C33-A800-A59791B11F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86"/>
          <a:stretch/>
        </p:blipFill>
        <p:spPr>
          <a:xfrm>
            <a:off x="838200" y="1417319"/>
            <a:ext cx="17449800" cy="784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5519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7">
            <a:extLst>
              <a:ext uri="{FF2B5EF4-FFF2-40B4-BE49-F238E27FC236}">
                <a16:creationId xmlns:a16="http://schemas.microsoft.com/office/drawing/2014/main" id="{D16951DA-6DBA-4238-A8FB-347380B2AC27}"/>
              </a:ext>
            </a:extLst>
          </p:cNvPr>
          <p:cNvSpPr txBox="1"/>
          <p:nvPr/>
        </p:nvSpPr>
        <p:spPr>
          <a:xfrm>
            <a:off x="17702276" y="9559543"/>
            <a:ext cx="22288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28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7</a:t>
            </a:r>
            <a:endParaRPr sz="2800" dirty="0">
              <a:latin typeface="Microsoft Sans Serif"/>
              <a:cs typeface="Microsoft Sans Serif"/>
            </a:endParaRPr>
          </a:p>
        </p:txBody>
      </p:sp>
      <p:sp>
        <p:nvSpPr>
          <p:cNvPr id="5" name="object 7">
            <a:extLst>
              <a:ext uri="{FF2B5EF4-FFF2-40B4-BE49-F238E27FC236}">
                <a16:creationId xmlns:a16="http://schemas.microsoft.com/office/drawing/2014/main" id="{4282158F-289D-4AC6-85A6-791EEC7984A6}"/>
              </a:ext>
            </a:extLst>
          </p:cNvPr>
          <p:cNvSpPr/>
          <p:nvPr/>
        </p:nvSpPr>
        <p:spPr>
          <a:xfrm>
            <a:off x="838200" y="102754"/>
            <a:ext cx="17449800" cy="1306946"/>
          </a:xfrm>
          <a:custGeom>
            <a:avLst/>
            <a:gdLst/>
            <a:ahLst/>
            <a:cxnLst/>
            <a:rect l="l" t="t" r="r" b="b"/>
            <a:pathLst>
              <a:path w="8924925" h="2816860">
                <a:moveTo>
                  <a:pt x="8924544" y="0"/>
                </a:moveTo>
                <a:lnTo>
                  <a:pt x="0" y="0"/>
                </a:lnTo>
                <a:lnTo>
                  <a:pt x="0" y="2816352"/>
                </a:lnTo>
                <a:lnTo>
                  <a:pt x="8924544" y="2816352"/>
                </a:lnTo>
                <a:lnTo>
                  <a:pt x="8924544" y="0"/>
                </a:lnTo>
                <a:close/>
              </a:path>
            </a:pathLst>
          </a:custGeom>
          <a:solidFill>
            <a:srgbClr val="2D3E42">
              <a:alpha val="89802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8">
            <a:extLst>
              <a:ext uri="{FF2B5EF4-FFF2-40B4-BE49-F238E27FC236}">
                <a16:creationId xmlns:a16="http://schemas.microsoft.com/office/drawing/2014/main" id="{40AD765B-A7BA-42C8-8D32-AEF5FF3A4B1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90800" y="189042"/>
            <a:ext cx="13550030" cy="18594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  <a:tabLst>
                <a:tab pos="1374775" algn="l"/>
                <a:tab pos="2286000" algn="l"/>
                <a:tab pos="4564380" algn="l"/>
                <a:tab pos="6362700" algn="l"/>
                <a:tab pos="7275830" algn="l"/>
              </a:tabLst>
            </a:pPr>
            <a:r>
              <a:rPr lang="ru-RU" spc="-80" dirty="0"/>
              <a:t>Проект благоустройства придомовой территории в п. Приаргунск, 1-мкр., д.13.</a:t>
            </a:r>
            <a:br>
              <a:rPr lang="ru-RU" spc="-80" dirty="0"/>
            </a:br>
            <a:r>
              <a:rPr lang="ru-RU" spc="-80" dirty="0"/>
              <a:t>Спортивная зона</a:t>
            </a:r>
            <a:br>
              <a:rPr lang="ru-RU" spc="-80" dirty="0"/>
            </a:br>
            <a:r>
              <a:rPr lang="ru-RU" spc="-80" dirty="0"/>
              <a:t/>
            </a:r>
            <a:br>
              <a:rPr lang="ru-RU" spc="-80" dirty="0"/>
            </a:br>
            <a:endParaRPr lang="ru-RU" spc="-8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DC1CCF9-3575-4912-A3F4-D5C71225D6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08"/>
          <a:stretch/>
        </p:blipFill>
        <p:spPr>
          <a:xfrm>
            <a:off x="838200" y="1417320"/>
            <a:ext cx="17449800" cy="791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2308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7">
            <a:extLst>
              <a:ext uri="{FF2B5EF4-FFF2-40B4-BE49-F238E27FC236}">
                <a16:creationId xmlns:a16="http://schemas.microsoft.com/office/drawing/2014/main" id="{2377B962-8A97-43A3-A538-A0BB2ACF40FD}"/>
              </a:ext>
            </a:extLst>
          </p:cNvPr>
          <p:cNvSpPr txBox="1"/>
          <p:nvPr/>
        </p:nvSpPr>
        <p:spPr>
          <a:xfrm>
            <a:off x="17702276" y="9559543"/>
            <a:ext cx="22288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28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8</a:t>
            </a:r>
            <a:endParaRPr sz="2800" dirty="0">
              <a:latin typeface="Microsoft Sans Serif"/>
              <a:cs typeface="Microsoft Sans Serif"/>
            </a:endParaRPr>
          </a:p>
        </p:txBody>
      </p:sp>
      <p:sp>
        <p:nvSpPr>
          <p:cNvPr id="5" name="object 7">
            <a:extLst>
              <a:ext uri="{FF2B5EF4-FFF2-40B4-BE49-F238E27FC236}">
                <a16:creationId xmlns:a16="http://schemas.microsoft.com/office/drawing/2014/main" id="{FE119FD6-7333-4B4F-94D8-65E682C038EA}"/>
              </a:ext>
            </a:extLst>
          </p:cNvPr>
          <p:cNvSpPr/>
          <p:nvPr/>
        </p:nvSpPr>
        <p:spPr>
          <a:xfrm>
            <a:off x="838200" y="102754"/>
            <a:ext cx="17449800" cy="1306946"/>
          </a:xfrm>
          <a:custGeom>
            <a:avLst/>
            <a:gdLst/>
            <a:ahLst/>
            <a:cxnLst/>
            <a:rect l="l" t="t" r="r" b="b"/>
            <a:pathLst>
              <a:path w="8924925" h="2816860">
                <a:moveTo>
                  <a:pt x="8924544" y="0"/>
                </a:moveTo>
                <a:lnTo>
                  <a:pt x="0" y="0"/>
                </a:lnTo>
                <a:lnTo>
                  <a:pt x="0" y="2816352"/>
                </a:lnTo>
                <a:lnTo>
                  <a:pt x="8924544" y="2816352"/>
                </a:lnTo>
                <a:lnTo>
                  <a:pt x="8924544" y="0"/>
                </a:lnTo>
                <a:close/>
              </a:path>
            </a:pathLst>
          </a:custGeom>
          <a:solidFill>
            <a:srgbClr val="2D3E42">
              <a:alpha val="89802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8">
            <a:extLst>
              <a:ext uri="{FF2B5EF4-FFF2-40B4-BE49-F238E27FC236}">
                <a16:creationId xmlns:a16="http://schemas.microsoft.com/office/drawing/2014/main" id="{01825947-F69F-48D1-B96D-B1A2FDD71A7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90800" y="189042"/>
            <a:ext cx="13550030" cy="18594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  <a:tabLst>
                <a:tab pos="1374775" algn="l"/>
                <a:tab pos="2286000" algn="l"/>
                <a:tab pos="4564380" algn="l"/>
                <a:tab pos="6362700" algn="l"/>
                <a:tab pos="7275830" algn="l"/>
              </a:tabLst>
            </a:pPr>
            <a:r>
              <a:rPr lang="ru-RU" spc="-80" dirty="0"/>
              <a:t>Проект благоустройства придомовой территории в п. Приаргунск, 1-мкр., д.13.</a:t>
            </a:r>
            <a:br>
              <a:rPr lang="ru-RU" spc="-80" dirty="0"/>
            </a:br>
            <a:r>
              <a:rPr lang="ru-RU" spc="-80" dirty="0"/>
              <a:t>Детская площадка</a:t>
            </a:r>
            <a:br>
              <a:rPr lang="ru-RU" spc="-80" dirty="0"/>
            </a:br>
            <a:r>
              <a:rPr lang="ru-RU" spc="-80" dirty="0"/>
              <a:t/>
            </a:r>
            <a:br>
              <a:rPr lang="ru-RU" spc="-80" dirty="0"/>
            </a:br>
            <a:endParaRPr lang="ru-RU" spc="-8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735FDDB-C618-4F34-A4FE-45B99045B3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2486775"/>
            <a:ext cx="17449799" cy="653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0465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7">
            <a:extLst>
              <a:ext uri="{FF2B5EF4-FFF2-40B4-BE49-F238E27FC236}">
                <a16:creationId xmlns:a16="http://schemas.microsoft.com/office/drawing/2014/main" id="{BFFA5742-951D-4858-A31F-770C446CE2D5}"/>
              </a:ext>
            </a:extLst>
          </p:cNvPr>
          <p:cNvSpPr txBox="1"/>
          <p:nvPr/>
        </p:nvSpPr>
        <p:spPr>
          <a:xfrm>
            <a:off x="17702276" y="9559543"/>
            <a:ext cx="585724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28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10</a:t>
            </a:r>
            <a:endParaRPr sz="2800" dirty="0">
              <a:latin typeface="Microsoft Sans Serif"/>
              <a:cs typeface="Microsoft Sans Serif"/>
            </a:endParaRPr>
          </a:p>
        </p:txBody>
      </p:sp>
      <p:sp>
        <p:nvSpPr>
          <p:cNvPr id="5" name="object 7">
            <a:extLst>
              <a:ext uri="{FF2B5EF4-FFF2-40B4-BE49-F238E27FC236}">
                <a16:creationId xmlns:a16="http://schemas.microsoft.com/office/drawing/2014/main" id="{EA4C0A39-DC1E-4691-9BF7-A7EF23527F6F}"/>
              </a:ext>
            </a:extLst>
          </p:cNvPr>
          <p:cNvSpPr/>
          <p:nvPr/>
        </p:nvSpPr>
        <p:spPr>
          <a:xfrm>
            <a:off x="838200" y="102754"/>
            <a:ext cx="17449800" cy="1306946"/>
          </a:xfrm>
          <a:custGeom>
            <a:avLst/>
            <a:gdLst/>
            <a:ahLst/>
            <a:cxnLst/>
            <a:rect l="l" t="t" r="r" b="b"/>
            <a:pathLst>
              <a:path w="8924925" h="2816860">
                <a:moveTo>
                  <a:pt x="8924544" y="0"/>
                </a:moveTo>
                <a:lnTo>
                  <a:pt x="0" y="0"/>
                </a:lnTo>
                <a:lnTo>
                  <a:pt x="0" y="2816352"/>
                </a:lnTo>
                <a:lnTo>
                  <a:pt x="8924544" y="2816352"/>
                </a:lnTo>
                <a:lnTo>
                  <a:pt x="8924544" y="0"/>
                </a:lnTo>
                <a:close/>
              </a:path>
            </a:pathLst>
          </a:custGeom>
          <a:solidFill>
            <a:srgbClr val="2D3E42">
              <a:alpha val="89802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8">
            <a:extLst>
              <a:ext uri="{FF2B5EF4-FFF2-40B4-BE49-F238E27FC236}">
                <a16:creationId xmlns:a16="http://schemas.microsoft.com/office/drawing/2014/main" id="{42A7087C-7268-4D70-9DD0-61C4A24B669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90800" y="189042"/>
            <a:ext cx="13550030" cy="18594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  <a:tabLst>
                <a:tab pos="1374775" algn="l"/>
                <a:tab pos="2286000" algn="l"/>
                <a:tab pos="4564380" algn="l"/>
                <a:tab pos="6362700" algn="l"/>
                <a:tab pos="7275830" algn="l"/>
              </a:tabLst>
            </a:pPr>
            <a:r>
              <a:rPr lang="ru-RU" spc="-80" dirty="0"/>
              <a:t>Проект благоустройства придомовой территории в п. Приаргунск, 1-мкр., д.13.</a:t>
            </a:r>
            <a:br>
              <a:rPr lang="ru-RU" spc="-80" dirty="0"/>
            </a:br>
            <a:r>
              <a:rPr lang="ru-RU" spc="-80" dirty="0"/>
              <a:t>Детская площадка</a:t>
            </a:r>
            <a:br>
              <a:rPr lang="ru-RU" spc="-80" dirty="0"/>
            </a:br>
            <a:r>
              <a:rPr lang="ru-RU" spc="-80" dirty="0"/>
              <a:t/>
            </a:r>
            <a:br>
              <a:rPr lang="ru-RU" spc="-80" dirty="0"/>
            </a:br>
            <a:endParaRPr lang="ru-RU" spc="-8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CF78CF2-2B13-453A-B0DB-B819FD0D6D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"/>
          <a:stretch/>
        </p:blipFill>
        <p:spPr>
          <a:xfrm>
            <a:off x="838200" y="1409700"/>
            <a:ext cx="17449800" cy="812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0519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167</TotalTime>
  <Words>248</Words>
  <Application>Microsoft Office PowerPoint</Application>
  <PresentationFormat>Произвольный</PresentationFormat>
  <Paragraphs>65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Microsoft Sans Serif</vt:lpstr>
      <vt:lpstr>Office Theme</vt:lpstr>
      <vt:lpstr>Презентация PowerPoint</vt:lpstr>
      <vt:lpstr>ДВОР СЕЙЧАС</vt:lpstr>
      <vt:lpstr>Проект благоустройства придомовой территории в п. Приаргунск, 1-мкр., д.13. Схема генерального плана  </vt:lpstr>
      <vt:lpstr>Проект благоустройства придомовой территории в п. Приаргунск, 1-мкр., д.13. Схема генерального плана  </vt:lpstr>
      <vt:lpstr>Проект благоустройства придомовой территории в п. Приаргунск, 1-мкр., д.13. Вид с птичьего полета  </vt:lpstr>
      <vt:lpstr>Проект благоустройства придомовой территории в п. Приаргунск, 1-мкр., д.13. Спортивная зона  </vt:lpstr>
      <vt:lpstr>Проект благоустройства придомовой территории в п. Приаргунск, 1-мкр., д.13. Спортивная зона  </vt:lpstr>
      <vt:lpstr>Проект благоустройства придомовой территории в п. Приаргунск, 1-мкр., д.13. Детская площадка  </vt:lpstr>
      <vt:lpstr>Проект благоустройства придомовой территории в п. Приаргунск, 1-мкр., д.13. Детская площадка  </vt:lpstr>
      <vt:lpstr>Проект благоустройства придомовой территории в п. Приаргунск, 1-мкр., д.13. Зона отдыха  </vt:lpstr>
      <vt:lpstr>Проект благоустройства придомовой территории в п. Приаргунск, 1-мкр., д.13. Зона отдыха  </vt:lpstr>
      <vt:lpstr>СОЗДАНИЕ СОВРЕМЕННОЙ КОМФОРТНОЙ СРЕДЫ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1 тыс. дворов (04.10.2021)</dc:title>
  <dc:creator>Веретенников Артур Висентевич</dc:creator>
  <cp:lastModifiedBy>Игорь В. Романов</cp:lastModifiedBy>
  <cp:revision>11</cp:revision>
  <dcterms:created xsi:type="dcterms:W3CDTF">2021-10-26T02:41:06Z</dcterms:created>
  <dcterms:modified xsi:type="dcterms:W3CDTF">2022-01-27T08:55:12Z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2021-10-22T00:00:00Z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2021-10-26T00:00:00Z</vt:filetime>
  </property>
</Properties>
</file>