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8.xml" ContentType="application/vnd.openxmlformats-officedocument.theme+xml"/>
  <Override PartName="/ppt/theme/theme9.xml" ContentType="application/vnd.openxmlformats-officedocument.theme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824" r:id="rId8"/>
  </p:sldMasterIdLst>
  <p:notesMasterIdLst>
    <p:notesMasterId r:id="rId22"/>
  </p:notesMasterIdLst>
  <p:sldIdLst>
    <p:sldId id="256" r:id="rId9"/>
    <p:sldId id="257" r:id="rId10"/>
    <p:sldId id="264" r:id="rId11"/>
    <p:sldId id="283" r:id="rId12"/>
    <p:sldId id="268" r:id="rId13"/>
    <p:sldId id="269" r:id="rId14"/>
    <p:sldId id="275" r:id="rId15"/>
    <p:sldId id="273" r:id="rId16"/>
    <p:sldId id="274" r:id="rId17"/>
    <p:sldId id="284" r:id="rId18"/>
    <p:sldId id="285" r:id="rId19"/>
    <p:sldId id="282" r:id="rId20"/>
    <p:sldId id="263" r:id="rId21"/>
  </p:sldIdLst>
  <p:sldSz cx="9144000" cy="5148263"/>
  <p:notesSz cx="6808788" cy="9940925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61">
          <p15:clr>
            <a:srgbClr val="A4A3A4"/>
          </p15:clr>
        </p15:guide>
        <p15:guide id="2" pos="340">
          <p15:clr>
            <a:srgbClr val="A4A3A4"/>
          </p15:clr>
        </p15:guide>
        <p15:guide id="3" orient="horz" pos="3028">
          <p15:clr>
            <a:srgbClr val="A4A3A4"/>
          </p15:clr>
        </p15:guide>
        <p15:guide id="4" pos="551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pos="2331">
          <p15:clr>
            <a:srgbClr val="A4A3A4"/>
          </p15:clr>
        </p15:guide>
        <p15:guide id="11" pos="726">
          <p15:clr>
            <a:srgbClr val="A4A3A4"/>
          </p15:clr>
        </p15:guide>
        <p15:guide id="12" pos="875">
          <p15:clr>
            <a:srgbClr val="A4A3A4"/>
          </p15:clr>
        </p15:guide>
        <p15:guide id="13" pos="1260">
          <p15:clr>
            <a:srgbClr val="A4A3A4"/>
          </p15:clr>
        </p15:guide>
        <p15:guide id="14" pos="1410">
          <p15:clr>
            <a:srgbClr val="A4A3A4"/>
          </p15:clr>
        </p15:guide>
        <p15:guide id="15" pos="1796">
          <p15:clr>
            <a:srgbClr val="A4A3A4"/>
          </p15:clr>
        </p15:guide>
        <p15:guide id="16" pos="19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31">
          <p15:clr>
            <a:srgbClr val="A4A3A4"/>
          </p15:clr>
        </p15:guide>
        <p15:guide id="4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7" autoAdjust="0"/>
    <p:restoredTop sz="90847" autoAdjust="0"/>
  </p:normalViewPr>
  <p:slideViewPr>
    <p:cSldViewPr snapToGrid="0">
      <p:cViewPr varScale="1">
        <p:scale>
          <a:sx n="150" d="100"/>
          <a:sy n="150" d="100"/>
        </p:scale>
        <p:origin x="-420" y="-96"/>
      </p:cViewPr>
      <p:guideLst>
        <p:guide orient="horz" pos="261"/>
        <p:guide orient="horz" pos="3028"/>
        <p:guide orient="horz" pos="272"/>
        <p:guide orient="horz" pos="2971"/>
        <p:guide orient="horz" pos="930"/>
        <p:guide orient="horz" pos="1337"/>
        <p:guide orient="horz" pos="2086"/>
        <p:guide pos="340"/>
        <p:guide pos="5511"/>
        <p:guide pos="2331"/>
        <p:guide pos="726"/>
        <p:guide pos="875"/>
        <p:guide pos="1260"/>
        <p:guide pos="1410"/>
        <p:guide pos="17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orient="horz" pos="3131"/>
        <p:guide pos="2160"/>
        <p:guide pos="2145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16AA0-42D0-4E9A-904E-E056068D8ADE}" type="doc">
      <dgm:prSet loTypeId="urn:microsoft.com/office/officeart/2005/8/layout/pyramid2" loCatId="pyramid" qsTypeId="urn:microsoft.com/office/officeart/2005/8/quickstyle/3d2#1" qsCatId="3D" csTypeId="urn:microsoft.com/office/officeart/2005/8/colors/accent1_2" csCatId="accent1" phldr="1"/>
      <dgm:spPr/>
    </dgm:pt>
    <dgm:pt modelId="{3FF748B2-CC95-451B-8143-C5A03F1EB111}">
      <dgm:prSet phldrT="[Текст]"/>
      <dgm:spPr/>
      <dgm:t>
        <a:bodyPr/>
        <a:lstStyle/>
        <a:p>
          <a:r>
            <a:rPr lang="ru-RU" dirty="0"/>
            <a:t>Федеральный уровень</a:t>
          </a:r>
        </a:p>
      </dgm:t>
    </dgm:pt>
    <dgm:pt modelId="{F99DA536-E43B-4950-BA30-8CA9E427BA97}" type="parTrans" cxnId="{37DEBAA8-1957-44E0-95DB-E2FC8D891943}">
      <dgm:prSet/>
      <dgm:spPr/>
      <dgm:t>
        <a:bodyPr/>
        <a:lstStyle/>
        <a:p>
          <a:endParaRPr lang="ru-RU"/>
        </a:p>
      </dgm:t>
    </dgm:pt>
    <dgm:pt modelId="{674D32EE-29CD-44A6-957C-0715A8F487A7}" type="sibTrans" cxnId="{37DEBAA8-1957-44E0-95DB-E2FC8D891943}">
      <dgm:prSet/>
      <dgm:spPr/>
      <dgm:t>
        <a:bodyPr/>
        <a:lstStyle/>
        <a:p>
          <a:endParaRPr lang="ru-RU"/>
        </a:p>
      </dgm:t>
    </dgm:pt>
    <dgm:pt modelId="{B26F7618-C915-462A-BFAF-8F1E5C379A4B}">
      <dgm:prSet phldrT="[Текст]"/>
      <dgm:spPr/>
      <dgm:t>
        <a:bodyPr/>
        <a:lstStyle/>
        <a:p>
          <a:r>
            <a:rPr lang="ru-RU" dirty="0"/>
            <a:t>Региональный уровень</a:t>
          </a:r>
        </a:p>
      </dgm:t>
    </dgm:pt>
    <dgm:pt modelId="{F07A516F-C219-4A59-AB1C-9F9EC1B18B82}" type="parTrans" cxnId="{EBA86250-F7EF-4722-8D65-42F973FA4D18}">
      <dgm:prSet/>
      <dgm:spPr/>
      <dgm:t>
        <a:bodyPr/>
        <a:lstStyle/>
        <a:p>
          <a:endParaRPr lang="ru-RU"/>
        </a:p>
      </dgm:t>
    </dgm:pt>
    <dgm:pt modelId="{4A4D4BC3-FDE5-47A6-9F56-565CC7A1FFA0}" type="sibTrans" cxnId="{EBA86250-F7EF-4722-8D65-42F973FA4D18}">
      <dgm:prSet/>
      <dgm:spPr/>
      <dgm:t>
        <a:bodyPr/>
        <a:lstStyle/>
        <a:p>
          <a:endParaRPr lang="ru-RU"/>
        </a:p>
      </dgm:t>
    </dgm:pt>
    <dgm:pt modelId="{CCD4CE0A-9387-4751-B631-756FA8B3A1B1}">
      <dgm:prSet phldrT="[Текст]"/>
      <dgm:spPr/>
      <dgm:t>
        <a:bodyPr/>
        <a:lstStyle/>
        <a:p>
          <a:r>
            <a:rPr lang="ru-RU" dirty="0"/>
            <a:t>Уровень организации</a:t>
          </a:r>
        </a:p>
      </dgm:t>
    </dgm:pt>
    <dgm:pt modelId="{247F04F3-E4F3-4501-96E7-052FDA5D92EF}" type="parTrans" cxnId="{ED36D28C-0583-4DAF-A348-580FDDADAE86}">
      <dgm:prSet/>
      <dgm:spPr/>
      <dgm:t>
        <a:bodyPr/>
        <a:lstStyle/>
        <a:p>
          <a:endParaRPr lang="ru-RU"/>
        </a:p>
      </dgm:t>
    </dgm:pt>
    <dgm:pt modelId="{8DA91440-B118-49C5-B7A4-0D2DB838972C}" type="sibTrans" cxnId="{ED36D28C-0583-4DAF-A348-580FDDADAE86}">
      <dgm:prSet/>
      <dgm:spPr/>
      <dgm:t>
        <a:bodyPr/>
        <a:lstStyle/>
        <a:p>
          <a:endParaRPr lang="ru-RU"/>
        </a:p>
      </dgm:t>
    </dgm:pt>
    <dgm:pt modelId="{4E388B56-311A-46E5-9570-0E5542DBCD84}" type="pres">
      <dgm:prSet presAssocID="{F2516AA0-42D0-4E9A-904E-E056068D8ADE}" presName="compositeShape" presStyleCnt="0">
        <dgm:presLayoutVars>
          <dgm:dir/>
          <dgm:resizeHandles/>
        </dgm:presLayoutVars>
      </dgm:prSet>
      <dgm:spPr/>
    </dgm:pt>
    <dgm:pt modelId="{B5D2158A-EB40-4D24-8CC8-B2BFED5A76F0}" type="pres">
      <dgm:prSet presAssocID="{F2516AA0-42D0-4E9A-904E-E056068D8ADE}" presName="pyramid" presStyleLbl="node1" presStyleIdx="0" presStyleCnt="1" custScaleX="124718" custScaleY="100000" custLinFactNeighborX="-941"/>
      <dgm:spPr/>
    </dgm:pt>
    <dgm:pt modelId="{9EAEA455-5A6E-410E-B4B7-AC856197C3E4}" type="pres">
      <dgm:prSet presAssocID="{F2516AA0-42D0-4E9A-904E-E056068D8ADE}" presName="theList" presStyleCnt="0"/>
      <dgm:spPr/>
    </dgm:pt>
    <dgm:pt modelId="{500CF7D1-1636-4DEB-8CDC-2F7C02C42901}" type="pres">
      <dgm:prSet presAssocID="{3FF748B2-CC95-451B-8143-C5A03F1EB111}" presName="aNode" presStyleLbl="fgAcc1" presStyleIdx="0" presStyleCnt="3" custLinFactNeighborX="35433" custLinFactNeighborY="-970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BACF9-1EBF-4380-93A2-375886B886CF}" type="pres">
      <dgm:prSet presAssocID="{3FF748B2-CC95-451B-8143-C5A03F1EB111}" presName="aSpace" presStyleCnt="0"/>
      <dgm:spPr/>
    </dgm:pt>
    <dgm:pt modelId="{8AB727E3-2AAC-4333-BE67-DDCC2DBAF903}" type="pres">
      <dgm:prSet presAssocID="{B26F7618-C915-462A-BFAF-8F1E5C379A4B}" presName="aNode" presStyleLbl="fgAcc1" presStyleIdx="1" presStyleCnt="3" custLinFactNeighborX="36169" custLinFactNeighborY="-563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539D37-E751-4F81-B040-B9AF8800B9C2}" type="pres">
      <dgm:prSet presAssocID="{B26F7618-C915-462A-BFAF-8F1E5C379A4B}" presName="aSpace" presStyleCnt="0"/>
      <dgm:spPr/>
    </dgm:pt>
    <dgm:pt modelId="{F9F5084D-E7E2-4934-B9CC-4E50C1F41F90}" type="pres">
      <dgm:prSet presAssocID="{CCD4CE0A-9387-4751-B631-756FA8B3A1B1}" presName="aNode" presStyleLbl="fgAcc1" presStyleIdx="2" presStyleCnt="3" custLinFactNeighborX="37396" custLinFactNeighborY="-374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B3FF7C-F002-44B1-841D-E05154B2885F}" type="pres">
      <dgm:prSet presAssocID="{CCD4CE0A-9387-4751-B631-756FA8B3A1B1}" presName="aSpace" presStyleCnt="0"/>
      <dgm:spPr/>
    </dgm:pt>
  </dgm:ptLst>
  <dgm:cxnLst>
    <dgm:cxn modelId="{D601EFBD-33F1-4C47-9149-2342DE5FE77E}" type="presOf" srcId="{B26F7618-C915-462A-BFAF-8F1E5C379A4B}" destId="{8AB727E3-2AAC-4333-BE67-DDCC2DBAF903}" srcOrd="0" destOrd="0" presId="urn:microsoft.com/office/officeart/2005/8/layout/pyramid2"/>
    <dgm:cxn modelId="{37DEBAA8-1957-44E0-95DB-E2FC8D891943}" srcId="{F2516AA0-42D0-4E9A-904E-E056068D8ADE}" destId="{3FF748B2-CC95-451B-8143-C5A03F1EB111}" srcOrd="0" destOrd="0" parTransId="{F99DA536-E43B-4950-BA30-8CA9E427BA97}" sibTransId="{674D32EE-29CD-44A6-957C-0715A8F487A7}"/>
    <dgm:cxn modelId="{BAC2D72B-9236-4C55-AE1D-33B856F75230}" type="presOf" srcId="{CCD4CE0A-9387-4751-B631-756FA8B3A1B1}" destId="{F9F5084D-E7E2-4934-B9CC-4E50C1F41F90}" srcOrd="0" destOrd="0" presId="urn:microsoft.com/office/officeart/2005/8/layout/pyramid2"/>
    <dgm:cxn modelId="{EFD7AB33-D757-4CAA-8664-31C1C70B4255}" type="presOf" srcId="{3FF748B2-CC95-451B-8143-C5A03F1EB111}" destId="{500CF7D1-1636-4DEB-8CDC-2F7C02C42901}" srcOrd="0" destOrd="0" presId="urn:microsoft.com/office/officeart/2005/8/layout/pyramid2"/>
    <dgm:cxn modelId="{DECE04FB-B69A-400B-8240-6D3E8E4B3DEB}" type="presOf" srcId="{F2516AA0-42D0-4E9A-904E-E056068D8ADE}" destId="{4E388B56-311A-46E5-9570-0E5542DBCD84}" srcOrd="0" destOrd="0" presId="urn:microsoft.com/office/officeart/2005/8/layout/pyramid2"/>
    <dgm:cxn modelId="{ED36D28C-0583-4DAF-A348-580FDDADAE86}" srcId="{F2516AA0-42D0-4E9A-904E-E056068D8ADE}" destId="{CCD4CE0A-9387-4751-B631-756FA8B3A1B1}" srcOrd="2" destOrd="0" parTransId="{247F04F3-E4F3-4501-96E7-052FDA5D92EF}" sibTransId="{8DA91440-B118-49C5-B7A4-0D2DB838972C}"/>
    <dgm:cxn modelId="{EBA86250-F7EF-4722-8D65-42F973FA4D18}" srcId="{F2516AA0-42D0-4E9A-904E-E056068D8ADE}" destId="{B26F7618-C915-462A-BFAF-8F1E5C379A4B}" srcOrd="1" destOrd="0" parTransId="{F07A516F-C219-4A59-AB1C-9F9EC1B18B82}" sibTransId="{4A4D4BC3-FDE5-47A6-9F56-565CC7A1FFA0}"/>
    <dgm:cxn modelId="{85D7DDC5-D1BB-4024-A075-826685CC510D}" type="presParOf" srcId="{4E388B56-311A-46E5-9570-0E5542DBCD84}" destId="{B5D2158A-EB40-4D24-8CC8-B2BFED5A76F0}" srcOrd="0" destOrd="0" presId="urn:microsoft.com/office/officeart/2005/8/layout/pyramid2"/>
    <dgm:cxn modelId="{1AEB3816-C806-48D5-9B6C-69F3DEDFE15F}" type="presParOf" srcId="{4E388B56-311A-46E5-9570-0E5542DBCD84}" destId="{9EAEA455-5A6E-410E-B4B7-AC856197C3E4}" srcOrd="1" destOrd="0" presId="urn:microsoft.com/office/officeart/2005/8/layout/pyramid2"/>
    <dgm:cxn modelId="{8828A5A9-2136-4CC2-952A-5F756402CAB2}" type="presParOf" srcId="{9EAEA455-5A6E-410E-B4B7-AC856197C3E4}" destId="{500CF7D1-1636-4DEB-8CDC-2F7C02C42901}" srcOrd="0" destOrd="0" presId="urn:microsoft.com/office/officeart/2005/8/layout/pyramid2"/>
    <dgm:cxn modelId="{D327479D-CD0D-441B-BB4B-B6013E7EFEC6}" type="presParOf" srcId="{9EAEA455-5A6E-410E-B4B7-AC856197C3E4}" destId="{A32BACF9-1EBF-4380-93A2-375886B886CF}" srcOrd="1" destOrd="0" presId="urn:microsoft.com/office/officeart/2005/8/layout/pyramid2"/>
    <dgm:cxn modelId="{72ADEDA5-5C9B-46CA-8CBF-32C3FCD0B88D}" type="presParOf" srcId="{9EAEA455-5A6E-410E-B4B7-AC856197C3E4}" destId="{8AB727E3-2AAC-4333-BE67-DDCC2DBAF903}" srcOrd="2" destOrd="0" presId="urn:microsoft.com/office/officeart/2005/8/layout/pyramid2"/>
    <dgm:cxn modelId="{E5047B8C-B39D-4A02-9937-AD18D790BC32}" type="presParOf" srcId="{9EAEA455-5A6E-410E-B4B7-AC856197C3E4}" destId="{29539D37-E751-4F81-B040-B9AF8800B9C2}" srcOrd="3" destOrd="0" presId="urn:microsoft.com/office/officeart/2005/8/layout/pyramid2"/>
    <dgm:cxn modelId="{5DB017E1-4926-4348-A7EB-6693F7CE4427}" type="presParOf" srcId="{9EAEA455-5A6E-410E-B4B7-AC856197C3E4}" destId="{F9F5084D-E7E2-4934-B9CC-4E50C1F41F90}" srcOrd="4" destOrd="0" presId="urn:microsoft.com/office/officeart/2005/8/layout/pyramid2"/>
    <dgm:cxn modelId="{D189C39D-ED3C-4FC5-9D6F-ACD1CD3951BE}" type="presParOf" srcId="{9EAEA455-5A6E-410E-B4B7-AC856197C3E4}" destId="{F6B3FF7C-F002-44B1-841D-E05154B2885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5D2158A-EB40-4D24-8CC8-B2BFED5A76F0}">
      <dsp:nvSpPr>
        <dsp:cNvPr id="0" name=""/>
        <dsp:cNvSpPr/>
      </dsp:nvSpPr>
      <dsp:spPr>
        <a:xfrm>
          <a:off x="1070509" y="0"/>
          <a:ext cx="4537780" cy="3638433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0CF7D1-1636-4DEB-8CDC-2F7C02C42901}">
      <dsp:nvSpPr>
        <dsp:cNvPr id="0" name=""/>
        <dsp:cNvSpPr/>
      </dsp:nvSpPr>
      <dsp:spPr>
        <a:xfrm>
          <a:off x="4211621" y="261358"/>
          <a:ext cx="2364981" cy="8612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Федеральный уровень</a:t>
          </a:r>
        </a:p>
      </dsp:txBody>
      <dsp:txXfrm>
        <a:off x="4211621" y="261358"/>
        <a:ext cx="2364981" cy="861285"/>
      </dsp:txXfrm>
    </dsp:sp>
    <dsp:sp modelId="{8AB727E3-2AAC-4333-BE67-DDCC2DBAF903}">
      <dsp:nvSpPr>
        <dsp:cNvPr id="0" name=""/>
        <dsp:cNvSpPr/>
      </dsp:nvSpPr>
      <dsp:spPr>
        <a:xfrm>
          <a:off x="4229027" y="1274056"/>
          <a:ext cx="2364981" cy="8612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Региональный уровень</a:t>
          </a:r>
        </a:p>
      </dsp:txBody>
      <dsp:txXfrm>
        <a:off x="4229027" y="1274056"/>
        <a:ext cx="2364981" cy="861285"/>
      </dsp:txXfrm>
    </dsp:sp>
    <dsp:sp modelId="{F9F5084D-E7E2-4934-B9CC-4E50C1F41F90}">
      <dsp:nvSpPr>
        <dsp:cNvPr id="0" name=""/>
        <dsp:cNvSpPr/>
      </dsp:nvSpPr>
      <dsp:spPr>
        <a:xfrm>
          <a:off x="4258045" y="2263323"/>
          <a:ext cx="2364981" cy="8612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Уровень организации</a:t>
          </a:r>
        </a:p>
      </dsp:txBody>
      <dsp:txXfrm>
        <a:off x="4258045" y="2263323"/>
        <a:ext cx="2364981" cy="8612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6125"/>
            <a:ext cx="6618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7814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7814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87055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solidFill>
                  <a:prstClr val="black"/>
                </a:solidFill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solidFill>
                <a:prstClr val="black"/>
              </a:solidFill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17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701A24-D417-4C2C-8678-193C1B63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DE8BE72-AE62-4A26-B023-3DFAB2B72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F34FE84-9DD0-4F8C-AD06-2CCE4353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697C6E8-82D6-46DC-9870-C4CB0BAC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E62BD4A-2090-46E1-92FD-5D40ABD7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1DB53087-2C50-47AC-ACD0-434C56EF5E4C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6772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63" y="4840798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532506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2925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99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701A24-D417-4C2C-8678-193C1B63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DE8BE72-AE62-4A26-B023-3DFAB2B72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F34FE84-9DD0-4F8C-AD06-2CCE4353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697C6E8-82D6-46DC-9870-C4CB0BAC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E62BD4A-2090-46E1-92FD-5D40ABD7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1DB53087-2C50-47AC-ACD0-434C56EF5E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649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63" y="4840798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15423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xmlns="" val="1645409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45476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40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1090501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>
            <a:extLst>
              <a:ext uri="{FF2B5EF4-FFF2-40B4-BE49-F238E27FC236}">
                <a16:creationId xmlns:a16="http://schemas.microsoft.com/office/drawing/2014/main" xmlns="" id="{9C4DD657-A62E-4141-A8ED-4D2EFA3A76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xmlns="" id="{2E8852FB-C57F-0144-92DA-F7FDD31D99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352" y="425269"/>
            <a:ext cx="2344312" cy="8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98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57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0453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BFCFDCD3-0E65-BD46-B70A-BD77913A52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433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154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Министерство финансов Забайкальского края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Промежуточное совещание/</a:t>
            </a:r>
            <a:r>
              <a:rPr lang="en-US" dirty="0">
                <a:latin typeface="Arial" pitchFamily="34" charset="0"/>
                <a:cs typeface="Arial" pitchFamily="34" charset="0"/>
              </a:rPr>
              <a:t> Kick-off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Антропова Вера Александровна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Министр финансов Забайкальского края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43640" y="424070"/>
            <a:ext cx="707934" cy="84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451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Вклад в цель проекта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58211" y="382569"/>
            <a:ext cx="319073" cy="379431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79431396"/>
              </p:ext>
            </p:extLst>
          </p:nvPr>
        </p:nvGraphicFramePr>
        <p:xfrm>
          <a:off x="476251" y="1017270"/>
          <a:ext cx="8331199" cy="3228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477"/>
                <a:gridCol w="1440287"/>
                <a:gridCol w="1968832"/>
                <a:gridCol w="2596480"/>
                <a:gridCol w="1863123"/>
              </a:tblGrid>
              <a:tr h="675734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ПРОБЛЕМА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ПЕРВОПРИЧИНА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ПРЕДЛАГАЕМОЕ РЕШЕНИЕ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ВКЛАД В ДОСТИЖЕНИЕ ЦЕЛИ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6271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Потеря времени при подготовке НПА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Согласование на бумаге;</a:t>
                      </a:r>
                    </a:p>
                    <a:p>
                      <a:pPr 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Последовательное согласование;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Одновременное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огласование в СЭД</a:t>
                      </a:r>
                    </a:p>
                    <a:p>
                      <a:pPr marL="0" algn="ctr" defTabSz="914400" rtl="0" eaLnBrk="1" latinLnBrk="0" hangingPunct="1"/>
                      <a:endParaRPr lang="ru-RU" sz="1400" b="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Разработка и внедрение пошаговой инструкции подготовки НПА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Сокращение ВПП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1 сутки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24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Двойная проверка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Отсутствие пошаговой инструкции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Разработка и внедрение пошаговой инструкции подготовки НПА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Сокращение ВПП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3 рабочих дня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4452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3715" y="372421"/>
            <a:ext cx="5642441" cy="458184"/>
          </a:xfrm>
        </p:spPr>
        <p:txBody>
          <a:bodyPr/>
          <a:lstStyle/>
          <a:p>
            <a:r>
              <a:rPr lang="ru-RU" dirty="0" smtClean="0">
                <a:latin typeface="+mj-lt"/>
                <a:cs typeface="Times New Roman" panose="02020603050405020304" pitchFamily="18" charset="0"/>
              </a:rPr>
              <a:t>Целевая карта процесса</a:t>
            </a:r>
            <a:endParaRPr lang="ru-RU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72072" y="372421"/>
            <a:ext cx="319073" cy="379431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 flipV="1">
            <a:off x="10020300" y="1562100"/>
            <a:ext cx="257175" cy="638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V="1">
            <a:off x="10020300" y="1562100"/>
            <a:ext cx="257175" cy="638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278859" y="927370"/>
          <a:ext cx="8754896" cy="3805104"/>
        </p:xfrm>
        <a:graphic>
          <a:graphicData uri="http://schemas.openxmlformats.org/drawingml/2006/table">
            <a:tbl>
              <a:tblPr/>
              <a:tblGrid>
                <a:gridCol w="962378"/>
                <a:gridCol w="637338"/>
                <a:gridCol w="229442"/>
                <a:gridCol w="656458"/>
                <a:gridCol w="271931"/>
                <a:gridCol w="645836"/>
                <a:gridCol w="299550"/>
                <a:gridCol w="560858"/>
                <a:gridCol w="509870"/>
                <a:gridCol w="271931"/>
                <a:gridCol w="662832"/>
                <a:gridCol w="248561"/>
                <a:gridCol w="509870"/>
                <a:gridCol w="248561"/>
                <a:gridCol w="794337"/>
                <a:gridCol w="225403"/>
                <a:gridCol w="509870"/>
                <a:gridCol w="509870"/>
              </a:tblGrid>
              <a:tr h="117568">
                <a:tc gridSpan="15">
                  <a:txBody>
                    <a:bodyPr/>
                    <a:lstStyle/>
                    <a:p>
                      <a:pPr algn="r" fontAlgn="t"/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5648">
                <a:tc gridSpan="15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Карта целевого состояния процесса экспертизы и согласования однотипных проектов правовых актов, подготовку которых осуществляет </a:t>
                      </a: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Министерство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финансов Забайкальского края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91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Время ожидания, час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26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Время операции, час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75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Участники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112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Министр финансов Забайкальского края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поручение министра о разработке правового акта посредством СЭД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подписание ЭЦП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56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Заместитель министра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рассмотрение поручения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согласование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13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Начальник структурного подразделения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рассмотрение поручения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краткое совещание, обсуждение концепции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согласование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2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Исполнитель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рассмотрение поручения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разработка проекта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регистрация в СЭД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12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Заинтересованные должностные лица Министерства финансов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рассмотрение поручения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согласование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7568">
                <a:tc gridSpan="14"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Максимальное время прохождения процесса (ВПП), час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20,2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9967">
                <a:tc gridSpan="14"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Максимальное время выполнения операции (ВВО), час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19,2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23" name="Прямая со стрелкой 22"/>
          <p:cNvCxnSpPr/>
          <p:nvPr/>
        </p:nvCxnSpPr>
        <p:spPr>
          <a:xfrm>
            <a:off x="1874196" y="2042809"/>
            <a:ext cx="239949" cy="5123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756170" y="2808051"/>
            <a:ext cx="305409" cy="3108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5051898" y="3430621"/>
            <a:ext cx="278859" cy="7198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/>
          <p:nvPr/>
        </p:nvPicPr>
        <p:blipFill>
          <a:blip r:embed="rId4"/>
          <a:srcRect b="67634"/>
          <a:stretch/>
        </p:blipFill>
        <p:spPr bwMode="auto">
          <a:xfrm>
            <a:off x="1238656" y="1569397"/>
            <a:ext cx="605026" cy="12888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" name="Рисунок 26"/>
          <p:cNvPicPr/>
          <p:nvPr/>
        </p:nvPicPr>
        <p:blipFill>
          <a:blip r:embed="rId4"/>
          <a:srcRect b="67634"/>
          <a:stretch/>
        </p:blipFill>
        <p:spPr bwMode="auto">
          <a:xfrm>
            <a:off x="7010805" y="3041515"/>
            <a:ext cx="749522" cy="166382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28" name="Прямая со стрелкой 27"/>
          <p:cNvCxnSpPr/>
          <p:nvPr/>
        </p:nvCxnSpPr>
        <p:spPr>
          <a:xfrm flipV="1">
            <a:off x="5993049" y="2094689"/>
            <a:ext cx="219683" cy="5984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6738026" y="2049294"/>
            <a:ext cx="259404" cy="13035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2769140" y="2801566"/>
            <a:ext cx="259405" cy="15304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769140" y="2814536"/>
            <a:ext cx="272375" cy="8041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5045413" y="3022060"/>
            <a:ext cx="278859" cy="3891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5051898" y="2671864"/>
            <a:ext cx="272375" cy="7457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3677055" y="3028546"/>
            <a:ext cx="317771" cy="64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3702996" y="3553838"/>
            <a:ext cx="278859" cy="64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3690026" y="4195864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7052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01055" y="244521"/>
            <a:ext cx="5786181" cy="5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</a:rPr>
              <a:t>План мероприятий по достижению целевого состояния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98577" y="376718"/>
            <a:ext cx="319073" cy="379431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19922007" y="2964824"/>
            <a:ext cx="550036" cy="5232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9926836" y="3948984"/>
            <a:ext cx="550036" cy="5232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891420" y="6153955"/>
            <a:ext cx="550036" cy="5232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258266" y="12235868"/>
            <a:ext cx="673564" cy="61617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289926" y="12896153"/>
            <a:ext cx="628489" cy="58641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267925" y="13518094"/>
            <a:ext cx="623659" cy="60842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8361195" y="7954743"/>
            <a:ext cx="569030" cy="5308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8396611" y="7168702"/>
            <a:ext cx="569352" cy="5308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6044930" y="5285703"/>
            <a:ext cx="791513" cy="737853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6063173" y="6471097"/>
            <a:ext cx="733024" cy="7464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6031512" y="8679822"/>
            <a:ext cx="778099" cy="76468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6031513" y="10075034"/>
            <a:ext cx="764683" cy="76468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6031514" y="11228765"/>
            <a:ext cx="751268" cy="764685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9922007" y="2964824"/>
            <a:ext cx="550036" cy="5232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9926836" y="3948984"/>
            <a:ext cx="550036" cy="5232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9891420" y="6153955"/>
            <a:ext cx="550036" cy="52320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258266" y="12235868"/>
            <a:ext cx="673564" cy="61617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1289926" y="12896153"/>
            <a:ext cx="628489" cy="58641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267925" y="13518094"/>
            <a:ext cx="623659" cy="60842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18361195" y="7954743"/>
            <a:ext cx="569030" cy="5308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18396611" y="7168702"/>
            <a:ext cx="569352" cy="5308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6044930" y="5285703"/>
            <a:ext cx="791513" cy="737853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16063173" y="6471097"/>
            <a:ext cx="733024" cy="7464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16031512" y="8679822"/>
            <a:ext cx="778099" cy="76468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16031513" y="10075034"/>
            <a:ext cx="764683" cy="76468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16031514" y="11228765"/>
            <a:ext cx="751268" cy="764685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70382318"/>
              </p:ext>
            </p:extLst>
          </p:nvPr>
        </p:nvGraphicFramePr>
        <p:xfrm>
          <a:off x="264018" y="907961"/>
          <a:ext cx="8543432" cy="3728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258"/>
                <a:gridCol w="1476978"/>
                <a:gridCol w="2018987"/>
                <a:gridCol w="2662624"/>
                <a:gridCol w="1910585"/>
              </a:tblGrid>
              <a:tr h="756291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Мероприятие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Проблема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Ответственный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Срок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0993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Разработка пошаговой инструкции подготовки НПА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«Двойная проверка»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Иванов Д.С.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1.02.2024г.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Отработка пошагового действия в СЭД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«Двойная проверка»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Иванов Д.С.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20.02.2024г.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367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Обучение специалистов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«Потеря времени при подготовке </a:t>
                      </a:r>
                      <a:r>
                        <a:rPr lang="ru-RU" sz="14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НПА»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Иванов Д.С.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20.02.2024г.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4" name="Номер слайда 33"/>
          <p:cNvSpPr>
            <a:spLocks noGrp="1"/>
          </p:cNvSpPr>
          <p:nvPr>
            <p:ph type="sldNum" sz="quarter" idx="10"/>
          </p:nvPr>
        </p:nvSpPr>
        <p:spPr>
          <a:xfrm>
            <a:off x="8646640" y="4691640"/>
            <a:ext cx="387113" cy="283631"/>
          </a:xfrm>
        </p:spPr>
        <p:txBody>
          <a:bodyPr/>
          <a:lstStyle/>
          <a:p>
            <a:fld id="{266048B4-E1F6-4B7C-B5CF-B726961A650C}" type="slidenum">
              <a:rPr lang="ru-RU" altLang="ru-RU" sz="800" smtClean="0">
                <a:solidFill>
                  <a:srgbClr val="003274"/>
                </a:solidFill>
              </a:rPr>
              <a:pPr/>
              <a:t>12</a:t>
            </a:fld>
            <a:endParaRPr lang="ru-RU" altLang="ru-RU" sz="800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5991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Спасибо</a:t>
            </a:r>
          </a:p>
          <a:p>
            <a:r>
              <a:rPr lang="ru-RU" dirty="0"/>
              <a:t>за внимание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01</a:t>
            </a:r>
            <a:r>
              <a:rPr lang="ru-RU" dirty="0" smtClean="0"/>
              <a:t>.</a:t>
            </a:r>
            <a:r>
              <a:rPr lang="en-US" dirty="0" smtClean="0"/>
              <a:t>12</a:t>
            </a:r>
            <a:r>
              <a:rPr lang="ru-RU" dirty="0" smtClean="0"/>
              <a:t>.2023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533694" y="3610524"/>
            <a:ext cx="4860925" cy="946377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Тел.: +7 </a:t>
            </a:r>
            <a:r>
              <a:rPr lang="ru-RU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(3022) 35 12 24</a:t>
            </a:r>
          </a:p>
          <a:p>
            <a:r>
              <a:rPr lang="ru-RU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Моб</a:t>
            </a:r>
            <a:r>
              <a:rPr lang="ru-RU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 тел</a:t>
            </a:r>
            <a:r>
              <a:rPr lang="ru-RU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.:</a:t>
            </a:r>
          </a:p>
          <a:p>
            <a:r>
              <a:rPr lang="ru-RU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E-mail</a:t>
            </a:r>
            <a:r>
              <a:rPr lang="ru-RU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okr@fin.e-zab.ru</a:t>
            </a:r>
            <a:endParaRPr lang="ru-RU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Иванов Дмитрий Станиславович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sz="1000" dirty="0" smtClean="0"/>
              <a:t>Начальник управления правового, кадрового, информационного обеспечения и закупок</a:t>
            </a:r>
          </a:p>
          <a:p>
            <a:r>
              <a:rPr lang="ru-RU" sz="1000" dirty="0" smtClean="0"/>
              <a:t> 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xmlns="" val="26404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528" y="2274392"/>
            <a:ext cx="5600658" cy="1788935"/>
          </a:xfrm>
        </p:spPr>
        <p:txBody>
          <a:bodyPr/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</a:rPr>
              <a:t>«Экспертиза и согласование однотипных проектов правовых актов, подготовку которых осуществляет Министерство финансов Забайкальского края»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Проект:</a:t>
            </a:r>
          </a:p>
        </p:txBody>
      </p:sp>
    </p:spTree>
    <p:extLst>
      <p:ext uri="{BB962C8B-B14F-4D97-AF65-F5344CB8AC3E}">
        <p14:creationId xmlns:p14="http://schemas.microsoft.com/office/powerpoint/2010/main" xmlns="" val="324474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Организационно-распорядительные </a:t>
            </a:r>
            <a:r>
              <a:rPr lang="ru-RU" dirty="0" smtClean="0"/>
              <a:t>документы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05202" y="382569"/>
            <a:ext cx="319073" cy="379431"/>
          </a:xfrm>
          <a:prstGeom prst="rect">
            <a:avLst/>
          </a:prstGeom>
        </p:spPr>
      </p:pic>
      <p:pic>
        <p:nvPicPr>
          <p:cNvPr id="1151" name="Picture 1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151" y="996950"/>
            <a:ext cx="3187700" cy="415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52" name="Picture 1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5950" y="1079500"/>
            <a:ext cx="3581400" cy="406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4866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750" y="382569"/>
            <a:ext cx="6561138" cy="331995"/>
          </a:xfrm>
        </p:spPr>
        <p:txBody>
          <a:bodyPr/>
          <a:lstStyle/>
          <a:p>
            <a:r>
              <a:rPr lang="ru-RU" dirty="0"/>
              <a:t>Команда </a:t>
            </a:r>
            <a:r>
              <a:rPr lang="ru-RU" dirty="0" smtClean="0"/>
              <a:t>проекта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84716" y="382569"/>
            <a:ext cx="319073" cy="3794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2136" y="1349563"/>
            <a:ext cx="77824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 Дмитрий Станиславович - начальник управления правового, кадрового, информационного обеспечения и закупок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12104" y="2648806"/>
            <a:ext cx="70669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Владимирова Анна Эдуардовна – заместитель начальника отдела правового и кадрового обеспечения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6115" y="3961576"/>
            <a:ext cx="54377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Коренева Юлия Александровна – начальник отдела исполнения бюджета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770" y="7671880"/>
            <a:ext cx="42672000" cy="640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62946" y="19403437"/>
            <a:ext cx="25850850" cy="393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IMG_5141.jpg"/>
          <p:cNvPicPr>
            <a:picLocks noChangeAspect="1"/>
          </p:cNvPicPr>
          <p:nvPr/>
        </p:nvPicPr>
        <p:blipFill>
          <a:blip r:embed="rId5"/>
          <a:srcRect l="24386" t="25054" r="14916" b="7861"/>
          <a:stretch>
            <a:fillRect/>
          </a:stretch>
        </p:blipFill>
        <p:spPr>
          <a:xfrm rot="5400000">
            <a:off x="179576" y="869999"/>
            <a:ext cx="1247009" cy="1033671"/>
          </a:xfrm>
          <a:prstGeom prst="rect">
            <a:avLst/>
          </a:prstGeom>
        </p:spPr>
      </p:pic>
      <p:pic>
        <p:nvPicPr>
          <p:cNvPr id="15" name="Рисунок 14" descr="IMG_5143.jpg"/>
          <p:cNvPicPr>
            <a:picLocks noChangeAspect="1"/>
          </p:cNvPicPr>
          <p:nvPr/>
        </p:nvPicPr>
        <p:blipFill>
          <a:blip r:embed="rId6"/>
          <a:srcRect l="27767" t="12587" r="3834" b="12274"/>
          <a:stretch>
            <a:fillRect/>
          </a:stretch>
        </p:blipFill>
        <p:spPr>
          <a:xfrm rot="5400000">
            <a:off x="174928" y="3586043"/>
            <a:ext cx="1264258" cy="1041621"/>
          </a:xfrm>
          <a:prstGeom prst="rect">
            <a:avLst/>
          </a:prstGeom>
        </p:spPr>
      </p:pic>
      <p:pic>
        <p:nvPicPr>
          <p:cNvPr id="17" name="Рисунок 16" descr="IMG_5147.jpg"/>
          <p:cNvPicPr>
            <a:picLocks noChangeAspect="1"/>
          </p:cNvPicPr>
          <p:nvPr/>
        </p:nvPicPr>
        <p:blipFill>
          <a:blip r:embed="rId7"/>
          <a:srcRect l="14065" t="11549" r="5568"/>
          <a:stretch>
            <a:fillRect/>
          </a:stretch>
        </p:blipFill>
        <p:spPr>
          <a:xfrm rot="5400000">
            <a:off x="173255" y="2208792"/>
            <a:ext cx="1256306" cy="10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007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7938" y="779919"/>
            <a:ext cx="6642607" cy="43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Паспорт </a:t>
            </a:r>
            <a:r>
              <a:rPr lang="ru-RU" dirty="0" smtClean="0"/>
              <a:t>проекта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78698" y="382569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21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+mn-lt"/>
                <a:cs typeface="Times New Roman" panose="02020603050405020304" pitchFamily="18" charset="0"/>
              </a:rPr>
              <a:t>Текущая карта процесса</a:t>
            </a:r>
            <a:endParaRPr lang="ru-RU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51586" y="382569"/>
            <a:ext cx="319073" cy="379431"/>
          </a:xfrm>
          <a:prstGeom prst="rect">
            <a:avLst/>
          </a:prstGeom>
        </p:spPr>
      </p:pic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32522838"/>
              </p:ext>
            </p:extLst>
          </p:nvPr>
        </p:nvGraphicFramePr>
        <p:xfrm>
          <a:off x="215901" y="1102468"/>
          <a:ext cx="8778941" cy="3872820"/>
        </p:xfrm>
        <a:graphic>
          <a:graphicData uri="http://schemas.openxmlformats.org/drawingml/2006/table">
            <a:tbl>
              <a:tblPr/>
              <a:tblGrid>
                <a:gridCol w="733001"/>
                <a:gridCol w="395500"/>
                <a:gridCol w="148312"/>
                <a:gridCol w="506733"/>
                <a:gridCol w="175778"/>
                <a:gridCol w="499867"/>
                <a:gridCol w="175778"/>
                <a:gridCol w="490254"/>
                <a:gridCol w="428458"/>
                <a:gridCol w="164792"/>
                <a:gridCol w="411979"/>
                <a:gridCol w="193630"/>
                <a:gridCol w="390006"/>
                <a:gridCol w="175778"/>
                <a:gridCol w="490254"/>
                <a:gridCol w="186764"/>
                <a:gridCol w="384512"/>
                <a:gridCol w="192257"/>
                <a:gridCol w="407858"/>
                <a:gridCol w="177150"/>
                <a:gridCol w="422965"/>
                <a:gridCol w="160672"/>
                <a:gridCol w="608296"/>
                <a:gridCol w="199181"/>
                <a:gridCol w="329583"/>
                <a:gridCol w="329583"/>
              </a:tblGrid>
              <a:tr h="119237">
                <a:tc gridSpan="23">
                  <a:txBody>
                    <a:bodyPr/>
                    <a:lstStyle/>
                    <a:p>
                      <a:pPr algn="r" fontAlgn="t"/>
                      <a:endParaRPr lang="ru-RU" sz="7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ru-RU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3602">
                <a:tc gridSpan="23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Карта текущего состояния процесса экспертизы и согласования однотипных проектов правовых актов, подготовку которых осуществляет </a:t>
                      </a: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                  Министерство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финансов Забайкальского края    </a:t>
                      </a: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ru-RU" sz="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5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Время ожидания, час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17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Время операции, час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4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Участники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4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53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Министр финансов Забайкальского края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поручение министра о разработке правового акта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подписание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44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Заместитель министра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получение и рассмотрение поручения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62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Начальник структурного подразделения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получение и рассмотрение поручения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получение и проверка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получение и проверка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07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Исполнитель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получение и рассмотрение поручения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разработка проекта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доработка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доработка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загрузка в СЭД, направление  на согласование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78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Заинтересованные должностные лица Министерства финансов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согласование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462">
                <a:tc gridSpan="22">
                  <a:txBody>
                    <a:bodyPr/>
                    <a:lstStyle/>
                    <a:p>
                      <a:pPr algn="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Максимальное время прохождения процесса (ВПП), час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47,2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 gridSpan="22">
                  <a:txBody>
                    <a:bodyPr/>
                    <a:lstStyle/>
                    <a:p>
                      <a:pPr algn="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Максимальное время выполнения операции (ВВО), час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23,7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22" name="Прямая со стрелкой 21"/>
          <p:cNvCxnSpPr/>
          <p:nvPr/>
        </p:nvCxnSpPr>
        <p:spPr>
          <a:xfrm>
            <a:off x="1338229" y="2057130"/>
            <a:ext cx="154021" cy="3939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005519" y="2676593"/>
            <a:ext cx="181583" cy="3631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693076" y="3076237"/>
            <a:ext cx="149157" cy="6549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3769468" y="3136900"/>
            <a:ext cx="154832" cy="61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4362450" y="3130550"/>
            <a:ext cx="184826" cy="4669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921250" y="3568700"/>
            <a:ext cx="190770" cy="5367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/>
          <p:nvPr/>
        </p:nvPicPr>
        <p:blipFill>
          <a:blip r:embed="rId3" cstate="print"/>
          <a:srcRect b="67634"/>
          <a:stretch/>
        </p:blipFill>
        <p:spPr bwMode="auto">
          <a:xfrm>
            <a:off x="942503" y="1754761"/>
            <a:ext cx="402076" cy="15023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4" name="Рисунок 33"/>
          <p:cNvPicPr/>
          <p:nvPr/>
        </p:nvPicPr>
        <p:blipFill>
          <a:blip r:embed="rId3" cstate="print"/>
          <a:srcRect b="67634"/>
          <a:stretch/>
        </p:blipFill>
        <p:spPr bwMode="auto">
          <a:xfrm>
            <a:off x="7555014" y="3155950"/>
            <a:ext cx="553936" cy="190500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60" name="Прямая со стрелкой 59"/>
          <p:cNvCxnSpPr/>
          <p:nvPr/>
        </p:nvCxnSpPr>
        <p:spPr>
          <a:xfrm flipV="1">
            <a:off x="5588405" y="3663950"/>
            <a:ext cx="196445" cy="6418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V="1">
            <a:off x="6174362" y="3246606"/>
            <a:ext cx="181583" cy="5123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V="1">
            <a:off x="6775450" y="2311401"/>
            <a:ext cx="177800" cy="6857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7372350" y="2286000"/>
            <a:ext cx="150644" cy="13447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ятно 1 29"/>
          <p:cNvSpPr/>
          <p:nvPr/>
        </p:nvSpPr>
        <p:spPr>
          <a:xfrm>
            <a:off x="2887976" y="2919262"/>
            <a:ext cx="404515" cy="43527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Пятно 1 30"/>
          <p:cNvSpPr/>
          <p:nvPr/>
        </p:nvSpPr>
        <p:spPr>
          <a:xfrm>
            <a:off x="3361039" y="2952671"/>
            <a:ext cx="485845" cy="355757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Пятно 1 31"/>
          <p:cNvSpPr/>
          <p:nvPr/>
        </p:nvSpPr>
        <p:spPr>
          <a:xfrm>
            <a:off x="3924300" y="2476421"/>
            <a:ext cx="404515" cy="355757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prstClr val="black"/>
                </a:solidFill>
              </a:rPr>
              <a:t>2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3" name="Пятно 1 32"/>
          <p:cNvSpPr/>
          <p:nvPr/>
        </p:nvSpPr>
        <p:spPr>
          <a:xfrm>
            <a:off x="5202307" y="3502768"/>
            <a:ext cx="347109" cy="355757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5" name="Пятно 1 34"/>
          <p:cNvSpPr/>
          <p:nvPr/>
        </p:nvSpPr>
        <p:spPr>
          <a:xfrm>
            <a:off x="6318970" y="2381571"/>
            <a:ext cx="492152" cy="47660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849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3715" y="372421"/>
            <a:ext cx="5642441" cy="458184"/>
          </a:xfrm>
        </p:spPr>
        <p:txBody>
          <a:bodyPr/>
          <a:lstStyle/>
          <a:p>
            <a:r>
              <a:rPr lang="ru-RU" dirty="0" smtClean="0">
                <a:latin typeface="+mj-lt"/>
                <a:cs typeface="Times New Roman" panose="02020603050405020304" pitchFamily="18" charset="0"/>
              </a:rPr>
              <a:t>Идеальная 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карта процесса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72072" y="372421"/>
            <a:ext cx="319073" cy="379431"/>
          </a:xfrm>
          <a:prstGeom prst="rect">
            <a:avLst/>
          </a:prstGeom>
        </p:spPr>
      </p:pic>
      <p:cxnSp>
        <p:nvCxnSpPr>
          <p:cNvPr id="14" name="Прямая со стрелкой 13"/>
          <p:cNvCxnSpPr/>
          <p:nvPr/>
        </p:nvCxnSpPr>
        <p:spPr>
          <a:xfrm flipV="1">
            <a:off x="10020300" y="1562100"/>
            <a:ext cx="257175" cy="638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693923" y="2172511"/>
            <a:ext cx="259405" cy="5252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Таблица 40"/>
          <p:cNvGraphicFramePr>
            <a:graphicFrameLocks noGrp="1"/>
          </p:cNvGraphicFramePr>
          <p:nvPr/>
        </p:nvGraphicFramePr>
        <p:xfrm>
          <a:off x="233297" y="957500"/>
          <a:ext cx="8807237" cy="3770144"/>
        </p:xfrm>
        <a:graphic>
          <a:graphicData uri="http://schemas.openxmlformats.org/drawingml/2006/table">
            <a:tbl>
              <a:tblPr/>
              <a:tblGrid>
                <a:gridCol w="1148482"/>
                <a:gridCol w="709978"/>
                <a:gridCol w="514159"/>
                <a:gridCol w="671228"/>
                <a:gridCol w="229244"/>
                <a:gridCol w="617684"/>
                <a:gridCol w="566741"/>
                <a:gridCol w="217190"/>
                <a:gridCol w="738377"/>
                <a:gridCol w="276892"/>
                <a:gridCol w="567982"/>
                <a:gridCol w="563561"/>
                <a:gridCol w="824355"/>
                <a:gridCol w="25400"/>
                <a:gridCol w="567982"/>
                <a:gridCol w="567982"/>
              </a:tblGrid>
              <a:tr h="106123">
                <a:tc gridSpan="13">
                  <a:txBody>
                    <a:bodyPr/>
                    <a:lstStyle/>
                    <a:p>
                      <a:pPr algn="r" fontAlgn="t"/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0638">
                <a:tc gridSpan="13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Карта идеального состояния процесса экспертизы и согласования однотипных проектов правовых актов, подготовку которых осуществляет </a:t>
                      </a: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      Министерство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финансов Забайкальского края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25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Время ожидания, час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4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Время операции, час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03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Участники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819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Министр финансов Забайкальского края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поручение министра о разработке правового акта посредством СЭД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подписание ЭЦП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06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Заместитель министра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рассмотрение поручения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краткое совещание, обсуждение концепции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согласование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20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Начальник структурного подразделения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рассмотрение поручения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согласование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83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Исполнитель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рассмотрение поручения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разработка проекта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регистрация в СЭД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4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Заинтересованные должностные лица Министерства финансов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рассмотрение поручения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согласование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199">
                <a:tc gridSpan="12"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Максимальное время прохождения процесса (ВПП), час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19,2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0050">
                <a:tc gridSpan="12"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Максимальное время выполнения операции (ВВО), час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18,7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42" name="Прямая со стрелкой 41"/>
          <p:cNvCxnSpPr/>
          <p:nvPr/>
        </p:nvCxnSpPr>
        <p:spPr>
          <a:xfrm>
            <a:off x="2081719" y="2172511"/>
            <a:ext cx="473413" cy="4085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2062264" y="2153055"/>
            <a:ext cx="539479" cy="9762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4727643" y="3352800"/>
            <a:ext cx="214008" cy="7911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/>
          <p:cNvPicPr/>
          <p:nvPr/>
        </p:nvPicPr>
        <p:blipFill>
          <a:blip r:embed="rId4"/>
          <a:srcRect b="67634"/>
          <a:stretch/>
        </p:blipFill>
        <p:spPr bwMode="auto">
          <a:xfrm>
            <a:off x="1342416" y="1588851"/>
            <a:ext cx="752272" cy="16131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6" name="Рисунок 45"/>
          <p:cNvPicPr/>
          <p:nvPr/>
        </p:nvPicPr>
        <p:blipFill>
          <a:blip r:embed="rId4"/>
          <a:srcRect b="67634"/>
          <a:stretch/>
        </p:blipFill>
        <p:spPr bwMode="auto">
          <a:xfrm>
            <a:off x="7023572" y="2923972"/>
            <a:ext cx="842862" cy="219074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47" name="Прямая со стрелкой 46"/>
          <p:cNvCxnSpPr/>
          <p:nvPr/>
        </p:nvCxnSpPr>
        <p:spPr>
          <a:xfrm flipV="1">
            <a:off x="10020300" y="1562100"/>
            <a:ext cx="257175" cy="638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6543472" y="2146570"/>
            <a:ext cx="564205" cy="12840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2068749" y="2133600"/>
            <a:ext cx="518808" cy="14526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2075234" y="2153055"/>
            <a:ext cx="512323" cy="19974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V="1">
            <a:off x="4734128" y="3086912"/>
            <a:ext cx="201038" cy="2399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V="1">
            <a:off x="4721157" y="2762655"/>
            <a:ext cx="233464" cy="557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3274979" y="3015574"/>
            <a:ext cx="25291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3274979" y="3424138"/>
            <a:ext cx="252919" cy="64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3268494" y="3962401"/>
            <a:ext cx="252919" cy="64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V="1">
            <a:off x="3287949" y="2691319"/>
            <a:ext cx="25291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7052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5CA5572-46EA-4D41-B4D3-D094FE775F99}"/>
              </a:ext>
            </a:extLst>
          </p:cNvPr>
          <p:cNvSpPr/>
          <p:nvPr/>
        </p:nvSpPr>
        <p:spPr>
          <a:xfrm>
            <a:off x="178717" y="332501"/>
            <a:ext cx="6871944" cy="377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r>
              <a:rPr lang="ru-RU" sz="2000" b="1" dirty="0">
                <a:ln w="0"/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Выявление коренных причин методом «5 Почему?»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C49E750-99FC-4B28-AC1B-B60E2FFB973B}"/>
              </a:ext>
            </a:extLst>
          </p:cNvPr>
          <p:cNvSpPr/>
          <p:nvPr/>
        </p:nvSpPr>
        <p:spPr>
          <a:xfrm>
            <a:off x="1856089" y="709545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1</a:t>
            </a:r>
            <a:endParaRPr lang="ru-RU" sz="1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FA86DCBB-9C76-4323-920E-287F6B52BCCD}"/>
              </a:ext>
            </a:extLst>
          </p:cNvPr>
          <p:cNvSpPr/>
          <p:nvPr/>
        </p:nvSpPr>
        <p:spPr>
          <a:xfrm>
            <a:off x="5742156" y="1056118"/>
            <a:ext cx="2971801" cy="3848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Двойная проверка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28460C02-B308-41BA-8D34-B44CDEFB161C}"/>
              </a:ext>
            </a:extLst>
          </p:cNvPr>
          <p:cNvSpPr/>
          <p:nvPr/>
        </p:nvSpPr>
        <p:spPr>
          <a:xfrm>
            <a:off x="6297380" y="2107387"/>
            <a:ext cx="1861349" cy="5537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 исправление имеющихся технических ошибок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64EDBBFB-8733-4F42-8019-B0DD81D88961}"/>
              </a:ext>
            </a:extLst>
          </p:cNvPr>
          <p:cNvSpPr/>
          <p:nvPr/>
        </p:nvSpPr>
        <p:spPr>
          <a:xfrm>
            <a:off x="363781" y="2107387"/>
            <a:ext cx="2164066" cy="5537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ожидают подписи проекта НПА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xmlns="" id="{4AD5DCB1-8AE1-4A9C-9EB0-C1594729E605}"/>
              </a:ext>
            </a:extLst>
          </p:cNvPr>
          <p:cNvSpPr/>
          <p:nvPr/>
        </p:nvSpPr>
        <p:spPr>
          <a:xfrm>
            <a:off x="6188139" y="3345442"/>
            <a:ext cx="2079828" cy="60325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Непонимание порядка и правил подготовки НПА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858E8632-B6CF-4194-B028-8BFFE31049AF}"/>
              </a:ext>
            </a:extLst>
          </p:cNvPr>
          <p:cNvSpPr/>
          <p:nvPr/>
        </p:nvSpPr>
        <p:spPr>
          <a:xfrm>
            <a:off x="6455064" y="4026691"/>
            <a:ext cx="1545983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77714" y="66512"/>
            <a:ext cx="319073" cy="379431"/>
          </a:xfrm>
          <a:prstGeom prst="rect">
            <a:avLst/>
          </a:prstGeom>
        </p:spPr>
      </p:pic>
      <p:sp>
        <p:nvSpPr>
          <p:cNvPr id="39" name="Прямоугольник: скругленные углы 10">
            <a:extLst>
              <a:ext uri="{FF2B5EF4-FFF2-40B4-BE49-F238E27FC236}">
                <a16:creationId xmlns:a16="http://schemas.microsoft.com/office/drawing/2014/main" xmlns="" id="{FA86DCBB-9C76-4323-920E-287F6B52BCCD}"/>
              </a:ext>
            </a:extLst>
          </p:cNvPr>
          <p:cNvSpPr/>
          <p:nvPr/>
        </p:nvSpPr>
        <p:spPr>
          <a:xfrm>
            <a:off x="325447" y="1056118"/>
            <a:ext cx="5160953" cy="3771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времени при подготовке проекта НПА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7C49E750-99FC-4B28-AC1B-B60E2FFB973B}"/>
              </a:ext>
            </a:extLst>
          </p:cNvPr>
          <p:cNvSpPr/>
          <p:nvPr/>
        </p:nvSpPr>
        <p:spPr>
          <a:xfrm>
            <a:off x="6178218" y="730810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2</a:t>
            </a:r>
            <a:endParaRPr lang="ru-RU" sz="1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трелка: вниз 23">
            <a:extLst>
              <a:ext uri="{FF2B5EF4-FFF2-40B4-BE49-F238E27FC236}">
                <a16:creationId xmlns:a16="http://schemas.microsoft.com/office/drawing/2014/main" xmlns="" id="{78C36970-6E2B-407C-A93B-FDCB3B3BEBDA}"/>
              </a:ext>
            </a:extLst>
          </p:cNvPr>
          <p:cNvSpPr/>
          <p:nvPr/>
        </p:nvSpPr>
        <p:spPr>
          <a:xfrm>
            <a:off x="6421229" y="2758494"/>
            <a:ext cx="1613649" cy="50507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30" name="Стрелка: вниз 23">
            <a:extLst>
              <a:ext uri="{FF2B5EF4-FFF2-40B4-BE49-F238E27FC236}">
                <a16:creationId xmlns:a16="http://schemas.microsoft.com/office/drawing/2014/main" xmlns="" id="{78C36970-6E2B-407C-A93B-FDCB3B3BEBDA}"/>
              </a:ext>
            </a:extLst>
          </p:cNvPr>
          <p:cNvSpPr/>
          <p:nvPr/>
        </p:nvSpPr>
        <p:spPr>
          <a:xfrm>
            <a:off x="402216" y="1562719"/>
            <a:ext cx="2087197" cy="50507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     ?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трелка: вниз 23">
            <a:extLst>
              <a:ext uri="{FF2B5EF4-FFF2-40B4-BE49-F238E27FC236}">
                <a16:creationId xmlns:a16="http://schemas.microsoft.com/office/drawing/2014/main" xmlns="" id="{78C36970-6E2B-407C-A93B-FDCB3B3BEBDA}"/>
              </a:ext>
            </a:extLst>
          </p:cNvPr>
          <p:cNvSpPr/>
          <p:nvPr/>
        </p:nvSpPr>
        <p:spPr>
          <a:xfrm>
            <a:off x="6421231" y="1535160"/>
            <a:ext cx="1613649" cy="50507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44" name="Прямоугольник: скругленные углы 17">
            <a:extLst>
              <a:ext uri="{FF2B5EF4-FFF2-40B4-BE49-F238E27FC236}">
                <a16:creationId xmlns:a16="http://schemas.microsoft.com/office/drawing/2014/main" xmlns="" id="{28460C02-B308-41BA-8D34-B44CDEFB161C}"/>
              </a:ext>
            </a:extLst>
          </p:cNvPr>
          <p:cNvSpPr/>
          <p:nvPr/>
        </p:nvSpPr>
        <p:spPr>
          <a:xfrm>
            <a:off x="3397665" y="3727088"/>
            <a:ext cx="1861349" cy="5537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«Так было всегда»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: скругленные углы 24">
            <a:extLst>
              <a:ext uri="{FF2B5EF4-FFF2-40B4-BE49-F238E27FC236}">
                <a16:creationId xmlns:a16="http://schemas.microsoft.com/office/drawing/2014/main" xmlns="" id="{72E9EF83-FBB6-4C9A-B01E-58D3807359B0}"/>
              </a:ext>
            </a:extLst>
          </p:cNvPr>
          <p:cNvSpPr/>
          <p:nvPr/>
        </p:nvSpPr>
        <p:spPr>
          <a:xfrm>
            <a:off x="6355806" y="4280842"/>
            <a:ext cx="1744493" cy="7785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пошаговой инструкции подготовки НПА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: скругленные углы 19">
            <a:extLst>
              <a:ext uri="{FF2B5EF4-FFF2-40B4-BE49-F238E27FC236}">
                <a16:creationId xmlns:a16="http://schemas.microsoft.com/office/drawing/2014/main" xmlns="" id="{64EDBBFB-8733-4F42-8019-B0DD81D88961}"/>
              </a:ext>
            </a:extLst>
          </p:cNvPr>
          <p:cNvSpPr/>
          <p:nvPr/>
        </p:nvSpPr>
        <p:spPr>
          <a:xfrm>
            <a:off x="385362" y="3727088"/>
            <a:ext cx="2164066" cy="5537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Последовательное согласование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xmlns="" id="{78C36970-6E2B-407C-A93B-FDCB3B3BEBDA}"/>
              </a:ext>
            </a:extLst>
          </p:cNvPr>
          <p:cNvSpPr/>
          <p:nvPr/>
        </p:nvSpPr>
        <p:spPr>
          <a:xfrm>
            <a:off x="385362" y="2758494"/>
            <a:ext cx="2087197" cy="50507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     ?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трелка: вниз 23">
            <a:extLst>
              <a:ext uri="{FF2B5EF4-FFF2-40B4-BE49-F238E27FC236}">
                <a16:creationId xmlns:a16="http://schemas.microsoft.com/office/drawing/2014/main" xmlns="" id="{78C36970-6E2B-407C-A93B-FDCB3B3BEBDA}"/>
              </a:ext>
            </a:extLst>
          </p:cNvPr>
          <p:cNvSpPr/>
          <p:nvPr/>
        </p:nvSpPr>
        <p:spPr>
          <a:xfrm>
            <a:off x="3284740" y="1562719"/>
            <a:ext cx="2087197" cy="50507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     ?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трелка: вниз 23">
            <a:extLst>
              <a:ext uri="{FF2B5EF4-FFF2-40B4-BE49-F238E27FC236}">
                <a16:creationId xmlns:a16="http://schemas.microsoft.com/office/drawing/2014/main" xmlns="" id="{78C36970-6E2B-407C-A93B-FDCB3B3BEBDA}"/>
              </a:ext>
            </a:extLst>
          </p:cNvPr>
          <p:cNvSpPr/>
          <p:nvPr/>
        </p:nvSpPr>
        <p:spPr>
          <a:xfrm>
            <a:off x="3284740" y="2758494"/>
            <a:ext cx="2087197" cy="50507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     ?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: скругленные углы 19">
            <a:extLst>
              <a:ext uri="{FF2B5EF4-FFF2-40B4-BE49-F238E27FC236}">
                <a16:creationId xmlns:a16="http://schemas.microsoft.com/office/drawing/2014/main" xmlns="" id="{64EDBBFB-8733-4F42-8019-B0DD81D88961}"/>
              </a:ext>
            </a:extLst>
          </p:cNvPr>
          <p:cNvSpPr/>
          <p:nvPr/>
        </p:nvSpPr>
        <p:spPr>
          <a:xfrm>
            <a:off x="3284740" y="2107387"/>
            <a:ext cx="2164066" cy="5537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 на бумаге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858E8632-B6CF-4194-B028-8BFFE31049AF}"/>
              </a:ext>
            </a:extLst>
          </p:cNvPr>
          <p:cNvSpPr/>
          <p:nvPr/>
        </p:nvSpPr>
        <p:spPr>
          <a:xfrm>
            <a:off x="3555347" y="3392916"/>
            <a:ext cx="1545983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858E8632-B6CF-4194-B028-8BFFE31049AF}"/>
              </a:ext>
            </a:extLst>
          </p:cNvPr>
          <p:cNvSpPr/>
          <p:nvPr/>
        </p:nvSpPr>
        <p:spPr>
          <a:xfrm>
            <a:off x="655968" y="3392916"/>
            <a:ext cx="1545983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>
          <a:xfrm>
            <a:off x="8610600" y="4651028"/>
            <a:ext cx="254000" cy="274097"/>
          </a:xfrm>
        </p:spPr>
        <p:txBody>
          <a:bodyPr/>
          <a:lstStyle/>
          <a:p>
            <a:fld id="{1DB53087-2C50-47AC-ACD0-434C56EF5E4C}" type="slidenum">
              <a:rPr lang="ru-RU" sz="800" smtClean="0"/>
              <a:pPr/>
              <a:t>8</a:t>
            </a:fld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xmlns="" val="15135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171" y="373946"/>
            <a:ext cx="6561138" cy="330200"/>
          </a:xfrm>
        </p:spPr>
        <p:txBody>
          <a:bodyPr/>
          <a:lstStyle/>
          <a:p>
            <a:r>
              <a:rPr lang="ru-RU" dirty="0">
                <a:latin typeface="+mn-lt"/>
              </a:rPr>
              <a:t>Пирамида проблем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709864613"/>
              </p:ext>
            </p:extLst>
          </p:nvPr>
        </p:nvGraphicFramePr>
        <p:xfrm>
          <a:off x="381000" y="1147763"/>
          <a:ext cx="6843366" cy="3638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2931160" y="2430780"/>
            <a:ext cx="1571653" cy="76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181860" y="3540733"/>
            <a:ext cx="2472690" cy="25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ятно 1 8"/>
          <p:cNvSpPr/>
          <p:nvPr/>
        </p:nvSpPr>
        <p:spPr>
          <a:xfrm>
            <a:off x="1967269" y="3829238"/>
            <a:ext cx="809030" cy="71151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Пятно 1 10"/>
          <p:cNvSpPr/>
          <p:nvPr/>
        </p:nvSpPr>
        <p:spPr>
          <a:xfrm>
            <a:off x="3126292" y="4113077"/>
            <a:ext cx="766307" cy="662446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Пятно 1 9"/>
          <p:cNvSpPr/>
          <p:nvPr/>
        </p:nvSpPr>
        <p:spPr>
          <a:xfrm>
            <a:off x="4007141" y="3829238"/>
            <a:ext cx="647409" cy="56767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591783" y="324715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530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_16x9_white_template" id="{815E4B3B-8E01-5242-B9F1-F7029D6381FB}" vid="{541B8C7B-4633-2E45-B746-A05B8E1543F8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ПСР">
      <a:dk1>
        <a:srgbClr val="414042"/>
      </a:dk1>
      <a:lt1>
        <a:srgbClr val="FFFFFF"/>
      </a:lt1>
      <a:dk2>
        <a:srgbClr val="FFFFFF"/>
      </a:dk2>
      <a:lt2>
        <a:srgbClr val="FFFFFF"/>
      </a:lt2>
      <a:accent1>
        <a:srgbClr val="468ABC"/>
      </a:accent1>
      <a:accent2>
        <a:srgbClr val="24367E"/>
      </a:accent2>
      <a:accent3>
        <a:srgbClr val="E2652C"/>
      </a:accent3>
      <a:accent4>
        <a:srgbClr val="E2A52D"/>
      </a:accent4>
      <a:accent5>
        <a:srgbClr val="1C54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1_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_16x9_white_template" id="{815E4B3B-8E01-5242-B9F1-F7029D6381FB}" vid="{7389C019-FE70-D24D-871A-DAD941594136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2658</TotalTime>
  <Words>662</Words>
  <Application>Microsoft Office PowerPoint</Application>
  <PresentationFormat>Произвольный</PresentationFormat>
  <Paragraphs>513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1_Текст картинка</vt:lpstr>
      <vt:lpstr>Министерство финансов Забайкальского края</vt:lpstr>
      <vt:lpstr>«Экспертиза и согласование однотипных проектов правовых актов, подготовку которых осуществляет Министерство финансов Забайкальского края»</vt:lpstr>
      <vt:lpstr>Организационно-распорядительные документы</vt:lpstr>
      <vt:lpstr>Команда проекта</vt:lpstr>
      <vt:lpstr>Паспорт проекта</vt:lpstr>
      <vt:lpstr>Текущая карта процесса</vt:lpstr>
      <vt:lpstr>Идеальная карта процесса</vt:lpstr>
      <vt:lpstr>Слайд 8</vt:lpstr>
      <vt:lpstr>Пирамида проблем</vt:lpstr>
      <vt:lpstr>Вклад в цель проекта</vt:lpstr>
      <vt:lpstr>Целевая карта процесса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dc:creator>Макарова Юлия Сергеевна</dc:creator>
  <cp:lastModifiedBy>ЮКоренева</cp:lastModifiedBy>
  <cp:revision>164</cp:revision>
  <dcterms:modified xsi:type="dcterms:W3CDTF">2024-01-29T00:08:48Z</dcterms:modified>
</cp:coreProperties>
</file>