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824" r:id="rId8"/>
  </p:sldMasterIdLst>
  <p:notesMasterIdLst>
    <p:notesMasterId r:id="rId25"/>
  </p:notesMasterIdLst>
  <p:handoutMasterIdLst>
    <p:handoutMasterId r:id="rId26"/>
  </p:handoutMasterIdLst>
  <p:sldIdLst>
    <p:sldId id="256" r:id="rId9"/>
    <p:sldId id="257" r:id="rId10"/>
    <p:sldId id="264" r:id="rId11"/>
    <p:sldId id="265" r:id="rId12"/>
    <p:sldId id="268" r:id="rId13"/>
    <p:sldId id="269" r:id="rId14"/>
    <p:sldId id="288" r:id="rId15"/>
    <p:sldId id="289" r:id="rId16"/>
    <p:sldId id="290" r:id="rId17"/>
    <p:sldId id="275" r:id="rId18"/>
    <p:sldId id="272" r:id="rId19"/>
    <p:sldId id="277" r:id="rId20"/>
    <p:sldId id="291" r:id="rId21"/>
    <p:sldId id="286" r:id="rId22"/>
    <p:sldId id="287" r:id="rId23"/>
    <p:sldId id="263" r:id="rId24"/>
  </p:sldIdLst>
  <p:sldSz cx="9144000" cy="5148263"/>
  <p:notesSz cx="6797675" cy="9926638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6" userDrawn="1">
          <p15:clr>
            <a:srgbClr val="A4A3A4"/>
          </p15:clr>
        </p15:guide>
        <p15:guide id="2" pos="2156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47" autoAdjust="0"/>
  </p:normalViewPr>
  <p:slideViewPr>
    <p:cSldViewPr snapToGrid="0">
      <p:cViewPr varScale="1">
        <p:scale>
          <a:sx n="151" d="100"/>
          <a:sy n="151" d="100"/>
        </p:scale>
        <p:origin x="474" y="132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76"/>
        <p:guide pos="2156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C8F0C1B-540E-4EF3-81F4-71CF737DF6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6" cy="497759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32190F-94D7-4B31-BBB4-EF4A5E55E0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744" y="0"/>
            <a:ext cx="2946345" cy="497759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EDF2441A-A170-46BF-A3D6-CA18151CFCE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429F73-5F61-4F9D-8D3A-D57E83684D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880"/>
            <a:ext cx="2946346" cy="497759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FA9FF1-54F0-4048-8632-041C61B47C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744" y="9428880"/>
            <a:ext cx="2946345" cy="497759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8DC87319-3E54-42C2-B0B0-511E13B7A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3180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0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7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250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237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solidFill>
                  <a:prstClr val="black"/>
                </a:solidFill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solidFill>
                <a:prstClr val="black"/>
              </a:solidFill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4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Министерство финансов Забайкальского края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Промежуточное совещание/</a:t>
            </a:r>
            <a:r>
              <a:rPr lang="en-US" dirty="0">
                <a:latin typeface="Arial" pitchFamily="34" charset="0"/>
                <a:cs typeface="Arial" pitchFamily="34" charset="0"/>
              </a:rPr>
              <a:t> Kick-off</a:t>
            </a:r>
            <a:r>
              <a:rPr lang="ru-RU" dirty="0">
                <a:latin typeface="Arial" pitchFamily="34" charset="0"/>
                <a:cs typeface="Arial" pitchFamily="34" charset="0"/>
              </a:rPr>
              <a:t>  9 ноября 2023 года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Антропова Вера Александровна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Министр финансов Забайкальского края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43640" y="424070"/>
            <a:ext cx="707934" cy="8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5" y="372421"/>
            <a:ext cx="5642441" cy="322111"/>
          </a:xfrm>
        </p:spPr>
        <p:txBody>
          <a:bodyPr/>
          <a:lstStyle/>
          <a:p>
            <a:r>
              <a:rPr lang="ru-RU" b="0" dirty="0">
                <a:latin typeface="+mj-lt"/>
                <a:cs typeface="Times New Roman" panose="02020603050405020304" pitchFamily="18" charset="0"/>
              </a:rPr>
              <a:t>Идеальная карта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72072" y="372421"/>
            <a:ext cx="319073" cy="379431"/>
          </a:xfrm>
          <a:prstGeom prst="rect">
            <a:avLst/>
          </a:prstGeom>
        </p:spPr>
      </p:pic>
      <p:graphicFrame>
        <p:nvGraphicFramePr>
          <p:cNvPr id="9" name="Таблица 23">
            <a:extLst>
              <a:ext uri="{FF2B5EF4-FFF2-40B4-BE49-F238E27FC236}">
                <a16:creationId xmlns:a16="http://schemas.microsoft.com/office/drawing/2014/main" id="{D459EAB6-72BE-4910-94E4-69C023425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91784"/>
              </p:ext>
            </p:extLst>
          </p:nvPr>
        </p:nvGraphicFramePr>
        <p:xfrm>
          <a:off x="1311072" y="4700150"/>
          <a:ext cx="665005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0051">
                  <a:extLst>
                    <a:ext uri="{9D8B030D-6E8A-4147-A177-3AD203B41FA5}">
                      <a16:colId xmlns:a16="http://schemas.microsoft.com/office/drawing/2014/main" val="1759424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ВПП (время прохождения процесса) 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min 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1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,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0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 max 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3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,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0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 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дня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08948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949182E-28A7-4877-BB6F-B3513B996CA3}"/>
              </a:ext>
            </a:extLst>
          </p:cNvPr>
          <p:cNvSpPr txBox="1"/>
          <p:nvPr/>
        </p:nvSpPr>
        <p:spPr>
          <a:xfrm>
            <a:off x="447878" y="750238"/>
            <a:ext cx="8774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prstClr val="black"/>
                </a:solidFill>
                <a:latin typeface="Times New Roman"/>
                <a:ea typeface="Times New Roman"/>
                <a:cs typeface="Arial" pitchFamily="34" charset="0"/>
              </a:rPr>
              <a:t>Проект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«Заключение соглашений на предоставление бюджетных кредитов муниципальным образованиям в электронном виде»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6DDE02-1CB6-4511-9CB7-845709BB7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591" y="1040961"/>
            <a:ext cx="5375011" cy="365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26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6146" y="382569"/>
            <a:ext cx="6561138" cy="330200"/>
          </a:xfrm>
        </p:spPr>
        <p:txBody>
          <a:bodyPr/>
          <a:lstStyle/>
          <a:p>
            <a:r>
              <a:rPr lang="ru-RU" b="0" dirty="0">
                <a:latin typeface="+mj-lt"/>
              </a:rPr>
              <a:t>Вклад в цель проекта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58211" y="382569"/>
            <a:ext cx="319073" cy="3794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AE4FB2-8432-4FBC-BFD1-F93D3A055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21" y="1465849"/>
            <a:ext cx="8400157" cy="200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25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8152" y="333510"/>
            <a:ext cx="5590358" cy="344357"/>
          </a:xfrm>
        </p:spPr>
        <p:txBody>
          <a:bodyPr/>
          <a:lstStyle/>
          <a:p>
            <a:r>
              <a:rPr lang="ru-RU" b="0" dirty="0">
                <a:latin typeface="+mj-lt"/>
                <a:cs typeface="Times New Roman" panose="02020603050405020304" pitchFamily="18" charset="0"/>
              </a:rPr>
              <a:t>Целевая карта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91950" y="333510"/>
            <a:ext cx="319073" cy="379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5A8E3C-A5AD-468F-B88C-83272CE71E42}"/>
              </a:ext>
            </a:extLst>
          </p:cNvPr>
          <p:cNvSpPr txBox="1"/>
          <p:nvPr/>
        </p:nvSpPr>
        <p:spPr>
          <a:xfrm>
            <a:off x="253319" y="712941"/>
            <a:ext cx="8774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prstClr val="black"/>
                </a:solidFill>
                <a:latin typeface="Times New Roman"/>
                <a:ea typeface="Times New Roman"/>
                <a:cs typeface="Arial" pitchFamily="34" charset="0"/>
              </a:rPr>
              <a:t>Проект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«Заключение соглашений на предоставление бюджетных кредитов муниципальным образованиям в электронном виде»</a:t>
            </a:r>
          </a:p>
        </p:txBody>
      </p:sp>
      <p:graphicFrame>
        <p:nvGraphicFramePr>
          <p:cNvPr id="6" name="Таблица 23">
            <a:extLst>
              <a:ext uri="{FF2B5EF4-FFF2-40B4-BE49-F238E27FC236}">
                <a16:creationId xmlns:a16="http://schemas.microsoft.com/office/drawing/2014/main" id="{89170027-D8E8-4B8A-AF47-D975BFC21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42606"/>
              </p:ext>
            </p:extLst>
          </p:nvPr>
        </p:nvGraphicFramePr>
        <p:xfrm>
          <a:off x="1152359" y="4710909"/>
          <a:ext cx="665005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0051">
                  <a:extLst>
                    <a:ext uri="{9D8B030D-6E8A-4147-A177-3AD203B41FA5}">
                      <a16:colId xmlns:a16="http://schemas.microsoft.com/office/drawing/2014/main" val="1759424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ВПП (время прохождения процесса) 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min 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1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,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0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 max 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3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,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0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 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дня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089480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4FE8A3-ED94-4E9D-A744-83CA8AB49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78" y="1051720"/>
            <a:ext cx="5375011" cy="365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08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6146" y="382569"/>
            <a:ext cx="6561138" cy="330200"/>
          </a:xfrm>
        </p:spPr>
        <p:txBody>
          <a:bodyPr/>
          <a:lstStyle/>
          <a:p>
            <a:r>
              <a:rPr lang="ru-RU" b="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План по реализации проекта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58211" y="382569"/>
            <a:ext cx="319073" cy="3794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6AD196-EE34-414F-B424-E806E1FC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612" y="848564"/>
            <a:ext cx="6834776" cy="40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16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1B6395-8BC7-413F-AB17-16826A592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52" y="1698154"/>
            <a:ext cx="2085621" cy="225895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D64AE428-5C02-48E1-8A56-1AAA644DAB35}"/>
              </a:ext>
            </a:extLst>
          </p:cNvPr>
          <p:cNvSpPr txBox="1">
            <a:spLocks/>
          </p:cNvSpPr>
          <p:nvPr/>
        </p:nvSpPr>
        <p:spPr>
          <a:xfrm>
            <a:off x="776802" y="1089633"/>
            <a:ext cx="3517900" cy="33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76200">
              <a:schemeClr val="accent2">
                <a:lumMod val="60000"/>
                <a:lumOff val="40000"/>
              </a:schemeClr>
            </a:glo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300" dirty="0"/>
              <a:t>До реализации проекта</a:t>
            </a: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4FC55BB6-04EF-4BCE-B126-EEE8ACBAE50B}"/>
              </a:ext>
            </a:extLst>
          </p:cNvPr>
          <p:cNvSpPr txBox="1">
            <a:spLocks/>
          </p:cNvSpPr>
          <p:nvPr/>
        </p:nvSpPr>
        <p:spPr>
          <a:xfrm>
            <a:off x="5096823" y="1103504"/>
            <a:ext cx="3517900" cy="330200"/>
          </a:xfrm>
          <a:prstGeom prst="rect">
            <a:avLst/>
          </a:prstGeom>
          <a:solidFill>
            <a:srgbClr val="92D050"/>
          </a:solidFill>
          <a:effectLst>
            <a:glow rad="101600">
              <a:schemeClr val="accent6">
                <a:lumMod val="60000"/>
                <a:lumOff val="40000"/>
                <a:alpha val="93000"/>
              </a:schemeClr>
            </a:glo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300" dirty="0"/>
              <a:t>Проект реализован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259081C3-3601-4C27-A1AD-24FFE4C161D6}"/>
              </a:ext>
            </a:extLst>
          </p:cNvPr>
          <p:cNvSpPr txBox="1">
            <a:spLocks/>
          </p:cNvSpPr>
          <p:nvPr/>
        </p:nvSpPr>
        <p:spPr>
          <a:xfrm>
            <a:off x="469826" y="377002"/>
            <a:ext cx="5590358" cy="3794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dirty="0"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58AE67-8B12-47F3-9C9A-1CE55C6DF812}"/>
              </a:ext>
            </a:extLst>
          </p:cNvPr>
          <p:cNvSpPr txBox="1"/>
          <p:nvPr/>
        </p:nvSpPr>
        <p:spPr>
          <a:xfrm>
            <a:off x="469826" y="725654"/>
            <a:ext cx="8774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prstClr val="black"/>
                </a:solidFill>
                <a:latin typeface="Times New Roman"/>
                <a:ea typeface="Times New Roman"/>
                <a:cs typeface="Arial" pitchFamily="34" charset="0"/>
              </a:rPr>
              <a:t>Проект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«Заключение соглашений на предоставление бюджетных кредитов муниципальным образованиям в электронном виде»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777153-E60F-4855-8CDF-002936F1C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845" y="2595895"/>
            <a:ext cx="2170473" cy="225895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5EF1B9-ACA5-49F6-B78E-E5316E651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53" y="1646946"/>
            <a:ext cx="2354103" cy="2228133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37A619-03B5-4084-84B5-01336AC3C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138" y="2680320"/>
            <a:ext cx="2085621" cy="2228133"/>
          </a:xfrm>
          <a:prstGeom prst="rect">
            <a:avLst/>
          </a:prstGeom>
          <a:ln>
            <a:solidFill>
              <a:srgbClr val="FF3300"/>
            </a:solidFill>
          </a:ln>
        </p:spPr>
      </p:pic>
      <p:sp>
        <p:nvSpPr>
          <p:cNvPr id="5" name="Солнце 4">
            <a:extLst>
              <a:ext uri="{FF2B5EF4-FFF2-40B4-BE49-F238E27FC236}">
                <a16:creationId xmlns:a16="http://schemas.microsoft.com/office/drawing/2014/main" id="{6D41F8DC-9614-4B93-9238-4785FD867D15}"/>
              </a:ext>
            </a:extLst>
          </p:cNvPr>
          <p:cNvSpPr/>
          <p:nvPr/>
        </p:nvSpPr>
        <p:spPr>
          <a:xfrm>
            <a:off x="5812962" y="4110992"/>
            <a:ext cx="1344642" cy="100830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rgbClr val="0066CC"/>
                </a:solidFill>
              </a:rPr>
              <a:t>ЭЦП!!!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64646A-DEBC-4B84-A49A-6C9432E38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532736A2-C2B5-4E87-81CD-7C429C885A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z="800" smtClean="0"/>
              <a:pPr/>
              <a:t>14</a:t>
            </a:fld>
            <a:endParaRPr lang="ru-RU" altLang="ru-RU" sz="800" dirty="0"/>
          </a:p>
        </p:txBody>
      </p:sp>
    </p:spTree>
    <p:extLst>
      <p:ext uri="{BB962C8B-B14F-4D97-AF65-F5344CB8AC3E}">
        <p14:creationId xmlns:p14="http://schemas.microsoft.com/office/powerpoint/2010/main" val="18264075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F8FA01C6-2F2F-4EB9-93D5-3732A7DA1E38}"/>
              </a:ext>
            </a:extLst>
          </p:cNvPr>
          <p:cNvSpPr txBox="1">
            <a:spLocks/>
          </p:cNvSpPr>
          <p:nvPr/>
        </p:nvSpPr>
        <p:spPr>
          <a:xfrm>
            <a:off x="188621" y="424485"/>
            <a:ext cx="6561138" cy="33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dirty="0"/>
              <a:t>Достижение целевых показателей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B3D840-9040-49CA-9886-ABCFF4205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32C2AA89-8082-43B7-816D-F52A975899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28013" y="4803960"/>
            <a:ext cx="627062" cy="283631"/>
          </a:xfrm>
        </p:spPr>
        <p:txBody>
          <a:bodyPr/>
          <a:lstStyle/>
          <a:p>
            <a:fld id="{266048B4-E1F6-4B7C-B5CF-B726961A650C}" type="slidenum">
              <a:rPr lang="ru-RU" altLang="ru-RU" sz="800" smtClean="0"/>
              <a:pPr/>
              <a:t>15</a:t>
            </a:fld>
            <a:endParaRPr lang="ru-RU" altLang="ru-RU" sz="8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38B7F7-8E57-4CC8-8737-F8E4AD79B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308" y="943708"/>
            <a:ext cx="5385383" cy="19334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EE2F55-A774-408E-9AFC-EFC2BFE09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48" y="3066172"/>
            <a:ext cx="8369501" cy="147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7065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внимание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29.01.2024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533694" y="3610524"/>
            <a:ext cx="4860925" cy="946377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Тел.: +7 (3022) 32 16 79</a:t>
            </a:r>
          </a:p>
          <a:p>
            <a:r>
              <a:rPr lang="ru-RU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Моб. тел.: 89242716010</a:t>
            </a:r>
          </a:p>
          <a:p>
            <a:r>
              <a:rPr lang="ru-RU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E-</a:t>
            </a:r>
            <a:r>
              <a:rPr lang="ru-RU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mail</a:t>
            </a:r>
            <a:r>
              <a:rPr lang="ru-RU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dolg@fin.e-zab.ru</a:t>
            </a:r>
            <a:endParaRPr lang="ru-RU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Рысева Ольга Владимировна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sz="1000" dirty="0"/>
              <a:t>Заместитель начальника отдела инвестиций, кредитования и управления государственным долгом</a:t>
            </a:r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497" y="2025675"/>
            <a:ext cx="5600658" cy="1788935"/>
          </a:xfrm>
        </p:spPr>
        <p:txBody>
          <a:bodyPr/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Times New Roman"/>
              </a:rPr>
              <a:t>«Заключение соглашений на предоставление бюджетных кредитов муниципальным образованиям в электронном виде»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Проект:</a:t>
            </a:r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84BA57-1708-4E95-B1A7-5740A02E0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9" y="956798"/>
            <a:ext cx="2927491" cy="413431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9824" y="382569"/>
            <a:ext cx="5581325" cy="690096"/>
          </a:xfrm>
        </p:spPr>
        <p:txBody>
          <a:bodyPr/>
          <a:lstStyle/>
          <a:p>
            <a:r>
              <a:rPr lang="ru-RU" b="0" dirty="0">
                <a:latin typeface="+mj-lt"/>
              </a:rPr>
              <a:t>Организационно-распорядительные </a:t>
            </a:r>
            <a:br>
              <a:rPr lang="ru-RU" b="0" dirty="0">
                <a:latin typeface="+mj-lt"/>
              </a:rPr>
            </a:br>
            <a:r>
              <a:rPr lang="ru-RU" b="0" dirty="0">
                <a:latin typeface="+mj-lt"/>
              </a:rPr>
              <a:t>документы</a:t>
            </a:r>
            <a:endParaRPr lang="ru-RU" b="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BA8ED9-0D7C-43F2-A07A-CDFD4A809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933" y="1218856"/>
            <a:ext cx="2782396" cy="392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6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382569"/>
            <a:ext cx="6561138" cy="331995"/>
          </a:xfrm>
        </p:spPr>
        <p:txBody>
          <a:bodyPr/>
          <a:lstStyle/>
          <a:p>
            <a:r>
              <a:rPr lang="ru-RU" b="0" dirty="0">
                <a:latin typeface="+mj-lt"/>
              </a:rPr>
              <a:t>Команда проекта</a:t>
            </a:r>
            <a:endParaRPr lang="ru-RU" b="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84716" y="382569"/>
            <a:ext cx="319073" cy="3794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143" y="1249044"/>
            <a:ext cx="77824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cs typeface="Times New Roman" panose="02020603050405020304" pitchFamily="18" charset="0"/>
              </a:rPr>
              <a:t>Голышева Анна Анатольевна - заместитель министра - начальник управления в сфере межбюджетных отношений с муниципальными образованиями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143" y="1884916"/>
            <a:ext cx="7295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cs typeface="Times New Roman" panose="02020603050405020304" pitchFamily="18" charset="0"/>
              </a:rPr>
              <a:t>Рысева Ольга Владимировна – заместитель начальника отдела инвестиций, кредитования и управления государственным долгом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143" y="2945879"/>
            <a:ext cx="7923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>
                <a:cs typeface="Times New Roman" panose="02020603050405020304" pitchFamily="18" charset="0"/>
              </a:rPr>
              <a:t>Валикова</a:t>
            </a:r>
            <a:r>
              <a:rPr lang="ru-RU" sz="1100" dirty="0">
                <a:cs typeface="Times New Roman" panose="02020603050405020304" pitchFamily="18" charset="0"/>
              </a:rPr>
              <a:t> Людмила Викторовна – консультант отдела</a:t>
            </a:r>
            <a:r>
              <a:rPr lang="ru-RU" sz="1100" dirty="0">
                <a:solidFill>
                  <a:prstClr val="black"/>
                </a:solidFill>
                <a:cs typeface="Times New Roman" panose="02020603050405020304" pitchFamily="18" charset="0"/>
              </a:rPr>
              <a:t> организации бюджетного процесса в муниципальных образованиях</a:t>
            </a:r>
            <a:r>
              <a:rPr lang="ru-RU" sz="1100" dirty="0"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143" y="2479284"/>
            <a:ext cx="834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Тисленко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Татьяна Александровна – консультант отдела инвестиций, кредитования и управления государственным долгом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143" y="3525126"/>
            <a:ext cx="7690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100" dirty="0">
                <a:cs typeface="Times New Roman" panose="02020603050405020304" pitchFamily="18" charset="0"/>
              </a:rPr>
              <a:t>Романова Елена Викторовна – консультант отдела</a:t>
            </a:r>
            <a:r>
              <a:rPr lang="ru-RU" sz="1100" dirty="0">
                <a:solidFill>
                  <a:prstClr val="black"/>
                </a:solidFill>
                <a:cs typeface="Times New Roman" panose="02020603050405020304" pitchFamily="18" charset="0"/>
              </a:rPr>
              <a:t> организации бюджетного процесса в муниципальных образованиях</a:t>
            </a:r>
            <a:r>
              <a:rPr lang="ru-RU" sz="1100" dirty="0">
                <a:cs typeface="Times New Roman" panose="02020603050405020304" pitchFamily="18" charset="0"/>
              </a:rPr>
              <a:t> </a:t>
            </a:r>
            <a:endParaRPr lang="ru-RU" sz="11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7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382569"/>
            <a:ext cx="6561138" cy="330200"/>
          </a:xfrm>
        </p:spPr>
        <p:txBody>
          <a:bodyPr/>
          <a:lstStyle/>
          <a:p>
            <a:r>
              <a:rPr lang="ru-RU" b="0" dirty="0">
                <a:latin typeface="+mj-lt"/>
              </a:rPr>
              <a:t>Паспорт проекта</a:t>
            </a:r>
            <a:endParaRPr lang="ru-RU" b="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78698" y="382569"/>
            <a:ext cx="319073" cy="3794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089C6F-DAA9-4EF5-A228-60E54C361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108" y="914399"/>
            <a:ext cx="5665784" cy="411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9521" y="382569"/>
            <a:ext cx="6561138" cy="330200"/>
          </a:xfrm>
        </p:spPr>
        <p:txBody>
          <a:bodyPr/>
          <a:lstStyle/>
          <a:p>
            <a:r>
              <a:rPr lang="ru-RU" b="0" dirty="0">
                <a:latin typeface="+mj-lt"/>
                <a:cs typeface="Times New Roman" panose="02020603050405020304" pitchFamily="18" charset="0"/>
              </a:rPr>
              <a:t>Текущая карта процесса</a:t>
            </a:r>
            <a:endParaRPr lang="ru-RU" b="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51586" y="382569"/>
            <a:ext cx="319073" cy="37943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40002" y="745210"/>
            <a:ext cx="8774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prstClr val="black"/>
                </a:solidFill>
                <a:latin typeface="Times New Roman"/>
                <a:ea typeface="Times New Roman"/>
                <a:cs typeface="Arial" pitchFamily="34" charset="0"/>
              </a:rPr>
              <a:t>Проект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«Заключение соглашений на предоставление бюджетных кредитов муниципальным образованиям в электронном виде»</a:t>
            </a:r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D43F9C9D-338F-4661-82B1-D0DF2F07F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19224"/>
              </p:ext>
            </p:extLst>
          </p:nvPr>
        </p:nvGraphicFramePr>
        <p:xfrm>
          <a:off x="922067" y="4580274"/>
          <a:ext cx="761047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0475">
                  <a:extLst>
                    <a:ext uri="{9D8B030D-6E8A-4147-A177-3AD203B41FA5}">
                      <a16:colId xmlns:a16="http://schemas.microsoft.com/office/drawing/2014/main" val="1759424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ВПП (время прохождения процесса) 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min 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5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,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0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 max 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9</a:t>
                      </a:r>
                      <a:r>
                        <a:rPr lang="en-US" baseline="0" dirty="0">
                          <a:solidFill>
                            <a:srgbClr val="FF3300"/>
                          </a:solidFill>
                        </a:rPr>
                        <a:t>,</a:t>
                      </a:r>
                      <a:r>
                        <a:rPr lang="ru-RU" baseline="0" dirty="0">
                          <a:solidFill>
                            <a:srgbClr val="FF3300"/>
                          </a:solidFill>
                        </a:rPr>
                        <a:t>1 дней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089480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8AA90A-72D4-47EB-A01A-6CC00A549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04" y="1194566"/>
            <a:ext cx="7462792" cy="338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93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51586" y="382569"/>
            <a:ext cx="319073" cy="379431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3488146-EFA7-4F95-82A3-FB601FF4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85" y="167527"/>
            <a:ext cx="6190234" cy="706365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b="0" dirty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Выявление коренных причин методом</a:t>
            </a:r>
            <a:br>
              <a:rPr lang="ru-RU" b="0" dirty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b="0" dirty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«5 Почему?»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1AB6324-DAC1-4C85-BEAE-45894B3A2B6E}"/>
              </a:ext>
            </a:extLst>
          </p:cNvPr>
          <p:cNvSpPr/>
          <p:nvPr/>
        </p:nvSpPr>
        <p:spPr>
          <a:xfrm>
            <a:off x="496416" y="1098613"/>
            <a:ext cx="3587389" cy="4273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Ожидание внесения данных в проект соглашения в 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MS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образованием</a:t>
            </a:r>
          </a:p>
        </p:txBody>
      </p:sp>
      <p:sp>
        <p:nvSpPr>
          <p:cNvPr id="12" name="Прямоугольник: скругленные углы 10">
            <a:extLst>
              <a:ext uri="{FF2B5EF4-FFF2-40B4-BE49-F238E27FC236}">
                <a16:creationId xmlns:a16="http://schemas.microsoft.com/office/drawing/2014/main" id="{F5A4CD26-0F62-4946-B713-9C19682F2A08}"/>
              </a:ext>
            </a:extLst>
          </p:cNvPr>
          <p:cNvSpPr/>
          <p:nvPr/>
        </p:nvSpPr>
        <p:spPr>
          <a:xfrm>
            <a:off x="506298" y="2150652"/>
            <a:ext cx="3587389" cy="4234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указана в полном объеме/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указана неверно </a:t>
            </a:r>
          </a:p>
        </p:txBody>
      </p:sp>
      <p:sp>
        <p:nvSpPr>
          <p:cNvPr id="13" name="Прямоугольник: скругленные углы 10">
            <a:extLst>
              <a:ext uri="{FF2B5EF4-FFF2-40B4-BE49-F238E27FC236}">
                <a16:creationId xmlns:a16="http://schemas.microsoft.com/office/drawing/2014/main" id="{94AEAB19-A020-45A1-BE0D-D4F4F78A067D}"/>
              </a:ext>
            </a:extLst>
          </p:cNvPr>
          <p:cNvSpPr/>
          <p:nvPr/>
        </p:nvSpPr>
        <p:spPr>
          <a:xfrm>
            <a:off x="506213" y="3240003"/>
            <a:ext cx="3577592" cy="3717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вносится вручную 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B954F35-D9C1-47F5-B208-963A82154041}"/>
              </a:ext>
            </a:extLst>
          </p:cNvPr>
          <p:cNvSpPr/>
          <p:nvPr/>
        </p:nvSpPr>
        <p:spPr>
          <a:xfrm>
            <a:off x="4674412" y="1100568"/>
            <a:ext cx="4189114" cy="4233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времени на доставку соглашения </a:t>
            </a:r>
          </a:p>
        </p:txBody>
      </p:sp>
      <p:sp>
        <p:nvSpPr>
          <p:cNvPr id="15" name="Прямоугольник: скругленные углы 10">
            <a:extLst>
              <a:ext uri="{FF2B5EF4-FFF2-40B4-BE49-F238E27FC236}">
                <a16:creationId xmlns:a16="http://schemas.microsoft.com/office/drawing/2014/main" id="{72CCA09E-27F2-41C9-B39D-B3401E18C5B1}"/>
              </a:ext>
            </a:extLst>
          </p:cNvPr>
          <p:cNvSpPr/>
          <p:nvPr/>
        </p:nvSpPr>
        <p:spPr>
          <a:xfrm>
            <a:off x="4674410" y="2150405"/>
            <a:ext cx="4189116" cy="422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 на бумажном носителе</a:t>
            </a:r>
          </a:p>
        </p:txBody>
      </p:sp>
      <p:sp>
        <p:nvSpPr>
          <p:cNvPr id="16" name="Прямоугольник: скругленные углы 10">
            <a:extLst>
              <a:ext uri="{FF2B5EF4-FFF2-40B4-BE49-F238E27FC236}">
                <a16:creationId xmlns:a16="http://schemas.microsoft.com/office/drawing/2014/main" id="{6359EFC5-795F-4165-BA3F-59A6BEE939FC}"/>
              </a:ext>
            </a:extLst>
          </p:cNvPr>
          <p:cNvSpPr/>
          <p:nvPr/>
        </p:nvSpPr>
        <p:spPr>
          <a:xfrm>
            <a:off x="4674410" y="3216323"/>
            <a:ext cx="4189116" cy="3991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возможности заключения соглашения в электронном виде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D5B7A70-D9FC-467E-A3FC-433A6186EFFC}"/>
              </a:ext>
            </a:extLst>
          </p:cNvPr>
          <p:cNvSpPr/>
          <p:nvPr/>
        </p:nvSpPr>
        <p:spPr>
          <a:xfrm>
            <a:off x="1250158" y="791141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1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978592F-37DD-414D-91E2-4959D07E7FC1}"/>
              </a:ext>
            </a:extLst>
          </p:cNvPr>
          <p:cNvSpPr/>
          <p:nvPr/>
        </p:nvSpPr>
        <p:spPr>
          <a:xfrm>
            <a:off x="5615048" y="798805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2</a:t>
            </a:r>
          </a:p>
        </p:txBody>
      </p:sp>
      <p:sp>
        <p:nvSpPr>
          <p:cNvPr id="19" name="Прямоугольник: скругленные углы 24">
            <a:extLst>
              <a:ext uri="{FF2B5EF4-FFF2-40B4-BE49-F238E27FC236}">
                <a16:creationId xmlns:a16="http://schemas.microsoft.com/office/drawing/2014/main" id="{FF5A79D1-94EC-4A1D-B2BE-25C8D6307231}"/>
              </a:ext>
            </a:extLst>
          </p:cNvPr>
          <p:cNvSpPr/>
          <p:nvPr/>
        </p:nvSpPr>
        <p:spPr>
          <a:xfrm>
            <a:off x="506213" y="4457972"/>
            <a:ext cx="3577592" cy="4958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унифицированной формы соглашения в программном комплексе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24">
            <a:extLst>
              <a:ext uri="{FF2B5EF4-FFF2-40B4-BE49-F238E27FC236}">
                <a16:creationId xmlns:a16="http://schemas.microsoft.com/office/drawing/2014/main" id="{406D7F0E-5761-4F65-B671-9D9C9A33B237}"/>
              </a:ext>
            </a:extLst>
          </p:cNvPr>
          <p:cNvSpPr/>
          <p:nvPr/>
        </p:nvSpPr>
        <p:spPr>
          <a:xfrm>
            <a:off x="4418038" y="4457972"/>
            <a:ext cx="4445491" cy="4958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возможности заключения соглашения                                         в электронном виде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A495239-FC03-419A-B83F-B9272DE4137E}"/>
              </a:ext>
            </a:extLst>
          </p:cNvPr>
          <p:cNvSpPr/>
          <p:nvPr/>
        </p:nvSpPr>
        <p:spPr>
          <a:xfrm>
            <a:off x="884764" y="4142483"/>
            <a:ext cx="2593468" cy="315489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AE5CFF8C-49F5-4682-82B1-AC59E7416BF5}"/>
              </a:ext>
            </a:extLst>
          </p:cNvPr>
          <p:cNvSpPr/>
          <p:nvPr/>
        </p:nvSpPr>
        <p:spPr>
          <a:xfrm>
            <a:off x="1309188" y="1599104"/>
            <a:ext cx="1971633" cy="476074"/>
          </a:xfrm>
          <a:prstGeom prst="downArrow">
            <a:avLst>
              <a:gd name="adj1" fmla="val 50000"/>
              <a:gd name="adj2" fmla="val 5128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3228A975-780D-49D5-A431-01CE5B8FA393}"/>
              </a:ext>
            </a:extLst>
          </p:cNvPr>
          <p:cNvSpPr/>
          <p:nvPr/>
        </p:nvSpPr>
        <p:spPr>
          <a:xfrm>
            <a:off x="1337434" y="2680767"/>
            <a:ext cx="1971633" cy="476074"/>
          </a:xfrm>
          <a:prstGeom prst="downArrow">
            <a:avLst>
              <a:gd name="adj1" fmla="val 50000"/>
              <a:gd name="adj2" fmla="val 5128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id="{6D1A7B55-768C-4E53-877E-08F1A83E41E9}"/>
              </a:ext>
            </a:extLst>
          </p:cNvPr>
          <p:cNvSpPr/>
          <p:nvPr/>
        </p:nvSpPr>
        <p:spPr>
          <a:xfrm>
            <a:off x="5654966" y="2665296"/>
            <a:ext cx="1971633" cy="476074"/>
          </a:xfrm>
          <a:prstGeom prst="downArrow">
            <a:avLst>
              <a:gd name="adj1" fmla="val 50000"/>
              <a:gd name="adj2" fmla="val 5128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4F9CF78B-7D86-45F8-A8CC-218B7E7E82D6}"/>
              </a:ext>
            </a:extLst>
          </p:cNvPr>
          <p:cNvSpPr/>
          <p:nvPr/>
        </p:nvSpPr>
        <p:spPr>
          <a:xfrm>
            <a:off x="5679066" y="1599104"/>
            <a:ext cx="1971633" cy="476074"/>
          </a:xfrm>
          <a:prstGeom prst="downArrow">
            <a:avLst>
              <a:gd name="adj1" fmla="val 50000"/>
              <a:gd name="adj2" fmla="val 5128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9" name="Стрелка: вниз 28">
            <a:extLst>
              <a:ext uri="{FF2B5EF4-FFF2-40B4-BE49-F238E27FC236}">
                <a16:creationId xmlns:a16="http://schemas.microsoft.com/office/drawing/2014/main" id="{A12C3D00-3BDC-4373-ADAD-6BC47D555411}"/>
              </a:ext>
            </a:extLst>
          </p:cNvPr>
          <p:cNvSpPr/>
          <p:nvPr/>
        </p:nvSpPr>
        <p:spPr>
          <a:xfrm>
            <a:off x="1337435" y="3696227"/>
            <a:ext cx="1971633" cy="476074"/>
          </a:xfrm>
          <a:prstGeom prst="downArrow">
            <a:avLst>
              <a:gd name="adj1" fmla="val 50000"/>
              <a:gd name="adj2" fmla="val 5128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AD684DD5-5483-4367-971A-3194111964F3}"/>
              </a:ext>
            </a:extLst>
          </p:cNvPr>
          <p:cNvSpPr/>
          <p:nvPr/>
        </p:nvSpPr>
        <p:spPr>
          <a:xfrm>
            <a:off x="5665769" y="3690406"/>
            <a:ext cx="1971633" cy="476074"/>
          </a:xfrm>
          <a:prstGeom prst="downArrow">
            <a:avLst>
              <a:gd name="adj1" fmla="val 50000"/>
              <a:gd name="adj2" fmla="val 5128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2807D7F-5843-4783-9065-31D89CB48858}"/>
              </a:ext>
            </a:extLst>
          </p:cNvPr>
          <p:cNvSpPr/>
          <p:nvPr/>
        </p:nvSpPr>
        <p:spPr>
          <a:xfrm>
            <a:off x="5368149" y="4125509"/>
            <a:ext cx="2593468" cy="315489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</p:spTree>
    <p:extLst>
      <p:ext uri="{BB962C8B-B14F-4D97-AF65-F5344CB8AC3E}">
        <p14:creationId xmlns:p14="http://schemas.microsoft.com/office/powerpoint/2010/main" val="3380366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+mj-lt"/>
              </a:rPr>
              <a:t>Пирамида проблем</a:t>
            </a:r>
            <a:endParaRPr lang="ru-RU" b="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78698" y="382569"/>
            <a:ext cx="319073" cy="379431"/>
          </a:xfrm>
          <a:prstGeom prst="rect">
            <a:avLst/>
          </a:prstGeom>
        </p:spPr>
      </p:pic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57FBB767-9B2E-4D0E-A07B-CA0C53FE3FB4}"/>
              </a:ext>
            </a:extLst>
          </p:cNvPr>
          <p:cNvSpPr/>
          <p:nvPr/>
        </p:nvSpPr>
        <p:spPr>
          <a:xfrm>
            <a:off x="1424399" y="1049929"/>
            <a:ext cx="4202594" cy="3324551"/>
          </a:xfrm>
          <a:prstGeom prst="triangle">
            <a:avLst>
              <a:gd name="adj" fmla="val 50522"/>
            </a:avLst>
          </a:prstGeom>
          <a:solidFill>
            <a:schemeClr val="accent1"/>
          </a:solidFill>
          <a:ln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зрыв: 14 точек 6">
            <a:extLst>
              <a:ext uri="{FF2B5EF4-FFF2-40B4-BE49-F238E27FC236}">
                <a16:creationId xmlns:a16="http://schemas.microsoft.com/office/drawing/2014/main" id="{3566DFD0-285A-40E2-9C1F-62DD4381C74D}"/>
              </a:ext>
            </a:extLst>
          </p:cNvPr>
          <p:cNvSpPr/>
          <p:nvPr/>
        </p:nvSpPr>
        <p:spPr>
          <a:xfrm>
            <a:off x="2392071" y="3359431"/>
            <a:ext cx="1067248" cy="1133396"/>
          </a:xfrm>
          <a:prstGeom prst="irregularSeal2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/>
              <a:t>1</a:t>
            </a:r>
          </a:p>
        </p:txBody>
      </p:sp>
      <p:sp>
        <p:nvSpPr>
          <p:cNvPr id="8" name="Взрыв: 14 точек 7">
            <a:extLst>
              <a:ext uri="{FF2B5EF4-FFF2-40B4-BE49-F238E27FC236}">
                <a16:creationId xmlns:a16="http://schemas.microsoft.com/office/drawing/2014/main" id="{F27A7759-4A14-44D6-AA12-F876F192DC0F}"/>
              </a:ext>
            </a:extLst>
          </p:cNvPr>
          <p:cNvSpPr/>
          <p:nvPr/>
        </p:nvSpPr>
        <p:spPr>
          <a:xfrm>
            <a:off x="3780097" y="3184861"/>
            <a:ext cx="923682" cy="1133395"/>
          </a:xfrm>
          <a:prstGeom prst="irregularSeal2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/>
              <a:t>2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C717384-4CA6-4C88-9BEE-7F99CB0070C8}"/>
              </a:ext>
            </a:extLst>
          </p:cNvPr>
          <p:cNvCxnSpPr>
            <a:cxnSpLocks/>
          </p:cNvCxnSpPr>
          <p:nvPr/>
        </p:nvCxnSpPr>
        <p:spPr>
          <a:xfrm>
            <a:off x="2709250" y="2340864"/>
            <a:ext cx="1632892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5D6A7B0-FADB-4E89-AF34-F03553926622}"/>
              </a:ext>
            </a:extLst>
          </p:cNvPr>
          <p:cNvCxnSpPr>
            <a:cxnSpLocks/>
          </p:cNvCxnSpPr>
          <p:nvPr/>
        </p:nvCxnSpPr>
        <p:spPr>
          <a:xfrm>
            <a:off x="2110205" y="3319880"/>
            <a:ext cx="2830982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43D679E-9E0B-4CD5-A2AB-2649FABCB815}"/>
              </a:ext>
            </a:extLst>
          </p:cNvPr>
          <p:cNvGrpSpPr/>
          <p:nvPr/>
        </p:nvGrpSpPr>
        <p:grpSpPr>
          <a:xfrm>
            <a:off x="4661735" y="1285648"/>
            <a:ext cx="2468756" cy="861285"/>
            <a:chOff x="4984828" y="216364"/>
            <a:chExt cx="2468756" cy="8612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88DBAEB5-5CB2-4440-BB3B-21151CA40F7B}"/>
                </a:ext>
              </a:extLst>
            </p:cNvPr>
            <p:cNvSpPr/>
            <p:nvPr/>
          </p:nvSpPr>
          <p:spPr>
            <a:xfrm>
              <a:off x="4984828" y="216364"/>
              <a:ext cx="2468756" cy="861285"/>
            </a:xfrm>
            <a:prstGeom prst="roundRect">
              <a:avLst/>
            </a:prstGeom>
            <a:sp3d z="152400" extrusionH="63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a16="http://schemas.microsoft.com/office/drawing/2014/main" id="{B182C54D-D9A9-40C1-A933-673A1686B76B}"/>
                </a:ext>
              </a:extLst>
            </p:cNvPr>
            <p:cNvSpPr txBox="1"/>
            <p:nvPr/>
          </p:nvSpPr>
          <p:spPr>
            <a:xfrm>
              <a:off x="5026872" y="258408"/>
              <a:ext cx="2384668" cy="777197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200" kern="1200" dirty="0"/>
                <a:t>Федеральный уровень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823EA0F-BF87-448D-B474-C048C62344BB}"/>
              </a:ext>
            </a:extLst>
          </p:cNvPr>
          <p:cNvGrpSpPr/>
          <p:nvPr/>
        </p:nvGrpSpPr>
        <p:grpSpPr>
          <a:xfrm>
            <a:off x="5399843" y="2340864"/>
            <a:ext cx="2468756" cy="861285"/>
            <a:chOff x="4984828" y="216364"/>
            <a:chExt cx="2468756" cy="8612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0B32873-B42B-4ADC-8E87-20BAF86DD876}"/>
                </a:ext>
              </a:extLst>
            </p:cNvPr>
            <p:cNvSpPr/>
            <p:nvPr/>
          </p:nvSpPr>
          <p:spPr>
            <a:xfrm>
              <a:off x="4984828" y="216364"/>
              <a:ext cx="2468756" cy="861285"/>
            </a:xfrm>
            <a:prstGeom prst="roundRect">
              <a:avLst/>
            </a:prstGeom>
            <a:sp3d z="152400" extrusionH="63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: скругленные углы 4">
              <a:extLst>
                <a:ext uri="{FF2B5EF4-FFF2-40B4-BE49-F238E27FC236}">
                  <a16:creationId xmlns:a16="http://schemas.microsoft.com/office/drawing/2014/main" id="{702FC74C-152D-4014-883D-BBAB130EB9A6}"/>
                </a:ext>
              </a:extLst>
            </p:cNvPr>
            <p:cNvSpPr txBox="1"/>
            <p:nvPr/>
          </p:nvSpPr>
          <p:spPr>
            <a:xfrm>
              <a:off x="5026872" y="258408"/>
              <a:ext cx="2384668" cy="777197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200" kern="1200" dirty="0"/>
                <a:t>Региональный уровень</a:t>
              </a:r>
            </a:p>
          </p:txBody>
        </p:sp>
      </p:grp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0058F03-D4FA-45BB-BE06-D43C7D65D11C}"/>
              </a:ext>
            </a:extLst>
          </p:cNvPr>
          <p:cNvSpPr/>
          <p:nvPr/>
        </p:nvSpPr>
        <p:spPr>
          <a:xfrm>
            <a:off x="6214627" y="3513195"/>
            <a:ext cx="2430704" cy="861285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2200" dirty="0"/>
              <a:t>Уровень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746846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+mj-lt"/>
              </a:rPr>
              <a:t>Подготовка к плану действий</a:t>
            </a:r>
            <a:endParaRPr lang="ru-RU" b="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78698" y="382569"/>
            <a:ext cx="319073" cy="379431"/>
          </a:xfrm>
          <a:prstGeom prst="rect">
            <a:avLst/>
          </a:prstGeom>
        </p:spPr>
      </p:pic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BB9A07EA-E57F-4B57-BEE1-4B35E3654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634044"/>
              </p:ext>
            </p:extLst>
          </p:nvPr>
        </p:nvGraphicFramePr>
        <p:xfrm>
          <a:off x="1148737" y="1502441"/>
          <a:ext cx="6486570" cy="2407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0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4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7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7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73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400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Проблема</a:t>
                      </a:r>
                    </a:p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Решить полностью</a:t>
                      </a:r>
                    </a:p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Решить частично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Причины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360"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Ожидание внесения данных в проект соглашения в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Word 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муниципальным образованием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19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Потери времени на доставку соглашения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" name="Picture 88">
            <a:extLst>
              <a:ext uri="{FF2B5EF4-FFF2-40B4-BE49-F238E27FC236}">
                <a16:creationId xmlns:a16="http://schemas.microsoft.com/office/drawing/2014/main" id="{FE3E2D3C-F08A-483E-B6D1-88F40148231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201506" y="2678256"/>
            <a:ext cx="381032" cy="362077"/>
          </a:xfrm>
          <a:prstGeom prst="rect">
            <a:avLst/>
          </a:prstGeom>
        </p:spPr>
      </p:pic>
      <p:pic>
        <p:nvPicPr>
          <p:cNvPr id="20" name="Picture 88">
            <a:extLst>
              <a:ext uri="{FF2B5EF4-FFF2-40B4-BE49-F238E27FC236}">
                <a16:creationId xmlns:a16="http://schemas.microsoft.com/office/drawing/2014/main" id="{7DA9FE6A-B717-41C9-A8EE-6C00F488DF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201506" y="3479657"/>
            <a:ext cx="381032" cy="36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26290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1_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3995</TotalTime>
  <Words>406</Words>
  <Application>Microsoft Office PowerPoint</Application>
  <PresentationFormat>Произвольный</PresentationFormat>
  <Paragraphs>80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Calibri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1_Текст картинка</vt:lpstr>
      <vt:lpstr>Министерство финансов Забайкальского края</vt:lpstr>
      <vt:lpstr>«Заключение соглашений на предоставление бюджетных кредитов муниципальным образованиям в электронном виде»</vt:lpstr>
      <vt:lpstr>Организационно-распорядительные  документы</vt:lpstr>
      <vt:lpstr>Команда проекта</vt:lpstr>
      <vt:lpstr>Паспорт проекта</vt:lpstr>
      <vt:lpstr>Текущая карта процесса</vt:lpstr>
      <vt:lpstr>Выявление коренных причин методом «5 Почему?»</vt:lpstr>
      <vt:lpstr>Пирамида проблем</vt:lpstr>
      <vt:lpstr>Подготовка к плану действий</vt:lpstr>
      <vt:lpstr>Идеальная карта процесса</vt:lpstr>
      <vt:lpstr>Вклад в цель проекта</vt:lpstr>
      <vt:lpstr>Целевая карта процесса</vt:lpstr>
      <vt:lpstr>План по реализации проекта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Макарова Юлия Сергеевна</dc:creator>
  <cp:lastModifiedBy>Рысева Ольга Владимировна</cp:lastModifiedBy>
  <cp:revision>178</cp:revision>
  <cp:lastPrinted>2024-01-28T07:20:42Z</cp:lastPrinted>
  <dcterms:modified xsi:type="dcterms:W3CDTF">2024-01-29T05:16:50Z</dcterms:modified>
</cp:coreProperties>
</file>