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824" r:id="rId8"/>
  </p:sldMasterIdLst>
  <p:notesMasterIdLst>
    <p:notesMasterId r:id="rId29"/>
  </p:notesMasterIdLst>
  <p:sldIdLst>
    <p:sldId id="256" r:id="rId9"/>
    <p:sldId id="257" r:id="rId10"/>
    <p:sldId id="264" r:id="rId11"/>
    <p:sldId id="265" r:id="rId12"/>
    <p:sldId id="268" r:id="rId13"/>
    <p:sldId id="269" r:id="rId14"/>
    <p:sldId id="275" r:id="rId15"/>
    <p:sldId id="287" r:id="rId16"/>
    <p:sldId id="286" r:id="rId17"/>
    <p:sldId id="285" r:id="rId18"/>
    <p:sldId id="284" r:id="rId19"/>
    <p:sldId id="274" r:id="rId20"/>
    <p:sldId id="283" r:id="rId21"/>
    <p:sldId id="272" r:id="rId22"/>
    <p:sldId id="277" r:id="rId23"/>
    <p:sldId id="282" r:id="rId24"/>
    <p:sldId id="288" r:id="rId25"/>
    <p:sldId id="289" r:id="rId26"/>
    <p:sldId id="290" r:id="rId27"/>
    <p:sldId id="263" r:id="rId28"/>
  </p:sldIdLst>
  <p:sldSz cx="9144000" cy="5148263"/>
  <p:notesSz cx="6808788" cy="9940925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9E1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0847" autoAdjust="0"/>
  </p:normalViewPr>
  <p:slideViewPr>
    <p:cSldViewPr snapToGrid="0">
      <p:cViewPr varScale="1">
        <p:scale>
          <a:sx n="151" d="100"/>
          <a:sy n="151" d="100"/>
        </p:scale>
        <p:origin x="528" y="108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#1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/>
            <a:t>Уровень организации</a:t>
          </a:r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493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ScaleX="104388" custLinFactY="-4850" custLinFactNeighborX="58053" custLinFactNeighborY="-100000">
        <dgm:presLayoutVars>
          <dgm:bulletEnabled val="1"/>
        </dgm:presLayoutVars>
      </dgm:prSet>
      <dgm:spPr/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ScaleX="104015" custLinFactNeighborX="57604" custLinFactNeighborY="52412">
        <dgm:presLayoutVars>
          <dgm:bulletEnabled val="1"/>
        </dgm:presLayoutVars>
      </dgm:prSet>
      <dgm:spPr/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ScaleX="102779" custLinFactY="13084" custLinFactNeighborX="58137" custLinFactNeighborY="100000">
        <dgm:presLayoutVars>
          <dgm:bulletEnabled val="1"/>
        </dgm:presLayoutVars>
      </dgm:prSet>
      <dgm:spPr/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BAC2D72B-9236-4C55-AE1D-33B856F75230}" type="presOf" srcId="{CCD4CE0A-9387-4751-B631-756FA8B3A1B1}" destId="{F9F5084D-E7E2-4934-B9CC-4E50C1F41F90}" srcOrd="0" destOrd="0" presId="urn:microsoft.com/office/officeart/2005/8/layout/pyramid2"/>
    <dgm:cxn modelId="{EFD7AB33-D757-4CAA-8664-31C1C70B4255}" type="presOf" srcId="{3FF748B2-CC95-451B-8143-C5A03F1EB111}" destId="{500CF7D1-1636-4DEB-8CDC-2F7C02C42901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D601EFBD-33F1-4C47-9149-2342DE5FE77E}" type="presOf" srcId="{B26F7618-C915-462A-BFAF-8F1E5C379A4B}" destId="{8AB727E3-2AAC-4333-BE67-DDCC2DBAF903}" srcOrd="0" destOrd="0" presId="urn:microsoft.com/office/officeart/2005/8/layout/pyramid2"/>
    <dgm:cxn modelId="{DECE04FB-B69A-400B-8240-6D3E8E4B3DEB}" type="presOf" srcId="{F2516AA0-42D0-4E9A-904E-E056068D8ADE}" destId="{4E388B56-311A-46E5-9570-0E5542DBCD84}" srcOrd="0" destOrd="0" presId="urn:microsoft.com/office/officeart/2005/8/layout/pyramid2"/>
    <dgm:cxn modelId="{85D7DDC5-D1BB-4024-A075-826685CC510D}" type="presParOf" srcId="{4E388B56-311A-46E5-9570-0E5542DBCD84}" destId="{B5D2158A-EB40-4D24-8CC8-B2BFED5A76F0}" srcOrd="0" destOrd="0" presId="urn:microsoft.com/office/officeart/2005/8/layout/pyramid2"/>
    <dgm:cxn modelId="{1AEB3816-C806-48D5-9B6C-69F3DEDFE15F}" type="presParOf" srcId="{4E388B56-311A-46E5-9570-0E5542DBCD84}" destId="{9EAEA455-5A6E-410E-B4B7-AC856197C3E4}" srcOrd="1" destOrd="0" presId="urn:microsoft.com/office/officeart/2005/8/layout/pyramid2"/>
    <dgm:cxn modelId="{8828A5A9-2136-4CC2-952A-5F756402CAB2}" type="presParOf" srcId="{9EAEA455-5A6E-410E-B4B7-AC856197C3E4}" destId="{500CF7D1-1636-4DEB-8CDC-2F7C02C42901}" srcOrd="0" destOrd="0" presId="urn:microsoft.com/office/officeart/2005/8/layout/pyramid2"/>
    <dgm:cxn modelId="{D327479D-CD0D-441B-BB4B-B6013E7EFEC6}" type="presParOf" srcId="{9EAEA455-5A6E-410E-B4B7-AC856197C3E4}" destId="{A32BACF9-1EBF-4380-93A2-375886B886CF}" srcOrd="1" destOrd="0" presId="urn:microsoft.com/office/officeart/2005/8/layout/pyramid2"/>
    <dgm:cxn modelId="{72ADEDA5-5C9B-46CA-8CBF-32C3FCD0B88D}" type="presParOf" srcId="{9EAEA455-5A6E-410E-B4B7-AC856197C3E4}" destId="{8AB727E3-2AAC-4333-BE67-DDCC2DBAF903}" srcOrd="2" destOrd="0" presId="urn:microsoft.com/office/officeart/2005/8/layout/pyramid2"/>
    <dgm:cxn modelId="{E5047B8C-B39D-4A02-9937-AD18D790BC32}" type="presParOf" srcId="{9EAEA455-5A6E-410E-B4B7-AC856197C3E4}" destId="{29539D37-E751-4F81-B040-B9AF8800B9C2}" srcOrd="3" destOrd="0" presId="urn:microsoft.com/office/officeart/2005/8/layout/pyramid2"/>
    <dgm:cxn modelId="{5DB017E1-4926-4348-A7EB-6693F7CE4427}" type="presParOf" srcId="{9EAEA455-5A6E-410E-B4B7-AC856197C3E4}" destId="{F9F5084D-E7E2-4934-B9CC-4E50C1F41F90}" srcOrd="4" destOrd="0" presId="urn:microsoft.com/office/officeart/2005/8/layout/pyramid2"/>
    <dgm:cxn modelId="{D189C39D-ED3C-4FC5-9D6F-ACD1CD3951BE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1376945" y="0"/>
          <a:ext cx="4537780" cy="363843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4984828" y="216364"/>
          <a:ext cx="2468756" cy="8612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Федеральный уровень</a:t>
          </a:r>
        </a:p>
      </dsp:txBody>
      <dsp:txXfrm>
        <a:off x="5026872" y="258408"/>
        <a:ext cx="2384668" cy="777197"/>
      </dsp:txXfrm>
    </dsp:sp>
    <dsp:sp modelId="{8AB727E3-2AAC-4333-BE67-DDCC2DBAF903}">
      <dsp:nvSpPr>
        <dsp:cNvPr id="0" name=""/>
        <dsp:cNvSpPr/>
      </dsp:nvSpPr>
      <dsp:spPr>
        <a:xfrm>
          <a:off x="4978620" y="1391170"/>
          <a:ext cx="2459935" cy="8612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Региональный уровень</a:t>
          </a:r>
        </a:p>
      </dsp:txBody>
      <dsp:txXfrm>
        <a:off x="5020664" y="1433214"/>
        <a:ext cx="2375847" cy="777197"/>
      </dsp:txXfrm>
    </dsp:sp>
    <dsp:sp modelId="{F9F5084D-E7E2-4934-B9CC-4E50C1F41F90}">
      <dsp:nvSpPr>
        <dsp:cNvPr id="0" name=""/>
        <dsp:cNvSpPr/>
      </dsp:nvSpPr>
      <dsp:spPr>
        <a:xfrm>
          <a:off x="5005840" y="2524040"/>
          <a:ext cx="2430704" cy="8612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Уровень организации</a:t>
          </a:r>
        </a:p>
      </dsp:txBody>
      <dsp:txXfrm>
        <a:off x="5047884" y="2566084"/>
        <a:ext cx="2346616" cy="777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6125"/>
            <a:ext cx="6618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>
                <a:solidFill>
                  <a:prstClr val="black"/>
                </a:solidFill>
              </a:rPr>
              <a:pPr/>
              <a:t>07.11.2024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72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250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7785556" y="4669056"/>
            <a:ext cx="1358444" cy="364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r">
              <a:defRPr/>
            </a:lvl1pPr>
          </a:lstStyle>
          <a:p>
            <a:fld id="{925AC45A-A550-41AE-8109-BB1EE673FDAF}" type="slidenum">
              <a:rPr lang="en-GB" sz="2400" b="1" smtClean="0">
                <a:solidFill>
                  <a:srgbClr val="7F7F7F"/>
                </a:solidFill>
                <a:cs typeface="Arial" charset="0"/>
              </a:rPr>
              <a:pPr/>
              <a:t>‹#›</a:t>
            </a:fld>
            <a:endParaRPr lang="en-GB" sz="2400" b="1">
              <a:solidFill>
                <a:srgbClr val="7F7F7F"/>
              </a:solidFill>
              <a:cs typeface="Arial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Министерство финансов Забайкальского края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совещание/</a:t>
            </a:r>
            <a:r>
              <a:rPr lang="en-US" dirty="0">
                <a:latin typeface="Arial" pitchFamily="34" charset="0"/>
                <a:cs typeface="Arial" pitchFamily="34" charset="0"/>
              </a:rPr>
              <a:t> Kick-off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Антропова Вера Александровна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Министр финансов Забайкальского края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43640" y="424070"/>
            <a:ext cx="707934" cy="8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4991100" y="4381500"/>
            <a:ext cx="4152900" cy="766763"/>
          </a:xfrm>
          <a:prstGeom prst="rect">
            <a:avLst/>
          </a:prstGeom>
          <a:noFill/>
          <a:ln w="222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5562600" y="1000125"/>
            <a:ext cx="323850" cy="485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73942" y="94376"/>
            <a:ext cx="6871944" cy="68482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</a:t>
            </a:r>
          </a:p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методом «5 Почему?»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4440" y="1641646"/>
            <a:ext cx="1158922" cy="46228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Работа 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«по запросам»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921" y="882714"/>
            <a:ext cx="4640579" cy="396240"/>
          </a:xfrm>
          <a:prstGeom prst="roundRect">
            <a:avLst/>
          </a:prstGeom>
          <a:solidFill>
            <a:srgbClr val="9E121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2. Низкое качество и несвоевременное </a:t>
            </a:r>
          </a:p>
          <a:p>
            <a:pPr algn="ctr"/>
            <a:r>
              <a:rPr lang="ru-RU" sz="1100" b="1" dirty="0"/>
              <a:t>предоставление информации исполнителями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7297" y="1344578"/>
            <a:ext cx="1439838" cy="25908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Почему?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3214" y="2313122"/>
            <a:ext cx="1587405" cy="9188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Осуществление ответственным исполнителем свода информации по разным направлениям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22831" y="4255546"/>
            <a:ext cx="2866030" cy="5943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Последовательная работа исполнителей </a:t>
            </a:r>
          </a:p>
          <a:p>
            <a:pPr algn="ctr"/>
            <a:r>
              <a:rPr lang="ru-RU" sz="1000" dirty="0"/>
              <a:t>(отсутствие возможности одновременной работы с документом)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46863" y="1649263"/>
            <a:ext cx="1655643" cy="4499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Длительный свод информации</a:t>
            </a:r>
          </a:p>
        </p:txBody>
      </p:sp>
      <p:sp>
        <p:nvSpPr>
          <p:cNvPr id="44" name="Стрелка вниз 43"/>
          <p:cNvSpPr/>
          <p:nvPr/>
        </p:nvSpPr>
        <p:spPr>
          <a:xfrm>
            <a:off x="1576789" y="2132630"/>
            <a:ext cx="1082040" cy="12954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330404" y="3429853"/>
            <a:ext cx="1610687" cy="62097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Несколько исполнителей из разных структурных подразделений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039676" y="2295034"/>
            <a:ext cx="1579949" cy="9244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Меняются исполнители, </a:t>
            </a:r>
          </a:p>
          <a:p>
            <a:pPr algn="ctr"/>
            <a:r>
              <a:rPr lang="ru-RU" sz="1000" dirty="0"/>
              <a:t>не знают как заполнять </a:t>
            </a:r>
          </a:p>
        </p:txBody>
      </p:sp>
      <p:sp>
        <p:nvSpPr>
          <p:cNvPr id="48" name="Стрелка вниз 47"/>
          <p:cNvSpPr/>
          <p:nvPr/>
        </p:nvSpPr>
        <p:spPr>
          <a:xfrm>
            <a:off x="3265575" y="2134218"/>
            <a:ext cx="1082040" cy="12954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sp>
        <p:nvSpPr>
          <p:cNvPr id="49" name="Стрелка вниз 48"/>
          <p:cNvSpPr/>
          <p:nvPr/>
        </p:nvSpPr>
        <p:spPr>
          <a:xfrm>
            <a:off x="1576788" y="4094729"/>
            <a:ext cx="1082040" cy="12954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032057" y="1641996"/>
            <a:ext cx="1606618" cy="4404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Наличие ошибок или неполная информация</a:t>
            </a:r>
          </a:p>
        </p:txBody>
      </p:sp>
      <p:sp>
        <p:nvSpPr>
          <p:cNvPr id="56" name="Стрелка вниз 55"/>
          <p:cNvSpPr/>
          <p:nvPr/>
        </p:nvSpPr>
        <p:spPr>
          <a:xfrm>
            <a:off x="2904421" y="3289444"/>
            <a:ext cx="1082040" cy="12954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016816" y="3445654"/>
            <a:ext cx="936060" cy="53579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Отсутствие инструкции 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672137" y="4181475"/>
            <a:ext cx="1090364" cy="59055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Ручная проверка информации</a:t>
            </a:r>
          </a:p>
        </p:txBody>
      </p:sp>
      <p:sp>
        <p:nvSpPr>
          <p:cNvPr id="75" name="Стрелка вниз 74"/>
          <p:cNvSpPr/>
          <p:nvPr/>
        </p:nvSpPr>
        <p:spPr>
          <a:xfrm>
            <a:off x="1544250" y="3255502"/>
            <a:ext cx="1082040" cy="12954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sp>
        <p:nvSpPr>
          <p:cNvPr id="41" name="Стрелка вниз 40"/>
          <p:cNvSpPr/>
          <p:nvPr/>
        </p:nvSpPr>
        <p:spPr>
          <a:xfrm>
            <a:off x="1405720" y="1344578"/>
            <a:ext cx="1439838" cy="25908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Почему?</a:t>
            </a:r>
          </a:p>
        </p:txBody>
      </p:sp>
      <p:sp>
        <p:nvSpPr>
          <p:cNvPr id="42" name="Стрелка вниз 41"/>
          <p:cNvSpPr/>
          <p:nvPr/>
        </p:nvSpPr>
        <p:spPr>
          <a:xfrm>
            <a:off x="3044303" y="1317283"/>
            <a:ext cx="918097" cy="25908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762501" y="1604963"/>
            <a:ext cx="2085974" cy="833437"/>
          </a:xfrm>
          <a:prstGeom prst="roundRect">
            <a:avLst/>
          </a:prstGeom>
          <a:solidFill>
            <a:srgbClr val="9E121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6. Потеря времени на разъяснения исполнителям </a:t>
            </a:r>
          </a:p>
          <a:p>
            <a:pPr algn="ctr"/>
            <a:r>
              <a:rPr lang="ru-RU" sz="1100" b="1" dirty="0"/>
              <a:t>как отработать документ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829174" y="865581"/>
            <a:ext cx="4162426" cy="41076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/>
              <a:t>Длительная проверка представленной информации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676901" y="3562497"/>
            <a:ext cx="1889760" cy="71994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Наличие нескольких несвязанных </a:t>
            </a:r>
          </a:p>
          <a:p>
            <a:pPr algn="ctr"/>
            <a:r>
              <a:rPr lang="ru-RU" sz="1000" dirty="0"/>
              <a:t>источников информации </a:t>
            </a:r>
          </a:p>
          <a:p>
            <a:pPr algn="ctr"/>
            <a:r>
              <a:rPr lang="ru-RU" sz="1000" dirty="0"/>
              <a:t>(ГРБС, отделы)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924675" y="1563838"/>
            <a:ext cx="2105025" cy="684061"/>
          </a:xfrm>
          <a:prstGeom prst="roundRect">
            <a:avLst/>
          </a:prstGeom>
          <a:solidFill>
            <a:srgbClr val="9E121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4. «Двойная» </a:t>
            </a:r>
          </a:p>
          <a:p>
            <a:pPr algn="ctr"/>
            <a:r>
              <a:rPr lang="ru-RU" sz="1100" b="1" dirty="0"/>
              <a:t>перепроверка информации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7589519" y="2545080"/>
            <a:ext cx="1409701" cy="65531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Поступление информации исполнителям в разные сроки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962524" y="2662237"/>
            <a:ext cx="1733551" cy="4333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Телефонные разговоры с исполнителями</a:t>
            </a:r>
          </a:p>
        </p:txBody>
      </p:sp>
      <p:sp>
        <p:nvSpPr>
          <p:cNvPr id="87" name="Стрелка вниз 86"/>
          <p:cNvSpPr/>
          <p:nvPr/>
        </p:nvSpPr>
        <p:spPr>
          <a:xfrm>
            <a:off x="7408950" y="1343025"/>
            <a:ext cx="1082040" cy="18097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6800691" y="4598869"/>
            <a:ext cx="289560" cy="25177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90" name="TextBox 89"/>
          <p:cNvSpPr txBox="1"/>
          <p:nvPr/>
        </p:nvSpPr>
        <p:spPr>
          <a:xfrm>
            <a:off x="7064851" y="4571246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Коренная причина</a:t>
            </a:r>
          </a:p>
        </p:txBody>
      </p:sp>
      <p:sp>
        <p:nvSpPr>
          <p:cNvPr id="92" name="Стрелка вниз 91"/>
          <p:cNvSpPr/>
          <p:nvPr/>
        </p:nvSpPr>
        <p:spPr>
          <a:xfrm>
            <a:off x="4028371" y="3279919"/>
            <a:ext cx="610304" cy="82535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sp>
        <p:nvSpPr>
          <p:cNvPr id="95" name="Прямоугольник 94"/>
          <p:cNvSpPr/>
          <p:nvPr/>
        </p:nvSpPr>
        <p:spPr>
          <a:xfrm rot="5400000">
            <a:off x="4781549" y="700088"/>
            <a:ext cx="166687" cy="14049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96" name="Стрелка вниз 95"/>
          <p:cNvSpPr/>
          <p:nvPr/>
        </p:nvSpPr>
        <p:spPr>
          <a:xfrm>
            <a:off x="3977754" y="1374433"/>
            <a:ext cx="718072" cy="25908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97" name="Стрелка вниз 96"/>
          <p:cNvSpPr/>
          <p:nvPr/>
        </p:nvSpPr>
        <p:spPr>
          <a:xfrm>
            <a:off x="5313450" y="2486026"/>
            <a:ext cx="1082040" cy="13335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sp>
        <p:nvSpPr>
          <p:cNvPr id="98" name="Стрелка вниз 97"/>
          <p:cNvSpPr/>
          <p:nvPr/>
        </p:nvSpPr>
        <p:spPr>
          <a:xfrm rot="5400000">
            <a:off x="4526892" y="2730992"/>
            <a:ext cx="529590" cy="286973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45" name="Стрелка вниз 44"/>
          <p:cNvSpPr/>
          <p:nvPr/>
        </p:nvSpPr>
        <p:spPr>
          <a:xfrm>
            <a:off x="6890790" y="2326006"/>
            <a:ext cx="576810" cy="120205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sp>
        <p:nvSpPr>
          <p:cNvPr id="51" name="Стрелка вниз 50"/>
          <p:cNvSpPr/>
          <p:nvPr/>
        </p:nvSpPr>
        <p:spPr>
          <a:xfrm>
            <a:off x="7782330" y="3240406"/>
            <a:ext cx="1082040" cy="13335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sp>
        <p:nvSpPr>
          <p:cNvPr id="53" name="Стрелка вниз 52"/>
          <p:cNvSpPr/>
          <p:nvPr/>
        </p:nvSpPr>
        <p:spPr>
          <a:xfrm>
            <a:off x="7721370" y="2303146"/>
            <a:ext cx="1082040" cy="21145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612381" y="3417717"/>
            <a:ext cx="1341120" cy="71994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Отсутствие автоматизации форм документов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05951" y="4418846"/>
            <a:ext cx="1034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Проблема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429091" y="4454406"/>
            <a:ext cx="289560" cy="251777"/>
          </a:xfrm>
          <a:prstGeom prst="roundRect">
            <a:avLst/>
          </a:prstGeom>
          <a:solidFill>
            <a:srgbClr val="9E121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718651" y="4764286"/>
            <a:ext cx="922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Гипотеза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441791" y="4799846"/>
            <a:ext cx="289560" cy="25177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64" name="Номер слайда 3"/>
          <p:cNvSpPr txBox="1">
            <a:spLocks/>
          </p:cNvSpPr>
          <p:nvPr/>
        </p:nvSpPr>
        <p:spPr bwMode="auto">
          <a:xfrm>
            <a:off x="8375471" y="4932126"/>
            <a:ext cx="638629" cy="364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25AC45A-A550-41AE-8109-BB1EE673FDA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10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6351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2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72037" y="185816"/>
            <a:ext cx="6549743" cy="68482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</a:t>
            </a:r>
          </a:p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методом «5 Почему?»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6415047" y="1697355"/>
            <a:ext cx="154686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Почему?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89553" y="1036319"/>
            <a:ext cx="2903902" cy="573405"/>
          </a:xfrm>
          <a:prstGeom prst="roundRect">
            <a:avLst/>
          </a:prstGeom>
          <a:solidFill>
            <a:srgbClr val="9E121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5. Длительный процесс согласования результатов финансового менеджмента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54579" y="2858323"/>
            <a:ext cx="1276976" cy="75438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Наличие нескольких уровней </a:t>
            </a:r>
            <a:r>
              <a:rPr lang="ru-RU" sz="1100" dirty="0" err="1"/>
              <a:t>византов</a:t>
            </a:r>
            <a:endParaRPr lang="ru-RU" sz="11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56193" y="2829435"/>
            <a:ext cx="1464302" cy="7772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Лист согласования на бумажном носителе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16848" y="2047875"/>
            <a:ext cx="2907087" cy="4114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Последовательное согласование результатов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423415" y="3996431"/>
            <a:ext cx="2284976" cy="7467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Отсутствие возможности одновременного рассмотрения и согласования документа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0473" y="3704823"/>
            <a:ext cx="2525146" cy="65236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Отсутствие «жесткой» регламентации формата предоставления информации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6579" y="1019175"/>
            <a:ext cx="5086411" cy="556976"/>
          </a:xfrm>
          <a:prstGeom prst="roundRect">
            <a:avLst/>
          </a:prstGeom>
          <a:solidFill>
            <a:srgbClr val="9E121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3. Консолидация разрозненных данных </a:t>
            </a:r>
          </a:p>
          <a:p>
            <a:pPr algn="ctr"/>
            <a:r>
              <a:rPr lang="ru-RU" sz="1100" b="1" dirty="0"/>
              <a:t>в «ручном» режиме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89757" y="2002486"/>
            <a:ext cx="2517454" cy="67603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Представление информации исполнителями в различных форматах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533206" y="1988838"/>
            <a:ext cx="2025443" cy="67603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Наличие нескольких несвязанных </a:t>
            </a:r>
          </a:p>
          <a:p>
            <a:pPr algn="ctr"/>
            <a:r>
              <a:rPr lang="ru-RU" sz="1100" dirty="0"/>
              <a:t>источников информации </a:t>
            </a:r>
          </a:p>
          <a:p>
            <a:pPr algn="ctr"/>
            <a:r>
              <a:rPr lang="ru-RU" sz="1100" dirty="0"/>
              <a:t>(ГРБС, отделы)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0505" y="2964315"/>
            <a:ext cx="2515113" cy="3886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Ошибка исполнителя</a:t>
            </a:r>
          </a:p>
        </p:txBody>
      </p:sp>
      <p:sp>
        <p:nvSpPr>
          <p:cNvPr id="48" name="Стрелка вниз 47"/>
          <p:cNvSpPr/>
          <p:nvPr/>
        </p:nvSpPr>
        <p:spPr>
          <a:xfrm>
            <a:off x="1056010" y="2703528"/>
            <a:ext cx="1333500" cy="20699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40" name="Стрелка вниз 39"/>
          <p:cNvSpPr/>
          <p:nvPr/>
        </p:nvSpPr>
        <p:spPr>
          <a:xfrm>
            <a:off x="5880618" y="2495749"/>
            <a:ext cx="1269243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41" name="Стрелка вниз 40"/>
          <p:cNvSpPr/>
          <p:nvPr/>
        </p:nvSpPr>
        <p:spPr>
          <a:xfrm>
            <a:off x="7334103" y="2495749"/>
            <a:ext cx="1269243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42" name="Стрелка вниз 41"/>
          <p:cNvSpPr/>
          <p:nvPr/>
        </p:nvSpPr>
        <p:spPr>
          <a:xfrm>
            <a:off x="5907914" y="3648985"/>
            <a:ext cx="1269243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43" name="Стрелка вниз 42"/>
          <p:cNvSpPr/>
          <p:nvPr/>
        </p:nvSpPr>
        <p:spPr>
          <a:xfrm>
            <a:off x="3699136" y="1656412"/>
            <a:ext cx="154686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Почему?</a:t>
            </a:r>
          </a:p>
        </p:txBody>
      </p:sp>
      <p:sp>
        <p:nvSpPr>
          <p:cNvPr id="44" name="Стрелка вниз 43"/>
          <p:cNvSpPr/>
          <p:nvPr/>
        </p:nvSpPr>
        <p:spPr>
          <a:xfrm>
            <a:off x="962740" y="1649588"/>
            <a:ext cx="154686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Почему?</a:t>
            </a:r>
          </a:p>
        </p:txBody>
      </p:sp>
      <p:sp>
        <p:nvSpPr>
          <p:cNvPr id="45" name="Стрелка вниз 44"/>
          <p:cNvSpPr/>
          <p:nvPr/>
        </p:nvSpPr>
        <p:spPr>
          <a:xfrm>
            <a:off x="1069657" y="3440509"/>
            <a:ext cx="1333500" cy="20699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22" name="Номер слайда 3"/>
          <p:cNvSpPr txBox="1">
            <a:spLocks/>
          </p:cNvSpPr>
          <p:nvPr/>
        </p:nvSpPr>
        <p:spPr bwMode="auto">
          <a:xfrm>
            <a:off x="8375471" y="4932126"/>
            <a:ext cx="638629" cy="364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25AC45A-A550-41AE-8109-BB1EE673FDA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11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2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37017561"/>
              </p:ext>
            </p:extLst>
          </p:nvPr>
        </p:nvGraphicFramePr>
        <p:xfrm>
          <a:off x="342900" y="1147763"/>
          <a:ext cx="7475525" cy="363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201603" y="2452725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552700" y="3532452"/>
            <a:ext cx="2872890" cy="108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2509002" y="3624768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</p:txBody>
      </p:sp>
      <p:sp>
        <p:nvSpPr>
          <p:cNvPr id="11" name="Пятно 1 10"/>
          <p:cNvSpPr/>
          <p:nvPr/>
        </p:nvSpPr>
        <p:spPr>
          <a:xfrm>
            <a:off x="4161248" y="2786392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4415312" y="4142317"/>
            <a:ext cx="647409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14" name="Пятно 1 13"/>
          <p:cNvSpPr/>
          <p:nvPr/>
        </p:nvSpPr>
        <p:spPr>
          <a:xfrm>
            <a:off x="3649457" y="3666217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2937032" y="4210897"/>
            <a:ext cx="647409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3164961" y="2806864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 bwMode="auto">
          <a:xfrm>
            <a:off x="8375471" y="4932126"/>
            <a:ext cx="638629" cy="364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25AC45A-A550-41AE-8109-BB1EE673FDA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12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7" y="333510"/>
            <a:ext cx="5590358" cy="379431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Подготовка к плану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895890"/>
              </p:ext>
            </p:extLst>
          </p:nvPr>
        </p:nvGraphicFramePr>
        <p:xfrm>
          <a:off x="307656" y="977972"/>
          <a:ext cx="8496945" cy="3786174"/>
        </p:xfrm>
        <a:graphic>
          <a:graphicData uri="http://schemas.openxmlformats.org/drawingml/2006/table">
            <a:tbl>
              <a:tblPr firstRow="1" bandRow="1"/>
              <a:tblGrid>
                <a:gridCol w="247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52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Проблема</a:t>
                      </a:r>
                      <a:endParaRPr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Решить полностью</a:t>
                      </a:r>
                      <a:endParaRPr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Решить частично </a:t>
                      </a:r>
                      <a:endParaRPr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Решение не планируется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Комментарий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962">
                <a:tc>
                  <a:txBody>
                    <a:bodyPr/>
                    <a:lstStyle/>
                    <a:p>
                      <a:pPr marL="361950" indent="0"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Низкое качество и несвоевременное предоставление информации</a:t>
                      </a: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Наличие человеческого фактора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575">
                <a:tc>
                  <a:txBody>
                    <a:bodyPr/>
                    <a:lstStyle/>
                    <a:p>
                      <a:pPr marL="450850" indent="0"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Консолидация разрозненных данных в «ручном» режиме</a:t>
                      </a: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107">
                <a:tc>
                  <a:txBody>
                    <a:bodyPr/>
                    <a:lstStyle/>
                    <a:p>
                      <a:pPr marL="450850" indent="0"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«Двойная» перепроверка информации</a:t>
                      </a: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929">
                <a:tc>
                  <a:txBody>
                    <a:bodyPr/>
                    <a:lstStyle/>
                    <a:p>
                      <a:pPr marL="450850" indent="0" algn="ctr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«Многоуровневость» последовательного согласования </a:t>
                      </a: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Структура ИО ЗК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554">
                <a:tc>
                  <a:txBody>
                    <a:bodyPr/>
                    <a:lstStyle/>
                    <a:p>
                      <a:pPr marL="4508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Потеря времени на разъяснения исполнителям как отработать документ</a:t>
                      </a: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Наличие человеческого фактора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2748" y="3371164"/>
            <a:ext cx="777240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4394" y="4040244"/>
            <a:ext cx="777240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313" y="1410089"/>
            <a:ext cx="777240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3506" y="2785899"/>
            <a:ext cx="777240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3356" y="2108542"/>
            <a:ext cx="777240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ятно 1 9"/>
          <p:cNvSpPr/>
          <p:nvPr/>
        </p:nvSpPr>
        <p:spPr>
          <a:xfrm>
            <a:off x="345830" y="1598071"/>
            <a:ext cx="459385" cy="49003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11" name="Пятно 1 10"/>
          <p:cNvSpPr/>
          <p:nvPr/>
        </p:nvSpPr>
        <p:spPr>
          <a:xfrm>
            <a:off x="318535" y="2294105"/>
            <a:ext cx="459385" cy="49003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325359" y="2915079"/>
            <a:ext cx="459385" cy="49003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339007" y="3501935"/>
            <a:ext cx="459385" cy="49003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14" name="Пятно 1 13"/>
          <p:cNvSpPr/>
          <p:nvPr/>
        </p:nvSpPr>
        <p:spPr>
          <a:xfrm>
            <a:off x="332182" y="4170676"/>
            <a:ext cx="459385" cy="49003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 bwMode="auto">
          <a:xfrm>
            <a:off x="8375471" y="4932126"/>
            <a:ext cx="638629" cy="364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25AC45A-A550-41AE-8109-BB1EE673FDA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13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4975" y="431800"/>
            <a:ext cx="6561138" cy="330200"/>
          </a:xfrm>
        </p:spPr>
        <p:txBody>
          <a:bodyPr/>
          <a:lstStyle/>
          <a:p>
            <a:r>
              <a:rPr lang="ru-RU" dirty="0"/>
              <a:t>Вклад в цель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616704"/>
              </p:ext>
            </p:extLst>
          </p:nvPr>
        </p:nvGraphicFramePr>
        <p:xfrm>
          <a:off x="434340" y="821625"/>
          <a:ext cx="8572499" cy="3888888"/>
        </p:xfrm>
        <a:graphic>
          <a:graphicData uri="http://schemas.openxmlformats.org/drawingml/2006/table">
            <a:tbl>
              <a:tblPr/>
              <a:tblGrid>
                <a:gridCol w="357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№ </a:t>
                      </a:r>
                      <a:r>
                        <a:rPr lang="ru-RU" sz="1050" b="1" i="0" u="none" strike="noStrike" dirty="0" err="1">
                          <a:solidFill>
                            <a:schemeClr val="bg1"/>
                          </a:solidFill>
                          <a:latin typeface="+mj-lt"/>
                        </a:rPr>
                        <a:t>п</a:t>
                      </a: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/</a:t>
                      </a:r>
                      <a:r>
                        <a:rPr lang="ru-RU" sz="1050" b="1" i="0" u="none" strike="noStrike" dirty="0" err="1">
                          <a:solidFill>
                            <a:schemeClr val="bg1"/>
                          </a:solidFill>
                          <a:latin typeface="+mj-lt"/>
                        </a:rPr>
                        <a:t>п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Проблема</a:t>
                      </a: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Коренная причина</a:t>
                      </a: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Предлагаемое решение</a:t>
                      </a: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Вклад в цель проекта</a:t>
                      </a: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07">
                <a:tc rowSpan="2"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Низкое качество и несвоевременное предоставление информации</a:t>
                      </a: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работа</a:t>
                      </a:r>
                      <a:r>
                        <a:rPr lang="ru-RU" sz="10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«по запросам»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 последовательная работа исполнителей;</a:t>
                      </a: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t">
                        <a:buFontTx/>
                        <a:buNone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1) отказаться от переписки в СЭД «Дело» в пользу подписания ЭП в ПК; </a:t>
                      </a:r>
                    </a:p>
                    <a:p>
                      <a:pPr marL="92075" indent="0" algn="l" fontAlgn="t">
                        <a:buFontTx/>
                        <a:buNone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2) исключить последовательность работы с документом;</a:t>
                      </a: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Сокращение </a:t>
                      </a:r>
                    </a:p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сроков проведения мониторинга </a:t>
                      </a:r>
                    </a:p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с 20 до 10 рабочих дней </a:t>
                      </a: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7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207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 отсутствие инструкции;</a:t>
                      </a:r>
                      <a:b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 ручная проверка информации;</a:t>
                      </a:r>
                    </a:p>
                  </a:txBody>
                  <a:tcPr marL="4093" marR="4093" marT="4093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07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3) разработать  инструкцию (памятку) для исполнителей;</a:t>
                      </a:r>
                      <a:b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4) автоматизировать контроль;</a:t>
                      </a: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Потеря времени на разъяснения исполнителям как отработать документ</a:t>
                      </a: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207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3" marR="4093" marT="4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207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rgbClr val="0082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042">
                <a:tc rowSpan="2"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Консолидация разрозненных данных в «ручном» режиме</a:t>
                      </a: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 отсутствие «жесткой» регламентации  формата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информации;</a:t>
                      </a:r>
                      <a:endParaRPr lang="ru-RU" sz="1000" b="0" i="0" u="none" strike="noStrike" dirty="0">
                        <a:latin typeface="+mj-lt"/>
                      </a:endParaRP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5) настроить единые форм печати;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8900" indent="0" algn="just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 наличие нескольких несвязанных </a:t>
                      </a:r>
                    </a:p>
                    <a:p>
                      <a:pPr marL="88900" indent="0" algn="just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источников информации  (ГРБС, отделы);</a:t>
                      </a: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2075" indent="0" algn="l" fontAlgn="t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6)  ввести единый источник информации (унифицированная форма);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245"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«Двойная» перепроверка информации</a:t>
                      </a: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491">
                <a:tc vMerge="1"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5725" indent="0"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 отсутствие автоматизации форм документов;</a:t>
                      </a: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2075" indent="0" algn="l" fontAlgn="t"/>
                      <a:endParaRPr lang="ru-RU" sz="1000" b="0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4093" marR="4093" marT="4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7) автоматизировать формы документов;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54013"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latin typeface="+mj-lt"/>
                      </a:endParaRP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«Многоуровневость» последовательного согласования </a:t>
                      </a: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 отсутствие возможности одновременного рассмотрения и согласования документа;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 наличие нескольких уровней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византов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t">
                        <a:buFontTx/>
                        <a:buNone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8) реализовать возможность одновременного рассмотрения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latin typeface="+mj-lt"/>
                        </a:rPr>
                        <a:t> и согласования документ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а</a:t>
                      </a: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Сокращение </a:t>
                      </a:r>
                    </a:p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сроков согласования результатов </a:t>
                      </a:r>
                    </a:p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с 3 до 0,5 </a:t>
                      </a:r>
                    </a:p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рабочих дней </a:t>
                      </a:r>
                    </a:p>
                  </a:txBody>
                  <a:tcPr marL="4093" marR="4093" marT="40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Пятно 1 6"/>
          <p:cNvSpPr/>
          <p:nvPr/>
        </p:nvSpPr>
        <p:spPr>
          <a:xfrm>
            <a:off x="460131" y="1266601"/>
            <a:ext cx="339970" cy="4212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469656" y="2794411"/>
            <a:ext cx="339970" cy="4212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460132" y="3308104"/>
            <a:ext cx="339970" cy="4212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469656" y="2089561"/>
            <a:ext cx="339970" cy="4212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</a:p>
        </p:txBody>
      </p:sp>
      <p:sp>
        <p:nvSpPr>
          <p:cNvPr id="11" name="Пятно 1 10"/>
          <p:cNvSpPr/>
          <p:nvPr/>
        </p:nvSpPr>
        <p:spPr>
          <a:xfrm>
            <a:off x="441081" y="3935506"/>
            <a:ext cx="339970" cy="4212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 bwMode="auto">
          <a:xfrm>
            <a:off x="8375471" y="4932126"/>
            <a:ext cx="638629" cy="364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25AC45A-A550-41AE-8109-BB1EE673FDA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14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2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7" y="333510"/>
            <a:ext cx="5590358" cy="379431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8575" y="4373880"/>
            <a:ext cx="6306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ru-RU" sz="1100" b="1" dirty="0">
                <a:latin typeface="Times New Roman"/>
              </a:rPr>
              <a:t>Максимальное время прохождения процесса (ВПП) – 9,2 раб. дня (73,9 часа) </a:t>
            </a:r>
          </a:p>
          <a:p>
            <a:pPr fontAlgn="b"/>
            <a:r>
              <a:rPr lang="ru-RU" sz="1100" b="1" dirty="0">
                <a:latin typeface="Times New Roman"/>
              </a:rPr>
              <a:t>Максимальное время выполнения операции (ВВО) –8,0 раб. дней (64,3 часа)</a:t>
            </a:r>
          </a:p>
          <a:p>
            <a:pPr fontAlgn="b"/>
            <a:r>
              <a:rPr lang="ru-RU" sz="1100" b="1" dirty="0">
                <a:latin typeface="Times New Roman"/>
              </a:rPr>
              <a:t>Срок согласования результатов </a:t>
            </a:r>
            <a:r>
              <a:rPr lang="ru-RU" sz="1100" b="1" dirty="0" err="1">
                <a:latin typeface="Times New Roman"/>
              </a:rPr>
              <a:t>финменеджмента</a:t>
            </a:r>
            <a:r>
              <a:rPr lang="ru-RU" sz="1100" b="1" dirty="0">
                <a:latin typeface="Times New Roman"/>
              </a:rPr>
              <a:t> (без учета ожидания) – 0,5 раб. дня (4 часа)</a:t>
            </a:r>
          </a:p>
          <a:p>
            <a:pPr fontAlgn="b"/>
            <a:endParaRPr lang="ru-RU" sz="1100" b="1" dirty="0">
              <a:solidFill>
                <a:srgbClr val="00823B"/>
              </a:solidFill>
              <a:latin typeface="Times New Roman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70858"/>
            <a:ext cx="9144000" cy="34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375471" y="4932126"/>
            <a:ext cx="638629" cy="364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25AC45A-A550-41AE-8109-BB1EE673FDA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15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1055" y="244521"/>
            <a:ext cx="5786181" cy="51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План по реализации проекта</a:t>
            </a: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8375471" y="4932126"/>
            <a:ext cx="638629" cy="364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25AC45A-A550-41AE-8109-BB1EE673FDA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16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42" y="756149"/>
            <a:ext cx="4060141" cy="402124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51" y="756149"/>
            <a:ext cx="4148349" cy="417597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991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6887" y="244521"/>
            <a:ext cx="5786181" cy="51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Промежуточные решения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1163" y="824551"/>
            <a:ext cx="5786181" cy="43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1. Регламентация процесса (5/7)</a:t>
            </a: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3838" y="1490661"/>
            <a:ext cx="3333593" cy="223043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033838" y="863600"/>
            <a:ext cx="5110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 </a:t>
            </a:r>
            <a:r>
              <a:rPr lang="ru-RU" sz="1600" b="1" dirty="0"/>
              <a:t>документа, 28 показателей, 3 формы результата; контроль по 10 формам отчетности</a:t>
            </a:r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8784" y="1825625"/>
            <a:ext cx="3465216" cy="23241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4189" y="2430463"/>
            <a:ext cx="2309812" cy="235079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3530" y="2423795"/>
            <a:ext cx="2063750" cy="265806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9" name="Номер слайда 3"/>
          <p:cNvSpPr txBox="1">
            <a:spLocks/>
          </p:cNvSpPr>
          <p:nvPr/>
        </p:nvSpPr>
        <p:spPr bwMode="auto">
          <a:xfrm>
            <a:off x="8383091" y="4932126"/>
            <a:ext cx="638629" cy="364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25AC45A-A550-41AE-8109-BB1EE673FDA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17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304458"/>
            <a:ext cx="3721099" cy="381012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9912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6887" y="244521"/>
            <a:ext cx="5786181" cy="51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Промежуточные решения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2113" y="795976"/>
            <a:ext cx="5786181" cy="43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2. Техническая реализация (3/5)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6012" y="1443037"/>
            <a:ext cx="3018987" cy="32940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975805" y="838200"/>
            <a:ext cx="51427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ПК «</a:t>
            </a:r>
            <a:r>
              <a:rPr lang="ru-RU" sz="1600" b="1" dirty="0" err="1"/>
              <a:t>Свод-СМАРТ</a:t>
            </a:r>
            <a:r>
              <a:rPr lang="ru-RU" sz="1600" b="1" dirty="0"/>
              <a:t>» </a:t>
            </a:r>
            <a:r>
              <a:rPr lang="en-US" sz="1600" b="1" dirty="0"/>
              <a:t> </a:t>
            </a:r>
            <a:r>
              <a:rPr lang="ru-RU" sz="1600" b="1" dirty="0"/>
              <a:t>ф. </a:t>
            </a:r>
            <a:r>
              <a:rPr lang="en-US" sz="1600" b="1" dirty="0" err="1"/>
              <a:t>MF_fin</a:t>
            </a:r>
            <a:r>
              <a:rPr lang="en-US" sz="1600" b="1" dirty="0"/>
              <a:t>_</a:t>
            </a:r>
            <a:r>
              <a:rPr lang="en-US" sz="1600" dirty="0"/>
              <a:t> </a:t>
            </a:r>
            <a:r>
              <a:rPr lang="en-US" sz="1600" b="1" dirty="0"/>
              <a:t>management</a:t>
            </a:r>
            <a:r>
              <a:rPr lang="ru-RU" sz="1600" b="1" dirty="0"/>
              <a:t>,</a:t>
            </a:r>
          </a:p>
          <a:p>
            <a:r>
              <a:rPr lang="en-US" sz="1600" b="1" dirty="0"/>
              <a:t>                                       </a:t>
            </a:r>
            <a:r>
              <a:rPr lang="en-US" sz="1600" b="1" dirty="0" err="1"/>
              <a:t>Grbs_fin_management</a:t>
            </a:r>
            <a:endParaRPr lang="ru-RU" sz="1600" b="1" dirty="0"/>
          </a:p>
          <a:p>
            <a:endParaRPr lang="ru-RU" b="1" dirty="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7414" y="1606164"/>
            <a:ext cx="2827336" cy="339446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Номер слайда 3"/>
          <p:cNvSpPr txBox="1">
            <a:spLocks/>
          </p:cNvSpPr>
          <p:nvPr/>
        </p:nvSpPr>
        <p:spPr bwMode="auto">
          <a:xfrm>
            <a:off x="8375471" y="4932126"/>
            <a:ext cx="638629" cy="364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25AC45A-A550-41AE-8109-BB1EE673FDA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18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3" y="1423432"/>
            <a:ext cx="3698782" cy="29144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6775" y="2711450"/>
            <a:ext cx="4374782" cy="13271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9912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6887" y="244521"/>
            <a:ext cx="5786181" cy="51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Промежуточные решения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9588" y="681676"/>
            <a:ext cx="5786181" cy="43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4. Мониторинг устойчивости проекта (2/5)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0901" y="1092200"/>
            <a:ext cx="4191000" cy="372961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Номер слайда 3"/>
          <p:cNvSpPr txBox="1">
            <a:spLocks/>
          </p:cNvSpPr>
          <p:nvPr/>
        </p:nvSpPr>
        <p:spPr bwMode="auto">
          <a:xfrm>
            <a:off x="8375471" y="4932126"/>
            <a:ext cx="638629" cy="364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25AC45A-A550-41AE-8109-BB1EE673FDA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19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6" y="1112719"/>
            <a:ext cx="4143513" cy="288942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991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527" y="2068652"/>
            <a:ext cx="6480496" cy="1788935"/>
          </a:xfrm>
        </p:spPr>
        <p:txBody>
          <a:bodyPr/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«</a:t>
            </a:r>
            <a:r>
              <a:rPr lang="ru-RU" sz="2400" dirty="0"/>
              <a:t>Оптимизация процесса оценки качества финансового менеджмента </a:t>
            </a:r>
            <a:br>
              <a:rPr lang="ru-RU" sz="2400" dirty="0"/>
            </a:br>
            <a:r>
              <a:rPr lang="ru-RU" sz="2400" dirty="0"/>
              <a:t>главных распорядителей средств бюджета Забайкальского края по итогам финансового года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»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488950" y="4488543"/>
            <a:ext cx="4860925" cy="227920"/>
          </a:xfrm>
        </p:spPr>
        <p:txBody>
          <a:bodyPr/>
          <a:lstStyle/>
          <a:p>
            <a:r>
              <a:rPr lang="ru-RU" dirty="0"/>
              <a:t> 29 января 2024 года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33694" y="3610524"/>
            <a:ext cx="4860925" cy="94637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Тел.: +7 (3022) 35 29 50</a:t>
            </a:r>
          </a:p>
          <a:p>
            <a:r>
              <a:rPr lang="ru-RU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Моб. тел.:</a:t>
            </a:r>
          </a:p>
          <a:p>
            <a:r>
              <a:rPr lang="ru-RU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ref@fin.e-zab.ru</a:t>
            </a:r>
            <a:endParaRPr lang="ru-RU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/>
          </p:nvPr>
        </p:nvSpPr>
        <p:spPr>
          <a:xfrm>
            <a:off x="514350" y="3083605"/>
            <a:ext cx="4860925" cy="227920"/>
          </a:xfrm>
        </p:spPr>
        <p:txBody>
          <a:bodyPr/>
          <a:lstStyle/>
          <a:p>
            <a:r>
              <a:rPr lang="ru-RU" dirty="0"/>
              <a:t>Гаранина Анастасия Сергеевна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5"/>
          </p:nvPr>
        </p:nvSpPr>
        <p:spPr>
          <a:xfrm>
            <a:off x="527050" y="3349625"/>
            <a:ext cx="4860925" cy="227920"/>
          </a:xfrm>
        </p:spPr>
        <p:txBody>
          <a:bodyPr/>
          <a:lstStyle/>
          <a:p>
            <a:r>
              <a:rPr lang="ru-RU" sz="1000" dirty="0"/>
              <a:t>Заместитель начальника отдела бюджетной политики</a:t>
            </a:r>
          </a:p>
          <a:p>
            <a:r>
              <a:rPr lang="ru-RU" sz="1000" dirty="0"/>
              <a:t>управления бюджетного 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5168" y="800550"/>
            <a:ext cx="3459193" cy="434771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775" y="384175"/>
            <a:ext cx="6615113" cy="330200"/>
          </a:xfrm>
        </p:spPr>
        <p:txBody>
          <a:bodyPr/>
          <a:lstStyle/>
          <a:p>
            <a:r>
              <a:rPr lang="ru-RU" dirty="0"/>
              <a:t>Организационно-распорядительные документы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/>
          </p:cNvGraphicFramePr>
          <p:nvPr/>
        </p:nvGraphicFramePr>
        <p:xfrm>
          <a:off x="1524000" y="541338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Точечный рисунок" r:id="rId5" imgW="0" imgH="0" progId="PBrush">
                  <p:embed/>
                </p:oleObj>
              </mc:Choice>
              <mc:Fallback>
                <p:oleObj name="Точечный рисунок" r:id="rId5" imgW="0" imgH="0" progId="PBrush">
                  <p:embed/>
                  <p:pic>
                    <p:nvPicPr>
                      <p:cNvPr id="0" name="AutoShape 23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41338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514850" y="24653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Формула" r:id="rId6" imgW="114151" imgH="215619" progId="Equation.3">
                  <p:embed/>
                </p:oleObj>
              </mc:Choice>
              <mc:Fallback>
                <p:oleObj name="Формула" r:id="rId6" imgW="114151" imgH="215619" progId="Equation.3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46538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4" descr="Рисунок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7661" y="1031756"/>
            <a:ext cx="3726612" cy="4116507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 bwMode="auto">
          <a:xfrm>
            <a:off x="8375471" y="4932126"/>
            <a:ext cx="638629" cy="364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25AC45A-A550-41AE-8109-BB1EE673FDA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3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7098" y="282487"/>
            <a:ext cx="6561138" cy="331995"/>
          </a:xfrm>
        </p:spPr>
        <p:txBody>
          <a:bodyPr/>
          <a:lstStyle/>
          <a:p>
            <a:r>
              <a:rPr lang="ru-RU" dirty="0"/>
              <a:t>Команда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6489" y="743352"/>
            <a:ext cx="295839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Голышева Анна Анатольевна </a:t>
            </a: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заместитель министра –  </a:t>
            </a: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начальник управления в </a:t>
            </a: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сфере межбюджетных отношений </a:t>
            </a: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с муниципальными образованиями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4802" y="2637220"/>
            <a:ext cx="21566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>
              <a:latin typeface="Arial" pitchFamily="34" charset="0"/>
              <a:cs typeface="Arial" pitchFamily="34" charset="0"/>
            </a:endParaRPr>
          </a:p>
          <a:p>
            <a:r>
              <a:rPr lang="ru-RU" sz="1100" b="1" dirty="0">
                <a:latin typeface="Arial" pitchFamily="34" charset="0"/>
                <a:cs typeface="Arial" pitchFamily="34" charset="0"/>
              </a:rPr>
              <a:t>Безуглая </a:t>
            </a:r>
          </a:p>
          <a:p>
            <a:r>
              <a:rPr lang="ru-RU" sz="1100" b="1" dirty="0">
                <a:latin typeface="Arial" pitchFamily="34" charset="0"/>
                <a:cs typeface="Arial" pitchFamily="34" charset="0"/>
              </a:rPr>
              <a:t>Алёна Андреевна </a:t>
            </a:r>
          </a:p>
          <a:p>
            <a:r>
              <a:rPr lang="ru-RU" sz="500" b="1" dirty="0">
                <a:latin typeface="Arial" pitchFamily="34" charset="0"/>
                <a:cs typeface="Arial" pitchFamily="34" charset="0"/>
              </a:rPr>
              <a:t> </a:t>
            </a:r>
            <a:endParaRPr lang="en-US" sz="500" b="1" dirty="0"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главный специалист-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эксперт отдела 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планирования </a:t>
            </a: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и составления </a:t>
            </a: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программного бюджета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4727" y="2815970"/>
            <a:ext cx="2398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" pitchFamily="34" charset="0"/>
                <a:cs typeface="Arial" pitchFamily="34" charset="0"/>
              </a:rPr>
              <a:t>Гаранина </a:t>
            </a:r>
          </a:p>
          <a:p>
            <a:r>
              <a:rPr lang="ru-RU" sz="1100" b="1" dirty="0">
                <a:latin typeface="Arial" pitchFamily="34" charset="0"/>
                <a:cs typeface="Arial" pitchFamily="34" charset="0"/>
              </a:rPr>
              <a:t>Анастасия  Сергеевна</a:t>
            </a:r>
          </a:p>
          <a:p>
            <a:r>
              <a:rPr lang="ru-RU" sz="5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заместитель </a:t>
            </a: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начальника отдела 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бюджетной политики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86" y="733646"/>
            <a:ext cx="1244466" cy="15798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09232" y="2812875"/>
            <a:ext cx="247578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" pitchFamily="34" charset="0"/>
                <a:cs typeface="Arial" pitchFamily="34" charset="0"/>
              </a:rPr>
              <a:t>Лаврова </a:t>
            </a:r>
          </a:p>
          <a:p>
            <a:r>
              <a:rPr lang="ru-RU" sz="1100" b="1" dirty="0">
                <a:latin typeface="Arial" pitchFamily="34" charset="0"/>
                <a:cs typeface="Arial" pitchFamily="34" charset="0"/>
              </a:rPr>
              <a:t>Ольга Владимировна</a:t>
            </a:r>
          </a:p>
          <a:p>
            <a:r>
              <a:rPr lang="ru-RU" sz="500" b="1" dirty="0">
                <a:latin typeface="Arial" pitchFamily="34" charset="0"/>
                <a:cs typeface="Arial" pitchFamily="34" charset="0"/>
              </a:rPr>
              <a:t>  </a:t>
            </a:r>
            <a:endParaRPr lang="en-US" sz="500" b="1" dirty="0"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консультант отдела 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планирования 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и составления 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программного бюджета</a:t>
            </a:r>
          </a:p>
        </p:txBody>
      </p:sp>
      <p:pic>
        <p:nvPicPr>
          <p:cNvPr id="26625" name="Picture 1" descr="V:\2. Управление БП\2. Отдел бюджетного развития\ИНФОРМАЦИЯ ОТДЕЛА\ПЛАНЫ отдела\ФОТО\19.08.2022\IMG_20220819_092633.jpg"/>
          <p:cNvPicPr>
            <a:picLocks noChangeAspect="1" noChangeArrowheads="1"/>
          </p:cNvPicPr>
          <p:nvPr/>
        </p:nvPicPr>
        <p:blipFill>
          <a:blip r:embed="rId3">
            <a:lum bright="1000" contrast="25000"/>
          </a:blip>
          <a:srcRect l="30768" t="36225" r="24279" b="25138"/>
          <a:stretch>
            <a:fillRect/>
          </a:stretch>
        </p:blipFill>
        <p:spPr bwMode="auto">
          <a:xfrm rot="5400000">
            <a:off x="184176" y="3032763"/>
            <a:ext cx="1582367" cy="1188720"/>
          </a:xfrm>
          <a:prstGeom prst="rect">
            <a:avLst/>
          </a:prstGeom>
          <a:noFill/>
        </p:spPr>
      </p:pic>
      <p:pic>
        <p:nvPicPr>
          <p:cNvPr id="26626" name="Picture 2" descr="V:\2. Управление БП\2. Отдел бюджетного развития\!Гаранина А.С\от Лавровой О.В\Фото\Лаврова Ольга Владимировна.jpg"/>
          <p:cNvPicPr>
            <a:picLocks noChangeAspect="1" noChangeArrowheads="1"/>
          </p:cNvPicPr>
          <p:nvPr/>
        </p:nvPicPr>
        <p:blipFill>
          <a:blip r:embed="rId4"/>
          <a:srcRect l="4955" r="4610"/>
          <a:stretch>
            <a:fillRect/>
          </a:stretch>
        </p:blipFill>
        <p:spPr bwMode="auto">
          <a:xfrm>
            <a:off x="3230880" y="2837768"/>
            <a:ext cx="1188720" cy="1598159"/>
          </a:xfrm>
          <a:prstGeom prst="rect">
            <a:avLst/>
          </a:prstGeom>
          <a:noFill/>
        </p:spPr>
      </p:pic>
      <p:pic>
        <p:nvPicPr>
          <p:cNvPr id="26627" name="Picture 3" descr="V:\2. Управление БП\2. Отдел бюджетного развития\!Гаранина А.С\от Лавровой О.В\Фото\Фазулина Алёна Андреевна.jpg"/>
          <p:cNvPicPr>
            <a:picLocks noChangeAspect="1" noChangeArrowheads="1"/>
          </p:cNvPicPr>
          <p:nvPr/>
        </p:nvPicPr>
        <p:blipFill>
          <a:blip r:embed="rId5"/>
          <a:srcRect l="8917" b="4408"/>
          <a:stretch>
            <a:fillRect/>
          </a:stretch>
        </p:blipFill>
        <p:spPr bwMode="auto">
          <a:xfrm>
            <a:off x="6050280" y="2833370"/>
            <a:ext cx="1148080" cy="1606550"/>
          </a:xfrm>
          <a:prstGeom prst="rect">
            <a:avLst/>
          </a:prstGeom>
          <a:noFill/>
        </p:spPr>
      </p:pic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8375471" y="4932126"/>
            <a:ext cx="638629" cy="364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25AC45A-A550-41AE-8109-BB1EE673FDA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4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578109" y="354215"/>
            <a:ext cx="319073" cy="379431"/>
          </a:xfrm>
          <a:prstGeom prst="rect">
            <a:avLst/>
          </a:prstGeom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928DC389-EA99-4118-8AC0-C0F4A4658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761999"/>
            <a:ext cx="1614607" cy="151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221575-A867-4A3D-BF52-C1B8891CED9B}"/>
              </a:ext>
            </a:extLst>
          </p:cNvPr>
          <p:cNvSpPr txBox="1"/>
          <p:nvPr/>
        </p:nvSpPr>
        <p:spPr>
          <a:xfrm>
            <a:off x="1995606" y="1040407"/>
            <a:ext cx="2470548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Arial" pitchFamily="34" charset="0"/>
                <a:cs typeface="Arial" pitchFamily="34" charset="0"/>
              </a:rPr>
              <a:t>Руководитель проекта:</a:t>
            </a:r>
          </a:p>
          <a:p>
            <a:pPr>
              <a:lnSpc>
                <a:spcPct val="150000"/>
              </a:lnSpc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Антропова Вера Александровна</a:t>
            </a:r>
          </a:p>
          <a:p>
            <a:r>
              <a:rPr lang="ru-RU" sz="1100" dirty="0"/>
              <a:t>министр финансов</a:t>
            </a:r>
          </a:p>
        </p:txBody>
      </p:sp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D8FE25-BB8C-4BB7-9BAF-2E27ED0F20C5}"/>
              </a:ext>
            </a:extLst>
          </p:cNvPr>
          <p:cNvSpPr/>
          <p:nvPr/>
        </p:nvSpPr>
        <p:spPr>
          <a:xfrm>
            <a:off x="712693" y="1740899"/>
            <a:ext cx="7960659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375471" y="4932126"/>
            <a:ext cx="638629" cy="364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25AC45A-A550-41AE-8109-BB1EE673FDA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5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899587"/>
            <a:ext cx="5772150" cy="407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0489" y="211918"/>
            <a:ext cx="6561138" cy="330200"/>
          </a:xfrm>
        </p:spPr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575" y="4572000"/>
            <a:ext cx="65181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ru-RU" sz="1100" b="1" dirty="0">
                <a:solidFill>
                  <a:srgbClr val="C00000"/>
                </a:solidFill>
                <a:latin typeface="Times New Roman"/>
              </a:rPr>
              <a:t>Максимальное время прохождения процесса (ВПП) – 20,4 раб. дня (163,1 часа)</a:t>
            </a:r>
          </a:p>
          <a:p>
            <a:pPr fontAlgn="b"/>
            <a:r>
              <a:rPr lang="ru-RU" sz="1100" b="1" dirty="0">
                <a:solidFill>
                  <a:srgbClr val="C00000"/>
                </a:solidFill>
                <a:latin typeface="Times New Roman"/>
              </a:rPr>
              <a:t>Максимальное время выполнения операции (ВВО) – 18,2 раб. дня (145,4 часа)</a:t>
            </a:r>
          </a:p>
          <a:p>
            <a:pPr fontAlgn="b"/>
            <a:r>
              <a:rPr lang="ru-RU" sz="1100" b="1" dirty="0">
                <a:solidFill>
                  <a:srgbClr val="C00000"/>
                </a:solidFill>
                <a:latin typeface="Times New Roman"/>
              </a:rPr>
              <a:t>Срок согласования результатов </a:t>
            </a:r>
            <a:r>
              <a:rPr lang="ru-RU" sz="1100" b="1" dirty="0" err="1">
                <a:solidFill>
                  <a:srgbClr val="C00000"/>
                </a:solidFill>
                <a:latin typeface="Times New Roman"/>
              </a:rPr>
              <a:t>финменеджмента</a:t>
            </a:r>
            <a:r>
              <a:rPr lang="ru-RU" sz="1100" b="1" dirty="0">
                <a:solidFill>
                  <a:srgbClr val="C00000"/>
                </a:solidFill>
                <a:latin typeface="Times New Roman"/>
              </a:rPr>
              <a:t> (без учета ожидания) – 2,8 раб. дня (22,0 часа)</a:t>
            </a:r>
          </a:p>
          <a:p>
            <a:pPr fontAlgn="b"/>
            <a:endParaRPr lang="ru-RU" sz="11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r="1000" b="548"/>
          <a:stretch>
            <a:fillRect/>
          </a:stretch>
        </p:blipFill>
        <p:spPr bwMode="auto">
          <a:xfrm>
            <a:off x="0" y="787400"/>
            <a:ext cx="9052560" cy="37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3"/>
          <p:cNvSpPr txBox="1">
            <a:spLocks/>
          </p:cNvSpPr>
          <p:nvPr/>
        </p:nvSpPr>
        <p:spPr bwMode="auto">
          <a:xfrm>
            <a:off x="8375471" y="4932126"/>
            <a:ext cx="638629" cy="364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25AC45A-A550-41AE-8109-BB1EE673FDA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6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34950" y="365125"/>
            <a:ext cx="6561138" cy="33020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Текущие проблемы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871673" y="931340"/>
            <a:ext cx="564697" cy="550749"/>
          </a:xfrm>
          <a:prstGeom prst="irregularSeal1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12595" y="946284"/>
          <a:ext cx="7029450" cy="3648576"/>
        </p:xfrm>
        <a:graphic>
          <a:graphicData uri="http://schemas.openxmlformats.org/drawingml/2006/table">
            <a:tbl>
              <a:tblPr/>
              <a:tblGrid>
                <a:gridCol w="702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Длительный процесс сбора и обработки информации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5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Низкое качество и несвоевременное предоставление информации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Консолидация разрозненных данных в «ручном» режиме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«Двойная» перепроверка информации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«Многоуровневость» последовательного согласования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Потеря времени на разъяснения исполнителям как отработать документ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ятно 1 8"/>
          <p:cNvSpPr/>
          <p:nvPr/>
        </p:nvSpPr>
        <p:spPr>
          <a:xfrm>
            <a:off x="871673" y="1588565"/>
            <a:ext cx="564697" cy="550749"/>
          </a:xfrm>
          <a:prstGeom prst="irregularSeal1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862148" y="2230550"/>
            <a:ext cx="564697" cy="550749"/>
          </a:xfrm>
          <a:prstGeom prst="irregularSeal1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1" name="Пятно 1 10"/>
          <p:cNvSpPr/>
          <p:nvPr/>
        </p:nvSpPr>
        <p:spPr>
          <a:xfrm>
            <a:off x="871673" y="2828720"/>
            <a:ext cx="564697" cy="550749"/>
          </a:xfrm>
          <a:prstGeom prst="irregularSeal1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881198" y="3404030"/>
            <a:ext cx="564697" cy="550749"/>
          </a:xfrm>
          <a:prstGeom prst="irregularSeal1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881198" y="3998390"/>
            <a:ext cx="564697" cy="550749"/>
          </a:xfrm>
          <a:prstGeom prst="irregularSeal1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8375471" y="4932126"/>
            <a:ext cx="638629" cy="364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25AC45A-A550-41AE-8109-BB1EE673FDA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7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34950" y="365125"/>
            <a:ext cx="6561138" cy="33020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Диаграф проблем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3305180" y="948291"/>
            <a:ext cx="1334374" cy="1394119"/>
          </a:xfrm>
          <a:prstGeom prst="irregularSeal1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4" name="Пятно 1 13"/>
          <p:cNvSpPr/>
          <p:nvPr/>
        </p:nvSpPr>
        <p:spPr>
          <a:xfrm>
            <a:off x="998367" y="2036359"/>
            <a:ext cx="1334374" cy="1394119"/>
          </a:xfrm>
          <a:prstGeom prst="irregularSeal1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3862237" y="2844762"/>
            <a:ext cx="1334374" cy="1394119"/>
          </a:xfrm>
          <a:prstGeom prst="irregularSeal1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6" name="Пятно 1 15"/>
          <p:cNvSpPr/>
          <p:nvPr/>
        </p:nvSpPr>
        <p:spPr>
          <a:xfrm>
            <a:off x="5225192" y="2243465"/>
            <a:ext cx="1334374" cy="1394119"/>
          </a:xfrm>
          <a:prstGeom prst="irregularSeal1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5421277" y="866633"/>
            <a:ext cx="1334374" cy="1394119"/>
          </a:xfrm>
          <a:prstGeom prst="irregularSeal1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18" name="Пятно 1 17"/>
          <p:cNvSpPr/>
          <p:nvPr/>
        </p:nvSpPr>
        <p:spPr>
          <a:xfrm>
            <a:off x="1879682" y="3497578"/>
            <a:ext cx="1334374" cy="1394119"/>
          </a:xfrm>
          <a:prstGeom prst="irregularSeal1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9631819">
            <a:off x="2307636" y="1997073"/>
            <a:ext cx="1046227" cy="44349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4888307">
            <a:off x="3998265" y="2391165"/>
            <a:ext cx="599238" cy="44349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7528210">
            <a:off x="2454239" y="2718650"/>
            <a:ext cx="1630200" cy="44349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4351804">
            <a:off x="1873059" y="3259979"/>
            <a:ext cx="432079" cy="44349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2970524">
            <a:off x="4612414" y="1886198"/>
            <a:ext cx="599238" cy="44349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Номер слайда 3"/>
          <p:cNvSpPr txBox="1">
            <a:spLocks/>
          </p:cNvSpPr>
          <p:nvPr/>
        </p:nvSpPr>
        <p:spPr bwMode="auto">
          <a:xfrm>
            <a:off x="8375471" y="4932126"/>
            <a:ext cx="638629" cy="364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25AC45A-A550-41AE-8109-BB1EE673FDA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8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07" y="37242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151" y="4421052"/>
            <a:ext cx="6216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ru-RU" sz="1100" b="1" dirty="0">
                <a:solidFill>
                  <a:srgbClr val="00823B"/>
                </a:solidFill>
                <a:latin typeface="Times New Roman"/>
              </a:rPr>
              <a:t>Максимальное время прохождения процесса (ВПП) – 3,3 раб. дня (26,6 часа) </a:t>
            </a:r>
          </a:p>
          <a:p>
            <a:pPr fontAlgn="b"/>
            <a:r>
              <a:rPr lang="ru-RU" sz="1100" b="1" dirty="0">
                <a:solidFill>
                  <a:srgbClr val="00823B"/>
                </a:solidFill>
                <a:latin typeface="Times New Roman"/>
              </a:rPr>
              <a:t>Максимальное время выполнения операции (ВВО) – 2,7 раб. дня (21,4 часа) </a:t>
            </a:r>
          </a:p>
          <a:p>
            <a:pPr fontAlgn="b"/>
            <a:r>
              <a:rPr lang="ru-RU" sz="1100" b="1" dirty="0">
                <a:solidFill>
                  <a:srgbClr val="00823B"/>
                </a:solidFill>
                <a:latin typeface="Times New Roman"/>
              </a:rPr>
              <a:t>Срок согласования результатов </a:t>
            </a:r>
            <a:r>
              <a:rPr lang="ru-RU" sz="1100" b="1" dirty="0" err="1">
                <a:solidFill>
                  <a:srgbClr val="00823B"/>
                </a:solidFill>
                <a:latin typeface="Times New Roman"/>
              </a:rPr>
              <a:t>финменеджмента</a:t>
            </a:r>
            <a:r>
              <a:rPr lang="ru-RU" sz="1100" b="1" dirty="0">
                <a:solidFill>
                  <a:srgbClr val="00823B"/>
                </a:solidFill>
                <a:latin typeface="Times New Roman"/>
              </a:rPr>
              <a:t> (без учета ожидания) – 0,4 раб. дня (3,0 часа)</a:t>
            </a:r>
          </a:p>
          <a:p>
            <a:pPr fontAlgn="b"/>
            <a:endParaRPr lang="ru-RU" sz="1100" b="1" dirty="0">
              <a:solidFill>
                <a:srgbClr val="00823B"/>
              </a:solidFill>
              <a:latin typeface="Times New Roman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140" y="873352"/>
            <a:ext cx="8759825" cy="352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375471" y="4932126"/>
            <a:ext cx="638629" cy="364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25AC45A-A550-41AE-8109-BB1EE673FDA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9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1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4581</TotalTime>
  <Words>920</Words>
  <Application>Microsoft Office PowerPoint</Application>
  <PresentationFormat>Произвольный</PresentationFormat>
  <Paragraphs>230</Paragraphs>
  <Slides>20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Calibri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1_Текст картинка</vt:lpstr>
      <vt:lpstr>Точечный рисунок</vt:lpstr>
      <vt:lpstr>Формула</vt:lpstr>
      <vt:lpstr>Министерство финансов Забайкальского края</vt:lpstr>
      <vt:lpstr>«Оптимизация процесса оценки качества финансового менеджмента  главных распорядителей средств бюджета Забайкальского края по итогам финансового года»</vt:lpstr>
      <vt:lpstr>Организационно-распорядительные документы</vt:lpstr>
      <vt:lpstr>Команда проекта</vt:lpstr>
      <vt:lpstr>Паспорт проекта</vt:lpstr>
      <vt:lpstr>Текущая карта процесса</vt:lpstr>
      <vt:lpstr>Презентация PowerPoint</vt:lpstr>
      <vt:lpstr>Презентация PowerPoint</vt:lpstr>
      <vt:lpstr>Идеальная карта процесса</vt:lpstr>
      <vt:lpstr>Презентация PowerPoint</vt:lpstr>
      <vt:lpstr>Презентация PowerPoint</vt:lpstr>
      <vt:lpstr>Пирамида проблем</vt:lpstr>
      <vt:lpstr>Подготовка к плану мероприятий</vt:lpstr>
      <vt:lpstr>Вклад в цель проекта</vt:lpstr>
      <vt:lpstr>Целевая карта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cp:lastModifiedBy>Макарова Юлия Сергеевна</cp:lastModifiedBy>
  <cp:revision>298</cp:revision>
  <cp:lastPrinted>2023-07-13T00:48:41Z</cp:lastPrinted>
  <dcterms:modified xsi:type="dcterms:W3CDTF">2024-11-07T01:25:05Z</dcterms:modified>
</cp:coreProperties>
</file>