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</p:sldMasterIdLst>
  <p:notesMasterIdLst>
    <p:notesMasterId r:id="rId24"/>
  </p:notesMasterIdLst>
  <p:handoutMasterIdLst>
    <p:handoutMasterId r:id="rId25"/>
  </p:handoutMasterIdLst>
  <p:sldIdLst>
    <p:sldId id="256" r:id="rId8"/>
    <p:sldId id="257" r:id="rId9"/>
    <p:sldId id="264" r:id="rId10"/>
    <p:sldId id="265" r:id="rId11"/>
    <p:sldId id="268" r:id="rId12"/>
    <p:sldId id="269" r:id="rId13"/>
    <p:sldId id="291" r:id="rId14"/>
    <p:sldId id="289" r:id="rId15"/>
    <p:sldId id="292" r:id="rId16"/>
    <p:sldId id="293" r:id="rId17"/>
    <p:sldId id="282" r:id="rId18"/>
    <p:sldId id="262" r:id="rId19"/>
    <p:sldId id="276" r:id="rId20"/>
    <p:sldId id="294" r:id="rId21"/>
    <p:sldId id="295" r:id="rId22"/>
    <p:sldId id="263" r:id="rId23"/>
  </p:sldIdLst>
  <p:sldSz cx="9151938" cy="5148263"/>
  <p:notesSz cx="9940925" cy="6808788"/>
  <p:defaultTextStyle>
    <a:defPPr lvl="0">
      <a:defRPr lang="ru-RU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orient="horz" pos="3028" userDrawn="1">
          <p15:clr>
            <a:srgbClr val="A4A3A4"/>
          </p15:clr>
        </p15:guide>
        <p15:guide id="4" pos="5516" userDrawn="1">
          <p15:clr>
            <a:srgbClr val="A4A3A4"/>
          </p15:clr>
        </p15:guide>
        <p15:guide id="5" orient="horz" pos="272" userDrawn="1">
          <p15:clr>
            <a:srgbClr val="A4A3A4"/>
          </p15:clr>
        </p15:guide>
        <p15:guide id="6" orient="horz" pos="2971" userDrawn="1">
          <p15:clr>
            <a:srgbClr val="A4A3A4"/>
          </p15:clr>
        </p15:guide>
        <p15:guide id="7" orient="horz" pos="930" userDrawn="1">
          <p15:clr>
            <a:srgbClr val="A4A3A4"/>
          </p15:clr>
        </p15:guide>
        <p15:guide id="8" orient="horz" pos="1337" userDrawn="1">
          <p15:clr>
            <a:srgbClr val="A4A3A4"/>
          </p15:clr>
        </p15:guide>
        <p15:guide id="9" orient="horz" pos="2086" userDrawn="1">
          <p15:clr>
            <a:srgbClr val="A4A3A4"/>
          </p15:clr>
        </p15:guide>
        <p15:guide id="10" pos="2333" userDrawn="1">
          <p15:clr>
            <a:srgbClr val="A4A3A4"/>
          </p15:clr>
        </p15:guide>
        <p15:guide id="11" pos="727" userDrawn="1">
          <p15:clr>
            <a:srgbClr val="A4A3A4"/>
          </p15:clr>
        </p15:guide>
        <p15:guide id="12" pos="876" userDrawn="1">
          <p15:clr>
            <a:srgbClr val="A4A3A4"/>
          </p15:clr>
        </p15:guide>
        <p15:guide id="13" pos="1261" userDrawn="1">
          <p15:clr>
            <a:srgbClr val="A4A3A4"/>
          </p15:clr>
        </p15:guide>
        <p15:guide id="14" pos="1411" userDrawn="1">
          <p15:clr>
            <a:srgbClr val="A4A3A4"/>
          </p15:clr>
        </p15:guide>
        <p15:guide id="15" pos="1798" userDrawn="1">
          <p15:clr>
            <a:srgbClr val="A4A3A4"/>
          </p15:clr>
        </p15:guide>
        <p15:guide id="16" pos="19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5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D7EE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76000" autoAdjust="0"/>
  </p:normalViewPr>
  <p:slideViewPr>
    <p:cSldViewPr snapToGrid="0">
      <p:cViewPr varScale="1">
        <p:scale>
          <a:sx n="110" d="100"/>
          <a:sy n="110" d="100"/>
        </p:scale>
        <p:origin x="1560" y="96"/>
      </p:cViewPr>
      <p:guideLst>
        <p:guide orient="horz" pos="261"/>
        <p:guide pos="340"/>
        <p:guide orient="horz" pos="3028"/>
        <p:guide pos="5516"/>
        <p:guide orient="horz" pos="272"/>
        <p:guide orient="horz" pos="2971"/>
        <p:guide orient="horz" pos="930"/>
        <p:guide orient="horz" pos="1337"/>
        <p:guide orient="horz" pos="2086"/>
        <p:guide pos="2333"/>
        <p:guide pos="727"/>
        <p:guide pos="876"/>
        <p:guide pos="1261"/>
        <p:guide pos="1411"/>
        <p:guide pos="1798"/>
        <p:guide pos="19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2" d="100"/>
          <a:sy n="112" d="100"/>
        </p:scale>
        <p:origin x="2142" y="108"/>
      </p:cViewPr>
      <p:guideLst>
        <p:guide orient="horz" pos="2145"/>
        <p:guide pos="313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9D5750E-FE6C-499A-B191-FBA1D4C4EB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8739" cy="34141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15B20B-473A-4519-9B5A-64BB6D4B6B5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9869" y="0"/>
            <a:ext cx="4308737" cy="34141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26324-7531-46B8-9CBA-C1A4D2FDED72}" type="datetimeFigureOut">
              <a:rPr lang="ru-RU" smtClean="0"/>
              <a:t>29.01.2024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652974-3F48-4AF8-8851-DABD831000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67370"/>
            <a:ext cx="4308739" cy="341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A1E47F-61CF-46A6-B29A-169310EBDB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9869" y="6467370"/>
            <a:ext cx="4308737" cy="3414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33A86-D074-447D-9A3B-D4B09E6197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031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891" y="0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84D8A-822D-488E-8D1C-8C90CBE022B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701925" y="511175"/>
            <a:ext cx="4537075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93" y="3234175"/>
            <a:ext cx="7952739" cy="3063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67167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891" y="6467167"/>
            <a:ext cx="4307734" cy="3404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70B7F-3432-4DBE-B821-B38A127FB2D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2022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688" y="511175"/>
            <a:ext cx="8905875" cy="5010150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529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12800" y="66675"/>
            <a:ext cx="8313738" cy="46767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702862" y="4738495"/>
            <a:ext cx="8995941" cy="1733628"/>
          </a:xfrm>
        </p:spPr>
        <p:txBody>
          <a:bodyPr/>
          <a:lstStyle/>
          <a:p>
            <a:r>
              <a:rPr lang="ru-RU" dirty="0"/>
              <a:t>В свою очередь проблема потерь времени на доработку актов, связана со след. причинами:</a:t>
            </a:r>
          </a:p>
          <a:p>
            <a:r>
              <a:rPr lang="ru-RU" dirty="0"/>
              <a:t>недостаточно документальных подтверждений, полученных в ходе проверки</a:t>
            </a:r>
          </a:p>
          <a:p>
            <a:r>
              <a:rPr lang="ru-RU" dirty="0"/>
              <a:t>не изучены все  вопросы проверки по «максимуму», не достаточно инструментов анализа</a:t>
            </a:r>
          </a:p>
          <a:p>
            <a:r>
              <a:rPr lang="ru-RU" dirty="0"/>
              <a:t>Говоря о недостающих документах: либо их нет у объекта контроля, либо не все документы запрошены при проверке по </a:t>
            </a:r>
          </a:p>
          <a:p>
            <a:r>
              <a:rPr lang="ru-RU" dirty="0"/>
              <a:t>причине отсутствия типовых решений</a:t>
            </a:r>
          </a:p>
          <a:p>
            <a:r>
              <a:rPr lang="ru-RU" dirty="0"/>
              <a:t>В части </a:t>
            </a:r>
            <a:r>
              <a:rPr lang="ru-RU" dirty="0" err="1"/>
              <a:t>неизученности</a:t>
            </a:r>
            <a:r>
              <a:rPr lang="ru-RU" dirty="0"/>
              <a:t> всех необходимых вопросов – в корне отсутствие типовых решений и неэффективное взаимодействие с отраслевыми отделами</a:t>
            </a:r>
          </a:p>
          <a:p>
            <a:r>
              <a:rPr lang="ru-RU" dirty="0"/>
              <a:t>По инструментам анализа имеются ввиду специальные программные средства и знания по теме контроля</a:t>
            </a:r>
          </a:p>
          <a:p>
            <a:endParaRPr lang="ru-RU" dirty="0"/>
          </a:p>
          <a:p>
            <a:r>
              <a:rPr lang="ru-RU" dirty="0"/>
              <a:t>по причине: недостаточности подготовки к контрольному мероприятию вследствие потерь времени подготовке к проверки.</a:t>
            </a:r>
          </a:p>
          <a:p>
            <a:r>
              <a:rPr lang="ru-RU" dirty="0"/>
              <a:t>Коренные причины – отсутствие эффективного взаимодействия с отраслевыми отделами, а также отсутствие рабочего плана проведения проверки </a:t>
            </a:r>
          </a:p>
          <a:p>
            <a:r>
              <a:rPr lang="ru-RU" dirty="0"/>
              <a:t>Кроме того потери времени на доработку акта связаны с необходимостью проверки обоснованности стоимости строительных работ, для чего нужны специальные программные средства и соответственно проведение дополнительного обучения.</a:t>
            </a:r>
            <a:endParaRPr lang="en-US" dirty="0"/>
          </a:p>
          <a:p>
            <a:r>
              <a:rPr lang="ru-RU" dirty="0"/>
              <a:t>Также на длительность оформления акта влияет отсутствие типовых решений проведения проверки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78490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538163" y="511175"/>
            <a:ext cx="8947150" cy="503396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763357" y="5956428"/>
            <a:ext cx="7952739" cy="510739"/>
          </a:xfrm>
        </p:spPr>
        <p:txBody>
          <a:bodyPr/>
          <a:lstStyle/>
          <a:p>
            <a:r>
              <a:rPr lang="ru-RU" dirty="0"/>
              <a:t>Изучив причины возникновения временных потерь и возможные пути решения</a:t>
            </a:r>
          </a:p>
          <a:p>
            <a:r>
              <a:rPr lang="ru-RU" dirty="0"/>
              <a:t>Можно исключить потери времени при формировании запроса а также в части информированности о результатах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6261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6838" y="511175"/>
            <a:ext cx="9705975" cy="54594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061561" y="6094446"/>
            <a:ext cx="7952739" cy="406333"/>
          </a:xfrm>
        </p:spPr>
        <p:txBody>
          <a:bodyPr/>
          <a:lstStyle/>
          <a:p>
            <a:r>
              <a:rPr lang="ru-RU" dirty="0"/>
              <a:t>Предлагаемые решения проблем включают:</a:t>
            </a:r>
          </a:p>
          <a:p>
            <a:r>
              <a:rPr lang="ru-RU" dirty="0"/>
              <a:t>в целях снижения потерь времени при формировании запроса …</a:t>
            </a:r>
          </a:p>
          <a:p>
            <a:r>
              <a:rPr lang="ru-RU" dirty="0"/>
              <a:t>для повышения качества планирования …</a:t>
            </a:r>
          </a:p>
          <a:p>
            <a:r>
              <a:rPr lang="ru-RU" dirty="0"/>
              <a:t>для снижения потерь времени на доработку акта …</a:t>
            </a:r>
          </a:p>
          <a:p>
            <a:r>
              <a:rPr lang="ru-RU" dirty="0"/>
              <a:t>для повышения информированности о результатах …</a:t>
            </a:r>
          </a:p>
          <a:p>
            <a:endParaRPr lang="ru-RU" dirty="0"/>
          </a:p>
          <a:p>
            <a:r>
              <a:rPr lang="ru-RU" dirty="0"/>
              <a:t>Эти решения в совокупности внесут вклад в достижение результата, связанного с повышением эффективности раскрытием темы проверки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253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511175"/>
            <a:ext cx="9194800" cy="5172075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53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511175"/>
            <a:ext cx="9194800" cy="5172075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16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46088" y="511175"/>
            <a:ext cx="9194800" cy="5172075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2868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9725" y="511175"/>
            <a:ext cx="9329738" cy="5248275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580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3363" y="511175"/>
            <a:ext cx="9329737" cy="5249863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98D6E62-B697-4C0C-946D-504999B1DE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Отделам контроля за расходами совместно с подразделением Росатома реализуется проект</a:t>
            </a:r>
          </a:p>
          <a:p>
            <a:r>
              <a:rPr lang="ru-RU" dirty="0"/>
              <a:t>направленный на совершенствование проводимых контрольных мероприятий </a:t>
            </a:r>
          </a:p>
        </p:txBody>
      </p:sp>
    </p:spTree>
    <p:extLst>
      <p:ext uri="{BB962C8B-B14F-4D97-AF65-F5344CB8AC3E}">
        <p14:creationId xmlns:p14="http://schemas.microsoft.com/office/powerpoint/2010/main" val="4162831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3525" y="511175"/>
            <a:ext cx="9391650" cy="5283200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14EB30D-2E9A-442E-8943-7C70C43772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 уровне министерства принята необходимая правовая база</a:t>
            </a:r>
          </a:p>
        </p:txBody>
      </p:sp>
    </p:spTree>
    <p:extLst>
      <p:ext uri="{BB962C8B-B14F-4D97-AF65-F5344CB8AC3E}">
        <p14:creationId xmlns:p14="http://schemas.microsoft.com/office/powerpoint/2010/main" val="646280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54013" y="511175"/>
            <a:ext cx="9163050" cy="5154613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ECD2481D-1B37-47BF-B19D-F870D059C7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Команда проекта</a:t>
            </a:r>
            <a:r>
              <a:rPr lang="en-US" dirty="0"/>
              <a:t> </a:t>
            </a:r>
            <a:r>
              <a:rPr lang="ru-RU" dirty="0"/>
              <a:t>представлена отделом контроля за расходами в полном составе</a:t>
            </a:r>
          </a:p>
        </p:txBody>
      </p:sp>
    </p:spTree>
    <p:extLst>
      <p:ext uri="{BB962C8B-B14F-4D97-AF65-F5344CB8AC3E}">
        <p14:creationId xmlns:p14="http://schemas.microsoft.com/office/powerpoint/2010/main" val="3716118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33363" y="511175"/>
            <a:ext cx="9329737" cy="5249863"/>
          </a:xfrm>
        </p:spPr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0DB6555-A695-4009-8D23-7844A2FDF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Наши исходные установки при реализации проекта: повысить результативности проверки, при этом измеримым показателем выступает </a:t>
            </a:r>
          </a:p>
          <a:p>
            <a:r>
              <a:rPr lang="ru-RU" dirty="0"/>
              <a:t>полнота раскрытия темы с нынешних 50-70 до 90 %</a:t>
            </a:r>
          </a:p>
        </p:txBody>
      </p:sp>
    </p:spTree>
    <p:extLst>
      <p:ext uri="{BB962C8B-B14F-4D97-AF65-F5344CB8AC3E}">
        <p14:creationId xmlns:p14="http://schemas.microsoft.com/office/powerpoint/2010/main" val="4007476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0" y="11113"/>
            <a:ext cx="8480425" cy="477043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41621" y="4726353"/>
            <a:ext cx="8827804" cy="1796011"/>
          </a:xfrm>
        </p:spPr>
        <p:txBody>
          <a:bodyPr/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Рассмотрим текущее состояние процесса проведения проверки: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общее время протекания процесса оценивается в диапазоне от 33 до 40 раб, включая подготовку приказа, составление запроса, рассмотрение информации,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полученной по результатам запроса, от 15 до 20 дней уходит на проведение проверки, включая работу на месте проверки, встречную проверку при необходимости,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результатам проверки формируем акт проверки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этом отмечаем следующие проблемы: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всех этапах имеем потери времени : при подготовке запроса, поиске недостающей информации при проверке, доработку акта.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выходе отсутствует востребованность в результатах.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Главной проблемой считаем потери времени при формировании запроса, т.к. от качества запроса зависят дальнейшие потери на поиск информации, ее дальнейшую обработку и формирование конечных выводов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этом главная из них связана с качеством формирования запроса документов у объектов контроля (т.е. запрашиваем всю информацию в куче ), из которой возникают потери времени наши и объектов контроля,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это сказывается на всем времени проверки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нее вытекают все остальные, т.е. пять проблем сводим к одной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есть проблема связанная с планированием и подготовкой акта</a:t>
            </a: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дальнейшем анализируем три эти проблемы методом бережливого управления «пять почему»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1457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9800" y="239713"/>
            <a:ext cx="8339138" cy="469106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581831" y="5285165"/>
            <a:ext cx="7952739" cy="340439"/>
          </a:xfrm>
        </p:spPr>
        <p:txBody>
          <a:bodyPr/>
          <a:lstStyle/>
          <a:p>
            <a:r>
              <a:rPr lang="ru-RU" dirty="0"/>
              <a:t>На </a:t>
            </a:r>
            <a:r>
              <a:rPr lang="ru-RU" dirty="0" err="1"/>
              <a:t>диаграфе</a:t>
            </a:r>
            <a:r>
              <a:rPr lang="ru-RU" dirty="0"/>
              <a:t> условно из первой проблемы вытекают все остальные</a:t>
            </a:r>
          </a:p>
          <a:p>
            <a:endParaRPr lang="ru-RU" dirty="0"/>
          </a:p>
          <a:p>
            <a:r>
              <a:rPr lang="ru-RU" dirty="0"/>
              <a:t>исходя из текущей карты на </a:t>
            </a:r>
            <a:r>
              <a:rPr lang="ru-RU" dirty="0" err="1"/>
              <a:t>диаграфе</a:t>
            </a:r>
            <a:r>
              <a:rPr lang="ru-RU" dirty="0"/>
              <a:t> проблем отразили одну ключевую проблему</a:t>
            </a:r>
            <a:r>
              <a:rPr lang="en-US" baseline="0" dirty="0"/>
              <a:t> – </a:t>
            </a:r>
            <a:r>
              <a:rPr lang="ru-RU" baseline="0" dirty="0"/>
              <a:t>потери времени на этапе формирования запроса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581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08038" y="165100"/>
            <a:ext cx="8072437" cy="45418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724252" y="4777572"/>
            <a:ext cx="8705384" cy="2030034"/>
          </a:xfrm>
        </p:spPr>
        <p:txBody>
          <a:bodyPr/>
          <a:lstStyle/>
          <a:p>
            <a:r>
              <a:rPr lang="ru-RU" dirty="0"/>
              <a:t>Применяя методику бережливого управления рассмотрим потери времени на запрос необходимых документов:</a:t>
            </a:r>
          </a:p>
          <a:p>
            <a:endParaRPr lang="ru-RU" dirty="0"/>
          </a:p>
          <a:p>
            <a:r>
              <a:rPr lang="ru-RU" dirty="0"/>
              <a:t>С одной стороны:</a:t>
            </a:r>
          </a:p>
          <a:p>
            <a:r>
              <a:rPr lang="ru-RU" dirty="0"/>
              <a:t>При формировании запроса включаем в запрос  все вопросы по максимуму</a:t>
            </a:r>
          </a:p>
          <a:p>
            <a:r>
              <a:rPr lang="ru-RU" dirty="0"/>
              <a:t>по причине отсутствия понимания «что смотреть?»</a:t>
            </a:r>
          </a:p>
          <a:p>
            <a:r>
              <a:rPr lang="ru-RU" dirty="0"/>
              <a:t>С другой стороны:</a:t>
            </a:r>
          </a:p>
          <a:p>
            <a:r>
              <a:rPr lang="ru-RU" dirty="0"/>
              <a:t>часть нужной информации может быть в нашем распоряжении (министерство),</a:t>
            </a:r>
          </a:p>
          <a:p>
            <a:r>
              <a:rPr lang="ru-RU" dirty="0"/>
              <a:t>но мы не знаем о ее наличии</a:t>
            </a:r>
          </a:p>
          <a:p>
            <a:r>
              <a:rPr lang="ru-RU" dirty="0"/>
              <a:t>Исходя из этого связываем причину потерь с отсутствием эффективного взаимодействия между отраслевыми отделами и Нами</a:t>
            </a:r>
          </a:p>
          <a:p>
            <a:r>
              <a:rPr lang="ru-RU" dirty="0"/>
              <a:t>Как следствие возникают риски:</a:t>
            </a:r>
          </a:p>
          <a:p>
            <a:r>
              <a:rPr lang="ru-RU" dirty="0"/>
              <a:t>снижение результативности и невостребованность результатами проверки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6952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71538" y="511175"/>
            <a:ext cx="8401050" cy="47275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91544" y="5214589"/>
            <a:ext cx="8611380" cy="1594199"/>
          </a:xfrm>
        </p:spPr>
        <p:txBody>
          <a:bodyPr/>
          <a:lstStyle/>
          <a:p>
            <a:r>
              <a:rPr lang="ru-RU" dirty="0"/>
              <a:t>Далее</a:t>
            </a:r>
          </a:p>
          <a:p>
            <a:r>
              <a:rPr lang="ru-RU" dirty="0"/>
              <a:t>Рассмотрим вопрос о качестве планирования контрольной деятельности</a:t>
            </a:r>
          </a:p>
          <a:p>
            <a:r>
              <a:rPr lang="ru-RU" dirty="0"/>
              <a:t>Факторы оказывающие влияние:</a:t>
            </a:r>
          </a:p>
          <a:p>
            <a:r>
              <a:rPr lang="ru-RU" dirty="0"/>
              <a:t>1) при формировании плана на этапе сбора предложений нет понимания отраслевого отдела «что смотреть?»,</a:t>
            </a:r>
          </a:p>
          <a:p>
            <a:r>
              <a:rPr lang="ru-RU" dirty="0"/>
              <a:t> по причине отсутствия риск-ориентированного подхода при отборе объектов контроля </a:t>
            </a:r>
          </a:p>
          <a:p>
            <a:r>
              <a:rPr lang="ru-RU" dirty="0"/>
              <a:t>коренная причина этого - отсутствие системы оценок поступивших предложений в план мероприятий</a:t>
            </a:r>
          </a:p>
          <a:p>
            <a:r>
              <a:rPr lang="ru-RU" dirty="0"/>
              <a:t>2) в плане нет учета внеплановых проверок</a:t>
            </a:r>
          </a:p>
          <a:p>
            <a:r>
              <a:rPr lang="ru-RU" dirty="0"/>
              <a:t>коренная причина – не учтены предложения Правительства края по проверкам</a:t>
            </a:r>
          </a:p>
          <a:p>
            <a:r>
              <a:rPr lang="ru-RU" dirty="0"/>
              <a:t>Исходя из этого возникают риски </a:t>
            </a:r>
            <a:r>
              <a:rPr lang="ru-RU" dirty="0" err="1"/>
              <a:t>связаные</a:t>
            </a:r>
            <a:r>
              <a:rPr lang="ru-RU" dirty="0"/>
              <a:t> со снижением полноты проверки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F70B7F-3432-4DBE-B821-B38A127FB2D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385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40218" y="2122488"/>
            <a:ext cx="5716783" cy="1189037"/>
          </a:xfrm>
          <a:prstGeom prst="rect">
            <a:avLst/>
          </a:prstGeom>
        </p:spPr>
        <p:txBody>
          <a:bodyPr lIns="0" tIns="0" rIns="0" bIns="0"/>
          <a:lstStyle>
            <a:lvl1pPr>
              <a:defRPr sz="2700" b="1">
                <a:solidFill>
                  <a:srgbClr val="404040"/>
                </a:solidFill>
                <a:latin typeface="+mn-lt"/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Arial"/>
              </a:rPr>
              <a:t>Тема презентации</a:t>
            </a:r>
            <a:endParaRPr kumimoji="0" lang="en-US" sz="27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40218" y="3798267"/>
            <a:ext cx="5716783" cy="2846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ru-RU" dirty="0">
                <a:latin typeface="Arial" pitchFamily="34" charset="0"/>
                <a:cs typeface="Arial" pitchFamily="34" charset="0"/>
              </a:rPr>
              <a:t>Наименование мероприятия </a:t>
            </a:r>
            <a:r>
              <a:rPr lang="en-US" dirty="0">
                <a:latin typeface="Arial" pitchFamily="34" charset="0"/>
                <a:cs typeface="Arial" pitchFamily="34" charset="0"/>
              </a:rPr>
              <a:t>/</a:t>
            </a:r>
            <a:r>
              <a:rPr lang="ru-RU" dirty="0">
                <a:latin typeface="Arial" pitchFamily="34" charset="0"/>
                <a:cs typeface="Arial" pitchFamily="34" charset="0"/>
              </a:rPr>
              <a:t> название площадки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40218" y="4212000"/>
            <a:ext cx="5716783" cy="21848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rgbClr val="333333"/>
                </a:solidFill>
                <a:latin typeface="Arial" panose="020B0604020202020204" pitchFamily="34" charset="0"/>
                <a:ea typeface="Rosatom Light" pitchFamily="34" charset="-52"/>
                <a:cs typeface="Arial" pitchFamily="34" charset="0"/>
              </a:rPr>
              <a:t>ФИО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40218" y="4428001"/>
            <a:ext cx="5716783" cy="28468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400" dirty="0">
                <a:solidFill>
                  <a:srgbClr val="333333"/>
                </a:solidFill>
                <a:latin typeface="Arial" pitchFamily="34" charset="0"/>
                <a:ea typeface="Rosatom Light" pitchFamily="34" charset="-52"/>
                <a:cs typeface="Arial" pitchFamily="34" charset="0"/>
              </a:rPr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8705562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еребивоч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40218" y="2298615"/>
            <a:ext cx="5512934" cy="1012910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4100" b="1" kern="1200" baseline="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r>
              <a:rPr lang="ru-RU" dirty="0" err="1"/>
              <a:t>Перебивочный</a:t>
            </a:r>
            <a:r>
              <a:rPr lang="ru-RU" dirty="0"/>
              <a:t> слайд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40218" y="1239143"/>
            <a:ext cx="5512934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4100" b="1" kern="1200" dirty="0">
                <a:solidFill>
                  <a:srgbClr val="404040"/>
                </a:solidFill>
                <a:latin typeface="Arial" pitchFamily="34" charset="0"/>
                <a:ea typeface="Rosatom Light" pitchFamily="34" charset="-52"/>
                <a:cs typeface="Arial" pitchFamily="34" charset="0"/>
              </a:defRPr>
            </a:lvl1pPr>
          </a:lstStyle>
          <a:p>
            <a:pPr lvl="0"/>
            <a:r>
              <a:rPr lang="ru-RU" dirty="0"/>
              <a:t>Нумерация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2539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карти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40219" y="4568371"/>
            <a:ext cx="4018273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93844" y="4579415"/>
            <a:ext cx="562463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40218" y="431800"/>
            <a:ext cx="6566834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40219" y="1476376"/>
            <a:ext cx="4018273" cy="246590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pitchFamily="34" charset="0"/>
              <a:buNone/>
              <a:defRPr sz="12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5"/>
          </p:nvPr>
        </p:nvSpPr>
        <p:spPr>
          <a:xfrm>
            <a:off x="4812713" y="1476375"/>
            <a:ext cx="3943596" cy="2456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>
                <a:latin typeface="Arial" pitchFamily="34" charset="0"/>
                <a:cs typeface="Arial" pitchFamily="34" charset="0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999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701A24-D417-4C2C-8678-193C1B633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992" y="842552"/>
            <a:ext cx="6863954" cy="1792358"/>
          </a:xfrm>
          <a:prstGeom prst="rect">
            <a:avLst/>
          </a:prstGeom>
        </p:spPr>
        <p:txBody>
          <a:bodyPr lIns="68598" tIns="34299" rIns="68598" bIns="34299"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DE8BE72-AE62-4A26-B023-3DFAB2B72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992" y="2704031"/>
            <a:ext cx="6863954" cy="1242971"/>
          </a:xfrm>
          <a:prstGeom prst="rect">
            <a:avLst/>
          </a:prstGeom>
        </p:spPr>
        <p:txBody>
          <a:bodyPr lIns="68598" tIns="34299" rIns="68598" bIns="34299"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40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4FE84-9DD0-4F8C-AD06-2CCE4353BA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9196" y="4771679"/>
            <a:ext cx="2059186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2DB00539-76DD-4291-9C68-45997AB8432E}" type="datetimeFigureOut">
              <a:rPr lang="ru-RU" smtClean="0"/>
              <a:pPr/>
              <a:t>29.01.2024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97C6E8-82D6-46DC-9870-C4CB0BAC3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1580" y="4771679"/>
            <a:ext cx="3088779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62BD4A-2090-46E1-92FD-5D40ABD7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3556" y="4771679"/>
            <a:ext cx="2059186" cy="274097"/>
          </a:xfrm>
          <a:prstGeom prst="rect">
            <a:avLst/>
          </a:prstGeom>
        </p:spPr>
        <p:txBody>
          <a:bodyPr lIns="68598" tIns="34299" rIns="68598" bIns="34299"/>
          <a:lstStyle/>
          <a:p>
            <a:fld id="{1DB53087-2C50-47AC-ACD0-434C56EF5E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9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66934" y="4840799"/>
            <a:ext cx="627606" cy="28363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7675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hart Placeholder 4"/>
          <p:cNvSpPr>
            <a:spLocks noGrp="1"/>
          </p:cNvSpPr>
          <p:nvPr>
            <p:ph type="chart" sz="quarter" idx="16"/>
          </p:nvPr>
        </p:nvSpPr>
        <p:spPr>
          <a:xfrm>
            <a:off x="540219" y="1476375"/>
            <a:ext cx="4018273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6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12713" y="1476375"/>
            <a:ext cx="3943596" cy="183515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70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40219" y="4568371"/>
            <a:ext cx="4018273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8193844" y="4579415"/>
            <a:ext cx="562463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40218" y="431800"/>
            <a:ext cx="6566834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8" hasCustomPrompt="1"/>
          </p:nvPr>
        </p:nvSpPr>
        <p:spPr>
          <a:xfrm>
            <a:off x="540219" y="3482975"/>
            <a:ext cx="4018273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sz="quarter" idx="19" hasCustomPrompt="1"/>
          </p:nvPr>
        </p:nvSpPr>
        <p:spPr>
          <a:xfrm>
            <a:off x="4812712" y="3479346"/>
            <a:ext cx="3943595" cy="76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 lvl="0">
              <a:spcBef>
                <a:spcPct val="0"/>
              </a:spcBef>
            </a:pPr>
            <a:r>
              <a:rPr lang="ru-RU" sz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rPr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1645409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ы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8" hasCustomPrompt="1"/>
          </p:nvPr>
        </p:nvSpPr>
        <p:spPr>
          <a:xfrm>
            <a:off x="540219" y="1476375"/>
            <a:ext cx="4018273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9" hasCustomPrompt="1"/>
          </p:nvPr>
        </p:nvSpPr>
        <p:spPr>
          <a:xfrm>
            <a:off x="4812713" y="1476375"/>
            <a:ext cx="3943595" cy="28013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  <a:lvl2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2pPr>
            <a:lvl3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3pPr>
            <a:lvl4pPr>
              <a:defRPr lang="en-US" sz="1200" kern="1200" dirty="0" smtClean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4pPr>
            <a:lvl5pPr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ru-RU" dirty="0"/>
              <a:t>Контент</a:t>
            </a:r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40219" y="4568371"/>
            <a:ext cx="4018273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193844" y="4579415"/>
            <a:ext cx="562463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540218" y="431800"/>
            <a:ext cx="6566834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76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hart Placeholder 4"/>
          <p:cNvSpPr>
            <a:spLocks noGrp="1"/>
          </p:cNvSpPr>
          <p:nvPr>
            <p:ph type="chart" sz="quarter" idx="17"/>
          </p:nvPr>
        </p:nvSpPr>
        <p:spPr>
          <a:xfrm>
            <a:off x="4812712" y="1476375"/>
            <a:ext cx="3943596" cy="25078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7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40219" y="1476376"/>
            <a:ext cx="4018273" cy="245845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 typeface="Arial" charset="0"/>
              <a:buNone/>
              <a:defRPr lang="en-US" sz="1200" kern="1200" dirty="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Текст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40219" y="4568371"/>
            <a:ext cx="4018273" cy="148092"/>
          </a:xfrm>
          <a:prstGeom prst="rect">
            <a:avLst/>
          </a:prstGeom>
        </p:spPr>
        <p:txBody>
          <a:bodyPr lIns="0" tIns="0" rIns="0" bIns="0" anchor="b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700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Место для указания источников и сносок</a:t>
            </a:r>
            <a:endParaRPr lang="en-US" dirty="0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193844" y="4579415"/>
            <a:ext cx="562463" cy="137049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DF24603-9A1B-F342-92E0-89DE32840F75}" type="slidenum">
              <a:rPr lang="en-US" sz="700" smtClean="0"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7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40218" y="431800"/>
            <a:ext cx="6566834" cy="330200"/>
          </a:xfrm>
          <a:prstGeom prst="rect">
            <a:avLst/>
          </a:prstGeom>
        </p:spPr>
        <p:txBody>
          <a:bodyPr lIns="0" tIns="0" rIns="0" bIns="0"/>
          <a:lstStyle>
            <a:lvl1pPr>
              <a:defRPr sz="23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77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40218" y="1476375"/>
            <a:ext cx="4865145" cy="1274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780"/>
              </a:lnSpc>
              <a:spcBef>
                <a:spcPts val="0"/>
              </a:spcBef>
              <a:buFontTx/>
              <a:buNone/>
              <a:defRPr sz="4100" b="1">
                <a:solidFill>
                  <a:srgbClr val="333333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 hasCustomPrompt="1"/>
          </p:nvPr>
        </p:nvSpPr>
        <p:spPr>
          <a:xfrm>
            <a:off x="540219" y="4488543"/>
            <a:ext cx="4865145" cy="22792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5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4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540219" y="3537858"/>
            <a:ext cx="4865145" cy="94637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1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Основная информация</a:t>
            </a:r>
          </a:p>
        </p:txBody>
      </p:sp>
      <p:sp>
        <p:nvSpPr>
          <p:cNvPr id="6" name="Текст 4"/>
          <p:cNvSpPr>
            <a:spLocks noGrp="1"/>
          </p:cNvSpPr>
          <p:nvPr>
            <p:ph type="body" sz="quarter" idx="14" hasCustomPrompt="1"/>
          </p:nvPr>
        </p:nvSpPr>
        <p:spPr>
          <a:xfrm>
            <a:off x="540219" y="3083605"/>
            <a:ext cx="486514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8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540219" y="3311525"/>
            <a:ext cx="4865145" cy="22792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rgbClr val="333333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109050184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image" Target="../media/image4.jpe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5970" cy="5152838"/>
          </a:xfrm>
          <a:prstGeom prst="rect">
            <a:avLst/>
          </a:prstGeom>
        </p:spPr>
      </p:pic>
      <p:pic>
        <p:nvPicPr>
          <p:cNvPr id="6" name="Picture 6" descr="https://www.po-mayak.ru/upload/iblock/9ec/9ecb73e54779038d188628512a145e82.jpg">
            <a:extLst>
              <a:ext uri="{FF2B5EF4-FFF2-40B4-BE49-F238E27FC236}">
                <a16:creationId xmlns:a16="http://schemas.microsoft.com/office/drawing/2014/main" id="{9C4DD657-A62E-4141-A8ED-4D2EFA3A76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 bwMode="auto">
          <a:xfrm>
            <a:off x="3710019" y="434366"/>
            <a:ext cx="1138329" cy="81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2E8852FB-C57F-0144-92DA-F7FDD31D993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9" y="425270"/>
            <a:ext cx="2346347" cy="825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1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4" y="0"/>
            <a:ext cx="9145970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3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204" y="355382"/>
            <a:ext cx="43605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85" y="359204"/>
            <a:ext cx="927398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204" y="355382"/>
            <a:ext cx="43605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85" y="359204"/>
            <a:ext cx="927398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204" y="355382"/>
            <a:ext cx="43605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85" y="359204"/>
            <a:ext cx="927398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po-mayak.ru/upload/iblock/9ec/9ecb73e54779038d188628512a145e82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204" y="355382"/>
            <a:ext cx="436051" cy="32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385" y="359204"/>
            <a:ext cx="927398" cy="32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5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3" y="0"/>
            <a:ext cx="9145972" cy="515283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BFCFDCD3-0E65-BD46-B70A-BD77913A52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9145970" cy="515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3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1.emf"/><Relationship Id="rId4" Type="http://schemas.openxmlformats.org/officeDocument/2006/relationships/package" Target="../embeddings/Microsoft_Word_Document.doc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pMaggLfa3cH5Zw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Министерство финансов</a:t>
            </a:r>
            <a:b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Забайкальского края</a:t>
            </a:r>
          </a:p>
        </p:txBody>
      </p:sp>
      <p:sp>
        <p:nvSpPr>
          <p:cNvPr id="18" name="Текст 3"/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Антропова В.А.</a:t>
            </a:r>
          </a:p>
        </p:txBody>
      </p:sp>
      <p:sp>
        <p:nvSpPr>
          <p:cNvPr id="19" name="Текст 4"/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министр финансов Забайкальского края </a:t>
            </a:r>
          </a:p>
        </p:txBody>
      </p:sp>
    </p:spTree>
    <p:extLst>
      <p:ext uri="{BB962C8B-B14F-4D97-AF65-F5344CB8AC3E}">
        <p14:creationId xmlns:p14="http://schemas.microsoft.com/office/powerpoint/2010/main" val="1214510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CA5572-46EA-4D41-B4D3-D094FE775F99}"/>
              </a:ext>
            </a:extLst>
          </p:cNvPr>
          <p:cNvSpPr/>
          <p:nvPr/>
        </p:nvSpPr>
        <p:spPr>
          <a:xfrm>
            <a:off x="182686" y="332501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Выявление коренных причин методом «5 Почему?»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86DCBB-9C76-4323-920E-287F6B52BCCD}"/>
              </a:ext>
            </a:extLst>
          </p:cNvPr>
          <p:cNvSpPr/>
          <p:nvPr/>
        </p:nvSpPr>
        <p:spPr>
          <a:xfrm>
            <a:off x="3428593" y="1533011"/>
            <a:ext cx="1973180" cy="5091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9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Потери времени на доработку акта, формирование выводов </a:t>
            </a:r>
          </a:p>
          <a:p>
            <a:pPr algn="ctr"/>
            <a:endParaRPr lang="ru-RU" sz="9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12737FC-8A5B-448E-B99B-7E6D9F6DF00E}"/>
              </a:ext>
            </a:extLst>
          </p:cNvPr>
          <p:cNvSpPr/>
          <p:nvPr/>
        </p:nvSpPr>
        <p:spPr>
          <a:xfrm>
            <a:off x="1070251" y="2347924"/>
            <a:ext cx="1873204" cy="61604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Не достаточно документальных подтверждений для формирования выводов</a:t>
            </a:r>
          </a:p>
        </p:txBody>
      </p:sp>
      <p:sp>
        <p:nvSpPr>
          <p:cNvPr id="2" name="Стрелка: вверх 1">
            <a:extLst>
              <a:ext uri="{FF2B5EF4-FFF2-40B4-BE49-F238E27FC236}">
                <a16:creationId xmlns:a16="http://schemas.microsoft.com/office/drawing/2014/main" id="{DEA947D4-4EDB-4BFA-B1D9-89C199E71178}"/>
              </a:ext>
            </a:extLst>
          </p:cNvPr>
          <p:cNvSpPr/>
          <p:nvPr/>
        </p:nvSpPr>
        <p:spPr>
          <a:xfrm>
            <a:off x="3852928" y="1296515"/>
            <a:ext cx="1122833" cy="206326"/>
          </a:xfrm>
          <a:prstGeom prst="upArrow">
            <a:avLst/>
          </a:prstGeom>
          <a:solidFill>
            <a:srgbClr val="BDD7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Риск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414F24-2C5F-4A21-8B6C-A60BF779DCD9}"/>
              </a:ext>
            </a:extLst>
          </p:cNvPr>
          <p:cNvSpPr txBox="1"/>
          <p:nvPr/>
        </p:nvSpPr>
        <p:spPr>
          <a:xfrm>
            <a:off x="2214419" y="2914248"/>
            <a:ext cx="2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3E29D0A-9A62-445C-97E9-D74F826A736F}"/>
              </a:ext>
            </a:extLst>
          </p:cNvPr>
          <p:cNvSpPr/>
          <p:nvPr/>
        </p:nvSpPr>
        <p:spPr>
          <a:xfrm>
            <a:off x="3563850" y="2345533"/>
            <a:ext cx="1508402" cy="61525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Не изучены все необходимые вопросы 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3D112F9F-0C2D-4B73-8C49-2C76BB2F7D82}"/>
              </a:ext>
            </a:extLst>
          </p:cNvPr>
          <p:cNvSpPr/>
          <p:nvPr/>
        </p:nvSpPr>
        <p:spPr>
          <a:xfrm>
            <a:off x="1673372" y="3243528"/>
            <a:ext cx="1508402" cy="4389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не все документы запрошены при проверке </a:t>
            </a:r>
          </a:p>
        </p:txBody>
      </p:sp>
      <p:sp>
        <p:nvSpPr>
          <p:cNvPr id="42" name="Прямоугольник: скругленные углы 31">
            <a:extLst>
              <a:ext uri="{FF2B5EF4-FFF2-40B4-BE49-F238E27FC236}">
                <a16:creationId xmlns:a16="http://schemas.microsoft.com/office/drawing/2014/main" id="{82E65A57-BC3E-4A2E-96F2-353B5CF0B5E3}"/>
              </a:ext>
            </a:extLst>
          </p:cNvPr>
          <p:cNvSpPr/>
          <p:nvPr/>
        </p:nvSpPr>
        <p:spPr>
          <a:xfrm>
            <a:off x="5575223" y="2398688"/>
            <a:ext cx="1525735" cy="56952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Не достаточно инструментов для анализа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169FFED5-9222-4A27-9DDE-DB3297C6D044}"/>
              </a:ext>
            </a:extLst>
          </p:cNvPr>
          <p:cNvSpPr/>
          <p:nvPr/>
        </p:nvSpPr>
        <p:spPr>
          <a:xfrm>
            <a:off x="3369844" y="767243"/>
            <a:ext cx="2163482" cy="4834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lvl="0" algn="ctr" fontAlgn="ctr">
              <a:defRPr/>
            </a:pPr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Снижение полноты проверки</a:t>
            </a:r>
          </a:p>
          <a:p>
            <a:pPr lvl="0" algn="ctr" fontAlgn="ctr">
              <a:defRPr/>
            </a:pPr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(раскрытия вопросов)</a:t>
            </a:r>
          </a:p>
        </p:txBody>
      </p:sp>
      <p:sp>
        <p:nvSpPr>
          <p:cNvPr id="49" name="Прямоугольник: скругленные углы 31">
            <a:extLst>
              <a:ext uri="{FF2B5EF4-FFF2-40B4-BE49-F238E27FC236}">
                <a16:creationId xmlns:a16="http://schemas.microsoft.com/office/drawing/2014/main" id="{A7647442-7701-4500-940F-27D2DC2D4F9F}"/>
              </a:ext>
            </a:extLst>
          </p:cNvPr>
          <p:cNvSpPr/>
          <p:nvPr/>
        </p:nvSpPr>
        <p:spPr>
          <a:xfrm>
            <a:off x="7407097" y="3243399"/>
            <a:ext cx="1663614" cy="6931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Не достаточно компетенций по специфике деятельности объектов контроля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620008-7B42-4B47-8ADC-9702B16653BA}"/>
              </a:ext>
            </a:extLst>
          </p:cNvPr>
          <p:cNvSpPr txBox="1"/>
          <p:nvPr/>
        </p:nvSpPr>
        <p:spPr>
          <a:xfrm>
            <a:off x="4286365" y="1989331"/>
            <a:ext cx="208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?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DC6E59E0-74EA-4915-9587-F569BB2B3E4F}"/>
              </a:ext>
            </a:extLst>
          </p:cNvPr>
          <p:cNvCxnSpPr>
            <a:cxnSpLocks/>
          </p:cNvCxnSpPr>
          <p:nvPr/>
        </p:nvCxnSpPr>
        <p:spPr>
          <a:xfrm flipH="1">
            <a:off x="4026310" y="2053718"/>
            <a:ext cx="56843" cy="291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DC6E59E0-74EA-4915-9587-F569BB2B3E4F}"/>
              </a:ext>
            </a:extLst>
          </p:cNvPr>
          <p:cNvCxnSpPr>
            <a:cxnSpLocks/>
          </p:cNvCxnSpPr>
          <p:nvPr/>
        </p:nvCxnSpPr>
        <p:spPr>
          <a:xfrm flipH="1">
            <a:off x="2911992" y="2014597"/>
            <a:ext cx="571856" cy="337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DC6E59E0-74EA-4915-9587-F569BB2B3E4F}"/>
              </a:ext>
            </a:extLst>
          </p:cNvPr>
          <p:cNvCxnSpPr>
            <a:cxnSpLocks/>
          </p:cNvCxnSpPr>
          <p:nvPr/>
        </p:nvCxnSpPr>
        <p:spPr>
          <a:xfrm>
            <a:off x="5186936" y="2050245"/>
            <a:ext cx="435040" cy="347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DC6E59E0-74EA-4915-9587-F569BB2B3E4F}"/>
              </a:ext>
            </a:extLst>
          </p:cNvPr>
          <p:cNvCxnSpPr>
            <a:cxnSpLocks/>
          </p:cNvCxnSpPr>
          <p:nvPr/>
        </p:nvCxnSpPr>
        <p:spPr>
          <a:xfrm>
            <a:off x="6904484" y="2968843"/>
            <a:ext cx="574505" cy="2745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рямоугольник: скругленные углы 31">
            <a:extLst>
              <a:ext uri="{FF2B5EF4-FFF2-40B4-BE49-F238E27FC236}">
                <a16:creationId xmlns:a16="http://schemas.microsoft.com/office/drawing/2014/main" id="{A7647442-7701-4500-940F-27D2DC2D4F9F}"/>
              </a:ext>
            </a:extLst>
          </p:cNvPr>
          <p:cNvSpPr/>
          <p:nvPr/>
        </p:nvSpPr>
        <p:spPr>
          <a:xfrm>
            <a:off x="5621976" y="3233854"/>
            <a:ext cx="1659292" cy="8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Нет специальных программных средств для корректного определения объема финансового нарушения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DC6E59E0-74EA-4915-9587-F569BB2B3E4F}"/>
              </a:ext>
            </a:extLst>
          </p:cNvPr>
          <p:cNvCxnSpPr>
            <a:cxnSpLocks/>
          </p:cNvCxnSpPr>
          <p:nvPr/>
        </p:nvCxnSpPr>
        <p:spPr>
          <a:xfrm>
            <a:off x="6249258" y="2967545"/>
            <a:ext cx="0" cy="266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B2D4E6C5-D264-49A4-9C2F-618A220B14F5}"/>
              </a:ext>
            </a:extLst>
          </p:cNvPr>
          <p:cNvSpPr txBox="1"/>
          <p:nvPr/>
        </p:nvSpPr>
        <p:spPr>
          <a:xfrm>
            <a:off x="6533398" y="2891204"/>
            <a:ext cx="23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?</a:t>
            </a:r>
          </a:p>
        </p:txBody>
      </p:sp>
      <p:cxnSp>
        <p:nvCxnSpPr>
          <p:cNvPr id="55" name="Прямая со стрелкой 54">
            <a:extLst>
              <a:ext uri="{FF2B5EF4-FFF2-40B4-BE49-F238E27FC236}">
                <a16:creationId xmlns:a16="http://schemas.microsoft.com/office/drawing/2014/main" id="{DC6E59E0-74EA-4915-9587-F569BB2B3E4F}"/>
              </a:ext>
            </a:extLst>
          </p:cNvPr>
          <p:cNvCxnSpPr>
            <a:cxnSpLocks/>
          </p:cNvCxnSpPr>
          <p:nvPr/>
        </p:nvCxnSpPr>
        <p:spPr>
          <a:xfrm>
            <a:off x="2451028" y="2959440"/>
            <a:ext cx="334187" cy="274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C1414F24-2C5F-4A21-8B6C-A60BF779DCD9}"/>
              </a:ext>
            </a:extLst>
          </p:cNvPr>
          <p:cNvSpPr txBox="1"/>
          <p:nvPr/>
        </p:nvSpPr>
        <p:spPr>
          <a:xfrm>
            <a:off x="1760003" y="3691316"/>
            <a:ext cx="248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80" name="Прямоугольник 79">
            <a:extLst>
              <a:ext uri="{FF2B5EF4-FFF2-40B4-BE49-F238E27FC236}">
                <a16:creationId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5560229" y="3243399"/>
            <a:ext cx="38735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КП</a:t>
            </a:r>
          </a:p>
        </p:txBody>
      </p:sp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7407097" y="3247940"/>
            <a:ext cx="38735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КП</a:t>
            </a:r>
          </a:p>
        </p:txBody>
      </p: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8568CD8F-FA3E-4A06-9566-D4553FE511D7}"/>
              </a:ext>
            </a:extLst>
          </p:cNvPr>
          <p:cNvCxnSpPr>
            <a:cxnSpLocks/>
          </p:cNvCxnSpPr>
          <p:nvPr/>
        </p:nvCxnSpPr>
        <p:spPr>
          <a:xfrm flipH="1">
            <a:off x="978423" y="2959440"/>
            <a:ext cx="359276" cy="2744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2A213919-8556-44FA-BB78-055CC1E87638}"/>
              </a:ext>
            </a:extLst>
          </p:cNvPr>
          <p:cNvSpPr/>
          <p:nvPr/>
        </p:nvSpPr>
        <p:spPr>
          <a:xfrm>
            <a:off x="81227" y="3243527"/>
            <a:ext cx="1508402" cy="4389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Нет документов у объекта контроля</a:t>
            </a:r>
          </a:p>
        </p:txBody>
      </p:sp>
      <p:cxnSp>
        <p:nvCxnSpPr>
          <p:cNvPr id="47" name="Прямая со стрелкой 46">
            <a:extLst>
              <a:ext uri="{FF2B5EF4-FFF2-40B4-BE49-F238E27FC236}">
                <a16:creationId xmlns:a16="http://schemas.microsoft.com/office/drawing/2014/main" id="{6ED52487-92C1-4E24-A745-B1FD95A1B95C}"/>
              </a:ext>
            </a:extLst>
          </p:cNvPr>
          <p:cNvCxnSpPr>
            <a:cxnSpLocks/>
          </p:cNvCxnSpPr>
          <p:nvPr/>
        </p:nvCxnSpPr>
        <p:spPr>
          <a:xfrm>
            <a:off x="2028536" y="3692189"/>
            <a:ext cx="9467" cy="448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7F8F4D0C-E384-4523-B113-5CE00D2339F6}"/>
              </a:ext>
            </a:extLst>
          </p:cNvPr>
          <p:cNvSpPr/>
          <p:nvPr/>
        </p:nvSpPr>
        <p:spPr>
          <a:xfrm>
            <a:off x="1673372" y="4153067"/>
            <a:ext cx="1508402" cy="4389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Нет типовых решений для отдельных вопросов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19B981E5-634A-4A2E-975D-4662FE67F8D9}"/>
              </a:ext>
            </a:extLst>
          </p:cNvPr>
          <p:cNvSpPr/>
          <p:nvPr/>
        </p:nvSpPr>
        <p:spPr>
          <a:xfrm>
            <a:off x="1597620" y="4245484"/>
            <a:ext cx="38735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КП</a:t>
            </a:r>
          </a:p>
        </p:txBody>
      </p:sp>
      <p:sp>
        <p:nvSpPr>
          <p:cNvPr id="51" name="Прямоугольник: скругленные углы 36">
            <a:extLst>
              <a:ext uri="{FF2B5EF4-FFF2-40B4-BE49-F238E27FC236}">
                <a16:creationId xmlns:a16="http://schemas.microsoft.com/office/drawing/2014/main" id="{B2AA8F83-67FC-4D82-AD24-194354F4C150}"/>
              </a:ext>
            </a:extLst>
          </p:cNvPr>
          <p:cNvSpPr/>
          <p:nvPr/>
        </p:nvSpPr>
        <p:spPr>
          <a:xfrm>
            <a:off x="3428593" y="3237885"/>
            <a:ext cx="1927184" cy="6095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Неэффективное взаимодействие с отраслевыми отделами при подготовке к проверке</a:t>
            </a:r>
          </a:p>
        </p:txBody>
      </p: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9224BACA-003E-4997-ACB5-AEAF173CDE0F}"/>
              </a:ext>
            </a:extLst>
          </p:cNvPr>
          <p:cNvCxnSpPr>
            <a:cxnSpLocks/>
            <a:endCxn id="51" idx="0"/>
          </p:cNvCxnSpPr>
          <p:nvPr/>
        </p:nvCxnSpPr>
        <p:spPr>
          <a:xfrm flipH="1">
            <a:off x="4392185" y="2960788"/>
            <a:ext cx="46171" cy="2770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31D6B071-E07D-46B2-AE2C-7643A222F721}"/>
              </a:ext>
            </a:extLst>
          </p:cNvPr>
          <p:cNvCxnSpPr>
            <a:cxnSpLocks/>
          </p:cNvCxnSpPr>
          <p:nvPr/>
        </p:nvCxnSpPr>
        <p:spPr>
          <a:xfrm flipH="1">
            <a:off x="2800040" y="2960788"/>
            <a:ext cx="876876" cy="11922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8E5F5DF-887E-42CA-89E8-D3668373A48A}"/>
              </a:ext>
            </a:extLst>
          </p:cNvPr>
          <p:cNvSpPr/>
          <p:nvPr/>
        </p:nvSpPr>
        <p:spPr>
          <a:xfrm>
            <a:off x="3394619" y="3214171"/>
            <a:ext cx="38735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КП</a:t>
            </a:r>
          </a:p>
        </p:txBody>
      </p:sp>
      <p:sp>
        <p:nvSpPr>
          <p:cNvPr id="78" name="Прямоугольник 77">
            <a:extLst>
              <a:ext uri="{FF2B5EF4-FFF2-40B4-BE49-F238E27FC236}">
                <a16:creationId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6141" y="3233854"/>
            <a:ext cx="38735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КП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D0CBA761-CEDB-49AD-83F7-7BF1962FFD9C}"/>
              </a:ext>
            </a:extLst>
          </p:cNvPr>
          <p:cNvSpPr txBox="1"/>
          <p:nvPr/>
        </p:nvSpPr>
        <p:spPr>
          <a:xfrm>
            <a:off x="4093196" y="2928956"/>
            <a:ext cx="23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28393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505025" y="244521"/>
            <a:ext cx="5786181" cy="511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sz="2300" dirty="0">
                <a:solidFill>
                  <a:schemeClr val="bg2">
                    <a:lumMod val="25000"/>
                  </a:schemeClr>
                </a:solidFill>
              </a:rPr>
              <a:t>Подготовка к плану действий</a:t>
            </a:r>
          </a:p>
        </p:txBody>
      </p:sp>
      <p:graphicFrame>
        <p:nvGraphicFramePr>
          <p:cNvPr id="10" name="Таблица 3">
            <a:extLst>
              <a:ext uri="{FF2B5EF4-FFF2-40B4-BE49-F238E27FC236}">
                <a16:creationId xmlns:a16="http://schemas.microsoft.com/office/drawing/2014/main" id="{D33A7C30-700E-4FD5-AB6C-4C8502E154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847956"/>
              </p:ext>
            </p:extLst>
          </p:nvPr>
        </p:nvGraphicFramePr>
        <p:xfrm>
          <a:off x="403162" y="1080000"/>
          <a:ext cx="8345613" cy="2346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3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7465">
                  <a:extLst>
                    <a:ext uri="{9D8B030D-6E8A-4147-A177-3AD203B41FA5}">
                      <a16:colId xmlns:a16="http://schemas.microsoft.com/office/drawing/2014/main" val="1950988727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3466943369"/>
                    </a:ext>
                  </a:extLst>
                </a:gridCol>
                <a:gridCol w="952500">
                  <a:extLst>
                    <a:ext uri="{9D8B030D-6E8A-4147-A177-3AD203B41FA5}">
                      <a16:colId xmlns:a16="http://schemas.microsoft.com/office/drawing/2014/main" val="442604496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109029086"/>
                    </a:ext>
                  </a:extLst>
                </a:gridCol>
                <a:gridCol w="1262126">
                  <a:extLst>
                    <a:ext uri="{9D8B030D-6E8A-4147-A177-3AD203B41FA5}">
                      <a16:colId xmlns:a16="http://schemas.microsoft.com/office/drawing/2014/main" val="487007293"/>
                    </a:ext>
                  </a:extLst>
                </a:gridCol>
              </a:tblGrid>
              <a:tr h="42901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Проблема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Полностью решаема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Частично решаема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решаема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Комментарии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8175802"/>
                  </a:ext>
                </a:extLst>
              </a:tr>
              <a:tr h="429017">
                <a:tc>
                  <a:txBody>
                    <a:bodyPr/>
                    <a:lstStyle/>
                    <a:p>
                      <a:pPr marL="36000" indent="0" algn="ctr">
                        <a:buFontTx/>
                        <a:buNone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Потери времени при формировании запроса документов, необходимых для проведения контрольного мероприятия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1500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6000" indent="0" algn="ctr">
                        <a:buFontTx/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Некачественное планирование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215354"/>
                  </a:ext>
                </a:extLst>
              </a:tr>
              <a:tr h="351195">
                <a:tc>
                  <a:txBody>
                    <a:bodyPr/>
                    <a:lstStyle/>
                    <a:p>
                      <a:pPr marL="36000" indent="0" algn="ctr">
                        <a:buFontTx/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Потеря времени на доработку акта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059655"/>
                  </a:ext>
                </a:extLst>
              </a:tr>
              <a:tr h="278862">
                <a:tc>
                  <a:txBody>
                    <a:bodyPr/>
                    <a:lstStyle/>
                    <a:p>
                      <a:pPr marL="36000" indent="0" algn="ctr">
                        <a:buFontTx/>
                        <a:buNone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Заказчик не знает результат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419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859912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08B9DBF-528B-4366-83A6-3224EB28FAE5}"/>
              </a:ext>
            </a:extLst>
          </p:cNvPr>
          <p:cNvSpPr txBox="1"/>
          <p:nvPr/>
        </p:nvSpPr>
        <p:spPr>
          <a:xfrm>
            <a:off x="182562" y="192569"/>
            <a:ext cx="2999684" cy="4462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300" b="1" dirty="0">
                <a:solidFill>
                  <a:schemeClr val="bg2">
                    <a:lumMod val="25000"/>
                  </a:schemeClr>
                </a:solidFill>
                <a:latin typeface="+mj-lt"/>
                <a:ea typeface="+mj-ea"/>
                <a:cs typeface="+mj-cs"/>
              </a:rPr>
              <a:t>Анализ проблем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668396F-B738-4ED4-B35E-5829213F6E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257259"/>
              </p:ext>
            </p:extLst>
          </p:nvPr>
        </p:nvGraphicFramePr>
        <p:xfrm>
          <a:off x="467005" y="706758"/>
          <a:ext cx="8446527" cy="4327682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86585">
                  <a:extLst>
                    <a:ext uri="{9D8B030D-6E8A-4147-A177-3AD203B41FA5}">
                      <a16:colId xmlns:a16="http://schemas.microsoft.com/office/drawing/2014/main" val="534608616"/>
                    </a:ext>
                  </a:extLst>
                </a:gridCol>
                <a:gridCol w="1265710">
                  <a:extLst>
                    <a:ext uri="{9D8B030D-6E8A-4147-A177-3AD203B41FA5}">
                      <a16:colId xmlns:a16="http://schemas.microsoft.com/office/drawing/2014/main" val="3626520644"/>
                    </a:ext>
                  </a:extLst>
                </a:gridCol>
                <a:gridCol w="2124075">
                  <a:extLst>
                    <a:ext uri="{9D8B030D-6E8A-4147-A177-3AD203B41FA5}">
                      <a16:colId xmlns:a16="http://schemas.microsoft.com/office/drawing/2014/main" val="1804294478"/>
                    </a:ext>
                  </a:extLst>
                </a:gridCol>
                <a:gridCol w="1165225">
                  <a:extLst>
                    <a:ext uri="{9D8B030D-6E8A-4147-A177-3AD203B41FA5}">
                      <a16:colId xmlns:a16="http://schemas.microsoft.com/office/drawing/2014/main" val="2772792994"/>
                    </a:ext>
                  </a:extLst>
                </a:gridCol>
                <a:gridCol w="3035300">
                  <a:extLst>
                    <a:ext uri="{9D8B030D-6E8A-4147-A177-3AD203B41FA5}">
                      <a16:colId xmlns:a16="http://schemas.microsoft.com/office/drawing/2014/main" val="541816915"/>
                    </a:ext>
                  </a:extLst>
                </a:gridCol>
                <a:gridCol w="569632">
                  <a:extLst>
                    <a:ext uri="{9D8B030D-6E8A-4147-A177-3AD203B41FA5}">
                      <a16:colId xmlns:a16="http://schemas.microsoft.com/office/drawing/2014/main" val="414226398"/>
                    </a:ext>
                  </a:extLst>
                </a:gridCol>
              </a:tblGrid>
              <a:tr h="3007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 п/п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99" marR="3299" marT="32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Проблема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99" marR="3299" marT="32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Причина (почему?)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99" marR="3299" marT="32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Последствие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99" marR="3299" marT="32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Решение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299" marR="3299" marT="329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Вклад в цель</a:t>
                      </a:r>
                    </a:p>
                  </a:txBody>
                  <a:tcPr marL="3299" marR="3299" marT="3299" marB="0" anchor="ctr"/>
                </a:tc>
                <a:extLst>
                  <a:ext uri="{0D108BD9-81ED-4DB2-BD59-A6C34878D82A}">
                    <a16:rowId xmlns:a16="http://schemas.microsoft.com/office/drawing/2014/main" val="493436107"/>
                  </a:ext>
                </a:extLst>
              </a:tr>
              <a:tr h="98298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299" marR="3299" marT="3299" marB="0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Потери времени при формировании запроса документов, необходимых для проведения контрольного мероприятия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Неэффективное взаимодействие  с отраслевыми отделами при подготовке к проверке</a:t>
                      </a:r>
                    </a:p>
                  </a:txBody>
                  <a:tcPr marL="7144" marR="7144" marT="7144" marB="0"/>
                </a:tc>
                <a:tc rowSpan="5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Снижение результатов и полноты проверки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0" indent="0" algn="l" defTabSz="895350" rtl="0" eaLnBrk="1" fontAlgn="ctr" latinLnBrk="0" hangingPunct="1">
                        <a:buNone/>
                        <a:tabLst>
                          <a:tab pos="88900" algn="l"/>
                          <a:tab pos="984250" algn="l"/>
                        </a:tabLst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1. Проводим анализ возникновения бюджетных рисков совместно с отраслевым отделом: </a:t>
                      </a:r>
                    </a:p>
                    <a:p>
                      <a:pPr marL="0" indent="0" algn="l" defTabSz="895350" rtl="0" eaLnBrk="1" fontAlgn="ctr" latinLnBrk="0" hangingPunct="1">
                        <a:buNone/>
                        <a:tabLst>
                          <a:tab pos="88900" algn="l"/>
                          <a:tab pos="984250" algn="l"/>
                        </a:tabLst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1) Определяем цель проверки</a:t>
                      </a:r>
                    </a:p>
                    <a:p>
                      <a:pPr marL="0" indent="0" algn="l" defTabSz="895350" rtl="0" eaLnBrk="1" fontAlgn="ctr" latinLnBrk="0" hangingPunct="1">
                        <a:buNone/>
                        <a:tabLst>
                          <a:tab pos="88900" algn="l"/>
                          <a:tab pos="984250" algn="l"/>
                        </a:tabLst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2) Определяем перечень документов, необходимых для достижения цели + чек-листы</a:t>
                      </a:r>
                    </a:p>
                    <a:p>
                      <a:pPr marL="0" indent="0" algn="l" defTabSz="895350" rtl="0" eaLnBrk="1" fontAlgn="ctr" latinLnBrk="0" hangingPunct="1">
                        <a:buNone/>
                        <a:tabLst>
                          <a:tab pos="88900" algn="l"/>
                          <a:tab pos="984250" algn="l"/>
                        </a:tabLst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3) Из общего перечня определяем какие документы есть в наличии и предоставляются отделами Министерства, остальное запрашиваем у объекта контроля</a:t>
                      </a:r>
                    </a:p>
                    <a:p>
                      <a:pPr marL="0" algn="l" defTabSz="895350" rtl="0" eaLnBrk="1" fontAlgn="ctr" latinLnBrk="0" hangingPunct="1">
                        <a:tabLst>
                          <a:tab pos="88900" algn="l"/>
                          <a:tab pos="984250" algn="l"/>
                        </a:tabLst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2. 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Утверждаем приказом Министерства типовые формы документов</a:t>
                      </a:r>
                    </a:p>
                  </a:txBody>
                  <a:tcPr marL="7144" marR="7144" marT="7144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marL="0" indent="0" algn="ctr" defTabSz="914400" rtl="0" eaLnBrk="1" fontAlgn="ctr" latinLnBrk="0" hangingPunct="1">
                        <a:buNone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100 %</a:t>
                      </a: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2683111620"/>
                  </a:ext>
                </a:extLst>
              </a:tr>
              <a:tr h="326263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3299" marR="3299" marT="3299" marB="0"/>
                </a:tc>
                <a:tc rowSpan="2">
                  <a:txBody>
                    <a:bodyPr/>
                    <a:lstStyle/>
                    <a:p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Некачественное  планирование</a:t>
                      </a:r>
                      <a:endParaRPr lang="ru-RU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Нет системы оценок предложений в план мероприятий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95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  <a:tab pos="984250" algn="l"/>
                        </a:tabLst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3. Формируем систему критериев оценки рисков для формирования плана проверок</a:t>
                      </a:r>
                    </a:p>
                  </a:txBody>
                  <a:tcPr marL="7144" marR="7144" marT="7144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940467"/>
                  </a:ext>
                </a:extLst>
              </a:tr>
              <a:tr h="4324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Нет согласования плана с Зампредом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95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  <a:tab pos="984250" algn="l"/>
                        </a:tabLst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4. Согласовываем сформированный план проверок с Первым Заместителем председателя Правительства Забайкальского края (переводим внеплановые проверки в плановые).</a:t>
                      </a:r>
                    </a:p>
                  </a:txBody>
                  <a:tcPr marL="7144" marR="7144" marT="7144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0611476"/>
                  </a:ext>
                </a:extLst>
              </a:tr>
              <a:tr h="216535">
                <a:tc rowSpan="2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3299" marR="3299" marT="3299" marB="0"/>
                </a:tc>
                <a:tc rowSpan="2">
                  <a:txBody>
                    <a:bodyPr/>
                    <a:lstStyle/>
                    <a:p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Потеря времени на доработку акта </a:t>
                      </a:r>
                      <a:endParaRPr lang="ru-RU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Нет рабочего плана проведения проверки.</a:t>
                      </a:r>
                    </a:p>
                  </a:txBody>
                  <a:tcPr marL="7144" marR="7144" marT="7144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895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  <a:tab pos="984250" algn="l"/>
                        </a:tabLst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5. Формируем библиотеку (папку) типовых решений</a:t>
                      </a:r>
                    </a:p>
                    <a:p>
                      <a:pPr marL="0" marR="0" lvl="0" indent="0" algn="l" defTabSz="895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  <a:tab pos="984250" algn="l"/>
                        </a:tabLst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6. Приобретаем программные инструменты анализа.</a:t>
                      </a:r>
                    </a:p>
                    <a:p>
                      <a:pPr marL="0" marR="0" lvl="0" indent="0" algn="l" defTabSz="89535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88900" algn="l"/>
                          <a:tab pos="984250" algn="l"/>
                        </a:tabLst>
                        <a:defRPr/>
                      </a:pP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7. Проводим обучение работе в программных инструментах.</a:t>
                      </a:r>
                    </a:p>
                  </a:txBody>
                  <a:tcPr marL="7144" marR="7144" marT="7144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176718"/>
                  </a:ext>
                </a:extLst>
              </a:tr>
              <a:tr h="2165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68580" marR="68580" marT="34290" marB="3429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Нет специальных программных средств для корректного определения объема финансового нарушения.</a:t>
                      </a:r>
                    </a:p>
                  </a:txBody>
                  <a:tcPr marL="7144" marR="7144" marT="7144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860087"/>
                  </a:ext>
                </a:extLst>
              </a:tr>
              <a:tr h="325940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0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3299" marR="3299" marT="3299" marB="0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Заказчик не знает результат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Неэффективное взаимодействие</a:t>
                      </a: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Отсутствие информированности</a:t>
                      </a:r>
                    </a:p>
                  </a:txBody>
                  <a:tcPr marL="7144" marR="7144" marT="7144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8. 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Готовим итоговую презентацию для заказчика по результатам контрольного мероприятия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9. 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Совещание с отраслевыми отделами и ГРБС 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10. </a:t>
                      </a:r>
                      <a:r>
                        <a:rPr lang="ru-RU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Готовим аналитические материалы ежеквартально</a:t>
                      </a:r>
                    </a:p>
                  </a:txBody>
                  <a:tcPr marL="7144" marR="7144" marT="7144" marB="0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/>
                </a:tc>
                <a:extLst>
                  <a:ext uri="{0D108BD9-81ED-4DB2-BD59-A6C34878D82A}">
                    <a16:rowId xmlns:a16="http://schemas.microsoft.com/office/drawing/2014/main" val="245860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44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5526" y="373946"/>
            <a:ext cx="6750997" cy="330200"/>
          </a:xfrm>
        </p:spPr>
        <p:txBody>
          <a:bodyPr/>
          <a:lstStyle/>
          <a:p>
            <a:pPr lvl="0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План мероприятий по реализации проекта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32620" y="15758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9A1381A-E15B-4DC9-96DC-3C76B1C295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425025"/>
              </p:ext>
            </p:extLst>
          </p:nvPr>
        </p:nvGraphicFramePr>
        <p:xfrm>
          <a:off x="628650" y="1047023"/>
          <a:ext cx="8013700" cy="3252133"/>
        </p:xfrm>
        <a:graphic>
          <a:graphicData uri="http://schemas.openxmlformats.org/drawingml/2006/table">
            <a:tbl>
              <a:tblPr/>
              <a:tblGrid>
                <a:gridCol w="2705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17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20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343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250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86536">
                <a:tc gridSpan="5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2406" marR="2406" marT="24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63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№ 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</a:t>
                      </a: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ru-RU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2406" marR="2406" marT="2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Предлагаемое решение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Ответственные 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Срок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Исполнение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5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2406" marR="2406" marT="2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Подготовка плана контрольных мероприятий на очередной год</a:t>
                      </a:r>
                    </a:p>
                  </a:txBody>
                  <a:tcPr marL="5060" marR="5060" marT="506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-3492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Дондоков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Б.М.</a:t>
                      </a:r>
                    </a:p>
                    <a:p>
                      <a:pPr marL="34925" marR="0" lvl="0" indent="-34925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(совместно с отраслевыми министерствами)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31.12.2023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выполнено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26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2406" marR="2406" marT="2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Утверждение типовых форм приказом Министерства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Дондоков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Б.М., </a:t>
                      </a:r>
                      <a:r>
                        <a:rPr lang="ru-RU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Днепровская В.А.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01.04.2024</a:t>
                      </a:r>
                    </a:p>
                    <a:p>
                      <a:pPr marL="3600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indent="88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6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2406" marR="2406" marT="2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Приобретение программного инструмента анализа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Дондоков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Б.М.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31.12.2024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indent="88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00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2406" marR="2406" marT="2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Проведение технического обучения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Дондоков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Б.М.,</a:t>
                      </a:r>
                      <a:r>
                        <a:rPr lang="ru-RU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Пляскин С.Г., Днепровская В.А.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 31.12.2024</a:t>
                      </a:r>
                    </a:p>
                    <a:p>
                      <a:pPr marL="3600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indent="88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57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2406" marR="2406" marT="2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Подготовка аналитических материалов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Дондоков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Б.М., Хоменко</a:t>
                      </a:r>
                      <a:r>
                        <a:rPr lang="ru-RU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Д.В., Пляскин С.Г., Днепровская В.А.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Ежеквартально, начиная с 2024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indent="88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06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2406" marR="2406" marT="2406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Совещание с отраслевыми</a:t>
                      </a:r>
                      <a:r>
                        <a:rPr lang="ru-RU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отделами (заказчик) и участием ГРБС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Дондоков</a:t>
                      </a: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Б.М., Хоменко</a:t>
                      </a:r>
                      <a:r>
                        <a:rPr lang="ru-RU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Д.В., </a:t>
                      </a:r>
                      <a:r>
                        <a:rPr lang="ru-RU" sz="800" b="0" i="0" u="none" strike="noStrike" kern="1200" baseline="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Пляскин</a:t>
                      </a:r>
                      <a:r>
                        <a:rPr lang="ru-RU" sz="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С.Г., Днепровская В.А.</a:t>
                      </a: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6000" marR="0" lvl="0" indent="8890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 мере надобности</a:t>
                      </a: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6000" marR="0" indent="88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406" marR="2406" marT="240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0001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5526" y="373946"/>
            <a:ext cx="6750997" cy="330200"/>
          </a:xfrm>
        </p:spPr>
        <p:txBody>
          <a:bodyPr/>
          <a:lstStyle/>
          <a:p>
            <a:pPr lvl="0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Пример реализации проекта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32620" y="15758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316558BD-A46D-40DE-98A9-BBFECD7BCA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741858"/>
              </p:ext>
            </p:extLst>
          </p:nvPr>
        </p:nvGraphicFramePr>
        <p:xfrm>
          <a:off x="1474838" y="890658"/>
          <a:ext cx="2878138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Acrobat Document" r:id="rId4" imgW="5667174" imgH="8010518" progId="Acrobat.Document.DC">
                  <p:embed/>
                </p:oleObj>
              </mc:Choice>
              <mc:Fallback>
                <p:oleObj name="Acrobat Document" r:id="rId4" imgW="5667174" imgH="801051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74838" y="890658"/>
                        <a:ext cx="2878138" cy="406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D7222DD-3A80-4403-99C1-3DCBC1B28CC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326032"/>
              </p:ext>
            </p:extLst>
          </p:nvPr>
        </p:nvGraphicFramePr>
        <p:xfrm>
          <a:off x="5185903" y="890659"/>
          <a:ext cx="2873375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Acrobat Document" r:id="rId6" imgW="5667174" imgH="8019998" progId="Acrobat.Document.DC">
                  <p:embed/>
                </p:oleObj>
              </mc:Choice>
              <mc:Fallback>
                <p:oleObj name="Acrobat Document" r:id="rId6" imgW="5667174" imgH="801999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85903" y="890659"/>
                        <a:ext cx="2873375" cy="4067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87500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5526" y="373946"/>
            <a:ext cx="6750997" cy="330200"/>
          </a:xfrm>
        </p:spPr>
        <p:txBody>
          <a:bodyPr/>
          <a:lstStyle/>
          <a:p>
            <a:pPr lvl="0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Пример реализации проекта</a:t>
            </a:r>
            <a:endParaRPr lang="ru-RU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32620" y="15758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9D2575D-CF7D-4515-AD50-DA740BE4C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1" r="14484"/>
          <a:stretch/>
        </p:blipFill>
        <p:spPr>
          <a:xfrm rot="16200000">
            <a:off x="2212049" y="-627785"/>
            <a:ext cx="3961599" cy="675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19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/>
              <a:t>Спасибо</a:t>
            </a:r>
          </a:p>
          <a:p>
            <a:r>
              <a:rPr lang="ru-RU" dirty="0"/>
              <a:t>за внимание!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_._.2023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Тел.: +7 (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3022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) 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35 12 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75</a:t>
            </a:r>
          </a:p>
          <a:p>
            <a:r>
              <a:rPr lang="ru-RU" dirty="0">
                <a:latin typeface="Arial" charset="0"/>
                <a:ea typeface="Arial" charset="0"/>
                <a:cs typeface="Arial" charset="0"/>
              </a:rPr>
              <a:t>E-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mail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ok_ks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@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fin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e-</a:t>
            </a:r>
            <a:r>
              <a:rPr lang="en-US" dirty="0" err="1">
                <a:latin typeface="Arial" charset="0"/>
                <a:ea typeface="Arial" charset="0"/>
                <a:cs typeface="Arial" charset="0"/>
              </a:rPr>
              <a:t>zab</a:t>
            </a:r>
            <a:r>
              <a:rPr lang="en-US" dirty="0">
                <a:latin typeface="Arial" charset="0"/>
                <a:ea typeface="Arial" charset="0"/>
                <a:cs typeface="Arial" charset="0"/>
              </a:rPr>
              <a:t>.</a:t>
            </a:r>
            <a:r>
              <a:rPr lang="ru-RU" dirty="0" err="1">
                <a:latin typeface="Arial" charset="0"/>
                <a:ea typeface="Arial" charset="0"/>
                <a:cs typeface="Arial" charset="0"/>
              </a:rPr>
              <a:t>ru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dirty="0">
                <a:latin typeface="Arial" charset="0"/>
                <a:ea typeface="Arial" charset="0"/>
                <a:cs typeface="Arial" charset="0"/>
              </a:rPr>
              <a:t>https://minfin.75.ru/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543718" y="3083605"/>
            <a:ext cx="3780631" cy="227920"/>
          </a:xfrm>
        </p:spPr>
        <p:txBody>
          <a:bodyPr/>
          <a:lstStyle/>
          <a:p>
            <a:r>
              <a:rPr lang="ru-RU" dirty="0" err="1"/>
              <a:t>Дондоков</a:t>
            </a:r>
            <a:r>
              <a:rPr lang="ru-RU" dirty="0"/>
              <a:t> </a:t>
            </a:r>
            <a:r>
              <a:rPr lang="ru-RU" dirty="0" err="1"/>
              <a:t>Баир</a:t>
            </a:r>
            <a:r>
              <a:rPr lang="ru-RU" dirty="0"/>
              <a:t> </a:t>
            </a:r>
            <a:r>
              <a:rPr lang="ru-RU" dirty="0" err="1"/>
              <a:t>Мункоцыренович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/>
              <a:t>Заместитель начальника управления государственного финансового контроля</a:t>
            </a:r>
          </a:p>
        </p:txBody>
      </p:sp>
    </p:spTree>
    <p:extLst>
      <p:ext uri="{BB962C8B-B14F-4D97-AF65-F5344CB8AC3E}">
        <p14:creationId xmlns:p14="http://schemas.microsoft.com/office/powerpoint/2010/main" val="264043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719" y="1828424"/>
            <a:ext cx="7766051" cy="1491414"/>
          </a:xfrm>
        </p:spPr>
        <p:txBody>
          <a:bodyPr/>
          <a:lstStyle/>
          <a:p>
            <a:r>
              <a:rPr lang="ru-RU" sz="3600" dirty="0">
                <a:solidFill>
                  <a:schemeClr val="tx1"/>
                </a:solidFill>
              </a:rPr>
              <a:t>«Совершенствование процесса </a:t>
            </a:r>
            <a:br>
              <a:rPr lang="ru-RU" sz="3600" dirty="0">
                <a:solidFill>
                  <a:schemeClr val="tx1"/>
                </a:solidFill>
              </a:rPr>
            </a:br>
            <a:r>
              <a:rPr lang="ru-RU" sz="3600" dirty="0">
                <a:solidFill>
                  <a:schemeClr val="tx1"/>
                </a:solidFill>
              </a:rPr>
              <a:t>осуществления контрольного мероприятия»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543718" y="326331"/>
            <a:ext cx="5508152" cy="576064"/>
          </a:xfrm>
        </p:spPr>
        <p:txBody>
          <a:bodyPr/>
          <a:lstStyle/>
          <a:p>
            <a:r>
              <a:rPr lang="ru-RU" dirty="0"/>
              <a:t>Проект:</a:t>
            </a:r>
          </a:p>
        </p:txBody>
      </p:sp>
    </p:spTree>
    <p:extLst>
      <p:ext uri="{BB962C8B-B14F-4D97-AF65-F5344CB8AC3E}">
        <p14:creationId xmlns:p14="http://schemas.microsoft.com/office/powerpoint/2010/main" val="3244748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0268" y="314552"/>
            <a:ext cx="7108006" cy="659580"/>
          </a:xfrm>
        </p:spPr>
        <p:txBody>
          <a:bodyPr/>
          <a:lstStyle/>
          <a:p>
            <a:r>
              <a:rPr lang="ru-RU" dirty="0"/>
              <a:t>Организационно-распорядительные </a:t>
            </a:r>
            <a:br>
              <a:rPr lang="ru-RU" dirty="0"/>
            </a:br>
            <a:r>
              <a:rPr lang="ru-RU" dirty="0"/>
              <a:t>документы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E07DF5-69B2-4BB2-8086-6513F366A9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1316"/>
          <a:stretch/>
        </p:blipFill>
        <p:spPr>
          <a:xfrm>
            <a:off x="3140467" y="767653"/>
            <a:ext cx="3493010" cy="43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632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3720" y="457200"/>
            <a:ext cx="2557411" cy="330200"/>
          </a:xfrm>
        </p:spPr>
        <p:txBody>
          <a:bodyPr/>
          <a:lstStyle/>
          <a:p>
            <a:r>
              <a:rPr lang="ru-RU" dirty="0"/>
              <a:t>Команда проекта</a:t>
            </a:r>
            <a:endParaRPr lang="ru-RU" dirty="0">
              <a:solidFill>
                <a:srgbClr val="FF0000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30532A63-F801-416D-A28C-F85B48352202}"/>
              </a:ext>
            </a:extLst>
          </p:cNvPr>
          <p:cNvGrpSpPr/>
          <p:nvPr/>
        </p:nvGrpSpPr>
        <p:grpSpPr>
          <a:xfrm>
            <a:off x="4618596" y="1326501"/>
            <a:ext cx="1769561" cy="2865558"/>
            <a:chOff x="6314566" y="1498994"/>
            <a:chExt cx="2499852" cy="4309139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F7E81E59-714C-46CF-A64A-0AD3CA30EE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145" t="-5363" b="5363"/>
            <a:stretch/>
          </p:blipFill>
          <p:spPr>
            <a:xfrm>
              <a:off x="6875268" y="1498994"/>
              <a:ext cx="1434009" cy="157807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765B1EF-12CB-4655-B50C-A5B1BABDEBF0}"/>
                </a:ext>
              </a:extLst>
            </p:cNvPr>
            <p:cNvSpPr txBox="1"/>
            <p:nvPr/>
          </p:nvSpPr>
          <p:spPr>
            <a:xfrm>
              <a:off x="6314566" y="3170031"/>
              <a:ext cx="2499852" cy="263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5B9BD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Пляскин</a:t>
              </a:r>
            </a:p>
            <a:p>
              <a:pPr algn="ctr"/>
              <a:r>
                <a:rPr lang="ru-RU" b="1" dirty="0">
                  <a:solidFill>
                    <a:srgbClr val="5B9BD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Семен Геннадьевич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член команды проекта,</a:t>
              </a:r>
            </a:p>
            <a:p>
              <a:pPr algn="ctr"/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картирование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3077082-F0A9-4ED8-945B-7E08E1A22B3B}"/>
              </a:ext>
            </a:extLst>
          </p:cNvPr>
          <p:cNvGrpSpPr/>
          <p:nvPr/>
        </p:nvGrpSpPr>
        <p:grpSpPr>
          <a:xfrm>
            <a:off x="2608488" y="1331194"/>
            <a:ext cx="1924857" cy="2811616"/>
            <a:chOff x="442030" y="1580110"/>
            <a:chExt cx="2499852" cy="422802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B6E065-B1CF-46E6-803D-399FF3EA95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387" r="40810"/>
            <a:stretch/>
          </p:blipFill>
          <p:spPr>
            <a:xfrm>
              <a:off x="1014114" y="1580110"/>
              <a:ext cx="1238543" cy="149696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BE21591-D2DC-4532-8590-AB20081ED13A}"/>
                </a:ext>
              </a:extLst>
            </p:cNvPr>
            <p:cNvSpPr txBox="1"/>
            <p:nvPr/>
          </p:nvSpPr>
          <p:spPr>
            <a:xfrm>
              <a:off x="442030" y="3170031"/>
              <a:ext cx="2499852" cy="2638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solidFill>
                    <a:srgbClr val="5B9BD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Хоменко</a:t>
              </a:r>
            </a:p>
            <a:p>
              <a:pPr algn="ctr"/>
              <a:r>
                <a:rPr lang="ru-RU" b="1" dirty="0">
                  <a:solidFill>
                    <a:srgbClr val="5B9BD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Денис Владимирович</a:t>
              </a:r>
              <a:endParaRPr lang="ru-RU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руководитель команды проекта,</a:t>
              </a:r>
            </a:p>
            <a:p>
              <a:pPr algn="ctr"/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анализ проблем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4AB8151-F898-4266-A5FD-570D3F6A9618}"/>
              </a:ext>
            </a:extLst>
          </p:cNvPr>
          <p:cNvSpPr txBox="1"/>
          <p:nvPr/>
        </p:nvSpPr>
        <p:spPr>
          <a:xfrm>
            <a:off x="435603" y="2437733"/>
            <a:ext cx="2172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Дондоков</a:t>
            </a:r>
            <a:r>
              <a:rPr lang="ru-RU" b="1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err="1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Баир</a:t>
            </a:r>
            <a:r>
              <a:rPr lang="ru-RU" b="1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Мункоцыренович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владелец проекта,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проблем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EC89B8-FF21-4B3C-A70D-38FA19D200B1}"/>
              </a:ext>
            </a:extLst>
          </p:cNvPr>
          <p:cNvSpPr txBox="1"/>
          <p:nvPr/>
        </p:nvSpPr>
        <p:spPr>
          <a:xfrm>
            <a:off x="6714096" y="2442426"/>
            <a:ext cx="17695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Днепровская</a:t>
            </a:r>
          </a:p>
          <a:p>
            <a:pPr algn="ctr"/>
            <a:r>
              <a:rPr lang="ru-RU" b="1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Виктория</a:t>
            </a:r>
          </a:p>
          <a:p>
            <a:pPr algn="ctr"/>
            <a:r>
              <a:rPr lang="ru-RU" b="1" dirty="0">
                <a:solidFill>
                  <a:srgbClr val="5B9B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команды проекта,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проблем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C17A58-7BAB-48F7-BAD6-B2C15E4BE4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012" b="7723"/>
          <a:stretch/>
        </p:blipFill>
        <p:spPr>
          <a:xfrm>
            <a:off x="7238939" y="1165088"/>
            <a:ext cx="926517" cy="1272645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1100" y="1314450"/>
            <a:ext cx="965200" cy="1111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007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Паспорт проекта</a:t>
            </a:r>
            <a:endParaRPr lang="ru-RU" dirty="0">
              <a:solidFill>
                <a:srgbClr val="FF0000"/>
              </a:solidFill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CEFE4BAF-BECE-462D-924A-AF73B3DBC1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865088"/>
              </p:ext>
            </p:extLst>
          </p:nvPr>
        </p:nvGraphicFramePr>
        <p:xfrm>
          <a:off x="1079500" y="762000"/>
          <a:ext cx="7150100" cy="436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6" name="Документ" r:id="rId4" imgW="9934109" imgH="6061355" progId="Word.Document.12">
                  <p:embed/>
                </p:oleObj>
              </mc:Choice>
              <mc:Fallback>
                <p:oleObj name="Документ" r:id="rId4" imgW="9934109" imgH="6061355" progId="Word.Document.12">
                  <p:embed/>
                  <p:pic>
                    <p:nvPicPr>
                      <p:cNvPr id="0" name="Picture 1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0" y="762000"/>
                        <a:ext cx="7150100" cy="4362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21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+mn-lt"/>
                <a:cs typeface="Times New Roman" panose="02020603050405020304" pitchFamily="18" charset="0"/>
              </a:rPr>
              <a:t>Текущая карта процесса</a:t>
            </a:r>
            <a:endParaRPr lang="ru-RU" dirty="0">
              <a:latin typeface="+mn-lt"/>
            </a:endParaRPr>
          </a:p>
        </p:txBody>
      </p:sp>
      <p:sp>
        <p:nvSpPr>
          <p:cNvPr id="7" name="TextBox 6">
            <a:hlinkClick r:id="rId3"/>
            <a:extLst>
              <a:ext uri="{FF2B5EF4-FFF2-40B4-BE49-F238E27FC236}">
                <a16:creationId xmlns:a16="http://schemas.microsoft.com/office/drawing/2014/main" id="{8010A766-824D-4D77-A0DE-0C94DAC17F51}"/>
              </a:ext>
            </a:extLst>
          </p:cNvPr>
          <p:cNvSpPr txBox="1"/>
          <p:nvPr/>
        </p:nvSpPr>
        <p:spPr>
          <a:xfrm>
            <a:off x="543720" y="4531797"/>
            <a:ext cx="801559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ВПП: 33-40 раб. дней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5DFADA-C976-4674-AA9B-3DF6786581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8" y="1094234"/>
            <a:ext cx="8165632" cy="291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93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3">
            <a:extLst>
              <a:ext uri="{FF2B5EF4-FFF2-40B4-BE49-F238E27FC236}">
                <a16:creationId xmlns:a16="http://schemas.microsoft.com/office/drawing/2014/main" id="{00000000-0008-0000-0000-00002B000000}"/>
              </a:ext>
            </a:extLst>
          </p:cNvPr>
          <p:cNvSpPr/>
          <p:nvPr/>
        </p:nvSpPr>
        <p:spPr bwMode="auto">
          <a:xfrm>
            <a:off x="4471279" y="1177974"/>
            <a:ext cx="678989" cy="668791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lIns="91440" tIns="45720" rIns="91440" bIns="4572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>
                <a:solidFill>
                  <a:schemeClr val="bg1"/>
                </a:solidFill>
              </a:rPr>
              <a:t>1</a:t>
            </a:r>
            <a:endParaRPr sz="2000" b="1">
              <a:solidFill>
                <a:schemeClr val="bg1"/>
              </a:solidFill>
            </a:endParaRPr>
          </a:p>
        </p:txBody>
      </p:sp>
      <p:sp>
        <p:nvSpPr>
          <p:cNvPr id="5" name="Shape 83">
            <a:extLst>
              <a:ext uri="{FF2B5EF4-FFF2-40B4-BE49-F238E27FC236}">
                <a16:creationId xmlns:a16="http://schemas.microsoft.com/office/drawing/2014/main" id="{20906375-2997-4C94-960B-24C7B045DFE5}"/>
              </a:ext>
            </a:extLst>
          </p:cNvPr>
          <p:cNvSpPr/>
          <p:nvPr/>
        </p:nvSpPr>
        <p:spPr bwMode="auto">
          <a:xfrm>
            <a:off x="2209799" y="2452594"/>
            <a:ext cx="678989" cy="668791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lIns="91440" tIns="45720" rIns="91440" bIns="4572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2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6" name="Shape 83">
            <a:extLst>
              <a:ext uri="{FF2B5EF4-FFF2-40B4-BE49-F238E27FC236}">
                <a16:creationId xmlns:a16="http://schemas.microsoft.com/office/drawing/2014/main" id="{C89F1A4E-1E8B-4305-B0D3-52C35F39E0D7}"/>
              </a:ext>
            </a:extLst>
          </p:cNvPr>
          <p:cNvSpPr/>
          <p:nvPr/>
        </p:nvSpPr>
        <p:spPr bwMode="auto">
          <a:xfrm>
            <a:off x="3117272" y="3373921"/>
            <a:ext cx="678989" cy="668791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lIns="91440" tIns="45720" rIns="91440" bIns="4572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3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7" name="Shape 83">
            <a:extLst>
              <a:ext uri="{FF2B5EF4-FFF2-40B4-BE49-F238E27FC236}">
                <a16:creationId xmlns:a16="http://schemas.microsoft.com/office/drawing/2014/main" id="{236D7F84-5A98-4CA2-B536-4D8A31EDABB3}"/>
              </a:ext>
            </a:extLst>
          </p:cNvPr>
          <p:cNvSpPr/>
          <p:nvPr/>
        </p:nvSpPr>
        <p:spPr bwMode="auto">
          <a:xfrm>
            <a:off x="4676690" y="3635891"/>
            <a:ext cx="678989" cy="668791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lIns="91440" tIns="45720" rIns="91440" bIns="4572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4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8" name="Shape 83">
            <a:extLst>
              <a:ext uri="{FF2B5EF4-FFF2-40B4-BE49-F238E27FC236}">
                <a16:creationId xmlns:a16="http://schemas.microsoft.com/office/drawing/2014/main" id="{A1164E0B-077C-47B7-A2AA-38F767C85F53}"/>
              </a:ext>
            </a:extLst>
          </p:cNvPr>
          <p:cNvSpPr/>
          <p:nvPr/>
        </p:nvSpPr>
        <p:spPr bwMode="auto">
          <a:xfrm>
            <a:off x="6332308" y="3276632"/>
            <a:ext cx="678989" cy="668791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lIns="91440" tIns="45720" rIns="91440" bIns="4572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5</a:t>
            </a:r>
            <a:endParaRPr sz="2000" b="1" dirty="0">
              <a:solidFill>
                <a:schemeClr val="bg1"/>
              </a:solidFill>
            </a:endParaRPr>
          </a:p>
        </p:txBody>
      </p:sp>
      <p:sp>
        <p:nvSpPr>
          <p:cNvPr id="9" name="Shape 83">
            <a:extLst>
              <a:ext uri="{FF2B5EF4-FFF2-40B4-BE49-F238E27FC236}">
                <a16:creationId xmlns:a16="http://schemas.microsoft.com/office/drawing/2014/main" id="{CEB19251-56DB-4EEE-B267-69F425EE90CD}"/>
              </a:ext>
            </a:extLst>
          </p:cNvPr>
          <p:cNvSpPr/>
          <p:nvPr/>
        </p:nvSpPr>
        <p:spPr bwMode="auto">
          <a:xfrm>
            <a:off x="7011297" y="2239735"/>
            <a:ext cx="678989" cy="668791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lIns="91440" tIns="45720" rIns="91440" bIns="4572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</a:rPr>
              <a:t>6</a:t>
            </a:r>
            <a:endParaRPr sz="2000" b="1" dirty="0">
              <a:solidFill>
                <a:schemeClr val="bg1"/>
              </a:solidFill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66F83B61-7149-44A6-A086-1FED1795DC38}"/>
              </a:ext>
            </a:extLst>
          </p:cNvPr>
          <p:cNvCxnSpPr>
            <a:cxnSpLocks/>
          </p:cNvCxnSpPr>
          <p:nvPr/>
        </p:nvCxnSpPr>
        <p:spPr>
          <a:xfrm>
            <a:off x="4810773" y="1883169"/>
            <a:ext cx="2200524" cy="6909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B913EAD-53D9-48D4-B618-0CEC94394E62}"/>
              </a:ext>
            </a:extLst>
          </p:cNvPr>
          <p:cNvCxnSpPr>
            <a:cxnSpLocks/>
          </p:cNvCxnSpPr>
          <p:nvPr/>
        </p:nvCxnSpPr>
        <p:spPr>
          <a:xfrm>
            <a:off x="4810774" y="1871629"/>
            <a:ext cx="1557159" cy="150229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8535C866-70F2-4CA1-8532-83D213153BA8}"/>
              </a:ext>
            </a:extLst>
          </p:cNvPr>
          <p:cNvCxnSpPr>
            <a:cxnSpLocks/>
          </p:cNvCxnSpPr>
          <p:nvPr/>
        </p:nvCxnSpPr>
        <p:spPr>
          <a:xfrm>
            <a:off x="4810774" y="1882261"/>
            <a:ext cx="205410" cy="172876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EBE01A07-73DA-419B-926E-6F9E295A5C33}"/>
              </a:ext>
            </a:extLst>
          </p:cNvPr>
          <p:cNvCxnSpPr>
            <a:cxnSpLocks/>
          </p:cNvCxnSpPr>
          <p:nvPr/>
        </p:nvCxnSpPr>
        <p:spPr>
          <a:xfrm flipH="1">
            <a:off x="3681322" y="1921700"/>
            <a:ext cx="1129452" cy="145222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34786C4B-4334-4186-BE2B-7209F325C09F}"/>
              </a:ext>
            </a:extLst>
          </p:cNvPr>
          <p:cNvCxnSpPr>
            <a:cxnSpLocks/>
          </p:cNvCxnSpPr>
          <p:nvPr/>
        </p:nvCxnSpPr>
        <p:spPr>
          <a:xfrm flipH="1">
            <a:off x="2873100" y="1881092"/>
            <a:ext cx="1989845" cy="7166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760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CA5572-46EA-4D41-B4D3-D094FE775F99}"/>
              </a:ext>
            </a:extLst>
          </p:cNvPr>
          <p:cNvSpPr/>
          <p:nvPr/>
        </p:nvSpPr>
        <p:spPr>
          <a:xfrm>
            <a:off x="182686" y="332501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Выявление коренных причин методом «5 Почему?»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86DCBB-9C76-4323-920E-287F6B52BCCD}"/>
              </a:ext>
            </a:extLst>
          </p:cNvPr>
          <p:cNvSpPr/>
          <p:nvPr/>
        </p:nvSpPr>
        <p:spPr>
          <a:xfrm>
            <a:off x="3666935" y="1084963"/>
            <a:ext cx="1973180" cy="5091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9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Потери времени на запрос документов, необходимых для проведения проверки</a:t>
            </a:r>
          </a:p>
          <a:p>
            <a:pPr algn="ctr"/>
            <a:endParaRPr lang="ru-RU" sz="9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12737FC-8A5B-448E-B99B-7E6D9F6DF00E}"/>
              </a:ext>
            </a:extLst>
          </p:cNvPr>
          <p:cNvSpPr/>
          <p:nvPr/>
        </p:nvSpPr>
        <p:spPr>
          <a:xfrm>
            <a:off x="2424485" y="1745707"/>
            <a:ext cx="1973180" cy="4389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Запрос ненужной информации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2103770" y="3093780"/>
            <a:ext cx="209966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Коренная причина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3D112F9F-0C2D-4B73-8C49-2C76BB2F7D82}"/>
              </a:ext>
            </a:extLst>
          </p:cNvPr>
          <p:cNvSpPr/>
          <p:nvPr/>
        </p:nvSpPr>
        <p:spPr>
          <a:xfrm>
            <a:off x="2391070" y="2288029"/>
            <a:ext cx="1973180" cy="4389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Нет понимания</a:t>
            </a:r>
            <a:b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«что смотреть?»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169FFED5-9222-4A27-9DDE-DB3297C6D044}"/>
              </a:ext>
            </a:extLst>
          </p:cNvPr>
          <p:cNvSpPr/>
          <p:nvPr/>
        </p:nvSpPr>
        <p:spPr>
          <a:xfrm>
            <a:off x="663981" y="1031255"/>
            <a:ext cx="2163482" cy="4834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lvl="0" algn="ctr" fontAlgn="ctr">
              <a:defRPr/>
            </a:pPr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Снижение результативности проведения проверки</a:t>
            </a: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044D1156-6E15-4CD4-A57A-7AF5672072A8}"/>
              </a:ext>
            </a:extLst>
          </p:cNvPr>
          <p:cNvSpPr/>
          <p:nvPr/>
        </p:nvSpPr>
        <p:spPr>
          <a:xfrm>
            <a:off x="3850204" y="2918009"/>
            <a:ext cx="1973180" cy="6095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Неэффективное взаимодействие между отраслевыми отделами</a:t>
            </a:r>
            <a:r>
              <a:rPr lang="en-US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и отделом контроля</a:t>
            </a:r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A12D352E-6145-4075-A7FD-ACDF2AB6E572}"/>
              </a:ext>
            </a:extLst>
          </p:cNvPr>
          <p:cNvSpPr/>
          <p:nvPr/>
        </p:nvSpPr>
        <p:spPr>
          <a:xfrm>
            <a:off x="3755053" y="4332289"/>
            <a:ext cx="2163482" cy="4834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lvl="0" algn="ctr" fontAlgn="ctr">
              <a:defRPr/>
            </a:pPr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Результаты проверки не используются заказчиком</a:t>
            </a:r>
          </a:p>
        </p:txBody>
      </p:sp>
      <p:sp>
        <p:nvSpPr>
          <p:cNvPr id="22" name="Стрелка: влево 21">
            <a:extLst>
              <a:ext uri="{FF2B5EF4-FFF2-40B4-BE49-F238E27FC236}">
                <a16:creationId xmlns:a16="http://schemas.microsoft.com/office/drawing/2014/main" id="{D9A1D4A0-FA5B-406A-9FD4-5B232684522A}"/>
              </a:ext>
            </a:extLst>
          </p:cNvPr>
          <p:cNvSpPr/>
          <p:nvPr/>
        </p:nvSpPr>
        <p:spPr>
          <a:xfrm>
            <a:off x="2997642" y="1144988"/>
            <a:ext cx="445273" cy="2541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: влево 59">
            <a:extLst>
              <a:ext uri="{FF2B5EF4-FFF2-40B4-BE49-F238E27FC236}">
                <a16:creationId xmlns:a16="http://schemas.microsoft.com/office/drawing/2014/main" id="{2D43C6DB-7D14-4469-B5A3-76236FA60611}"/>
              </a:ext>
            </a:extLst>
          </p:cNvPr>
          <p:cNvSpPr/>
          <p:nvPr/>
        </p:nvSpPr>
        <p:spPr>
          <a:xfrm rot="16200000">
            <a:off x="4723657" y="3965151"/>
            <a:ext cx="445273" cy="25415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: скругленные углы 18">
            <a:extLst>
              <a:ext uri="{FF2B5EF4-FFF2-40B4-BE49-F238E27FC236}">
                <a16:creationId xmlns:a16="http://schemas.microsoft.com/office/drawing/2014/main" id="{612737FC-8A5B-448E-B99B-7E6D9F6DF00E}"/>
              </a:ext>
            </a:extLst>
          </p:cNvPr>
          <p:cNvSpPr/>
          <p:nvPr/>
        </p:nvSpPr>
        <p:spPr>
          <a:xfrm>
            <a:off x="5083695" y="1738546"/>
            <a:ext cx="1973180" cy="4389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Запрос информации, которая имеется в распоряжении Министерства</a:t>
            </a:r>
          </a:p>
        </p:txBody>
      </p:sp>
      <p:sp>
        <p:nvSpPr>
          <p:cNvPr id="48" name="Прямоугольник: скругленные углы 27">
            <a:extLst>
              <a:ext uri="{FF2B5EF4-FFF2-40B4-BE49-F238E27FC236}">
                <a16:creationId xmlns:a16="http://schemas.microsoft.com/office/drawing/2014/main" id="{3D112F9F-0C2D-4B73-8C49-2C76BB2F7D82}"/>
              </a:ext>
            </a:extLst>
          </p:cNvPr>
          <p:cNvSpPr/>
          <p:nvPr/>
        </p:nvSpPr>
        <p:spPr>
          <a:xfrm>
            <a:off x="5081450" y="2284019"/>
            <a:ext cx="1973180" cy="4389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Не знаем, что она есть</a:t>
            </a:r>
          </a:p>
        </p:txBody>
      </p:sp>
      <p:sp>
        <p:nvSpPr>
          <p:cNvPr id="2" name="Стрелка: изогнутая вправо 1">
            <a:extLst>
              <a:ext uri="{FF2B5EF4-FFF2-40B4-BE49-F238E27FC236}">
                <a16:creationId xmlns:a16="http://schemas.microsoft.com/office/drawing/2014/main" id="{627141F7-E45D-4F4C-98E6-1EBFD5B57C91}"/>
              </a:ext>
            </a:extLst>
          </p:cNvPr>
          <p:cNvSpPr/>
          <p:nvPr/>
        </p:nvSpPr>
        <p:spPr>
          <a:xfrm>
            <a:off x="1205382" y="2177533"/>
            <a:ext cx="1023732" cy="13499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Стрелка: изогнутая влево 2">
            <a:extLst>
              <a:ext uri="{FF2B5EF4-FFF2-40B4-BE49-F238E27FC236}">
                <a16:creationId xmlns:a16="http://schemas.microsoft.com/office/drawing/2014/main" id="{D0E9AC9A-89D7-4CC2-8F62-2D303BD77BDC}"/>
              </a:ext>
            </a:extLst>
          </p:cNvPr>
          <p:cNvSpPr/>
          <p:nvPr/>
        </p:nvSpPr>
        <p:spPr>
          <a:xfrm>
            <a:off x="7216586" y="2230775"/>
            <a:ext cx="933450" cy="1296749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7612BD-2F93-4CA1-8E22-CCFDD8DA3D50}"/>
              </a:ext>
            </a:extLst>
          </p:cNvPr>
          <p:cNvSpPr txBox="1"/>
          <p:nvPr/>
        </p:nvSpPr>
        <p:spPr>
          <a:xfrm>
            <a:off x="2187054" y="20461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1B7E87-C20A-4665-BF0C-B01DB8DB7FE8}"/>
              </a:ext>
            </a:extLst>
          </p:cNvPr>
          <p:cNvSpPr txBox="1"/>
          <p:nvPr/>
        </p:nvSpPr>
        <p:spPr>
          <a:xfrm>
            <a:off x="6964884" y="204610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5F93B8-D0F2-4BC3-B9BD-38EBEEC41599}"/>
              </a:ext>
            </a:extLst>
          </p:cNvPr>
          <p:cNvSpPr txBox="1"/>
          <p:nvPr/>
        </p:nvSpPr>
        <p:spPr>
          <a:xfrm>
            <a:off x="4397665" y="3470778"/>
            <a:ext cx="1105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следует</a:t>
            </a:r>
          </a:p>
        </p:txBody>
      </p:sp>
    </p:spTree>
    <p:extLst>
      <p:ext uri="{BB962C8B-B14F-4D97-AF65-F5344CB8AC3E}">
        <p14:creationId xmlns:p14="http://schemas.microsoft.com/office/powerpoint/2010/main" val="1021485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49651F22-2D36-4414-BD52-C86D548E0F05}"/>
              </a:ext>
            </a:extLst>
          </p:cNvPr>
          <p:cNvCxnSpPr>
            <a:cxnSpLocks/>
          </p:cNvCxnSpPr>
          <p:nvPr/>
        </p:nvCxnSpPr>
        <p:spPr>
          <a:xfrm>
            <a:off x="2737415" y="4045099"/>
            <a:ext cx="0" cy="344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5CA5572-46EA-4D41-B4D3-D094FE775F99}"/>
              </a:ext>
            </a:extLst>
          </p:cNvPr>
          <p:cNvSpPr/>
          <p:nvPr/>
        </p:nvSpPr>
        <p:spPr>
          <a:xfrm>
            <a:off x="182686" y="332501"/>
            <a:ext cx="6871944" cy="377044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r>
              <a:rPr lang="ru-RU" sz="2000" b="1" dirty="0">
                <a:ln w="0"/>
                <a:solidFill>
                  <a:schemeClr val="bg2">
                    <a:lumMod val="25000"/>
                  </a:schemeClr>
                </a:solidFill>
                <a:latin typeface="+mj-lt"/>
                <a:cs typeface="Times New Roman" panose="02020603050405020304" pitchFamily="18" charset="0"/>
              </a:rPr>
              <a:t>Выявление коренных причин методом «5 Почему?»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86DCBB-9C76-4323-920E-287F6B52BCCD}"/>
              </a:ext>
            </a:extLst>
          </p:cNvPr>
          <p:cNvSpPr/>
          <p:nvPr/>
        </p:nvSpPr>
        <p:spPr>
          <a:xfrm>
            <a:off x="3547665" y="2231649"/>
            <a:ext cx="1973180" cy="5091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endParaRPr lang="ru-RU" sz="9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Низкое качество планирования</a:t>
            </a:r>
          </a:p>
          <a:p>
            <a:pPr algn="ctr"/>
            <a:endParaRPr lang="ru-RU" sz="9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id="{612737FC-8A5B-448E-B99B-7E6D9F6DF00E}"/>
              </a:ext>
            </a:extLst>
          </p:cNvPr>
          <p:cNvSpPr/>
          <p:nvPr/>
        </p:nvSpPr>
        <p:spPr>
          <a:xfrm>
            <a:off x="1765237" y="3742477"/>
            <a:ext cx="1973180" cy="438987"/>
          </a:xfrm>
          <a:prstGeom prst="roundRect">
            <a:avLst/>
          </a:prstGeom>
          <a:solidFill>
            <a:srgbClr val="BDD7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Отсутствует риск-ориентированный подход при отборе объектов контроля </a:t>
            </a:r>
          </a:p>
        </p:txBody>
      </p:sp>
      <p:sp>
        <p:nvSpPr>
          <p:cNvPr id="2" name="Стрелка: вверх 1">
            <a:extLst>
              <a:ext uri="{FF2B5EF4-FFF2-40B4-BE49-F238E27FC236}">
                <a16:creationId xmlns:a16="http://schemas.microsoft.com/office/drawing/2014/main" id="{DEA947D4-4EDB-4BFA-B1D9-89C199E71178}"/>
              </a:ext>
            </a:extLst>
          </p:cNvPr>
          <p:cNvSpPr/>
          <p:nvPr/>
        </p:nvSpPr>
        <p:spPr>
          <a:xfrm>
            <a:off x="3890169" y="1836862"/>
            <a:ext cx="1122833" cy="254151"/>
          </a:xfrm>
          <a:prstGeom prst="upArrow">
            <a:avLst/>
          </a:prstGeom>
          <a:solidFill>
            <a:srgbClr val="BDD7E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Риск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533D061-2084-4ABD-8103-7849F413F09B}"/>
              </a:ext>
            </a:extLst>
          </p:cNvPr>
          <p:cNvSpPr/>
          <p:nvPr/>
        </p:nvSpPr>
        <p:spPr>
          <a:xfrm>
            <a:off x="948035" y="1514062"/>
            <a:ext cx="2163482" cy="4834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fontAlgn="ctr">
              <a:defRPr/>
            </a:pPr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Выводы проверки не подтверждают наличие финансовых нарушений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DC6E59E0-74EA-4915-9587-F569BB2B3E4F}"/>
              </a:ext>
            </a:extLst>
          </p:cNvPr>
          <p:cNvCxnSpPr>
            <a:cxnSpLocks/>
          </p:cNvCxnSpPr>
          <p:nvPr/>
        </p:nvCxnSpPr>
        <p:spPr>
          <a:xfrm flipH="1">
            <a:off x="3727833" y="2787651"/>
            <a:ext cx="244888" cy="275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A8A849B-A1AC-4121-9C1C-E43A5C104CBB}"/>
              </a:ext>
            </a:extLst>
          </p:cNvPr>
          <p:cNvSpPr txBox="1"/>
          <p:nvPr/>
        </p:nvSpPr>
        <p:spPr>
          <a:xfrm>
            <a:off x="3003037" y="266707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cxnSp>
        <p:nvCxnSpPr>
          <p:cNvPr id="15" name="Прямая со стрелкой 14">
            <a:extLst>
              <a:ext uri="{FF2B5EF4-FFF2-40B4-BE49-F238E27FC236}">
                <a16:creationId xmlns:a16="http://schemas.microsoft.com/office/drawing/2014/main" id="{16822B77-A22C-41CB-BF0C-32FC0A5D1622}"/>
              </a:ext>
            </a:extLst>
          </p:cNvPr>
          <p:cNvCxnSpPr>
            <a:cxnSpLocks/>
          </p:cNvCxnSpPr>
          <p:nvPr/>
        </p:nvCxnSpPr>
        <p:spPr>
          <a:xfrm>
            <a:off x="4899819" y="2785083"/>
            <a:ext cx="177182" cy="226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A3E29D0A-9A62-445C-97E9-D74F826A736F}"/>
              </a:ext>
            </a:extLst>
          </p:cNvPr>
          <p:cNvSpPr/>
          <p:nvPr/>
        </p:nvSpPr>
        <p:spPr>
          <a:xfrm>
            <a:off x="5077001" y="2999175"/>
            <a:ext cx="1973180" cy="4389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Не учтены внеплановые проверки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5F26B5E6-70CE-42E1-807F-8B4DC5DBC4AB}"/>
              </a:ext>
            </a:extLst>
          </p:cNvPr>
          <p:cNvCxnSpPr>
            <a:cxnSpLocks/>
          </p:cNvCxnSpPr>
          <p:nvPr/>
        </p:nvCxnSpPr>
        <p:spPr>
          <a:xfrm>
            <a:off x="6040617" y="3449541"/>
            <a:ext cx="0" cy="369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: скругленные углы 31">
            <a:extLst>
              <a:ext uri="{FF2B5EF4-FFF2-40B4-BE49-F238E27FC236}">
                <a16:creationId xmlns:a16="http://schemas.microsoft.com/office/drawing/2014/main" id="{50678F79-7615-47AC-947C-6EA912DBA3C7}"/>
              </a:ext>
            </a:extLst>
          </p:cNvPr>
          <p:cNvSpPr/>
          <p:nvPr/>
        </p:nvSpPr>
        <p:spPr>
          <a:xfrm>
            <a:off x="5159387" y="3806603"/>
            <a:ext cx="1995853" cy="4389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lvl="0" algn="ctr"/>
            <a:r>
              <a:rPr lang="ru-RU" sz="900" b="1" dirty="0">
                <a:solidFill>
                  <a:prstClr val="black"/>
                </a:solidFill>
                <a:cs typeface="Times New Roman" panose="02020603050405020304" pitchFamily="18" charset="0"/>
              </a:rPr>
              <a:t>Нет согласования плана с Зампредом</a:t>
            </a:r>
          </a:p>
        </p:txBody>
      </p: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1282D4E4-E2AD-4C06-B6FC-6E6C94D84A98}"/>
              </a:ext>
            </a:extLst>
          </p:cNvPr>
          <p:cNvCxnSpPr>
            <a:cxnSpLocks/>
          </p:cNvCxnSpPr>
          <p:nvPr/>
        </p:nvCxnSpPr>
        <p:spPr>
          <a:xfrm>
            <a:off x="2739358" y="3397510"/>
            <a:ext cx="0" cy="344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: скругленные углы 33">
            <a:extLst>
              <a:ext uri="{FF2B5EF4-FFF2-40B4-BE49-F238E27FC236}">
                <a16:creationId xmlns:a16="http://schemas.microsoft.com/office/drawing/2014/main" id="{52F254FF-68EE-487A-8AAF-EF443B503C6D}"/>
              </a:ext>
            </a:extLst>
          </p:cNvPr>
          <p:cNvSpPr/>
          <p:nvPr/>
        </p:nvSpPr>
        <p:spPr>
          <a:xfrm>
            <a:off x="963727" y="787280"/>
            <a:ext cx="2163482" cy="4834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lvl="0" algn="ctr" fontAlgn="ctr">
              <a:defRPr/>
            </a:pPr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Снижение полноты проверки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060FD56C-42F2-4960-9F65-34620B5CE4D9}"/>
              </a:ext>
            </a:extLst>
          </p:cNvPr>
          <p:cNvCxnSpPr>
            <a:cxnSpLocks/>
          </p:cNvCxnSpPr>
          <p:nvPr/>
        </p:nvCxnSpPr>
        <p:spPr>
          <a:xfrm rot="-180000" flipV="1">
            <a:off x="2029776" y="1270753"/>
            <a:ext cx="15692" cy="243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B58ECB7-4DBC-4386-86B3-76D51E101B46}"/>
              </a:ext>
            </a:extLst>
          </p:cNvPr>
          <p:cNvSpPr txBox="1"/>
          <p:nvPr/>
        </p:nvSpPr>
        <p:spPr>
          <a:xfrm>
            <a:off x="2285312" y="342255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41F3175-4CDA-42E8-960E-118380BD5C04}"/>
              </a:ext>
            </a:extLst>
          </p:cNvPr>
          <p:cNvSpPr txBox="1"/>
          <p:nvPr/>
        </p:nvSpPr>
        <p:spPr>
          <a:xfrm>
            <a:off x="5706268" y="2572000"/>
            <a:ext cx="301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44" name="Прямоугольник: скругленные углы 43">
            <a:extLst>
              <a:ext uri="{FF2B5EF4-FFF2-40B4-BE49-F238E27FC236}">
                <a16:creationId xmlns:a16="http://schemas.microsoft.com/office/drawing/2014/main" id="{1F3ECFED-2EA7-4AB8-B3B9-A730DE0BE393}"/>
              </a:ext>
            </a:extLst>
          </p:cNvPr>
          <p:cNvSpPr/>
          <p:nvPr/>
        </p:nvSpPr>
        <p:spPr>
          <a:xfrm>
            <a:off x="6139864" y="1595125"/>
            <a:ext cx="2163482" cy="4834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 fontAlgn="ctr">
              <a:defRPr/>
            </a:pPr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Увеличение нагрузки</a:t>
            </a:r>
          </a:p>
        </p:txBody>
      </p:sp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169FFED5-9222-4A27-9DDE-DB3297C6D044}"/>
              </a:ext>
            </a:extLst>
          </p:cNvPr>
          <p:cNvSpPr/>
          <p:nvPr/>
        </p:nvSpPr>
        <p:spPr>
          <a:xfrm>
            <a:off x="6190203" y="801004"/>
            <a:ext cx="2163482" cy="48347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lvl="0" algn="ctr" fontAlgn="ctr">
              <a:defRPr/>
            </a:pPr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Снижение полноты проверки</a:t>
            </a:r>
          </a:p>
        </p:txBody>
      </p: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2FB0ABE5-D3B3-437E-8FAA-6F59AF69AC32}"/>
              </a:ext>
            </a:extLst>
          </p:cNvPr>
          <p:cNvCxnSpPr>
            <a:cxnSpLocks/>
          </p:cNvCxnSpPr>
          <p:nvPr/>
        </p:nvCxnSpPr>
        <p:spPr>
          <a:xfrm flipV="1">
            <a:off x="7296996" y="1284476"/>
            <a:ext cx="0" cy="3106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: скругленные углы 52">
            <a:extLst>
              <a:ext uri="{FF2B5EF4-FFF2-40B4-BE49-F238E27FC236}">
                <a16:creationId xmlns:a16="http://schemas.microsoft.com/office/drawing/2014/main" id="{BC794257-457C-484E-B41B-27D32A00EE95}"/>
              </a:ext>
            </a:extLst>
          </p:cNvPr>
          <p:cNvSpPr/>
          <p:nvPr/>
        </p:nvSpPr>
        <p:spPr>
          <a:xfrm>
            <a:off x="1752768" y="3036410"/>
            <a:ext cx="1973180" cy="4389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Нет понимания отраслевого отдела «что смотреть?»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5202475" y="3995652"/>
            <a:ext cx="38735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КП</a:t>
            </a:r>
          </a:p>
        </p:txBody>
      </p:sp>
      <p:sp>
        <p:nvSpPr>
          <p:cNvPr id="28" name="Прямоугольник: скругленные углы 27">
            <a:extLst>
              <a:ext uri="{FF2B5EF4-FFF2-40B4-BE49-F238E27FC236}">
                <a16:creationId xmlns:a16="http://schemas.microsoft.com/office/drawing/2014/main" id="{B8E7552A-A78C-4FD6-B285-8E1FD6A20ADF}"/>
              </a:ext>
            </a:extLst>
          </p:cNvPr>
          <p:cNvSpPr/>
          <p:nvPr/>
        </p:nvSpPr>
        <p:spPr>
          <a:xfrm>
            <a:off x="1752768" y="4390066"/>
            <a:ext cx="1973180" cy="4389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98" tIns="34299" rIns="68598" bIns="34299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cs typeface="Times New Roman" panose="02020603050405020304" pitchFamily="18" charset="0"/>
              </a:rPr>
              <a:t>Нет системы оценок предложений в план мероприятий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1C304827-BE5A-49A7-8C66-6C6E8DB3AD9D}"/>
              </a:ext>
            </a:extLst>
          </p:cNvPr>
          <p:cNvSpPr/>
          <p:nvPr/>
        </p:nvSpPr>
        <p:spPr>
          <a:xfrm>
            <a:off x="1752768" y="4417052"/>
            <a:ext cx="387357" cy="254151"/>
          </a:xfrm>
          <a:prstGeom prst="rect">
            <a:avLst/>
          </a:prstGeom>
          <a:noFill/>
        </p:spPr>
        <p:txBody>
          <a:bodyPr wrap="square" lIns="68598" tIns="34299" rIns="68598" bIns="34299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КП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69294E-2C52-4145-89BE-7531857870A9}"/>
              </a:ext>
            </a:extLst>
          </p:cNvPr>
          <p:cNvSpPr txBox="1"/>
          <p:nvPr/>
        </p:nvSpPr>
        <p:spPr>
          <a:xfrm>
            <a:off x="2262387" y="410109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616E907-9A6F-4C60-8B02-CFB466E3C094}"/>
              </a:ext>
            </a:extLst>
          </p:cNvPr>
          <p:cNvSpPr txBox="1"/>
          <p:nvPr/>
        </p:nvSpPr>
        <p:spPr>
          <a:xfrm>
            <a:off x="6285023" y="34330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2567615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541B8C7B-4633-2E45-B746-A05B8E1543F8}"/>
    </a:ext>
  </a:extLst>
</a:theme>
</file>

<file path=ppt/theme/theme2.xml><?xml version="1.0" encoding="utf-8"?>
<a:theme xmlns:a="http://schemas.openxmlformats.org/drawingml/2006/main" name="Перебивочный слайд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6BE6B458-93C6-814D-A81B-47849E6A55A1}"/>
    </a:ext>
  </a:extLst>
</a:theme>
</file>

<file path=ppt/theme/theme3.xml><?xml version="1.0" encoding="utf-8"?>
<a:theme xmlns:a="http://schemas.openxmlformats.org/drawingml/2006/main" name="Текст картинка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4.xml><?xml version="1.0" encoding="utf-8"?>
<a:theme xmlns:a="http://schemas.openxmlformats.org/drawingml/2006/main" name="Текст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5.xml><?xml version="1.0" encoding="utf-8"?>
<a:theme xmlns:a="http://schemas.openxmlformats.org/drawingml/2006/main" name="Диаграммы">
  <a:themeElements>
    <a:clrScheme name="ПСР">
      <a:dk1>
        <a:srgbClr val="414042"/>
      </a:dk1>
      <a:lt1>
        <a:srgbClr val="FFFFFF"/>
      </a:lt1>
      <a:dk2>
        <a:srgbClr val="FFFFFF"/>
      </a:dk2>
      <a:lt2>
        <a:srgbClr val="FFFFFF"/>
      </a:lt2>
      <a:accent1>
        <a:srgbClr val="468ABC"/>
      </a:accent1>
      <a:accent2>
        <a:srgbClr val="24367E"/>
      </a:accent2>
      <a:accent3>
        <a:srgbClr val="E2652C"/>
      </a:accent3>
      <a:accent4>
        <a:srgbClr val="E2A52D"/>
      </a:accent4>
      <a:accent5>
        <a:srgbClr val="1C548D"/>
      </a:accent5>
      <a:accent6>
        <a:srgbClr val="7F7F7F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6.xml><?xml version="1.0" encoding="utf-8"?>
<a:theme xmlns:a="http://schemas.openxmlformats.org/drawingml/2006/main" name="Текст диаграмма">
  <a:themeElements>
    <a:clrScheme name="тема для слайдов текст-диаграмма">
      <a:dk1>
        <a:srgbClr val="414042"/>
      </a:dk1>
      <a:lt1>
        <a:sysClr val="window" lastClr="FFFFFF"/>
      </a:lt1>
      <a:dk2>
        <a:srgbClr val="FFFFFF"/>
      </a:dk2>
      <a:lt2>
        <a:srgbClr val="FFFFFF"/>
      </a:lt2>
      <a:accent1>
        <a:srgbClr val="EBA444"/>
      </a:accent1>
      <a:accent2>
        <a:srgbClr val="F06942"/>
      </a:accent2>
      <a:accent3>
        <a:srgbClr val="AD5483"/>
      </a:accent3>
      <a:accent4>
        <a:srgbClr val="456EA9"/>
      </a:accent4>
      <a:accent5>
        <a:srgbClr val="68B0E0"/>
      </a:accent5>
      <a:accent6>
        <a:srgbClr val="259789"/>
      </a:accent6>
      <a:hlink>
        <a:srgbClr val="414042"/>
      </a:hlink>
      <a:folHlink>
        <a:srgbClr val="41404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_16x9_white_template" id="{815E4B3B-8E01-5242-B9F1-F7029D6381FB}" vid="{7389C019-FE70-D24D-871A-DAD941594136}"/>
    </a:ext>
  </a:extLst>
</a:theme>
</file>

<file path=ppt/theme/theme7.xml><?xml version="1.0" encoding="utf-8"?>
<a:theme xmlns:a="http://schemas.openxmlformats.org/drawingml/2006/main" name="Заключительный слайд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ато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0DAE905-2894-9645-87E8-4A089C61D1E7}" vid="{BB001172-481D-5B4F-A54A-4F845D4C8301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5704</TotalTime>
  <Words>1484</Words>
  <Application>Microsoft Office PowerPoint</Application>
  <PresentationFormat>Произвольный</PresentationFormat>
  <Paragraphs>272</Paragraphs>
  <Slides>16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8" baseType="lpstr">
      <vt:lpstr>Arial</vt:lpstr>
      <vt:lpstr>Calibri</vt:lpstr>
      <vt:lpstr>Times New Roman</vt:lpstr>
      <vt:lpstr>Титульный слайд</vt:lpstr>
      <vt:lpstr>Перебивочный слайд</vt:lpstr>
      <vt:lpstr>Текст картинка</vt:lpstr>
      <vt:lpstr>Текст</vt:lpstr>
      <vt:lpstr>Диаграммы</vt:lpstr>
      <vt:lpstr>Текст диаграмма</vt:lpstr>
      <vt:lpstr>Заключительный слайд</vt:lpstr>
      <vt:lpstr>Документ</vt:lpstr>
      <vt:lpstr>Acrobat Document</vt:lpstr>
      <vt:lpstr>Министерство финансов Забайкальского края</vt:lpstr>
      <vt:lpstr>«Совершенствование процесса  осуществления контрольного мероприятия»</vt:lpstr>
      <vt:lpstr>Организационно-распорядительные  документы</vt:lpstr>
      <vt:lpstr>Команда проекта</vt:lpstr>
      <vt:lpstr>Паспорт проекта</vt:lpstr>
      <vt:lpstr>Текущая карта процесса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мероприятий по реализации проекта</vt:lpstr>
      <vt:lpstr>Пример реализации проекта</vt:lpstr>
      <vt:lpstr>Пример реализации проекта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презентации</dc:title>
  <dc:creator>Пляскин Семен Геннадьевич</dc:creator>
  <cp:lastModifiedBy>Пляскин Семен Геннадьевич</cp:lastModifiedBy>
  <cp:revision>166</cp:revision>
  <cp:lastPrinted>2024-01-15T01:00:14Z</cp:lastPrinted>
  <dcterms:modified xsi:type="dcterms:W3CDTF">2024-01-29T05:55:02Z</dcterms:modified>
</cp:coreProperties>
</file>