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35"/>
  </p:notesMasterIdLst>
  <p:sldIdLst>
    <p:sldId id="256" r:id="rId8"/>
    <p:sldId id="257" r:id="rId9"/>
    <p:sldId id="264" r:id="rId10"/>
    <p:sldId id="265" r:id="rId11"/>
    <p:sldId id="304" r:id="rId12"/>
    <p:sldId id="310" r:id="rId13"/>
    <p:sldId id="294" r:id="rId14"/>
    <p:sldId id="309" r:id="rId15"/>
    <p:sldId id="295" r:id="rId16"/>
    <p:sldId id="270" r:id="rId17"/>
    <p:sldId id="303" r:id="rId18"/>
    <p:sldId id="298" r:id="rId19"/>
    <p:sldId id="274" r:id="rId20"/>
    <p:sldId id="283" r:id="rId21"/>
    <p:sldId id="299" r:id="rId22"/>
    <p:sldId id="312" r:id="rId23"/>
    <p:sldId id="291" r:id="rId24"/>
    <p:sldId id="276" r:id="rId25"/>
    <p:sldId id="307" r:id="rId26"/>
    <p:sldId id="305" r:id="rId27"/>
    <p:sldId id="308" r:id="rId28"/>
    <p:sldId id="314" r:id="rId29"/>
    <p:sldId id="306" r:id="rId30"/>
    <p:sldId id="311" r:id="rId31"/>
    <p:sldId id="315" r:id="rId32"/>
    <p:sldId id="313" r:id="rId33"/>
    <p:sldId id="263" r:id="rId34"/>
  </p:sldIdLst>
  <p:sldSz cx="9144000" cy="5148263"/>
  <p:notesSz cx="6808788" cy="9940925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ислицина Татьяна Сергеевна" initials="КТС" lastIdx="4" clrIdx="0">
    <p:extLst>
      <p:ext uri="{19B8F6BF-5375-455C-9EA6-DF929625EA0E}">
        <p15:presenceInfo xmlns:p15="http://schemas.microsoft.com/office/powerpoint/2012/main" userId="S-1-5-21-2971517740-1623266340-1322994760-2695" providerId="AD"/>
      </p:ext>
    </p:extLst>
  </p:cmAuthor>
  <p:cmAuthor id="2" name="Протасова Елена Валерьевна" initials="ПЕВ" lastIdx="9" clrIdx="1">
    <p:extLst>
      <p:ext uri="{19B8F6BF-5375-455C-9EA6-DF929625EA0E}">
        <p15:presenceInfo xmlns:p15="http://schemas.microsoft.com/office/powerpoint/2012/main" userId="S-1-5-21-3008955687-3810290183-661111924-32610" providerId="AD"/>
      </p:ext>
    </p:extLst>
  </p:cmAuthor>
  <p:cmAuthor id="3" name="Обедкина Дарья Павловна" initials="ОДП" lastIdx="1" clrIdx="2">
    <p:extLst>
      <p:ext uri="{19B8F6BF-5375-455C-9EA6-DF929625EA0E}">
        <p15:presenceInfo xmlns:p15="http://schemas.microsoft.com/office/powerpoint/2012/main" userId="S-1-5-21-2971517740-1623266340-1322994760-26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2E75B6"/>
    <a:srgbClr val="9DC3E6"/>
    <a:srgbClr val="EAEFF7"/>
    <a:srgbClr val="41719C"/>
    <a:srgbClr val="6C869E"/>
    <a:srgbClr val="FFFFFF"/>
    <a:srgbClr val="92D050"/>
    <a:srgbClr val="FF0066"/>
    <a:srgbClr val="F13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0994" autoAdjust="0"/>
  </p:normalViewPr>
  <p:slideViewPr>
    <p:cSldViewPr snapToGrid="0">
      <p:cViewPr varScale="1">
        <p:scale>
          <a:sx n="137" d="100"/>
          <a:sy n="137" d="100"/>
        </p:scale>
        <p:origin x="930" y="120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F748B2-CC95-451B-8143-C5A03F1EB111}">
      <dgm:prSet phldrT="[Текст]" custT="1"/>
      <dgm:spPr/>
      <dgm:t>
        <a:bodyPr/>
        <a:lstStyle/>
        <a:p>
          <a:r>
            <a:rPr lang="ru-RU" sz="1200" dirty="0"/>
            <a:t>Федеральный уровень</a:t>
          </a:r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 custT="1"/>
      <dgm:spPr/>
      <dgm:t>
        <a:bodyPr/>
        <a:lstStyle/>
        <a:p>
          <a:r>
            <a:rPr lang="ru-RU" sz="1200" dirty="0"/>
            <a:t>Региональный уровень</a:t>
          </a:r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/>
      <dgm:t>
        <a:bodyPr/>
        <a:lstStyle/>
        <a:p>
          <a:r>
            <a:rPr lang="ru-RU" dirty="0"/>
            <a:t>Налогоплательщики</a:t>
          </a:r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19090" custScaleY="100000" custLinFactNeighborX="2315" custLinFactNeighborY="661"/>
      <dgm:spPr/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ScaleX="122790" custScaleY="20634" custLinFactNeighborX="42889" custLinFactNeighborY="-75778">
        <dgm:presLayoutVars>
          <dgm:bulletEnabled val="1"/>
        </dgm:presLayoutVars>
      </dgm:prSet>
      <dgm:spPr/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ScaleX="101305" custScaleY="20767" custLinFactNeighborX="54064" custLinFactNeighborY="23332">
        <dgm:presLayoutVars>
          <dgm:bulletEnabled val="1"/>
        </dgm:presLayoutVars>
      </dgm:prSet>
      <dgm:spPr/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ScaleX="68563" custScaleY="23677" custLinFactNeighborX="70012" custLinFactNeighborY="76045">
        <dgm:presLayoutVars>
          <dgm:bulletEnabled val="1"/>
        </dgm:presLayoutVars>
      </dgm:prSet>
      <dgm:spPr/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BAC2D72B-9236-4C55-AE1D-33B856F75230}" type="presOf" srcId="{CCD4CE0A-9387-4751-B631-756FA8B3A1B1}" destId="{F9F5084D-E7E2-4934-B9CC-4E50C1F41F90}" srcOrd="0" destOrd="0" presId="urn:microsoft.com/office/officeart/2005/8/layout/pyramid2"/>
    <dgm:cxn modelId="{EFD7AB33-D757-4CAA-8664-31C1C70B4255}" type="presOf" srcId="{3FF748B2-CC95-451B-8143-C5A03F1EB111}" destId="{500CF7D1-1636-4DEB-8CDC-2F7C02C42901}" srcOrd="0" destOrd="0" presId="urn:microsoft.com/office/officeart/2005/8/layout/pyramid2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D601EFBD-33F1-4C47-9149-2342DE5FE77E}" type="presOf" srcId="{B26F7618-C915-462A-BFAF-8F1E5C379A4B}" destId="{8AB727E3-2AAC-4333-BE67-DDCC2DBAF903}" srcOrd="0" destOrd="0" presId="urn:microsoft.com/office/officeart/2005/8/layout/pyramid2"/>
    <dgm:cxn modelId="{DECE04FB-B69A-400B-8240-6D3E8E4B3DEB}" type="presOf" srcId="{F2516AA0-42D0-4E9A-904E-E056068D8ADE}" destId="{4E388B56-311A-46E5-9570-0E5542DBCD84}" srcOrd="0" destOrd="0" presId="urn:microsoft.com/office/officeart/2005/8/layout/pyramid2"/>
    <dgm:cxn modelId="{85D7DDC5-D1BB-4024-A075-826685CC510D}" type="presParOf" srcId="{4E388B56-311A-46E5-9570-0E5542DBCD84}" destId="{B5D2158A-EB40-4D24-8CC8-B2BFED5A76F0}" srcOrd="0" destOrd="0" presId="urn:microsoft.com/office/officeart/2005/8/layout/pyramid2"/>
    <dgm:cxn modelId="{1AEB3816-C806-48D5-9B6C-69F3DEDFE15F}" type="presParOf" srcId="{4E388B56-311A-46E5-9570-0E5542DBCD84}" destId="{9EAEA455-5A6E-410E-B4B7-AC856197C3E4}" srcOrd="1" destOrd="0" presId="urn:microsoft.com/office/officeart/2005/8/layout/pyramid2"/>
    <dgm:cxn modelId="{8828A5A9-2136-4CC2-952A-5F756402CAB2}" type="presParOf" srcId="{9EAEA455-5A6E-410E-B4B7-AC856197C3E4}" destId="{500CF7D1-1636-4DEB-8CDC-2F7C02C42901}" srcOrd="0" destOrd="0" presId="urn:microsoft.com/office/officeart/2005/8/layout/pyramid2"/>
    <dgm:cxn modelId="{D327479D-CD0D-441B-BB4B-B6013E7EFEC6}" type="presParOf" srcId="{9EAEA455-5A6E-410E-B4B7-AC856197C3E4}" destId="{A32BACF9-1EBF-4380-93A2-375886B886CF}" srcOrd="1" destOrd="0" presId="urn:microsoft.com/office/officeart/2005/8/layout/pyramid2"/>
    <dgm:cxn modelId="{72ADEDA5-5C9B-46CA-8CBF-32C3FCD0B88D}" type="presParOf" srcId="{9EAEA455-5A6E-410E-B4B7-AC856197C3E4}" destId="{8AB727E3-2AAC-4333-BE67-DDCC2DBAF903}" srcOrd="2" destOrd="0" presId="urn:microsoft.com/office/officeart/2005/8/layout/pyramid2"/>
    <dgm:cxn modelId="{E5047B8C-B39D-4A02-9937-AD18D790BC32}" type="presParOf" srcId="{9EAEA455-5A6E-410E-B4B7-AC856197C3E4}" destId="{29539D37-E751-4F81-B040-B9AF8800B9C2}" srcOrd="3" destOrd="0" presId="urn:microsoft.com/office/officeart/2005/8/layout/pyramid2"/>
    <dgm:cxn modelId="{5DB017E1-4926-4348-A7EB-6693F7CE4427}" type="presParOf" srcId="{9EAEA455-5A6E-410E-B4B7-AC856197C3E4}" destId="{F9F5084D-E7E2-4934-B9CC-4E50C1F41F90}" srcOrd="4" destOrd="0" presId="urn:microsoft.com/office/officeart/2005/8/layout/pyramid2"/>
    <dgm:cxn modelId="{D189C39D-ED3C-4FC5-9D6F-ACD1CD3951BE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2158A-EB40-4D24-8CC8-B2BFED5A76F0}">
      <dsp:nvSpPr>
        <dsp:cNvPr id="0" name=""/>
        <dsp:cNvSpPr/>
      </dsp:nvSpPr>
      <dsp:spPr>
        <a:xfrm>
          <a:off x="1698693" y="0"/>
          <a:ext cx="4333009" cy="3638433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CF7D1-1636-4DEB-8CDC-2F7C02C42901}">
      <dsp:nvSpPr>
        <dsp:cNvPr id="0" name=""/>
        <dsp:cNvSpPr/>
      </dsp:nvSpPr>
      <dsp:spPr>
        <a:xfrm>
          <a:off x="4525795" y="95516"/>
          <a:ext cx="2903960" cy="5853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Федеральный уровень</a:t>
          </a:r>
        </a:p>
      </dsp:txBody>
      <dsp:txXfrm>
        <a:off x="4554370" y="124091"/>
        <a:ext cx="2846810" cy="528203"/>
      </dsp:txXfrm>
    </dsp:sp>
    <dsp:sp modelId="{8AB727E3-2AAC-4333-BE67-DDCC2DBAF903}">
      <dsp:nvSpPr>
        <dsp:cNvPr id="0" name=""/>
        <dsp:cNvSpPr/>
      </dsp:nvSpPr>
      <dsp:spPr>
        <a:xfrm>
          <a:off x="5044140" y="1386924"/>
          <a:ext cx="2395844" cy="5891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Региональный уровень</a:t>
          </a:r>
        </a:p>
      </dsp:txBody>
      <dsp:txXfrm>
        <a:off x="5072899" y="1415683"/>
        <a:ext cx="2338326" cy="531608"/>
      </dsp:txXfrm>
    </dsp:sp>
    <dsp:sp modelId="{F9F5084D-E7E2-4934-B9CC-4E50C1F41F90}">
      <dsp:nvSpPr>
        <dsp:cNvPr id="0" name=""/>
        <dsp:cNvSpPr/>
      </dsp:nvSpPr>
      <dsp:spPr>
        <a:xfrm>
          <a:off x="5808478" y="2517579"/>
          <a:ext cx="1621502" cy="6716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Налогоплательщики</a:t>
          </a:r>
        </a:p>
      </dsp:txBody>
      <dsp:txXfrm>
        <a:off x="5841267" y="2550368"/>
        <a:ext cx="1555924" cy="606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6125"/>
            <a:ext cx="6618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0" rIns="91420" bIns="4571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2"/>
            <a:ext cx="5447030" cy="4473416"/>
          </a:xfrm>
          <a:prstGeom prst="rect">
            <a:avLst/>
          </a:prstGeom>
        </p:spPr>
        <p:txBody>
          <a:bodyPr vert="horz" lIns="91420" tIns="45710" rIns="91420" bIns="4571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2156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6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183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937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932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7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610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361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08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99">
              <a:defRPr/>
            </a:pPr>
            <a:fld id="{A0F70B7F-3432-4DBE-B821-B38A127FB2DF}" type="slidenum">
              <a:rPr lang="ru-RU">
                <a:solidFill>
                  <a:prstClr val="black"/>
                </a:solidFill>
                <a:latin typeface="Calibri"/>
              </a:rPr>
              <a:pPr defTabSz="914299">
                <a:defRPr/>
              </a:pPr>
              <a:t>11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120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179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14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338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97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53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17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381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836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2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824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Министерство финансов Забайкальского края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Антропова Вера Александровна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xfrm>
            <a:off x="539749" y="4559536"/>
            <a:ext cx="5711825" cy="268496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Министр финансов Забайкальского края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420" y="423569"/>
            <a:ext cx="698432" cy="83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88149" y="202000"/>
            <a:ext cx="6561138" cy="33020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проблемы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898" y="423275"/>
            <a:ext cx="283682" cy="338725"/>
          </a:xfrm>
          <a:prstGeom prst="rect">
            <a:avLst/>
          </a:prstGeom>
        </p:spPr>
      </p:pic>
      <p:sp>
        <p:nvSpPr>
          <p:cNvPr id="5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128636" y="721084"/>
            <a:ext cx="580520" cy="515798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16-конечная звезда 46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SpPr/>
          <p:nvPr/>
        </p:nvSpPr>
        <p:spPr>
          <a:xfrm>
            <a:off x="131588" y="1768636"/>
            <a:ext cx="600075" cy="514888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6-конечная звезда 46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SpPr/>
          <p:nvPr/>
        </p:nvSpPr>
        <p:spPr>
          <a:xfrm>
            <a:off x="326135" y="1264572"/>
            <a:ext cx="572181" cy="483147"/>
          </a:xfrm>
          <a:prstGeom prst="star16">
            <a:avLst>
              <a:gd name="adj" fmla="val 37500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16-конечная звезда 61">
            <a:extLst>
              <a:ext uri="{FF2B5EF4-FFF2-40B4-BE49-F238E27FC236}">
                <a16:creationId xmlns:a16="http://schemas.microsoft.com/office/drawing/2014/main" id="{00000000-0008-0000-0000-00003E000000}"/>
              </a:ext>
            </a:extLst>
          </p:cNvPr>
          <p:cNvSpPr/>
          <p:nvPr/>
        </p:nvSpPr>
        <p:spPr>
          <a:xfrm>
            <a:off x="316234" y="2277235"/>
            <a:ext cx="572181" cy="478393"/>
          </a:xfrm>
          <a:prstGeom prst="star16">
            <a:avLst>
              <a:gd name="adj" fmla="val 37516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" name="16-конечная звезда 62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SpPr/>
          <p:nvPr/>
        </p:nvSpPr>
        <p:spPr>
          <a:xfrm>
            <a:off x="102854" y="2751795"/>
            <a:ext cx="616372" cy="506580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A8710E2E-69E1-403E-96F4-64ACAB001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716414"/>
              </p:ext>
            </p:extLst>
          </p:nvPr>
        </p:nvGraphicFramePr>
        <p:xfrm>
          <a:off x="902731" y="857879"/>
          <a:ext cx="4721981" cy="3411597"/>
        </p:xfrm>
        <a:graphic>
          <a:graphicData uri="http://schemas.openxmlformats.org/drawingml/2006/table">
            <a:tbl>
              <a:tblPr/>
              <a:tblGrid>
                <a:gridCol w="4721981">
                  <a:extLst>
                    <a:ext uri="{9D8B030D-6E8A-4147-A177-3AD203B41FA5}">
                      <a16:colId xmlns:a16="http://schemas.microsoft.com/office/drawing/2014/main" val="4023237962"/>
                    </a:ext>
                  </a:extLst>
                </a:gridCol>
              </a:tblGrid>
              <a:tr h="257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Потеря времени на подготовку запросов налогоплательщикам</a:t>
                      </a: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243341"/>
                  </a:ext>
                </a:extLst>
              </a:tr>
              <a:tr h="214238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147438"/>
                  </a:ext>
                </a:extLst>
              </a:tr>
              <a:tr h="2863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Потеря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времени на ожидание ответа от налогоплательщиков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378833"/>
                  </a:ext>
                </a:extLst>
              </a:tr>
              <a:tr h="184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605266"/>
                  </a:ext>
                </a:extLst>
              </a:tr>
              <a:tr h="258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Потеря времени на телефонные переговоры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 налогоплательщиками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027605"/>
                  </a:ext>
                </a:extLst>
              </a:tr>
              <a:tr h="213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765823"/>
                  </a:ext>
                </a:extLst>
              </a:tr>
              <a:tr h="315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Потеря времени при своде ответов налогоплательщиков</a:t>
                      </a: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90985"/>
                  </a:ext>
                </a:extLst>
              </a:tr>
              <a:tr h="227764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755404"/>
                  </a:ext>
                </a:extLst>
              </a:tr>
              <a:tr h="3641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Потери времени на ручную обработку полученных данных</a:t>
                      </a: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95826"/>
                  </a:ext>
                </a:extLst>
              </a:tr>
              <a:tr h="207360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Длительность проведения оценки налоговых расходов</a:t>
                      </a: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6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41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Потеря времени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при обработке сводной информации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97" marR="4397" marT="4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16-конечная звезда 62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SpPr/>
          <p:nvPr/>
        </p:nvSpPr>
        <p:spPr>
          <a:xfrm>
            <a:off x="287098" y="3246407"/>
            <a:ext cx="614205" cy="546660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3" name="16-конечная звезда 62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SpPr/>
          <p:nvPr/>
        </p:nvSpPr>
        <p:spPr>
          <a:xfrm>
            <a:off x="93075" y="3809744"/>
            <a:ext cx="606137" cy="547220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46798" y="844182"/>
            <a:ext cx="221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Диаграф</a:t>
            </a:r>
            <a:r>
              <a:rPr lang="ru-RU" b="1" dirty="0"/>
              <a:t> связей</a:t>
            </a:r>
          </a:p>
        </p:txBody>
      </p:sp>
      <p:sp>
        <p:nvSpPr>
          <p:cNvPr id="15" name="16-конечная звезда 46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SpPr/>
          <p:nvPr/>
        </p:nvSpPr>
        <p:spPr>
          <a:xfrm>
            <a:off x="6625002" y="1447611"/>
            <a:ext cx="572181" cy="483147"/>
          </a:xfrm>
          <a:prstGeom prst="star16">
            <a:avLst>
              <a:gd name="adj" fmla="val 37500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6" name="16-конечная звезда 46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SpPr/>
          <p:nvPr/>
        </p:nvSpPr>
        <p:spPr>
          <a:xfrm>
            <a:off x="8338765" y="1515442"/>
            <a:ext cx="600075" cy="514888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-конечная звезда 61">
            <a:extLst>
              <a:ext uri="{FF2B5EF4-FFF2-40B4-BE49-F238E27FC236}">
                <a16:creationId xmlns:a16="http://schemas.microsoft.com/office/drawing/2014/main" id="{00000000-0008-0000-0000-00003E000000}"/>
              </a:ext>
            </a:extLst>
          </p:cNvPr>
          <p:cNvSpPr/>
          <p:nvPr/>
        </p:nvSpPr>
        <p:spPr>
          <a:xfrm>
            <a:off x="8390476" y="2939354"/>
            <a:ext cx="572181" cy="478393"/>
          </a:xfrm>
          <a:prstGeom prst="star16">
            <a:avLst>
              <a:gd name="adj" fmla="val 37516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cxnSp>
        <p:nvCxnSpPr>
          <p:cNvPr id="18" name="Прямая со стрелкой 17"/>
          <p:cNvCxnSpPr>
            <a:cxnSpLocks/>
          </p:cNvCxnSpPr>
          <p:nvPr/>
        </p:nvCxnSpPr>
        <p:spPr>
          <a:xfrm rot="5400000">
            <a:off x="8301218" y="2450039"/>
            <a:ext cx="772457" cy="21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cxnSpLocks/>
          </p:cNvCxnSpPr>
          <p:nvPr/>
        </p:nvCxnSpPr>
        <p:spPr>
          <a:xfrm>
            <a:off x="7276780" y="1836484"/>
            <a:ext cx="1298602" cy="1021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5785064" y="2029631"/>
            <a:ext cx="580520" cy="515798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6" name="16-конечная звезда 62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SpPr/>
          <p:nvPr/>
        </p:nvSpPr>
        <p:spPr>
          <a:xfrm rot="21366421">
            <a:off x="8310146" y="3997290"/>
            <a:ext cx="616372" cy="506580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8" name="16-конечная звезда 62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SpPr/>
          <p:nvPr/>
        </p:nvSpPr>
        <p:spPr>
          <a:xfrm>
            <a:off x="6510565" y="4039497"/>
            <a:ext cx="614205" cy="546660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cxnSp>
        <p:nvCxnSpPr>
          <p:cNvPr id="29" name="Прямая со стрелкой 28"/>
          <p:cNvCxnSpPr>
            <a:cxnSpLocks/>
            <a:stCxn id="26" idx="11"/>
          </p:cNvCxnSpPr>
          <p:nvPr/>
        </p:nvCxnSpPr>
        <p:spPr>
          <a:xfrm flipH="1" flipV="1">
            <a:off x="7803320" y="3809744"/>
            <a:ext cx="524361" cy="363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cxnSpLocks/>
          </p:cNvCxnSpPr>
          <p:nvPr/>
        </p:nvCxnSpPr>
        <p:spPr>
          <a:xfrm flipH="1">
            <a:off x="7116780" y="4404252"/>
            <a:ext cx="1208734" cy="140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cxnSpLocks/>
          </p:cNvCxnSpPr>
          <p:nvPr/>
        </p:nvCxnSpPr>
        <p:spPr>
          <a:xfrm>
            <a:off x="6472989" y="2430379"/>
            <a:ext cx="1740569" cy="665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16-конечная звезда 62">
            <a:extLst>
              <a:ext uri="{FF2B5EF4-FFF2-40B4-BE49-F238E27FC236}">
                <a16:creationId xmlns:a16="http://schemas.microsoft.com/office/drawing/2014/main" id="{DE525437-5557-48A0-891A-8583A7242795}"/>
              </a:ext>
            </a:extLst>
          </p:cNvPr>
          <p:cNvSpPr/>
          <p:nvPr/>
        </p:nvSpPr>
        <p:spPr>
          <a:xfrm>
            <a:off x="7197183" y="3303561"/>
            <a:ext cx="606137" cy="547220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71536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0836" y="88026"/>
            <a:ext cx="6561138" cy="338725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Идеальная карта процесса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403" y="364661"/>
            <a:ext cx="283682" cy="3387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995" y="461042"/>
            <a:ext cx="6223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Проект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«Оптимизация процедуры проведения оценки эффективности налоговых расходов Забайкальского края»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700681"/>
              </p:ext>
            </p:extLst>
          </p:nvPr>
        </p:nvGraphicFramePr>
        <p:xfrm>
          <a:off x="145996" y="815526"/>
          <a:ext cx="8852008" cy="3969559"/>
        </p:xfrm>
        <a:graphic>
          <a:graphicData uri="http://schemas.openxmlformats.org/drawingml/2006/table">
            <a:tbl>
              <a:tblPr/>
              <a:tblGrid>
                <a:gridCol w="951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18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3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0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82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6075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3731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756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022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Сроки по регламенту 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марта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 мая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июня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20 августа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 октября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Время процесса      (в календ. днях)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1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Минфин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Забайкальского края</a:t>
                      </a: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Направление запросов 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Свод и обобщение, направление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кураторам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Утверждение приказом Министерства Перечня НР, размещение в сети «Интернет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Проведение расчета СБЭ по стимулирующим НР - налогу на прибыль и налогу на имущество организаций 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Обобщение материалов, формирование сводной оценки эффективности НР, представление сводной аналитической записки о результатах оценки НР в Минфин РФ, размещение в сети «Интернет»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Подготовка проекта закона Забайкальского края,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Приобщение результатов оценки НР при формировании основных направлений бюджетной и налоговой политики Забайкальского края, при проведении оценки эффективности ГП Забайкальского края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Кураторы НР</a:t>
                      </a: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Обобщение информации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Подготовка и представление результатов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Сравнительный анализ результативности</a:t>
                      </a: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Налогоплательщики</a:t>
                      </a: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Подготовка ответов</a:t>
                      </a:r>
                      <a:endParaRPr lang="ru-RU" sz="9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>
            <a:off x="1618918" y="2397420"/>
            <a:ext cx="247106" cy="1983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flipV="1">
            <a:off x="1941210" y="2397420"/>
            <a:ext cx="256423" cy="1983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>
            <a:off x="2935308" y="2335951"/>
            <a:ext cx="125879" cy="925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>
            <a:off x="4157062" y="1851855"/>
            <a:ext cx="653774" cy="1460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flipV="1">
            <a:off x="4959430" y="2165568"/>
            <a:ext cx="212342" cy="1095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flipH="1" flipV="1">
            <a:off x="4149388" y="2497314"/>
            <a:ext cx="303968" cy="764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flipV="1">
            <a:off x="3404027" y="3603812"/>
            <a:ext cx="745351" cy="7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145995" y="4836840"/>
            <a:ext cx="2612572" cy="222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ВПП= 25 дней</a:t>
            </a:r>
          </a:p>
        </p:txBody>
      </p:sp>
      <p:sp>
        <p:nvSpPr>
          <p:cNvPr id="2" name="Выноска-облако 1"/>
          <p:cNvSpPr/>
          <p:nvPr/>
        </p:nvSpPr>
        <p:spPr>
          <a:xfrm>
            <a:off x="1155220" y="2270078"/>
            <a:ext cx="384415" cy="3040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Выноска-облако 14"/>
          <p:cNvSpPr/>
          <p:nvPr/>
        </p:nvSpPr>
        <p:spPr>
          <a:xfrm>
            <a:off x="1302840" y="4146051"/>
            <a:ext cx="384415" cy="3040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9" name="Выноска-облако 18"/>
          <p:cNvSpPr/>
          <p:nvPr/>
        </p:nvSpPr>
        <p:spPr>
          <a:xfrm>
            <a:off x="2323304" y="2165568"/>
            <a:ext cx="384415" cy="3040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2" name="Выноска-облако 21"/>
          <p:cNvSpPr/>
          <p:nvPr/>
        </p:nvSpPr>
        <p:spPr>
          <a:xfrm>
            <a:off x="2967969" y="3996725"/>
            <a:ext cx="384415" cy="2986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5" name="Выноска-облако 24"/>
          <p:cNvSpPr/>
          <p:nvPr/>
        </p:nvSpPr>
        <p:spPr>
          <a:xfrm>
            <a:off x="4379792" y="4231605"/>
            <a:ext cx="384415" cy="2986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6" name="Выноска-облако 25"/>
          <p:cNvSpPr/>
          <p:nvPr/>
        </p:nvSpPr>
        <p:spPr>
          <a:xfrm>
            <a:off x="5349349" y="3013843"/>
            <a:ext cx="384415" cy="2986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7" name="Выноска-облако 26"/>
          <p:cNvSpPr/>
          <p:nvPr/>
        </p:nvSpPr>
        <p:spPr>
          <a:xfrm>
            <a:off x="6908680" y="1255013"/>
            <a:ext cx="384415" cy="2986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77756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245209" y="59548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20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коренных причин методом «Почему?»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86DCBB-9C76-4323-920E-287F6B52BCCD}"/>
              </a:ext>
            </a:extLst>
          </p:cNvPr>
          <p:cNvSpPr/>
          <p:nvPr/>
        </p:nvSpPr>
        <p:spPr>
          <a:xfrm>
            <a:off x="271820" y="1332628"/>
            <a:ext cx="1416870" cy="4633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Потеря времени при подготовке запросов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0E0F6A6-1004-4EAC-A164-D5012621027C}"/>
              </a:ext>
            </a:extLst>
          </p:cNvPr>
          <p:cNvSpPr/>
          <p:nvPr/>
        </p:nvSpPr>
        <p:spPr>
          <a:xfrm>
            <a:off x="1990014" y="1702692"/>
            <a:ext cx="1747958" cy="447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Потеря времени на ожидание ответа от налогоплательщиков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8460C02-B308-41BA-8D34-B44CDEFB161C}"/>
              </a:ext>
            </a:extLst>
          </p:cNvPr>
          <p:cNvSpPr/>
          <p:nvPr/>
        </p:nvSpPr>
        <p:spPr>
          <a:xfrm>
            <a:off x="6966477" y="3553382"/>
            <a:ext cx="1389157" cy="697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единого программного комплекса для работы с данными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12737FC-8A5B-448E-B99B-7E6D9F6DF00E}"/>
              </a:ext>
            </a:extLst>
          </p:cNvPr>
          <p:cNvSpPr/>
          <p:nvPr/>
        </p:nvSpPr>
        <p:spPr>
          <a:xfrm>
            <a:off x="2074471" y="2485110"/>
            <a:ext cx="1773095" cy="5689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Незаинтересованность налогоплательщиков по представлению сведений</a:t>
            </a:r>
          </a:p>
          <a:p>
            <a:pPr algn="ctr"/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58E8632-B6CF-4194-B028-8BFFE31049AF}"/>
              </a:ext>
            </a:extLst>
          </p:cNvPr>
          <p:cNvSpPr/>
          <p:nvPr/>
        </p:nvSpPr>
        <p:spPr>
          <a:xfrm>
            <a:off x="1938091" y="4873308"/>
            <a:ext cx="1788329" cy="254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B8B9CAD8-7044-4CCE-893C-B5F10B731FFB}"/>
              </a:ext>
            </a:extLst>
          </p:cNvPr>
          <p:cNvSpPr/>
          <p:nvPr/>
        </p:nvSpPr>
        <p:spPr>
          <a:xfrm>
            <a:off x="1965354" y="4420665"/>
            <a:ext cx="1761066" cy="5121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нормы в Налоговом кодексе РФ</a:t>
            </a:r>
          </a:p>
        </p:txBody>
      </p:sp>
      <p:sp>
        <p:nvSpPr>
          <p:cNvPr id="35" name="Прямоугольник: скругленные углы 31">
            <a:extLst>
              <a:ext uri="{FF2B5EF4-FFF2-40B4-BE49-F238E27FC236}">
                <a16:creationId xmlns:a16="http://schemas.microsoft.com/office/drawing/2014/main" id="{7794A345-0853-4A20-8635-875C6BDD7F42}"/>
              </a:ext>
            </a:extLst>
          </p:cNvPr>
          <p:cNvSpPr/>
          <p:nvPr/>
        </p:nvSpPr>
        <p:spPr>
          <a:xfrm>
            <a:off x="93618" y="2375957"/>
            <a:ext cx="1824400" cy="5864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Запросы готовятся в ручном режиме каждому налогоплательщику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434" y="128397"/>
            <a:ext cx="283682" cy="338725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8440DBD5-9A14-42CF-892A-601500AB2450}"/>
              </a:ext>
            </a:extLst>
          </p:cNvPr>
          <p:cNvSpPr/>
          <p:nvPr/>
        </p:nvSpPr>
        <p:spPr>
          <a:xfrm rot="10800000" flipV="1">
            <a:off x="4141919" y="1687739"/>
            <a:ext cx="1530773" cy="50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Потеря времени на телефонные переговоры с налогоплательщиками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F5029847-33D1-4F77-ADAB-0B6A44EAF20F}"/>
              </a:ext>
            </a:extLst>
          </p:cNvPr>
          <p:cNvSpPr/>
          <p:nvPr/>
        </p:nvSpPr>
        <p:spPr>
          <a:xfrm rot="10800000" flipV="1">
            <a:off x="6963092" y="2485110"/>
            <a:ext cx="1395929" cy="6202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Потери времени на ручную обработку полученных данных</a:t>
            </a:r>
          </a:p>
        </p:txBody>
      </p:sp>
      <p:sp>
        <p:nvSpPr>
          <p:cNvPr id="24" name="Прямоугольник: скругленные углы 31">
            <a:extLst>
              <a:ext uri="{FF2B5EF4-FFF2-40B4-BE49-F238E27FC236}">
                <a16:creationId xmlns:a16="http://schemas.microsoft.com/office/drawing/2014/main" id="{1057C33C-C907-4165-ACC1-39DC851131DF}"/>
              </a:ext>
            </a:extLst>
          </p:cNvPr>
          <p:cNvSpPr/>
          <p:nvPr/>
        </p:nvSpPr>
        <p:spPr>
          <a:xfrm>
            <a:off x="1969493" y="3400382"/>
            <a:ext cx="1801706" cy="6854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ответственности за отказ или представление не точных сведений</a:t>
            </a:r>
            <a:endParaRPr lang="ru-RU" sz="10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D6D01F6A-677E-4B13-9229-6F47CC370783}"/>
              </a:ext>
            </a:extLst>
          </p:cNvPr>
          <p:cNvSpPr/>
          <p:nvPr/>
        </p:nvSpPr>
        <p:spPr>
          <a:xfrm>
            <a:off x="4336957" y="3760797"/>
            <a:ext cx="1562013" cy="7973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трудоемкость при подготовке официального ответа на запрос министерства </a:t>
            </a:r>
            <a:endParaRPr lang="ru-RU" sz="10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: скругленные углы 41">
            <a:extLst>
              <a:ext uri="{FF2B5EF4-FFF2-40B4-BE49-F238E27FC236}">
                <a16:creationId xmlns:a16="http://schemas.microsoft.com/office/drawing/2014/main" id="{F5029847-33D1-4F77-ADAB-0B6A44EAF20F}"/>
              </a:ext>
            </a:extLst>
          </p:cNvPr>
          <p:cNvSpPr/>
          <p:nvPr/>
        </p:nvSpPr>
        <p:spPr>
          <a:xfrm rot="10800000" flipV="1">
            <a:off x="6145735" y="1303218"/>
            <a:ext cx="1379636" cy="5949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Длительность проведения оценки налоговых расходов</a:t>
            </a:r>
          </a:p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: скругленные углы 18">
            <a:extLst>
              <a:ext uri="{FF2B5EF4-FFF2-40B4-BE49-F238E27FC236}">
                <a16:creationId xmlns:a16="http://schemas.microsoft.com/office/drawing/2014/main" id="{612737FC-8A5B-448E-B99B-7E6D9F6DF00E}"/>
              </a:ext>
            </a:extLst>
          </p:cNvPr>
          <p:cNvSpPr/>
          <p:nvPr/>
        </p:nvSpPr>
        <p:spPr>
          <a:xfrm>
            <a:off x="4426394" y="2463140"/>
            <a:ext cx="1591733" cy="5757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ответа от налогоплательщика, уточнение сведений</a:t>
            </a:r>
          </a:p>
        </p:txBody>
      </p:sp>
      <p:sp>
        <p:nvSpPr>
          <p:cNvPr id="36" name="Прямоугольник: скругленные углы 33">
            <a:extLst>
              <a:ext uri="{FF2B5EF4-FFF2-40B4-BE49-F238E27FC236}">
                <a16:creationId xmlns:a16="http://schemas.microsoft.com/office/drawing/2014/main" id="{B8B9CAD8-7044-4CCE-893C-B5F10B731FFB}"/>
              </a:ext>
            </a:extLst>
          </p:cNvPr>
          <p:cNvSpPr/>
          <p:nvPr/>
        </p:nvSpPr>
        <p:spPr>
          <a:xfrm>
            <a:off x="834040" y="448682"/>
            <a:ext cx="6172976" cy="3340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и трудоёмкость процесса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8D9858-2FFD-45A0-99A1-88FC6E8C5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90" y="436592"/>
            <a:ext cx="1056640" cy="368354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907027" y="844500"/>
            <a:ext cx="463596" cy="409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00089" y="98151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980255" y="1839568"/>
            <a:ext cx="0" cy="498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71837" y="19013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858E8632-B6CF-4194-B028-8BFFE31049AF}"/>
              </a:ext>
            </a:extLst>
          </p:cNvPr>
          <p:cNvSpPr/>
          <p:nvPr/>
        </p:nvSpPr>
        <p:spPr>
          <a:xfrm>
            <a:off x="77672" y="2935751"/>
            <a:ext cx="1788329" cy="254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810147" y="1416365"/>
            <a:ext cx="7374" cy="27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58E8632-B6CF-4194-B028-8BFFE31049AF}"/>
              </a:ext>
            </a:extLst>
          </p:cNvPr>
          <p:cNvSpPr/>
          <p:nvPr/>
        </p:nvSpPr>
        <p:spPr>
          <a:xfrm>
            <a:off x="4289930" y="4549741"/>
            <a:ext cx="1788329" cy="254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70346" y="13655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2818240" y="2172556"/>
            <a:ext cx="7374" cy="27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2794933" y="3105362"/>
            <a:ext cx="7374" cy="27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804696" y="4122233"/>
            <a:ext cx="7374" cy="27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892240" y="2155600"/>
            <a:ext cx="31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84369" y="216182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820629" y="305781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36675" y="40661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4721169" y="1399959"/>
            <a:ext cx="7374" cy="27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805057" y="13655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4848353" y="2201288"/>
            <a:ext cx="7374" cy="27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920528" y="2765628"/>
            <a:ext cx="3694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653443" y="3123151"/>
            <a:ext cx="1398254" cy="597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527574" y="32341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59" name="Прямоугольник: скругленные углы 11">
            <a:extLst>
              <a:ext uri="{FF2B5EF4-FFF2-40B4-BE49-F238E27FC236}">
                <a16:creationId xmlns:a16="http://schemas.microsoft.com/office/drawing/2014/main" id="{A0E0F6A6-1004-4EAC-A164-D5012621027C}"/>
              </a:ext>
            </a:extLst>
          </p:cNvPr>
          <p:cNvSpPr/>
          <p:nvPr/>
        </p:nvSpPr>
        <p:spPr>
          <a:xfrm>
            <a:off x="2138681" y="1110045"/>
            <a:ext cx="3848774" cy="3025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Потеря времени при своде ответов налогоплательщиков</a:t>
            </a: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3840192" y="831791"/>
            <a:ext cx="7374" cy="27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885943" y="7596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62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61347" y="1177114"/>
            <a:ext cx="388558" cy="311028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3" name="16-конечная звезда 46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SpPr/>
          <p:nvPr/>
        </p:nvSpPr>
        <p:spPr>
          <a:xfrm>
            <a:off x="1886854" y="1626466"/>
            <a:ext cx="381864" cy="397517"/>
          </a:xfrm>
          <a:prstGeom prst="star16">
            <a:avLst>
              <a:gd name="adj" fmla="val 37500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4" name="16-конечная звезда 46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SpPr/>
          <p:nvPr/>
        </p:nvSpPr>
        <p:spPr>
          <a:xfrm>
            <a:off x="3999177" y="1520457"/>
            <a:ext cx="381864" cy="397517"/>
          </a:xfrm>
          <a:prstGeom prst="star16">
            <a:avLst>
              <a:gd name="adj" fmla="val 37500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5" name="16-конечная звезда 46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SpPr/>
          <p:nvPr/>
        </p:nvSpPr>
        <p:spPr>
          <a:xfrm>
            <a:off x="2082483" y="990642"/>
            <a:ext cx="381864" cy="397517"/>
          </a:xfrm>
          <a:prstGeom prst="star16">
            <a:avLst>
              <a:gd name="adj" fmla="val 37500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6" name="Прямоугольник: скругленные углы 41">
            <a:extLst>
              <a:ext uri="{FF2B5EF4-FFF2-40B4-BE49-F238E27FC236}">
                <a16:creationId xmlns:a16="http://schemas.microsoft.com/office/drawing/2014/main" id="{F5029847-33D1-4F77-ADAB-0B6A44EAF20F}"/>
              </a:ext>
            </a:extLst>
          </p:cNvPr>
          <p:cNvSpPr/>
          <p:nvPr/>
        </p:nvSpPr>
        <p:spPr>
          <a:xfrm rot="10800000" flipV="1">
            <a:off x="7669205" y="1323041"/>
            <a:ext cx="1379636" cy="5949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Потери времени при обработке сводной информации </a:t>
            </a:r>
          </a:p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16-конечная звезда 46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SpPr/>
          <p:nvPr/>
        </p:nvSpPr>
        <p:spPr>
          <a:xfrm>
            <a:off x="6040280" y="1133869"/>
            <a:ext cx="381864" cy="397517"/>
          </a:xfrm>
          <a:prstGeom prst="star16">
            <a:avLst>
              <a:gd name="adj" fmla="val 37500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9" name="16-конечная звезда 46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SpPr/>
          <p:nvPr/>
        </p:nvSpPr>
        <p:spPr>
          <a:xfrm>
            <a:off x="8553143" y="990641"/>
            <a:ext cx="381864" cy="397517"/>
          </a:xfrm>
          <a:prstGeom prst="star16">
            <a:avLst>
              <a:gd name="adj" fmla="val 37500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cxnSp>
        <p:nvCxnSpPr>
          <p:cNvPr id="71" name="Прямая со стрелкой 70"/>
          <p:cNvCxnSpPr/>
          <p:nvPr/>
        </p:nvCxnSpPr>
        <p:spPr>
          <a:xfrm>
            <a:off x="5604387" y="804946"/>
            <a:ext cx="1401631" cy="448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6569483" y="815447"/>
            <a:ext cx="1789540" cy="438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16-конечная звезда 46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SpPr/>
          <p:nvPr/>
        </p:nvSpPr>
        <p:spPr>
          <a:xfrm>
            <a:off x="6735289" y="2286351"/>
            <a:ext cx="381864" cy="397517"/>
          </a:xfrm>
          <a:prstGeom prst="star16">
            <a:avLst>
              <a:gd name="adj" fmla="val 37500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640911" y="8427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425181" y="19739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cxnSp>
        <p:nvCxnSpPr>
          <p:cNvPr id="78" name="Прямая со стрелкой 77"/>
          <p:cNvCxnSpPr/>
          <p:nvPr/>
        </p:nvCxnSpPr>
        <p:spPr>
          <a:xfrm>
            <a:off x="6974626" y="1941738"/>
            <a:ext cx="393031" cy="465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flipH="1">
            <a:off x="7738087" y="1968733"/>
            <a:ext cx="462016" cy="474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>
            <a:endCxn id="18" idx="0"/>
          </p:cNvCxnSpPr>
          <p:nvPr/>
        </p:nvCxnSpPr>
        <p:spPr>
          <a:xfrm>
            <a:off x="7661056" y="3147728"/>
            <a:ext cx="0" cy="405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858E8632-B6CF-4194-B028-8BFFE31049AF}"/>
              </a:ext>
            </a:extLst>
          </p:cNvPr>
          <p:cNvSpPr/>
          <p:nvPr/>
        </p:nvSpPr>
        <p:spPr>
          <a:xfrm>
            <a:off x="6734904" y="4274217"/>
            <a:ext cx="1788329" cy="254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13ADBE-B7E3-49B7-843E-5B926E56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5634" y="4736259"/>
            <a:ext cx="370580" cy="274097"/>
          </a:xfrm>
        </p:spPr>
        <p:txBody>
          <a:bodyPr/>
          <a:lstStyle/>
          <a:p>
            <a:fld id="{1DB53087-2C50-47AC-ACD0-434C56EF5E4C}" type="slidenum">
              <a:rPr lang="ru-RU" sz="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ru-R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90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171" y="241963"/>
            <a:ext cx="6561138" cy="3302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 проблем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17219051"/>
              </p:ext>
            </p:extLst>
          </p:nvPr>
        </p:nvGraphicFramePr>
        <p:xfrm>
          <a:off x="381000" y="1147763"/>
          <a:ext cx="8029903" cy="3638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 flipV="1">
            <a:off x="3473116" y="2430380"/>
            <a:ext cx="1524000" cy="320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3238080" y="2731148"/>
            <a:ext cx="647409" cy="41318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3928790" y="1799860"/>
            <a:ext cx="605319" cy="49730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4749459" y="3953233"/>
            <a:ext cx="647409" cy="56767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591783" y="324715"/>
            <a:ext cx="319073" cy="379431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CBA1377-E6E9-4508-AB4E-4CAEE89BCC59}"/>
              </a:ext>
            </a:extLst>
          </p:cNvPr>
          <p:cNvCxnSpPr>
            <a:cxnSpLocks/>
          </p:cNvCxnSpPr>
          <p:nvPr/>
        </p:nvCxnSpPr>
        <p:spPr>
          <a:xfrm flipV="1">
            <a:off x="2759933" y="3593432"/>
            <a:ext cx="2943035" cy="68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ятно 1 9">
            <a:extLst>
              <a:ext uri="{FF2B5EF4-FFF2-40B4-BE49-F238E27FC236}">
                <a16:creationId xmlns:a16="http://schemas.microsoft.com/office/drawing/2014/main" id="{6C5DE3B1-463B-462C-8FF5-7A7445791336}"/>
              </a:ext>
            </a:extLst>
          </p:cNvPr>
          <p:cNvSpPr/>
          <p:nvPr/>
        </p:nvSpPr>
        <p:spPr>
          <a:xfrm>
            <a:off x="3960988" y="2499573"/>
            <a:ext cx="647409" cy="41203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</a:rPr>
              <a:t>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3047433" y="3926870"/>
            <a:ext cx="766307" cy="66244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Пятно 1 15"/>
          <p:cNvSpPr/>
          <p:nvPr/>
        </p:nvSpPr>
        <p:spPr>
          <a:xfrm>
            <a:off x="4625723" y="2771253"/>
            <a:ext cx="647409" cy="41318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Пятно 1 15">
            <a:extLst>
              <a:ext uri="{FF2B5EF4-FFF2-40B4-BE49-F238E27FC236}">
                <a16:creationId xmlns:a16="http://schemas.microsoft.com/office/drawing/2014/main" id="{6245E9FD-EAE0-454E-AC63-6ED2C50E23AF}"/>
              </a:ext>
            </a:extLst>
          </p:cNvPr>
          <p:cNvSpPr/>
          <p:nvPr/>
        </p:nvSpPr>
        <p:spPr>
          <a:xfrm>
            <a:off x="3957395" y="3114017"/>
            <a:ext cx="647409" cy="41318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25304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6257" y="205020"/>
            <a:ext cx="4713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Подготовка к плану действий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892685"/>
              </p:ext>
            </p:extLst>
          </p:nvPr>
        </p:nvGraphicFramePr>
        <p:xfrm>
          <a:off x="169334" y="880535"/>
          <a:ext cx="8886177" cy="40210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2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2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0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02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6101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Проблема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Решить полностью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Решить частично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решать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Комментарии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42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Потеря времени при подготовке запросов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892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Потеря времени на ожидание ответа от налогоплательщиков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Проблема находится вне зоны контроля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892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Потеря времени на телефонные переговоры с налогоплательщиками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Проблема находится вне зоны контроля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71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Потеря времени при своде ответов налогоплательщиков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416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Потери времени на ручную обработку полученных данных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703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Длительность проведения оценки кураторами НР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109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Потеря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времени при обработке сводной информации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88"/>
          <p:cNvPicPr/>
          <p:nvPr/>
        </p:nvPicPr>
        <p:blipFill>
          <a:blip r:embed="rId2"/>
          <a:stretch/>
        </p:blipFill>
        <p:spPr>
          <a:xfrm>
            <a:off x="4371255" y="3935742"/>
            <a:ext cx="401489" cy="374567"/>
          </a:xfrm>
          <a:prstGeom prst="rect">
            <a:avLst/>
          </a:prstGeom>
        </p:spPr>
      </p:pic>
      <p:pic>
        <p:nvPicPr>
          <p:cNvPr id="6" name="Picture 88"/>
          <p:cNvPicPr/>
          <p:nvPr/>
        </p:nvPicPr>
        <p:blipFill>
          <a:blip r:embed="rId2"/>
          <a:stretch/>
        </p:blipFill>
        <p:spPr>
          <a:xfrm>
            <a:off x="4371255" y="3521053"/>
            <a:ext cx="396375" cy="362078"/>
          </a:xfrm>
          <a:prstGeom prst="rect">
            <a:avLst/>
          </a:prstGeom>
        </p:spPr>
      </p:pic>
      <p:pic>
        <p:nvPicPr>
          <p:cNvPr id="7" name="Picture 88"/>
          <p:cNvPicPr/>
          <p:nvPr/>
        </p:nvPicPr>
        <p:blipFill>
          <a:blip r:embed="rId2"/>
          <a:stretch/>
        </p:blipFill>
        <p:spPr>
          <a:xfrm>
            <a:off x="4388642" y="3090525"/>
            <a:ext cx="378988" cy="343667"/>
          </a:xfrm>
          <a:prstGeom prst="rect">
            <a:avLst/>
          </a:prstGeom>
        </p:spPr>
      </p:pic>
      <p:pic>
        <p:nvPicPr>
          <p:cNvPr id="9" name="Picture 88"/>
          <p:cNvPicPr/>
          <p:nvPr/>
        </p:nvPicPr>
        <p:blipFill>
          <a:blip r:embed="rId2"/>
          <a:stretch/>
        </p:blipFill>
        <p:spPr>
          <a:xfrm>
            <a:off x="4378926" y="1466969"/>
            <a:ext cx="381032" cy="362077"/>
          </a:xfrm>
          <a:prstGeom prst="rect">
            <a:avLst/>
          </a:prstGeom>
        </p:spPr>
      </p:pic>
      <p:pic>
        <p:nvPicPr>
          <p:cNvPr id="10" name="Picture 88"/>
          <p:cNvPicPr/>
          <p:nvPr/>
        </p:nvPicPr>
        <p:blipFill>
          <a:blip r:embed="rId2"/>
          <a:stretch/>
        </p:blipFill>
        <p:spPr>
          <a:xfrm>
            <a:off x="5571369" y="2574131"/>
            <a:ext cx="380010" cy="346950"/>
          </a:xfrm>
          <a:prstGeom prst="rect">
            <a:avLst/>
          </a:prstGeom>
        </p:spPr>
      </p:pic>
      <p:pic>
        <p:nvPicPr>
          <p:cNvPr id="11" name="Picture 88"/>
          <p:cNvPicPr/>
          <p:nvPr/>
        </p:nvPicPr>
        <p:blipFill>
          <a:blip r:embed="rId2"/>
          <a:stretch/>
        </p:blipFill>
        <p:spPr>
          <a:xfrm>
            <a:off x="5570347" y="2019438"/>
            <a:ext cx="381032" cy="362077"/>
          </a:xfrm>
          <a:prstGeom prst="rect">
            <a:avLst/>
          </a:prstGeom>
        </p:spPr>
      </p:pic>
      <p:pic>
        <p:nvPicPr>
          <p:cNvPr id="12" name="Picture 88"/>
          <p:cNvPicPr/>
          <p:nvPr/>
        </p:nvPicPr>
        <p:blipFill>
          <a:blip r:embed="rId2"/>
          <a:stretch/>
        </p:blipFill>
        <p:spPr>
          <a:xfrm>
            <a:off x="4358469" y="4437292"/>
            <a:ext cx="401489" cy="3745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7071E0-BFBD-4BA4-9E13-C129511DF2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1980" y="4876660"/>
            <a:ext cx="627062" cy="283631"/>
          </a:xfrm>
        </p:spPr>
        <p:txBody>
          <a:bodyPr/>
          <a:lstStyle/>
          <a:p>
            <a:fld id="{266048B4-E1F6-4B7C-B5CF-B726961A650C}" type="slidenum">
              <a:rPr lang="ru-RU" altLang="ru-RU" sz="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7D21C3-3757-45BA-82AE-FD949C12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585" y="392853"/>
            <a:ext cx="283682" cy="3387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776139"/>
              </p:ext>
            </p:extLst>
          </p:nvPr>
        </p:nvGraphicFramePr>
        <p:xfrm>
          <a:off x="145996" y="761612"/>
          <a:ext cx="8852008" cy="3977560"/>
        </p:xfrm>
        <a:graphic>
          <a:graphicData uri="http://schemas.openxmlformats.org/drawingml/2006/table">
            <a:tbl>
              <a:tblPr/>
              <a:tblGrid>
                <a:gridCol w="951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18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3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92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70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6075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2088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022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Сроки по регламенту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марта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 мая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июня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20 августа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 октября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Время процесса      (в календ. днях)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1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Минфин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Забайкальского края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Направление запросов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Свод и обобщение, направление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кураторам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Утверждение приказом Министерства Перечня НР, размещение в сети «Интернет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Проведение расчета СБЭ по стимулирующим НР - налогу на прибыль и налогу на имущество организаций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Обобщение материалов, формирование сводной оценки эффективности НР, представление сводной аналитической записки о результатах оценки НР в Минфин РФ, размещение в сети «Интернет»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Подготовка проекта закона Забайкальского края,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Приобщение результатов оценки НР при формировании основных направлений бюджетной и налоговой политики Забайкальского края, при проведении оценки эффективности ГП Забайкальского края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Кураторы НР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Обобщение информации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Подготовка и представление результатов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Сравнительный анализ результативности</a:t>
                      </a: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Налогоплательщики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Подготовка ответов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100484"/>
            <a:ext cx="6561138" cy="338725"/>
          </a:xfrm>
        </p:spPr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Целевая карта процесса</a:t>
            </a:r>
            <a:endParaRPr lang="ru-RU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403" y="364661"/>
            <a:ext cx="283682" cy="3387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996" y="367134"/>
            <a:ext cx="6162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9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«Оптимизация процедуры проведения оценки эффективности налоговых расходов Забайкальского края»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>
            <a:off x="1636376" y="2387900"/>
            <a:ext cx="223262" cy="1938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flipV="1">
            <a:off x="1924334" y="2236411"/>
            <a:ext cx="238836" cy="2089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>
            <a:off x="2934740" y="2017847"/>
            <a:ext cx="200350" cy="1263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>
            <a:off x="4195478" y="1752315"/>
            <a:ext cx="663125" cy="1458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flipV="1">
            <a:off x="4878669" y="2017847"/>
            <a:ext cx="471253" cy="1193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flipH="1" flipV="1">
            <a:off x="4175412" y="2321900"/>
            <a:ext cx="335340" cy="892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>
            <a:off x="3415148" y="3778088"/>
            <a:ext cx="665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19177" y="4833653"/>
            <a:ext cx="2612572" cy="222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ВПП= 30 дней</a:t>
            </a:r>
          </a:p>
        </p:txBody>
      </p:sp>
      <p:sp>
        <p:nvSpPr>
          <p:cNvPr id="2" name="Выноска-облако 1"/>
          <p:cNvSpPr/>
          <p:nvPr/>
        </p:nvSpPr>
        <p:spPr>
          <a:xfrm>
            <a:off x="1141048" y="2017847"/>
            <a:ext cx="384415" cy="3040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Выноска-облако 14"/>
          <p:cNvSpPr/>
          <p:nvPr/>
        </p:nvSpPr>
        <p:spPr>
          <a:xfrm>
            <a:off x="1421442" y="4004566"/>
            <a:ext cx="384415" cy="3040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Выноска-облако 18"/>
          <p:cNvSpPr/>
          <p:nvPr/>
        </p:nvSpPr>
        <p:spPr>
          <a:xfrm>
            <a:off x="2381720" y="2134180"/>
            <a:ext cx="384415" cy="3040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 rot="272746">
            <a:off x="1308742" y="4321144"/>
            <a:ext cx="328264" cy="307350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2102214" y="4067830"/>
            <a:ext cx="340462" cy="296870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ysClr val="window" lastClr="FFFFFF"/>
                </a:solidFill>
                <a:latin typeface="Calibri"/>
              </a:rPr>
              <a:t>3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2966947" y="3897185"/>
            <a:ext cx="384415" cy="2986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Выноска-облако 24"/>
          <p:cNvSpPr/>
          <p:nvPr/>
        </p:nvSpPr>
        <p:spPr>
          <a:xfrm>
            <a:off x="4343082" y="4067830"/>
            <a:ext cx="384415" cy="2986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Выноска-облако 25"/>
          <p:cNvSpPr/>
          <p:nvPr/>
        </p:nvSpPr>
        <p:spPr>
          <a:xfrm>
            <a:off x="5420690" y="2982724"/>
            <a:ext cx="384415" cy="2986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Выноска-облако 26"/>
          <p:cNvSpPr/>
          <p:nvPr/>
        </p:nvSpPr>
        <p:spPr>
          <a:xfrm>
            <a:off x="6908680" y="1223712"/>
            <a:ext cx="384415" cy="2986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05429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5673" y="306908"/>
            <a:ext cx="6045869" cy="338725"/>
          </a:xfrm>
        </p:spPr>
        <p:txBody>
          <a:bodyPr/>
          <a:lstStyle/>
          <a:p>
            <a:r>
              <a:rPr lang="ru-RU" dirty="0"/>
              <a:t>Достижение целевых показателей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50" y="365421"/>
            <a:ext cx="283682" cy="338725"/>
          </a:xfrm>
          <a:prstGeom prst="rect">
            <a:avLst/>
          </a:prstGeom>
        </p:spPr>
      </p:pic>
      <p:graphicFrame>
        <p:nvGraphicFramePr>
          <p:cNvPr id="7" name="Таблица 8">
            <a:extLst>
              <a:ext uri="{FF2B5EF4-FFF2-40B4-BE49-F238E27FC236}">
                <a16:creationId xmlns:a16="http://schemas.microsoft.com/office/drawing/2014/main" id="{55118368-7C41-4875-B56B-B074D545C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851087"/>
              </p:ext>
            </p:extLst>
          </p:nvPr>
        </p:nvGraphicFramePr>
        <p:xfrm>
          <a:off x="46533" y="672704"/>
          <a:ext cx="8802500" cy="434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677">
                  <a:extLst>
                    <a:ext uri="{9D8B030D-6E8A-4147-A177-3AD203B41FA5}">
                      <a16:colId xmlns:a16="http://schemas.microsoft.com/office/drawing/2014/main" val="451292341"/>
                    </a:ext>
                  </a:extLst>
                </a:gridCol>
                <a:gridCol w="3524197">
                  <a:extLst>
                    <a:ext uri="{9D8B030D-6E8A-4147-A177-3AD203B41FA5}">
                      <a16:colId xmlns:a16="http://schemas.microsoft.com/office/drawing/2014/main" val="695775562"/>
                    </a:ext>
                  </a:extLst>
                </a:gridCol>
                <a:gridCol w="422492">
                  <a:extLst>
                    <a:ext uri="{9D8B030D-6E8A-4147-A177-3AD203B41FA5}">
                      <a16:colId xmlns:a16="http://schemas.microsoft.com/office/drawing/2014/main" val="1259046479"/>
                    </a:ext>
                  </a:extLst>
                </a:gridCol>
                <a:gridCol w="412188">
                  <a:extLst>
                    <a:ext uri="{9D8B030D-6E8A-4147-A177-3AD203B41FA5}">
                      <a16:colId xmlns:a16="http://schemas.microsoft.com/office/drawing/2014/main" val="2891161534"/>
                    </a:ext>
                  </a:extLst>
                </a:gridCol>
                <a:gridCol w="566756">
                  <a:extLst>
                    <a:ext uri="{9D8B030D-6E8A-4147-A177-3AD203B41FA5}">
                      <a16:colId xmlns:a16="http://schemas.microsoft.com/office/drawing/2014/main" val="2081180916"/>
                    </a:ext>
                  </a:extLst>
                </a:gridCol>
                <a:gridCol w="597671">
                  <a:extLst>
                    <a:ext uri="{9D8B030D-6E8A-4147-A177-3AD203B41FA5}">
                      <a16:colId xmlns:a16="http://schemas.microsoft.com/office/drawing/2014/main" val="313688526"/>
                    </a:ext>
                  </a:extLst>
                </a:gridCol>
                <a:gridCol w="535842">
                  <a:extLst>
                    <a:ext uri="{9D8B030D-6E8A-4147-A177-3AD203B41FA5}">
                      <a16:colId xmlns:a16="http://schemas.microsoft.com/office/drawing/2014/main" val="2399515394"/>
                    </a:ext>
                  </a:extLst>
                </a:gridCol>
                <a:gridCol w="597671">
                  <a:extLst>
                    <a:ext uri="{9D8B030D-6E8A-4147-A177-3AD203B41FA5}">
                      <a16:colId xmlns:a16="http://schemas.microsoft.com/office/drawing/2014/main" val="3770992756"/>
                    </a:ext>
                  </a:extLst>
                </a:gridCol>
                <a:gridCol w="601269">
                  <a:extLst>
                    <a:ext uri="{9D8B030D-6E8A-4147-A177-3AD203B41FA5}">
                      <a16:colId xmlns:a16="http://schemas.microsoft.com/office/drawing/2014/main" val="557674733"/>
                    </a:ext>
                  </a:extLst>
                </a:gridCol>
                <a:gridCol w="636737">
                  <a:extLst>
                    <a:ext uri="{9D8B030D-6E8A-4147-A177-3AD203B41FA5}">
                      <a16:colId xmlns:a16="http://schemas.microsoft.com/office/drawing/2014/main" val="4161328632"/>
                    </a:ext>
                  </a:extLst>
                </a:gridCol>
              </a:tblGrid>
              <a:tr h="35700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Участники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Наименование процедуры оценки эффективности НР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Длительность процесса (календарные дни)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автоматизированных расчетов/процессов (%)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199229"/>
                  </a:ext>
                </a:extLst>
              </a:tr>
              <a:tr h="53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Текущий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Целевой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Фактический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Сокращение ВПП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Текущий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Целевой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Фактический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Эффективность (%)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1889161"/>
                  </a:ext>
                </a:extLst>
              </a:tr>
              <a:tr h="178500">
                <a:tc rowSpan="7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Минфин Забайкальского края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Утверждение перечня НР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126,7%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8833474"/>
                  </a:ext>
                </a:extLst>
              </a:tr>
              <a:tr h="178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Направление запросов в адрес плательщиков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133,3%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449612"/>
                  </a:ext>
                </a:extLst>
              </a:tr>
              <a:tr h="178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Свод и обобщение ответов, направление кураторам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598794"/>
                  </a:ext>
                </a:extLst>
              </a:tr>
              <a:tr h="178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расчета СБЭ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114,3%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798371"/>
                  </a:ext>
                </a:extLst>
              </a:tr>
              <a:tr h="35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Свод и обобщение результатов оценки эффективности НР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109,1%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45635"/>
                  </a:ext>
                </a:extLst>
              </a:tr>
              <a:tr h="35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Разработка проекта закона края об отмене неэффективных налоговых льгот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656579"/>
                  </a:ext>
                </a:extLst>
              </a:tr>
              <a:tr h="35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Приобщение результатов оценки НР при формировании ОННБП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719262"/>
                  </a:ext>
                </a:extLst>
              </a:tr>
              <a:tr h="178500">
                <a:tc rowSpan="4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Кураторы НР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Обобщение информации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7530549"/>
                  </a:ext>
                </a:extLst>
              </a:tr>
              <a:tr h="178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Сравнительный анализ результативности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699985"/>
                  </a:ext>
                </a:extLst>
              </a:tr>
              <a:tr h="35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Представление в Минфин Забайкальского края результатов оценки эффективности НР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363169"/>
                  </a:ext>
                </a:extLst>
              </a:tr>
              <a:tr h="35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Разработка проекта закона Забайкальского края об отмене неэффективных налоговых льгот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34379"/>
                  </a:ext>
                </a:extLst>
              </a:tr>
              <a:tr h="35700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Налогоплательщики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Предоставление в Минфин Забайкальского края сведений по запросу</a:t>
                      </a: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1296"/>
                  </a:ext>
                </a:extLst>
              </a:tr>
              <a:tr h="17850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117,2%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69735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9685FD6-39FF-4FAE-BDCA-D56CB1F60814}"/>
              </a:ext>
            </a:extLst>
          </p:cNvPr>
          <p:cNvSpPr txBox="1"/>
          <p:nvPr/>
        </p:nvSpPr>
        <p:spPr>
          <a:xfrm>
            <a:off x="8849033" y="4923691"/>
            <a:ext cx="3908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4589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90330EE8-0A2E-4C07-9D40-31F7863EC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923747"/>
              </p:ext>
            </p:extLst>
          </p:nvPr>
        </p:nvGraphicFramePr>
        <p:xfrm>
          <a:off x="121987" y="745331"/>
          <a:ext cx="8595359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953">
                  <a:extLst>
                    <a:ext uri="{9D8B030D-6E8A-4147-A177-3AD203B41FA5}">
                      <a16:colId xmlns:a16="http://schemas.microsoft.com/office/drawing/2014/main" val="630611787"/>
                    </a:ext>
                  </a:extLst>
                </a:gridCol>
                <a:gridCol w="1931734">
                  <a:extLst>
                    <a:ext uri="{9D8B030D-6E8A-4147-A177-3AD203B41FA5}">
                      <a16:colId xmlns:a16="http://schemas.microsoft.com/office/drawing/2014/main" val="3620366944"/>
                    </a:ext>
                  </a:extLst>
                </a:gridCol>
                <a:gridCol w="2259963">
                  <a:extLst>
                    <a:ext uri="{9D8B030D-6E8A-4147-A177-3AD203B41FA5}">
                      <a16:colId xmlns:a16="http://schemas.microsoft.com/office/drawing/2014/main" val="3148647976"/>
                    </a:ext>
                  </a:extLst>
                </a:gridCol>
                <a:gridCol w="2673783">
                  <a:extLst>
                    <a:ext uri="{9D8B030D-6E8A-4147-A177-3AD203B41FA5}">
                      <a16:colId xmlns:a16="http://schemas.microsoft.com/office/drawing/2014/main" val="1858541124"/>
                    </a:ext>
                  </a:extLst>
                </a:gridCol>
                <a:gridCol w="1101926">
                  <a:extLst>
                    <a:ext uri="{9D8B030D-6E8A-4147-A177-3AD203B41FA5}">
                      <a16:colId xmlns:a16="http://schemas.microsoft.com/office/drawing/2014/main" val="1143989178"/>
                    </a:ext>
                  </a:extLst>
                </a:gridCol>
              </a:tblGrid>
              <a:tr h="50607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Первопричина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в достижение цели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2887084"/>
                  </a:ext>
                </a:extLst>
              </a:tr>
              <a:tr h="36549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Потеря времени при подготовке запросов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Запросы готовятся в ручном режиме каждому налогоплательщику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228600" indent="-228600" algn="ctr">
                        <a:buAutoNum type="arabicPeriod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Упростить процесс уведомления налогоплательщиков (готовить 1 шаблонный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запрос)</a:t>
                      </a:r>
                    </a:p>
                    <a:p>
                      <a:pPr marL="228600" indent="-228600" algn="ctr">
                        <a:buAutoNum type="arabicPeriod"/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Применить общую  </a:t>
                      </a:r>
                      <a:r>
                        <a:rPr lang="ru-RU" sz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яндекс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-форму, которую налогоплательщики заполняют онлайн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ВПП на 20 дней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3568438"/>
                  </a:ext>
                </a:extLst>
              </a:tr>
              <a:tr h="39361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Потеря времени на ожидание ответа от налогоплательщиков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Большая трудоемкость при подготовке официального ответа на запрос министерства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Отсутствие нормы об обязанности налогоплательщика в Налоговом кодексе РФ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14422"/>
                  </a:ext>
                </a:extLst>
              </a:tr>
              <a:tr h="13843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Потеря времени на телефонные переговоры с налогоплательщиками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171598"/>
                  </a:ext>
                </a:extLst>
              </a:tr>
              <a:tr h="560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Решение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не предусматривается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53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Потери времени на ручную обработку полученных данных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Отсутствие единого программного комплекса для работы с данными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Разработать в программном комплексе унифицированную форму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ВПП на 45 дней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1058509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B688C1-E87B-41E2-A43C-AF7981FE19B2}"/>
              </a:ext>
            </a:extLst>
          </p:cNvPr>
          <p:cNvSpPr/>
          <p:nvPr/>
        </p:nvSpPr>
        <p:spPr>
          <a:xfrm>
            <a:off x="690000" y="162285"/>
            <a:ext cx="3224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цель проекта</a:t>
            </a:r>
          </a:p>
        </p:txBody>
      </p:sp>
      <p:sp>
        <p:nvSpPr>
          <p:cNvPr id="4" name="Скругленный прямоугольник 13">
            <a:extLst>
              <a:ext uri="{FF2B5EF4-FFF2-40B4-BE49-F238E27FC236}">
                <a16:creationId xmlns:a16="http://schemas.microsoft.com/office/drawing/2014/main" id="{586C6268-4526-4420-B949-58742B89CD26}"/>
              </a:ext>
            </a:extLst>
          </p:cNvPr>
          <p:cNvSpPr/>
          <p:nvPr/>
        </p:nvSpPr>
        <p:spPr>
          <a:xfrm>
            <a:off x="5991726" y="4616645"/>
            <a:ext cx="2725620" cy="413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Итого: сокращение ВПП на 65 дней (90-25)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1B7584-F760-486B-8BEB-63692E43F6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7346" y="4746205"/>
            <a:ext cx="627062" cy="283631"/>
          </a:xfrm>
        </p:spPr>
        <p:txBody>
          <a:bodyPr/>
          <a:lstStyle/>
          <a:p>
            <a:fld id="{266048B4-E1F6-4B7C-B5CF-B726961A650C}" type="slidenum">
              <a:rPr lang="ru-RU" altLang="ru-RU" sz="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F5C68F-346D-49BF-BA68-82918467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767" y="362340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0190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lvl="0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по реализации проекта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923362"/>
              </p:ext>
            </p:extLst>
          </p:nvPr>
        </p:nvGraphicFramePr>
        <p:xfrm>
          <a:off x="432027" y="840820"/>
          <a:ext cx="8083324" cy="3922276"/>
        </p:xfrm>
        <a:graphic>
          <a:graphicData uri="http://schemas.openxmlformats.org/drawingml/2006/table">
            <a:tbl>
              <a:tblPr/>
              <a:tblGrid>
                <a:gridCol w="264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6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23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9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96497">
                  <a:extLst>
                    <a:ext uri="{9D8B030D-6E8A-4147-A177-3AD203B41FA5}">
                      <a16:colId xmlns:a16="http://schemas.microsoft.com/office/drawing/2014/main" val="2730658342"/>
                    </a:ext>
                  </a:extLst>
                </a:gridCol>
              </a:tblGrid>
              <a:tr h="117269">
                <a:tc gridSpan="5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3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Срок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Выполнено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форм отчетности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кураторов налоговых расходов  </a:t>
                      </a: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06.10.2023-01.11.2023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Обедкина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Д.П.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Разработаны 3 формы отчета по налогам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9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Отработка с программистами форм отчетности для кураторов налоговых расходов, созданных в программном комплексе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02.11.2023-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.2023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Власова О.В.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Отработаны с ОАБП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2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и обучение кураторов о новом порядке заполнения отчетности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09.01.2024-31.01.2024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Кислицина Т.С.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Подготовлено письмо в адрес кураторов НР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2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с программистами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яндекс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форм для свода сведений налогоплательщиков по ссылке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01.12.2023-31.12.2023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Кислицина Т.С.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Разработана таблица для заполнения налогоплательщиками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76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шаблона уведомления налогоплательщиков,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01.03.2024-31.03.2024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Макарова Е.В.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Шаблоны разработаны, письма направлены налогоплательщикам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005024"/>
                  </a:ext>
                </a:extLst>
              </a:tr>
              <a:tr h="331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рекомендаций для кураторов НР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01.04.2024-30.04.2024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Примак И.В.,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Шестаков Д.А.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Разработаны Рекомендации кураторам НР по повышению качества оценки эффективности НР, размещены на сайте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55062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50" y="365421"/>
            <a:ext cx="283682" cy="338725"/>
          </a:xfrm>
          <a:prstGeom prst="rect">
            <a:avLst/>
          </a:prstGeom>
        </p:spPr>
      </p:pic>
      <p:pic>
        <p:nvPicPr>
          <p:cNvPr id="6" name="Рисунок 5" descr="Маркеры-галочки">
            <a:extLst>
              <a:ext uri="{FF2B5EF4-FFF2-40B4-BE49-F238E27FC236}">
                <a16:creationId xmlns:a16="http://schemas.microsoft.com/office/drawing/2014/main" id="{09EEA225-9B1F-4468-9D9B-7F12AC523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7213" y="1344281"/>
            <a:ext cx="375313" cy="375313"/>
          </a:xfrm>
          <a:prstGeom prst="rect">
            <a:avLst/>
          </a:prstGeom>
        </p:spPr>
      </p:pic>
      <p:pic>
        <p:nvPicPr>
          <p:cNvPr id="9" name="Рисунок 8" descr="Маркеры-галочки">
            <a:extLst>
              <a:ext uri="{FF2B5EF4-FFF2-40B4-BE49-F238E27FC236}">
                <a16:creationId xmlns:a16="http://schemas.microsoft.com/office/drawing/2014/main" id="{5B0AF969-54B7-460F-AF22-D9A742E41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7213" y="1856268"/>
            <a:ext cx="375313" cy="375313"/>
          </a:xfrm>
          <a:prstGeom prst="rect">
            <a:avLst/>
          </a:prstGeom>
        </p:spPr>
      </p:pic>
      <p:pic>
        <p:nvPicPr>
          <p:cNvPr id="10" name="Рисунок 9" descr="Маркеры-галочки">
            <a:extLst>
              <a:ext uri="{FF2B5EF4-FFF2-40B4-BE49-F238E27FC236}">
                <a16:creationId xmlns:a16="http://schemas.microsoft.com/office/drawing/2014/main" id="{96C73EA9-6E09-483A-B891-0DF462063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7213" y="2971468"/>
            <a:ext cx="375313" cy="375313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CBEA663C-FD97-4B3C-BDCE-AAD9AF5A1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7212" y="3544042"/>
            <a:ext cx="375313" cy="375313"/>
          </a:xfrm>
          <a:prstGeom prst="rect">
            <a:avLst/>
          </a:prstGeom>
        </p:spPr>
      </p:pic>
      <p:pic>
        <p:nvPicPr>
          <p:cNvPr id="12" name="Рисунок 11" descr="Маркеры-галочки">
            <a:extLst>
              <a:ext uri="{FF2B5EF4-FFF2-40B4-BE49-F238E27FC236}">
                <a16:creationId xmlns:a16="http://schemas.microsoft.com/office/drawing/2014/main" id="{B3C99EC0-D34E-4AE4-A6C8-2F24EAA21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7211" y="4257573"/>
            <a:ext cx="375313" cy="375313"/>
          </a:xfrm>
          <a:prstGeom prst="rect">
            <a:avLst/>
          </a:prstGeom>
        </p:spPr>
      </p:pic>
      <p:pic>
        <p:nvPicPr>
          <p:cNvPr id="13" name="Рисунок 12" descr="Маркеры-галочки">
            <a:extLst>
              <a:ext uri="{FF2B5EF4-FFF2-40B4-BE49-F238E27FC236}">
                <a16:creationId xmlns:a16="http://schemas.microsoft.com/office/drawing/2014/main" id="{AFE4BC87-7F93-4565-8B29-DCEBF8D61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7210" y="2425614"/>
            <a:ext cx="375313" cy="3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1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191392"/>
              </p:ext>
            </p:extLst>
          </p:nvPr>
        </p:nvGraphicFramePr>
        <p:xfrm>
          <a:off x="372676" y="783086"/>
          <a:ext cx="8409658" cy="1216650"/>
        </p:xfrm>
        <a:graphic>
          <a:graphicData uri="http://schemas.openxmlformats.org/drawingml/2006/table">
            <a:tbl>
              <a:tblPr/>
              <a:tblGrid>
                <a:gridCol w="538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3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67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9448">
                <a:tc gridSpan="3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406" marR="2406" marT="24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форм отчетности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кураторов налоговых расходов  </a:t>
                      </a: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Разработаны 3 формы отчета по налогам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Отработка с программистами форм отчетности для кураторов налоговых расходов, созданных в программном комплексе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Отработаны с ОАБП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50" y="365421"/>
            <a:ext cx="283682" cy="338725"/>
          </a:xfrm>
          <a:prstGeom prst="rect">
            <a:avLst/>
          </a:prstGeom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2CC3CF44-9DA8-4D81-9635-A52C5D3CE690}"/>
              </a:ext>
            </a:extLst>
          </p:cNvPr>
          <p:cNvSpPr txBox="1">
            <a:spLocks/>
          </p:cNvSpPr>
          <p:nvPr/>
        </p:nvSpPr>
        <p:spPr>
          <a:xfrm>
            <a:off x="372676" y="121381"/>
            <a:ext cx="6750997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мероприятий по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CB1250-A751-4EFE-AF1B-AAE9FAD65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96" b="68698"/>
          <a:stretch/>
        </p:blipFill>
        <p:spPr>
          <a:xfrm>
            <a:off x="175697" y="2165458"/>
            <a:ext cx="6910350" cy="13772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8BD6EA-AA2A-4B71-BCD9-6BE153A490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216"/>
          <a:stretch/>
        </p:blipFill>
        <p:spPr>
          <a:xfrm>
            <a:off x="540879" y="3570405"/>
            <a:ext cx="7870206" cy="13185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7977A3-4774-423A-B15E-D3FA8A1966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994" r="6227" b="68833"/>
          <a:stretch/>
        </p:blipFill>
        <p:spPr>
          <a:xfrm>
            <a:off x="7056935" y="2165945"/>
            <a:ext cx="1971299" cy="138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7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2320145"/>
            <a:ext cx="5259471" cy="1421675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процедуры проведения оценки эффективности налоговых расходов Забайкальского края»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Проект:</a:t>
            </a:r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5835" y="177592"/>
            <a:ext cx="6750997" cy="3302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мероприятий по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785604"/>
              </p:ext>
            </p:extLst>
          </p:nvPr>
        </p:nvGraphicFramePr>
        <p:xfrm>
          <a:off x="372675" y="891975"/>
          <a:ext cx="8477897" cy="708873"/>
        </p:xfrm>
        <a:graphic>
          <a:graphicData uri="http://schemas.openxmlformats.org/drawingml/2006/table">
            <a:tbl>
              <a:tblPr/>
              <a:tblGrid>
                <a:gridCol w="542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3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915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1136">
                <a:tc gridSpan="3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9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и обучение кураторов о новом порядке заполнения отчетности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Направлены письма в адрес кураторов НР. Обучение проведено.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50" y="365421"/>
            <a:ext cx="283682" cy="338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BD49B1-1459-4226-93EE-44CBB7F485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22" t="28484" r="19838" b="18326"/>
          <a:stretch/>
        </p:blipFill>
        <p:spPr>
          <a:xfrm>
            <a:off x="372675" y="1760538"/>
            <a:ext cx="2368788" cy="28999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706795-3D61-42A3-BD60-7CB4F5A0CE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02" t="29738" r="19758" b="13881"/>
          <a:stretch/>
        </p:blipFill>
        <p:spPr>
          <a:xfrm>
            <a:off x="6280628" y="1845316"/>
            <a:ext cx="2234722" cy="28999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4816D9-A5EF-4B46-81F1-EC06D1CFEC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608" t="30527" r="19953" b="17931"/>
          <a:stretch/>
        </p:blipFill>
        <p:spPr>
          <a:xfrm>
            <a:off x="3454638" y="1845316"/>
            <a:ext cx="2444539" cy="2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7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5673" y="306908"/>
            <a:ext cx="6045869" cy="338725"/>
          </a:xfrm>
        </p:spPr>
        <p:txBody>
          <a:bodyPr/>
          <a:lstStyle/>
          <a:p>
            <a:r>
              <a:rPr lang="ru-RU" dirty="0"/>
              <a:t>Достижение целевых показателей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832737"/>
              </p:ext>
            </p:extLst>
          </p:nvPr>
        </p:nvGraphicFramePr>
        <p:xfrm>
          <a:off x="445673" y="891975"/>
          <a:ext cx="8193359" cy="850822"/>
        </p:xfrm>
        <a:graphic>
          <a:graphicData uri="http://schemas.openxmlformats.org/drawingml/2006/table">
            <a:tbl>
              <a:tblPr/>
              <a:tblGrid>
                <a:gridCol w="1316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9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96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5541">
                <a:tc gridSpan="3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7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памятки для кураторов НР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Разработаны Рекомендации кураторам НР по повышению качества оценки эффективности НР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00502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50" y="365421"/>
            <a:ext cx="283682" cy="338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FD0BFC-0C8E-4D6C-A880-069CDE5F1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35" t="48511" r="6343" b="10627"/>
          <a:stretch/>
        </p:blipFill>
        <p:spPr>
          <a:xfrm>
            <a:off x="445673" y="2122379"/>
            <a:ext cx="3612592" cy="26916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0FDD24-C7B8-4CA7-9131-263D6B5B77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79" t="28213" r="4874" b="3727"/>
          <a:stretch/>
        </p:blipFill>
        <p:spPr>
          <a:xfrm>
            <a:off x="4469641" y="1930626"/>
            <a:ext cx="3289112" cy="30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6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2093" y="365421"/>
            <a:ext cx="6750997" cy="330200"/>
          </a:xfrm>
        </p:spPr>
        <p:txBody>
          <a:bodyPr/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сведений от кураторов НР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50" y="365421"/>
            <a:ext cx="283682" cy="338725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04CF2F2-5857-4C9D-9F21-EF99400294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778634"/>
              </p:ext>
            </p:extLst>
          </p:nvPr>
        </p:nvGraphicFramePr>
        <p:xfrm>
          <a:off x="628651" y="1082113"/>
          <a:ext cx="7886699" cy="3121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1148">
                  <a:extLst>
                    <a:ext uri="{9D8B030D-6E8A-4147-A177-3AD203B41FA5}">
                      <a16:colId xmlns:a16="http://schemas.microsoft.com/office/drawing/2014/main" val="828812610"/>
                    </a:ext>
                  </a:extLst>
                </a:gridCol>
                <a:gridCol w="3379872">
                  <a:extLst>
                    <a:ext uri="{9D8B030D-6E8A-4147-A177-3AD203B41FA5}">
                      <a16:colId xmlns:a16="http://schemas.microsoft.com/office/drawing/2014/main" val="1250558455"/>
                    </a:ext>
                  </a:extLst>
                </a:gridCol>
                <a:gridCol w="1605824">
                  <a:extLst>
                    <a:ext uri="{9D8B030D-6E8A-4147-A177-3AD203B41FA5}">
                      <a16:colId xmlns:a16="http://schemas.microsoft.com/office/drawing/2014/main" val="1435662980"/>
                    </a:ext>
                  </a:extLst>
                </a:gridCol>
                <a:gridCol w="1319067">
                  <a:extLst>
                    <a:ext uri="{9D8B030D-6E8A-4147-A177-3AD203B41FA5}">
                      <a16:colId xmlns:a16="http://schemas.microsoft.com/office/drawing/2014/main" val="4128569637"/>
                    </a:ext>
                  </a:extLst>
                </a:gridCol>
                <a:gridCol w="870788">
                  <a:extLst>
                    <a:ext uri="{9D8B030D-6E8A-4147-A177-3AD203B41FA5}">
                      <a16:colId xmlns:a16="http://schemas.microsoft.com/office/drawing/2014/main" val="3376216970"/>
                    </a:ext>
                  </a:extLst>
                </a:gridCol>
              </a:tblGrid>
              <a:tr h="897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Куратор</a:t>
                      </a: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Направлено запросов</a:t>
                      </a:r>
                    </a:p>
                  </a:txBody>
                  <a:tcPr marL="9525" marR="9525" marT="9525" marB="0"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Заполнено в ПК «Свод СМАРТ»</a:t>
                      </a:r>
                    </a:p>
                  </a:txBody>
                  <a:tcPr marL="9525" marR="9525" marT="9525" marB="0"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952532"/>
                  </a:ext>
                </a:extLst>
              </a:tr>
              <a:tr h="202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1163118478"/>
                  </a:ext>
                </a:extLst>
              </a:tr>
              <a:tr h="6274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Министерство экономического развития Забайкальского края</a:t>
                      </a: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85546"/>
                  </a:ext>
                </a:extLst>
              </a:tr>
              <a:tr h="1393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Министерство по социальному, экономическому, инфраструктурному, пространственному планированию и развитию Забайкальского края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2012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882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5835" y="177592"/>
            <a:ext cx="6750997" cy="330200"/>
          </a:xfrm>
        </p:spPr>
        <p:txBody>
          <a:bodyPr/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мероприятий по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517069"/>
              </p:ext>
            </p:extLst>
          </p:nvPr>
        </p:nvGraphicFramePr>
        <p:xfrm>
          <a:off x="414938" y="804032"/>
          <a:ext cx="8314124" cy="852891"/>
        </p:xfrm>
        <a:graphic>
          <a:graphicData uri="http://schemas.openxmlformats.org/drawingml/2006/table">
            <a:tbl>
              <a:tblPr/>
              <a:tblGrid>
                <a:gridCol w="532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8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337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7269">
                <a:tc gridSpan="3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3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с программистами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яндекс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форм для свода сведений налогоплательщиков по ссылке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Разработаны формы для заполнения налогоплательщиками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50" y="365421"/>
            <a:ext cx="283682" cy="338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8BD89B-43CC-4809-BB99-7517259F9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08" t="5925" r="32015" b="3406"/>
          <a:stretch/>
        </p:blipFill>
        <p:spPr>
          <a:xfrm>
            <a:off x="79829" y="1756808"/>
            <a:ext cx="2342649" cy="32845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260432-2C4C-4223-ACC3-A03031BCE9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93" t="7059" r="32131" b="3406"/>
          <a:stretch/>
        </p:blipFill>
        <p:spPr>
          <a:xfrm>
            <a:off x="2430177" y="1756808"/>
            <a:ext cx="2282312" cy="32888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EBCABD-65B4-45BA-B035-B707089FEF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16" t="5792" r="32239" b="4673"/>
          <a:stretch/>
        </p:blipFill>
        <p:spPr>
          <a:xfrm>
            <a:off x="4759621" y="1756808"/>
            <a:ext cx="2125676" cy="32888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4D16DF-2A03-4C78-B47B-F6B396B2EF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97" t="7058" r="32239" b="3406"/>
          <a:stretch/>
        </p:blipFill>
        <p:spPr>
          <a:xfrm>
            <a:off x="6932429" y="1756808"/>
            <a:ext cx="2125676" cy="3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8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5835" y="177592"/>
            <a:ext cx="6750997" cy="330200"/>
          </a:xfrm>
        </p:spPr>
        <p:txBody>
          <a:bodyPr/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мероприятий по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809186"/>
              </p:ext>
            </p:extLst>
          </p:nvPr>
        </p:nvGraphicFramePr>
        <p:xfrm>
          <a:off x="365852" y="793347"/>
          <a:ext cx="8314124" cy="852891"/>
        </p:xfrm>
        <a:graphic>
          <a:graphicData uri="http://schemas.openxmlformats.org/drawingml/2006/table">
            <a:tbl>
              <a:tblPr/>
              <a:tblGrid>
                <a:gridCol w="532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8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337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7269">
                <a:tc gridSpan="3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3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шаблона уведомления налогоплательщиков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Шаблоны разработаны, письма направлены налогоплательщикам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50" y="365421"/>
            <a:ext cx="283682" cy="338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BC4662-6815-4E58-85F1-CCD58AA3CC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61" t="28544" r="5471" b="3406"/>
          <a:stretch/>
        </p:blipFill>
        <p:spPr>
          <a:xfrm>
            <a:off x="2611415" y="1947713"/>
            <a:ext cx="3317437" cy="312041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8896B6-9E1B-4C86-B74C-C481C121A4D7}"/>
              </a:ext>
            </a:extLst>
          </p:cNvPr>
          <p:cNvSpPr/>
          <p:nvPr/>
        </p:nvSpPr>
        <p:spPr>
          <a:xfrm>
            <a:off x="2955920" y="1719511"/>
            <a:ext cx="2840196" cy="196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</a:rPr>
              <a:t>Налогоплательщикам</a:t>
            </a:r>
          </a:p>
        </p:txBody>
      </p:sp>
    </p:spTree>
    <p:extLst>
      <p:ext uri="{BB962C8B-B14F-4D97-AF65-F5344CB8AC3E}">
        <p14:creationId xmlns:p14="http://schemas.microsoft.com/office/powerpoint/2010/main" val="2052344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5835" y="177592"/>
            <a:ext cx="6750997" cy="330200"/>
          </a:xfrm>
        </p:spPr>
        <p:txBody>
          <a:bodyPr/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сведений от получателей налоговых льгот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50" y="365421"/>
            <a:ext cx="283682" cy="338725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04CF2F2-5857-4C9D-9F21-EF99400294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686109"/>
              </p:ext>
            </p:extLst>
          </p:nvPr>
        </p:nvGraphicFramePr>
        <p:xfrm>
          <a:off x="543566" y="1002892"/>
          <a:ext cx="7853557" cy="3544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438">
                  <a:extLst>
                    <a:ext uri="{9D8B030D-6E8A-4147-A177-3AD203B41FA5}">
                      <a16:colId xmlns:a16="http://schemas.microsoft.com/office/drawing/2014/main" val="828812610"/>
                    </a:ext>
                  </a:extLst>
                </a:gridCol>
                <a:gridCol w="1803349">
                  <a:extLst>
                    <a:ext uri="{9D8B030D-6E8A-4147-A177-3AD203B41FA5}">
                      <a16:colId xmlns:a16="http://schemas.microsoft.com/office/drawing/2014/main" val="1250558455"/>
                    </a:ext>
                  </a:extLst>
                </a:gridCol>
                <a:gridCol w="856796">
                  <a:extLst>
                    <a:ext uri="{9D8B030D-6E8A-4147-A177-3AD203B41FA5}">
                      <a16:colId xmlns:a16="http://schemas.microsoft.com/office/drawing/2014/main" val="1435662980"/>
                    </a:ext>
                  </a:extLst>
                </a:gridCol>
                <a:gridCol w="703795">
                  <a:extLst>
                    <a:ext uri="{9D8B030D-6E8A-4147-A177-3AD203B41FA5}">
                      <a16:colId xmlns:a16="http://schemas.microsoft.com/office/drawing/2014/main" val="4128569637"/>
                    </a:ext>
                  </a:extLst>
                </a:gridCol>
                <a:gridCol w="728276">
                  <a:extLst>
                    <a:ext uri="{9D8B030D-6E8A-4147-A177-3AD203B41FA5}">
                      <a16:colId xmlns:a16="http://schemas.microsoft.com/office/drawing/2014/main" val="3376216970"/>
                    </a:ext>
                  </a:extLst>
                </a:gridCol>
                <a:gridCol w="489597">
                  <a:extLst>
                    <a:ext uri="{9D8B030D-6E8A-4147-A177-3AD203B41FA5}">
                      <a16:colId xmlns:a16="http://schemas.microsoft.com/office/drawing/2014/main" val="2432035578"/>
                    </a:ext>
                  </a:extLst>
                </a:gridCol>
                <a:gridCol w="856796">
                  <a:extLst>
                    <a:ext uri="{9D8B030D-6E8A-4147-A177-3AD203B41FA5}">
                      <a16:colId xmlns:a16="http://schemas.microsoft.com/office/drawing/2014/main" val="297825377"/>
                    </a:ext>
                  </a:extLst>
                </a:gridCol>
                <a:gridCol w="809478">
                  <a:extLst>
                    <a:ext uri="{9D8B030D-6E8A-4147-A177-3AD203B41FA5}">
                      <a16:colId xmlns:a16="http://schemas.microsoft.com/office/drawing/2014/main" val="1549239823"/>
                    </a:ext>
                  </a:extLst>
                </a:gridCol>
                <a:gridCol w="767035">
                  <a:extLst>
                    <a:ext uri="{9D8B030D-6E8A-4147-A177-3AD203B41FA5}">
                      <a16:colId xmlns:a16="http://schemas.microsoft.com/office/drawing/2014/main" val="2986882349"/>
                    </a:ext>
                  </a:extLst>
                </a:gridCol>
                <a:gridCol w="458997">
                  <a:extLst>
                    <a:ext uri="{9D8B030D-6E8A-4147-A177-3AD203B41FA5}">
                      <a16:colId xmlns:a16="http://schemas.microsoft.com/office/drawing/2014/main" val="3858712616"/>
                    </a:ext>
                  </a:extLst>
                </a:gridCol>
              </a:tblGrid>
              <a:tr h="1599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алоги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080157"/>
                  </a:ext>
                </a:extLst>
              </a:tr>
              <a:tr h="713115"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получателей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направлено запросов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получено ответов (письма)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получателей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направлено запросов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Получено ответов в </a:t>
                      </a: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lang="ru-RU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ндекс</a:t>
                      </a:r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формах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952532"/>
                  </a:ext>
                </a:extLst>
              </a:tr>
              <a:tr h="1741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1163118478"/>
                  </a:ext>
                </a:extLst>
              </a:tr>
              <a:tr h="34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85546"/>
                  </a:ext>
                </a:extLst>
              </a:tr>
              <a:tr h="34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2222012327"/>
                  </a:ext>
                </a:extLst>
              </a:tr>
              <a:tr h="427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242801"/>
                  </a:ext>
                </a:extLst>
              </a:tr>
              <a:tr h="6261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extLst>
                  <a:ext uri="{0D108BD9-81ED-4DB2-BD59-A6C34878D82A}">
                    <a16:rowId xmlns:a16="http://schemas.microsoft.com/office/drawing/2014/main" val="333993169"/>
                  </a:ext>
                </a:extLst>
              </a:tr>
              <a:tr h="62612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</a:t>
                      </a: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</a:t>
                      </a: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</a:p>
                  </a:txBody>
                  <a:tcPr marL="4254" marR="4254" marT="4254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86943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63DB0E5-61DD-42D6-A1EA-90C44756B884}"/>
              </a:ext>
            </a:extLst>
          </p:cNvPr>
          <p:cNvSpPr txBox="1"/>
          <p:nvPr/>
        </p:nvSpPr>
        <p:spPr>
          <a:xfrm>
            <a:off x="543566" y="4547796"/>
            <a:ext cx="7993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ответов налогоплательщиков на 11%;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отзывы: удобство, простота, скорость заполнения. </a:t>
            </a:r>
          </a:p>
        </p:txBody>
      </p:sp>
    </p:spTree>
    <p:extLst>
      <p:ext uri="{BB962C8B-B14F-4D97-AF65-F5344CB8AC3E}">
        <p14:creationId xmlns:p14="http://schemas.microsoft.com/office/powerpoint/2010/main" val="3759912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5673" y="306908"/>
            <a:ext cx="6045869" cy="338725"/>
          </a:xfrm>
        </p:spPr>
        <p:txBody>
          <a:bodyPr/>
          <a:lstStyle/>
          <a:p>
            <a:r>
              <a:rPr lang="ru-RU" dirty="0"/>
              <a:t>Итоги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50" y="365421"/>
            <a:ext cx="283682" cy="3387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D933E5-D1A7-4796-A066-8B4BD6974963}"/>
              </a:ext>
            </a:extLst>
          </p:cNvPr>
          <p:cNvSpPr/>
          <p:nvPr/>
        </p:nvSpPr>
        <p:spPr>
          <a:xfrm>
            <a:off x="700549" y="1026039"/>
            <a:ext cx="8365080" cy="435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Выполнение плана мероприятий - 100%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6AC691-6DDE-40FA-8AA1-40A966882C3F}"/>
              </a:ext>
            </a:extLst>
          </p:cNvPr>
          <p:cNvSpPr/>
          <p:nvPr/>
        </p:nvSpPr>
        <p:spPr>
          <a:xfrm>
            <a:off x="700549" y="1660450"/>
            <a:ext cx="8365080" cy="617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Сокращение ВПП (с 90 до 25 дней) - 65 дней, в т.ч.: Минфин Забайкальского края – 38 дней, Кураторы НР – 25 дней, Налогоплательщики – 2 дня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9D56D5B-72AA-47C9-8341-9D4C8697A736}"/>
              </a:ext>
            </a:extLst>
          </p:cNvPr>
          <p:cNvSpPr/>
          <p:nvPr/>
        </p:nvSpPr>
        <p:spPr>
          <a:xfrm>
            <a:off x="693174" y="2476793"/>
            <a:ext cx="8365080" cy="962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Эффективность автоматизации расчетов/ процессов – 117,2% </a:t>
            </a:r>
          </a:p>
          <a:p>
            <a:pPr algn="ctr"/>
            <a:r>
              <a:rPr lang="ru-RU" dirty="0"/>
              <a:t>(заполнение сведений н/пл. в Яндекс – форме, расчет оценки эффективности кураторами НР в ПК «Свод-Смарт»)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8D23D55-B988-448E-95C0-4C6C60D29312}"/>
              </a:ext>
            </a:extLst>
          </p:cNvPr>
          <p:cNvSpPr/>
          <p:nvPr/>
        </p:nvSpPr>
        <p:spPr>
          <a:xfrm>
            <a:off x="685799" y="3637514"/>
            <a:ext cx="8365080" cy="54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Упрощение процесса взаимодействия: </a:t>
            </a:r>
          </a:p>
          <a:p>
            <a:pPr algn="ctr"/>
            <a:r>
              <a:rPr lang="ru-RU" dirty="0"/>
              <a:t>Минфин Забайкальского края - Кураторы НР - Налогоплательщики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B3477F-4F35-49A4-8102-66D7D4F9E283}"/>
              </a:ext>
            </a:extLst>
          </p:cNvPr>
          <p:cNvSpPr/>
          <p:nvPr/>
        </p:nvSpPr>
        <p:spPr>
          <a:xfrm>
            <a:off x="685799" y="4381797"/>
            <a:ext cx="8365080" cy="435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Улучшение качества информации, представляемой для оценки НР</a:t>
            </a:r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94F9A35-EA3D-414E-9DFF-F3719972105D}"/>
              </a:ext>
            </a:extLst>
          </p:cNvPr>
          <p:cNvSpPr/>
          <p:nvPr/>
        </p:nvSpPr>
        <p:spPr>
          <a:xfrm>
            <a:off x="78371" y="1026038"/>
            <a:ext cx="508819" cy="435935"/>
          </a:xfrm>
          <a:prstGeom prst="ellipse">
            <a:avLst/>
          </a:prstGeom>
          <a:solidFill>
            <a:srgbClr val="D2DEEF"/>
          </a:solidFill>
          <a:ln>
            <a:solidFill>
              <a:srgbClr val="EA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42D3A3F-E142-4D75-B8E8-A4DE6741E15F}"/>
              </a:ext>
            </a:extLst>
          </p:cNvPr>
          <p:cNvSpPr/>
          <p:nvPr/>
        </p:nvSpPr>
        <p:spPr>
          <a:xfrm>
            <a:off x="78370" y="1751416"/>
            <a:ext cx="508819" cy="435935"/>
          </a:xfrm>
          <a:prstGeom prst="ellipse">
            <a:avLst/>
          </a:prstGeom>
          <a:solidFill>
            <a:srgbClr val="D2DEEF"/>
          </a:solidFill>
          <a:ln>
            <a:solidFill>
              <a:srgbClr val="EA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BC31BE9-9114-409E-82C4-7DD7037A9AE2}"/>
              </a:ext>
            </a:extLst>
          </p:cNvPr>
          <p:cNvSpPr/>
          <p:nvPr/>
        </p:nvSpPr>
        <p:spPr>
          <a:xfrm>
            <a:off x="78369" y="2739948"/>
            <a:ext cx="508819" cy="435935"/>
          </a:xfrm>
          <a:prstGeom prst="ellipse">
            <a:avLst/>
          </a:prstGeom>
          <a:solidFill>
            <a:srgbClr val="D2DEEF"/>
          </a:solidFill>
          <a:ln>
            <a:solidFill>
              <a:srgbClr val="EA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338AE63-7BA4-412B-BEE8-19EF7ADBA3AE}"/>
              </a:ext>
            </a:extLst>
          </p:cNvPr>
          <p:cNvSpPr/>
          <p:nvPr/>
        </p:nvSpPr>
        <p:spPr>
          <a:xfrm>
            <a:off x="78369" y="3686290"/>
            <a:ext cx="508819" cy="435935"/>
          </a:xfrm>
          <a:prstGeom prst="ellipse">
            <a:avLst/>
          </a:prstGeom>
          <a:solidFill>
            <a:srgbClr val="D2DEEF"/>
          </a:solidFill>
          <a:ln>
            <a:solidFill>
              <a:srgbClr val="EA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CB1114F-6F1A-41ED-A07A-40FC14A723F9}"/>
              </a:ext>
            </a:extLst>
          </p:cNvPr>
          <p:cNvSpPr/>
          <p:nvPr/>
        </p:nvSpPr>
        <p:spPr>
          <a:xfrm>
            <a:off x="78369" y="4381796"/>
            <a:ext cx="508819" cy="435935"/>
          </a:xfrm>
          <a:prstGeom prst="ellipse">
            <a:avLst/>
          </a:prstGeom>
          <a:solidFill>
            <a:srgbClr val="D2DEEF"/>
          </a:solidFill>
          <a:ln>
            <a:solidFill>
              <a:srgbClr val="EA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41908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24.09.2024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39748" y="3636279"/>
            <a:ext cx="4860925" cy="94637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Тел.: +7 (3022) 26-23-69,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E-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dohod@fin.e-zab.ru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Примак Инна Владимировна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539747" y="3423289"/>
            <a:ext cx="4860925" cy="227920"/>
          </a:xfrm>
        </p:spPr>
        <p:txBody>
          <a:bodyPr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прогнозирования доходов </a:t>
            </a:r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209722"/>
            <a:ext cx="6561138" cy="330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Организационно-распорядительные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898" y="370560"/>
            <a:ext cx="283682" cy="3387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49F397-79D1-4D57-9A56-B69C4EDF5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4" t="1163" r="9755" b="2473"/>
          <a:stretch/>
        </p:blipFill>
        <p:spPr>
          <a:xfrm>
            <a:off x="441434" y="1016876"/>
            <a:ext cx="7669924" cy="39216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8337" y="118672"/>
            <a:ext cx="6561138" cy="3302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33" y="363934"/>
            <a:ext cx="283682" cy="338725"/>
          </a:xfrm>
          <a:prstGeom prst="rect">
            <a:avLst/>
          </a:prstGeom>
        </p:spPr>
      </p:pic>
      <p:pic>
        <p:nvPicPr>
          <p:cNvPr id="6" name="Рисунок 5" descr="Примак И.В.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5" y="553183"/>
            <a:ext cx="571393" cy="792481"/>
          </a:xfrm>
          <a:prstGeom prst="rect">
            <a:avLst/>
          </a:prstGeom>
        </p:spPr>
      </p:pic>
      <p:pic>
        <p:nvPicPr>
          <p:cNvPr id="7" name="Рисунок 6" descr="Дим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8" y="1715806"/>
            <a:ext cx="555413" cy="758614"/>
          </a:xfrm>
          <a:prstGeom prst="rect">
            <a:avLst/>
          </a:prstGeom>
        </p:spPr>
      </p:pic>
      <p:pic>
        <p:nvPicPr>
          <p:cNvPr id="8" name="Рисунок 7" descr="Даш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68" y="3889052"/>
            <a:ext cx="589280" cy="8060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4595" y="844438"/>
            <a:ext cx="5621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Примак Инна Владимировна – начальник отдела прогнозирования доходов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8054" y="1956613"/>
            <a:ext cx="6495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Шестаков Дмитрий Андреевич – заместитель начальника отдела прогнозирования доходов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4766" y="4153565"/>
            <a:ext cx="6211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Обедкина Дарья Павловна – консультант отдела прогнозирования доходов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5201" y="3064134"/>
            <a:ext cx="6001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Кислицина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Татьяна Сергеевна – консультант отдела прогнозирования доходов </a:t>
            </a:r>
          </a:p>
        </p:txBody>
      </p:sp>
      <p:pic>
        <p:nvPicPr>
          <p:cNvPr id="16" name="Рисунок 15" descr="Таня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15" y="2847035"/>
            <a:ext cx="568958" cy="7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62EC5C4-B29F-4AC8-B784-D5AAC6C550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38550" y="4777774"/>
            <a:ext cx="285147" cy="283631"/>
          </a:xfrm>
        </p:spPr>
        <p:txBody>
          <a:bodyPr/>
          <a:lstStyle/>
          <a:p>
            <a:r>
              <a:rPr lang="ru-RU" altLang="ru-RU" sz="900" dirty="0"/>
              <a:t>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F49EED-A980-4B9D-9969-ECD32935A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5" b="13206"/>
          <a:stretch/>
        </p:blipFill>
        <p:spPr>
          <a:xfrm>
            <a:off x="465082" y="772510"/>
            <a:ext cx="8337444" cy="39256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70B47DFC-2A7C-4BC6-99A9-07977698E7CD}"/>
              </a:ext>
            </a:extLst>
          </p:cNvPr>
          <p:cNvSpPr txBox="1">
            <a:spLocks/>
          </p:cNvSpPr>
          <p:nvPr/>
        </p:nvSpPr>
        <p:spPr>
          <a:xfrm>
            <a:off x="555930" y="119939"/>
            <a:ext cx="6561138" cy="33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  <a:endParaRPr lang="ru-RU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1D1903-C3DB-43B1-BBFA-96A5EA7CE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533" y="363934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0463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62EC5C4-B29F-4AC8-B784-D5AAC6C550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7741" y="4864632"/>
            <a:ext cx="285147" cy="283631"/>
          </a:xfrm>
        </p:spPr>
        <p:txBody>
          <a:bodyPr/>
          <a:lstStyle/>
          <a:p>
            <a:r>
              <a:rPr lang="ru-RU" altLang="ru-RU" sz="900" dirty="0"/>
              <a:t>6</a:t>
            </a: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70B47DFC-2A7C-4BC6-99A9-07977698E7CD}"/>
              </a:ext>
            </a:extLst>
          </p:cNvPr>
          <p:cNvSpPr txBox="1">
            <a:spLocks/>
          </p:cNvSpPr>
          <p:nvPr/>
        </p:nvSpPr>
        <p:spPr>
          <a:xfrm>
            <a:off x="148395" y="289506"/>
            <a:ext cx="6561138" cy="33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цикла налоговой льготы</a:t>
            </a:r>
            <a:endParaRPr lang="ru-RU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1D1903-C3DB-43B1-BBFA-96A5EA7CE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33" y="363934"/>
            <a:ext cx="283682" cy="33872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3197CE8-E35A-49FE-869E-4E4A7192312D}"/>
              </a:ext>
            </a:extLst>
          </p:cNvPr>
          <p:cNvSpPr/>
          <p:nvPr/>
        </p:nvSpPr>
        <p:spPr>
          <a:xfrm>
            <a:off x="148395" y="845613"/>
            <a:ext cx="1818168" cy="1987492"/>
          </a:xfrm>
          <a:prstGeom prst="roundRect">
            <a:avLst/>
          </a:prstGeom>
          <a:solidFill>
            <a:srgbClr val="9DC3E6"/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Налоговая льгота внесена в Перечень налоговых расходов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7E11A88-9AC5-409A-AF25-81AA0F914F37}"/>
              </a:ext>
            </a:extLst>
          </p:cNvPr>
          <p:cNvSpPr/>
          <p:nvPr/>
        </p:nvSpPr>
        <p:spPr>
          <a:xfrm>
            <a:off x="2331615" y="845614"/>
            <a:ext cx="1818168" cy="1987492"/>
          </a:xfrm>
          <a:prstGeom prst="roundRect">
            <a:avLst/>
          </a:prstGeom>
          <a:solidFill>
            <a:srgbClr val="9DC3E6"/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Утверждена методика эффективности налогового расхода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8EDDC90-DBD4-4AB4-8E2A-87FF77070FD4}"/>
              </a:ext>
            </a:extLst>
          </p:cNvPr>
          <p:cNvSpPr/>
          <p:nvPr/>
        </p:nvSpPr>
        <p:spPr>
          <a:xfrm>
            <a:off x="4514835" y="845614"/>
            <a:ext cx="1818168" cy="1987492"/>
          </a:xfrm>
          <a:prstGeom prst="roundRect">
            <a:avLst/>
          </a:prstGeom>
          <a:solidFill>
            <a:srgbClr val="9DC3E6"/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Проведена оценка эффективности налогового расхода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01A89D0-6EBA-41B3-98D1-792462295652}"/>
              </a:ext>
            </a:extLst>
          </p:cNvPr>
          <p:cNvSpPr/>
          <p:nvPr/>
        </p:nvSpPr>
        <p:spPr>
          <a:xfrm>
            <a:off x="6477582" y="3103481"/>
            <a:ext cx="2495066" cy="1703728"/>
          </a:xfrm>
          <a:prstGeom prst="roundRect">
            <a:avLst/>
          </a:prstGeom>
          <a:solidFill>
            <a:srgbClr val="9DC3E6"/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Принятое решение о «</a:t>
            </a:r>
            <a:r>
              <a:rPr lang="ru-RU" sz="1600" dirty="0" err="1"/>
              <a:t>донастройке</a:t>
            </a:r>
            <a:r>
              <a:rPr lang="ru-RU" sz="1600" dirty="0"/>
              <a:t>» либо отмене льготы отражено в Основных направлениях налоговой политики субъекта РФ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60241CC-26F2-43E6-BF33-9FB045B32651}"/>
              </a:ext>
            </a:extLst>
          </p:cNvPr>
          <p:cNvSpPr/>
          <p:nvPr/>
        </p:nvSpPr>
        <p:spPr>
          <a:xfrm>
            <a:off x="6691539" y="845613"/>
            <a:ext cx="2281109" cy="1987493"/>
          </a:xfrm>
          <a:prstGeom prst="roundRect">
            <a:avLst/>
          </a:prstGeom>
          <a:solidFill>
            <a:srgbClr val="9DC3E6"/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Результаты оценки отражены в Сводном отчете с соответствующими рекомендациями по сохранению, «</a:t>
            </a:r>
            <a:r>
              <a:rPr lang="ru-RU" sz="1600" dirty="0" err="1"/>
              <a:t>донастройке</a:t>
            </a:r>
            <a:r>
              <a:rPr lang="ru-RU" sz="1600" dirty="0"/>
              <a:t>» либо отмене льготы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119B796-BD5D-4EBD-99DB-953CDB3F961D}"/>
              </a:ext>
            </a:extLst>
          </p:cNvPr>
          <p:cNvSpPr/>
          <p:nvPr/>
        </p:nvSpPr>
        <p:spPr>
          <a:xfrm>
            <a:off x="3790223" y="3103481"/>
            <a:ext cx="2366225" cy="1703725"/>
          </a:xfrm>
          <a:prstGeom prst="roundRect">
            <a:avLst/>
          </a:prstGeom>
          <a:solidFill>
            <a:srgbClr val="9DC3E6"/>
          </a:solidFill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Сформирован законопроект, предусматривающий пересмотр параметров налоговой льготы, либо ее отмену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4F76612-4065-43EA-8505-072C6EFF37FE}"/>
              </a:ext>
            </a:extLst>
          </p:cNvPr>
          <p:cNvCxnSpPr>
            <a:cxnSpLocks/>
            <a:stCxn id="4" idx="3"/>
            <a:endCxn id="17" idx="1"/>
          </p:cNvCxnSpPr>
          <p:nvPr/>
        </p:nvCxnSpPr>
        <p:spPr>
          <a:xfrm>
            <a:off x="1966563" y="1839359"/>
            <a:ext cx="365052" cy="1"/>
          </a:xfrm>
          <a:prstGeom prst="straightConnector1">
            <a:avLst/>
          </a:prstGeom>
          <a:ln w="57150">
            <a:solidFill>
              <a:srgbClr val="4171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9D35821-C3F0-4A1F-A877-E70A8C5C795B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4149783" y="1839360"/>
            <a:ext cx="365052" cy="0"/>
          </a:xfrm>
          <a:prstGeom prst="straightConnector1">
            <a:avLst/>
          </a:prstGeom>
          <a:ln w="57150">
            <a:solidFill>
              <a:srgbClr val="4171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DD1AE8E-ACC3-4D3C-B56E-1CAFB8FCC4B8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6333003" y="1839360"/>
            <a:ext cx="358536" cy="0"/>
          </a:xfrm>
          <a:prstGeom prst="straightConnector1">
            <a:avLst/>
          </a:prstGeom>
          <a:ln w="57150">
            <a:solidFill>
              <a:srgbClr val="4171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48D4DBCC-6224-43E9-8AF4-220EAEC265F6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832094" y="2833106"/>
            <a:ext cx="0" cy="270375"/>
          </a:xfrm>
          <a:prstGeom prst="straightConnector1">
            <a:avLst/>
          </a:prstGeom>
          <a:ln w="57150">
            <a:solidFill>
              <a:srgbClr val="4171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C47759D3-D37B-4F3F-9F47-4210C5AD99F1}"/>
              </a:ext>
            </a:extLst>
          </p:cNvPr>
          <p:cNvCxnSpPr>
            <a:cxnSpLocks/>
            <a:stCxn id="19" idx="1"/>
            <a:endCxn id="21" idx="3"/>
          </p:cNvCxnSpPr>
          <p:nvPr/>
        </p:nvCxnSpPr>
        <p:spPr>
          <a:xfrm flipH="1" flipV="1">
            <a:off x="6156448" y="3955344"/>
            <a:ext cx="321134" cy="1"/>
          </a:xfrm>
          <a:prstGeom prst="straightConnector1">
            <a:avLst/>
          </a:prstGeom>
          <a:ln w="57150">
            <a:solidFill>
              <a:srgbClr val="4171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трелка: изогнутая вниз 6">
            <a:extLst>
              <a:ext uri="{FF2B5EF4-FFF2-40B4-BE49-F238E27FC236}">
                <a16:creationId xmlns:a16="http://schemas.microsoft.com/office/drawing/2014/main" id="{DE44CE81-EB20-44A4-A384-38E1855A649D}"/>
              </a:ext>
            </a:extLst>
          </p:cNvPr>
          <p:cNvSpPr/>
          <p:nvPr/>
        </p:nvSpPr>
        <p:spPr>
          <a:xfrm rot="11444725">
            <a:off x="880554" y="3267807"/>
            <a:ext cx="2809299" cy="81081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8956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DC09A9-F595-4DB7-BFBD-6299068822B7}"/>
              </a:ext>
            </a:extLst>
          </p:cNvPr>
          <p:cNvSpPr/>
          <p:nvPr/>
        </p:nvSpPr>
        <p:spPr>
          <a:xfrm>
            <a:off x="-414226" y="122000"/>
            <a:ext cx="7962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905" algn="ctr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</a:t>
            </a:r>
            <a:r>
              <a:rPr lang="ru-RU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b="1" dirty="0">
                <a:uFill>
                  <a:solidFill>
                    <a:srgbClr val="41709C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налоговыми</a:t>
            </a:r>
            <a:r>
              <a:rPr lang="ru-RU" b="1" spc="-95" dirty="0">
                <a:uFill>
                  <a:solidFill>
                    <a:srgbClr val="41709C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uFill>
                  <a:solidFill>
                    <a:srgbClr val="41709C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: скругленные углы 6">
            <a:extLst>
              <a:ext uri="{FF2B5EF4-FFF2-40B4-BE49-F238E27FC236}">
                <a16:creationId xmlns:a16="http://schemas.microsoft.com/office/drawing/2014/main" id="{9772ADBC-2DF7-4D3F-89BB-1A9C1276AAEF}"/>
              </a:ext>
            </a:extLst>
          </p:cNvPr>
          <p:cNvSpPr/>
          <p:nvPr/>
        </p:nvSpPr>
        <p:spPr>
          <a:xfrm>
            <a:off x="1291804" y="4894374"/>
            <a:ext cx="6454588" cy="2162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предложений по пересмотру параметров налоговой льготы, либо её отмене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2B4C748-836F-4E1C-B27E-D7644CFAEDDB}"/>
              </a:ext>
            </a:extLst>
          </p:cNvPr>
          <p:cNvGrpSpPr/>
          <p:nvPr/>
        </p:nvGrpSpPr>
        <p:grpSpPr>
          <a:xfrm>
            <a:off x="118274" y="681017"/>
            <a:ext cx="8979664" cy="4139647"/>
            <a:chOff x="74484" y="588515"/>
            <a:chExt cx="8979664" cy="413964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4EC70AE8-743C-4E1D-9476-DECFED216569}"/>
                </a:ext>
              </a:extLst>
            </p:cNvPr>
            <p:cNvSpPr/>
            <p:nvPr/>
          </p:nvSpPr>
          <p:spPr>
            <a:xfrm>
              <a:off x="74484" y="588515"/>
              <a:ext cx="8954256" cy="55754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Постановление Правительства Забайкальского края от 12 ноября 2019 года № 446 </a:t>
              </a:r>
            </a:p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«Об утверждении Порядка формирования перечня налоговых расходов Забайкальского края и порядка оценки налоговых расходов Забайкальского края» </a:t>
              </a: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6A16349-E3E3-40AD-A1D5-35840F6B13AB}"/>
                </a:ext>
              </a:extLst>
            </p:cNvPr>
            <p:cNvSpPr/>
            <p:nvPr/>
          </p:nvSpPr>
          <p:spPr>
            <a:xfrm>
              <a:off x="99892" y="1163182"/>
              <a:ext cx="5578609" cy="24446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Внесение налоговых льгот в Перечень налоговых расходов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9772ADBC-2DF7-4D3F-89BB-1A9C1276AAEF}"/>
                </a:ext>
              </a:extLst>
            </p:cNvPr>
            <p:cNvSpPr/>
            <p:nvPr/>
          </p:nvSpPr>
          <p:spPr>
            <a:xfrm>
              <a:off x="92207" y="1440356"/>
              <a:ext cx="5593977" cy="34637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spc="-5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Формирование сводного отчета </a:t>
              </a:r>
              <a:r>
                <a:rPr lang="ru-RU" sz="1200" spc="-15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результатов </a:t>
              </a:r>
              <a:r>
                <a:rPr lang="ru-RU" sz="1200" spc="-5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оценки эффективности </a:t>
              </a:r>
              <a:r>
                <a: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spc="-5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налоговых</a:t>
              </a:r>
              <a:r>
                <a:rPr lang="ru-RU" sz="1200" spc="-2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spc="-1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расходов</a:t>
              </a:r>
              <a:endPara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444901E-7C25-46B8-BED4-C2FF112D08D5}"/>
                </a:ext>
              </a:extLst>
            </p:cNvPr>
            <p:cNvSpPr/>
            <p:nvPr/>
          </p:nvSpPr>
          <p:spPr>
            <a:xfrm>
              <a:off x="6906286" y="1250071"/>
              <a:ext cx="2021960" cy="738664"/>
            </a:xfrm>
            <a:prstGeom prst="rect">
              <a:avLst/>
            </a:prstGeom>
            <a:grpFill/>
            <a:ln>
              <a:solidFill>
                <a:srgbClr val="2E75B6"/>
              </a:solidFill>
            </a:ln>
          </p:spPr>
          <p:txBody>
            <a:bodyPr wrap="square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ru-RU" sz="1400" b="1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Министерство</a:t>
              </a:r>
              <a:r>
                <a:rPr lang="ru-RU" sz="1400" b="1" spc="5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финансов</a:t>
              </a:r>
              <a:r>
                <a:rPr lang="ru-RU" sz="1400" b="1" spc="4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Забайкальского</a:t>
              </a:r>
              <a:r>
                <a:rPr lang="ru-RU" sz="1400" b="1" spc="5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края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2A4CBAFA-CA4E-4499-B9FF-6C081163D0F3}"/>
                </a:ext>
              </a:extLst>
            </p:cNvPr>
            <p:cNvSpPr/>
            <p:nvPr/>
          </p:nvSpPr>
          <p:spPr>
            <a:xfrm>
              <a:off x="2332070" y="2457550"/>
              <a:ext cx="1952791" cy="25357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Минпланирования-13%</a:t>
              </a: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CFEDAE98-64B6-4BDA-B3DE-D11F192232FC}"/>
                </a:ext>
              </a:extLst>
            </p:cNvPr>
            <p:cNvSpPr/>
            <p:nvPr/>
          </p:nvSpPr>
          <p:spPr>
            <a:xfrm>
              <a:off x="158496" y="2449413"/>
              <a:ext cx="2054218" cy="23820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Минэкономразвития-87%</a:t>
              </a: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27B74061-3287-42B2-BE4B-5197C4527DA0}"/>
                </a:ext>
              </a:extLst>
            </p:cNvPr>
            <p:cNvSpPr/>
            <p:nvPr/>
          </p:nvSpPr>
          <p:spPr>
            <a:xfrm>
              <a:off x="6798173" y="2454683"/>
              <a:ext cx="2249341" cy="24366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Минсоцзащиты-0,13%</a:t>
              </a: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2D4E28C2-4B9D-472D-A116-D243BE7F5B3D}"/>
                </a:ext>
              </a:extLst>
            </p:cNvPr>
            <p:cNvSpPr/>
            <p:nvPr/>
          </p:nvSpPr>
          <p:spPr>
            <a:xfrm>
              <a:off x="4355205" y="2453803"/>
              <a:ext cx="2329472" cy="26125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Минстрой-0,003%</a:t>
              </a:r>
            </a:p>
          </p:txBody>
        </p:sp>
        <p:sp>
          <p:nvSpPr>
            <p:cNvPr id="17" name="Стрелка: вниз 16">
              <a:extLst>
                <a:ext uri="{FF2B5EF4-FFF2-40B4-BE49-F238E27FC236}">
                  <a16:creationId xmlns:a16="http://schemas.microsoft.com/office/drawing/2014/main" id="{DE4A95CE-130A-4E8D-AC1D-E9E6981F2766}"/>
                </a:ext>
              </a:extLst>
            </p:cNvPr>
            <p:cNvSpPr/>
            <p:nvPr/>
          </p:nvSpPr>
          <p:spPr>
            <a:xfrm>
              <a:off x="3961835" y="3985081"/>
              <a:ext cx="1208076" cy="173712"/>
            </a:xfrm>
            <a:prstGeom prst="downArrow">
              <a:avLst>
                <a:gd name="adj1" fmla="val 50000"/>
                <a:gd name="adj2" fmla="val 3565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DBDF82F7-F1A4-4A8A-B24D-010562D804E0}"/>
                </a:ext>
              </a:extLst>
            </p:cNvPr>
            <p:cNvSpPr/>
            <p:nvPr/>
          </p:nvSpPr>
          <p:spPr>
            <a:xfrm>
              <a:off x="6798173" y="2768596"/>
              <a:ext cx="2249341" cy="85115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ГП «</a:t>
              </a:r>
              <a:r>
                <a:rPr lang="ru-RU" sz="11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Соцподдержка</a:t>
              </a: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граждан»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– категории (эф.)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56 993 – получателя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17,5 млн руб.</a:t>
              </a:r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222A5751-9276-4D48-A339-C5CB9036F439}"/>
                </a:ext>
              </a:extLst>
            </p:cNvPr>
            <p:cNvSpPr/>
            <p:nvPr/>
          </p:nvSpPr>
          <p:spPr>
            <a:xfrm>
              <a:off x="4347830" y="2787002"/>
              <a:ext cx="2336848" cy="85115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ГП «Развитие дорожного хозяйства Забайкальского края»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– категория</a:t>
              </a:r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эф.</a:t>
              </a:r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404 – получателя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0,4 млн руб.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CBEED4F3-9045-4AF6-946E-333BE91B61D4}"/>
                </a:ext>
              </a:extLst>
            </p:cNvPr>
            <p:cNvSpPr/>
            <p:nvPr/>
          </p:nvSpPr>
          <p:spPr>
            <a:xfrm>
              <a:off x="2305178" y="2767401"/>
              <a:ext cx="1979684" cy="87075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ГП «</a:t>
              </a:r>
              <a:r>
                <a:rPr lang="ru-RU" sz="11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Экономразвитие</a:t>
              </a: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– категорий (5 эф./1 </a:t>
              </a:r>
              <a:r>
                <a:rPr lang="ru-RU" sz="11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неэф</a:t>
              </a: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 – получатель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1 825,0 млн руб.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0CACA685-41C9-43F5-BE8C-1EA8F776BD66}"/>
                </a:ext>
              </a:extLst>
            </p:cNvPr>
            <p:cNvSpPr/>
            <p:nvPr/>
          </p:nvSpPr>
          <p:spPr>
            <a:xfrm>
              <a:off x="164744" y="2769890"/>
              <a:ext cx="2047970" cy="87075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ГП «</a:t>
              </a:r>
              <a:r>
                <a:rPr lang="ru-RU" sz="11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Экономразвитие</a:t>
              </a: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 – категорий (8 эф./7 </a:t>
              </a:r>
              <a:r>
                <a:rPr lang="ru-RU" sz="11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неэф</a:t>
              </a: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2 887– получателей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11 831,9 млн руб.</a:t>
              </a:r>
            </a:p>
          </p:txBody>
        </p:sp>
        <p:sp>
          <p:nvSpPr>
            <p:cNvPr id="29" name="Прямоугольник: скругленные углы 6">
              <a:extLst>
                <a:ext uri="{FF2B5EF4-FFF2-40B4-BE49-F238E27FC236}">
                  <a16:creationId xmlns:a16="http://schemas.microsoft.com/office/drawing/2014/main" id="{9772ADBC-2DF7-4D3F-89BB-1A9C1276AAEF}"/>
                </a:ext>
              </a:extLst>
            </p:cNvPr>
            <p:cNvSpPr/>
            <p:nvPr/>
          </p:nvSpPr>
          <p:spPr>
            <a:xfrm>
              <a:off x="99892" y="1824100"/>
              <a:ext cx="5609345" cy="31490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spc="-5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Включение в основные направления бюджетной и налоговой политики Забайкальского края</a:t>
              </a:r>
              <a:endPara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рямоугольник: скругленные углы 6">
              <a:extLst>
                <a:ext uri="{FF2B5EF4-FFF2-40B4-BE49-F238E27FC236}">
                  <a16:creationId xmlns:a16="http://schemas.microsoft.com/office/drawing/2014/main" id="{9772ADBC-2DF7-4D3F-89BB-1A9C1276AAEF}"/>
                </a:ext>
              </a:extLst>
            </p:cNvPr>
            <p:cNvSpPr/>
            <p:nvPr/>
          </p:nvSpPr>
          <p:spPr>
            <a:xfrm>
              <a:off x="117616" y="2204138"/>
              <a:ext cx="8936532" cy="19324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</a:rPr>
                <a:t>Кураторы налоговых расходов Забайкальского края</a:t>
              </a:r>
            </a:p>
          </p:txBody>
        </p:sp>
        <p:sp>
          <p:nvSpPr>
            <p:cNvPr id="31" name="Прямоугольник: скругленные углы 6">
              <a:extLst>
                <a:ext uri="{FF2B5EF4-FFF2-40B4-BE49-F238E27FC236}">
                  <a16:creationId xmlns:a16="http://schemas.microsoft.com/office/drawing/2014/main" id="{9772ADBC-2DF7-4D3F-89BB-1A9C1276AAEF}"/>
                </a:ext>
              </a:extLst>
            </p:cNvPr>
            <p:cNvSpPr/>
            <p:nvPr/>
          </p:nvSpPr>
          <p:spPr>
            <a:xfrm>
              <a:off x="1260820" y="4510587"/>
              <a:ext cx="6416169" cy="217575"/>
            </a:xfrm>
            <a:prstGeom prst="roundRect">
              <a:avLst/>
            </a:prstGeom>
            <a:grp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Проведение оценки эффективности налоговых расходов</a:t>
              </a:r>
            </a:p>
          </p:txBody>
        </p:sp>
        <p:sp>
          <p:nvSpPr>
            <p:cNvPr id="35" name="Нашивка 34"/>
            <p:cNvSpPr/>
            <p:nvPr/>
          </p:nvSpPr>
          <p:spPr>
            <a:xfrm>
              <a:off x="5779137" y="1176975"/>
              <a:ext cx="975129" cy="938732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угольник: скругленные углы 6">
              <a:extLst>
                <a:ext uri="{FF2B5EF4-FFF2-40B4-BE49-F238E27FC236}">
                  <a16:creationId xmlns:a16="http://schemas.microsoft.com/office/drawing/2014/main" id="{5D61EA76-9C9C-464B-94D3-BCE86AF96DE5}"/>
                </a:ext>
              </a:extLst>
            </p:cNvPr>
            <p:cNvSpPr/>
            <p:nvPr/>
          </p:nvSpPr>
          <p:spPr>
            <a:xfrm>
              <a:off x="1283233" y="4215071"/>
              <a:ext cx="6371345" cy="206190"/>
            </a:xfrm>
            <a:prstGeom prst="roundRect">
              <a:avLst/>
            </a:prstGeom>
            <a:grp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Утверждение методики оценки эффективности налоговых расходов</a:t>
              </a:r>
            </a:p>
          </p:txBody>
        </p:sp>
        <p:sp>
          <p:nvSpPr>
            <p:cNvPr id="28" name="Прямоугольник: скругленные углы 6">
              <a:extLst>
                <a:ext uri="{FF2B5EF4-FFF2-40B4-BE49-F238E27FC236}">
                  <a16:creationId xmlns:a16="http://schemas.microsoft.com/office/drawing/2014/main" id="{7BE8B863-5AA8-42E4-A11E-7358E894A549}"/>
                </a:ext>
              </a:extLst>
            </p:cNvPr>
            <p:cNvSpPr/>
            <p:nvPr/>
          </p:nvSpPr>
          <p:spPr>
            <a:xfrm>
              <a:off x="128138" y="3664152"/>
              <a:ext cx="8875470" cy="30866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700" marR="508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Всего за 2023 год: 60 305 получателя; объем налоговых расходов 13 674,8 млн. руб.</a:t>
              </a: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00C24F-4A88-4EA0-A90A-B1255C9319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7972" y="4875472"/>
            <a:ext cx="278825" cy="216295"/>
          </a:xfrm>
        </p:spPr>
        <p:txBody>
          <a:bodyPr/>
          <a:lstStyle/>
          <a:p>
            <a:r>
              <a:rPr lang="ru-RU" altLang="ru-RU" sz="800" dirty="0">
                <a:solidFill>
                  <a:srgbClr val="0032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9767EBB-4F0C-4229-9CF8-91E1F3C60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467" y="337577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8430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62EC5C4-B29F-4AC8-B784-D5AAC6C550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4153" y="4824386"/>
            <a:ext cx="285147" cy="283631"/>
          </a:xfrm>
        </p:spPr>
        <p:txBody>
          <a:bodyPr/>
          <a:lstStyle/>
          <a:p>
            <a:r>
              <a: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70B47DFC-2A7C-4BC6-99A9-07977698E7CD}"/>
              </a:ext>
            </a:extLst>
          </p:cNvPr>
          <p:cNvSpPr txBox="1">
            <a:spLocks/>
          </p:cNvSpPr>
          <p:nvPr/>
        </p:nvSpPr>
        <p:spPr>
          <a:xfrm>
            <a:off x="74997" y="23048"/>
            <a:ext cx="6918218" cy="33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Стимулирующие НР за 2023 год – 13 500,2 млн. руб. (99%)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1D1903-C3DB-43B1-BBFA-96A5EA7CE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33" y="353736"/>
            <a:ext cx="283682" cy="33872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D6AEC22-5BE5-4CAC-8FCC-A72136EB5FD5}"/>
              </a:ext>
            </a:extLst>
          </p:cNvPr>
          <p:cNvGrpSpPr/>
          <p:nvPr/>
        </p:nvGrpSpPr>
        <p:grpSpPr>
          <a:xfrm>
            <a:off x="176738" y="702659"/>
            <a:ext cx="3342356" cy="3310929"/>
            <a:chOff x="5257189" y="957431"/>
            <a:chExt cx="3315803" cy="3985889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AA303D94-EDC4-4A80-8EDE-373CF305C808}"/>
                </a:ext>
              </a:extLst>
            </p:cNvPr>
            <p:cNvCxnSpPr>
              <a:cxnSpLocks/>
            </p:cNvCxnSpPr>
            <p:nvPr/>
          </p:nvCxnSpPr>
          <p:spPr>
            <a:xfrm>
              <a:off x="5296711" y="1864201"/>
              <a:ext cx="0" cy="2544745"/>
            </a:xfrm>
            <a:prstGeom prst="line">
              <a:avLst/>
            </a:prstGeom>
            <a:ln w="762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C7539909-67C9-44EF-BCE6-1BC9A1F4EC04}"/>
                </a:ext>
              </a:extLst>
            </p:cNvPr>
            <p:cNvSpPr/>
            <p:nvPr/>
          </p:nvSpPr>
          <p:spPr>
            <a:xfrm>
              <a:off x="5257189" y="957431"/>
              <a:ext cx="3296654" cy="106175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Территории опережающего развития (ТОР)</a:t>
              </a:r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D9095C7C-06DE-484B-8694-FEDF1BA3BD3E}"/>
                </a:ext>
              </a:extLst>
            </p:cNvPr>
            <p:cNvCxnSpPr>
              <a:cxnSpLocks/>
            </p:cNvCxnSpPr>
            <p:nvPr/>
          </p:nvCxnSpPr>
          <p:spPr>
            <a:xfrm>
              <a:off x="5257190" y="4395304"/>
              <a:ext cx="577265" cy="13642"/>
            </a:xfrm>
            <a:prstGeom prst="straightConnector1">
              <a:avLst/>
            </a:prstGeom>
            <a:ln w="76200">
              <a:solidFill>
                <a:srgbClr val="4171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067C080C-FF53-49CC-9329-6A3B95DCC30D}"/>
                </a:ext>
              </a:extLst>
            </p:cNvPr>
            <p:cNvCxnSpPr>
              <a:cxnSpLocks/>
            </p:cNvCxnSpPr>
            <p:nvPr/>
          </p:nvCxnSpPr>
          <p:spPr>
            <a:xfrm>
              <a:off x="5285635" y="2887066"/>
              <a:ext cx="577266" cy="0"/>
            </a:xfrm>
            <a:prstGeom prst="straightConnector1">
              <a:avLst/>
            </a:prstGeom>
            <a:ln w="76200">
              <a:solidFill>
                <a:srgbClr val="4171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DF7B903-A262-4100-B93E-488297ACE3E0}"/>
                </a:ext>
              </a:extLst>
            </p:cNvPr>
            <p:cNvSpPr/>
            <p:nvPr/>
          </p:nvSpPr>
          <p:spPr>
            <a:xfrm>
              <a:off x="5834455" y="2129536"/>
              <a:ext cx="2738537" cy="1515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ТОР «Забайкалье»</a:t>
              </a:r>
              <a:endPara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НП: 12 резидентов, </a:t>
              </a:r>
            </a:p>
            <a:p>
              <a:pPr algn="just"/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1 156,2 млн. руб. </a:t>
              </a:r>
            </a:p>
            <a:p>
              <a:pPr marL="285750" indent="-285750" algn="just">
                <a:buFontTx/>
                <a:buChar char="-"/>
              </a:pPr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НИО: 8 резидентов, </a:t>
              </a:r>
            </a:p>
            <a:p>
              <a:pPr algn="just"/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650,9 млн. руб.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E2203B68-67CC-43D6-9708-8A31E1841801}"/>
                </a:ext>
              </a:extLst>
            </p:cNvPr>
            <p:cNvSpPr/>
            <p:nvPr/>
          </p:nvSpPr>
          <p:spPr>
            <a:xfrm>
              <a:off x="5833380" y="3874572"/>
              <a:ext cx="2720455" cy="10687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ТОР «Краснокаменск»</a:t>
              </a:r>
            </a:p>
            <a:p>
              <a:pPr marL="285750" indent="-285750" algn="just">
                <a:buFontTx/>
                <a:buChar char="-"/>
              </a:pPr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НИО: 1 резидент, </a:t>
              </a:r>
            </a:p>
            <a:p>
              <a:pPr algn="just"/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млн. руб.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C4F684A-0703-4A8E-98C7-75CD0381CD10}"/>
              </a:ext>
            </a:extLst>
          </p:cNvPr>
          <p:cNvGrpSpPr/>
          <p:nvPr/>
        </p:nvGrpSpPr>
        <p:grpSpPr>
          <a:xfrm>
            <a:off x="3600741" y="702659"/>
            <a:ext cx="2688377" cy="3310915"/>
            <a:chOff x="4327452" y="964960"/>
            <a:chExt cx="2220410" cy="3914890"/>
          </a:xfrm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E7618654-663C-4A28-AB8A-C48527952887}"/>
                </a:ext>
              </a:extLst>
            </p:cNvPr>
            <p:cNvCxnSpPr>
              <a:cxnSpLocks/>
            </p:cNvCxnSpPr>
            <p:nvPr/>
          </p:nvCxnSpPr>
          <p:spPr>
            <a:xfrm>
              <a:off x="4363289" y="1791260"/>
              <a:ext cx="0" cy="2544745"/>
            </a:xfrm>
            <a:prstGeom prst="line">
              <a:avLst/>
            </a:prstGeom>
            <a:ln w="762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96255958-49A3-4E02-AC10-9A309A97DB21}"/>
                </a:ext>
              </a:extLst>
            </p:cNvPr>
            <p:cNvSpPr/>
            <p:nvPr/>
          </p:nvSpPr>
          <p:spPr>
            <a:xfrm>
              <a:off x="4327452" y="964960"/>
              <a:ext cx="2171070" cy="10617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Региональные инвестиционные проекты (РИП)</a:t>
              </a:r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23D28BF9-0E52-4F7C-8A58-6E104BFB9B04}"/>
                </a:ext>
              </a:extLst>
            </p:cNvPr>
            <p:cNvCxnSpPr>
              <a:cxnSpLocks/>
            </p:cNvCxnSpPr>
            <p:nvPr/>
          </p:nvCxnSpPr>
          <p:spPr>
            <a:xfrm>
              <a:off x="4388759" y="2898533"/>
              <a:ext cx="379925" cy="0"/>
            </a:xfrm>
            <a:prstGeom prst="straightConnector1">
              <a:avLst/>
            </a:prstGeom>
            <a:ln w="76200">
              <a:solidFill>
                <a:srgbClr val="4171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472A5478-5CB0-4A74-AFFB-FF2D6EF48E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7452" y="4348972"/>
              <a:ext cx="441233" cy="1"/>
            </a:xfrm>
            <a:prstGeom prst="straightConnector1">
              <a:avLst/>
            </a:prstGeom>
            <a:ln w="76200">
              <a:solidFill>
                <a:srgbClr val="4171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1DFD3F13-824E-40E7-9C66-2B876ED5AB59}"/>
                </a:ext>
              </a:extLst>
            </p:cNvPr>
            <p:cNvSpPr/>
            <p:nvPr/>
          </p:nvSpPr>
          <p:spPr>
            <a:xfrm>
              <a:off x="4769889" y="2367655"/>
              <a:ext cx="1777973" cy="10617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НП: 1 участник, </a:t>
              </a:r>
            </a:p>
            <a:p>
              <a:pPr algn="just"/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9 296,6 млн. руб.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993F64F5-7403-4AF6-AE00-F7263C5E583C}"/>
                </a:ext>
              </a:extLst>
            </p:cNvPr>
            <p:cNvSpPr/>
            <p:nvPr/>
          </p:nvSpPr>
          <p:spPr>
            <a:xfrm>
              <a:off x="4804522" y="3818094"/>
              <a:ext cx="1742135" cy="10617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НИО: 2 участника, 478,5 млн. руб.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D087121-1C91-432B-BC00-A7C1E4522B63}"/>
              </a:ext>
            </a:extLst>
          </p:cNvPr>
          <p:cNvGrpSpPr/>
          <p:nvPr/>
        </p:nvGrpSpPr>
        <p:grpSpPr>
          <a:xfrm>
            <a:off x="6410558" y="702658"/>
            <a:ext cx="2430307" cy="2895096"/>
            <a:chOff x="4327451" y="964960"/>
            <a:chExt cx="2177323" cy="2866034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03B2145A-BF28-42BB-A5D0-6899A75EB4DB}"/>
                </a:ext>
              </a:extLst>
            </p:cNvPr>
            <p:cNvCxnSpPr>
              <a:cxnSpLocks/>
            </p:cNvCxnSpPr>
            <p:nvPr/>
          </p:nvCxnSpPr>
          <p:spPr>
            <a:xfrm>
              <a:off x="4355800" y="1820831"/>
              <a:ext cx="0" cy="1542965"/>
            </a:xfrm>
            <a:prstGeom prst="line">
              <a:avLst/>
            </a:prstGeom>
            <a:ln w="762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AB7C5BDF-B7F5-4AA7-801E-DBB26497C0CF}"/>
                </a:ext>
              </a:extLst>
            </p:cNvPr>
            <p:cNvSpPr/>
            <p:nvPr/>
          </p:nvSpPr>
          <p:spPr>
            <a:xfrm>
              <a:off x="4327451" y="964960"/>
              <a:ext cx="2177323" cy="10997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Льготы СМП</a:t>
              </a:r>
            </a:p>
          </p:txBody>
        </p: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69C25077-3CC5-465C-98DE-82054B0F18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7451" y="3342331"/>
              <a:ext cx="408274" cy="11371"/>
            </a:xfrm>
            <a:prstGeom prst="straightConnector1">
              <a:avLst/>
            </a:prstGeom>
            <a:ln w="76200">
              <a:solidFill>
                <a:srgbClr val="4171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5534CBD5-F37B-4224-9DF8-74C50C178ED5}"/>
                </a:ext>
              </a:extLst>
            </p:cNvPr>
            <p:cNvSpPr/>
            <p:nvPr/>
          </p:nvSpPr>
          <p:spPr>
            <a:xfrm>
              <a:off x="4726800" y="2769238"/>
              <a:ext cx="1777973" cy="10617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УСН:</a:t>
              </a:r>
            </a:p>
            <a:p>
              <a:pPr algn="just"/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1 780 СМП – </a:t>
              </a:r>
            </a:p>
            <a:p>
              <a:pPr algn="just"/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1 900 млн. руб.</a:t>
              </a: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1653A9-1161-4A11-BE40-623BC5D25305}"/>
              </a:ext>
            </a:extLst>
          </p:cNvPr>
          <p:cNvSpPr/>
          <p:nvPr/>
        </p:nvSpPr>
        <p:spPr>
          <a:xfrm>
            <a:off x="408660" y="4189438"/>
            <a:ext cx="83754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развитие предпринимательской, инвестиционной деятельности,, способствуют дальнейшему росту поступлений в консолидированный бюджет края;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новых 2 730 рабочих мест.</a:t>
            </a:r>
          </a:p>
        </p:txBody>
      </p:sp>
    </p:spTree>
    <p:extLst>
      <p:ext uri="{BB962C8B-B14F-4D97-AF65-F5344CB8AC3E}">
        <p14:creationId xmlns:p14="http://schemas.microsoft.com/office/powerpoint/2010/main" val="121528225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373" y="100484"/>
            <a:ext cx="6992515" cy="338725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Текущая карта процесса – оценки налоговых расходов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945" y="345623"/>
            <a:ext cx="283682" cy="338725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393690"/>
              </p:ext>
            </p:extLst>
          </p:nvPr>
        </p:nvGraphicFramePr>
        <p:xfrm>
          <a:off x="108373" y="817451"/>
          <a:ext cx="8784769" cy="3309308"/>
        </p:xfrm>
        <a:graphic>
          <a:graphicData uri="http://schemas.openxmlformats.org/drawingml/2006/table">
            <a:tbl>
              <a:tblPr/>
              <a:tblGrid>
                <a:gridCol w="806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0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2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06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132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661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26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Сроки по регламенту 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марта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 мая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июня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20 августа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 октября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latin typeface="Times New Roman"/>
                          <a:ea typeface="Calibri"/>
                          <a:cs typeface="Times New Roman"/>
                        </a:rPr>
                        <a:t>Время процесса      (в календ. днях)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40378" marR="403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7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Министерство финансов Забайкальского края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Направление запросов 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Свод и обобщение, направление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кураторам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Утверждение приказом Министерства Перечня НР, размещение в сети «Интернет</a:t>
                      </a:r>
                      <a:r>
                        <a:rPr lang="ru-RU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»(фискальные </a:t>
                      </a:r>
                      <a:r>
                        <a:rPr lang="ru-RU" sz="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хар-ки</a:t>
                      </a:r>
                      <a:r>
                        <a:rPr lang="ru-RU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сведения об объеме льгот, предоставленных плательщикам, о численности получателей льгот и об объеме налогов, задекларированных ими для уплаты в бюджет</a:t>
                      </a:r>
                      <a:r>
                        <a:rPr lang="ru-RU" sz="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Забайкальского края)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Проведение расчета СБЭ по стимулирующим НР - налогу на прибыль и налогу на имущество организаций 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Обобщение материалов, формирование сводной оценки эффективности НР, представление сводной аналитической записки о результатах оценки НР в Минфин РФ, размещение в сети «Интернет»</a:t>
                      </a: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Подготовка проекта закона Забайкальского края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Приобщение результатов оценки НР при формировании основных направлений бюджетной и налоговой политики Забайкальского края, при проведении оценки эффективности ГП Забайкальского края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Кураторы НР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Обобщение информации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Подготовка и представление результатов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сравнительного анализа результативности </a:t>
                      </a: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8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Налогоплательщики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Подготовка ответов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378" marR="403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39061" y="2267173"/>
            <a:ext cx="908107" cy="289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896026" y="1685389"/>
            <a:ext cx="439579" cy="364856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3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 rot="272746">
            <a:off x="1138171" y="3187990"/>
            <a:ext cx="368451" cy="381525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4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1775965" y="3123780"/>
            <a:ext cx="415863" cy="305307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ysClr val="window" lastClr="FFFFFF"/>
                </a:solidFill>
                <a:latin typeface="Calibri"/>
              </a:rPr>
              <a:t>3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2123257" y="1789304"/>
            <a:ext cx="338098" cy="322975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ysClr val="window" lastClr="FFFFFF"/>
                </a:solidFill>
                <a:latin typeface="Calibri"/>
              </a:rPr>
              <a:t>4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flipV="1">
            <a:off x="1696839" y="2134259"/>
            <a:ext cx="130502" cy="1416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59137" y="2271519"/>
            <a:ext cx="944996" cy="328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>
            <a:off x="1391554" y="1984338"/>
            <a:ext cx="256300" cy="1599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17673" y="2245643"/>
            <a:ext cx="952853" cy="33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0C4D41-3A18-4514-A354-C69A0D8F76B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99337" y="2155706"/>
            <a:ext cx="1130629" cy="305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4145382" y="2589387"/>
            <a:ext cx="439580" cy="305307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ysClr val="window" lastClr="FFFFFF"/>
                </a:solidFill>
                <a:latin typeface="Calibri"/>
              </a:rPr>
              <a:t>5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5009660" y="3333790"/>
            <a:ext cx="399570" cy="322975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ysClr val="window" lastClr="FFFFFF"/>
                </a:solidFill>
                <a:latin typeface="Calibri"/>
              </a:rPr>
              <a:t>6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6668126" y="2373453"/>
            <a:ext cx="432762" cy="322975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2208" y="399570"/>
            <a:ext cx="68541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latin typeface="Times New Roman"/>
                <a:ea typeface="Times New Roman"/>
                <a:cs typeface="Arial" pitchFamily="34" charset="0"/>
              </a:rPr>
              <a:t>Проект «</a:t>
            </a:r>
            <a:r>
              <a:rPr lang="ru-RU" sz="900" b="1" dirty="0"/>
              <a:t>Оптимизация процедуры проведения оценки эффективности налоговых расходов Забайкальского края»</a:t>
            </a:r>
            <a:endParaRPr lang="ru-RU" sz="900" dirty="0"/>
          </a:p>
        </p:txBody>
      </p:sp>
      <p:sp>
        <p:nvSpPr>
          <p:cNvPr id="24" name="16-конечная звезда 36">
            <a:extLst>
              <a:ext uri="{FF2B5EF4-FFF2-40B4-BE49-F238E27FC236}">
                <a16:creationId xmlns:a16="http://schemas.microsoft.com/office/drawing/2014/main" id="{00000000-0008-0000-0000-000025000000}"/>
              </a:ext>
            </a:extLst>
          </p:cNvPr>
          <p:cNvSpPr/>
          <p:nvPr/>
        </p:nvSpPr>
        <p:spPr>
          <a:xfrm>
            <a:off x="2787713" y="3265102"/>
            <a:ext cx="439580" cy="305307"/>
          </a:xfrm>
          <a:prstGeom prst="star16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ysClr val="window" lastClr="FFFFFF"/>
                </a:solidFill>
                <a:latin typeface="Calibri"/>
              </a:rPr>
              <a:t>5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1CB4E8E-75C2-4F95-8A36-7916DD5FC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376" y="2406162"/>
            <a:ext cx="161365" cy="1832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14B395F-FFEC-4473-A398-48E46E105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105" y="2189188"/>
            <a:ext cx="258743" cy="246652"/>
          </a:xfrm>
          <a:prstGeom prst="rect">
            <a:avLst/>
          </a:prstGeom>
        </p:spPr>
      </p:pic>
      <p:sp>
        <p:nvSpPr>
          <p:cNvPr id="41" name="Скругленный прямоугольник 40"/>
          <p:cNvSpPr/>
          <p:nvPr/>
        </p:nvSpPr>
        <p:spPr>
          <a:xfrm>
            <a:off x="261258" y="4379899"/>
            <a:ext cx="2612572" cy="222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ВПП=90 дней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1476450" y="3735346"/>
            <a:ext cx="29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</a:t>
            </a:r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1CB4E8E-75C2-4F95-8A36-7916DD5FC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874" y="2103538"/>
            <a:ext cx="170328" cy="19340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1CB4E8E-75C2-4F95-8A36-7916DD5FC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265" y="2252615"/>
            <a:ext cx="161365" cy="18322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20040" y="2266790"/>
            <a:ext cx="407253" cy="23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err="1"/>
              <a:t>сэд</a:t>
            </a:r>
            <a:endParaRPr lang="ru-RU" sz="9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323344" y="2412770"/>
            <a:ext cx="407253" cy="23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err="1"/>
              <a:t>сэд</a:t>
            </a:r>
            <a:endParaRPr lang="ru-RU" sz="9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839315" y="2558000"/>
            <a:ext cx="407253" cy="23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err="1"/>
              <a:t>сэд</a:t>
            </a:r>
            <a:endParaRPr lang="ru-RU" sz="900" b="1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ED73E15-1964-43E0-8280-043F1BE64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236" y="2161863"/>
            <a:ext cx="220772" cy="25090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 flipH="1">
            <a:off x="1131971" y="2384576"/>
            <a:ext cx="32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@</a:t>
            </a:r>
            <a:endParaRPr lang="ru-RU" dirty="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1909E74-DD6B-49E8-8A78-D6459F485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5646" y="2950249"/>
            <a:ext cx="113938" cy="15550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1909E74-DD6B-49E8-8A78-D6459F485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8961" y="2033167"/>
            <a:ext cx="113938" cy="15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3702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8180</TotalTime>
  <Words>2295</Words>
  <Application>Microsoft Office PowerPoint</Application>
  <PresentationFormat>Произвольный</PresentationFormat>
  <Paragraphs>665</Paragraphs>
  <Slides>27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Министерство финансов Забайкальского края</vt:lpstr>
      <vt:lpstr>«Оптимизация процедуры проведения оценки эффективности налоговых расходов Забайкальского края»</vt:lpstr>
      <vt:lpstr>Организационно-распорядительные  документы</vt:lpstr>
      <vt:lpstr>Команда проекта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Текущая карта процесса – оценки налоговых расходов</vt:lpstr>
      <vt:lpstr>Текущие проблемы</vt:lpstr>
      <vt:lpstr>Идеальная карта процесса</vt:lpstr>
      <vt:lpstr>Презентация PowerPoint</vt:lpstr>
      <vt:lpstr>Пирамида проблем</vt:lpstr>
      <vt:lpstr>Презентация PowerPoint</vt:lpstr>
      <vt:lpstr>Целевая карта процесса</vt:lpstr>
      <vt:lpstr>Достижение целевых показателей</vt:lpstr>
      <vt:lpstr>Презентация PowerPoint</vt:lpstr>
      <vt:lpstr>План мероприятий по реализации проекта</vt:lpstr>
      <vt:lpstr>Презентация PowerPoint</vt:lpstr>
      <vt:lpstr>Исполнение плана мероприятий по  реализации проекта</vt:lpstr>
      <vt:lpstr>Достижение целевых показателей</vt:lpstr>
      <vt:lpstr>Поступление сведений от кураторов НР</vt:lpstr>
      <vt:lpstr>Исполнение плана мероприятий по  реализации проекта</vt:lpstr>
      <vt:lpstr>Исполнение плана мероприятий по  реализации проекта</vt:lpstr>
      <vt:lpstr>Поступление сведений от получателей налоговых льгот</vt:lpstr>
      <vt:lpstr>Итоги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Сычев А.В.</dc:creator>
  <cp:lastModifiedBy>Макарова Юлия Сергеевна</cp:lastModifiedBy>
  <cp:revision>309</cp:revision>
  <cp:lastPrinted>2024-09-23T07:33:59Z</cp:lastPrinted>
  <dcterms:modified xsi:type="dcterms:W3CDTF">2024-10-14T03:17:46Z</dcterms:modified>
</cp:coreProperties>
</file>