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4"/>
  </p:notesMasterIdLst>
  <p:sldIdLst>
    <p:sldId id="256" r:id="rId8"/>
    <p:sldId id="257" r:id="rId9"/>
    <p:sldId id="264" r:id="rId10"/>
    <p:sldId id="265" r:id="rId11"/>
    <p:sldId id="268" r:id="rId12"/>
    <p:sldId id="269" r:id="rId13"/>
    <p:sldId id="270" r:id="rId14"/>
    <p:sldId id="277" r:id="rId15"/>
    <p:sldId id="273" r:id="rId16"/>
    <p:sldId id="280" r:id="rId17"/>
    <p:sldId id="274" r:id="rId18"/>
    <p:sldId id="281" r:id="rId19"/>
    <p:sldId id="272" r:id="rId20"/>
    <p:sldId id="275" r:id="rId21"/>
    <p:sldId id="276" r:id="rId22"/>
    <p:sldId id="263" r:id="rId23"/>
  </p:sldIdLst>
  <p:sldSz cx="9144000" cy="514826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3FF748B2-CC95-451B-8143-C5A03F1EB111}">
      <dgm:prSet phldrT="[Текст]"/>
      <dgm:spPr/>
      <dgm:t>
        <a:bodyPr/>
        <a:lstStyle/>
        <a:p>
          <a:r>
            <a:rPr lang="ru-RU" dirty="0"/>
            <a:t>Федеральный уровень</a:t>
          </a:r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/>
      <dgm:spPr/>
      <dgm:t>
        <a:bodyPr/>
        <a:lstStyle/>
        <a:p>
          <a:r>
            <a:rPr lang="ru-RU" dirty="0"/>
            <a:t>Региональный уровень</a:t>
          </a:r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/>
      <dgm:spPr/>
      <dgm:t>
        <a:bodyPr/>
        <a:lstStyle/>
        <a:p>
          <a:r>
            <a:rPr lang="ru-RU" dirty="0"/>
            <a:t>Уровень организации</a:t>
          </a:r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941"/>
      <dgm:spPr/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97008">
        <dgm:presLayoutVars>
          <dgm:bulletEnabled val="1"/>
        </dgm:presLayoutVars>
      </dgm:prSet>
      <dgm:spPr/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/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LinFactNeighborX="37396" custLinFactNeighborY="-37494">
        <dgm:presLayoutVars>
          <dgm:bulletEnabled val="1"/>
        </dgm:presLayoutVars>
      </dgm:prSet>
      <dgm:spPr/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BAC2D72B-9236-4C55-AE1D-33B856F75230}" type="presOf" srcId="{CCD4CE0A-9387-4751-B631-756FA8B3A1B1}" destId="{F9F5084D-E7E2-4934-B9CC-4E50C1F41F90}" srcOrd="0" destOrd="0" presId="urn:microsoft.com/office/officeart/2005/8/layout/pyramid2"/>
    <dgm:cxn modelId="{EFD7AB33-D757-4CAA-8664-31C1C70B4255}" type="presOf" srcId="{3FF748B2-CC95-451B-8143-C5A03F1EB111}" destId="{500CF7D1-1636-4DEB-8CDC-2F7C02C42901}" srcOrd="0" destOrd="0" presId="urn:microsoft.com/office/officeart/2005/8/layout/pyramid2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D601EFBD-33F1-4C47-9149-2342DE5FE77E}" type="presOf" srcId="{B26F7618-C915-462A-BFAF-8F1E5C379A4B}" destId="{8AB727E3-2AAC-4333-BE67-DDCC2DBAF903}" srcOrd="0" destOrd="0" presId="urn:microsoft.com/office/officeart/2005/8/layout/pyramid2"/>
    <dgm:cxn modelId="{DECE04FB-B69A-400B-8240-6D3E8E4B3DEB}" type="presOf" srcId="{F2516AA0-42D0-4E9A-904E-E056068D8ADE}" destId="{4E388B56-311A-46E5-9570-0E5542DBCD84}" srcOrd="0" destOrd="0" presId="urn:microsoft.com/office/officeart/2005/8/layout/pyramid2"/>
    <dgm:cxn modelId="{85D7DDC5-D1BB-4024-A075-826685CC510D}" type="presParOf" srcId="{4E388B56-311A-46E5-9570-0E5542DBCD84}" destId="{B5D2158A-EB40-4D24-8CC8-B2BFED5A76F0}" srcOrd="0" destOrd="0" presId="urn:microsoft.com/office/officeart/2005/8/layout/pyramid2"/>
    <dgm:cxn modelId="{1AEB3816-C806-48D5-9B6C-69F3DEDFE15F}" type="presParOf" srcId="{4E388B56-311A-46E5-9570-0E5542DBCD84}" destId="{9EAEA455-5A6E-410E-B4B7-AC856197C3E4}" srcOrd="1" destOrd="0" presId="urn:microsoft.com/office/officeart/2005/8/layout/pyramid2"/>
    <dgm:cxn modelId="{8828A5A9-2136-4CC2-952A-5F756402CAB2}" type="presParOf" srcId="{9EAEA455-5A6E-410E-B4B7-AC856197C3E4}" destId="{500CF7D1-1636-4DEB-8CDC-2F7C02C42901}" srcOrd="0" destOrd="0" presId="urn:microsoft.com/office/officeart/2005/8/layout/pyramid2"/>
    <dgm:cxn modelId="{D327479D-CD0D-441B-BB4B-B6013E7EFEC6}" type="presParOf" srcId="{9EAEA455-5A6E-410E-B4B7-AC856197C3E4}" destId="{A32BACF9-1EBF-4380-93A2-375886B886CF}" srcOrd="1" destOrd="0" presId="urn:microsoft.com/office/officeart/2005/8/layout/pyramid2"/>
    <dgm:cxn modelId="{72ADEDA5-5C9B-46CA-8CBF-32C3FCD0B88D}" type="presParOf" srcId="{9EAEA455-5A6E-410E-B4B7-AC856197C3E4}" destId="{8AB727E3-2AAC-4333-BE67-DDCC2DBAF903}" srcOrd="2" destOrd="0" presId="urn:microsoft.com/office/officeart/2005/8/layout/pyramid2"/>
    <dgm:cxn modelId="{E5047B8C-B39D-4A02-9937-AD18D790BC32}" type="presParOf" srcId="{9EAEA455-5A6E-410E-B4B7-AC856197C3E4}" destId="{29539D37-E751-4F81-B040-B9AF8800B9C2}" srcOrd="3" destOrd="0" presId="urn:microsoft.com/office/officeart/2005/8/layout/pyramid2"/>
    <dgm:cxn modelId="{5DB017E1-4926-4348-A7EB-6693F7CE4427}" type="presParOf" srcId="{9EAEA455-5A6E-410E-B4B7-AC856197C3E4}" destId="{F9F5084D-E7E2-4934-B9CC-4E50C1F41F90}" srcOrd="4" destOrd="0" presId="urn:microsoft.com/office/officeart/2005/8/layout/pyramid2"/>
    <dgm:cxn modelId="{D189C39D-ED3C-4FC5-9D6F-ACD1CD3951BE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780985" y="0"/>
          <a:ext cx="4640072" cy="372045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>
        <a:xfrm>
          <a:off x="3952026" y="267249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Федеральный уровень</a:t>
          </a:r>
        </a:p>
      </dsp:txBody>
      <dsp:txXfrm>
        <a:off x="3995018" y="310241"/>
        <a:ext cx="2332309" cy="794716"/>
      </dsp:txXfrm>
    </dsp:sp>
    <dsp:sp modelId="{8AB727E3-2AAC-4333-BE67-DDCC2DBAF903}">
      <dsp:nvSpPr>
        <dsp:cNvPr id="0" name=""/>
        <dsp:cNvSpPr/>
      </dsp:nvSpPr>
      <dsp:spPr>
        <a:xfrm>
          <a:off x="3952026" y="1302776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Региональный уровень</a:t>
          </a:r>
        </a:p>
      </dsp:txBody>
      <dsp:txXfrm>
        <a:off x="3995018" y="1345768"/>
        <a:ext cx="2332309" cy="794716"/>
      </dsp:txXfrm>
    </dsp:sp>
    <dsp:sp modelId="{F9F5084D-E7E2-4934-B9CC-4E50C1F41F90}">
      <dsp:nvSpPr>
        <dsp:cNvPr id="0" name=""/>
        <dsp:cNvSpPr/>
      </dsp:nvSpPr>
      <dsp:spPr>
        <a:xfrm>
          <a:off x="3952026" y="2314343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Уровень организации</a:t>
          </a:r>
        </a:p>
      </dsp:txBody>
      <dsp:txXfrm>
        <a:off x="3995018" y="2357335"/>
        <a:ext cx="2332309" cy="794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2F07F-1F4E-4C79-9CD9-4054A165DE59}" type="slidenum">
              <a:rPr lang="ru-RU" altLang="ru-RU" smtClean="0">
                <a:solidFill>
                  <a:prstClr val="black"/>
                </a:solidFill>
              </a:rPr>
              <a:pPr/>
              <a:t>12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8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Название организации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Промежуточное совещание/</a:t>
            </a:r>
            <a:r>
              <a:rPr lang="en-US" dirty="0">
                <a:latin typeface="Arial" pitchFamily="34" charset="0"/>
                <a:cs typeface="Arial" pitchFamily="34" charset="0"/>
              </a:rPr>
              <a:t> Kick-off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Фамилия Имя Отчество-заказчика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Диаграмма </a:t>
            </a:r>
            <a:r>
              <a:rPr lang="ru-RU" dirty="0" err="1"/>
              <a:t>Ишикавы</a:t>
            </a:r>
            <a:r>
              <a:rPr lang="ru-RU" dirty="0"/>
              <a:t> </a:t>
            </a:r>
            <a:r>
              <a:rPr lang="ru-RU" sz="1600" dirty="0">
                <a:solidFill>
                  <a:srgbClr val="FF0000"/>
                </a:solidFill>
              </a:rPr>
              <a:t>(не обязательный элемент)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1" y="760557"/>
            <a:ext cx="8642925" cy="373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934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24157003"/>
              </p:ext>
            </p:extLst>
          </p:nvPr>
        </p:nvGraphicFramePr>
        <p:xfrm>
          <a:off x="381000" y="1147763"/>
          <a:ext cx="637032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4060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>
          <a:xfrm>
            <a:off x="2004060" y="3678421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480163" y="3678421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721469" y="4193428"/>
            <a:ext cx="647409" cy="56767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595607" y="2718637"/>
            <a:ext cx="880079" cy="77438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3863316" y="4263624"/>
            <a:ext cx="513479" cy="497483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15" name="Пятно 1 14"/>
          <p:cNvSpPr/>
          <p:nvPr/>
        </p:nvSpPr>
        <p:spPr>
          <a:xfrm>
            <a:off x="1652340" y="4340867"/>
            <a:ext cx="508441" cy="46296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04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58818" y="176199"/>
            <a:ext cx="7714908" cy="6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Подготовка к плану действий (1)</a:t>
            </a:r>
          </a:p>
        </p:txBody>
      </p:sp>
      <p:sp>
        <p:nvSpPr>
          <p:cNvPr id="49" name="Объект 2"/>
          <p:cNvSpPr txBox="1">
            <a:spLocks/>
          </p:cNvSpPr>
          <p:nvPr/>
        </p:nvSpPr>
        <p:spPr>
          <a:xfrm>
            <a:off x="1046441" y="959647"/>
            <a:ext cx="7227285" cy="540560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20000"/>
              </a:spcBef>
              <a:buFontTx/>
              <a:buNone/>
            </a:pPr>
            <a:r>
              <a:rPr lang="ru-RU" sz="2000" kern="0" dirty="0">
                <a:solidFill>
                  <a:prstClr val="black"/>
                </a:solidFill>
              </a:rPr>
              <a:t>Как мы хотим повлиять на выявленные при картировании текущего состояния проблемы в рамках текущего проекта? </a:t>
            </a:r>
            <a:endParaRPr lang="ru-RU" kern="0" dirty="0">
              <a:solidFill>
                <a:srgbClr val="414142"/>
              </a:solidFill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333580" y="1814612"/>
          <a:ext cx="8496945" cy="153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64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Проблема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Решить полностью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Решить частично 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Решение</a:t>
                      </a:r>
                      <a:r>
                        <a:rPr lang="ru-RU" sz="1400" baseline="0" dirty="0"/>
                        <a:t> не планируется</a:t>
                      </a:r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Другое</a:t>
                      </a:r>
                      <a:r>
                        <a:rPr lang="ru-RU" sz="1400" baseline="0" dirty="0"/>
                        <a:t>               </a:t>
                      </a:r>
                      <a:r>
                        <a:rPr lang="ru-RU" sz="900" baseline="0" dirty="0"/>
                        <a:t>(н-р: проблема перенесена на др. процесс)</a:t>
                      </a:r>
                      <a:endParaRPr lang="ru-RU" sz="140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388">
                <a:tc>
                  <a:txBody>
                    <a:bodyPr/>
                    <a:lstStyle/>
                    <a:p>
                      <a:r>
                        <a:rPr lang="ru-RU" sz="1400" dirty="0"/>
                        <a:t>Проблема 1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388">
                <a:tc>
                  <a:txBody>
                    <a:bodyPr/>
                    <a:lstStyle/>
                    <a:p>
                      <a:r>
                        <a:rPr lang="ru-RU" sz="1400" dirty="0"/>
                        <a:t>Проблема 2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388">
                <a:tc>
                  <a:txBody>
                    <a:bodyPr/>
                    <a:lstStyle/>
                    <a:p>
                      <a:r>
                        <a:rPr lang="ru-RU" sz="1400" dirty="0"/>
                        <a:t>Проблема 3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43" y="2517341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23" y="3088859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24" y="2768181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Объект 2"/>
          <p:cNvSpPr txBox="1">
            <a:spLocks/>
          </p:cNvSpPr>
          <p:nvPr/>
        </p:nvSpPr>
        <p:spPr>
          <a:xfrm>
            <a:off x="475547" y="3817541"/>
            <a:ext cx="8343483" cy="594616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20000"/>
              </a:spcBef>
              <a:buFontTx/>
              <a:buNone/>
            </a:pPr>
            <a:r>
              <a:rPr lang="ru-RU" sz="2100" b="1" dirty="0">
                <a:solidFill>
                  <a:srgbClr val="FF0000"/>
                </a:solidFill>
              </a:rPr>
              <a:t>Важно!</a:t>
            </a:r>
            <a:r>
              <a:rPr lang="ru-RU" sz="2000" kern="0" dirty="0">
                <a:solidFill>
                  <a:srgbClr val="FF0000"/>
                </a:solidFill>
              </a:rPr>
              <a:t> </a:t>
            </a:r>
            <a:r>
              <a:rPr lang="ru-RU" sz="2000" kern="0" dirty="0">
                <a:solidFill>
                  <a:prstClr val="black"/>
                </a:solidFill>
              </a:rPr>
              <a:t>Часть проблем может остаться в целевом состоянии потока, но в идеальном состоянии потока проблем быть не должно.</a:t>
            </a:r>
            <a:endParaRPr lang="ru-RU" kern="0" dirty="0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941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Вклад в цель 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034508"/>
              </p:ext>
            </p:extLst>
          </p:nvPr>
        </p:nvGraphicFramePr>
        <p:xfrm>
          <a:off x="930393" y="997891"/>
          <a:ext cx="6856567" cy="267873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86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9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ПРОБЛЕМА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ПЕРВОПРИЧИНА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ПРЕДЛАГАЕМОЕ РЕШЕНИЕ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ВКЛАД В ДОСТИЖЕНИЕ ЦЕЛИ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525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372421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370526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373946"/>
            <a:ext cx="6750997" cy="3302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27303"/>
              </p:ext>
            </p:extLst>
          </p:nvPr>
        </p:nvGraphicFramePr>
        <p:xfrm>
          <a:off x="709964" y="880266"/>
          <a:ext cx="7546333" cy="3834954"/>
        </p:xfrm>
        <a:graphic>
          <a:graphicData uri="http://schemas.openxmlformats.org/drawingml/2006/table">
            <a:tbl>
              <a:tblPr/>
              <a:tblGrid>
                <a:gridCol w="48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62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6329">
                <a:tc gridSpan="5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6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2406" marR="2406" marT="24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Предлагаемое решение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Ответственные 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01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21.05.2020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+7 (000) 000 00 00, доб. 0000</a:t>
            </a: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Моб. тел.: +7 (000) 000 00 00</a:t>
            </a: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namesurname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rosatom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www.rosatom.ru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Фамилия Имя Отчество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Название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Организационно-распорядительные документы </a:t>
            </a:r>
            <a:r>
              <a:rPr lang="ru-RU" dirty="0">
                <a:solidFill>
                  <a:srgbClr val="FF0000"/>
                </a:solidFill>
              </a:rPr>
              <a:t>(приказ о создании рабочей группы)</a:t>
            </a:r>
          </a:p>
        </p:txBody>
      </p:sp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проекта</a:t>
            </a:r>
            <a:r>
              <a:rPr lang="ru-RU" dirty="0">
                <a:solidFill>
                  <a:srgbClr val="FF0000"/>
                </a:solidFill>
              </a:rPr>
              <a:t>( фото + подпись ФИО + должность)</a:t>
            </a:r>
          </a:p>
        </p:txBody>
      </p:sp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проекта </a:t>
            </a:r>
            <a:r>
              <a:rPr lang="ru-RU" dirty="0">
                <a:solidFill>
                  <a:srgbClr val="FF0000"/>
                </a:solidFill>
              </a:rPr>
              <a:t>(на предзащиту допускается не подписанный скан)</a:t>
            </a:r>
          </a:p>
        </p:txBody>
      </p:sp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Текущие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107153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DCE496-60D8-4715-9130-2088FE5428BC}"/>
              </a:ext>
            </a:extLst>
          </p:cNvPr>
          <p:cNvSpPr/>
          <p:nvPr/>
        </p:nvSpPr>
        <p:spPr>
          <a:xfrm>
            <a:off x="178717" y="693864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2445182" y="693864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CEC83E-A7E1-4F14-8D8A-9673C8EA81F0}"/>
              </a:ext>
            </a:extLst>
          </p:cNvPr>
          <p:cNvSpPr/>
          <p:nvPr/>
        </p:nvSpPr>
        <p:spPr>
          <a:xfrm>
            <a:off x="4695244" y="693865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9FDB40-549C-408D-B8A9-9AA5CA5414F0}"/>
              </a:ext>
            </a:extLst>
          </p:cNvPr>
          <p:cNvSpPr/>
          <p:nvPr/>
        </p:nvSpPr>
        <p:spPr>
          <a:xfrm>
            <a:off x="6987418" y="693865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50A87BD-F685-4B94-AB8D-17A0F412D906}"/>
              </a:ext>
            </a:extLst>
          </p:cNvPr>
          <p:cNvSpPr/>
          <p:nvPr/>
        </p:nvSpPr>
        <p:spPr>
          <a:xfrm>
            <a:off x="252663" y="1004879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F7F2B4E-DE1E-498B-B029-C798C1C7E1BC}"/>
              </a:ext>
            </a:extLst>
          </p:cNvPr>
          <p:cNvSpPr/>
          <p:nvPr/>
        </p:nvSpPr>
        <p:spPr>
          <a:xfrm>
            <a:off x="7050661" y="1004877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A86DCBB-9C76-4323-920E-287F6B52BCCD}"/>
              </a:ext>
            </a:extLst>
          </p:cNvPr>
          <p:cNvSpPr/>
          <p:nvPr/>
        </p:nvSpPr>
        <p:spPr>
          <a:xfrm>
            <a:off x="2522890" y="1004876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0E0F6A6-1004-4EAC-A164-D5012621027C}"/>
              </a:ext>
            </a:extLst>
          </p:cNvPr>
          <p:cNvSpPr/>
          <p:nvPr/>
        </p:nvSpPr>
        <p:spPr>
          <a:xfrm>
            <a:off x="4793119" y="1004877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148848" y="1443859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E343DFEE-2486-46B1-A40C-EA00AD7A0F7A}"/>
              </a:ext>
            </a:extLst>
          </p:cNvPr>
          <p:cNvSpPr/>
          <p:nvPr/>
        </p:nvSpPr>
        <p:spPr>
          <a:xfrm>
            <a:off x="6987418" y="1443860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97F5AB72-A1FF-4C60-A951-388A04DC5BC8}"/>
              </a:ext>
            </a:extLst>
          </p:cNvPr>
          <p:cNvSpPr/>
          <p:nvPr/>
        </p:nvSpPr>
        <p:spPr>
          <a:xfrm>
            <a:off x="4731655" y="1443861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43C92D88-59D9-423A-9276-ADFEC26B1587}"/>
              </a:ext>
            </a:extLst>
          </p:cNvPr>
          <p:cNvSpPr/>
          <p:nvPr/>
        </p:nvSpPr>
        <p:spPr>
          <a:xfrm>
            <a:off x="2445182" y="1443862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252663" y="1974365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8460C02-B308-41BA-8D34-B44CDEFB161C}"/>
              </a:ext>
            </a:extLst>
          </p:cNvPr>
          <p:cNvSpPr/>
          <p:nvPr/>
        </p:nvSpPr>
        <p:spPr>
          <a:xfrm>
            <a:off x="7050661" y="1974363"/>
            <a:ext cx="1973180" cy="553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12737FC-8A5B-448E-B99B-7E6D9F6DF00E}"/>
              </a:ext>
            </a:extLst>
          </p:cNvPr>
          <p:cNvSpPr/>
          <p:nvPr/>
        </p:nvSpPr>
        <p:spPr>
          <a:xfrm>
            <a:off x="2522890" y="1974362"/>
            <a:ext cx="1973180" cy="4389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4EDBBFB-8733-4F42-8019-B0DD81D88961}"/>
              </a:ext>
            </a:extLst>
          </p:cNvPr>
          <p:cNvSpPr/>
          <p:nvPr/>
        </p:nvSpPr>
        <p:spPr>
          <a:xfrm>
            <a:off x="4793119" y="1974363"/>
            <a:ext cx="1973180" cy="553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49E30C0-58C2-4CE0-8E80-6E99602CC203}"/>
              </a:ext>
            </a:extLst>
          </p:cNvPr>
          <p:cNvSpPr/>
          <p:nvPr/>
        </p:nvSpPr>
        <p:spPr>
          <a:xfrm>
            <a:off x="126176" y="2492788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09529A7F-FC4D-401E-8739-783CB275214B}"/>
              </a:ext>
            </a:extLst>
          </p:cNvPr>
          <p:cNvSpPr/>
          <p:nvPr/>
        </p:nvSpPr>
        <p:spPr>
          <a:xfrm>
            <a:off x="4727817" y="2619632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52900BFD-6F40-4D97-B40D-315A15F1651B}"/>
              </a:ext>
            </a:extLst>
          </p:cNvPr>
          <p:cNvSpPr/>
          <p:nvPr/>
        </p:nvSpPr>
        <p:spPr>
          <a:xfrm>
            <a:off x="6987418" y="2619632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78C36970-6E2B-407C-A93B-FDCB3B3BEBDA}"/>
              </a:ext>
            </a:extLst>
          </p:cNvPr>
          <p:cNvSpPr/>
          <p:nvPr/>
        </p:nvSpPr>
        <p:spPr>
          <a:xfrm>
            <a:off x="2445182" y="2504063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2E9EF83-FBB6-4C9A-B01E-58D3807359B0}"/>
              </a:ext>
            </a:extLst>
          </p:cNvPr>
          <p:cNvSpPr/>
          <p:nvPr/>
        </p:nvSpPr>
        <p:spPr>
          <a:xfrm>
            <a:off x="7050661" y="3375377"/>
            <a:ext cx="1973180" cy="553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410A315-A20D-466F-8B05-A43200023AD5}"/>
              </a:ext>
            </a:extLst>
          </p:cNvPr>
          <p:cNvSpPr/>
          <p:nvPr/>
        </p:nvSpPr>
        <p:spPr>
          <a:xfrm>
            <a:off x="6987418" y="3089922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AD5DCB1-8AE1-4A9C-9EB0-C1594729E605}"/>
              </a:ext>
            </a:extLst>
          </p:cNvPr>
          <p:cNvSpPr/>
          <p:nvPr/>
        </p:nvSpPr>
        <p:spPr>
          <a:xfrm>
            <a:off x="4793119" y="3114982"/>
            <a:ext cx="1973180" cy="7250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58E8632-B6CF-4194-B028-8BFFE31049AF}"/>
              </a:ext>
            </a:extLst>
          </p:cNvPr>
          <p:cNvSpPr/>
          <p:nvPr/>
        </p:nvSpPr>
        <p:spPr>
          <a:xfrm>
            <a:off x="4727817" y="4292818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252662" y="2851133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252662" y="3105284"/>
            <a:ext cx="1995853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A97B039F-CD69-4989-BCF9-65C09F88CDCC}"/>
              </a:ext>
            </a:extLst>
          </p:cNvPr>
          <p:cNvSpPr/>
          <p:nvPr/>
        </p:nvSpPr>
        <p:spPr>
          <a:xfrm>
            <a:off x="4731655" y="3906697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B8B9CAD8-7044-4CCE-893C-B5F10B731FFB}"/>
              </a:ext>
            </a:extLst>
          </p:cNvPr>
          <p:cNvSpPr/>
          <p:nvPr/>
        </p:nvSpPr>
        <p:spPr>
          <a:xfrm>
            <a:off x="4794898" y="4546969"/>
            <a:ext cx="1973180" cy="5121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2497088" y="3114891"/>
            <a:ext cx="1995853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2459646" y="2848699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</p:spTree>
    <p:extLst>
      <p:ext uri="{BB962C8B-B14F-4D97-AF65-F5344CB8AC3E}">
        <p14:creationId xmlns:p14="http://schemas.microsoft.com/office/powerpoint/2010/main" val="1513523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276</Words>
  <Application>Microsoft Office PowerPoint</Application>
  <PresentationFormat>Произвольный</PresentationFormat>
  <Paragraphs>98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Название организации</vt:lpstr>
      <vt:lpstr>Название проекта</vt:lpstr>
      <vt:lpstr>Организационно-распорядительные документы (приказ о создании рабочей группы)</vt:lpstr>
      <vt:lpstr>Команда проекта( фото + подпись ФИО + должность)</vt:lpstr>
      <vt:lpstr>Паспорт проекта (на предзащиту допускается не подписанный скан)</vt:lpstr>
      <vt:lpstr>Текущая карта процесса</vt:lpstr>
      <vt:lpstr>Текущие проблемы</vt:lpstr>
      <vt:lpstr>Идеальная карта процесса</vt:lpstr>
      <vt:lpstr>Презентация PowerPoint</vt:lpstr>
      <vt:lpstr>Диаграмма Ишикавы (не обязательный элемент)</vt:lpstr>
      <vt:lpstr>Пирамида проблем</vt:lpstr>
      <vt:lpstr>Презентация PowerPoint</vt:lpstr>
      <vt:lpstr>Вклад в цель проекта</vt:lpstr>
      <vt:lpstr>Целевая карта процесса</vt:lpstr>
      <vt:lpstr>План мероприятий по реализации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cp:lastModifiedBy>Макарова Юлия Сергеевна</cp:lastModifiedBy>
  <cp:revision>26</cp:revision>
  <dcterms:modified xsi:type="dcterms:W3CDTF">2025-01-20T02:20:21Z</dcterms:modified>
</cp:coreProperties>
</file>