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877" r:id="rId3"/>
    <p:sldId id="257" r:id="rId4"/>
    <p:sldId id="2878" r:id="rId5"/>
    <p:sldId id="2880" r:id="rId6"/>
    <p:sldId id="2881" r:id="rId7"/>
    <p:sldId id="2879" r:id="rId8"/>
    <p:sldId id="2882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491B-DBAD-41FE-A40D-19D6834B6BA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E537A-871A-4299-8A72-BE0D63D59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8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4600"/>
            <a:ext cx="5954712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DC95A-E73C-4092-8ABF-AE007264C1A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9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D15EE-68BB-4283-8AA2-B2073FE3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0EA80F-6350-47EF-A35E-00B10AF7A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CF109-41EB-4754-ABB0-1BA66106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0794-A398-4F12-B55F-5E28A1D337DB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64606-3C47-4797-B323-59EEA82A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D2A34-67A1-4659-8DCA-78A758B0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2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1C74D-C9D1-4877-B48E-1A6446E3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DF03D0-DC9F-4E12-8CC6-3A1DD00D2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A7BCD7-8AD9-4D59-87FE-5D820289E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703-0D5E-4588-8827-7F69EC16FB92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30FF9-F6AF-4418-AC8A-E0C943BD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2D443-1F8D-4BEC-A4E8-105B0BFD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2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86053-2A15-445E-8BF1-FF7A41B1A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4963FC-53CB-4B05-BC01-874DFBE20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8B31E-8670-427E-B293-15AAAD35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57E5-496E-41A3-9877-7A8F80A2199F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3E7D9-63E7-429F-A5A8-46FC15FD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F309D-F796-4C57-913E-2807E53A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9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2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7201" y="138565"/>
            <a:ext cx="11133376" cy="625499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>
          <a:xfrm>
            <a:off x="11088557" y="6597353"/>
            <a:ext cx="970317" cy="260648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/>
            </a:lvl1pPr>
          </a:lstStyle>
          <a:p>
            <a:pPr>
              <a:defRPr/>
            </a:pPr>
            <a:fld id="{D502C252-D258-485D-B551-BAAD5DA6425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468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44160-968B-4AAA-87A6-E9E0AC2A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33A0D-69B8-47B1-BA46-1B641A689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21065-1069-4D45-A3FA-60B972EF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3FA7-ADFC-49FC-9C7A-545EED7F98A8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CA8F5-D184-48DE-A579-4757503C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17406-C107-4109-B502-BBEF9C7E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38E55-A416-49FC-AC6F-990AA0D6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1EEB-9F48-4C6E-ACAA-2250566B1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AC664-AAD6-4313-A031-44515157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92C8-641D-4208-87C9-55957235B717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66FBC6-F841-498D-8510-F0BEFB9F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60DC7-7E7A-42DE-BF0C-9595174C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5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2C3AF-1F87-43EE-9D94-FEC52572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FA77B-DEFF-4FA6-BE25-897C2892E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08549-7893-499D-820A-489158BA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0D6EDE-B393-4D70-8FE8-09544601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FDC4-7A5C-414D-804B-3E440F4B11EE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1CE795-7A9C-467C-BE74-34A6EDCD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11F48-2A54-4901-93B8-48068CFD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5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C34D3-70B8-4481-AE21-14797C64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92893-1B55-4F58-8C9B-57E4493DB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69B715-37AB-4FA1-8FCD-1FDFEB0A3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0D0BF9-57AF-48BF-9395-038730B83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EFF8F9-5003-4188-A5C2-53FBAC524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2D8BB6-B544-4EFF-8E31-7ADF1CA4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1D97-6BE4-47CA-8452-9F48F07D51EF}" type="datetime1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C1DD60-E9B2-4380-B910-D97534B3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7FA54C-F975-438D-B7BA-9E845708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0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A6A47-D5BB-4F35-AE9A-0907A929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AB98D-B301-46A7-A67A-26BE5744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8417-9D2B-4421-9150-1BBE5490AE21}" type="datetime1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67F86-CBDF-4CE2-8528-8C27F452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7F1211-C555-4730-926B-C9EB5D39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DC84AD-5C8F-4D88-9D11-00EDB711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A17-9C80-4327-A8A3-9C541F04F46C}" type="datetime1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E97088-8626-41D6-8D5F-E0439111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B50628-0FD8-472F-96B7-2C7EF139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1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CCB5B-2D8B-4260-8D9B-A8C54B56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93621-18BB-4F21-B97C-F2E042F92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5F30E3-BC9E-45A0-BC60-0B1282173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F2A6F0-C7C0-41E0-90E1-BA091488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E7E3-0951-4D5C-938C-756F3EBB854C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F8B527-9044-45B8-B04F-08DB0FF1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1FD40B-9FCA-438A-93C7-409B58F2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6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78F3-9535-4DBF-9CCB-DD438622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A62078-96BD-4C03-AA0F-88FA5BC8A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6A67E3-3C77-46C9-BB56-AD0510697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6A21D7-F23E-4D72-8DFB-489896C5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343-00D7-4886-96BB-F0BF8DF48C80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10EA0-9E9B-427D-9ED4-AF14FC99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C07BC7-0F8E-4DEE-8AD5-8EAFEC6B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7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907FB-F7B5-43F9-AAF4-ED8F7D47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044A5-2BDD-482A-8DE2-05FA1D2D8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E8FE0-3626-4465-AB71-3D931A2C9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294A-FE4A-4EA6-B562-1AA4EFA165A5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752AE-983B-4D8F-A2FE-27B5B7E79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60F3D-7E92-4234-A48D-98AFC0F0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265C-0F7D-4F8E-B186-52CC6E57F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3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12113691" y="-1585"/>
            <a:ext cx="76203" cy="62071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07" tIns="45605" rIns="91207" bIns="45605" anchor="ctr"/>
          <a:lstStyle/>
          <a:p>
            <a:pPr algn="ctr" defTabSz="912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71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12058659" y="-1585"/>
            <a:ext cx="38100" cy="62071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07" tIns="45605" rIns="91207" bIns="45605" anchor="ctr"/>
          <a:lstStyle/>
          <a:p>
            <a:pPr algn="ctr" defTabSz="912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7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12033256" y="-1585"/>
            <a:ext cx="12700" cy="62071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07" tIns="45605" rIns="91207" bIns="45605" anchor="ctr"/>
          <a:lstStyle/>
          <a:p>
            <a:pPr algn="ctr" defTabSz="912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7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1969758" y="-1585"/>
            <a:ext cx="33866" cy="62071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07" tIns="45605" rIns="91207" bIns="45605" anchor="ctr"/>
          <a:lstStyle/>
          <a:p>
            <a:pPr algn="ctr" defTabSz="912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71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1887317" y="5"/>
            <a:ext cx="740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07" tIns="45605" rIns="91207" bIns="45605" anchor="ctr"/>
          <a:lstStyle/>
          <a:p>
            <a:pPr algn="ctr" defTabSz="912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7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11834472" y="5"/>
            <a:ext cx="846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07" tIns="45605" rIns="91207" bIns="45605" anchor="ctr"/>
          <a:lstStyle/>
          <a:p>
            <a:pPr algn="ctr" defTabSz="9120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71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826" y="3"/>
            <a:ext cx="618068" cy="379414"/>
          </a:xfrm>
          <a:prstGeom prst="rect">
            <a:avLst/>
          </a:prstGeom>
        </p:spPr>
        <p:txBody>
          <a:bodyPr wrap="none" lIns="91207" tIns="45605" rIns="91207" bIns="45605">
            <a:normAutofit/>
          </a:bodyPr>
          <a:lstStyle/>
          <a:p>
            <a:pPr defTabSz="91206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7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1386735"/>
            <a:ext cx="10118530" cy="4263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88" y="171128"/>
            <a:ext cx="1001574" cy="1193177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 rot="5400000">
            <a:off x="3447143" y="-710158"/>
            <a:ext cx="3120571" cy="8335347"/>
          </a:xfrm>
          <a:prstGeom prst="rect">
            <a:avLst/>
          </a:prstGeom>
          <a:gradFill>
            <a:gsLst>
              <a:gs pos="15000">
                <a:srgbClr val="002774">
                  <a:alpha val="69000"/>
                </a:srgbClr>
              </a:gs>
              <a:gs pos="88000">
                <a:schemeClr val="accent1">
                  <a:alpha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</p:spTree>
    <p:extLst>
      <p:ext uri="{BB962C8B-B14F-4D97-AF65-F5344CB8AC3E}">
        <p14:creationId xmlns:p14="http://schemas.microsoft.com/office/powerpoint/2010/main" val="326379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5pPr>
      <a:lvl6pPr marL="45603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6pPr>
      <a:lvl7pPr marL="912043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7pPr>
      <a:lvl8pPr marL="1368027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8pPr>
      <a:lvl9pPr marL="1824026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</a:defRPr>
      </a:lvl9pPr>
    </p:titleStyle>
    <p:bodyStyle>
      <a:lvl1pPr marL="364189" indent="-254895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714">
          <a:solidFill>
            <a:schemeClr val="tx1"/>
          </a:solidFill>
          <a:latin typeface="+mn-lt"/>
          <a:ea typeface="+mn-ea"/>
          <a:cs typeface="+mn-cs"/>
        </a:defRPr>
      </a:lvl1pPr>
      <a:lvl2pPr marL="655515" indent="-2454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500">
          <a:solidFill>
            <a:schemeClr val="accent2"/>
          </a:solidFill>
          <a:latin typeface="+mn-lt"/>
        </a:defRPr>
      </a:lvl2pPr>
      <a:lvl3pPr marL="919933" indent="-21849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29">
          <a:solidFill>
            <a:schemeClr val="accent1"/>
          </a:solidFill>
          <a:latin typeface="+mn-lt"/>
        </a:defRPr>
      </a:lvl3pPr>
      <a:lvl4pPr marL="1176474" indent="-199486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86">
          <a:solidFill>
            <a:schemeClr val="accent1"/>
          </a:solidFill>
          <a:latin typeface="+mn-lt"/>
        </a:defRPr>
      </a:lvl4pPr>
      <a:lvl5pPr marL="1385450" indent="-182094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5pPr>
      <a:lvl6pPr marL="1841450" indent="-182094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6pPr>
      <a:lvl7pPr marL="2297448" indent="-182094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7pPr>
      <a:lvl8pPr marL="2753445" indent="-182094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8pPr>
      <a:lvl9pPr marL="3209472" indent="-182094" algn="l" rtl="0" eaLnBrk="1" fontAlgn="base" hangingPunct="1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>
          <a:solidFill>
            <a:srgbClr val="A04DA3"/>
          </a:solidFill>
          <a:latin typeface="+mn-lt"/>
        </a:defRPr>
      </a:lvl9pPr>
    </p:bodyStyle>
    <p:otherStyle>
      <a:defPPr>
        <a:defRPr lang="ru-RU"/>
      </a:defPPr>
      <a:lvl1pPr marL="0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456030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912043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368027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824026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2280036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736054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3192027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648050" algn="l" defTabSz="912043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AC535AC-829C-423C-AAD6-A65EA3FAA4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212" y="1158"/>
          <a:ext cx="1135" cy="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AC535AC-829C-423C-AAD6-A65EA3FAA4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212" y="1158"/>
                        <a:ext cx="1135" cy="1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2226AE4-5AB7-4A6E-BD88-B2F1E2C0A8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179" y="2"/>
            <a:ext cx="113394" cy="113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325727">
              <a:defRPr/>
            </a:pPr>
            <a:endParaRPr lang="ru-RU" sz="2286" b="1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4AAD0-360C-4519-AA67-886C13422A9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33043" y="2417418"/>
            <a:ext cx="9672734" cy="9427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571" dirty="0">
                <a:solidFill>
                  <a:schemeClr val="bg1"/>
                </a:solidFill>
                <a:cs typeface="Arial" pitchFamily="34" charset="0"/>
              </a:rPr>
              <a:t>«Об итогах работы по внедрению принципов бережливого управления в Министерстве финансов Забайкальского края»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0171EC7-46AD-4EA4-91B2-B6C2348B3F8C}"/>
              </a:ext>
            </a:extLst>
          </p:cNvPr>
          <p:cNvSpPr txBox="1">
            <a:spLocks/>
          </p:cNvSpPr>
          <p:nvPr/>
        </p:nvSpPr>
        <p:spPr>
          <a:xfrm>
            <a:off x="933043" y="4360580"/>
            <a:ext cx="6759513" cy="23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52999">
              <a:spcBef>
                <a:spcPts val="714"/>
              </a:spcBef>
              <a:buNone/>
              <a:defRPr/>
            </a:pPr>
            <a:r>
              <a:rPr lang="ru-RU" sz="1714" dirty="0">
                <a:solidFill>
                  <a:prstClr val="white"/>
                </a:solidFill>
                <a:latin typeface="+mj-lt"/>
                <a:cs typeface="Arial" pitchFamily="34" charset="0"/>
              </a:rPr>
              <a:t>Голышева А.А., заместитель министра финансов Забайкальского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15108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657702-10D4-4FB1-8E2B-35A4481F2057}"/>
              </a:ext>
            </a:extLst>
          </p:cNvPr>
          <p:cNvSpPr/>
          <p:nvPr/>
        </p:nvSpPr>
        <p:spPr>
          <a:xfrm>
            <a:off x="0" y="-1"/>
            <a:ext cx="12192000" cy="989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БЕРЕЖЛИВОЕ УПРАВЛЕНИЕ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	В МИНФИНЕ ЗАБАЙКАЛЬСКОГО КРАЯ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F4C1D6-9330-404D-B545-1D82F56E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2" y="107177"/>
            <a:ext cx="775544" cy="775544"/>
          </a:xfrm>
          <a:prstGeom prst="rect">
            <a:avLst/>
          </a:prstGeom>
        </p:spPr>
      </p:pic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23D5462B-6CDA-4623-BE52-50B1ED7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2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38BBD0-A6BF-425F-81DE-BF535BA89B0D}"/>
              </a:ext>
            </a:extLst>
          </p:cNvPr>
          <p:cNvSpPr/>
          <p:nvPr/>
        </p:nvSpPr>
        <p:spPr>
          <a:xfrm>
            <a:off x="106167" y="1494053"/>
            <a:ext cx="12085833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ЛИЧНАЯ ВОВЛЕЧЕННОСТЬ В ПРОЦЕСС МИНИСТРА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ОПРЕДЕЛЕН ЗАМЕСТИТЕЛЬ – КУРАТОР НАПРАВЛЕНИЯ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ОБУЧЕНО АНАЛИЗУ ПРОЦЕССОВ 52 ЧЕЛОВЕКА – ЧЛЕНЫ 15 ПРОЕКТНЫХ КОМАНД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РЕАЛИЗОВАНО 15 ПРОЕКТОВ ПРИ ПЛАНЕ 14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ИНИЦИИРОВАНО И ВНЕДРЕНО 10 ППУ – 100%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ОБМЕН ОПЫТОМ С РЕГИОНАМИ И КОНКУРС УПРАВЛЕНЧЕСКИХ ИННОВАЦИЙ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B0E665-1989-4795-9EE2-15B93457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" y="4448703"/>
            <a:ext cx="4095706" cy="23038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141263-3C81-4995-B64D-2C3C80F2D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94" y="4448703"/>
            <a:ext cx="4095706" cy="23038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299111-D8BC-4DD7-88D5-C1E7C19E2BC5}"/>
              </a:ext>
            </a:extLst>
          </p:cNvPr>
          <p:cNvSpPr txBox="1"/>
          <p:nvPr/>
        </p:nvSpPr>
        <p:spPr>
          <a:xfrm>
            <a:off x="88522" y="931087"/>
            <a:ext cx="1171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РЕАЛИЗОВАНО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26625-1469-4718-8AB7-B9458C112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06" y="4448703"/>
            <a:ext cx="4095705" cy="23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7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657702-10D4-4FB1-8E2B-35A4481F2057}"/>
              </a:ext>
            </a:extLst>
          </p:cNvPr>
          <p:cNvSpPr/>
          <p:nvPr/>
        </p:nvSpPr>
        <p:spPr>
          <a:xfrm>
            <a:off x="0" y="-1"/>
            <a:ext cx="12192000" cy="989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БЕРЕЖЛИВОЕ УПРАВЛЕНИЕ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	В МИНФИНЕ ЗАБАЙКАЛЬСКОГО КРАЯ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F4C1D6-9330-404D-B545-1D82F56E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2" y="107177"/>
            <a:ext cx="775544" cy="775544"/>
          </a:xfrm>
          <a:prstGeom prst="rect">
            <a:avLst/>
          </a:prstGeom>
        </p:spPr>
      </p:pic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23D5462B-6CDA-4623-BE52-50B1ED7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38BBD0-A6BF-425F-81DE-BF535BA89B0D}"/>
              </a:ext>
            </a:extLst>
          </p:cNvPr>
          <p:cNvSpPr/>
          <p:nvPr/>
        </p:nvSpPr>
        <p:spPr>
          <a:xfrm>
            <a:off x="88522" y="1182266"/>
            <a:ext cx="12085833" cy="122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ОБУЧЕНЫ ТРИ ВНУТРЕННИХ ТРЕНЕРА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БРЕНДИРОВАНИЕ «БЕРЕЖЛИВОГО УПРАВЛЕНИЯ»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32B31-0538-4862-ACF0-C25DC5A28493}"/>
              </a:ext>
            </a:extLst>
          </p:cNvPr>
          <p:cNvSpPr txBox="1"/>
          <p:nvPr/>
        </p:nvSpPr>
        <p:spPr>
          <a:xfrm>
            <a:off x="207410" y="2825151"/>
            <a:ext cx="11848056" cy="323165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j-lt"/>
              </a:rPr>
              <a:t>НАША МИССИЯ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</a:rPr>
              <a:t>ЛУЧШИЙ РЕЗУЛЬТАТ – МЕНЬШИМИ РЕСУРСАМИ</a:t>
            </a:r>
          </a:p>
          <a:p>
            <a:endParaRPr lang="ru-RU" sz="40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+mj-lt"/>
              </a:rPr>
              <a:t>НАША ЦЕЛЬ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/>
              </a:rPr>
              <a:t>ЭФФЕКТ ОТ КАЖДОГО БЮДЖЕТНОГО РУБЛЯ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770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657702-10D4-4FB1-8E2B-35A4481F2057}"/>
              </a:ext>
            </a:extLst>
          </p:cNvPr>
          <p:cNvSpPr/>
          <p:nvPr/>
        </p:nvSpPr>
        <p:spPr>
          <a:xfrm>
            <a:off x="0" y="-1"/>
            <a:ext cx="12192000" cy="989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БЕРЕЖЛИВОЕ УПРАВЛЕНИЕ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	В МИНФИНЕ ЗАБАЙКАЛЬСКОГО КРАЯ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F4C1D6-9330-404D-B545-1D82F56E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2" y="107177"/>
            <a:ext cx="775544" cy="775544"/>
          </a:xfrm>
          <a:prstGeom prst="rect">
            <a:avLst/>
          </a:prstGeom>
        </p:spPr>
      </p:pic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23D5462B-6CDA-4623-BE52-50B1ED7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79B924-5FA1-45BB-A331-A4FF6FB9183C}"/>
              </a:ext>
            </a:extLst>
          </p:cNvPr>
          <p:cNvSpPr/>
          <p:nvPr/>
        </p:nvSpPr>
        <p:spPr>
          <a:xfrm>
            <a:off x="11891391" y="4992107"/>
            <a:ext cx="6381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AA95E8-4841-4B25-8C85-930B7A278F98}"/>
              </a:ext>
            </a:extLst>
          </p:cNvPr>
          <p:cNvSpPr/>
          <p:nvPr/>
        </p:nvSpPr>
        <p:spPr>
          <a:xfrm>
            <a:off x="235788" y="863361"/>
            <a:ext cx="11655603" cy="1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АДАПТИРОВАНЫ МАТЕРИАЛЫ ПОД СПЕЦИФИКУ ДЕЯТЕЛЬНОСТИ МИНФИНА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ПРОВЕДЕНО 4 ОБУЧЕНИЯ ПРИНЦИПАМ – 100% КОЛЛЕКТИВА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ОПРЕДЕЛЕНА ФИЛОСОФИЯ, ЦЕЛИ УЧТЕНЫ В КПЭ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2B8F70-CB6B-4733-B36D-4299572E0D05}"/>
              </a:ext>
            </a:extLst>
          </p:cNvPr>
          <p:cNvGrpSpPr/>
          <p:nvPr/>
        </p:nvGrpSpPr>
        <p:grpSpPr>
          <a:xfrm>
            <a:off x="482186" y="2786332"/>
            <a:ext cx="11409205" cy="3826175"/>
            <a:chOff x="482186" y="1743628"/>
            <a:chExt cx="10911907" cy="4868879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967458E2-2752-49DE-9347-4B215E2C9F27}"/>
                </a:ext>
              </a:extLst>
            </p:cNvPr>
            <p:cNvSpPr/>
            <p:nvPr/>
          </p:nvSpPr>
          <p:spPr>
            <a:xfrm>
              <a:off x="3838051" y="2196458"/>
              <a:ext cx="4220362" cy="4027113"/>
            </a:xfrm>
            <a:prstGeom prst="ellipse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5E98129-D0A1-4614-AAA2-9F3EEBEE92AC}"/>
                </a:ext>
              </a:extLst>
            </p:cNvPr>
            <p:cNvSpPr/>
            <p:nvPr/>
          </p:nvSpPr>
          <p:spPr>
            <a:xfrm>
              <a:off x="482186" y="3489799"/>
              <a:ext cx="3601631" cy="1409913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+mj-lt"/>
                </a:rPr>
                <a:t>КПЭ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477DF2B8-A194-4294-9883-499149D24F58}"/>
                </a:ext>
              </a:extLst>
            </p:cNvPr>
            <p:cNvSpPr/>
            <p:nvPr/>
          </p:nvSpPr>
          <p:spPr>
            <a:xfrm>
              <a:off x="1349925" y="5220277"/>
              <a:ext cx="4220362" cy="1392230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+mj-lt"/>
                </a:rPr>
                <a:t>СТАНДАРСТИЗАЦИЯ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90138BF-540B-4B6C-B574-0BB3DFF660E1}"/>
                </a:ext>
              </a:extLst>
            </p:cNvPr>
            <p:cNvSpPr/>
            <p:nvPr/>
          </p:nvSpPr>
          <p:spPr>
            <a:xfrm>
              <a:off x="7772447" y="3500904"/>
              <a:ext cx="3621646" cy="1398808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+mj-lt"/>
                </a:rPr>
                <a:t>ОРГАНИЗАЦИЯ РАБОЧЕГО МЕСТА 5С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6A1A674C-13D4-4868-839F-5DA44F6DD20C}"/>
                </a:ext>
              </a:extLst>
            </p:cNvPr>
            <p:cNvSpPr/>
            <p:nvPr/>
          </p:nvSpPr>
          <p:spPr>
            <a:xfrm>
              <a:off x="6500419" y="5220277"/>
              <a:ext cx="4220362" cy="1392230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+mj-lt"/>
                </a:rPr>
                <a:t>ВИЗУАЛИЗАЦИЯ</a:t>
              </a:r>
              <a:r>
                <a:rPr lang="en-US" b="1" dirty="0">
                  <a:latin typeface="+mj-lt"/>
                </a:rPr>
                <a:t> </a:t>
              </a:r>
              <a:r>
                <a:rPr lang="ru-RU" b="1" dirty="0">
                  <a:latin typeface="+mj-lt"/>
                </a:rPr>
                <a:t>И ОПТИМИЗАЦИЯ ПРОЦЕССОВ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71551B06-7650-417B-B14E-EBBDE19E0044}"/>
                </a:ext>
              </a:extLst>
            </p:cNvPr>
            <p:cNvSpPr/>
            <p:nvPr/>
          </p:nvSpPr>
          <p:spPr>
            <a:xfrm>
              <a:off x="3754161" y="1743628"/>
              <a:ext cx="4220362" cy="1311661"/>
            </a:xfrm>
            <a:prstGeom prst="roundRect">
              <a:avLst/>
            </a:prstGeom>
            <a:solidFill>
              <a:srgbClr val="002060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+mj-lt"/>
                </a:rPr>
                <a:t>МЫШЛЕНИЕ ПО </a:t>
              </a:r>
            </a:p>
            <a:p>
              <a:pPr algn="ctr"/>
              <a:r>
                <a:rPr lang="ru-RU" b="1" dirty="0">
                  <a:latin typeface="+mj-lt"/>
                </a:rPr>
                <a:t>ПРИНЦИПАМ БУ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5A26FF8-FAAC-4C9B-9080-BB147CA0404B}"/>
                </a:ext>
              </a:extLst>
            </p:cNvPr>
            <p:cNvSpPr/>
            <p:nvPr/>
          </p:nvSpPr>
          <p:spPr>
            <a:xfrm>
              <a:off x="4871653" y="3428458"/>
              <a:ext cx="2144852" cy="15252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+mj-lt"/>
                </a:rPr>
                <a:t>КАЙДЗЕН –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+mj-lt"/>
                </a:rPr>
                <a:t>постоянное </a:t>
              </a:r>
            </a:p>
            <a:p>
              <a:pPr algn="ctr"/>
              <a:r>
                <a:rPr lang="ru-RU" b="1" dirty="0">
                  <a:solidFill>
                    <a:srgbClr val="002060"/>
                  </a:solidFill>
                  <a:latin typeface="+mj-lt"/>
                </a:rPr>
                <a:t>совершенствование</a:t>
              </a:r>
              <a:endParaRPr lang="ru-RU" dirty="0">
                <a:latin typeface="+mj-lt"/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005E5284-8F7B-4A4D-A9B4-DA2B0AEE2BEC}"/>
                </a:ext>
              </a:extLst>
            </p:cNvPr>
            <p:cNvSpPr/>
            <p:nvPr/>
          </p:nvSpPr>
          <p:spPr>
            <a:xfrm rot="8847668">
              <a:off x="7727628" y="3223890"/>
              <a:ext cx="200287" cy="1314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id="{23E23794-A567-49B0-B930-47796F5F11FA}"/>
                </a:ext>
              </a:extLst>
            </p:cNvPr>
            <p:cNvSpPr/>
            <p:nvPr/>
          </p:nvSpPr>
          <p:spPr>
            <a:xfrm rot="13241164">
              <a:off x="7767992" y="5022398"/>
              <a:ext cx="200287" cy="1314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ADFF5B7C-12E3-45C4-8963-15CD0E945048}"/>
                </a:ext>
              </a:extLst>
            </p:cNvPr>
            <p:cNvSpPr/>
            <p:nvPr/>
          </p:nvSpPr>
          <p:spPr>
            <a:xfrm rot="16200000">
              <a:off x="5856988" y="6155104"/>
              <a:ext cx="200287" cy="1314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68C149AD-4262-4D0A-A96A-0B38A6EB2680}"/>
                </a:ext>
              </a:extLst>
            </p:cNvPr>
            <p:cNvSpPr/>
            <p:nvPr/>
          </p:nvSpPr>
          <p:spPr>
            <a:xfrm rot="19535455">
              <a:off x="3924949" y="4952013"/>
              <a:ext cx="200287" cy="1314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7DA0A636-795E-48BB-A192-046EC4759751}"/>
                </a:ext>
              </a:extLst>
            </p:cNvPr>
            <p:cNvSpPr/>
            <p:nvPr/>
          </p:nvSpPr>
          <p:spPr>
            <a:xfrm rot="1238392">
              <a:off x="3983673" y="3223889"/>
              <a:ext cx="200287" cy="1314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6363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657702-10D4-4FB1-8E2B-35A4481F2057}"/>
              </a:ext>
            </a:extLst>
          </p:cNvPr>
          <p:cNvSpPr/>
          <p:nvPr/>
        </p:nvSpPr>
        <p:spPr>
          <a:xfrm>
            <a:off x="0" y="-1"/>
            <a:ext cx="12192000" cy="989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БЕРЕЖЛИВОЕ УПРАВЛЕНИЕ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	В МИНФИНЕ ЗАБАЙКАЛЬСКОГО КРАЯ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F4C1D6-9330-404D-B545-1D82F56E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2" y="107177"/>
            <a:ext cx="775544" cy="775544"/>
          </a:xfrm>
          <a:prstGeom prst="rect">
            <a:avLst/>
          </a:prstGeom>
        </p:spPr>
      </p:pic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23D5462B-6CDA-4623-BE52-50B1ED7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5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AA95E8-4841-4B25-8C85-930B7A278F98}"/>
              </a:ext>
            </a:extLst>
          </p:cNvPr>
          <p:cNvSpPr/>
          <p:nvPr/>
        </p:nvSpPr>
        <p:spPr>
          <a:xfrm>
            <a:off x="235788" y="1097078"/>
            <a:ext cx="11655603" cy="246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СОЗДАНА НА САЙТЕ МИНФИНА ОБЕЯ С РЕАЛИЗОВАННЫМИ ПРОЕКТАМИ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ВИЗУАЛИЗАЦИЯ ПРИНЦИПОВ В РАБОЧИХ КАБИНЕТАХ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ПРОВЕДЕН КОНКУРС РАБОЧИХ МЕСТ ПО СИСТЕМЕ 5С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ВНЕДРЕН «ИНФОЦЕНТР» ВИЗУАЛЬНОГО МЕНЕДЖЕМЕНТА ПО СИСТЕМЕ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SQDCM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7CFE39-85B9-4368-9094-87C3C7FE84D0}"/>
              </a:ext>
            </a:extLst>
          </p:cNvPr>
          <p:cNvPicPr/>
          <p:nvPr/>
        </p:nvPicPr>
        <p:blipFill rotWithShape="1">
          <a:blip r:embed="rId4"/>
          <a:srcRect l="19561" t="3843" r="18874" b="3368"/>
          <a:stretch/>
        </p:blipFill>
        <p:spPr bwMode="auto">
          <a:xfrm>
            <a:off x="88522" y="3807456"/>
            <a:ext cx="3337333" cy="2740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E872AC-AB88-454F-8629-24C0024B3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27" y="3807456"/>
            <a:ext cx="1818319" cy="1747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12FEB1-B7EB-4155-AABD-338BB8346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920" y="4792436"/>
            <a:ext cx="1944438" cy="1874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B4C05B-299D-49C8-BB93-604A92B73A53}"/>
              </a:ext>
            </a:extLst>
          </p:cNvPr>
          <p:cNvPicPr/>
          <p:nvPr/>
        </p:nvPicPr>
        <p:blipFill rotWithShape="1">
          <a:blip r:embed="rId7"/>
          <a:srcRect t="14015" r="62116" b="7353"/>
          <a:stretch/>
        </p:blipFill>
        <p:spPr bwMode="auto">
          <a:xfrm>
            <a:off x="6627511" y="3896371"/>
            <a:ext cx="2561731" cy="1874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7CA8A6-185E-4F9A-98A5-E4DAA170B560}"/>
              </a:ext>
            </a:extLst>
          </p:cNvPr>
          <p:cNvSpPr txBox="1"/>
          <p:nvPr/>
        </p:nvSpPr>
        <p:spPr>
          <a:xfrm>
            <a:off x="6585358" y="3557816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94FAE6-C942-4C7A-BA4B-51F824B1AD37}"/>
              </a:ext>
            </a:extLst>
          </p:cNvPr>
          <p:cNvPicPr/>
          <p:nvPr/>
        </p:nvPicPr>
        <p:blipFill rotWithShape="1">
          <a:blip r:embed="rId8"/>
          <a:srcRect l="5662" t="12629" r="50790" b="14714"/>
          <a:stretch/>
        </p:blipFill>
        <p:spPr bwMode="auto">
          <a:xfrm>
            <a:off x="8366640" y="4992107"/>
            <a:ext cx="2617845" cy="1682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A50AA-91F6-4D01-B05A-455412CAF939}"/>
              </a:ext>
            </a:extLst>
          </p:cNvPr>
          <p:cNvSpPr txBox="1"/>
          <p:nvPr/>
        </p:nvSpPr>
        <p:spPr>
          <a:xfrm>
            <a:off x="10464576" y="4618529"/>
            <a:ext cx="938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ПОСЛЕ</a:t>
            </a:r>
          </a:p>
        </p:txBody>
      </p:sp>
    </p:spTree>
    <p:extLst>
      <p:ext uri="{BB962C8B-B14F-4D97-AF65-F5344CB8AC3E}">
        <p14:creationId xmlns:p14="http://schemas.microsoft.com/office/powerpoint/2010/main" val="267099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657702-10D4-4FB1-8E2B-35A4481F2057}"/>
              </a:ext>
            </a:extLst>
          </p:cNvPr>
          <p:cNvSpPr/>
          <p:nvPr/>
        </p:nvSpPr>
        <p:spPr>
          <a:xfrm>
            <a:off x="0" y="-1"/>
            <a:ext cx="12192000" cy="989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БЕРЕЖЛИВОЕ УПРАВЛЕНИЕ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	В МИНФИНЕ ЗАБАЙКАЛЬСКОГО КРАЯ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F4C1D6-9330-404D-B545-1D82F56E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2" y="107177"/>
            <a:ext cx="775544" cy="775544"/>
          </a:xfrm>
          <a:prstGeom prst="rect">
            <a:avLst/>
          </a:prstGeom>
        </p:spPr>
      </p:pic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23D5462B-6CDA-4623-BE52-50B1ED7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6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38BBD0-A6BF-425F-81DE-BF535BA89B0D}"/>
              </a:ext>
            </a:extLst>
          </p:cNvPr>
          <p:cNvSpPr/>
          <p:nvPr/>
        </p:nvSpPr>
        <p:spPr>
          <a:xfrm>
            <a:off x="106167" y="1912142"/>
            <a:ext cx="12085833" cy="42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ЗАЩИТА СТАТУСА МЕСТНОГО И РЕГИОНАЛЬНОГО ОБРАЗЦА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МАСШТАБИРОВАНИЕ СТАТУСА «ПРОЕКТ» С УРОВНЯ ОТДЕЛА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ВОВЛЕЧЕНИЕ ФО МО ЧЕРЕЗ ЗОНАЛЬНЫЕ СОВЕЩАНИЯ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УЧАСТИЕ В КОНКУРСЕ ПРОЕКТОВ ДФО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НЕПРЕРЫВНОЕ СОВЕРШЕНСТВОВАНИЕ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2D0EC-B2D7-4FD2-A655-10C50271DF13}"/>
              </a:ext>
            </a:extLst>
          </p:cNvPr>
          <p:cNvSpPr txBox="1"/>
          <p:nvPr/>
        </p:nvSpPr>
        <p:spPr>
          <a:xfrm>
            <a:off x="88522" y="1097078"/>
            <a:ext cx="1171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В ПЛАНАХ</a:t>
            </a:r>
          </a:p>
        </p:txBody>
      </p:sp>
    </p:spTree>
    <p:extLst>
      <p:ext uri="{BB962C8B-B14F-4D97-AF65-F5344CB8AC3E}">
        <p14:creationId xmlns:p14="http://schemas.microsoft.com/office/powerpoint/2010/main" val="302890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657702-10D4-4FB1-8E2B-35A4481F2057}"/>
              </a:ext>
            </a:extLst>
          </p:cNvPr>
          <p:cNvSpPr/>
          <p:nvPr/>
        </p:nvSpPr>
        <p:spPr>
          <a:xfrm>
            <a:off x="0" y="-1"/>
            <a:ext cx="12192000" cy="989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БЕРЕЖЛИВОЕ УПРАВЛЕНИЕ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	В МИНФИНЕ ЗАБАЙКАЛЬСКОГО КРАЯ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F4C1D6-9330-404D-B545-1D82F56E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22" y="107177"/>
            <a:ext cx="775544" cy="775544"/>
          </a:xfrm>
          <a:prstGeom prst="rect">
            <a:avLst/>
          </a:prstGeom>
        </p:spPr>
      </p:pic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23D5462B-6CDA-4623-BE52-50B1ED7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265C-0F7D-4F8E-B186-52CC6E57FB24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2D0EC-B2D7-4FD2-A655-10C50271DF13}"/>
              </a:ext>
            </a:extLst>
          </p:cNvPr>
          <p:cNvSpPr txBox="1"/>
          <p:nvPr/>
        </p:nvSpPr>
        <p:spPr>
          <a:xfrm>
            <a:off x="3623095" y="3075057"/>
            <a:ext cx="591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47750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7EjX8MzkYyuGciE9wcL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Минфин-Титул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Городская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249</Words>
  <Application>Microsoft Office PowerPoint</Application>
  <PresentationFormat>Широкоэкранный</PresentationFormat>
  <Paragraphs>60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Book Antiqua</vt:lpstr>
      <vt:lpstr>Calibri</vt:lpstr>
      <vt:lpstr>Georgia</vt:lpstr>
      <vt:lpstr>Times New Roman</vt:lpstr>
      <vt:lpstr>Wingdings</vt:lpstr>
      <vt:lpstr>Wingdings 2</vt:lpstr>
      <vt:lpstr>Тема Office</vt:lpstr>
      <vt:lpstr>3_Минфин-Титулка</vt:lpstr>
      <vt:lpstr>think-cell Slide</vt:lpstr>
      <vt:lpstr>«Об итогах работы по внедрению принципов бережливого управления в Министерстве финансов Забайкальского края»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Голышева Анна Анатольевна</dc:creator>
  <cp:lastModifiedBy>Голышева Анна Анатольевна</cp:lastModifiedBy>
  <cp:revision>51</cp:revision>
  <cp:lastPrinted>2025-01-20T23:29:21Z</cp:lastPrinted>
  <dcterms:created xsi:type="dcterms:W3CDTF">2024-11-06T02:42:07Z</dcterms:created>
  <dcterms:modified xsi:type="dcterms:W3CDTF">2025-01-23T02:25:00Z</dcterms:modified>
</cp:coreProperties>
</file>