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71" r:id="rId3"/>
    <p:sldId id="257" r:id="rId4"/>
    <p:sldId id="266" r:id="rId5"/>
    <p:sldId id="268" r:id="rId6"/>
    <p:sldId id="259" r:id="rId7"/>
    <p:sldId id="261" r:id="rId8"/>
    <p:sldId id="258" r:id="rId9"/>
    <p:sldId id="275" r:id="rId10"/>
    <p:sldId id="276" r:id="rId11"/>
    <p:sldId id="277" r:id="rId12"/>
    <p:sldId id="278" r:id="rId13"/>
    <p:sldId id="279" r:id="rId14"/>
    <p:sldId id="280" r:id="rId15"/>
    <p:sldId id="267" r:id="rId16"/>
    <p:sldId id="281" r:id="rId17"/>
    <p:sldId id="282" r:id="rId18"/>
    <p:sldId id="283" r:id="rId19"/>
    <p:sldId id="263" r:id="rId20"/>
    <p:sldId id="264" r:id="rId21"/>
  </p:sldIdLst>
  <p:sldSz cx="6858000" cy="9906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D397A18-C5DD-4DDD-956F-32EEE404FFA3}">
          <p14:sldIdLst>
            <p14:sldId id="256"/>
          </p14:sldIdLst>
        </p14:section>
        <p14:section name="Раздел оглавления" id="{E787EA0B-A1A9-406D-A816-FFEB4DD02187}">
          <p14:sldIdLst>
            <p14:sldId id="271"/>
          </p14:sldIdLst>
        </p14:section>
        <p14:section name="Общие положения и НПА" id="{EC238B80-860F-47CB-8856-3B6403CC7F9B}">
          <p14:sldIdLst>
            <p14:sldId id="257"/>
            <p14:sldId id="266"/>
          </p14:sldIdLst>
        </p14:section>
        <p14:section name="Определение и обоснование НМЦК" id="{C607F948-330B-4D7F-B97A-5D407D0E7198}">
          <p14:sldIdLst>
            <p14:sldId id="268"/>
          </p14:sldIdLst>
        </p14:section>
        <p14:section name="Алгоритм действий заказчика при подготовке обоснования НМЦК" id="{1C4483C1-FCA3-41CB-A01E-5E8DB89F587B}">
          <p14:sldIdLst>
            <p14:sldId id="259"/>
            <p14:sldId id="261"/>
          </p14:sldIdLst>
        </p14:section>
        <p14:section name="Методы определения НМЦК" id="{6C3DB567-71ED-4BD0-A4CF-CFC7F369294F}">
          <p14:sldIdLst>
            <p14:sldId id="258"/>
          </p14:sldIdLst>
        </p14:section>
        <p14:section name="Метод сопоставимых рыночных цен (анализ рынка)" id="{D72D68F2-918D-485E-96BE-8C8331FD81EC}">
          <p14:sldIdLst>
            <p14:sldId id="275"/>
            <p14:sldId id="276"/>
            <p14:sldId id="277"/>
            <p14:sldId id="278"/>
            <p14:sldId id="279"/>
            <p14:sldId id="280"/>
          </p14:sldIdLst>
        </p14:section>
        <p14:section name="Нормативный метод" id="{72569640-0074-48BB-8BB5-ED27D3CCD256}">
          <p14:sldIdLst>
            <p14:sldId id="267"/>
          </p14:sldIdLst>
        </p14:section>
        <p14:section name="Тарифный метод" id="{56C52E51-72F4-4368-8849-96C33B1B5BB5}">
          <p14:sldIdLst>
            <p14:sldId id="281"/>
          </p14:sldIdLst>
        </p14:section>
        <p14:section name="Проектно-сметный метод" id="{A212BD8E-C5C5-45CF-A7CB-EDFB833E0A19}">
          <p14:sldIdLst>
            <p14:sldId id="282"/>
          </p14:sldIdLst>
        </p14:section>
        <p14:section name="Затратный метод" id="{48D92732-E6FD-44EF-86DD-4B49BCDC05A2}">
          <p14:sldIdLst>
            <p14:sldId id="283"/>
          </p14:sldIdLst>
        </p14:section>
        <p14:section name="Административная ответственность" id="{B0BF5858-5C62-487A-92DA-9C5F46F65A2A}">
          <p14:sldIdLst>
            <p14:sldId id="263"/>
            <p14:sldId id="264"/>
          </p14:sldIdLst>
        </p14:section>
      </p14:sectionLst>
    </p:ext>
    <p:ext uri="{EFAFB233-063F-42B5-8137-9DF3F51BA10A}">
      <p15:sldGuideLst xmlns:p15="http://schemas.microsoft.com/office/powerpoint/2012/main">
        <p15:guide id="1" pos="2183" userDrawn="1">
          <p15:clr>
            <a:srgbClr val="A4A3A4"/>
          </p15:clr>
        </p15:guide>
        <p15:guide id="2" orient="horz"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Трегубенко Ольга Алексеевна" initials="ТОА" lastIdx="1" clrIdx="0">
    <p:extLst>
      <p:ext uri="{19B8F6BF-5375-455C-9EA6-DF929625EA0E}">
        <p15:presenceInfo xmlns:p15="http://schemas.microsoft.com/office/powerpoint/2012/main" userId="S-1-5-21-2971517740-1623266340-1322994760-1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8142"/>
    <a:srgbClr val="FDB3AD"/>
    <a:srgbClr val="E6E6E6"/>
    <a:srgbClr val="C3AB97"/>
    <a:srgbClr val="AEA472"/>
    <a:srgbClr val="C1BA91"/>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80" autoAdjust="0"/>
  </p:normalViewPr>
  <p:slideViewPr>
    <p:cSldViewPr snapToGrid="0">
      <p:cViewPr varScale="1">
        <p:scale>
          <a:sx n="57" d="100"/>
          <a:sy n="57" d="100"/>
        </p:scale>
        <p:origin x="2650" y="48"/>
      </p:cViewPr>
      <p:guideLst>
        <p:guide pos="2183"/>
        <p:guide orient="horz"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BCDC4-6436-4395-9949-800133DFC49A}" type="doc">
      <dgm:prSet loTypeId="urn:microsoft.com/office/officeart/2005/8/layout/bProcess3" loCatId="process" qsTypeId="urn:microsoft.com/office/officeart/2005/8/quickstyle/simple5" qsCatId="simple" csTypeId="urn:microsoft.com/office/officeart/2005/8/colors/accent2_1" csCatId="accent2" phldr="1"/>
      <dgm:spPr/>
      <dgm:t>
        <a:bodyPr/>
        <a:lstStyle/>
        <a:p>
          <a:endParaRPr lang="ru-RU"/>
        </a:p>
      </dgm:t>
    </dgm:pt>
    <dgm:pt modelId="{31615E5E-0E98-4DC9-BDA9-D8C51220822B}">
      <dgm:prSet phldrT="[Текст]" custT="1"/>
      <dgm:spPr>
        <a:ln w="28575">
          <a:solidFill>
            <a:schemeClr val="accent2"/>
          </a:solidFill>
        </a:ln>
      </dgm:spPr>
      <dgm:t>
        <a:bodyPr/>
        <a:lstStyle/>
        <a:p>
          <a:pPr>
            <a:spcAft>
              <a:spcPts val="0"/>
            </a:spcAft>
          </a:pPr>
          <a:r>
            <a:rPr lang="ru-RU" sz="1400" dirty="0">
              <a:latin typeface="Times New Roman" panose="02020603050405020304" pitchFamily="18" charset="0"/>
              <a:cs typeface="Times New Roman" panose="02020603050405020304" pitchFamily="18" charset="0"/>
            </a:rPr>
            <a:t>определить потребность </a:t>
          </a:r>
        </a:p>
        <a:p>
          <a:pPr>
            <a:spcAft>
              <a:spcPts val="0"/>
            </a:spcAft>
          </a:pPr>
          <a:r>
            <a:rPr lang="ru-RU" sz="1400" dirty="0">
              <a:latin typeface="Times New Roman" panose="02020603050405020304" pitchFamily="18" charset="0"/>
              <a:cs typeface="Times New Roman" panose="02020603050405020304" pitchFamily="18" charset="0"/>
            </a:rPr>
            <a:t>в конкретном ТРУ</a:t>
          </a:r>
        </a:p>
      </dgm:t>
    </dgm:pt>
    <dgm:pt modelId="{6B03097F-CB24-48E2-BC58-71C6153F4811}" type="parTrans" cxnId="{8E203785-A5D0-4551-9078-4F80AECAF926}">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7BF95770-037E-4D6E-86C6-669A0FA0E5E0}" type="sibTrans" cxnId="{8E203785-A5D0-4551-9078-4F80AECAF926}">
      <dgm:prSet custT="1"/>
      <dgm:spPr>
        <a:ln w="28575">
          <a:solidFill>
            <a:schemeClr val="accent2"/>
          </a:solidFill>
        </a:ln>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F71781F1-02D1-4D14-A2A0-31CD61E7E8CB}">
      <dgm:prSet phldrT="[Текст]" custT="1"/>
      <dgm:spPr>
        <a:ln w="28575">
          <a:solidFill>
            <a:schemeClr val="accent2"/>
          </a:solidFill>
        </a:ln>
      </dgm:spPr>
      <dgm:t>
        <a:bodyPr/>
        <a:lstStyle/>
        <a:p>
          <a:pPr>
            <a:spcAft>
              <a:spcPts val="0"/>
            </a:spcAft>
          </a:pPr>
          <a:r>
            <a:rPr lang="ru-RU" sz="1400" dirty="0">
              <a:latin typeface="Times New Roman" panose="02020603050405020304" pitchFamily="18" charset="0"/>
              <a:cs typeface="Times New Roman" panose="02020603050405020304" pitchFamily="18" charset="0"/>
            </a:rPr>
            <a:t>установить перечень </a:t>
          </a:r>
        </a:p>
        <a:p>
          <a:pPr>
            <a:spcAft>
              <a:spcPts val="0"/>
            </a:spcAft>
          </a:pPr>
          <a:r>
            <a:rPr lang="ru-RU" sz="1400" dirty="0">
              <a:latin typeface="Times New Roman" panose="02020603050405020304" pitchFamily="18" charset="0"/>
              <a:cs typeface="Times New Roman" panose="02020603050405020304" pitchFamily="18" charset="0"/>
            </a:rPr>
            <a:t>требований к ТРУ, а также требований к </a:t>
          </a:r>
        </a:p>
        <a:p>
          <a:pPr>
            <a:spcAft>
              <a:spcPts val="0"/>
            </a:spcAft>
          </a:pPr>
          <a:r>
            <a:rPr lang="ru-RU" sz="1400" dirty="0">
              <a:latin typeface="Times New Roman" panose="02020603050405020304" pitchFamily="18" charset="0"/>
              <a:cs typeface="Times New Roman" panose="02020603050405020304" pitchFamily="18" charset="0"/>
            </a:rPr>
            <a:t>условиям контракта</a:t>
          </a:r>
        </a:p>
      </dgm:t>
    </dgm:pt>
    <dgm:pt modelId="{0535C9DD-2D16-437E-8E8A-B65B51478F24}" type="parTrans" cxnId="{33336502-CFD8-46FD-976E-AB4081BF6534}">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F86505F9-4982-4513-A793-5129AEE8BE6E}" type="sibTrans" cxnId="{33336502-CFD8-46FD-976E-AB4081BF6534}">
      <dgm:prSet custT="1"/>
      <dgm:spPr>
        <a:ln w="38100">
          <a:solidFill>
            <a:schemeClr val="accent2"/>
          </a:solidFill>
        </a:ln>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B4873FFE-EFCA-4899-B2E6-E6F815381657}">
      <dgm:prSet phldrT="[Текст]" custT="1"/>
      <dgm:spPr>
        <a:ln w="28575">
          <a:solidFill>
            <a:schemeClr val="accent2"/>
          </a:solidFill>
        </a:ln>
      </dgm:spPr>
      <dgm:t>
        <a:bodyPr/>
        <a:lstStyle/>
        <a:p>
          <a:pPr>
            <a:spcAft>
              <a:spcPts val="0"/>
            </a:spcAft>
          </a:pPr>
          <a:r>
            <a:rPr lang="ru-RU" sz="1400" dirty="0">
              <a:latin typeface="Times New Roman" panose="02020603050405020304" pitchFamily="18" charset="0"/>
              <a:cs typeface="Times New Roman" panose="02020603050405020304" pitchFamily="18" charset="0"/>
            </a:rPr>
            <a:t>провести</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исследование</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рынка путем</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изучения  общедоступных источников информации</a:t>
          </a:r>
        </a:p>
      </dgm:t>
    </dgm:pt>
    <dgm:pt modelId="{06EB7E65-4002-4E32-B152-71E2C46F88A1}" type="parTrans" cxnId="{898B8DFB-82C8-4891-BED9-C67B9906494C}">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DA7429F4-4E94-48EF-A385-932FAD6F30EA}" type="sibTrans" cxnId="{898B8DFB-82C8-4891-BED9-C67B9906494C}">
      <dgm:prSet custT="1"/>
      <dgm:spPr>
        <a:ln w="28575">
          <a:solidFill>
            <a:schemeClr val="accent2"/>
          </a:solidFill>
        </a:ln>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E1FBC7CD-F468-4709-8B3F-284A88676032}">
      <dgm:prSet phldrT="[Текст]" custT="1"/>
      <dgm:spPr>
        <a:ln w="28575">
          <a:solidFill>
            <a:schemeClr val="accent2"/>
          </a:solidFill>
        </a:ln>
      </dgm:spPr>
      <dgm:t>
        <a:bodyPr/>
        <a:lstStyle/>
        <a:p>
          <a:pPr>
            <a:spcAft>
              <a:spcPts val="0"/>
            </a:spcAft>
          </a:pPr>
          <a:r>
            <a:rPr lang="ru-RU" sz="1400">
              <a:latin typeface="Times New Roman" panose="02020603050405020304" pitchFamily="18" charset="0"/>
              <a:cs typeface="Times New Roman" panose="02020603050405020304" pitchFamily="18" charset="0"/>
            </a:rPr>
            <a:t>сформировать описание </a:t>
          </a:r>
        </a:p>
        <a:p>
          <a:pPr>
            <a:spcAft>
              <a:spcPts val="0"/>
            </a:spcAft>
          </a:pPr>
          <a:r>
            <a:rPr lang="ru-RU" sz="1400">
              <a:latin typeface="Times New Roman" panose="02020603050405020304" pitchFamily="18" charset="0"/>
              <a:cs typeface="Times New Roman" panose="02020603050405020304" pitchFamily="18" charset="0"/>
            </a:rPr>
            <a:t> объекта закупки</a:t>
          </a:r>
          <a:endParaRPr lang="ru-RU" sz="1400" dirty="0">
            <a:latin typeface="Times New Roman" panose="02020603050405020304" pitchFamily="18" charset="0"/>
            <a:cs typeface="Times New Roman" panose="02020603050405020304" pitchFamily="18" charset="0"/>
          </a:endParaRPr>
        </a:p>
      </dgm:t>
    </dgm:pt>
    <dgm:pt modelId="{8A6E8630-8738-41B6-944E-85D8071306F8}" type="parTrans" cxnId="{924AF28C-966D-4139-A5B8-BD66FE935D90}">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949ACD10-EF7A-47E4-B1BA-10EA3B95FF62}" type="sibTrans" cxnId="{924AF28C-966D-4139-A5B8-BD66FE935D90}">
      <dgm:prSet custT="1"/>
      <dgm:spPr>
        <a:ln w="28575">
          <a:solidFill>
            <a:schemeClr val="accent2"/>
          </a:solidFill>
        </a:ln>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D90A821C-40B2-44AB-ABA6-3FDF526B3E60}">
      <dgm:prSet phldrT="[Текст]" custT="1"/>
      <dgm:spPr>
        <a:ln w="28575">
          <a:solidFill>
            <a:schemeClr val="accent2"/>
          </a:solidFill>
        </a:ln>
      </dgm:spPr>
      <dgm:t>
        <a:bodyPr/>
        <a:lstStyle/>
        <a:p>
          <a:pPr>
            <a:spcAft>
              <a:spcPts val="0"/>
            </a:spcAft>
          </a:pPr>
          <a:r>
            <a:rPr lang="ru-RU" sz="1400" dirty="0">
              <a:latin typeface="Times New Roman" panose="02020603050405020304" pitchFamily="18" charset="0"/>
              <a:cs typeface="Times New Roman" panose="02020603050405020304" pitchFamily="18" charset="0"/>
            </a:rPr>
            <a:t>выбрать метод </a:t>
          </a:r>
        </a:p>
        <a:p>
          <a:pPr>
            <a:spcAft>
              <a:spcPts val="0"/>
            </a:spcAft>
          </a:pPr>
          <a:r>
            <a:rPr lang="ru-RU" sz="1400" dirty="0">
              <a:latin typeface="Times New Roman" panose="02020603050405020304" pitchFamily="18" charset="0"/>
              <a:cs typeface="Times New Roman" panose="02020603050405020304" pitchFamily="18" charset="0"/>
            </a:rPr>
            <a:t> обоснования НМЦК</a:t>
          </a:r>
        </a:p>
      </dgm:t>
    </dgm:pt>
    <dgm:pt modelId="{E0EB5234-4ECC-433E-A7CA-1603C131C772}" type="parTrans" cxnId="{FB24F3E9-084B-407A-90B2-8441855DB676}">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45A8CC4B-6B4E-4176-8B0D-A9D71A765850}" type="sibTrans" cxnId="{FB24F3E9-084B-407A-90B2-8441855DB676}">
      <dgm:prSet/>
      <dgm:spPr>
        <a:ln w="38100">
          <a:solidFill>
            <a:schemeClr val="accent2"/>
          </a:solidFill>
        </a:ln>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D444A879-7796-4077-8053-C9DC8064458B}">
      <dgm:prSet custT="1"/>
      <dgm:spPr>
        <a:ln w="28575">
          <a:solidFill>
            <a:schemeClr val="accent2"/>
          </a:solidFill>
        </a:ln>
      </dgm:spPr>
      <dgm:t>
        <a:bodyPr/>
        <a:lstStyle/>
        <a:p>
          <a:pPr>
            <a:spcAft>
              <a:spcPts val="0"/>
            </a:spcAft>
          </a:pPr>
          <a:r>
            <a:rPr lang="ru-RU" sz="1400" dirty="0">
              <a:latin typeface="Times New Roman" panose="02020603050405020304" pitchFamily="18" charset="0"/>
              <a:cs typeface="Times New Roman" panose="02020603050405020304" pitchFamily="18" charset="0"/>
            </a:rPr>
            <a:t>проверить наличие </a:t>
          </a:r>
        </a:p>
        <a:p>
          <a:r>
            <a:rPr lang="ru-RU" sz="1400" dirty="0">
              <a:latin typeface="Times New Roman" panose="02020603050405020304" pitchFamily="18" charset="0"/>
              <a:cs typeface="Times New Roman" panose="02020603050405020304" pitchFamily="18" charset="0"/>
            </a:rPr>
            <a:t>принятых актов о </a:t>
          </a:r>
        </a:p>
        <a:p>
          <a:r>
            <a:rPr lang="ru-RU" sz="1400" dirty="0">
              <a:latin typeface="Times New Roman" panose="02020603050405020304" pitchFamily="18" charset="0"/>
              <a:cs typeface="Times New Roman" panose="02020603050405020304" pitchFamily="18" charset="0"/>
            </a:rPr>
            <a:t>нормировании, тарифов, </a:t>
          </a:r>
        </a:p>
        <a:p>
          <a:r>
            <a:rPr lang="ru-RU" sz="1400" dirty="0">
              <a:latin typeface="Times New Roman" panose="02020603050405020304" pitchFamily="18" charset="0"/>
              <a:cs typeface="Times New Roman" panose="02020603050405020304" pitchFamily="18" charset="0"/>
            </a:rPr>
            <a:t>особых НПА </a:t>
          </a:r>
        </a:p>
      </dgm:t>
    </dgm:pt>
    <dgm:pt modelId="{66E6934A-5A21-475B-8328-89E7EF3D868E}" type="parTrans" cxnId="{11C8178E-2A1B-446F-9113-B89B23056252}">
      <dgm:prSet/>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9D8C2104-B59A-49E9-AD4E-785E59D5BFAF}" type="sibTrans" cxnId="{11C8178E-2A1B-446F-9113-B89B23056252}">
      <dgm:prSet custT="1"/>
      <dgm:spPr>
        <a:ln w="28575">
          <a:solidFill>
            <a:schemeClr val="accent2"/>
          </a:solidFill>
        </a:ln>
      </dgm:spPr>
      <dgm:t>
        <a:bodyPr/>
        <a:lstStyle/>
        <a:p>
          <a:endParaRPr lang="ru-RU" sz="1400">
            <a:solidFill>
              <a:schemeClr val="tx1"/>
            </a:solidFill>
            <a:latin typeface="Times New Roman" panose="02020603050405020304" pitchFamily="18" charset="0"/>
            <a:cs typeface="Times New Roman" panose="02020603050405020304" pitchFamily="18" charset="0"/>
          </a:endParaRPr>
        </a:p>
      </dgm:t>
    </dgm:pt>
    <dgm:pt modelId="{604F1866-CF24-4466-8184-FABA1DE29AFB}">
      <dgm:prSet custT="1"/>
      <dgm:spPr>
        <a:ln w="28575">
          <a:solidFill>
            <a:schemeClr val="accent2"/>
          </a:solidFill>
        </a:ln>
      </dgm:spPr>
      <dgm:t>
        <a:bodyPr/>
        <a:lstStyle/>
        <a:p>
          <a:r>
            <a:rPr lang="ru-RU" sz="1400" dirty="0">
              <a:latin typeface="Times New Roman" panose="02020603050405020304" pitchFamily="18" charset="0"/>
              <a:cs typeface="Times New Roman" panose="02020603050405020304" pitchFamily="18" charset="0"/>
            </a:rPr>
            <a:t>провести расчет НМЦК</a:t>
          </a:r>
        </a:p>
      </dgm:t>
    </dgm:pt>
    <dgm:pt modelId="{68FBA9BB-089A-46DF-BF0F-28964BCC3DF6}" type="parTrans" cxnId="{22AABF04-D33D-4159-A0CE-AD9DF69D5204}">
      <dgm:prSet/>
      <dgm:spPr/>
      <dgm:t>
        <a:bodyPr/>
        <a:lstStyle/>
        <a:p>
          <a:endParaRPr lang="ru-RU"/>
        </a:p>
      </dgm:t>
    </dgm:pt>
    <dgm:pt modelId="{B6854E18-A513-44E6-BA0B-1A99DD19DEA0}" type="sibTrans" cxnId="{22AABF04-D33D-4159-A0CE-AD9DF69D5204}">
      <dgm:prSet/>
      <dgm:spPr>
        <a:ln w="28575">
          <a:solidFill>
            <a:schemeClr val="accent2"/>
          </a:solidFill>
        </a:ln>
      </dgm:spPr>
      <dgm:t>
        <a:bodyPr/>
        <a:lstStyle/>
        <a:p>
          <a:endParaRPr lang="ru-RU"/>
        </a:p>
      </dgm:t>
    </dgm:pt>
    <dgm:pt modelId="{2DB5056F-D42B-4314-99A1-9EF1C09FE492}">
      <dgm:prSet custT="1"/>
      <dgm:spPr>
        <a:ln w="28575">
          <a:solidFill>
            <a:schemeClr val="accent2"/>
          </a:solidFill>
        </a:ln>
      </dgm:spPr>
      <dgm:t>
        <a:bodyPr/>
        <a:lstStyle/>
        <a:p>
          <a:pPr>
            <a:spcAft>
              <a:spcPts val="0"/>
            </a:spcAft>
          </a:pPr>
          <a:r>
            <a:rPr lang="en-US" sz="1400">
              <a:latin typeface="Times New Roman" panose="02020603050405020304" pitchFamily="18" charset="0"/>
              <a:cs typeface="Times New Roman" panose="02020603050405020304" pitchFamily="18" charset="0"/>
            </a:rPr>
            <a:t>c</a:t>
          </a:r>
          <a:r>
            <a:rPr lang="ru-RU" sz="1400">
              <a:latin typeface="Times New Roman" panose="02020603050405020304" pitchFamily="18" charset="0"/>
              <a:cs typeface="Times New Roman" panose="02020603050405020304" pitchFamily="18" charset="0"/>
            </a:rPr>
            <a:t>формировать </a:t>
          </a:r>
        </a:p>
        <a:p>
          <a:pPr>
            <a:spcAft>
              <a:spcPts val="0"/>
            </a:spcAft>
          </a:pPr>
          <a:r>
            <a:rPr lang="ru-RU" sz="1400">
              <a:latin typeface="Times New Roman" panose="02020603050405020304" pitchFamily="18" charset="0"/>
              <a:cs typeface="Times New Roman" panose="02020603050405020304" pitchFamily="18" charset="0"/>
            </a:rPr>
            <a:t>обоснование НМЦК</a:t>
          </a:r>
          <a:endParaRPr lang="ru-RU" sz="1400" dirty="0">
            <a:latin typeface="Times New Roman" panose="02020603050405020304" pitchFamily="18" charset="0"/>
            <a:cs typeface="Times New Roman" panose="02020603050405020304" pitchFamily="18" charset="0"/>
          </a:endParaRPr>
        </a:p>
      </dgm:t>
    </dgm:pt>
    <dgm:pt modelId="{09CB7351-6131-45E3-B4E1-8C4FAA5CBB5D}" type="parTrans" cxnId="{DBBDBF41-ED6D-4DC2-92E6-6A7A4C6B5DF1}">
      <dgm:prSet/>
      <dgm:spPr/>
      <dgm:t>
        <a:bodyPr/>
        <a:lstStyle/>
        <a:p>
          <a:endParaRPr lang="ru-RU"/>
        </a:p>
      </dgm:t>
    </dgm:pt>
    <dgm:pt modelId="{5D8BAB42-3030-4D5E-A4D8-AFC09C657745}" type="sibTrans" cxnId="{DBBDBF41-ED6D-4DC2-92E6-6A7A4C6B5DF1}">
      <dgm:prSet/>
      <dgm:spPr/>
      <dgm:t>
        <a:bodyPr/>
        <a:lstStyle/>
        <a:p>
          <a:endParaRPr lang="ru-RU"/>
        </a:p>
      </dgm:t>
    </dgm:pt>
    <dgm:pt modelId="{61C53738-B322-4153-B0D8-12C386E8F6E9}" type="pres">
      <dgm:prSet presAssocID="{A48BCDC4-6436-4395-9949-800133DFC49A}" presName="Name0" presStyleCnt="0">
        <dgm:presLayoutVars>
          <dgm:dir/>
          <dgm:resizeHandles val="exact"/>
        </dgm:presLayoutVars>
      </dgm:prSet>
      <dgm:spPr/>
    </dgm:pt>
    <dgm:pt modelId="{BA06464E-E718-46AC-9EEF-BA6F318DB5AA}" type="pres">
      <dgm:prSet presAssocID="{31615E5E-0E98-4DC9-BDA9-D8C51220822B}" presName="node" presStyleLbl="node1" presStyleIdx="0" presStyleCnt="8" custScaleY="118267">
        <dgm:presLayoutVars>
          <dgm:bulletEnabled val="1"/>
        </dgm:presLayoutVars>
      </dgm:prSet>
      <dgm:spPr>
        <a:prstGeom prst="snip2DiagRect">
          <a:avLst/>
        </a:prstGeom>
      </dgm:spPr>
    </dgm:pt>
    <dgm:pt modelId="{E3DB30F0-F45D-4C01-B7D7-67DB59EE611B}" type="pres">
      <dgm:prSet presAssocID="{7BF95770-037E-4D6E-86C6-669A0FA0E5E0}" presName="sibTrans" presStyleLbl="sibTrans1D1" presStyleIdx="0" presStyleCnt="7"/>
      <dgm:spPr/>
    </dgm:pt>
    <dgm:pt modelId="{A322B98B-151D-4A43-ACEA-8203BD0D326A}" type="pres">
      <dgm:prSet presAssocID="{7BF95770-037E-4D6E-86C6-669A0FA0E5E0}" presName="connectorText" presStyleLbl="sibTrans1D1" presStyleIdx="0" presStyleCnt="7"/>
      <dgm:spPr/>
    </dgm:pt>
    <dgm:pt modelId="{A13500C7-1823-497D-9A98-CA8415423831}" type="pres">
      <dgm:prSet presAssocID="{F71781F1-02D1-4D14-A2A0-31CD61E7E8CB}" presName="node" presStyleLbl="node1" presStyleIdx="1" presStyleCnt="8" custScaleY="118267">
        <dgm:presLayoutVars>
          <dgm:bulletEnabled val="1"/>
        </dgm:presLayoutVars>
      </dgm:prSet>
      <dgm:spPr>
        <a:prstGeom prst="snip2DiagRect">
          <a:avLst/>
        </a:prstGeom>
      </dgm:spPr>
    </dgm:pt>
    <dgm:pt modelId="{904CA041-0AD7-45DF-970F-F288787BC5AD}" type="pres">
      <dgm:prSet presAssocID="{F86505F9-4982-4513-A793-5129AEE8BE6E}" presName="sibTrans" presStyleLbl="sibTrans1D1" presStyleIdx="1" presStyleCnt="7"/>
      <dgm:spPr/>
    </dgm:pt>
    <dgm:pt modelId="{FA552DB3-869D-40F2-937D-8C88AA1885AE}" type="pres">
      <dgm:prSet presAssocID="{F86505F9-4982-4513-A793-5129AEE8BE6E}" presName="connectorText" presStyleLbl="sibTrans1D1" presStyleIdx="1" presStyleCnt="7"/>
      <dgm:spPr/>
    </dgm:pt>
    <dgm:pt modelId="{0BD38102-8FD0-45A2-917A-C60FC3A9244F}" type="pres">
      <dgm:prSet presAssocID="{B4873FFE-EFCA-4899-B2E6-E6F815381657}" presName="node" presStyleLbl="node1" presStyleIdx="2" presStyleCnt="8" custScaleY="118360">
        <dgm:presLayoutVars>
          <dgm:bulletEnabled val="1"/>
        </dgm:presLayoutVars>
      </dgm:prSet>
      <dgm:spPr>
        <a:prstGeom prst="snip2DiagRect">
          <a:avLst/>
        </a:prstGeom>
      </dgm:spPr>
    </dgm:pt>
    <dgm:pt modelId="{DD11E51F-FC55-4043-BE9F-D4882D0728FB}" type="pres">
      <dgm:prSet presAssocID="{DA7429F4-4E94-48EF-A385-932FAD6F30EA}" presName="sibTrans" presStyleLbl="sibTrans1D1" presStyleIdx="2" presStyleCnt="7"/>
      <dgm:spPr/>
    </dgm:pt>
    <dgm:pt modelId="{5DDA6949-25DA-4C00-8C13-88DCE774C195}" type="pres">
      <dgm:prSet presAssocID="{DA7429F4-4E94-48EF-A385-932FAD6F30EA}" presName="connectorText" presStyleLbl="sibTrans1D1" presStyleIdx="2" presStyleCnt="7"/>
      <dgm:spPr/>
    </dgm:pt>
    <dgm:pt modelId="{DEB2F9C4-1084-452D-879A-D6FD0FA348E7}" type="pres">
      <dgm:prSet presAssocID="{E1FBC7CD-F468-4709-8B3F-284A88676032}" presName="node" presStyleLbl="node1" presStyleIdx="3" presStyleCnt="8" custScaleY="118267">
        <dgm:presLayoutVars>
          <dgm:bulletEnabled val="1"/>
        </dgm:presLayoutVars>
      </dgm:prSet>
      <dgm:spPr>
        <a:prstGeom prst="snip2DiagRect">
          <a:avLst/>
        </a:prstGeom>
      </dgm:spPr>
    </dgm:pt>
    <dgm:pt modelId="{5020BDE8-9E07-4023-9E4C-3315802BAA03}" type="pres">
      <dgm:prSet presAssocID="{949ACD10-EF7A-47E4-B1BA-10EA3B95FF62}" presName="sibTrans" presStyleLbl="sibTrans1D1" presStyleIdx="3" presStyleCnt="7"/>
      <dgm:spPr/>
    </dgm:pt>
    <dgm:pt modelId="{6DD1C27D-E79D-4984-B1C1-D3F61C0FA19F}" type="pres">
      <dgm:prSet presAssocID="{949ACD10-EF7A-47E4-B1BA-10EA3B95FF62}" presName="connectorText" presStyleLbl="sibTrans1D1" presStyleIdx="3" presStyleCnt="7"/>
      <dgm:spPr/>
    </dgm:pt>
    <dgm:pt modelId="{68E9B205-2A3F-4AED-BA10-90E96E9E10DB}" type="pres">
      <dgm:prSet presAssocID="{D444A879-7796-4077-8053-C9DC8064458B}" presName="node" presStyleLbl="node1" presStyleIdx="4" presStyleCnt="8" custScaleY="118267">
        <dgm:presLayoutVars>
          <dgm:bulletEnabled val="1"/>
        </dgm:presLayoutVars>
      </dgm:prSet>
      <dgm:spPr>
        <a:prstGeom prst="snip2DiagRect">
          <a:avLst/>
        </a:prstGeom>
      </dgm:spPr>
    </dgm:pt>
    <dgm:pt modelId="{AAACF24C-9212-41D3-9C2E-7A96BA1CD063}" type="pres">
      <dgm:prSet presAssocID="{9D8C2104-B59A-49E9-AD4E-785E59D5BFAF}" presName="sibTrans" presStyleLbl="sibTrans1D1" presStyleIdx="4" presStyleCnt="7"/>
      <dgm:spPr/>
    </dgm:pt>
    <dgm:pt modelId="{996473B3-F2C7-4545-8105-C63EBE3E3F9F}" type="pres">
      <dgm:prSet presAssocID="{9D8C2104-B59A-49E9-AD4E-785E59D5BFAF}" presName="connectorText" presStyleLbl="sibTrans1D1" presStyleIdx="4" presStyleCnt="7"/>
      <dgm:spPr/>
    </dgm:pt>
    <dgm:pt modelId="{65CA84DB-664B-412F-A26D-C1DC32FC8BC2}" type="pres">
      <dgm:prSet presAssocID="{D90A821C-40B2-44AB-ABA6-3FDF526B3E60}" presName="node" presStyleLbl="node1" presStyleIdx="5" presStyleCnt="8" custScaleY="118267">
        <dgm:presLayoutVars>
          <dgm:bulletEnabled val="1"/>
        </dgm:presLayoutVars>
      </dgm:prSet>
      <dgm:spPr>
        <a:prstGeom prst="snip2DiagRect">
          <a:avLst/>
        </a:prstGeom>
      </dgm:spPr>
    </dgm:pt>
    <dgm:pt modelId="{D190DEB3-EFB6-4400-89B9-B5D3171E7AC0}" type="pres">
      <dgm:prSet presAssocID="{45A8CC4B-6B4E-4176-8B0D-A9D71A765850}" presName="sibTrans" presStyleLbl="sibTrans1D1" presStyleIdx="5" presStyleCnt="7"/>
      <dgm:spPr/>
    </dgm:pt>
    <dgm:pt modelId="{2EBC5CD1-5CE5-4889-AA7D-93D86EAF2A3D}" type="pres">
      <dgm:prSet presAssocID="{45A8CC4B-6B4E-4176-8B0D-A9D71A765850}" presName="connectorText" presStyleLbl="sibTrans1D1" presStyleIdx="5" presStyleCnt="7"/>
      <dgm:spPr/>
    </dgm:pt>
    <dgm:pt modelId="{DA6D96BC-24A6-4B3A-9FD1-B0A227E9E2CB}" type="pres">
      <dgm:prSet presAssocID="{604F1866-CF24-4466-8184-FABA1DE29AFB}" presName="node" presStyleLbl="node1" presStyleIdx="6" presStyleCnt="8" custScaleY="118267">
        <dgm:presLayoutVars>
          <dgm:bulletEnabled val="1"/>
        </dgm:presLayoutVars>
      </dgm:prSet>
      <dgm:spPr>
        <a:prstGeom prst="snip2DiagRect">
          <a:avLst/>
        </a:prstGeom>
      </dgm:spPr>
    </dgm:pt>
    <dgm:pt modelId="{271C5B64-90A2-4786-AD52-6D1158C668F5}" type="pres">
      <dgm:prSet presAssocID="{B6854E18-A513-44E6-BA0B-1A99DD19DEA0}" presName="sibTrans" presStyleLbl="sibTrans1D1" presStyleIdx="6" presStyleCnt="7"/>
      <dgm:spPr/>
    </dgm:pt>
    <dgm:pt modelId="{FAE1A818-4896-4FD2-B3AA-9D84D812B9B7}" type="pres">
      <dgm:prSet presAssocID="{B6854E18-A513-44E6-BA0B-1A99DD19DEA0}" presName="connectorText" presStyleLbl="sibTrans1D1" presStyleIdx="6" presStyleCnt="7"/>
      <dgm:spPr/>
    </dgm:pt>
    <dgm:pt modelId="{CC48C5FA-010C-4754-9A77-8BD27CB15A26}" type="pres">
      <dgm:prSet presAssocID="{2DB5056F-D42B-4314-99A1-9EF1C09FE492}" presName="node" presStyleLbl="node1" presStyleIdx="7" presStyleCnt="8" custScaleX="174800" custScaleY="118267">
        <dgm:presLayoutVars>
          <dgm:bulletEnabled val="1"/>
        </dgm:presLayoutVars>
      </dgm:prSet>
      <dgm:spPr>
        <a:prstGeom prst="snip2DiagRect">
          <a:avLst/>
        </a:prstGeom>
      </dgm:spPr>
    </dgm:pt>
  </dgm:ptLst>
  <dgm:cxnLst>
    <dgm:cxn modelId="{33336502-CFD8-46FD-976E-AB4081BF6534}" srcId="{A48BCDC4-6436-4395-9949-800133DFC49A}" destId="{F71781F1-02D1-4D14-A2A0-31CD61E7E8CB}" srcOrd="1" destOrd="0" parTransId="{0535C9DD-2D16-437E-8E8A-B65B51478F24}" sibTransId="{F86505F9-4982-4513-A793-5129AEE8BE6E}"/>
    <dgm:cxn modelId="{22AABF04-D33D-4159-A0CE-AD9DF69D5204}" srcId="{A48BCDC4-6436-4395-9949-800133DFC49A}" destId="{604F1866-CF24-4466-8184-FABA1DE29AFB}" srcOrd="6" destOrd="0" parTransId="{68FBA9BB-089A-46DF-BF0F-28964BCC3DF6}" sibTransId="{B6854E18-A513-44E6-BA0B-1A99DD19DEA0}"/>
    <dgm:cxn modelId="{38DE1E17-5DEE-45E5-AA4A-7DB1A89F5471}" type="presOf" srcId="{31615E5E-0E98-4DC9-BDA9-D8C51220822B}" destId="{BA06464E-E718-46AC-9EEF-BA6F318DB5AA}" srcOrd="0" destOrd="0" presId="urn:microsoft.com/office/officeart/2005/8/layout/bProcess3"/>
    <dgm:cxn modelId="{DF646017-5975-491C-811E-B79F3C6AF157}" type="presOf" srcId="{7BF95770-037E-4D6E-86C6-669A0FA0E5E0}" destId="{E3DB30F0-F45D-4C01-B7D7-67DB59EE611B}" srcOrd="0" destOrd="0" presId="urn:microsoft.com/office/officeart/2005/8/layout/bProcess3"/>
    <dgm:cxn modelId="{3A1BDA25-D1C9-4280-BB38-6E56E948E92A}" type="presOf" srcId="{45A8CC4B-6B4E-4176-8B0D-A9D71A765850}" destId="{D190DEB3-EFB6-4400-89B9-B5D3171E7AC0}" srcOrd="0" destOrd="0" presId="urn:microsoft.com/office/officeart/2005/8/layout/bProcess3"/>
    <dgm:cxn modelId="{7BB1892A-D239-4467-BC44-DBFEA1666FB9}" type="presOf" srcId="{9D8C2104-B59A-49E9-AD4E-785E59D5BFAF}" destId="{996473B3-F2C7-4545-8105-C63EBE3E3F9F}" srcOrd="1" destOrd="0" presId="urn:microsoft.com/office/officeart/2005/8/layout/bProcess3"/>
    <dgm:cxn modelId="{CAE51A31-6500-4421-BF6D-47DC65F45114}" type="presOf" srcId="{A48BCDC4-6436-4395-9949-800133DFC49A}" destId="{61C53738-B322-4153-B0D8-12C386E8F6E9}" srcOrd="0" destOrd="0" presId="urn:microsoft.com/office/officeart/2005/8/layout/bProcess3"/>
    <dgm:cxn modelId="{322B8A37-930E-4598-A304-0A9D667086F1}" type="presOf" srcId="{604F1866-CF24-4466-8184-FABA1DE29AFB}" destId="{DA6D96BC-24A6-4B3A-9FD1-B0A227E9E2CB}" srcOrd="0" destOrd="0" presId="urn:microsoft.com/office/officeart/2005/8/layout/bProcess3"/>
    <dgm:cxn modelId="{63EAF538-04B0-49C3-B091-0ADF91C62078}" type="presOf" srcId="{7BF95770-037E-4D6E-86C6-669A0FA0E5E0}" destId="{A322B98B-151D-4A43-ACEA-8203BD0D326A}" srcOrd="1" destOrd="0" presId="urn:microsoft.com/office/officeart/2005/8/layout/bProcess3"/>
    <dgm:cxn modelId="{DBBDBF41-ED6D-4DC2-92E6-6A7A4C6B5DF1}" srcId="{A48BCDC4-6436-4395-9949-800133DFC49A}" destId="{2DB5056F-D42B-4314-99A1-9EF1C09FE492}" srcOrd="7" destOrd="0" parTransId="{09CB7351-6131-45E3-B4E1-8C4FAA5CBB5D}" sibTransId="{5D8BAB42-3030-4D5E-A4D8-AFC09C657745}"/>
    <dgm:cxn modelId="{81EEA566-06A2-4C3F-AA3C-C692AB9EC78C}" type="presOf" srcId="{D90A821C-40B2-44AB-ABA6-3FDF526B3E60}" destId="{65CA84DB-664B-412F-A26D-C1DC32FC8BC2}" srcOrd="0" destOrd="0" presId="urn:microsoft.com/office/officeart/2005/8/layout/bProcess3"/>
    <dgm:cxn modelId="{896CBC68-2014-4A80-9514-C00E2C50523E}" type="presOf" srcId="{DA7429F4-4E94-48EF-A385-932FAD6F30EA}" destId="{5DDA6949-25DA-4C00-8C13-88DCE774C195}" srcOrd="1" destOrd="0" presId="urn:microsoft.com/office/officeart/2005/8/layout/bProcess3"/>
    <dgm:cxn modelId="{6CB50749-E5A6-4E0D-A71A-351DA8BCF5D5}" type="presOf" srcId="{D444A879-7796-4077-8053-C9DC8064458B}" destId="{68E9B205-2A3F-4AED-BA10-90E96E9E10DB}" srcOrd="0" destOrd="0" presId="urn:microsoft.com/office/officeart/2005/8/layout/bProcess3"/>
    <dgm:cxn modelId="{A21D2271-25ED-4316-8009-524CD39B6770}" type="presOf" srcId="{949ACD10-EF7A-47E4-B1BA-10EA3B95FF62}" destId="{6DD1C27D-E79D-4984-B1C1-D3F61C0FA19F}" srcOrd="1" destOrd="0" presId="urn:microsoft.com/office/officeart/2005/8/layout/bProcess3"/>
    <dgm:cxn modelId="{9B90FF75-07E8-4FCB-A907-44D677ADEACC}" type="presOf" srcId="{949ACD10-EF7A-47E4-B1BA-10EA3B95FF62}" destId="{5020BDE8-9E07-4023-9E4C-3315802BAA03}" srcOrd="0" destOrd="0" presId="urn:microsoft.com/office/officeart/2005/8/layout/bProcess3"/>
    <dgm:cxn modelId="{737F5C7E-2553-49E1-A9FA-54AE0AC3563C}" type="presOf" srcId="{9D8C2104-B59A-49E9-AD4E-785E59D5BFAF}" destId="{AAACF24C-9212-41D3-9C2E-7A96BA1CD063}" srcOrd="0" destOrd="0" presId="urn:microsoft.com/office/officeart/2005/8/layout/bProcess3"/>
    <dgm:cxn modelId="{8E203785-A5D0-4551-9078-4F80AECAF926}" srcId="{A48BCDC4-6436-4395-9949-800133DFC49A}" destId="{31615E5E-0E98-4DC9-BDA9-D8C51220822B}" srcOrd="0" destOrd="0" parTransId="{6B03097F-CB24-48E2-BC58-71C6153F4811}" sibTransId="{7BF95770-037E-4D6E-86C6-669A0FA0E5E0}"/>
    <dgm:cxn modelId="{7ADED486-DB62-4A92-9FC1-6AA95F9FACCD}" type="presOf" srcId="{45A8CC4B-6B4E-4176-8B0D-A9D71A765850}" destId="{2EBC5CD1-5CE5-4889-AA7D-93D86EAF2A3D}" srcOrd="1" destOrd="0" presId="urn:microsoft.com/office/officeart/2005/8/layout/bProcess3"/>
    <dgm:cxn modelId="{924AF28C-966D-4139-A5B8-BD66FE935D90}" srcId="{A48BCDC4-6436-4395-9949-800133DFC49A}" destId="{E1FBC7CD-F468-4709-8B3F-284A88676032}" srcOrd="3" destOrd="0" parTransId="{8A6E8630-8738-41B6-944E-85D8071306F8}" sibTransId="{949ACD10-EF7A-47E4-B1BA-10EA3B95FF62}"/>
    <dgm:cxn modelId="{11C8178E-2A1B-446F-9113-B89B23056252}" srcId="{A48BCDC4-6436-4395-9949-800133DFC49A}" destId="{D444A879-7796-4077-8053-C9DC8064458B}" srcOrd="4" destOrd="0" parTransId="{66E6934A-5A21-475B-8328-89E7EF3D868E}" sibTransId="{9D8C2104-B59A-49E9-AD4E-785E59D5BFAF}"/>
    <dgm:cxn modelId="{93DB1398-6EC6-484D-9882-D2D81ACD51CD}" type="presOf" srcId="{E1FBC7CD-F468-4709-8B3F-284A88676032}" destId="{DEB2F9C4-1084-452D-879A-D6FD0FA348E7}" srcOrd="0" destOrd="0" presId="urn:microsoft.com/office/officeart/2005/8/layout/bProcess3"/>
    <dgm:cxn modelId="{2BA9F3A0-7B1B-4EA4-8A77-4FE25DF81CCF}" type="presOf" srcId="{F86505F9-4982-4513-A793-5129AEE8BE6E}" destId="{FA552DB3-869D-40F2-937D-8C88AA1885AE}" srcOrd="1" destOrd="0" presId="urn:microsoft.com/office/officeart/2005/8/layout/bProcess3"/>
    <dgm:cxn modelId="{FD6A98A1-9921-483F-9572-61A3E6133354}" type="presOf" srcId="{DA7429F4-4E94-48EF-A385-932FAD6F30EA}" destId="{DD11E51F-FC55-4043-BE9F-D4882D0728FB}" srcOrd="0" destOrd="0" presId="urn:microsoft.com/office/officeart/2005/8/layout/bProcess3"/>
    <dgm:cxn modelId="{A97AEEB3-A087-46F4-80DE-14FBDF79F630}" type="presOf" srcId="{F71781F1-02D1-4D14-A2A0-31CD61E7E8CB}" destId="{A13500C7-1823-497D-9A98-CA8415423831}" srcOrd="0" destOrd="0" presId="urn:microsoft.com/office/officeart/2005/8/layout/bProcess3"/>
    <dgm:cxn modelId="{F44A12CF-4AB8-4804-A616-3723A2A1C997}" type="presOf" srcId="{2DB5056F-D42B-4314-99A1-9EF1C09FE492}" destId="{CC48C5FA-010C-4754-9A77-8BD27CB15A26}" srcOrd="0" destOrd="0" presId="urn:microsoft.com/office/officeart/2005/8/layout/bProcess3"/>
    <dgm:cxn modelId="{38DF4BDB-FC03-4AE6-9520-CAB1F8A735B2}" type="presOf" srcId="{F86505F9-4982-4513-A793-5129AEE8BE6E}" destId="{904CA041-0AD7-45DF-970F-F288787BC5AD}" srcOrd="0" destOrd="0" presId="urn:microsoft.com/office/officeart/2005/8/layout/bProcess3"/>
    <dgm:cxn modelId="{FB24F3E9-084B-407A-90B2-8441855DB676}" srcId="{A48BCDC4-6436-4395-9949-800133DFC49A}" destId="{D90A821C-40B2-44AB-ABA6-3FDF526B3E60}" srcOrd="5" destOrd="0" parTransId="{E0EB5234-4ECC-433E-A7CA-1603C131C772}" sibTransId="{45A8CC4B-6B4E-4176-8B0D-A9D71A765850}"/>
    <dgm:cxn modelId="{83D578F6-9455-403F-B631-7243D575B787}" type="presOf" srcId="{B6854E18-A513-44E6-BA0B-1A99DD19DEA0}" destId="{FAE1A818-4896-4FD2-B3AA-9D84D812B9B7}" srcOrd="1" destOrd="0" presId="urn:microsoft.com/office/officeart/2005/8/layout/bProcess3"/>
    <dgm:cxn modelId="{8E8823F7-7F38-4330-A59F-E1B0069853E5}" type="presOf" srcId="{B6854E18-A513-44E6-BA0B-1A99DD19DEA0}" destId="{271C5B64-90A2-4786-AD52-6D1158C668F5}" srcOrd="0" destOrd="0" presId="urn:microsoft.com/office/officeart/2005/8/layout/bProcess3"/>
    <dgm:cxn modelId="{C7F580F8-E0B3-425E-8E39-4C1E7B20CA61}" type="presOf" srcId="{B4873FFE-EFCA-4899-B2E6-E6F815381657}" destId="{0BD38102-8FD0-45A2-917A-C60FC3A9244F}" srcOrd="0" destOrd="0" presId="urn:microsoft.com/office/officeart/2005/8/layout/bProcess3"/>
    <dgm:cxn modelId="{898B8DFB-82C8-4891-BED9-C67B9906494C}" srcId="{A48BCDC4-6436-4395-9949-800133DFC49A}" destId="{B4873FFE-EFCA-4899-B2E6-E6F815381657}" srcOrd="2" destOrd="0" parTransId="{06EB7E65-4002-4E32-B152-71E2C46F88A1}" sibTransId="{DA7429F4-4E94-48EF-A385-932FAD6F30EA}"/>
    <dgm:cxn modelId="{3C6A3B0F-4709-48D2-B398-ED30A96DEB17}" type="presParOf" srcId="{61C53738-B322-4153-B0D8-12C386E8F6E9}" destId="{BA06464E-E718-46AC-9EEF-BA6F318DB5AA}" srcOrd="0" destOrd="0" presId="urn:microsoft.com/office/officeart/2005/8/layout/bProcess3"/>
    <dgm:cxn modelId="{1E955FE1-2B45-42E3-9C54-A95155C6C538}" type="presParOf" srcId="{61C53738-B322-4153-B0D8-12C386E8F6E9}" destId="{E3DB30F0-F45D-4C01-B7D7-67DB59EE611B}" srcOrd="1" destOrd="0" presId="urn:microsoft.com/office/officeart/2005/8/layout/bProcess3"/>
    <dgm:cxn modelId="{2AF2C80D-A539-4A7D-9A9E-894747256A1A}" type="presParOf" srcId="{E3DB30F0-F45D-4C01-B7D7-67DB59EE611B}" destId="{A322B98B-151D-4A43-ACEA-8203BD0D326A}" srcOrd="0" destOrd="0" presId="urn:microsoft.com/office/officeart/2005/8/layout/bProcess3"/>
    <dgm:cxn modelId="{73796649-64ED-4A8E-AA42-6CDF7073BCE8}" type="presParOf" srcId="{61C53738-B322-4153-B0D8-12C386E8F6E9}" destId="{A13500C7-1823-497D-9A98-CA8415423831}" srcOrd="2" destOrd="0" presId="urn:microsoft.com/office/officeart/2005/8/layout/bProcess3"/>
    <dgm:cxn modelId="{080A0276-0417-4884-ADDE-A6C2AA024116}" type="presParOf" srcId="{61C53738-B322-4153-B0D8-12C386E8F6E9}" destId="{904CA041-0AD7-45DF-970F-F288787BC5AD}" srcOrd="3" destOrd="0" presId="urn:microsoft.com/office/officeart/2005/8/layout/bProcess3"/>
    <dgm:cxn modelId="{CF2D5316-E438-4D09-9FD1-C53AFA127F44}" type="presParOf" srcId="{904CA041-0AD7-45DF-970F-F288787BC5AD}" destId="{FA552DB3-869D-40F2-937D-8C88AA1885AE}" srcOrd="0" destOrd="0" presId="urn:microsoft.com/office/officeart/2005/8/layout/bProcess3"/>
    <dgm:cxn modelId="{2B4E7734-FD66-4787-A5F9-AD82654A7030}" type="presParOf" srcId="{61C53738-B322-4153-B0D8-12C386E8F6E9}" destId="{0BD38102-8FD0-45A2-917A-C60FC3A9244F}" srcOrd="4" destOrd="0" presId="urn:microsoft.com/office/officeart/2005/8/layout/bProcess3"/>
    <dgm:cxn modelId="{6D2558E8-B0DA-4F3A-BA2C-5DFDF2437CE1}" type="presParOf" srcId="{61C53738-B322-4153-B0D8-12C386E8F6E9}" destId="{DD11E51F-FC55-4043-BE9F-D4882D0728FB}" srcOrd="5" destOrd="0" presId="urn:microsoft.com/office/officeart/2005/8/layout/bProcess3"/>
    <dgm:cxn modelId="{82DE9C1E-6EB2-4E1C-8D3C-4A688CD5A7E7}" type="presParOf" srcId="{DD11E51F-FC55-4043-BE9F-D4882D0728FB}" destId="{5DDA6949-25DA-4C00-8C13-88DCE774C195}" srcOrd="0" destOrd="0" presId="urn:microsoft.com/office/officeart/2005/8/layout/bProcess3"/>
    <dgm:cxn modelId="{64337B88-3345-42D6-994A-CEEC3A90699E}" type="presParOf" srcId="{61C53738-B322-4153-B0D8-12C386E8F6E9}" destId="{DEB2F9C4-1084-452D-879A-D6FD0FA348E7}" srcOrd="6" destOrd="0" presId="urn:microsoft.com/office/officeart/2005/8/layout/bProcess3"/>
    <dgm:cxn modelId="{4A04AFE3-BC86-42CB-BC5B-502DD0F6E75F}" type="presParOf" srcId="{61C53738-B322-4153-B0D8-12C386E8F6E9}" destId="{5020BDE8-9E07-4023-9E4C-3315802BAA03}" srcOrd="7" destOrd="0" presId="urn:microsoft.com/office/officeart/2005/8/layout/bProcess3"/>
    <dgm:cxn modelId="{7EC62F6C-EC3E-4736-9F1A-EA6C5700FC4E}" type="presParOf" srcId="{5020BDE8-9E07-4023-9E4C-3315802BAA03}" destId="{6DD1C27D-E79D-4984-B1C1-D3F61C0FA19F}" srcOrd="0" destOrd="0" presId="urn:microsoft.com/office/officeart/2005/8/layout/bProcess3"/>
    <dgm:cxn modelId="{525A94BD-872D-45AF-997D-E30FA48F4107}" type="presParOf" srcId="{61C53738-B322-4153-B0D8-12C386E8F6E9}" destId="{68E9B205-2A3F-4AED-BA10-90E96E9E10DB}" srcOrd="8" destOrd="0" presId="urn:microsoft.com/office/officeart/2005/8/layout/bProcess3"/>
    <dgm:cxn modelId="{25739A4A-A8A9-483B-B795-868DF0C15390}" type="presParOf" srcId="{61C53738-B322-4153-B0D8-12C386E8F6E9}" destId="{AAACF24C-9212-41D3-9C2E-7A96BA1CD063}" srcOrd="9" destOrd="0" presId="urn:microsoft.com/office/officeart/2005/8/layout/bProcess3"/>
    <dgm:cxn modelId="{73C33AC9-45CF-4A53-9DA4-A135774AFC3F}" type="presParOf" srcId="{AAACF24C-9212-41D3-9C2E-7A96BA1CD063}" destId="{996473B3-F2C7-4545-8105-C63EBE3E3F9F}" srcOrd="0" destOrd="0" presId="urn:microsoft.com/office/officeart/2005/8/layout/bProcess3"/>
    <dgm:cxn modelId="{CB2B64C3-C5DD-476A-84EE-B6E7E8E77F2F}" type="presParOf" srcId="{61C53738-B322-4153-B0D8-12C386E8F6E9}" destId="{65CA84DB-664B-412F-A26D-C1DC32FC8BC2}" srcOrd="10" destOrd="0" presId="urn:microsoft.com/office/officeart/2005/8/layout/bProcess3"/>
    <dgm:cxn modelId="{55D55A57-BA30-49B7-946D-D69840257496}" type="presParOf" srcId="{61C53738-B322-4153-B0D8-12C386E8F6E9}" destId="{D190DEB3-EFB6-4400-89B9-B5D3171E7AC0}" srcOrd="11" destOrd="0" presId="urn:microsoft.com/office/officeart/2005/8/layout/bProcess3"/>
    <dgm:cxn modelId="{17F61E1B-B9EB-469B-B63B-B7D5D8D5CDAF}" type="presParOf" srcId="{D190DEB3-EFB6-4400-89B9-B5D3171E7AC0}" destId="{2EBC5CD1-5CE5-4889-AA7D-93D86EAF2A3D}" srcOrd="0" destOrd="0" presId="urn:microsoft.com/office/officeart/2005/8/layout/bProcess3"/>
    <dgm:cxn modelId="{01F9C2CD-09D9-4104-8142-62C6C0DC1385}" type="presParOf" srcId="{61C53738-B322-4153-B0D8-12C386E8F6E9}" destId="{DA6D96BC-24A6-4B3A-9FD1-B0A227E9E2CB}" srcOrd="12" destOrd="0" presId="urn:microsoft.com/office/officeart/2005/8/layout/bProcess3"/>
    <dgm:cxn modelId="{B8B4E760-F458-49FC-BEFA-4F1638D59ACC}" type="presParOf" srcId="{61C53738-B322-4153-B0D8-12C386E8F6E9}" destId="{271C5B64-90A2-4786-AD52-6D1158C668F5}" srcOrd="13" destOrd="0" presId="urn:microsoft.com/office/officeart/2005/8/layout/bProcess3"/>
    <dgm:cxn modelId="{6C5FB4AC-60D0-4B9A-B589-6DAEA78DDAFB}" type="presParOf" srcId="{271C5B64-90A2-4786-AD52-6D1158C668F5}" destId="{FAE1A818-4896-4FD2-B3AA-9D84D812B9B7}" srcOrd="0" destOrd="0" presId="urn:microsoft.com/office/officeart/2005/8/layout/bProcess3"/>
    <dgm:cxn modelId="{98D26524-F981-43C0-B067-1F42F94019A1}" type="presParOf" srcId="{61C53738-B322-4153-B0D8-12C386E8F6E9}" destId="{CC48C5FA-010C-4754-9A77-8BD27CB15A26}" srcOrd="14" destOrd="0" presId="urn:microsoft.com/office/officeart/2005/8/layout/bProcess3"/>
  </dgm:cxnLst>
  <dgm:bg>
    <a:effect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B30F0-F45D-4C01-B7D7-67DB59EE611B}">
      <dsp:nvSpPr>
        <dsp:cNvPr id="0" name=""/>
        <dsp:cNvSpPr/>
      </dsp:nvSpPr>
      <dsp:spPr>
        <a:xfrm>
          <a:off x="1914042" y="836960"/>
          <a:ext cx="408135" cy="91440"/>
        </a:xfrm>
        <a:custGeom>
          <a:avLst/>
          <a:gdLst/>
          <a:ahLst/>
          <a:cxnLst/>
          <a:rect l="0" t="0" r="0" b="0"/>
          <a:pathLst>
            <a:path>
              <a:moveTo>
                <a:pt x="0" y="45720"/>
              </a:moveTo>
              <a:lnTo>
                <a:pt x="408135" y="45720"/>
              </a:lnTo>
            </a:path>
          </a:pathLst>
        </a:custGeom>
        <a:noFill/>
        <a:ln w="28575"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solidFill>
              <a:schemeClr val="tx1"/>
            </a:solidFill>
            <a:latin typeface="Times New Roman" panose="02020603050405020304" pitchFamily="18" charset="0"/>
            <a:cs typeface="Times New Roman" panose="02020603050405020304" pitchFamily="18" charset="0"/>
          </a:endParaRPr>
        </a:p>
      </dsp:txBody>
      <dsp:txXfrm>
        <a:off x="2107142" y="880484"/>
        <a:ext cx="21936" cy="4391"/>
      </dsp:txXfrm>
    </dsp:sp>
    <dsp:sp modelId="{BA06464E-E718-46AC-9EEF-BA6F318DB5AA}">
      <dsp:nvSpPr>
        <dsp:cNvPr id="0" name=""/>
        <dsp:cNvSpPr/>
      </dsp:nvSpPr>
      <dsp:spPr>
        <a:xfrm>
          <a:off x="8298" y="205881"/>
          <a:ext cx="1907544"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определить потребность </a:t>
          </a:r>
        </a:p>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в конкретном ТРУ</a:t>
          </a:r>
        </a:p>
      </dsp:txBody>
      <dsp:txXfrm>
        <a:off x="121100" y="318683"/>
        <a:ext cx="1681940" cy="1127993"/>
      </dsp:txXfrm>
    </dsp:sp>
    <dsp:sp modelId="{904CA041-0AD7-45DF-970F-F288787BC5AD}">
      <dsp:nvSpPr>
        <dsp:cNvPr id="0" name=""/>
        <dsp:cNvSpPr/>
      </dsp:nvSpPr>
      <dsp:spPr>
        <a:xfrm>
          <a:off x="4260322" y="836960"/>
          <a:ext cx="408135" cy="91440"/>
        </a:xfrm>
        <a:custGeom>
          <a:avLst/>
          <a:gdLst/>
          <a:ahLst/>
          <a:cxnLst/>
          <a:rect l="0" t="0" r="0" b="0"/>
          <a:pathLst>
            <a:path>
              <a:moveTo>
                <a:pt x="0" y="45720"/>
              </a:moveTo>
              <a:lnTo>
                <a:pt x="408135" y="45720"/>
              </a:lnTo>
            </a:path>
          </a:pathLst>
        </a:custGeom>
        <a:noFill/>
        <a:ln w="381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solidFill>
              <a:schemeClr val="tx1"/>
            </a:solidFill>
            <a:latin typeface="Times New Roman" panose="02020603050405020304" pitchFamily="18" charset="0"/>
            <a:cs typeface="Times New Roman" panose="02020603050405020304" pitchFamily="18" charset="0"/>
          </a:endParaRPr>
        </a:p>
      </dsp:txBody>
      <dsp:txXfrm>
        <a:off x="4453422" y="880484"/>
        <a:ext cx="21936" cy="4391"/>
      </dsp:txXfrm>
    </dsp:sp>
    <dsp:sp modelId="{A13500C7-1823-497D-9A98-CA8415423831}">
      <dsp:nvSpPr>
        <dsp:cNvPr id="0" name=""/>
        <dsp:cNvSpPr/>
      </dsp:nvSpPr>
      <dsp:spPr>
        <a:xfrm>
          <a:off x="2354578" y="205881"/>
          <a:ext cx="1907544"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установить перечень </a:t>
          </a:r>
        </a:p>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требований к ТРУ, а также требований к </a:t>
          </a:r>
        </a:p>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условиям контракта</a:t>
          </a:r>
        </a:p>
      </dsp:txBody>
      <dsp:txXfrm>
        <a:off x="2467380" y="318683"/>
        <a:ext cx="1681940" cy="1127993"/>
      </dsp:txXfrm>
    </dsp:sp>
    <dsp:sp modelId="{DD11E51F-FC55-4043-BE9F-D4882D0728FB}">
      <dsp:nvSpPr>
        <dsp:cNvPr id="0" name=""/>
        <dsp:cNvSpPr/>
      </dsp:nvSpPr>
      <dsp:spPr>
        <a:xfrm>
          <a:off x="962070" y="1558211"/>
          <a:ext cx="4692559" cy="408135"/>
        </a:xfrm>
        <a:custGeom>
          <a:avLst/>
          <a:gdLst/>
          <a:ahLst/>
          <a:cxnLst/>
          <a:rect l="0" t="0" r="0" b="0"/>
          <a:pathLst>
            <a:path>
              <a:moveTo>
                <a:pt x="4692559" y="0"/>
              </a:moveTo>
              <a:lnTo>
                <a:pt x="4692559" y="221167"/>
              </a:lnTo>
              <a:lnTo>
                <a:pt x="0" y="221167"/>
              </a:lnTo>
              <a:lnTo>
                <a:pt x="0" y="408135"/>
              </a:lnTo>
            </a:path>
          </a:pathLst>
        </a:custGeom>
        <a:noFill/>
        <a:ln w="28575"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solidFill>
              <a:schemeClr val="tx1"/>
            </a:solidFill>
            <a:latin typeface="Times New Roman" panose="02020603050405020304" pitchFamily="18" charset="0"/>
            <a:cs typeface="Times New Roman" panose="02020603050405020304" pitchFamily="18" charset="0"/>
          </a:endParaRPr>
        </a:p>
      </dsp:txBody>
      <dsp:txXfrm>
        <a:off x="3190524" y="1760083"/>
        <a:ext cx="235651" cy="4391"/>
      </dsp:txXfrm>
    </dsp:sp>
    <dsp:sp modelId="{0BD38102-8FD0-45A2-917A-C60FC3A9244F}">
      <dsp:nvSpPr>
        <dsp:cNvPr id="0" name=""/>
        <dsp:cNvSpPr/>
      </dsp:nvSpPr>
      <dsp:spPr>
        <a:xfrm>
          <a:off x="4700858" y="205349"/>
          <a:ext cx="1907544" cy="1354661"/>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провести</a:t>
          </a:r>
          <a:r>
            <a:rPr lang="en-US" sz="1400" kern="1200" dirty="0">
              <a:latin typeface="Times New Roman" panose="02020603050405020304" pitchFamily="18" charset="0"/>
              <a:cs typeface="Times New Roman" panose="02020603050405020304" pitchFamily="18" charset="0"/>
            </a:rPr>
            <a:t> </a:t>
          </a:r>
          <a:r>
            <a:rPr lang="ru-RU" sz="1400" kern="1200" dirty="0">
              <a:latin typeface="Times New Roman" panose="02020603050405020304" pitchFamily="18" charset="0"/>
              <a:cs typeface="Times New Roman" panose="02020603050405020304" pitchFamily="18" charset="0"/>
            </a:rPr>
            <a:t>исследование</a:t>
          </a:r>
          <a:r>
            <a:rPr lang="en-US" sz="1400" kern="1200" dirty="0">
              <a:latin typeface="Times New Roman" panose="02020603050405020304" pitchFamily="18" charset="0"/>
              <a:cs typeface="Times New Roman" panose="02020603050405020304" pitchFamily="18" charset="0"/>
            </a:rPr>
            <a:t> </a:t>
          </a:r>
          <a:r>
            <a:rPr lang="ru-RU" sz="1400" kern="1200" dirty="0">
              <a:latin typeface="Times New Roman" panose="02020603050405020304" pitchFamily="18" charset="0"/>
              <a:cs typeface="Times New Roman" panose="02020603050405020304" pitchFamily="18" charset="0"/>
            </a:rPr>
            <a:t>рынка путем</a:t>
          </a:r>
          <a:r>
            <a:rPr lang="en-US" sz="1400" kern="1200" dirty="0">
              <a:latin typeface="Times New Roman" panose="02020603050405020304" pitchFamily="18" charset="0"/>
              <a:cs typeface="Times New Roman" panose="02020603050405020304" pitchFamily="18" charset="0"/>
            </a:rPr>
            <a:t> </a:t>
          </a:r>
          <a:r>
            <a:rPr lang="ru-RU" sz="1400" kern="1200" dirty="0">
              <a:latin typeface="Times New Roman" panose="02020603050405020304" pitchFamily="18" charset="0"/>
              <a:cs typeface="Times New Roman" panose="02020603050405020304" pitchFamily="18" charset="0"/>
            </a:rPr>
            <a:t>изучения  общедоступных источников информации</a:t>
          </a:r>
        </a:p>
      </dsp:txBody>
      <dsp:txXfrm>
        <a:off x="4813749" y="318240"/>
        <a:ext cx="1681762" cy="1128879"/>
      </dsp:txXfrm>
    </dsp:sp>
    <dsp:sp modelId="{5020BDE8-9E07-4023-9E4C-3315802BAA03}">
      <dsp:nvSpPr>
        <dsp:cNvPr id="0" name=""/>
        <dsp:cNvSpPr/>
      </dsp:nvSpPr>
      <dsp:spPr>
        <a:xfrm>
          <a:off x="1914042" y="2629825"/>
          <a:ext cx="408135" cy="91440"/>
        </a:xfrm>
        <a:custGeom>
          <a:avLst/>
          <a:gdLst/>
          <a:ahLst/>
          <a:cxnLst/>
          <a:rect l="0" t="0" r="0" b="0"/>
          <a:pathLst>
            <a:path>
              <a:moveTo>
                <a:pt x="0" y="45720"/>
              </a:moveTo>
              <a:lnTo>
                <a:pt x="408135" y="45720"/>
              </a:lnTo>
            </a:path>
          </a:pathLst>
        </a:custGeom>
        <a:noFill/>
        <a:ln w="28575"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solidFill>
              <a:schemeClr val="tx1"/>
            </a:solidFill>
            <a:latin typeface="Times New Roman" panose="02020603050405020304" pitchFamily="18" charset="0"/>
            <a:cs typeface="Times New Roman" panose="02020603050405020304" pitchFamily="18" charset="0"/>
          </a:endParaRPr>
        </a:p>
      </dsp:txBody>
      <dsp:txXfrm>
        <a:off x="2107142" y="2673349"/>
        <a:ext cx="21936" cy="4391"/>
      </dsp:txXfrm>
    </dsp:sp>
    <dsp:sp modelId="{DEB2F9C4-1084-452D-879A-D6FD0FA348E7}">
      <dsp:nvSpPr>
        <dsp:cNvPr id="0" name=""/>
        <dsp:cNvSpPr/>
      </dsp:nvSpPr>
      <dsp:spPr>
        <a:xfrm>
          <a:off x="8298" y="1998746"/>
          <a:ext cx="1907544"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ru-RU" sz="1400" kern="1200">
              <a:latin typeface="Times New Roman" panose="02020603050405020304" pitchFamily="18" charset="0"/>
              <a:cs typeface="Times New Roman" panose="02020603050405020304" pitchFamily="18" charset="0"/>
            </a:rPr>
            <a:t>сформировать описание </a:t>
          </a:r>
        </a:p>
        <a:p>
          <a:pPr marL="0" lvl="0" indent="0" algn="ctr" defTabSz="622300">
            <a:lnSpc>
              <a:spcPct val="90000"/>
            </a:lnSpc>
            <a:spcBef>
              <a:spcPct val="0"/>
            </a:spcBef>
            <a:spcAft>
              <a:spcPts val="0"/>
            </a:spcAft>
            <a:buNone/>
          </a:pPr>
          <a:r>
            <a:rPr lang="ru-RU" sz="1400" kern="1200">
              <a:latin typeface="Times New Roman" panose="02020603050405020304" pitchFamily="18" charset="0"/>
              <a:cs typeface="Times New Roman" panose="02020603050405020304" pitchFamily="18" charset="0"/>
            </a:rPr>
            <a:t> объекта закупки</a:t>
          </a:r>
          <a:endParaRPr lang="ru-RU" sz="1400" kern="1200" dirty="0">
            <a:latin typeface="Times New Roman" panose="02020603050405020304" pitchFamily="18" charset="0"/>
            <a:cs typeface="Times New Roman" panose="02020603050405020304" pitchFamily="18" charset="0"/>
          </a:endParaRPr>
        </a:p>
      </dsp:txBody>
      <dsp:txXfrm>
        <a:off x="121100" y="2111548"/>
        <a:ext cx="1681940" cy="1127993"/>
      </dsp:txXfrm>
    </dsp:sp>
    <dsp:sp modelId="{AAACF24C-9212-41D3-9C2E-7A96BA1CD063}">
      <dsp:nvSpPr>
        <dsp:cNvPr id="0" name=""/>
        <dsp:cNvSpPr/>
      </dsp:nvSpPr>
      <dsp:spPr>
        <a:xfrm>
          <a:off x="4260322" y="2629825"/>
          <a:ext cx="408135" cy="91440"/>
        </a:xfrm>
        <a:custGeom>
          <a:avLst/>
          <a:gdLst/>
          <a:ahLst/>
          <a:cxnLst/>
          <a:rect l="0" t="0" r="0" b="0"/>
          <a:pathLst>
            <a:path>
              <a:moveTo>
                <a:pt x="0" y="45720"/>
              </a:moveTo>
              <a:lnTo>
                <a:pt x="408135" y="45720"/>
              </a:lnTo>
            </a:path>
          </a:pathLst>
        </a:custGeom>
        <a:noFill/>
        <a:ln w="28575"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solidFill>
              <a:schemeClr val="tx1"/>
            </a:solidFill>
            <a:latin typeface="Times New Roman" panose="02020603050405020304" pitchFamily="18" charset="0"/>
            <a:cs typeface="Times New Roman" panose="02020603050405020304" pitchFamily="18" charset="0"/>
          </a:endParaRPr>
        </a:p>
      </dsp:txBody>
      <dsp:txXfrm>
        <a:off x="4453422" y="2673349"/>
        <a:ext cx="21936" cy="4391"/>
      </dsp:txXfrm>
    </dsp:sp>
    <dsp:sp modelId="{68E9B205-2A3F-4AED-BA10-90E96E9E10DB}">
      <dsp:nvSpPr>
        <dsp:cNvPr id="0" name=""/>
        <dsp:cNvSpPr/>
      </dsp:nvSpPr>
      <dsp:spPr>
        <a:xfrm>
          <a:off x="2354578" y="1998746"/>
          <a:ext cx="1907544"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проверить наличие </a:t>
          </a:r>
        </a:p>
        <a:p>
          <a:pPr marL="0" lvl="0" indent="0" algn="ctr" defTabSz="622300">
            <a:lnSpc>
              <a:spcPct val="90000"/>
            </a:lnSpc>
            <a:spcBef>
              <a:spcPct val="0"/>
            </a:spcBef>
            <a:buNone/>
          </a:pPr>
          <a:r>
            <a:rPr lang="ru-RU" sz="1400" kern="1200" dirty="0">
              <a:latin typeface="Times New Roman" panose="02020603050405020304" pitchFamily="18" charset="0"/>
              <a:cs typeface="Times New Roman" panose="02020603050405020304" pitchFamily="18" charset="0"/>
            </a:rPr>
            <a:t>принятых актов о </a:t>
          </a:r>
        </a:p>
        <a:p>
          <a:pPr marL="0" lvl="0" indent="0" algn="ctr" defTabSz="622300">
            <a:lnSpc>
              <a:spcPct val="90000"/>
            </a:lnSpc>
            <a:spcBef>
              <a:spcPct val="0"/>
            </a:spcBef>
            <a:buNone/>
          </a:pPr>
          <a:r>
            <a:rPr lang="ru-RU" sz="1400" kern="1200" dirty="0">
              <a:latin typeface="Times New Roman" panose="02020603050405020304" pitchFamily="18" charset="0"/>
              <a:cs typeface="Times New Roman" panose="02020603050405020304" pitchFamily="18" charset="0"/>
            </a:rPr>
            <a:t>нормировании, тарифов, </a:t>
          </a:r>
        </a:p>
        <a:p>
          <a:pPr marL="0" lvl="0" indent="0" algn="ctr" defTabSz="622300">
            <a:lnSpc>
              <a:spcPct val="90000"/>
            </a:lnSpc>
            <a:spcBef>
              <a:spcPct val="0"/>
            </a:spcBef>
            <a:buNone/>
          </a:pPr>
          <a:r>
            <a:rPr lang="ru-RU" sz="1400" kern="1200" dirty="0">
              <a:latin typeface="Times New Roman" panose="02020603050405020304" pitchFamily="18" charset="0"/>
              <a:cs typeface="Times New Roman" panose="02020603050405020304" pitchFamily="18" charset="0"/>
            </a:rPr>
            <a:t>особых НПА </a:t>
          </a:r>
        </a:p>
      </dsp:txBody>
      <dsp:txXfrm>
        <a:off x="2467380" y="2111548"/>
        <a:ext cx="1681940" cy="1127993"/>
      </dsp:txXfrm>
    </dsp:sp>
    <dsp:sp modelId="{D190DEB3-EFB6-4400-89B9-B5D3171E7AC0}">
      <dsp:nvSpPr>
        <dsp:cNvPr id="0" name=""/>
        <dsp:cNvSpPr/>
      </dsp:nvSpPr>
      <dsp:spPr>
        <a:xfrm>
          <a:off x="962070" y="3350544"/>
          <a:ext cx="4692559" cy="408135"/>
        </a:xfrm>
        <a:custGeom>
          <a:avLst/>
          <a:gdLst/>
          <a:ahLst/>
          <a:cxnLst/>
          <a:rect l="0" t="0" r="0" b="0"/>
          <a:pathLst>
            <a:path>
              <a:moveTo>
                <a:pt x="4692559" y="0"/>
              </a:moveTo>
              <a:lnTo>
                <a:pt x="4692559" y="221167"/>
              </a:lnTo>
              <a:lnTo>
                <a:pt x="0" y="221167"/>
              </a:lnTo>
              <a:lnTo>
                <a:pt x="0" y="408135"/>
              </a:lnTo>
            </a:path>
          </a:pathLst>
        </a:custGeom>
        <a:noFill/>
        <a:ln w="3810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schemeClr val="tx1"/>
            </a:solidFill>
            <a:latin typeface="Times New Roman" panose="02020603050405020304" pitchFamily="18" charset="0"/>
            <a:cs typeface="Times New Roman" panose="02020603050405020304" pitchFamily="18" charset="0"/>
          </a:endParaRPr>
        </a:p>
      </dsp:txBody>
      <dsp:txXfrm>
        <a:off x="3190524" y="3552416"/>
        <a:ext cx="235651" cy="4391"/>
      </dsp:txXfrm>
    </dsp:sp>
    <dsp:sp modelId="{65CA84DB-664B-412F-A26D-C1DC32FC8BC2}">
      <dsp:nvSpPr>
        <dsp:cNvPr id="0" name=""/>
        <dsp:cNvSpPr/>
      </dsp:nvSpPr>
      <dsp:spPr>
        <a:xfrm>
          <a:off x="4700858" y="1998746"/>
          <a:ext cx="1907544"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выбрать метод </a:t>
          </a:r>
        </a:p>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 обоснования НМЦК</a:t>
          </a:r>
        </a:p>
      </dsp:txBody>
      <dsp:txXfrm>
        <a:off x="4813660" y="2111548"/>
        <a:ext cx="1681940" cy="1127993"/>
      </dsp:txXfrm>
    </dsp:sp>
    <dsp:sp modelId="{271C5B64-90A2-4786-AD52-6D1158C668F5}">
      <dsp:nvSpPr>
        <dsp:cNvPr id="0" name=""/>
        <dsp:cNvSpPr/>
      </dsp:nvSpPr>
      <dsp:spPr>
        <a:xfrm>
          <a:off x="1914042" y="4422158"/>
          <a:ext cx="408135" cy="91440"/>
        </a:xfrm>
        <a:custGeom>
          <a:avLst/>
          <a:gdLst/>
          <a:ahLst/>
          <a:cxnLst/>
          <a:rect l="0" t="0" r="0" b="0"/>
          <a:pathLst>
            <a:path>
              <a:moveTo>
                <a:pt x="0" y="45720"/>
              </a:moveTo>
              <a:lnTo>
                <a:pt x="408135" y="45720"/>
              </a:lnTo>
            </a:path>
          </a:pathLst>
        </a:custGeom>
        <a:noFill/>
        <a:ln w="28575"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107142" y="4465682"/>
        <a:ext cx="21936" cy="4391"/>
      </dsp:txXfrm>
    </dsp:sp>
    <dsp:sp modelId="{DA6D96BC-24A6-4B3A-9FD1-B0A227E9E2CB}">
      <dsp:nvSpPr>
        <dsp:cNvPr id="0" name=""/>
        <dsp:cNvSpPr/>
      </dsp:nvSpPr>
      <dsp:spPr>
        <a:xfrm>
          <a:off x="8298" y="3791079"/>
          <a:ext cx="1907544"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провести расчет НМЦК</a:t>
          </a:r>
        </a:p>
      </dsp:txBody>
      <dsp:txXfrm>
        <a:off x="121100" y="3903881"/>
        <a:ext cx="1681940" cy="1127993"/>
      </dsp:txXfrm>
    </dsp:sp>
    <dsp:sp modelId="{CC48C5FA-010C-4754-9A77-8BD27CB15A26}">
      <dsp:nvSpPr>
        <dsp:cNvPr id="0" name=""/>
        <dsp:cNvSpPr/>
      </dsp:nvSpPr>
      <dsp:spPr>
        <a:xfrm>
          <a:off x="2354578" y="3791079"/>
          <a:ext cx="3334388" cy="1353597"/>
        </a:xfrm>
        <a:prstGeom prst="snip2Diag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28575">
          <a:solidFill>
            <a:schemeClr val="accent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ts val="0"/>
            </a:spcAft>
            <a:buNone/>
          </a:pPr>
          <a:r>
            <a:rPr lang="en-US" sz="1400" kern="1200">
              <a:latin typeface="Times New Roman" panose="02020603050405020304" pitchFamily="18" charset="0"/>
              <a:cs typeface="Times New Roman" panose="02020603050405020304" pitchFamily="18" charset="0"/>
            </a:rPr>
            <a:t>c</a:t>
          </a:r>
          <a:r>
            <a:rPr lang="ru-RU" sz="1400" kern="1200">
              <a:latin typeface="Times New Roman" panose="02020603050405020304" pitchFamily="18" charset="0"/>
              <a:cs typeface="Times New Roman" panose="02020603050405020304" pitchFamily="18" charset="0"/>
            </a:rPr>
            <a:t>формировать </a:t>
          </a:r>
        </a:p>
        <a:p>
          <a:pPr marL="0" lvl="0" indent="0" algn="ctr" defTabSz="622300">
            <a:lnSpc>
              <a:spcPct val="90000"/>
            </a:lnSpc>
            <a:spcBef>
              <a:spcPct val="0"/>
            </a:spcBef>
            <a:spcAft>
              <a:spcPts val="0"/>
            </a:spcAft>
            <a:buNone/>
          </a:pPr>
          <a:r>
            <a:rPr lang="ru-RU" sz="1400" kern="1200">
              <a:latin typeface="Times New Roman" panose="02020603050405020304" pitchFamily="18" charset="0"/>
              <a:cs typeface="Times New Roman" panose="02020603050405020304" pitchFamily="18" charset="0"/>
            </a:rPr>
            <a:t>обоснование НМЦК</a:t>
          </a:r>
          <a:endParaRPr lang="ru-RU" sz="1400" kern="1200" dirty="0">
            <a:latin typeface="Times New Roman" panose="02020603050405020304" pitchFamily="18" charset="0"/>
            <a:cs typeface="Times New Roman" panose="02020603050405020304" pitchFamily="18" charset="0"/>
          </a:endParaRPr>
        </a:p>
      </dsp:txBody>
      <dsp:txXfrm>
        <a:off x="2467380" y="3903881"/>
        <a:ext cx="3108784" cy="112799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56A69D2-ACFE-460F-A590-A38C9BDDD2E0}" type="datetimeFigureOut">
              <a:rPr lang="ru-RU" smtClean="0"/>
              <a:t>19.06.2025</a:t>
            </a:fld>
            <a:endParaRPr lang="ru-RU"/>
          </a:p>
        </p:txBody>
      </p:sp>
      <p:sp>
        <p:nvSpPr>
          <p:cNvPr id="4" name="Образ слайда 3"/>
          <p:cNvSpPr>
            <a:spLocks noGrp="1" noRot="1" noChangeAspect="1"/>
          </p:cNvSpPr>
          <p:nvPr>
            <p:ph type="sldImg" idx="2"/>
          </p:nvPr>
        </p:nvSpPr>
        <p:spPr>
          <a:xfrm>
            <a:off x="2244725" y="1243013"/>
            <a:ext cx="2319338"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5A8C299-B676-453A-9AD0-0340DA7DF82E}" type="slidenum">
              <a:rPr lang="ru-RU" smtClean="0"/>
              <a:t>‹#›</a:t>
            </a:fld>
            <a:endParaRPr lang="ru-RU"/>
          </a:p>
        </p:txBody>
      </p:sp>
    </p:spTree>
    <p:extLst>
      <p:ext uri="{BB962C8B-B14F-4D97-AF65-F5344CB8AC3E}">
        <p14:creationId xmlns:p14="http://schemas.microsoft.com/office/powerpoint/2010/main" val="158437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5A8C299-B676-453A-9AD0-0340DA7DF82E}" type="slidenum">
              <a:rPr lang="ru-RU" smtClean="0"/>
              <a:t>2</a:t>
            </a:fld>
            <a:endParaRPr lang="ru-RU"/>
          </a:p>
        </p:txBody>
      </p:sp>
    </p:spTree>
    <p:extLst>
      <p:ext uri="{BB962C8B-B14F-4D97-AF65-F5344CB8AC3E}">
        <p14:creationId xmlns:p14="http://schemas.microsoft.com/office/powerpoint/2010/main" val="391481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5A8C299-B676-453A-9AD0-0340DA7DF82E}" type="slidenum">
              <a:rPr lang="ru-RU" smtClean="0"/>
              <a:t>16</a:t>
            </a:fld>
            <a:endParaRPr lang="ru-RU"/>
          </a:p>
        </p:txBody>
      </p:sp>
    </p:spTree>
    <p:extLst>
      <p:ext uri="{BB962C8B-B14F-4D97-AF65-F5344CB8AC3E}">
        <p14:creationId xmlns:p14="http://schemas.microsoft.com/office/powerpoint/2010/main" val="6923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52" indent="0" algn="ctr">
              <a:buNone/>
              <a:defRPr sz="1500"/>
            </a:lvl2pPr>
            <a:lvl3pPr marL="685703" indent="0" algn="ctr">
              <a:buNone/>
              <a:defRPr sz="1350"/>
            </a:lvl3pPr>
            <a:lvl4pPr marL="1028556" indent="0" algn="ctr">
              <a:buNone/>
              <a:defRPr sz="1200"/>
            </a:lvl4pPr>
            <a:lvl5pPr marL="1371407" indent="0" algn="ctr">
              <a:buNone/>
              <a:defRPr sz="1200"/>
            </a:lvl5pPr>
            <a:lvl6pPr marL="1714259" indent="0" algn="ctr">
              <a:buNone/>
              <a:defRPr sz="1200"/>
            </a:lvl6pPr>
            <a:lvl7pPr marL="2057111" indent="0" algn="ctr">
              <a:buNone/>
              <a:defRPr sz="1200"/>
            </a:lvl7pPr>
            <a:lvl8pPr marL="2399962" indent="0" algn="ctr">
              <a:buNone/>
              <a:defRPr sz="1200"/>
            </a:lvl8pPr>
            <a:lvl9pPr marL="2742814"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3DFA5F1-E7EB-44C6-95B0-B435605FFD4E}" type="datetime1">
              <a:rPr lang="ru-RU" smtClean="0"/>
              <a:t>19.06.2025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223251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52991-8DE1-4923-92FB-68CEFEDAA234}" type="datetime1">
              <a:rPr lang="ru-RU" smtClean="0"/>
              <a:t>19.06.2025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20145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30DFA8-18C3-4C6F-B247-3F783D1E7213}" type="datetime1">
              <a:rPr lang="ru-RU" smtClean="0"/>
              <a:t>19.06.2025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39947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81BC042-870C-4733-B4AB-E1BA0D4E6D09}" type="datetime1">
              <a:rPr lang="ru-RU" smtClean="0"/>
              <a:t>19.06.2025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10158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467917" y="6629231"/>
            <a:ext cx="5915025" cy="2166937"/>
          </a:xfrm>
        </p:spPr>
        <p:txBody>
          <a:bodyPr/>
          <a:lstStyle>
            <a:lvl1pPr marL="0" indent="0">
              <a:buNone/>
              <a:defRPr sz="1800">
                <a:solidFill>
                  <a:schemeClr val="tx1"/>
                </a:solidFill>
              </a:defRPr>
            </a:lvl1pPr>
            <a:lvl2pPr marL="342852" indent="0">
              <a:buNone/>
              <a:defRPr sz="1500">
                <a:solidFill>
                  <a:schemeClr val="tx1">
                    <a:tint val="75000"/>
                  </a:schemeClr>
                </a:solidFill>
              </a:defRPr>
            </a:lvl2pPr>
            <a:lvl3pPr marL="685703" indent="0">
              <a:buNone/>
              <a:defRPr sz="1350">
                <a:solidFill>
                  <a:schemeClr val="tx1">
                    <a:tint val="75000"/>
                  </a:schemeClr>
                </a:solidFill>
              </a:defRPr>
            </a:lvl3pPr>
            <a:lvl4pPr marL="1028556" indent="0">
              <a:buNone/>
              <a:defRPr sz="1200">
                <a:solidFill>
                  <a:schemeClr val="tx1">
                    <a:tint val="75000"/>
                  </a:schemeClr>
                </a:solidFill>
              </a:defRPr>
            </a:lvl4pPr>
            <a:lvl5pPr marL="1371407" indent="0">
              <a:buNone/>
              <a:defRPr sz="1200">
                <a:solidFill>
                  <a:schemeClr val="tx1">
                    <a:tint val="75000"/>
                  </a:schemeClr>
                </a:solidFill>
              </a:defRPr>
            </a:lvl5pPr>
            <a:lvl6pPr marL="1714259" indent="0">
              <a:buNone/>
              <a:defRPr sz="1200">
                <a:solidFill>
                  <a:schemeClr val="tx1">
                    <a:tint val="75000"/>
                  </a:schemeClr>
                </a:solidFill>
              </a:defRPr>
            </a:lvl6pPr>
            <a:lvl7pPr marL="2057111" indent="0">
              <a:buNone/>
              <a:defRPr sz="1200">
                <a:solidFill>
                  <a:schemeClr val="tx1">
                    <a:tint val="75000"/>
                  </a:schemeClr>
                </a:solidFill>
              </a:defRPr>
            </a:lvl7pPr>
            <a:lvl8pPr marL="2399962" indent="0">
              <a:buNone/>
              <a:defRPr sz="1200">
                <a:solidFill>
                  <a:schemeClr val="tx1">
                    <a:tint val="75000"/>
                  </a:schemeClr>
                </a:solidFill>
              </a:defRPr>
            </a:lvl8pPr>
            <a:lvl9pPr marL="2742814"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B24CF29-B3BB-43D2-ADF2-22C4FCAD3081}" type="datetime1">
              <a:rPr lang="ru-RU" smtClean="0"/>
              <a:t>19.06.2025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21908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E0DF48C-D1D5-46D5-ABF3-E0C23F6B44AC}" type="datetime1">
              <a:rPr lang="ru-RU" smtClean="0"/>
              <a:t>19.06.2025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169716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6"/>
            <a:ext cx="5915025" cy="191470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472384" y="2428351"/>
            <a:ext cx="2901255" cy="1190095"/>
          </a:xfrm>
        </p:spPr>
        <p:txBody>
          <a:bodyPr anchor="b"/>
          <a:lstStyle>
            <a:lvl1pPr marL="0" indent="0">
              <a:buNone/>
              <a:defRPr sz="1800" b="1"/>
            </a:lvl1pPr>
            <a:lvl2pPr marL="342852" indent="0">
              <a:buNone/>
              <a:defRPr sz="1500" b="1"/>
            </a:lvl2pPr>
            <a:lvl3pPr marL="685703" indent="0">
              <a:buNone/>
              <a:defRPr sz="1350" b="1"/>
            </a:lvl3pPr>
            <a:lvl4pPr marL="1028556" indent="0">
              <a:buNone/>
              <a:defRPr sz="1200" b="1"/>
            </a:lvl4pPr>
            <a:lvl5pPr marL="1371407" indent="0">
              <a:buNone/>
              <a:defRPr sz="1200" b="1"/>
            </a:lvl5pPr>
            <a:lvl6pPr marL="1714259" indent="0">
              <a:buNone/>
              <a:defRPr sz="1200" b="1"/>
            </a:lvl6pPr>
            <a:lvl7pPr marL="2057111" indent="0">
              <a:buNone/>
              <a:defRPr sz="1200" b="1"/>
            </a:lvl7pPr>
            <a:lvl8pPr marL="2399962" indent="0">
              <a:buNone/>
              <a:defRPr sz="1200" b="1"/>
            </a:lvl8pPr>
            <a:lvl9pPr marL="2742814" indent="0">
              <a:buNone/>
              <a:defRPr sz="1200" b="1"/>
            </a:lvl9pPr>
          </a:lstStyle>
          <a:p>
            <a:pPr lvl="0"/>
            <a:r>
              <a:rPr lang="ru-RU"/>
              <a:t>Образец текста</a:t>
            </a:r>
          </a:p>
        </p:txBody>
      </p:sp>
      <p:sp>
        <p:nvSpPr>
          <p:cNvPr id="4" name="Content Placeholder 3"/>
          <p:cNvSpPr>
            <a:spLocks noGrp="1"/>
          </p:cNvSpPr>
          <p:nvPr>
            <p:ph sz="half" idx="2"/>
          </p:nvPr>
        </p:nvSpPr>
        <p:spPr>
          <a:xfrm>
            <a:off x="472384" y="3618444"/>
            <a:ext cx="2901255"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471864" y="2428351"/>
            <a:ext cx="2915543" cy="1190095"/>
          </a:xfrm>
        </p:spPr>
        <p:txBody>
          <a:bodyPr anchor="b"/>
          <a:lstStyle>
            <a:lvl1pPr marL="0" indent="0">
              <a:buNone/>
              <a:defRPr sz="1800" b="1"/>
            </a:lvl1pPr>
            <a:lvl2pPr marL="342852" indent="0">
              <a:buNone/>
              <a:defRPr sz="1500" b="1"/>
            </a:lvl2pPr>
            <a:lvl3pPr marL="685703" indent="0">
              <a:buNone/>
              <a:defRPr sz="1350" b="1"/>
            </a:lvl3pPr>
            <a:lvl4pPr marL="1028556" indent="0">
              <a:buNone/>
              <a:defRPr sz="1200" b="1"/>
            </a:lvl4pPr>
            <a:lvl5pPr marL="1371407" indent="0">
              <a:buNone/>
              <a:defRPr sz="1200" b="1"/>
            </a:lvl5pPr>
            <a:lvl6pPr marL="1714259" indent="0">
              <a:buNone/>
              <a:defRPr sz="1200" b="1"/>
            </a:lvl6pPr>
            <a:lvl7pPr marL="2057111" indent="0">
              <a:buNone/>
              <a:defRPr sz="1200" b="1"/>
            </a:lvl7pPr>
            <a:lvl8pPr marL="2399962" indent="0">
              <a:buNone/>
              <a:defRPr sz="1200" b="1"/>
            </a:lvl8pPr>
            <a:lvl9pPr marL="2742814" indent="0">
              <a:buNone/>
              <a:defRPr sz="1200" b="1"/>
            </a:lvl9pPr>
          </a:lstStyle>
          <a:p>
            <a:pPr lvl="0"/>
            <a:r>
              <a:rPr lang="ru-RU"/>
              <a:t>Образец текста</a:t>
            </a:r>
          </a:p>
        </p:txBody>
      </p:sp>
      <p:sp>
        <p:nvSpPr>
          <p:cNvPr id="6" name="Content Placeholder 5"/>
          <p:cNvSpPr>
            <a:spLocks noGrp="1"/>
          </p:cNvSpPr>
          <p:nvPr>
            <p:ph sz="quarter" idx="4"/>
          </p:nvPr>
        </p:nvSpPr>
        <p:spPr>
          <a:xfrm>
            <a:off x="3471864" y="3618444"/>
            <a:ext cx="2915543" cy="532218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64B9312-17B4-4675-BA7E-C9BF15F9AFE6}" type="datetime1">
              <a:rPr lang="ru-RU" smtClean="0"/>
              <a:t>19.06.2025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99679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2E42207-F6EF-48F1-B4B2-3246BB2875BA}" type="datetime1">
              <a:rPr lang="ru-RU" smtClean="0"/>
              <a:t>19.06.2025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413039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F4FBE-AC5B-42F6-81A3-9E0DC9673321}" type="datetime1">
              <a:rPr lang="ru-RU" smtClean="0"/>
              <a:t>19.06.2025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370198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2915545" y="1426288"/>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52" indent="0">
              <a:buNone/>
              <a:defRPr sz="1050"/>
            </a:lvl2pPr>
            <a:lvl3pPr marL="685703" indent="0">
              <a:buNone/>
              <a:defRPr sz="900"/>
            </a:lvl3pPr>
            <a:lvl4pPr marL="1028556" indent="0">
              <a:buNone/>
              <a:defRPr sz="750"/>
            </a:lvl4pPr>
            <a:lvl5pPr marL="1371407" indent="0">
              <a:buNone/>
              <a:defRPr sz="750"/>
            </a:lvl5pPr>
            <a:lvl6pPr marL="1714259" indent="0">
              <a:buNone/>
              <a:defRPr sz="750"/>
            </a:lvl6pPr>
            <a:lvl7pPr marL="2057111" indent="0">
              <a:buNone/>
              <a:defRPr sz="750"/>
            </a:lvl7pPr>
            <a:lvl8pPr marL="2399962" indent="0">
              <a:buNone/>
              <a:defRPr sz="750"/>
            </a:lvl8pPr>
            <a:lvl9pPr marL="2742814"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E909802-9E59-4DAD-9848-A21521284AB1}" type="datetime1">
              <a:rPr lang="ru-RU" smtClean="0"/>
              <a:t>19.06.2025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177986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915545" y="1426288"/>
            <a:ext cx="3471863" cy="7039681"/>
          </a:xfrm>
        </p:spPr>
        <p:txBody>
          <a:bodyPr anchor="t"/>
          <a:lstStyle>
            <a:lvl1pPr marL="0" indent="0">
              <a:buNone/>
              <a:defRPr sz="2400"/>
            </a:lvl1pPr>
            <a:lvl2pPr marL="342852" indent="0">
              <a:buNone/>
              <a:defRPr sz="2100"/>
            </a:lvl2pPr>
            <a:lvl3pPr marL="685703" indent="0">
              <a:buNone/>
              <a:defRPr sz="1800"/>
            </a:lvl3pPr>
            <a:lvl4pPr marL="1028556" indent="0">
              <a:buNone/>
              <a:defRPr sz="1500"/>
            </a:lvl4pPr>
            <a:lvl5pPr marL="1371407" indent="0">
              <a:buNone/>
              <a:defRPr sz="1500"/>
            </a:lvl5pPr>
            <a:lvl6pPr marL="1714259" indent="0">
              <a:buNone/>
              <a:defRPr sz="1500"/>
            </a:lvl6pPr>
            <a:lvl7pPr marL="2057111" indent="0">
              <a:buNone/>
              <a:defRPr sz="1500"/>
            </a:lvl7pPr>
            <a:lvl8pPr marL="2399962" indent="0">
              <a:buNone/>
              <a:defRPr sz="1500"/>
            </a:lvl8pPr>
            <a:lvl9pPr marL="2742814"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472381" y="2971804"/>
            <a:ext cx="2211884" cy="5505627"/>
          </a:xfrm>
        </p:spPr>
        <p:txBody>
          <a:bodyPr/>
          <a:lstStyle>
            <a:lvl1pPr marL="0" indent="0">
              <a:buNone/>
              <a:defRPr sz="1200"/>
            </a:lvl1pPr>
            <a:lvl2pPr marL="342852" indent="0">
              <a:buNone/>
              <a:defRPr sz="1050"/>
            </a:lvl2pPr>
            <a:lvl3pPr marL="685703" indent="0">
              <a:buNone/>
              <a:defRPr sz="900"/>
            </a:lvl3pPr>
            <a:lvl4pPr marL="1028556" indent="0">
              <a:buNone/>
              <a:defRPr sz="750"/>
            </a:lvl4pPr>
            <a:lvl5pPr marL="1371407" indent="0">
              <a:buNone/>
              <a:defRPr sz="750"/>
            </a:lvl5pPr>
            <a:lvl6pPr marL="1714259" indent="0">
              <a:buNone/>
              <a:defRPr sz="750"/>
            </a:lvl6pPr>
            <a:lvl7pPr marL="2057111" indent="0">
              <a:buNone/>
              <a:defRPr sz="750"/>
            </a:lvl7pPr>
            <a:lvl8pPr marL="2399962" indent="0">
              <a:buNone/>
              <a:defRPr sz="750"/>
            </a:lvl8pPr>
            <a:lvl9pPr marL="2742814"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24F901F2-7249-42DF-98EB-5B69DA766024}" type="datetime1">
              <a:rPr lang="ru-RU" smtClean="0"/>
              <a:t>19.06.2025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2437B4-7D6D-40AD-9BFC-491B9837F136}" type="slidenum">
              <a:rPr lang="ru-RU" smtClean="0"/>
              <a:t>‹#›</a:t>
            </a:fld>
            <a:endParaRPr lang="ru-RU"/>
          </a:p>
        </p:txBody>
      </p:sp>
    </p:spTree>
    <p:extLst>
      <p:ext uri="{BB962C8B-B14F-4D97-AF65-F5344CB8AC3E}">
        <p14:creationId xmlns:p14="http://schemas.microsoft.com/office/powerpoint/2010/main" val="14905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6"/>
            <a:ext cx="5915025" cy="191470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71488" y="9181402"/>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9FB5367-6A21-4175-B041-AE3A31D0692B}" type="datetime1">
              <a:rPr lang="ru-RU" smtClean="0"/>
              <a:t>19.06.2025</a:t>
            </a:fld>
            <a:endParaRPr lang="ru-RU"/>
          </a:p>
        </p:txBody>
      </p:sp>
      <p:sp>
        <p:nvSpPr>
          <p:cNvPr id="5" name="Footer Placeholder 4"/>
          <p:cNvSpPr>
            <a:spLocks noGrp="1"/>
          </p:cNvSpPr>
          <p:nvPr>
            <p:ph type="ftr" sz="quarter" idx="3"/>
          </p:nvPr>
        </p:nvSpPr>
        <p:spPr>
          <a:xfrm>
            <a:off x="2271715" y="9181402"/>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9181402"/>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A2437B4-7D6D-40AD-9BFC-491B9837F136}" type="slidenum">
              <a:rPr lang="ru-RU" smtClean="0"/>
              <a:t>‹#›</a:t>
            </a:fld>
            <a:endParaRPr lang="ru-RU"/>
          </a:p>
        </p:txBody>
      </p:sp>
    </p:spTree>
    <p:extLst>
      <p:ext uri="{BB962C8B-B14F-4D97-AF65-F5344CB8AC3E}">
        <p14:creationId xmlns:p14="http://schemas.microsoft.com/office/powerpoint/2010/main" val="241978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7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7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7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30" indent="-171426" algn="l" defTabSz="6857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82" indent="-171426" algn="l" defTabSz="68570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33" indent="-171426" algn="l" defTabSz="68570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85" indent="-171426" algn="l" defTabSz="68570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37" indent="-171426" algn="l" defTabSz="68570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388" indent="-171426" algn="l" defTabSz="68570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40" indent="-171426" algn="l" defTabSz="68570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03" rtl="0" eaLnBrk="1" latinLnBrk="0" hangingPunct="1">
        <a:defRPr sz="1350" kern="1200">
          <a:solidFill>
            <a:schemeClr val="tx1"/>
          </a:solidFill>
          <a:latin typeface="+mn-lt"/>
          <a:ea typeface="+mn-ea"/>
          <a:cs typeface="+mn-cs"/>
        </a:defRPr>
      </a:lvl1pPr>
      <a:lvl2pPr marL="342852" algn="l" defTabSz="685703" rtl="0" eaLnBrk="1" latinLnBrk="0" hangingPunct="1">
        <a:defRPr sz="1350" kern="1200">
          <a:solidFill>
            <a:schemeClr val="tx1"/>
          </a:solidFill>
          <a:latin typeface="+mn-lt"/>
          <a:ea typeface="+mn-ea"/>
          <a:cs typeface="+mn-cs"/>
        </a:defRPr>
      </a:lvl2pPr>
      <a:lvl3pPr marL="685703" algn="l" defTabSz="685703" rtl="0" eaLnBrk="1" latinLnBrk="0" hangingPunct="1">
        <a:defRPr sz="1350" kern="1200">
          <a:solidFill>
            <a:schemeClr val="tx1"/>
          </a:solidFill>
          <a:latin typeface="+mn-lt"/>
          <a:ea typeface="+mn-ea"/>
          <a:cs typeface="+mn-cs"/>
        </a:defRPr>
      </a:lvl3pPr>
      <a:lvl4pPr marL="1028556" algn="l" defTabSz="685703" rtl="0" eaLnBrk="1" latinLnBrk="0" hangingPunct="1">
        <a:defRPr sz="1350" kern="1200">
          <a:solidFill>
            <a:schemeClr val="tx1"/>
          </a:solidFill>
          <a:latin typeface="+mn-lt"/>
          <a:ea typeface="+mn-ea"/>
          <a:cs typeface="+mn-cs"/>
        </a:defRPr>
      </a:lvl4pPr>
      <a:lvl5pPr marL="1371407" algn="l" defTabSz="685703" rtl="0" eaLnBrk="1" latinLnBrk="0" hangingPunct="1">
        <a:defRPr sz="1350" kern="1200">
          <a:solidFill>
            <a:schemeClr val="tx1"/>
          </a:solidFill>
          <a:latin typeface="+mn-lt"/>
          <a:ea typeface="+mn-ea"/>
          <a:cs typeface="+mn-cs"/>
        </a:defRPr>
      </a:lvl5pPr>
      <a:lvl6pPr marL="1714259" algn="l" defTabSz="685703" rtl="0" eaLnBrk="1" latinLnBrk="0" hangingPunct="1">
        <a:defRPr sz="1350" kern="1200">
          <a:solidFill>
            <a:schemeClr val="tx1"/>
          </a:solidFill>
          <a:latin typeface="+mn-lt"/>
          <a:ea typeface="+mn-ea"/>
          <a:cs typeface="+mn-cs"/>
        </a:defRPr>
      </a:lvl6pPr>
      <a:lvl7pPr marL="2057111" algn="l" defTabSz="685703" rtl="0" eaLnBrk="1" latinLnBrk="0" hangingPunct="1">
        <a:defRPr sz="1350" kern="1200">
          <a:solidFill>
            <a:schemeClr val="tx1"/>
          </a:solidFill>
          <a:latin typeface="+mn-lt"/>
          <a:ea typeface="+mn-ea"/>
          <a:cs typeface="+mn-cs"/>
        </a:defRPr>
      </a:lvl7pPr>
      <a:lvl8pPr marL="2399962" algn="l" defTabSz="685703" rtl="0" eaLnBrk="1" latinLnBrk="0" hangingPunct="1">
        <a:defRPr sz="1350" kern="1200">
          <a:solidFill>
            <a:schemeClr val="tx1"/>
          </a:solidFill>
          <a:latin typeface="+mn-lt"/>
          <a:ea typeface="+mn-ea"/>
          <a:cs typeface="+mn-cs"/>
        </a:defRPr>
      </a:lvl8pPr>
      <a:lvl9pPr marL="2742814" algn="l" defTabSz="68570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gks.ru/"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gks.ru/" TargetMode="Externa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3" Type="http://schemas.openxmlformats.org/officeDocument/2006/relationships/image" Target="../media/image3.png"/><Relationship Id="rId7" Type="http://schemas.openxmlformats.org/officeDocument/2006/relationships/slide" Target="slide6.xml"/><Relationship Id="rId12"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slide" Target="slide3.xml"/><Relationship Id="rId10" Type="http://schemas.openxmlformats.org/officeDocument/2006/relationships/slide" Target="slide15.xml"/><Relationship Id="rId4" Type="http://schemas.microsoft.com/office/2007/relationships/hdphoto" Target="../media/hdphoto2.wdp"/><Relationship Id="rId9" Type="http://schemas.openxmlformats.org/officeDocument/2006/relationships/slide" Target="slide9.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5.xml"/><Relationship Id="rId7"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4628E50-A585-4933-8AFE-3ED8E47481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 y="6288149"/>
            <a:ext cx="6982691" cy="3617855"/>
          </a:xfrm>
          <a:prstGeom prst="rect">
            <a:avLst/>
          </a:prstGeom>
          <a:noFill/>
          <a:ln>
            <a:noFill/>
          </a:ln>
        </p:spPr>
      </p:pic>
      <p:pic>
        <p:nvPicPr>
          <p:cNvPr id="8" name="Picture 4">
            <a:extLst>
              <a:ext uri="{FF2B5EF4-FFF2-40B4-BE49-F238E27FC236}">
                <a16:creationId xmlns:a16="http://schemas.microsoft.com/office/drawing/2014/main" id="{C20C77D1-D2B9-44E5-AAF9-0ABA9548E8C6}"/>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56014" y="0"/>
            <a:ext cx="2238375" cy="1320800"/>
          </a:xfrm>
          <a:prstGeom prst="rect">
            <a:avLst/>
          </a:prstGeom>
          <a:noFill/>
        </p:spPr>
      </p:pic>
      <p:sp>
        <p:nvSpPr>
          <p:cNvPr id="10" name="Прямоугольник 9">
            <a:extLst>
              <a:ext uri="{FF2B5EF4-FFF2-40B4-BE49-F238E27FC236}">
                <a16:creationId xmlns:a16="http://schemas.microsoft.com/office/drawing/2014/main" id="{330F338B-3BE8-4726-AD3D-7DEEE35039C3}"/>
              </a:ext>
            </a:extLst>
          </p:cNvPr>
          <p:cNvSpPr/>
          <p:nvPr/>
        </p:nvSpPr>
        <p:spPr>
          <a:xfrm>
            <a:off x="977900" y="3589033"/>
            <a:ext cx="5143500" cy="430887"/>
          </a:xfrm>
          <a:prstGeom prst="rect">
            <a:avLst/>
          </a:prstGeom>
        </p:spPr>
        <p:txBody>
          <a:bodyPr wrap="square">
            <a:spAutoFit/>
          </a:bodyPr>
          <a:lstStyle/>
          <a:p>
            <a:pPr algn="ctr"/>
            <a:r>
              <a:rPr lang="ru-RU" sz="2200" dirty="0">
                <a:latin typeface="Times New Roman" panose="02020603050405020304" pitchFamily="18" charset="0"/>
                <a:ea typeface="Calibri" panose="020F0502020204030204" pitchFamily="34" charset="0"/>
                <a:cs typeface="Times New Roman" panose="02020603050405020304" pitchFamily="18" charset="0"/>
              </a:rPr>
              <a:t>МЕТОДИЧЕСКИЕ РЕКОМЕНДАЦИИ</a:t>
            </a:r>
            <a:endParaRPr lang="ru-RU" sz="2200" dirty="0">
              <a:latin typeface="Times New Roman" panose="02020603050405020304" pitchFamily="18" charset="0"/>
              <a:cs typeface="Times New Roman" panose="02020603050405020304" pitchFamily="18" charset="0"/>
            </a:endParaRPr>
          </a:p>
        </p:txBody>
      </p:sp>
      <p:cxnSp>
        <p:nvCxnSpPr>
          <p:cNvPr id="12" name="Прямая соединительная линия 11">
            <a:extLst>
              <a:ext uri="{FF2B5EF4-FFF2-40B4-BE49-F238E27FC236}">
                <a16:creationId xmlns:a16="http://schemas.microsoft.com/office/drawing/2014/main" id="{49DB95B0-EA74-4672-BD99-5F87BB0CCCE7}"/>
              </a:ext>
            </a:extLst>
          </p:cNvPr>
          <p:cNvCxnSpPr/>
          <p:nvPr/>
        </p:nvCxnSpPr>
        <p:spPr>
          <a:xfrm>
            <a:off x="190800" y="4040366"/>
            <a:ext cx="64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a:extLst>
              <a:ext uri="{FF2B5EF4-FFF2-40B4-BE49-F238E27FC236}">
                <a16:creationId xmlns:a16="http://schemas.microsoft.com/office/drawing/2014/main" id="{66B5BB20-1ABC-4D3E-9763-0319DA31E947}"/>
              </a:ext>
            </a:extLst>
          </p:cNvPr>
          <p:cNvSpPr/>
          <p:nvPr/>
        </p:nvSpPr>
        <p:spPr>
          <a:xfrm>
            <a:off x="1003450" y="1348303"/>
            <a:ext cx="5143500" cy="423834"/>
          </a:xfrm>
          <a:prstGeom prst="rect">
            <a:avLst/>
          </a:prstGeom>
        </p:spPr>
        <p:txBody>
          <a:bodyPr wrap="square">
            <a:spAutoFit/>
          </a:bodyPr>
          <a:lstStyle/>
          <a:p>
            <a:pPr algn="ctr">
              <a:lnSpc>
                <a:spcPct val="115000"/>
              </a:lnSpc>
              <a:spcAft>
                <a:spcPts val="10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Министерство финансов Забайкальского края</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9C09FD1-B435-48BF-907C-76F99348A0E3}"/>
              </a:ext>
            </a:extLst>
          </p:cNvPr>
          <p:cNvSpPr txBox="1"/>
          <p:nvPr/>
        </p:nvSpPr>
        <p:spPr>
          <a:xfrm>
            <a:off x="12555" y="4060817"/>
            <a:ext cx="6845449" cy="1446550"/>
          </a:xfrm>
          <a:prstGeom prst="rect">
            <a:avLst/>
          </a:prstGeom>
          <a:noFill/>
        </p:spPr>
        <p:txBody>
          <a:bodyPr wrap="square" rtlCol="0">
            <a:spAutoFit/>
          </a:bodyPr>
          <a:lstStyle/>
          <a:p>
            <a:pPr algn="ctr"/>
            <a:r>
              <a:rPr lang="ru-RU" sz="2200" dirty="0">
                <a:latin typeface="Times New Roman" panose="02020603050405020304" pitchFamily="18" charset="0"/>
                <a:cs typeface="Times New Roman" panose="02020603050405020304" pitchFamily="18" charset="0"/>
              </a:rPr>
              <a:t>Порядок определения и обоснования начальной (максимальной) цены контракта</a:t>
            </a:r>
          </a:p>
          <a:p>
            <a:pPr algn="ctr"/>
            <a:r>
              <a:rPr lang="ru-RU" sz="2200" dirty="0">
                <a:latin typeface="Times New Roman" panose="02020603050405020304" pitchFamily="18" charset="0"/>
                <a:cs typeface="Times New Roman" panose="02020603050405020304" pitchFamily="18" charset="0"/>
              </a:rPr>
              <a:t>(актуализированные на 15.06.2025г.)</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45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8413E3E8-074D-4384-AFF8-3EEE4C1D8A58}"/>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13" name="TextBox 12">
            <a:extLst>
              <a:ext uri="{FF2B5EF4-FFF2-40B4-BE49-F238E27FC236}">
                <a16:creationId xmlns:a16="http://schemas.microsoft.com/office/drawing/2014/main" id="{8AD8C4B8-30EB-473C-8F8B-B31ACB87A854}"/>
              </a:ext>
            </a:extLst>
          </p:cNvPr>
          <p:cNvSpPr txBox="1"/>
          <p:nvPr/>
        </p:nvSpPr>
        <p:spPr>
          <a:xfrm>
            <a:off x="0" y="49717"/>
            <a:ext cx="6477000" cy="307777"/>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Источники информации о ценах</a:t>
            </a:r>
          </a:p>
        </p:txBody>
      </p:sp>
      <p:sp>
        <p:nvSpPr>
          <p:cNvPr id="21" name="Прямоугольник 20">
            <a:extLst>
              <a:ext uri="{FF2B5EF4-FFF2-40B4-BE49-F238E27FC236}">
                <a16:creationId xmlns:a16="http://schemas.microsoft.com/office/drawing/2014/main" id="{49BBCEC0-FF43-4A58-8312-5EA57B097526}"/>
              </a:ext>
            </a:extLst>
          </p:cNvPr>
          <p:cNvSpPr/>
          <p:nvPr/>
        </p:nvSpPr>
        <p:spPr>
          <a:xfrm>
            <a:off x="190500" y="383792"/>
            <a:ext cx="6477000" cy="307777"/>
          </a:xfrm>
          <a:prstGeom prst="rect">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Варианты сбора ценовой информации</a:t>
            </a:r>
          </a:p>
        </p:txBody>
      </p:sp>
      <p:sp>
        <p:nvSpPr>
          <p:cNvPr id="22" name="Прямоугольник 21">
            <a:extLst>
              <a:ext uri="{FF2B5EF4-FFF2-40B4-BE49-F238E27FC236}">
                <a16:creationId xmlns:a16="http://schemas.microsoft.com/office/drawing/2014/main" id="{801C5F31-D904-4CBA-8531-20C78FCFA173}"/>
              </a:ext>
            </a:extLst>
          </p:cNvPr>
          <p:cNvSpPr/>
          <p:nvPr/>
        </p:nvSpPr>
        <p:spPr>
          <a:xfrm>
            <a:off x="889000" y="691568"/>
            <a:ext cx="5778500" cy="1069120"/>
          </a:xfrm>
          <a:prstGeom prst="rect">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981" algn="just"/>
            <a:r>
              <a:rPr lang="ru-RU" sz="1400" dirty="0">
                <a:solidFill>
                  <a:schemeClr val="tx1"/>
                </a:solidFill>
                <a:latin typeface="Times New Roman" panose="02020603050405020304" pitchFamily="18" charset="0"/>
                <a:cs typeface="Times New Roman" panose="02020603050405020304" pitchFamily="18" charset="0"/>
              </a:rPr>
              <a:t>Направить </a:t>
            </a:r>
            <a:r>
              <a:rPr lang="ru-RU" sz="1400" b="1" dirty="0">
                <a:solidFill>
                  <a:srgbClr val="C00000"/>
                </a:solidFill>
                <a:latin typeface="Times New Roman" panose="02020603050405020304" pitchFamily="18" charset="0"/>
                <a:cs typeface="Times New Roman" panose="02020603050405020304" pitchFamily="18" charset="0"/>
              </a:rPr>
              <a:t>ЗАПРОСЫ</a:t>
            </a:r>
            <a:r>
              <a:rPr lang="ru-RU" sz="1400" dirty="0">
                <a:solidFill>
                  <a:schemeClr val="tx1"/>
                </a:solidFill>
                <a:latin typeface="Times New Roman" panose="02020603050405020304" pitchFamily="18" charset="0"/>
                <a:cs typeface="Times New Roman" panose="02020603050405020304" pitchFamily="18" charset="0"/>
              </a:rPr>
              <a:t> цены не менее 5 поставщикам, обладающим опытом поставок соответствующих ТРУ, информация о которых имеется в свободном доступе (п. 3.7.1 Приказа МЭР РФ № 567) либо разместить запрос о предоставлении ценовой информации в ЕИС (п. 3.7.2 Приказа МЭР РФ № 567) .</a:t>
            </a:r>
          </a:p>
        </p:txBody>
      </p:sp>
      <p:sp>
        <p:nvSpPr>
          <p:cNvPr id="23" name="Прямоугольник 22">
            <a:extLst>
              <a:ext uri="{FF2B5EF4-FFF2-40B4-BE49-F238E27FC236}">
                <a16:creationId xmlns:a16="http://schemas.microsoft.com/office/drawing/2014/main" id="{C0BC7101-03F9-40B5-8BFE-183909F0BA35}"/>
              </a:ext>
            </a:extLst>
          </p:cNvPr>
          <p:cNvSpPr/>
          <p:nvPr/>
        </p:nvSpPr>
        <p:spPr>
          <a:xfrm>
            <a:off x="190500" y="691567"/>
            <a:ext cx="698500" cy="1069120"/>
          </a:xfrm>
          <a:prstGeom prst="rect">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anose="02020603050405020304" pitchFamily="18" charset="0"/>
                <a:cs typeface="Times New Roman" panose="02020603050405020304" pitchFamily="18" charset="0"/>
              </a:rPr>
              <a:t>1</a:t>
            </a:r>
          </a:p>
        </p:txBody>
      </p:sp>
      <p:sp>
        <p:nvSpPr>
          <p:cNvPr id="26" name="Прямоугольник 25">
            <a:extLst>
              <a:ext uri="{FF2B5EF4-FFF2-40B4-BE49-F238E27FC236}">
                <a16:creationId xmlns:a16="http://schemas.microsoft.com/office/drawing/2014/main" id="{805C9BFD-049C-4825-A331-4F2437081808}"/>
              </a:ext>
            </a:extLst>
          </p:cNvPr>
          <p:cNvSpPr/>
          <p:nvPr/>
        </p:nvSpPr>
        <p:spPr>
          <a:xfrm>
            <a:off x="889000" y="1784256"/>
            <a:ext cx="5778500" cy="799925"/>
          </a:xfrm>
          <a:prstGeom prst="rect">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981" algn="just"/>
            <a:r>
              <a:rPr lang="ru-RU" sz="1400" dirty="0">
                <a:solidFill>
                  <a:schemeClr val="tx1"/>
                </a:solidFill>
                <a:latin typeface="Times New Roman" panose="02020603050405020304" pitchFamily="18" charset="0"/>
                <a:cs typeface="Times New Roman" panose="02020603050405020304" pitchFamily="18" charset="0"/>
              </a:rPr>
              <a:t>Осуществить поиск ценовой информации в реестре контрактов, заключенных заказчиками (п. 3.7.3 Приказа МЭР РФ № 567, приложение № 2 к Приказу МЭР РФ № 567).</a:t>
            </a:r>
          </a:p>
        </p:txBody>
      </p:sp>
      <p:sp>
        <p:nvSpPr>
          <p:cNvPr id="27" name="Прямоугольник 26">
            <a:extLst>
              <a:ext uri="{FF2B5EF4-FFF2-40B4-BE49-F238E27FC236}">
                <a16:creationId xmlns:a16="http://schemas.microsoft.com/office/drawing/2014/main" id="{667B1FF1-F365-49D6-9A47-18D712C421C0}"/>
              </a:ext>
            </a:extLst>
          </p:cNvPr>
          <p:cNvSpPr/>
          <p:nvPr/>
        </p:nvSpPr>
        <p:spPr>
          <a:xfrm>
            <a:off x="190500" y="1778736"/>
            <a:ext cx="698500" cy="788412"/>
          </a:xfrm>
          <a:prstGeom prst="rect">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anose="02020603050405020304" pitchFamily="18" charset="0"/>
                <a:cs typeface="Times New Roman" panose="02020603050405020304" pitchFamily="18" charset="0"/>
              </a:rPr>
              <a:t>2</a:t>
            </a:r>
          </a:p>
        </p:txBody>
      </p:sp>
      <p:sp>
        <p:nvSpPr>
          <p:cNvPr id="28" name="Прямоугольник 27">
            <a:extLst>
              <a:ext uri="{FF2B5EF4-FFF2-40B4-BE49-F238E27FC236}">
                <a16:creationId xmlns:a16="http://schemas.microsoft.com/office/drawing/2014/main" id="{A1A00E08-CE68-4B1C-B94C-05C0D6749507}"/>
              </a:ext>
            </a:extLst>
          </p:cNvPr>
          <p:cNvSpPr/>
          <p:nvPr/>
        </p:nvSpPr>
        <p:spPr>
          <a:xfrm>
            <a:off x="190500" y="2570790"/>
            <a:ext cx="698500" cy="842400"/>
          </a:xfrm>
          <a:prstGeom prst="rect">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anose="02020603050405020304" pitchFamily="18" charset="0"/>
                <a:cs typeface="Times New Roman" panose="02020603050405020304" pitchFamily="18" charset="0"/>
              </a:rPr>
              <a:t>3</a:t>
            </a:r>
          </a:p>
        </p:txBody>
      </p:sp>
      <p:sp>
        <p:nvSpPr>
          <p:cNvPr id="29" name="Прямоугольник 28">
            <a:extLst>
              <a:ext uri="{FF2B5EF4-FFF2-40B4-BE49-F238E27FC236}">
                <a16:creationId xmlns:a16="http://schemas.microsoft.com/office/drawing/2014/main" id="{33F738D1-6C96-4F30-96F0-372826393EE3}"/>
              </a:ext>
            </a:extLst>
          </p:cNvPr>
          <p:cNvSpPr/>
          <p:nvPr/>
        </p:nvSpPr>
        <p:spPr>
          <a:xfrm>
            <a:off x="889000" y="2567149"/>
            <a:ext cx="5778500" cy="840521"/>
          </a:xfrm>
          <a:prstGeom prst="rect">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981" algn="just"/>
            <a:r>
              <a:rPr lang="ru-RU" sz="1400" dirty="0">
                <a:solidFill>
                  <a:schemeClr val="tx1"/>
                </a:solidFill>
                <a:latin typeface="Times New Roman" panose="02020603050405020304" pitchFamily="18" charset="0"/>
                <a:cs typeface="Times New Roman" panose="02020603050405020304" pitchFamily="18" charset="0"/>
              </a:rPr>
              <a:t>Осуществить сбор и анализ общедоступной информации (ч. 18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ст. 22 Федерального закона № 44-ФЗ, п. 3.7.4 Приказа МЭР РФ № 567).</a:t>
            </a:r>
          </a:p>
        </p:txBody>
      </p:sp>
      <p:sp>
        <p:nvSpPr>
          <p:cNvPr id="24" name="Прямоугольник 23">
            <a:extLst>
              <a:ext uri="{FF2B5EF4-FFF2-40B4-BE49-F238E27FC236}">
                <a16:creationId xmlns:a16="http://schemas.microsoft.com/office/drawing/2014/main" id="{F52D9708-C63B-4DD5-A9E6-4BDB4E6479DC}"/>
              </a:ext>
            </a:extLst>
          </p:cNvPr>
          <p:cNvSpPr/>
          <p:nvPr/>
        </p:nvSpPr>
        <p:spPr>
          <a:xfrm>
            <a:off x="63500" y="3436759"/>
            <a:ext cx="7188200" cy="307777"/>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Вариант № 1: Направление запросов цены поставщикам</a:t>
            </a:r>
          </a:p>
        </p:txBody>
      </p:sp>
      <p:sp>
        <p:nvSpPr>
          <p:cNvPr id="31" name="Прямоугольник 30">
            <a:extLst>
              <a:ext uri="{FF2B5EF4-FFF2-40B4-BE49-F238E27FC236}">
                <a16:creationId xmlns:a16="http://schemas.microsoft.com/office/drawing/2014/main" id="{10F0781C-0A76-4C63-A56A-5BADC7B9EB11}"/>
              </a:ext>
            </a:extLst>
          </p:cNvPr>
          <p:cNvSpPr/>
          <p:nvPr/>
        </p:nvSpPr>
        <p:spPr>
          <a:xfrm>
            <a:off x="190501" y="3711639"/>
            <a:ext cx="6477000" cy="1600438"/>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Заказчику необходимо сформировать запрос о предоставлении ценовой информации на основе описания объекта закупки, которое в последующем заказчик планирует использовать непосредственно при осуществлении закупки. Такой запрос должен давать потенциальному поставщику однозначное представление о потребности заказчика, о сроках и существенных условиях исполнения контракта, а также об объеме информации, который требуется заказчику для формирования НМЦК, поэтому запрос должен содержать:</a:t>
            </a:r>
          </a:p>
        </p:txBody>
      </p:sp>
      <p:graphicFrame>
        <p:nvGraphicFramePr>
          <p:cNvPr id="32" name="Таблица 32">
            <a:extLst>
              <a:ext uri="{FF2B5EF4-FFF2-40B4-BE49-F238E27FC236}">
                <a16:creationId xmlns:a16="http://schemas.microsoft.com/office/drawing/2014/main" id="{3ABED9B4-7753-4ABF-BF60-CA3016132CA4}"/>
              </a:ext>
            </a:extLst>
          </p:cNvPr>
          <p:cNvGraphicFramePr>
            <a:graphicFrameLocks noGrp="1"/>
          </p:cNvGraphicFramePr>
          <p:nvPr>
            <p:extLst>
              <p:ext uri="{D42A27DB-BD31-4B8C-83A1-F6EECF244321}">
                <p14:modId xmlns:p14="http://schemas.microsoft.com/office/powerpoint/2010/main" val="1583067583"/>
              </p:ext>
            </p:extLst>
          </p:nvPr>
        </p:nvGraphicFramePr>
        <p:xfrm>
          <a:off x="190501" y="5300600"/>
          <a:ext cx="6477000" cy="3725720"/>
        </p:xfrm>
        <a:graphic>
          <a:graphicData uri="http://schemas.openxmlformats.org/drawingml/2006/table">
            <a:tbl>
              <a:tblPr firstRow="1" bandRow="1">
                <a:tableStyleId>{5DA37D80-6434-44D0-A028-1B22A696006F}</a:tableStyleId>
              </a:tblPr>
              <a:tblGrid>
                <a:gridCol w="495300">
                  <a:extLst>
                    <a:ext uri="{9D8B030D-6E8A-4147-A177-3AD203B41FA5}">
                      <a16:colId xmlns:a16="http://schemas.microsoft.com/office/drawing/2014/main" val="4149315215"/>
                    </a:ext>
                  </a:extLst>
                </a:gridCol>
                <a:gridCol w="5981700">
                  <a:extLst>
                    <a:ext uri="{9D8B030D-6E8A-4147-A177-3AD203B41FA5}">
                      <a16:colId xmlns:a16="http://schemas.microsoft.com/office/drawing/2014/main" val="4066140934"/>
                    </a:ext>
                  </a:extLst>
                </a:gridCol>
              </a:tblGrid>
              <a:tr h="518160">
                <a:tc>
                  <a:txBody>
                    <a:bodyPr/>
                    <a:lstStyle/>
                    <a:p>
                      <a:pPr algn="ctr"/>
                      <a:r>
                        <a:rPr lang="ru-RU" sz="1400" b="0" dirty="0">
                          <a:latin typeface="Times New Roman" panose="02020603050405020304" pitchFamily="18" charset="0"/>
                          <a:cs typeface="Times New Roman" panose="02020603050405020304" pitchFamily="18" charset="0"/>
                        </a:rPr>
                        <a:t>1</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l"/>
                      <a:r>
                        <a:rPr lang="ru-RU" sz="1400" b="0" dirty="0">
                          <a:latin typeface="Times New Roman" panose="02020603050405020304" pitchFamily="18" charset="0"/>
                          <a:cs typeface="Times New Roman" panose="02020603050405020304" pitchFamily="18" charset="0"/>
                        </a:rPr>
                        <a:t>Подробное описание объекта закупки, указание единицы измерения, </a:t>
                      </a:r>
                    </a:p>
                    <a:p>
                      <a:pPr algn="l"/>
                      <a:r>
                        <a:rPr lang="ru-RU" sz="1400" b="0" dirty="0">
                          <a:latin typeface="Times New Roman" panose="02020603050405020304" pitchFamily="18" charset="0"/>
                          <a:cs typeface="Times New Roman" panose="02020603050405020304" pitchFamily="18" charset="0"/>
                        </a:rPr>
                        <a:t>количества закупаемых товаров</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0469641"/>
                  </a:ext>
                </a:extLst>
              </a:tr>
              <a:tr h="518160">
                <a:tc>
                  <a:txBody>
                    <a:bodyPr/>
                    <a:lstStyle/>
                    <a:p>
                      <a:pPr algn="ctr"/>
                      <a:r>
                        <a:rPr lang="ru-RU" sz="1400" b="0" dirty="0">
                          <a:latin typeface="Times New Roman" panose="02020603050405020304" pitchFamily="18" charset="0"/>
                          <a:cs typeface="Times New Roman" panose="02020603050405020304" pitchFamily="18" charset="0"/>
                        </a:rPr>
                        <a:t>2</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l"/>
                      <a:r>
                        <a:rPr lang="ru-RU" sz="1400" b="0" dirty="0">
                          <a:latin typeface="Times New Roman" panose="02020603050405020304" pitchFamily="18" charset="0"/>
                          <a:cs typeface="Times New Roman" panose="02020603050405020304" pitchFamily="18" charset="0"/>
                        </a:rPr>
                        <a:t> Перечень сведений, необходимых для определения идентичности или однородности ТРУ, предлагаемых поставщиком</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07072416"/>
                  </a:ext>
                </a:extLst>
              </a:tr>
              <a:tr h="399820">
                <a:tc>
                  <a:txBody>
                    <a:bodyPr/>
                    <a:lstStyle/>
                    <a:p>
                      <a:pPr algn="ctr"/>
                      <a:r>
                        <a:rPr lang="ru-RU" sz="1400" dirty="0">
                          <a:latin typeface="Times New Roman" panose="02020603050405020304" pitchFamily="18" charset="0"/>
                          <a:cs typeface="Times New Roman" panose="02020603050405020304" pitchFamily="18" charset="0"/>
                        </a:rPr>
                        <a:t>3</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l"/>
                      <a:r>
                        <a:rPr lang="ru-RU" sz="1400" dirty="0">
                          <a:latin typeface="Times New Roman" panose="02020603050405020304" pitchFamily="18" charset="0"/>
                          <a:cs typeface="Times New Roman" panose="02020603050405020304" pitchFamily="18" charset="0"/>
                        </a:rPr>
                        <a:t>Основные условия исполнения контракта</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215089285"/>
                  </a:ext>
                </a:extLst>
              </a:tr>
              <a:tr h="399820">
                <a:tc>
                  <a:txBody>
                    <a:bodyPr/>
                    <a:lstStyle/>
                    <a:p>
                      <a:pPr algn="ctr"/>
                      <a:r>
                        <a:rPr lang="ru-RU" sz="1400" dirty="0">
                          <a:latin typeface="Times New Roman" panose="02020603050405020304" pitchFamily="18" charset="0"/>
                          <a:cs typeface="Times New Roman" panose="02020603050405020304" pitchFamily="18" charset="0"/>
                        </a:rPr>
                        <a:t>4</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l"/>
                      <a:r>
                        <a:rPr lang="ru-RU" sz="1400" dirty="0">
                          <a:latin typeface="Times New Roman" panose="02020603050405020304" pitchFamily="18" charset="0"/>
                          <a:cs typeface="Times New Roman" panose="02020603050405020304" pitchFamily="18" charset="0"/>
                        </a:rPr>
                        <a:t> Сроки предоставления ценовой информации</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28836632"/>
                  </a:ext>
                </a:extLst>
              </a:tr>
              <a:tr h="518160">
                <a:tc>
                  <a:txBody>
                    <a:bodyPr/>
                    <a:lstStyle/>
                    <a:p>
                      <a:pPr algn="ctr"/>
                      <a:r>
                        <a:rPr lang="ru-RU" sz="1400" dirty="0">
                          <a:latin typeface="Times New Roman" panose="02020603050405020304" pitchFamily="18" charset="0"/>
                          <a:cs typeface="Times New Roman" panose="02020603050405020304" pitchFamily="18" charset="0"/>
                        </a:rPr>
                        <a:t>5</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l"/>
                      <a:r>
                        <a:rPr lang="ru-RU" sz="1400" dirty="0">
                          <a:latin typeface="Times New Roman" panose="02020603050405020304" pitchFamily="18" charset="0"/>
                          <a:cs typeface="Times New Roman" panose="02020603050405020304" pitchFamily="18" charset="0"/>
                        </a:rPr>
                        <a:t>Информацию о том, что проведение данной процедуры сбора информации не влечет за собой возникновение каких-либо обязательств заказчика</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05839575"/>
                  </a:ext>
                </a:extLst>
              </a:tr>
              <a:tr h="1371600">
                <a:tc>
                  <a:txBody>
                    <a:bodyPr/>
                    <a:lstStyle/>
                    <a:p>
                      <a:pPr algn="ctr"/>
                      <a:r>
                        <a:rPr lang="ru-RU" sz="1400" dirty="0">
                          <a:latin typeface="Times New Roman" panose="02020603050405020304" pitchFamily="18" charset="0"/>
                          <a:cs typeface="Times New Roman" panose="02020603050405020304" pitchFamily="18" charset="0"/>
                        </a:rPr>
                        <a:t>6</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tc>
                  <a:txBody>
                    <a:bodyPr/>
                    <a:lstStyle/>
                    <a:p>
                      <a:pPr algn="l"/>
                      <a:r>
                        <a:rPr lang="ru-RU" sz="1400" dirty="0">
                          <a:latin typeface="Times New Roman" panose="02020603050405020304" pitchFamily="18" charset="0"/>
                          <a:cs typeface="Times New Roman" panose="02020603050405020304" pitchFamily="18" charset="0"/>
                        </a:rPr>
                        <a:t>Указание о том, что из ответа на запрос должны однозначно определяться цена ЕДИНИЦЫ ТРУ и общая цена контракта на условиях, указанных в запросе, срок действия предлагаемой цены, расчет такой цены с целью предупреждения намеренного завышения или занижения цен ТРУ, а также сведения о том, какие расходы, необходимые для исполнения обязательств по контракту в соответствии с запросом цены, включены в цену контракта </a:t>
                      </a:r>
                    </a:p>
                  </a:txBody>
                  <a:tcPr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48010290"/>
                  </a:ext>
                </a:extLst>
              </a:tr>
            </a:tbl>
          </a:graphicData>
        </a:graphic>
      </p:graphicFrame>
      <p:grpSp>
        <p:nvGrpSpPr>
          <p:cNvPr id="35" name="Группа 34">
            <a:extLst>
              <a:ext uri="{FF2B5EF4-FFF2-40B4-BE49-F238E27FC236}">
                <a16:creationId xmlns:a16="http://schemas.microsoft.com/office/drawing/2014/main" id="{F7B6B75C-3107-4BC3-AF8B-1F8F82729F4C}"/>
              </a:ext>
            </a:extLst>
          </p:cNvPr>
          <p:cNvGrpSpPr>
            <a:grpSpLocks/>
          </p:cNvGrpSpPr>
          <p:nvPr/>
        </p:nvGrpSpPr>
        <p:grpSpPr bwMode="auto">
          <a:xfrm>
            <a:off x="6309360" y="9149252"/>
            <a:ext cx="548640" cy="237490"/>
            <a:chOff x="614" y="660"/>
            <a:chExt cx="864" cy="374"/>
          </a:xfrm>
        </p:grpSpPr>
        <p:sp>
          <p:nvSpPr>
            <p:cNvPr id="36" name="AutoShape 47">
              <a:extLst>
                <a:ext uri="{FF2B5EF4-FFF2-40B4-BE49-F238E27FC236}">
                  <a16:creationId xmlns:a16="http://schemas.microsoft.com/office/drawing/2014/main" id="{4D234ABC-671C-4EEF-9969-2058EBE1E50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37" name="AutoShape 48">
              <a:extLst>
                <a:ext uri="{FF2B5EF4-FFF2-40B4-BE49-F238E27FC236}">
                  <a16:creationId xmlns:a16="http://schemas.microsoft.com/office/drawing/2014/main" id="{4EB8676F-5137-49C4-ACC5-D9F2C0AB4A97}"/>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38" name="Text Box 49">
              <a:extLst>
                <a:ext uri="{FF2B5EF4-FFF2-40B4-BE49-F238E27FC236}">
                  <a16:creationId xmlns:a16="http://schemas.microsoft.com/office/drawing/2014/main" id="{C8C83138-6FFB-44FB-BECD-6234FC573628}"/>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10</a:t>
              </a:r>
            </a:p>
            <a:p>
              <a:pPr>
                <a:lnSpc>
                  <a:spcPct val="115000"/>
                </a:lnSpc>
                <a:spcAft>
                  <a:spcPts val="1000"/>
                </a:spcAft>
              </a:pP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9561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8413E3E8-074D-4384-AFF8-3EEE4C1D8A58}"/>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13" name="TextBox 12">
            <a:extLst>
              <a:ext uri="{FF2B5EF4-FFF2-40B4-BE49-F238E27FC236}">
                <a16:creationId xmlns:a16="http://schemas.microsoft.com/office/drawing/2014/main" id="{8AD8C4B8-30EB-473C-8F8B-B31ACB87A854}"/>
              </a:ext>
            </a:extLst>
          </p:cNvPr>
          <p:cNvSpPr txBox="1"/>
          <p:nvPr/>
        </p:nvSpPr>
        <p:spPr>
          <a:xfrm>
            <a:off x="146050" y="232302"/>
            <a:ext cx="6565900" cy="1815882"/>
          </a:xfrm>
          <a:prstGeom prst="rect">
            <a:avLst/>
          </a:prstGeom>
          <a:noFill/>
        </p:spPr>
        <p:txBody>
          <a:bodyPr wrap="square" rtlCol="0">
            <a:spAutoFit/>
          </a:bodyPr>
          <a:lstStyle/>
          <a:p>
            <a:pPr indent="449981" algn="just"/>
            <a:r>
              <a:rPr lang="ru-RU" sz="1400" dirty="0">
                <a:latin typeface="Times New Roman" panose="02020603050405020304" pitchFamily="18" charset="0"/>
                <a:cs typeface="Times New Roman" panose="02020603050405020304" pitchFamily="18" charset="0"/>
              </a:rPr>
              <a:t>Направить запросы о предоставлении ценовой информации </a:t>
            </a:r>
            <a:r>
              <a:rPr lang="ru-RU" sz="1400" b="1" dirty="0">
                <a:solidFill>
                  <a:srgbClr val="C00000"/>
                </a:solidFill>
                <a:latin typeface="Times New Roman" panose="02020603050405020304" pitchFamily="18" charset="0"/>
                <a:cs typeface="Times New Roman" panose="02020603050405020304" pitchFamily="18" charset="0"/>
              </a:rPr>
              <a:t>не менее пяти поставщикам</a:t>
            </a:r>
            <a:r>
              <a:rPr lang="ru-RU" sz="1400" dirty="0">
                <a:latin typeface="Times New Roman" panose="02020603050405020304" pitchFamily="18" charset="0"/>
                <a:cs typeface="Times New Roman" panose="02020603050405020304" pitchFamily="18" charset="0"/>
              </a:rPr>
              <a:t>, обладающим опытом поставок, которые имели в течение последних трех лет, предшествующих определению НМЦК, успешный опыт выполнения аналогичных контрактов (без применения к поставщику неустоек (штрафов, пеней).</a:t>
            </a:r>
          </a:p>
          <a:p>
            <a:pPr indent="449981" algn="just"/>
            <a:r>
              <a:rPr lang="ru-RU" sz="1400" dirty="0">
                <a:latin typeface="Times New Roman" panose="02020603050405020304" pitchFamily="18" charset="0"/>
                <a:cs typeface="Times New Roman" panose="02020603050405020304" pitchFamily="18" charset="0"/>
              </a:rPr>
              <a:t>В соответствии с пунктом 3.19 Приказа МЭР РФ № 567 в целях определения НМЦК рекомендуется использовать </a:t>
            </a:r>
            <a:r>
              <a:rPr lang="ru-RU" sz="1400" b="1" dirty="0">
                <a:solidFill>
                  <a:srgbClr val="C00000"/>
                </a:solidFill>
                <a:latin typeface="Times New Roman" panose="02020603050405020304" pitchFamily="18" charset="0"/>
                <a:cs typeface="Times New Roman" panose="02020603050405020304" pitchFamily="18" charset="0"/>
              </a:rPr>
              <a:t>не менее трех</a:t>
            </a:r>
            <a:r>
              <a:rPr lang="ru-RU" sz="1400" dirty="0">
                <a:latin typeface="Times New Roman" panose="02020603050405020304" pitchFamily="18" charset="0"/>
                <a:cs typeface="Times New Roman" panose="02020603050405020304" pitchFamily="18" charset="0"/>
              </a:rPr>
              <a:t> цен товаров, работ, услуг, предлагаемых различными потенциальными поставщиками.</a:t>
            </a:r>
          </a:p>
        </p:txBody>
      </p:sp>
      <p:grpSp>
        <p:nvGrpSpPr>
          <p:cNvPr id="35" name="Группа 34">
            <a:extLst>
              <a:ext uri="{FF2B5EF4-FFF2-40B4-BE49-F238E27FC236}">
                <a16:creationId xmlns:a16="http://schemas.microsoft.com/office/drawing/2014/main" id="{F7B6B75C-3107-4BC3-AF8B-1F8F82729F4C}"/>
              </a:ext>
            </a:extLst>
          </p:cNvPr>
          <p:cNvGrpSpPr>
            <a:grpSpLocks/>
          </p:cNvGrpSpPr>
          <p:nvPr/>
        </p:nvGrpSpPr>
        <p:grpSpPr bwMode="auto">
          <a:xfrm>
            <a:off x="6309360" y="9149252"/>
            <a:ext cx="548640" cy="237490"/>
            <a:chOff x="614" y="660"/>
            <a:chExt cx="864" cy="374"/>
          </a:xfrm>
        </p:grpSpPr>
        <p:sp>
          <p:nvSpPr>
            <p:cNvPr id="36" name="AutoShape 47">
              <a:extLst>
                <a:ext uri="{FF2B5EF4-FFF2-40B4-BE49-F238E27FC236}">
                  <a16:creationId xmlns:a16="http://schemas.microsoft.com/office/drawing/2014/main" id="{4D234ABC-671C-4EEF-9969-2058EBE1E50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37" name="AutoShape 48">
              <a:extLst>
                <a:ext uri="{FF2B5EF4-FFF2-40B4-BE49-F238E27FC236}">
                  <a16:creationId xmlns:a16="http://schemas.microsoft.com/office/drawing/2014/main" id="{4EB8676F-5137-49C4-ACC5-D9F2C0AB4A97}"/>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38" name="Text Box 49">
              <a:extLst>
                <a:ext uri="{FF2B5EF4-FFF2-40B4-BE49-F238E27FC236}">
                  <a16:creationId xmlns:a16="http://schemas.microsoft.com/office/drawing/2014/main" id="{C8C83138-6FFB-44FB-BECD-6234FC573628}"/>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11</a:t>
              </a:r>
            </a:p>
            <a:p>
              <a:pPr>
                <a:lnSpc>
                  <a:spcPct val="115000"/>
                </a:lnSpc>
                <a:spcAft>
                  <a:spcPts val="1000"/>
                </a:spcAft>
              </a:pP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8" name="Прямоугольник 77">
            <a:extLst>
              <a:ext uri="{FF2B5EF4-FFF2-40B4-BE49-F238E27FC236}">
                <a16:creationId xmlns:a16="http://schemas.microsoft.com/office/drawing/2014/main" id="{7ED12384-EB3F-44AB-9EFA-5B4AA77024A2}"/>
              </a:ext>
            </a:extLst>
          </p:cNvPr>
          <p:cNvSpPr/>
          <p:nvPr/>
        </p:nvSpPr>
        <p:spPr>
          <a:xfrm>
            <a:off x="-165100" y="2182113"/>
            <a:ext cx="7188200" cy="307777"/>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Вариант № 2: Информация о ценах в реестре контрактов</a:t>
            </a:r>
          </a:p>
        </p:txBody>
      </p:sp>
      <p:grpSp>
        <p:nvGrpSpPr>
          <p:cNvPr id="79" name="Группа 78">
            <a:extLst>
              <a:ext uri="{FF2B5EF4-FFF2-40B4-BE49-F238E27FC236}">
                <a16:creationId xmlns:a16="http://schemas.microsoft.com/office/drawing/2014/main" id="{9DDCABDB-78F3-4D7B-AF52-A161A1C818D1}"/>
              </a:ext>
            </a:extLst>
          </p:cNvPr>
          <p:cNvGrpSpPr/>
          <p:nvPr/>
        </p:nvGrpSpPr>
        <p:grpSpPr>
          <a:xfrm>
            <a:off x="3983518" y="2755531"/>
            <a:ext cx="2455429" cy="1531912"/>
            <a:chOff x="772077" y="1531291"/>
            <a:chExt cx="9906000" cy="1520068"/>
          </a:xfrm>
        </p:grpSpPr>
        <p:cxnSp>
          <p:nvCxnSpPr>
            <p:cNvPr id="80" name="Прямая соединительная линия 79">
              <a:extLst>
                <a:ext uri="{FF2B5EF4-FFF2-40B4-BE49-F238E27FC236}">
                  <a16:creationId xmlns:a16="http://schemas.microsoft.com/office/drawing/2014/main" id="{FB0F893F-D43E-4158-887F-4DC9E7E80ADA}"/>
                </a:ext>
              </a:extLst>
            </p:cNvPr>
            <p:cNvCxnSpPr>
              <a:cxnSpLocks/>
            </p:cNvCxnSpPr>
            <p:nvPr/>
          </p:nvCxnSpPr>
          <p:spPr>
            <a:xfrm>
              <a:off x="772077" y="3051359"/>
              <a:ext cx="9906000" cy="0"/>
            </a:xfrm>
            <a:prstGeom prst="line">
              <a:avLst/>
            </a:pr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a16="http://schemas.microsoft.com/office/drawing/2014/main" id="{4BED33BB-8E96-4E77-87BB-752C22553C5D}"/>
                </a:ext>
              </a:extLst>
            </p:cNvPr>
            <p:cNvCxnSpPr>
              <a:cxnSpLocks/>
            </p:cNvCxnSpPr>
            <p:nvPr/>
          </p:nvCxnSpPr>
          <p:spPr>
            <a:xfrm>
              <a:off x="1191357" y="1531291"/>
              <a:ext cx="9486720" cy="0"/>
            </a:xfrm>
            <a:prstGeom prst="line">
              <a:avLst/>
            </a:pr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
        <p:nvSpPr>
          <p:cNvPr id="82" name="Прямоугольник 89">
            <a:extLst>
              <a:ext uri="{FF2B5EF4-FFF2-40B4-BE49-F238E27FC236}">
                <a16:creationId xmlns:a16="http://schemas.microsoft.com/office/drawing/2014/main" id="{1995FAD4-DB8E-4D63-9A59-91D9DAA9FC66}"/>
              </a:ext>
            </a:extLst>
          </p:cNvPr>
          <p:cNvSpPr/>
          <p:nvPr/>
        </p:nvSpPr>
        <p:spPr>
          <a:xfrm rot="18900000">
            <a:off x="6268208" y="4233249"/>
            <a:ext cx="80110" cy="80110"/>
          </a:xfrm>
          <a:custGeom>
            <a:avLst/>
            <a:gdLst>
              <a:gd name="connsiteX0" fmla="*/ 0 w 252297"/>
              <a:gd name="connsiteY0" fmla="*/ 0 h 252297"/>
              <a:gd name="connsiteX1" fmla="*/ 252297 w 252297"/>
              <a:gd name="connsiteY1" fmla="*/ 0 h 252297"/>
              <a:gd name="connsiteX2" fmla="*/ 252297 w 252297"/>
              <a:gd name="connsiteY2" fmla="*/ 252297 h 252297"/>
              <a:gd name="connsiteX3" fmla="*/ 0 w 252297"/>
              <a:gd name="connsiteY3" fmla="*/ 252297 h 252297"/>
              <a:gd name="connsiteX4" fmla="*/ 0 w 252297"/>
              <a:gd name="connsiteY4" fmla="*/ 0 h 252297"/>
              <a:gd name="connsiteX0" fmla="*/ 0 w 455497"/>
              <a:gd name="connsiteY0" fmla="*/ 0 h 360247"/>
              <a:gd name="connsiteX1" fmla="*/ 252297 w 455497"/>
              <a:gd name="connsiteY1" fmla="*/ 0 h 360247"/>
              <a:gd name="connsiteX2" fmla="*/ 455497 w 455497"/>
              <a:gd name="connsiteY2" fmla="*/ 360247 h 360247"/>
              <a:gd name="connsiteX3" fmla="*/ 0 w 455497"/>
              <a:gd name="connsiteY3" fmla="*/ 252297 h 360247"/>
              <a:gd name="connsiteX4" fmla="*/ 0 w 455497"/>
              <a:gd name="connsiteY4" fmla="*/ 0 h 360247"/>
              <a:gd name="connsiteX0" fmla="*/ 455497 w 546937"/>
              <a:gd name="connsiteY0" fmla="*/ 360247 h 451687"/>
              <a:gd name="connsiteX1" fmla="*/ 0 w 546937"/>
              <a:gd name="connsiteY1" fmla="*/ 252297 h 451687"/>
              <a:gd name="connsiteX2" fmla="*/ 0 w 546937"/>
              <a:gd name="connsiteY2" fmla="*/ 0 h 451687"/>
              <a:gd name="connsiteX3" fmla="*/ 252297 w 546937"/>
              <a:gd name="connsiteY3" fmla="*/ 0 h 451687"/>
              <a:gd name="connsiteX4" fmla="*/ 546937 w 546937"/>
              <a:gd name="connsiteY4" fmla="*/ 451687 h 451687"/>
              <a:gd name="connsiteX0" fmla="*/ 455497 w 455497"/>
              <a:gd name="connsiteY0" fmla="*/ 360247 h 360247"/>
              <a:gd name="connsiteX1" fmla="*/ 0 w 455497"/>
              <a:gd name="connsiteY1" fmla="*/ 252297 h 360247"/>
              <a:gd name="connsiteX2" fmla="*/ 0 w 455497"/>
              <a:gd name="connsiteY2" fmla="*/ 0 h 360247"/>
              <a:gd name="connsiteX3" fmla="*/ 252297 w 455497"/>
              <a:gd name="connsiteY3" fmla="*/ 0 h 360247"/>
              <a:gd name="connsiteX0" fmla="*/ 0 w 252297"/>
              <a:gd name="connsiteY0" fmla="*/ 252297 h 252297"/>
              <a:gd name="connsiteX1" fmla="*/ 0 w 252297"/>
              <a:gd name="connsiteY1" fmla="*/ 0 h 252297"/>
              <a:gd name="connsiteX2" fmla="*/ 252297 w 252297"/>
              <a:gd name="connsiteY2" fmla="*/ 0 h 252297"/>
            </a:gdLst>
            <a:ahLst/>
            <a:cxnLst>
              <a:cxn ang="0">
                <a:pos x="connsiteX0" y="connsiteY0"/>
              </a:cxn>
              <a:cxn ang="0">
                <a:pos x="connsiteX1" y="connsiteY1"/>
              </a:cxn>
              <a:cxn ang="0">
                <a:pos x="connsiteX2" y="connsiteY2"/>
              </a:cxn>
            </a:cxnLst>
            <a:rect l="l" t="t" r="r" b="b"/>
            <a:pathLst>
              <a:path w="252297" h="252297">
                <a:moveTo>
                  <a:pt x="0" y="252297"/>
                </a:moveTo>
                <a:lnTo>
                  <a:pt x="0" y="0"/>
                </a:lnTo>
                <a:lnTo>
                  <a:pt x="252297" y="0"/>
                </a:lnTo>
              </a:path>
            </a:pathLst>
          </a:cu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T Norms Regular" panose="02000503030000020003" pitchFamily="2" charset="0"/>
            </a:endParaRPr>
          </a:p>
        </p:txBody>
      </p:sp>
      <p:sp>
        <p:nvSpPr>
          <p:cNvPr id="84" name="Прямоугольник 89">
            <a:extLst>
              <a:ext uri="{FF2B5EF4-FFF2-40B4-BE49-F238E27FC236}">
                <a16:creationId xmlns:a16="http://schemas.microsoft.com/office/drawing/2014/main" id="{436B7308-4EC2-4998-9B78-3BC85B95413E}"/>
              </a:ext>
            </a:extLst>
          </p:cNvPr>
          <p:cNvSpPr/>
          <p:nvPr/>
        </p:nvSpPr>
        <p:spPr>
          <a:xfrm rot="8100000">
            <a:off x="2466753" y="2715476"/>
            <a:ext cx="80110" cy="80110"/>
          </a:xfrm>
          <a:custGeom>
            <a:avLst/>
            <a:gdLst>
              <a:gd name="connsiteX0" fmla="*/ 0 w 252297"/>
              <a:gd name="connsiteY0" fmla="*/ 0 h 252297"/>
              <a:gd name="connsiteX1" fmla="*/ 252297 w 252297"/>
              <a:gd name="connsiteY1" fmla="*/ 0 h 252297"/>
              <a:gd name="connsiteX2" fmla="*/ 252297 w 252297"/>
              <a:gd name="connsiteY2" fmla="*/ 252297 h 252297"/>
              <a:gd name="connsiteX3" fmla="*/ 0 w 252297"/>
              <a:gd name="connsiteY3" fmla="*/ 252297 h 252297"/>
              <a:gd name="connsiteX4" fmla="*/ 0 w 252297"/>
              <a:gd name="connsiteY4" fmla="*/ 0 h 252297"/>
              <a:gd name="connsiteX0" fmla="*/ 0 w 455497"/>
              <a:gd name="connsiteY0" fmla="*/ 0 h 360247"/>
              <a:gd name="connsiteX1" fmla="*/ 252297 w 455497"/>
              <a:gd name="connsiteY1" fmla="*/ 0 h 360247"/>
              <a:gd name="connsiteX2" fmla="*/ 455497 w 455497"/>
              <a:gd name="connsiteY2" fmla="*/ 360247 h 360247"/>
              <a:gd name="connsiteX3" fmla="*/ 0 w 455497"/>
              <a:gd name="connsiteY3" fmla="*/ 252297 h 360247"/>
              <a:gd name="connsiteX4" fmla="*/ 0 w 455497"/>
              <a:gd name="connsiteY4" fmla="*/ 0 h 360247"/>
              <a:gd name="connsiteX0" fmla="*/ 455497 w 546937"/>
              <a:gd name="connsiteY0" fmla="*/ 360247 h 451687"/>
              <a:gd name="connsiteX1" fmla="*/ 0 w 546937"/>
              <a:gd name="connsiteY1" fmla="*/ 252297 h 451687"/>
              <a:gd name="connsiteX2" fmla="*/ 0 w 546937"/>
              <a:gd name="connsiteY2" fmla="*/ 0 h 451687"/>
              <a:gd name="connsiteX3" fmla="*/ 252297 w 546937"/>
              <a:gd name="connsiteY3" fmla="*/ 0 h 451687"/>
              <a:gd name="connsiteX4" fmla="*/ 546937 w 546937"/>
              <a:gd name="connsiteY4" fmla="*/ 451687 h 451687"/>
              <a:gd name="connsiteX0" fmla="*/ 455497 w 455497"/>
              <a:gd name="connsiteY0" fmla="*/ 360247 h 360247"/>
              <a:gd name="connsiteX1" fmla="*/ 0 w 455497"/>
              <a:gd name="connsiteY1" fmla="*/ 252297 h 360247"/>
              <a:gd name="connsiteX2" fmla="*/ 0 w 455497"/>
              <a:gd name="connsiteY2" fmla="*/ 0 h 360247"/>
              <a:gd name="connsiteX3" fmla="*/ 252297 w 455497"/>
              <a:gd name="connsiteY3" fmla="*/ 0 h 360247"/>
              <a:gd name="connsiteX0" fmla="*/ 0 w 252297"/>
              <a:gd name="connsiteY0" fmla="*/ 252297 h 252297"/>
              <a:gd name="connsiteX1" fmla="*/ 0 w 252297"/>
              <a:gd name="connsiteY1" fmla="*/ 0 h 252297"/>
              <a:gd name="connsiteX2" fmla="*/ 252297 w 252297"/>
              <a:gd name="connsiteY2" fmla="*/ 0 h 252297"/>
            </a:gdLst>
            <a:ahLst/>
            <a:cxnLst>
              <a:cxn ang="0">
                <a:pos x="connsiteX0" y="connsiteY0"/>
              </a:cxn>
              <a:cxn ang="0">
                <a:pos x="connsiteX1" y="connsiteY1"/>
              </a:cxn>
              <a:cxn ang="0">
                <a:pos x="connsiteX2" y="connsiteY2"/>
              </a:cxn>
            </a:cxnLst>
            <a:rect l="l" t="t" r="r" b="b"/>
            <a:pathLst>
              <a:path w="252297" h="252297">
                <a:moveTo>
                  <a:pt x="0" y="252297"/>
                </a:moveTo>
                <a:lnTo>
                  <a:pt x="0" y="0"/>
                </a:lnTo>
                <a:lnTo>
                  <a:pt x="252297" y="0"/>
                </a:lnTo>
              </a:path>
            </a:pathLst>
          </a:cu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T Norms Regular" panose="02000503030000020003" pitchFamily="2" charset="0"/>
            </a:endParaRPr>
          </a:p>
        </p:txBody>
      </p:sp>
      <p:sp>
        <p:nvSpPr>
          <p:cNvPr id="85" name="Прямоугольник 89">
            <a:extLst>
              <a:ext uri="{FF2B5EF4-FFF2-40B4-BE49-F238E27FC236}">
                <a16:creationId xmlns:a16="http://schemas.microsoft.com/office/drawing/2014/main" id="{9775A828-6771-40EE-AC7D-007E94DA7577}"/>
              </a:ext>
            </a:extLst>
          </p:cNvPr>
          <p:cNvSpPr/>
          <p:nvPr/>
        </p:nvSpPr>
        <p:spPr>
          <a:xfrm rot="8100000">
            <a:off x="5572068" y="2702539"/>
            <a:ext cx="80110" cy="80110"/>
          </a:xfrm>
          <a:custGeom>
            <a:avLst/>
            <a:gdLst>
              <a:gd name="connsiteX0" fmla="*/ 0 w 252297"/>
              <a:gd name="connsiteY0" fmla="*/ 0 h 252297"/>
              <a:gd name="connsiteX1" fmla="*/ 252297 w 252297"/>
              <a:gd name="connsiteY1" fmla="*/ 0 h 252297"/>
              <a:gd name="connsiteX2" fmla="*/ 252297 w 252297"/>
              <a:gd name="connsiteY2" fmla="*/ 252297 h 252297"/>
              <a:gd name="connsiteX3" fmla="*/ 0 w 252297"/>
              <a:gd name="connsiteY3" fmla="*/ 252297 h 252297"/>
              <a:gd name="connsiteX4" fmla="*/ 0 w 252297"/>
              <a:gd name="connsiteY4" fmla="*/ 0 h 252297"/>
              <a:gd name="connsiteX0" fmla="*/ 0 w 455497"/>
              <a:gd name="connsiteY0" fmla="*/ 0 h 360247"/>
              <a:gd name="connsiteX1" fmla="*/ 252297 w 455497"/>
              <a:gd name="connsiteY1" fmla="*/ 0 h 360247"/>
              <a:gd name="connsiteX2" fmla="*/ 455497 w 455497"/>
              <a:gd name="connsiteY2" fmla="*/ 360247 h 360247"/>
              <a:gd name="connsiteX3" fmla="*/ 0 w 455497"/>
              <a:gd name="connsiteY3" fmla="*/ 252297 h 360247"/>
              <a:gd name="connsiteX4" fmla="*/ 0 w 455497"/>
              <a:gd name="connsiteY4" fmla="*/ 0 h 360247"/>
              <a:gd name="connsiteX0" fmla="*/ 455497 w 546937"/>
              <a:gd name="connsiteY0" fmla="*/ 360247 h 451687"/>
              <a:gd name="connsiteX1" fmla="*/ 0 w 546937"/>
              <a:gd name="connsiteY1" fmla="*/ 252297 h 451687"/>
              <a:gd name="connsiteX2" fmla="*/ 0 w 546937"/>
              <a:gd name="connsiteY2" fmla="*/ 0 h 451687"/>
              <a:gd name="connsiteX3" fmla="*/ 252297 w 546937"/>
              <a:gd name="connsiteY3" fmla="*/ 0 h 451687"/>
              <a:gd name="connsiteX4" fmla="*/ 546937 w 546937"/>
              <a:gd name="connsiteY4" fmla="*/ 451687 h 451687"/>
              <a:gd name="connsiteX0" fmla="*/ 455497 w 455497"/>
              <a:gd name="connsiteY0" fmla="*/ 360247 h 360247"/>
              <a:gd name="connsiteX1" fmla="*/ 0 w 455497"/>
              <a:gd name="connsiteY1" fmla="*/ 252297 h 360247"/>
              <a:gd name="connsiteX2" fmla="*/ 0 w 455497"/>
              <a:gd name="connsiteY2" fmla="*/ 0 h 360247"/>
              <a:gd name="connsiteX3" fmla="*/ 252297 w 455497"/>
              <a:gd name="connsiteY3" fmla="*/ 0 h 360247"/>
              <a:gd name="connsiteX0" fmla="*/ 0 w 252297"/>
              <a:gd name="connsiteY0" fmla="*/ 252297 h 252297"/>
              <a:gd name="connsiteX1" fmla="*/ 0 w 252297"/>
              <a:gd name="connsiteY1" fmla="*/ 0 h 252297"/>
              <a:gd name="connsiteX2" fmla="*/ 252297 w 252297"/>
              <a:gd name="connsiteY2" fmla="*/ 0 h 252297"/>
            </a:gdLst>
            <a:ahLst/>
            <a:cxnLst>
              <a:cxn ang="0">
                <a:pos x="connsiteX0" y="connsiteY0"/>
              </a:cxn>
              <a:cxn ang="0">
                <a:pos x="connsiteX1" y="connsiteY1"/>
              </a:cxn>
              <a:cxn ang="0">
                <a:pos x="connsiteX2" y="connsiteY2"/>
              </a:cxn>
            </a:cxnLst>
            <a:rect l="l" t="t" r="r" b="b"/>
            <a:pathLst>
              <a:path w="252297" h="252297">
                <a:moveTo>
                  <a:pt x="0" y="252297"/>
                </a:moveTo>
                <a:lnTo>
                  <a:pt x="0" y="0"/>
                </a:lnTo>
                <a:lnTo>
                  <a:pt x="252297" y="0"/>
                </a:lnTo>
              </a:path>
            </a:pathLst>
          </a:cu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latin typeface="TT Norms Regular" panose="02000503030000020003" pitchFamily="2" charset="0"/>
            </a:endParaRPr>
          </a:p>
        </p:txBody>
      </p:sp>
      <p:sp>
        <p:nvSpPr>
          <p:cNvPr id="86" name="Прямоугольник 85">
            <a:extLst>
              <a:ext uri="{FF2B5EF4-FFF2-40B4-BE49-F238E27FC236}">
                <a16:creationId xmlns:a16="http://schemas.microsoft.com/office/drawing/2014/main" id="{E106F9C3-9421-444B-BE96-0B71B3119D4E}"/>
              </a:ext>
            </a:extLst>
          </p:cNvPr>
          <p:cNvSpPr/>
          <p:nvPr/>
        </p:nvSpPr>
        <p:spPr>
          <a:xfrm>
            <a:off x="287857" y="2897608"/>
            <a:ext cx="2877711" cy="480131"/>
          </a:xfrm>
          <a:prstGeom prst="rect">
            <a:avLst/>
          </a:prstGeom>
        </p:spPr>
        <p:txBody>
          <a:bodyPr wrap="square">
            <a:spAutoFit/>
          </a:bodyPr>
          <a:lstStyle/>
          <a:p>
            <a:pPr>
              <a:lnSpc>
                <a:spcPct val="90000"/>
              </a:lnSpc>
            </a:pPr>
            <a:r>
              <a:rPr lang="ru-RU" sz="1400" dirty="0">
                <a:latin typeface="Times New Roman" panose="02020603050405020304" pitchFamily="18" charset="0"/>
                <a:ea typeface="Roboto Light" panose="02000000000000000000" pitchFamily="2" charset="0"/>
                <a:cs typeface="Times New Roman" panose="02020603050405020304" pitchFamily="18" charset="0"/>
              </a:rPr>
              <a:t>Войдите на официальном сайте ЕИС в раздел «Реестр контрактов»</a:t>
            </a:r>
          </a:p>
        </p:txBody>
      </p:sp>
      <p:sp>
        <p:nvSpPr>
          <p:cNvPr id="88" name="Прямоугольник 87">
            <a:extLst>
              <a:ext uri="{FF2B5EF4-FFF2-40B4-BE49-F238E27FC236}">
                <a16:creationId xmlns:a16="http://schemas.microsoft.com/office/drawing/2014/main" id="{2AAFF4B5-5FB9-4100-8F69-C80A52BFCE61}"/>
              </a:ext>
            </a:extLst>
          </p:cNvPr>
          <p:cNvSpPr/>
          <p:nvPr/>
        </p:nvSpPr>
        <p:spPr>
          <a:xfrm>
            <a:off x="3965476" y="3396785"/>
            <a:ext cx="2814034" cy="867930"/>
          </a:xfrm>
          <a:prstGeom prst="rect">
            <a:avLst/>
          </a:prstGeom>
        </p:spPr>
        <p:txBody>
          <a:bodyPr wrap="square">
            <a:spAutoFit/>
          </a:bodyPr>
          <a:lstStyle/>
          <a:p>
            <a:pPr>
              <a:lnSpc>
                <a:spcPct val="90000"/>
              </a:lnSpc>
            </a:pPr>
            <a:r>
              <a:rPr lang="ru-RU" sz="1400" dirty="0">
                <a:latin typeface="Times New Roman" panose="02020603050405020304" pitchFamily="18" charset="0"/>
                <a:ea typeface="Roboto Light" panose="02000000000000000000" pitchFamily="2" charset="0"/>
                <a:cs typeface="Times New Roman" panose="02020603050405020304" pitchFamily="18" charset="0"/>
              </a:rPr>
              <a:t>Измените статус контракта </a:t>
            </a:r>
          </a:p>
          <a:p>
            <a:pPr>
              <a:lnSpc>
                <a:spcPct val="90000"/>
              </a:lnSpc>
            </a:pPr>
            <a:r>
              <a:rPr lang="ru-RU" sz="1400" dirty="0">
                <a:latin typeface="Times New Roman" panose="02020603050405020304" pitchFamily="18" charset="0"/>
                <a:ea typeface="Roboto Light" panose="02000000000000000000" pitchFamily="2" charset="0"/>
                <a:cs typeface="Times New Roman" panose="02020603050405020304" pitchFamily="18" charset="0"/>
              </a:rPr>
              <a:t>в блоке «Общая информация о контракте» на закладку </a:t>
            </a:r>
          </a:p>
          <a:p>
            <a:pPr>
              <a:lnSpc>
                <a:spcPct val="90000"/>
              </a:lnSpc>
            </a:pPr>
            <a:r>
              <a:rPr lang="ru-RU" sz="1400" dirty="0">
                <a:latin typeface="Times New Roman" panose="02020603050405020304" pitchFamily="18" charset="0"/>
                <a:ea typeface="Roboto Light" panose="02000000000000000000" pitchFamily="2" charset="0"/>
                <a:cs typeface="Times New Roman" panose="02020603050405020304" pitchFamily="18" charset="0"/>
              </a:rPr>
              <a:t>«Исполнение завершено»</a:t>
            </a:r>
            <a:endParaRPr lang="ru-RU" sz="1400" b="1" dirty="0">
              <a:latin typeface="Times New Roman" panose="02020603050405020304" pitchFamily="18" charset="0"/>
              <a:cs typeface="Times New Roman" panose="02020603050405020304" pitchFamily="18" charset="0"/>
            </a:endParaRPr>
          </a:p>
        </p:txBody>
      </p:sp>
      <p:sp>
        <p:nvSpPr>
          <p:cNvPr id="89" name="Прямоугольник 88">
            <a:extLst>
              <a:ext uri="{FF2B5EF4-FFF2-40B4-BE49-F238E27FC236}">
                <a16:creationId xmlns:a16="http://schemas.microsoft.com/office/drawing/2014/main" id="{011067D5-64B2-439C-A414-EF460A080D81}"/>
              </a:ext>
            </a:extLst>
          </p:cNvPr>
          <p:cNvSpPr/>
          <p:nvPr/>
        </p:nvSpPr>
        <p:spPr>
          <a:xfrm>
            <a:off x="3500821" y="4404233"/>
            <a:ext cx="2955797" cy="674031"/>
          </a:xfrm>
          <a:prstGeom prst="rect">
            <a:avLst/>
          </a:prstGeom>
        </p:spPr>
        <p:txBody>
          <a:bodyPr wrap="square">
            <a:spAutoFit/>
          </a:bodyPr>
          <a:lstStyle/>
          <a:p>
            <a:pPr>
              <a:lnSpc>
                <a:spcPct val="90000"/>
              </a:lnSpc>
            </a:pPr>
            <a:r>
              <a:rPr lang="ru-RU" sz="1400" dirty="0">
                <a:latin typeface="Times New Roman" panose="02020603050405020304" pitchFamily="18" charset="0"/>
                <a:ea typeface="Roboto Light" panose="02000000000000000000" pitchFamily="2" charset="0"/>
                <a:cs typeface="Times New Roman" panose="02020603050405020304" pitchFamily="18" charset="0"/>
              </a:rPr>
              <a:t>После заполнения всех необходимых параметров нажмите кнопку «Найти»</a:t>
            </a:r>
            <a:endParaRPr lang="ru-RU" sz="1400" b="1" dirty="0">
              <a:latin typeface="Times New Roman" panose="02020603050405020304" pitchFamily="18" charset="0"/>
              <a:cs typeface="Times New Roman" panose="02020603050405020304" pitchFamily="18" charset="0"/>
            </a:endParaRPr>
          </a:p>
        </p:txBody>
      </p:sp>
      <p:sp>
        <p:nvSpPr>
          <p:cNvPr id="90" name="Прямоугольник 89">
            <a:extLst>
              <a:ext uri="{FF2B5EF4-FFF2-40B4-BE49-F238E27FC236}">
                <a16:creationId xmlns:a16="http://schemas.microsoft.com/office/drawing/2014/main" id="{9092C677-CFDF-4BA3-88BD-F8614946AB4A}"/>
              </a:ext>
            </a:extLst>
          </p:cNvPr>
          <p:cNvSpPr/>
          <p:nvPr/>
        </p:nvSpPr>
        <p:spPr>
          <a:xfrm>
            <a:off x="3581177" y="2837022"/>
            <a:ext cx="1910614" cy="480131"/>
          </a:xfrm>
          <a:prstGeom prst="rect">
            <a:avLst/>
          </a:prstGeom>
        </p:spPr>
        <p:txBody>
          <a:bodyPr wrap="square">
            <a:spAutoFit/>
          </a:bodyPr>
          <a:lstStyle/>
          <a:p>
            <a:pPr>
              <a:lnSpc>
                <a:spcPct val="90000"/>
              </a:lnSpc>
            </a:pPr>
            <a:r>
              <a:rPr lang="ru-RU" sz="1400" dirty="0">
                <a:latin typeface="Times New Roman" panose="02020603050405020304" pitchFamily="18" charset="0"/>
                <a:ea typeface="Roboto Light" panose="02000000000000000000" pitchFamily="2" charset="0"/>
                <a:cs typeface="Times New Roman" panose="02020603050405020304" pitchFamily="18" charset="0"/>
              </a:rPr>
              <a:t>Откройте страницу расширенного поиска</a:t>
            </a:r>
          </a:p>
        </p:txBody>
      </p:sp>
      <p:sp>
        <p:nvSpPr>
          <p:cNvPr id="91" name="Прямоугольник с одним усеченным углом 12">
            <a:extLst>
              <a:ext uri="{FF2B5EF4-FFF2-40B4-BE49-F238E27FC236}">
                <a16:creationId xmlns:a16="http://schemas.microsoft.com/office/drawing/2014/main" id="{1B066836-7191-4CDA-B5A6-3DB2D768EE27}"/>
              </a:ext>
            </a:extLst>
          </p:cNvPr>
          <p:cNvSpPr/>
          <p:nvPr/>
        </p:nvSpPr>
        <p:spPr bwMode="auto">
          <a:xfrm rot="10800000" flipH="1">
            <a:off x="390058" y="2642192"/>
            <a:ext cx="208411" cy="205266"/>
          </a:xfrm>
          <a:prstGeom prst="snip1Rect">
            <a:avLst>
              <a:gd name="adj" fmla="val 1563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92" name="TextBox 91">
            <a:extLst>
              <a:ext uri="{FF2B5EF4-FFF2-40B4-BE49-F238E27FC236}">
                <a16:creationId xmlns:a16="http://schemas.microsoft.com/office/drawing/2014/main" id="{9D3AE21D-73F7-4E97-9DAB-2BDFD6F49FCA}"/>
              </a:ext>
            </a:extLst>
          </p:cNvPr>
          <p:cNvSpPr txBox="1"/>
          <p:nvPr/>
        </p:nvSpPr>
        <p:spPr>
          <a:xfrm>
            <a:off x="382302" y="2621716"/>
            <a:ext cx="250390" cy="246221"/>
          </a:xfrm>
          <a:prstGeom prst="rect">
            <a:avLst/>
          </a:prstGeom>
          <a:noFill/>
        </p:spPr>
        <p:txBody>
          <a:bodyPr wrap="none" rtlCol="0">
            <a:spAutoFit/>
          </a:bodyPr>
          <a:lstStyle/>
          <a:p>
            <a:r>
              <a:rPr lang="ru-RU" sz="1000" b="1" dirty="0">
                <a:solidFill>
                  <a:schemeClr val="bg1"/>
                </a:solidFill>
                <a:latin typeface="TT Norms Bold" panose="02000503030000020003" pitchFamily="2" charset="0"/>
              </a:rPr>
              <a:t>1</a:t>
            </a:r>
          </a:p>
        </p:txBody>
      </p:sp>
      <p:sp>
        <p:nvSpPr>
          <p:cNvPr id="93" name="Прямоугольник с одним усеченным углом 12">
            <a:extLst>
              <a:ext uri="{FF2B5EF4-FFF2-40B4-BE49-F238E27FC236}">
                <a16:creationId xmlns:a16="http://schemas.microsoft.com/office/drawing/2014/main" id="{BD19A2A7-1837-419A-8F42-9B3378249597}"/>
              </a:ext>
            </a:extLst>
          </p:cNvPr>
          <p:cNvSpPr/>
          <p:nvPr/>
        </p:nvSpPr>
        <p:spPr bwMode="auto">
          <a:xfrm rot="10800000" flipH="1">
            <a:off x="3873794" y="2642192"/>
            <a:ext cx="208411" cy="205266"/>
          </a:xfrm>
          <a:prstGeom prst="snip1Rect">
            <a:avLst>
              <a:gd name="adj" fmla="val 1563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94" name="TextBox 93">
            <a:extLst>
              <a:ext uri="{FF2B5EF4-FFF2-40B4-BE49-F238E27FC236}">
                <a16:creationId xmlns:a16="http://schemas.microsoft.com/office/drawing/2014/main" id="{E83E1620-23CC-4C67-A839-42CF06CC2E08}"/>
              </a:ext>
            </a:extLst>
          </p:cNvPr>
          <p:cNvSpPr txBox="1"/>
          <p:nvPr/>
        </p:nvSpPr>
        <p:spPr>
          <a:xfrm>
            <a:off x="3854314" y="2621716"/>
            <a:ext cx="250390" cy="246221"/>
          </a:xfrm>
          <a:prstGeom prst="rect">
            <a:avLst/>
          </a:prstGeom>
          <a:noFill/>
        </p:spPr>
        <p:txBody>
          <a:bodyPr wrap="none" rtlCol="0">
            <a:spAutoFit/>
          </a:bodyPr>
          <a:lstStyle/>
          <a:p>
            <a:r>
              <a:rPr lang="ru-RU" sz="1000" b="1" dirty="0">
                <a:solidFill>
                  <a:schemeClr val="bg1"/>
                </a:solidFill>
                <a:latin typeface="TT Norms Bold" panose="02000503030000020003" pitchFamily="2" charset="0"/>
              </a:rPr>
              <a:t>2</a:t>
            </a:r>
          </a:p>
        </p:txBody>
      </p:sp>
      <p:sp>
        <p:nvSpPr>
          <p:cNvPr id="97" name="Прямоугольник с одним усеченным углом 12">
            <a:extLst>
              <a:ext uri="{FF2B5EF4-FFF2-40B4-BE49-F238E27FC236}">
                <a16:creationId xmlns:a16="http://schemas.microsoft.com/office/drawing/2014/main" id="{9955ECFA-B297-440F-BB88-FCEF7A105143}"/>
              </a:ext>
            </a:extLst>
          </p:cNvPr>
          <p:cNvSpPr/>
          <p:nvPr/>
        </p:nvSpPr>
        <p:spPr bwMode="auto">
          <a:xfrm rot="10800000" flipH="1">
            <a:off x="3873794" y="4164333"/>
            <a:ext cx="208411" cy="205266"/>
          </a:xfrm>
          <a:prstGeom prst="snip1Rect">
            <a:avLst>
              <a:gd name="adj" fmla="val 1563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98" name="TextBox 97">
            <a:extLst>
              <a:ext uri="{FF2B5EF4-FFF2-40B4-BE49-F238E27FC236}">
                <a16:creationId xmlns:a16="http://schemas.microsoft.com/office/drawing/2014/main" id="{99C34302-763D-416E-AA4E-066EC2DB855B}"/>
              </a:ext>
            </a:extLst>
          </p:cNvPr>
          <p:cNvSpPr txBox="1"/>
          <p:nvPr/>
        </p:nvSpPr>
        <p:spPr>
          <a:xfrm>
            <a:off x="3854314" y="4143857"/>
            <a:ext cx="250390" cy="246221"/>
          </a:xfrm>
          <a:prstGeom prst="rect">
            <a:avLst/>
          </a:prstGeom>
          <a:noFill/>
        </p:spPr>
        <p:txBody>
          <a:bodyPr wrap="none" rtlCol="0">
            <a:spAutoFit/>
          </a:bodyPr>
          <a:lstStyle/>
          <a:p>
            <a:r>
              <a:rPr lang="ru-RU" sz="1000" b="1" dirty="0">
                <a:solidFill>
                  <a:schemeClr val="bg1"/>
                </a:solidFill>
                <a:latin typeface="TT Norms Bold" panose="02000503030000020003" pitchFamily="2" charset="0"/>
              </a:rPr>
              <a:t>4</a:t>
            </a:r>
          </a:p>
        </p:txBody>
      </p:sp>
      <p:cxnSp>
        <p:nvCxnSpPr>
          <p:cNvPr id="99" name="Прямая соединительная линия 98">
            <a:extLst>
              <a:ext uri="{FF2B5EF4-FFF2-40B4-BE49-F238E27FC236}">
                <a16:creationId xmlns:a16="http://schemas.microsoft.com/office/drawing/2014/main" id="{8429D549-ABB6-4D5E-8D1D-3288BDAACC22}"/>
              </a:ext>
            </a:extLst>
          </p:cNvPr>
          <p:cNvCxnSpPr/>
          <p:nvPr/>
        </p:nvCxnSpPr>
        <p:spPr>
          <a:xfrm flipV="1">
            <a:off x="6438944" y="2755531"/>
            <a:ext cx="0" cy="151143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0" name="Прямоугольник с одним усеченным углом 12">
            <a:extLst>
              <a:ext uri="{FF2B5EF4-FFF2-40B4-BE49-F238E27FC236}">
                <a16:creationId xmlns:a16="http://schemas.microsoft.com/office/drawing/2014/main" id="{3A39EF58-E3B7-4F99-8637-2F7232B45BE7}"/>
              </a:ext>
            </a:extLst>
          </p:cNvPr>
          <p:cNvSpPr/>
          <p:nvPr/>
        </p:nvSpPr>
        <p:spPr bwMode="auto">
          <a:xfrm rot="10800000" flipH="1">
            <a:off x="6335084" y="3446002"/>
            <a:ext cx="208411" cy="205266"/>
          </a:xfrm>
          <a:prstGeom prst="snip1Rect">
            <a:avLst>
              <a:gd name="adj" fmla="val 1563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101" name="TextBox 100">
            <a:extLst>
              <a:ext uri="{FF2B5EF4-FFF2-40B4-BE49-F238E27FC236}">
                <a16:creationId xmlns:a16="http://schemas.microsoft.com/office/drawing/2014/main" id="{F3AA7F4F-8F17-4E55-9928-4780C91C8BA1}"/>
              </a:ext>
            </a:extLst>
          </p:cNvPr>
          <p:cNvSpPr txBox="1"/>
          <p:nvPr/>
        </p:nvSpPr>
        <p:spPr>
          <a:xfrm>
            <a:off x="6309742" y="3425527"/>
            <a:ext cx="250390" cy="246221"/>
          </a:xfrm>
          <a:prstGeom prst="rect">
            <a:avLst/>
          </a:prstGeom>
          <a:noFill/>
        </p:spPr>
        <p:txBody>
          <a:bodyPr wrap="none" rtlCol="0">
            <a:spAutoFit/>
          </a:bodyPr>
          <a:lstStyle/>
          <a:p>
            <a:r>
              <a:rPr lang="ru-RU" sz="1000" b="1" dirty="0">
                <a:solidFill>
                  <a:schemeClr val="bg1"/>
                </a:solidFill>
                <a:latin typeface="TT Norms Bold" panose="02000503030000020003" pitchFamily="2" charset="0"/>
              </a:rPr>
              <a:t>3</a:t>
            </a:r>
          </a:p>
        </p:txBody>
      </p:sp>
      <p:pic>
        <p:nvPicPr>
          <p:cNvPr id="102" name="Рисунок 101">
            <a:extLst>
              <a:ext uri="{FF2B5EF4-FFF2-40B4-BE49-F238E27FC236}">
                <a16:creationId xmlns:a16="http://schemas.microsoft.com/office/drawing/2014/main" id="{DDDBB6CF-0883-4357-8477-89D4216D481C}"/>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14868" y="2954030"/>
            <a:ext cx="361577" cy="361577"/>
          </a:xfrm>
          <a:prstGeom prst="rect">
            <a:avLst/>
          </a:prstGeom>
        </p:spPr>
      </p:pic>
      <p:pic>
        <p:nvPicPr>
          <p:cNvPr id="103" name="Рисунок 102">
            <a:extLst>
              <a:ext uri="{FF2B5EF4-FFF2-40B4-BE49-F238E27FC236}">
                <a16:creationId xmlns:a16="http://schemas.microsoft.com/office/drawing/2014/main" id="{871CD973-715F-4BA5-A59B-D055FC9B1A7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59213" y="4865665"/>
            <a:ext cx="361577" cy="361577"/>
          </a:xfrm>
          <a:prstGeom prst="rect">
            <a:avLst/>
          </a:prstGeom>
        </p:spPr>
      </p:pic>
      <p:cxnSp>
        <p:nvCxnSpPr>
          <p:cNvPr id="15" name="Прямая соединительная линия 14">
            <a:extLst>
              <a:ext uri="{FF2B5EF4-FFF2-40B4-BE49-F238E27FC236}">
                <a16:creationId xmlns:a16="http://schemas.microsoft.com/office/drawing/2014/main" id="{7EE380FA-3AAA-4D21-81EE-BCAC2710C193}"/>
              </a:ext>
            </a:extLst>
          </p:cNvPr>
          <p:cNvCxnSpPr>
            <a:stCxn id="92" idx="3"/>
            <a:endCxn id="94" idx="1"/>
          </p:cNvCxnSpPr>
          <p:nvPr/>
        </p:nvCxnSpPr>
        <p:spPr>
          <a:xfrm>
            <a:off x="632692" y="2744827"/>
            <a:ext cx="322162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7FD93A00-632E-4D77-B168-21DB7DEEAAEC}"/>
              </a:ext>
            </a:extLst>
          </p:cNvPr>
          <p:cNvSpPr/>
          <p:nvPr/>
        </p:nvSpPr>
        <p:spPr>
          <a:xfrm>
            <a:off x="290124" y="3511248"/>
            <a:ext cx="3149692" cy="1600438"/>
          </a:xfrm>
          <a:prstGeom prst="rect">
            <a:avLst/>
          </a:prstGeom>
          <a:ln w="28575">
            <a:solidFill>
              <a:srgbClr val="C00000"/>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Для определения НМЦК </a:t>
            </a:r>
            <a:r>
              <a:rPr lang="ru-RU" sz="1400" b="1" dirty="0">
                <a:solidFill>
                  <a:srgbClr val="C00000"/>
                </a:solidFill>
                <a:latin typeface="Times New Roman" panose="02020603050405020304" pitchFamily="18" charset="0"/>
                <a:cs typeface="Times New Roman" panose="02020603050405020304" pitchFamily="18" charset="0"/>
              </a:rPr>
              <a:t>НЕ МОГУТ</a:t>
            </a:r>
            <a:r>
              <a:rPr lang="ru-RU" sz="1400" dirty="0">
                <a:latin typeface="Times New Roman" panose="02020603050405020304" pitchFamily="18" charset="0"/>
                <a:cs typeface="Times New Roman" panose="02020603050405020304" pitchFamily="18" charset="0"/>
              </a:rPr>
              <a:t> использоваться контракты при наличии выставленных неустоек, даже если они списаны заказчиком по ПП РФ от 4 июля 2018 года № 783 (письмо Минфина РФ от 25 января 2024 года № 24-06-06/5682) </a:t>
            </a:r>
          </a:p>
        </p:txBody>
      </p:sp>
      <p:sp>
        <p:nvSpPr>
          <p:cNvPr id="67" name="TextBox 66">
            <a:extLst>
              <a:ext uri="{FF2B5EF4-FFF2-40B4-BE49-F238E27FC236}">
                <a16:creationId xmlns:a16="http://schemas.microsoft.com/office/drawing/2014/main" id="{78FD7128-C7EE-4AC3-97AF-1B6740F0E3EB}"/>
              </a:ext>
            </a:extLst>
          </p:cNvPr>
          <p:cNvSpPr txBox="1"/>
          <p:nvPr/>
        </p:nvSpPr>
        <p:spPr>
          <a:xfrm>
            <a:off x="146050" y="5275480"/>
            <a:ext cx="6565900" cy="307777"/>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Вариант № 3: Сбор и анализ общедоступной ценовой информации</a:t>
            </a:r>
          </a:p>
        </p:txBody>
      </p:sp>
      <p:sp>
        <p:nvSpPr>
          <p:cNvPr id="68" name="TextBox 67">
            <a:extLst>
              <a:ext uri="{FF2B5EF4-FFF2-40B4-BE49-F238E27FC236}">
                <a16:creationId xmlns:a16="http://schemas.microsoft.com/office/drawing/2014/main" id="{F642AEC5-4A65-4C8F-A212-189541B4FBEF}"/>
              </a:ext>
            </a:extLst>
          </p:cNvPr>
          <p:cNvSpPr txBox="1"/>
          <p:nvPr/>
        </p:nvSpPr>
        <p:spPr>
          <a:xfrm>
            <a:off x="146050" y="5600917"/>
            <a:ext cx="6565900" cy="2893100"/>
          </a:xfrm>
          <a:prstGeom prst="rect">
            <a:avLst/>
          </a:prstGeom>
          <a:noFill/>
        </p:spPr>
        <p:txBody>
          <a:bodyPr wrap="square" rtlCol="0">
            <a:spAutoFit/>
          </a:bodyPr>
          <a:lstStyle/>
          <a:p>
            <a:pPr indent="449981" algn="just"/>
            <a:r>
              <a:rPr lang="ru-RU" sz="1400" dirty="0">
                <a:latin typeface="Times New Roman" panose="02020603050405020304" pitchFamily="18" charset="0"/>
                <a:cs typeface="Times New Roman" panose="02020603050405020304" pitchFamily="18" charset="0"/>
              </a:rPr>
              <a:t>К общедоступной информации о рыночных ценах относятся: </a:t>
            </a:r>
          </a:p>
          <a:p>
            <a:pPr indent="449981" algn="just"/>
            <a:r>
              <a:rPr lang="ru-RU" sz="1400" dirty="0">
                <a:latin typeface="Times New Roman" panose="02020603050405020304" pitchFamily="18" charset="0"/>
                <a:cs typeface="Times New Roman" panose="02020603050405020304" pitchFamily="18" charset="0"/>
              </a:rPr>
              <a:t>1. Данные государственной статистической отчетности о ценах товаров, работ, услуг, расположенные на официальном сайте Федеральной службы государственной статистики в сети «Интернет» (</a:t>
            </a:r>
            <a:r>
              <a:rPr lang="ru-RU" sz="1400" dirty="0">
                <a:latin typeface="Times New Roman" panose="02020603050405020304" pitchFamily="18" charset="0"/>
                <a:cs typeface="Times New Roman" panose="02020603050405020304" pitchFamily="18" charset="0"/>
                <a:hlinkClick r:id="rId5"/>
              </a:rPr>
              <a:t>www.gks.ru</a:t>
            </a:r>
            <a:r>
              <a:rPr lang="ru-RU" sz="1400" dirty="0">
                <a:latin typeface="Times New Roman" panose="02020603050405020304" pitchFamily="18" charset="0"/>
                <a:cs typeface="Times New Roman" panose="02020603050405020304" pitchFamily="18" charset="0"/>
              </a:rPr>
              <a:t>), где доступна информация об инфляционных индексах потребительских цен на ТРУ, цен на рынке жилья, цен производителей.</a:t>
            </a:r>
          </a:p>
          <a:p>
            <a:pPr indent="449981" algn="just"/>
            <a:r>
              <a:rPr lang="ru-RU" sz="1400" dirty="0">
                <a:latin typeface="Times New Roman" panose="02020603050405020304" pitchFamily="18" charset="0"/>
                <a:cs typeface="Times New Roman" panose="02020603050405020304" pitchFamily="18" charset="0"/>
              </a:rPr>
              <a:t>2. Информация о котировках на электронных площадках, российских и иностранных биржах может быть использована, например, при осуществлении закупок нефти, металлов, пшеницы, сахара и подобных товаров. </a:t>
            </a:r>
          </a:p>
          <a:p>
            <a:pPr indent="449981" algn="just"/>
            <a:r>
              <a:rPr lang="ru-RU" sz="1400" dirty="0">
                <a:latin typeface="Times New Roman" panose="02020603050405020304" pitchFamily="18" charset="0"/>
                <a:cs typeface="Times New Roman" panose="02020603050405020304" pitchFamily="18" charset="0"/>
              </a:rPr>
              <a:t>3. Информация о ценах товаров, работ, услуг, содержащаяся в рекламе, каталогах, описаниях товаров и в других предложениях, обращенных к неопределенному кругу лиц, в том числе признаваемых в соответствии с гражданским законодательством публичными офертами.</a:t>
            </a:r>
          </a:p>
        </p:txBody>
      </p:sp>
    </p:spTree>
    <p:extLst>
      <p:ext uri="{BB962C8B-B14F-4D97-AF65-F5344CB8AC3E}">
        <p14:creationId xmlns:p14="http://schemas.microsoft.com/office/powerpoint/2010/main" val="75798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8413E3E8-074D-4384-AFF8-3EEE4C1D8A58}"/>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grpSp>
        <p:nvGrpSpPr>
          <p:cNvPr id="35" name="Группа 34">
            <a:extLst>
              <a:ext uri="{FF2B5EF4-FFF2-40B4-BE49-F238E27FC236}">
                <a16:creationId xmlns:a16="http://schemas.microsoft.com/office/drawing/2014/main" id="{F7B6B75C-3107-4BC3-AF8B-1F8F82729F4C}"/>
              </a:ext>
            </a:extLst>
          </p:cNvPr>
          <p:cNvGrpSpPr>
            <a:grpSpLocks/>
          </p:cNvGrpSpPr>
          <p:nvPr/>
        </p:nvGrpSpPr>
        <p:grpSpPr bwMode="auto">
          <a:xfrm>
            <a:off x="6309360" y="9149252"/>
            <a:ext cx="548640" cy="237490"/>
            <a:chOff x="614" y="660"/>
            <a:chExt cx="864" cy="374"/>
          </a:xfrm>
        </p:grpSpPr>
        <p:sp>
          <p:nvSpPr>
            <p:cNvPr id="36" name="AutoShape 47">
              <a:extLst>
                <a:ext uri="{FF2B5EF4-FFF2-40B4-BE49-F238E27FC236}">
                  <a16:creationId xmlns:a16="http://schemas.microsoft.com/office/drawing/2014/main" id="{4D234ABC-671C-4EEF-9969-2058EBE1E50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37" name="AutoShape 48">
              <a:extLst>
                <a:ext uri="{FF2B5EF4-FFF2-40B4-BE49-F238E27FC236}">
                  <a16:creationId xmlns:a16="http://schemas.microsoft.com/office/drawing/2014/main" id="{4EB8676F-5137-49C4-ACC5-D9F2C0AB4A97}"/>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38" name="Text Box 49">
              <a:extLst>
                <a:ext uri="{FF2B5EF4-FFF2-40B4-BE49-F238E27FC236}">
                  <a16:creationId xmlns:a16="http://schemas.microsoft.com/office/drawing/2014/main" id="{C8C83138-6FFB-44FB-BECD-6234FC573628}"/>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12</a:t>
              </a:r>
            </a:p>
          </p:txBody>
        </p:sp>
      </p:grpSp>
      <p:sp>
        <p:nvSpPr>
          <p:cNvPr id="2" name="Прямоугольник 1">
            <a:extLst>
              <a:ext uri="{FF2B5EF4-FFF2-40B4-BE49-F238E27FC236}">
                <a16:creationId xmlns:a16="http://schemas.microsoft.com/office/drawing/2014/main" id="{790848F9-8F7D-4657-845B-0F9E7E3DAAF0}"/>
              </a:ext>
            </a:extLst>
          </p:cNvPr>
          <p:cNvSpPr/>
          <p:nvPr/>
        </p:nvSpPr>
        <p:spPr>
          <a:xfrm>
            <a:off x="146050" y="267930"/>
            <a:ext cx="6565900" cy="2462213"/>
          </a:xfrm>
          <a:prstGeom prst="rect">
            <a:avLst/>
          </a:prstGeom>
          <a:ln w="28575">
            <a:solidFill>
              <a:srgbClr val="C00000"/>
            </a:solidFill>
          </a:ln>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Необходимо обратить внимание на достоверность источника: предпочтительной является информация, содержащаяся на сайтах производителей, сайтах официальных представителей производителей, уполномоченных ими для предоставления такой информации. </a:t>
            </a:r>
          </a:p>
          <a:p>
            <a:pPr indent="449981" algn="just"/>
            <a:r>
              <a:rPr lang="ru-RU" sz="1400" dirty="0">
                <a:latin typeface="Times New Roman" panose="02020603050405020304" pitchFamily="18" charset="0"/>
                <a:cs typeface="Times New Roman" panose="02020603050405020304" pitchFamily="18" charset="0"/>
              </a:rPr>
              <a:t>Если заказчик принял решение использовать такую информацию, целесообразно делать снимок экрана («скриншот»), содержащий информацию о характеристиках товара, позволяющих сопоставить выбранный товар с потребностью заказчика, а также подтверждающий информацию о дате сохранения информации. Данный снимок экрана («скриншот») целесообразно хранить с иными документами о закупке, подлежащими хранению в соответствии с требованиями Федерального закона № 44-ФЗ.</a:t>
            </a:r>
          </a:p>
        </p:txBody>
      </p:sp>
      <p:sp>
        <p:nvSpPr>
          <p:cNvPr id="4" name="Прямоугольник 3">
            <a:extLst>
              <a:ext uri="{FF2B5EF4-FFF2-40B4-BE49-F238E27FC236}">
                <a16:creationId xmlns:a16="http://schemas.microsoft.com/office/drawing/2014/main" id="{4495A9D2-3161-4B97-A47E-ABB53187B946}"/>
              </a:ext>
            </a:extLst>
          </p:cNvPr>
          <p:cNvSpPr/>
          <p:nvPr/>
        </p:nvSpPr>
        <p:spPr>
          <a:xfrm>
            <a:off x="681807" y="2886848"/>
            <a:ext cx="5422900" cy="307777"/>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Расчет НМЦК</a:t>
            </a:r>
          </a:p>
        </p:txBody>
      </p:sp>
      <p:sp>
        <p:nvSpPr>
          <p:cNvPr id="13" name="Прямоугольник 12">
            <a:extLst>
              <a:ext uri="{FF2B5EF4-FFF2-40B4-BE49-F238E27FC236}">
                <a16:creationId xmlns:a16="http://schemas.microsoft.com/office/drawing/2014/main" id="{9ADA7AAE-8A42-4FDE-828B-B39C3335BFFD}"/>
              </a:ext>
            </a:extLst>
          </p:cNvPr>
          <p:cNvSpPr/>
          <p:nvPr/>
        </p:nvSpPr>
        <p:spPr>
          <a:xfrm>
            <a:off x="863600" y="3351906"/>
            <a:ext cx="5848350" cy="738664"/>
          </a:xfrm>
          <a:prstGeom prst="rect">
            <a:avLst/>
          </a:prstGeom>
          <a:ln w="28575">
            <a:solidFill>
              <a:srgbClr val="C00000"/>
            </a:solidFill>
          </a:ln>
        </p:spPr>
        <p:txBody>
          <a:bodyPr wrap="square">
            <a:spAutoFit/>
          </a:bodyPr>
          <a:lstStyle/>
          <a:p>
            <a:pPr indent="450000" algn="just"/>
            <a:r>
              <a:rPr lang="ru-RU" sz="1400" dirty="0">
                <a:latin typeface="Times New Roman" panose="02020603050405020304" pitchFamily="18" charset="0"/>
                <a:cs typeface="Times New Roman" panose="02020603050405020304" pitchFamily="18" charset="0"/>
              </a:rPr>
              <a:t>При определении НМЦК методом сопоставимых рыночных цен (анализа рынка) необходимо использовать не менее трех цен товара, работы, услуги, предлагаемым различными поставщиками.</a:t>
            </a:r>
          </a:p>
        </p:txBody>
      </p:sp>
      <p:pic>
        <p:nvPicPr>
          <p:cNvPr id="14" name="Рисунок 13">
            <a:extLst>
              <a:ext uri="{FF2B5EF4-FFF2-40B4-BE49-F238E27FC236}">
                <a16:creationId xmlns:a16="http://schemas.microsoft.com/office/drawing/2014/main" id="{AEF28184-7EAA-41F0-9EB6-46FE9189AE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429290"/>
            <a:ext cx="599069" cy="583895"/>
          </a:xfrm>
          <a:prstGeom prst="rect">
            <a:avLst/>
          </a:prstGeom>
        </p:spPr>
      </p:pic>
      <p:sp>
        <p:nvSpPr>
          <p:cNvPr id="16" name="TextBox 15">
            <a:extLst>
              <a:ext uri="{FF2B5EF4-FFF2-40B4-BE49-F238E27FC236}">
                <a16:creationId xmlns:a16="http://schemas.microsoft.com/office/drawing/2014/main" id="{024353AC-BCFC-4F4A-A3E2-8AD3D0760D0A}"/>
              </a:ext>
            </a:extLst>
          </p:cNvPr>
          <p:cNvSpPr txBox="1"/>
          <p:nvPr/>
        </p:nvSpPr>
        <p:spPr>
          <a:xfrm>
            <a:off x="173353" y="4430818"/>
            <a:ext cx="6565900" cy="738664"/>
          </a:xfrm>
          <a:prstGeom prst="rect">
            <a:avLst/>
          </a:prstGeom>
          <a:noFill/>
        </p:spPr>
        <p:txBody>
          <a:bodyPr wrap="square" rtlCol="0">
            <a:spAutoFit/>
          </a:bodyPr>
          <a:lstStyle/>
          <a:p>
            <a:pPr indent="449981" algn="just"/>
            <a:r>
              <a:rPr lang="ru-RU" sz="1400" dirty="0">
                <a:latin typeface="Times New Roman" panose="02020603050405020304" pitchFamily="18" charset="0"/>
                <a:cs typeface="Times New Roman" panose="02020603050405020304" pitchFamily="18" charset="0"/>
              </a:rPr>
              <a:t>Цены прошлых периодов могут быть приведены к текущему уровню цен путем применения коэффициента, учитывающего индекс потребительских цен, по формуле:</a:t>
            </a:r>
          </a:p>
        </p:txBody>
      </p:sp>
      <p:sp>
        <p:nvSpPr>
          <p:cNvPr id="17" name="Рамка 16">
            <a:extLst>
              <a:ext uri="{FF2B5EF4-FFF2-40B4-BE49-F238E27FC236}">
                <a16:creationId xmlns:a16="http://schemas.microsoft.com/office/drawing/2014/main" id="{C33CFAE5-A645-49FF-92F1-64582CFBA1DB}"/>
              </a:ext>
            </a:extLst>
          </p:cNvPr>
          <p:cNvSpPr/>
          <p:nvPr/>
        </p:nvSpPr>
        <p:spPr>
          <a:xfrm>
            <a:off x="279398" y="5279505"/>
            <a:ext cx="6299200" cy="1023140"/>
          </a:xfrm>
          <a:prstGeom prst="frame">
            <a:avLst>
              <a:gd name="adj1" fmla="val 3692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F0B3CD2E-A939-4542-B55C-ECC3CFE11069}"/>
              </a:ext>
            </a:extLst>
          </p:cNvPr>
          <p:cNvPicPr>
            <a:picLocks noChangeAspect="1"/>
          </p:cNvPicPr>
          <p:nvPr/>
        </p:nvPicPr>
        <p:blipFill rotWithShape="1">
          <a:blip r:embed="rId5"/>
          <a:srcRect l="23691" t="35515" r="38333" b="55634"/>
          <a:stretch/>
        </p:blipFill>
        <p:spPr>
          <a:xfrm>
            <a:off x="584517" y="5345786"/>
            <a:ext cx="5663565" cy="890581"/>
          </a:xfrm>
          <a:prstGeom prst="rect">
            <a:avLst/>
          </a:prstGeom>
        </p:spPr>
      </p:pic>
      <p:sp>
        <p:nvSpPr>
          <p:cNvPr id="20" name="Прямоугольник 19">
            <a:extLst>
              <a:ext uri="{FF2B5EF4-FFF2-40B4-BE49-F238E27FC236}">
                <a16:creationId xmlns:a16="http://schemas.microsoft.com/office/drawing/2014/main" id="{075A1037-3BCA-4F8C-AED7-6E44D026C87F}"/>
              </a:ext>
            </a:extLst>
          </p:cNvPr>
          <p:cNvSpPr/>
          <p:nvPr/>
        </p:nvSpPr>
        <p:spPr>
          <a:xfrm>
            <a:off x="279400" y="6270600"/>
            <a:ext cx="6299199" cy="2400657"/>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где:</a:t>
            </a:r>
          </a:p>
          <a:p>
            <a:pPr indent="449981" algn="just"/>
            <a:endParaRPr lang="ru-RU" sz="1400" dirty="0">
              <a:latin typeface="Times New Roman" panose="02020603050405020304" pitchFamily="18" charset="0"/>
              <a:cs typeface="Times New Roman" panose="02020603050405020304" pitchFamily="18" charset="0"/>
            </a:endParaRPr>
          </a:p>
          <a:p>
            <a:pPr indent="449981" algn="just"/>
            <a:r>
              <a:rPr lang="ru-RU" sz="1400" dirty="0">
                <a:latin typeface="Times New Roman" panose="02020603050405020304" pitchFamily="18" charset="0"/>
                <a:cs typeface="Times New Roman" panose="02020603050405020304" pitchFamily="18" charset="0"/>
              </a:rPr>
              <a:t>      - коэффициент для пересчета цен прошлых периодов к текущему уровню цен;</a:t>
            </a:r>
          </a:p>
          <a:p>
            <a:pPr indent="449981" algn="just"/>
            <a:r>
              <a:rPr lang="en-US" sz="1600" b="1" i="1" dirty="0">
                <a:latin typeface="Times New Roman" panose="02020603050405020304" pitchFamily="18" charset="0"/>
                <a:cs typeface="Times New Roman" panose="02020603050405020304" pitchFamily="18" charset="0"/>
              </a:rPr>
              <a:t>t</a:t>
            </a:r>
            <a:r>
              <a:rPr lang="ru-RU" sz="1600" b="1" dirty="0">
                <a:latin typeface="Times New Roman" panose="02020603050405020304" pitchFamily="18" charset="0"/>
                <a:cs typeface="Times New Roman" panose="02020603050405020304" pitchFamily="18" charset="0"/>
              </a:rPr>
              <a:t>ф</a:t>
            </a:r>
            <a:r>
              <a:rPr lang="ru-RU" sz="16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срок формирования ценовой информации, используемой для расчета;</a:t>
            </a:r>
          </a:p>
          <a:p>
            <a:pPr indent="449981" algn="just"/>
            <a:r>
              <a:rPr lang="ru-RU" sz="2000" b="1" i="1" dirty="0">
                <a:latin typeface="Times New Roman" panose="02020603050405020304" pitchFamily="18" charset="0"/>
                <a:cs typeface="Times New Roman" panose="02020603050405020304" pitchFamily="18" charset="0"/>
              </a:rPr>
              <a:t>t</a:t>
            </a:r>
            <a:r>
              <a:rPr lang="ru-RU" sz="1400"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месяц проведения расчетов НМЦК;</a:t>
            </a:r>
          </a:p>
          <a:p>
            <a:pPr indent="449981" algn="just"/>
            <a:r>
              <a:rPr lang="ru-RU" sz="1600" b="1" dirty="0" err="1">
                <a:latin typeface="Times New Roman" panose="02020603050405020304" pitchFamily="18" charset="0"/>
                <a:cs typeface="Times New Roman" panose="02020603050405020304" pitchFamily="18" charset="0"/>
              </a:rPr>
              <a:t>ИПЦ</a:t>
            </a:r>
            <a:r>
              <a:rPr lang="ru-RU" sz="1600" b="1" i="1" dirty="0" err="1">
                <a:latin typeface="Times New Roman" panose="02020603050405020304" pitchFamily="18" charset="0"/>
                <a:cs typeface="Times New Roman" panose="02020603050405020304" pitchFamily="18" charset="0"/>
              </a:rPr>
              <a:t>t</a:t>
            </a:r>
            <a:r>
              <a:rPr lang="ru-RU" sz="1400" dirty="0">
                <a:latin typeface="Times New Roman" panose="02020603050405020304" pitchFamily="18" charset="0"/>
                <a:cs typeface="Times New Roman" panose="02020603050405020304" pitchFamily="18" charset="0"/>
              </a:rPr>
              <a:t> - индекс потребительских цен на месяц в процентах к предыдущему месяцу, соответствующий месяцу в интервале от </a:t>
            </a:r>
            <a:r>
              <a:rPr lang="ru-RU" sz="1400" b="1" i="1" dirty="0" err="1">
                <a:latin typeface="Times New Roman" panose="02020603050405020304" pitchFamily="18" charset="0"/>
                <a:cs typeface="Times New Roman" panose="02020603050405020304" pitchFamily="18" charset="0"/>
              </a:rPr>
              <a:t>t</a:t>
            </a:r>
            <a:r>
              <a:rPr lang="ru-RU" sz="1400" b="1" dirty="0" err="1">
                <a:latin typeface="Times New Roman" panose="02020603050405020304" pitchFamily="18" charset="0"/>
                <a:cs typeface="Times New Roman" panose="02020603050405020304" pitchFamily="18" charset="0"/>
              </a:rPr>
              <a:t>ф</a:t>
            </a:r>
            <a:r>
              <a:rPr lang="ru-RU" sz="1400" dirty="0">
                <a:latin typeface="Times New Roman" panose="02020603050405020304" pitchFamily="18" charset="0"/>
                <a:cs typeface="Times New Roman" panose="02020603050405020304" pitchFamily="18" charset="0"/>
              </a:rPr>
              <a:t> до </a:t>
            </a:r>
            <a:r>
              <a:rPr lang="ru-RU" sz="1400" b="1" i="1" dirty="0">
                <a:latin typeface="Times New Roman" panose="02020603050405020304" pitchFamily="18" charset="0"/>
                <a:cs typeface="Times New Roman" panose="02020603050405020304" pitchFamily="18" charset="0"/>
              </a:rPr>
              <a:t>t</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включительно, установленный Федеральной службой государственной статистики (</a:t>
            </a:r>
            <a:r>
              <a:rPr lang="ru-RU" sz="1400" dirty="0">
                <a:latin typeface="Times New Roman" panose="02020603050405020304" pitchFamily="18" charset="0"/>
                <a:cs typeface="Times New Roman" panose="02020603050405020304" pitchFamily="18" charset="0"/>
                <a:hlinkClick r:id="rId6"/>
              </a:rPr>
              <a:t>http://www.gks.ru</a:t>
            </a:r>
            <a:r>
              <a:rPr lang="ru-RU" sz="1400" dirty="0">
                <a:latin typeface="Times New Roman" panose="02020603050405020304" pitchFamily="18" charset="0"/>
                <a:cs typeface="Times New Roman" panose="02020603050405020304" pitchFamily="18" charset="0"/>
              </a:rPr>
              <a:t>).</a:t>
            </a:r>
          </a:p>
        </p:txBody>
      </p:sp>
      <p:pic>
        <p:nvPicPr>
          <p:cNvPr id="21" name="Рисунок 20">
            <a:extLst>
              <a:ext uri="{FF2B5EF4-FFF2-40B4-BE49-F238E27FC236}">
                <a16:creationId xmlns:a16="http://schemas.microsoft.com/office/drawing/2014/main" id="{72A93D87-74C6-4A33-8249-65F36753C25A}"/>
              </a:ext>
            </a:extLst>
          </p:cNvPr>
          <p:cNvPicPr>
            <a:picLocks noChangeAspect="1"/>
          </p:cNvPicPr>
          <p:nvPr/>
        </p:nvPicPr>
        <p:blipFill rotWithShape="1">
          <a:blip r:embed="rId7"/>
          <a:srcRect l="24174" t="48710" r="73978" b="48523"/>
          <a:stretch/>
        </p:blipFill>
        <p:spPr>
          <a:xfrm>
            <a:off x="681807" y="6613239"/>
            <a:ext cx="396933" cy="334259"/>
          </a:xfrm>
          <a:prstGeom prst="rect">
            <a:avLst/>
          </a:prstGeom>
        </p:spPr>
      </p:pic>
    </p:spTree>
    <p:extLst>
      <p:ext uri="{BB962C8B-B14F-4D97-AF65-F5344CB8AC3E}">
        <p14:creationId xmlns:p14="http://schemas.microsoft.com/office/powerpoint/2010/main" val="277953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8413E3E8-074D-4384-AFF8-3EEE4C1D8A58}"/>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grpSp>
        <p:nvGrpSpPr>
          <p:cNvPr id="35" name="Группа 34">
            <a:extLst>
              <a:ext uri="{FF2B5EF4-FFF2-40B4-BE49-F238E27FC236}">
                <a16:creationId xmlns:a16="http://schemas.microsoft.com/office/drawing/2014/main" id="{F7B6B75C-3107-4BC3-AF8B-1F8F82729F4C}"/>
              </a:ext>
            </a:extLst>
          </p:cNvPr>
          <p:cNvGrpSpPr>
            <a:grpSpLocks/>
          </p:cNvGrpSpPr>
          <p:nvPr/>
        </p:nvGrpSpPr>
        <p:grpSpPr bwMode="auto">
          <a:xfrm>
            <a:off x="6309360" y="9149252"/>
            <a:ext cx="548640" cy="237490"/>
            <a:chOff x="614" y="660"/>
            <a:chExt cx="864" cy="374"/>
          </a:xfrm>
        </p:grpSpPr>
        <p:sp>
          <p:nvSpPr>
            <p:cNvPr id="36" name="AutoShape 47">
              <a:extLst>
                <a:ext uri="{FF2B5EF4-FFF2-40B4-BE49-F238E27FC236}">
                  <a16:creationId xmlns:a16="http://schemas.microsoft.com/office/drawing/2014/main" id="{4D234ABC-671C-4EEF-9969-2058EBE1E50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37" name="AutoShape 48">
              <a:extLst>
                <a:ext uri="{FF2B5EF4-FFF2-40B4-BE49-F238E27FC236}">
                  <a16:creationId xmlns:a16="http://schemas.microsoft.com/office/drawing/2014/main" id="{4EB8676F-5137-49C4-ACC5-D9F2C0AB4A97}"/>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38" name="Text Box 49">
              <a:extLst>
                <a:ext uri="{FF2B5EF4-FFF2-40B4-BE49-F238E27FC236}">
                  <a16:creationId xmlns:a16="http://schemas.microsoft.com/office/drawing/2014/main" id="{C8C83138-6FFB-44FB-BECD-6234FC573628}"/>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13</a:t>
              </a:r>
            </a:p>
          </p:txBody>
        </p:sp>
      </p:grpSp>
      <p:sp>
        <p:nvSpPr>
          <p:cNvPr id="22" name="Прямоугольник 21">
            <a:extLst>
              <a:ext uri="{FF2B5EF4-FFF2-40B4-BE49-F238E27FC236}">
                <a16:creationId xmlns:a16="http://schemas.microsoft.com/office/drawing/2014/main" id="{4E34B79E-2FB6-493F-A9CF-3256E267A5D4}"/>
              </a:ext>
            </a:extLst>
          </p:cNvPr>
          <p:cNvSpPr/>
          <p:nvPr/>
        </p:nvSpPr>
        <p:spPr>
          <a:xfrm>
            <a:off x="227964" y="135549"/>
            <a:ext cx="6355716" cy="954107"/>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Следующим действием заказчика является определение однородности ценовой информации. Для этого заказчику необходимо: </a:t>
            </a:r>
          </a:p>
          <a:p>
            <a:pPr indent="449981" algn="just"/>
            <a:r>
              <a:rPr lang="ru-RU" sz="1400" dirty="0">
                <a:latin typeface="Times New Roman" panose="02020603050405020304" pitchFamily="18" charset="0"/>
                <a:cs typeface="Times New Roman" panose="02020603050405020304" pitchFamily="18" charset="0"/>
              </a:rPr>
              <a:t>1) рассчитать среднее квадратичное отклонение. Для этого используется следующая формула: </a:t>
            </a:r>
          </a:p>
        </p:txBody>
      </p:sp>
      <p:sp>
        <p:nvSpPr>
          <p:cNvPr id="31" name="Рамка 30">
            <a:extLst>
              <a:ext uri="{FF2B5EF4-FFF2-40B4-BE49-F238E27FC236}">
                <a16:creationId xmlns:a16="http://schemas.microsoft.com/office/drawing/2014/main" id="{A3748327-F7EC-4869-AAE2-29B86881A152}"/>
              </a:ext>
            </a:extLst>
          </p:cNvPr>
          <p:cNvSpPr/>
          <p:nvPr/>
        </p:nvSpPr>
        <p:spPr>
          <a:xfrm>
            <a:off x="368302" y="1156856"/>
            <a:ext cx="6299200" cy="1078343"/>
          </a:xfrm>
          <a:prstGeom prst="frame">
            <a:avLst>
              <a:gd name="adj1" fmla="val 3692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A8FAB2-D031-49F2-9CB9-A44753005ABF}"/>
              </a:ext>
            </a:extLst>
          </p:cNvPr>
          <p:cNvPicPr>
            <a:picLocks noChangeAspect="1"/>
          </p:cNvPicPr>
          <p:nvPr/>
        </p:nvPicPr>
        <p:blipFill rotWithShape="1">
          <a:blip r:embed="rId4"/>
          <a:srcRect l="22975" t="59334" r="43507" b="31073"/>
          <a:stretch/>
        </p:blipFill>
        <p:spPr>
          <a:xfrm>
            <a:off x="766560" y="1225177"/>
            <a:ext cx="5611208" cy="903218"/>
          </a:xfrm>
          <a:prstGeom prst="rect">
            <a:avLst/>
          </a:prstGeom>
        </p:spPr>
      </p:pic>
      <p:sp>
        <p:nvSpPr>
          <p:cNvPr id="24" name="Прямоугольник 23">
            <a:extLst>
              <a:ext uri="{FF2B5EF4-FFF2-40B4-BE49-F238E27FC236}">
                <a16:creationId xmlns:a16="http://schemas.microsoft.com/office/drawing/2014/main" id="{ABBB0625-45FA-4052-B3D0-5C7A85C60BF9}"/>
              </a:ext>
            </a:extLst>
          </p:cNvPr>
          <p:cNvSpPr/>
          <p:nvPr/>
        </p:nvSpPr>
        <p:spPr>
          <a:xfrm>
            <a:off x="439693" y="2364313"/>
            <a:ext cx="6264941" cy="1692771"/>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где: </a:t>
            </a:r>
          </a:p>
          <a:p>
            <a:pPr indent="449981" algn="just"/>
            <a:endParaRPr lang="ru-RU" sz="1400" dirty="0">
              <a:latin typeface="Times New Roman" panose="02020603050405020304" pitchFamily="18" charset="0"/>
              <a:cs typeface="Times New Roman" panose="02020603050405020304" pitchFamily="18" charset="0"/>
            </a:endParaRPr>
          </a:p>
          <a:p>
            <a:pPr indent="449981" algn="just"/>
            <a:r>
              <a:rPr lang="ru-RU" sz="1400" dirty="0">
                <a:latin typeface="Times New Roman" panose="02020603050405020304" pitchFamily="18" charset="0"/>
                <a:cs typeface="Times New Roman" panose="02020603050405020304" pitchFamily="18" charset="0"/>
              </a:rPr>
              <a:t>  - цена единицы товара, работы, услуги, указанная в источнике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 номером </a:t>
            </a:r>
            <a:r>
              <a:rPr lang="ru-RU" sz="1600" b="1" i="1" dirty="0">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a:t>
            </a:r>
          </a:p>
          <a:p>
            <a:pPr indent="449981" algn="just"/>
            <a:r>
              <a:rPr lang="ru-RU" sz="1600" dirty="0">
                <a:latin typeface="Times New Roman" panose="02020603050405020304" pitchFamily="18" charset="0"/>
                <a:cs typeface="Times New Roman" panose="02020603050405020304" pitchFamily="18" charset="0"/>
              </a:rPr>
              <a:t>&lt;</a:t>
            </a:r>
            <a:r>
              <a:rPr lang="ru-RU" sz="1600" b="1" i="1" dirty="0">
                <a:latin typeface="Times New Roman" panose="02020603050405020304" pitchFamily="18" charset="0"/>
                <a:cs typeface="Times New Roman" panose="02020603050405020304" pitchFamily="18" charset="0"/>
              </a:rPr>
              <a:t>ц</a:t>
            </a:r>
            <a:r>
              <a:rPr lang="ru-RU" sz="1600" dirty="0">
                <a:latin typeface="Times New Roman" panose="02020603050405020304" pitchFamily="18" charset="0"/>
                <a:cs typeface="Times New Roman" panose="02020603050405020304" pitchFamily="18" charset="0"/>
              </a:rPr>
              <a:t>&gt;</a:t>
            </a:r>
            <a:r>
              <a:rPr lang="ru-RU" sz="1400" dirty="0">
                <a:latin typeface="Times New Roman" panose="02020603050405020304" pitchFamily="18" charset="0"/>
                <a:cs typeface="Times New Roman" panose="02020603050405020304" pitchFamily="18" charset="0"/>
              </a:rPr>
              <a:t> - средняя арифметическая величина цены единицы товара, работы, услуги;</a:t>
            </a:r>
          </a:p>
          <a:p>
            <a:pPr indent="449981" algn="just"/>
            <a:r>
              <a:rPr lang="ru-RU" sz="1600" b="1" i="1" dirty="0">
                <a:latin typeface="Times New Roman" panose="02020603050405020304" pitchFamily="18" charset="0"/>
                <a:cs typeface="Times New Roman" panose="02020603050405020304" pitchFamily="18" charset="0"/>
              </a:rPr>
              <a:t>  n</a:t>
            </a:r>
            <a:r>
              <a:rPr lang="ru-RU" sz="1400" dirty="0">
                <a:latin typeface="Times New Roman" panose="02020603050405020304" pitchFamily="18" charset="0"/>
                <a:cs typeface="Times New Roman" panose="02020603050405020304" pitchFamily="18" charset="0"/>
              </a:rPr>
              <a:t> - количество значений, используемых в расчете;</a:t>
            </a:r>
          </a:p>
        </p:txBody>
      </p:sp>
      <p:pic>
        <p:nvPicPr>
          <p:cNvPr id="29" name="Рисунок 28">
            <a:extLst>
              <a:ext uri="{FF2B5EF4-FFF2-40B4-BE49-F238E27FC236}">
                <a16:creationId xmlns:a16="http://schemas.microsoft.com/office/drawing/2014/main" id="{EB261B49-5C41-46C8-8694-A9CB93D0266A}"/>
              </a:ext>
            </a:extLst>
          </p:cNvPr>
          <p:cNvPicPr>
            <a:picLocks noChangeAspect="1"/>
          </p:cNvPicPr>
          <p:nvPr/>
        </p:nvPicPr>
        <p:blipFill rotWithShape="1">
          <a:blip r:embed="rId5"/>
          <a:srcRect l="24099" t="73624" r="74190" b="23551"/>
          <a:stretch/>
        </p:blipFill>
        <p:spPr>
          <a:xfrm>
            <a:off x="555051" y="2675846"/>
            <a:ext cx="423018" cy="393099"/>
          </a:xfrm>
          <a:prstGeom prst="rect">
            <a:avLst/>
          </a:prstGeom>
        </p:spPr>
      </p:pic>
      <p:sp>
        <p:nvSpPr>
          <p:cNvPr id="20" name="Прямоугольник 19">
            <a:extLst>
              <a:ext uri="{FF2B5EF4-FFF2-40B4-BE49-F238E27FC236}">
                <a16:creationId xmlns:a16="http://schemas.microsoft.com/office/drawing/2014/main" id="{EDC87FBC-4EDF-4B60-BF42-D9C7F6064E16}"/>
              </a:ext>
            </a:extLst>
          </p:cNvPr>
          <p:cNvSpPr/>
          <p:nvPr/>
        </p:nvSpPr>
        <p:spPr>
          <a:xfrm>
            <a:off x="177801" y="4053863"/>
            <a:ext cx="6093460" cy="307777"/>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2) рассчитать коэффициент вариации по следующей формуле:</a:t>
            </a:r>
          </a:p>
        </p:txBody>
      </p:sp>
      <p:sp>
        <p:nvSpPr>
          <p:cNvPr id="26" name="Рамка 25">
            <a:extLst>
              <a:ext uri="{FF2B5EF4-FFF2-40B4-BE49-F238E27FC236}">
                <a16:creationId xmlns:a16="http://schemas.microsoft.com/office/drawing/2014/main" id="{44D378D8-ABA7-4779-99C9-E04E32772215}"/>
              </a:ext>
            </a:extLst>
          </p:cNvPr>
          <p:cNvSpPr/>
          <p:nvPr/>
        </p:nvSpPr>
        <p:spPr>
          <a:xfrm>
            <a:off x="269558" y="4447958"/>
            <a:ext cx="6299200" cy="1023140"/>
          </a:xfrm>
          <a:prstGeom prst="frame">
            <a:avLst>
              <a:gd name="adj1" fmla="val 3692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a:extLst>
              <a:ext uri="{FF2B5EF4-FFF2-40B4-BE49-F238E27FC236}">
                <a16:creationId xmlns:a16="http://schemas.microsoft.com/office/drawing/2014/main" id="{D4277E61-F7EB-4703-B26C-1D81A7539FB7}"/>
              </a:ext>
            </a:extLst>
          </p:cNvPr>
          <p:cNvPicPr>
            <a:picLocks noChangeAspect="1"/>
          </p:cNvPicPr>
          <p:nvPr/>
        </p:nvPicPr>
        <p:blipFill rotWithShape="1">
          <a:blip r:embed="rId6"/>
          <a:srcRect l="21296" t="43745" r="40371" b="47695"/>
          <a:stretch/>
        </p:blipFill>
        <p:spPr>
          <a:xfrm>
            <a:off x="485789" y="4594636"/>
            <a:ext cx="5810227" cy="729787"/>
          </a:xfrm>
          <a:prstGeom prst="rect">
            <a:avLst/>
          </a:prstGeom>
        </p:spPr>
      </p:pic>
      <p:sp>
        <p:nvSpPr>
          <p:cNvPr id="30" name="Прямоугольник 29">
            <a:extLst>
              <a:ext uri="{FF2B5EF4-FFF2-40B4-BE49-F238E27FC236}">
                <a16:creationId xmlns:a16="http://schemas.microsoft.com/office/drawing/2014/main" id="{A1B40AF0-FA78-41FC-B1B9-062C4CFD6D4D}"/>
              </a:ext>
            </a:extLst>
          </p:cNvPr>
          <p:cNvSpPr/>
          <p:nvPr/>
        </p:nvSpPr>
        <p:spPr>
          <a:xfrm>
            <a:off x="177802" y="5539673"/>
            <a:ext cx="6489700" cy="1046440"/>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где: </a:t>
            </a:r>
            <a:r>
              <a:rPr lang="ru-RU" sz="1600" b="1" i="1" dirty="0">
                <a:latin typeface="Times New Roman" panose="02020603050405020304" pitchFamily="18" charset="0"/>
                <a:cs typeface="Times New Roman" panose="02020603050405020304" pitchFamily="18" charset="0"/>
              </a:rPr>
              <a:t>V </a:t>
            </a:r>
            <a:r>
              <a:rPr lang="ru-RU" sz="1400" dirty="0">
                <a:latin typeface="Times New Roman" panose="02020603050405020304" pitchFamily="18" charset="0"/>
                <a:cs typeface="Times New Roman" panose="02020603050405020304" pitchFamily="18" charset="0"/>
              </a:rPr>
              <a:t>- коэффициент вариации; </a:t>
            </a:r>
          </a:p>
          <a:p>
            <a:pPr indent="449981" algn="just"/>
            <a:r>
              <a:rPr lang="ru-RU" sz="1600" b="1" i="1" dirty="0">
                <a:latin typeface="Times New Roman" panose="02020603050405020304" pitchFamily="18" charset="0"/>
                <a:cs typeface="Times New Roman" panose="02020603050405020304" pitchFamily="18" charset="0"/>
              </a:rPr>
              <a:t>σ</a:t>
            </a:r>
            <a:r>
              <a:rPr lang="ru-RU" sz="1400" dirty="0">
                <a:latin typeface="Times New Roman" panose="02020603050405020304" pitchFamily="18" charset="0"/>
                <a:cs typeface="Times New Roman" panose="02020603050405020304" pitchFamily="18" charset="0"/>
              </a:rPr>
              <a:t> - среднее квадратичное отклонение; </a:t>
            </a:r>
          </a:p>
          <a:p>
            <a:pPr indent="449981" algn="just"/>
            <a:r>
              <a:rPr lang="ru-RU" sz="1600" b="1" i="1" dirty="0">
                <a:latin typeface="Times New Roman" panose="02020603050405020304" pitchFamily="18" charset="0"/>
                <a:cs typeface="Times New Roman" panose="02020603050405020304" pitchFamily="18" charset="0"/>
              </a:rPr>
              <a:t>&lt;ц&gt; </a:t>
            </a:r>
            <a:r>
              <a:rPr lang="ru-RU" sz="1600" dirty="0">
                <a:latin typeface="Times New Roman" panose="02020603050405020304" pitchFamily="18" charset="0"/>
                <a:cs typeface="Times New Roman" panose="02020603050405020304" pitchFamily="18" charset="0"/>
              </a:rPr>
              <a:t>-</a:t>
            </a:r>
            <a:r>
              <a:rPr lang="ru-RU" sz="1600" b="1" i="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средняя арифметическая величина цены единицы товара, работы, услуги. </a:t>
            </a:r>
          </a:p>
        </p:txBody>
      </p:sp>
      <p:sp>
        <p:nvSpPr>
          <p:cNvPr id="32" name="Прямоугольник 31">
            <a:extLst>
              <a:ext uri="{FF2B5EF4-FFF2-40B4-BE49-F238E27FC236}">
                <a16:creationId xmlns:a16="http://schemas.microsoft.com/office/drawing/2014/main" id="{B756B11A-692A-4F6C-9959-6703A1C92F96}"/>
              </a:ext>
            </a:extLst>
          </p:cNvPr>
          <p:cNvSpPr/>
          <p:nvPr/>
        </p:nvSpPr>
        <p:spPr>
          <a:xfrm>
            <a:off x="174310" y="6504937"/>
            <a:ext cx="6489701" cy="954107"/>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Совокупность значений, используемых в расчете, при определении НМЦК, считается неоднородной, если коэффициент вариации цены </a:t>
            </a:r>
            <a:r>
              <a:rPr lang="ru-RU" sz="1400" b="1" dirty="0">
                <a:latin typeface="Times New Roman" panose="02020603050405020304" pitchFamily="18" charset="0"/>
                <a:cs typeface="Times New Roman" panose="02020603050405020304" pitchFamily="18" charset="0"/>
              </a:rPr>
              <a:t>превышает 33%. </a:t>
            </a:r>
            <a:r>
              <a:rPr lang="ru-RU" sz="1400" dirty="0">
                <a:latin typeface="Times New Roman" panose="02020603050405020304" pitchFamily="18" charset="0"/>
                <a:cs typeface="Times New Roman" panose="02020603050405020304" pitchFamily="18" charset="0"/>
              </a:rPr>
              <a:t>При этом необходимо провести дополнительные исследования в целях увеличения количества ценовой информации, используемой в расчетах. </a:t>
            </a:r>
          </a:p>
        </p:txBody>
      </p:sp>
      <p:sp>
        <p:nvSpPr>
          <p:cNvPr id="33" name="Прямоугольник 32">
            <a:extLst>
              <a:ext uri="{FF2B5EF4-FFF2-40B4-BE49-F238E27FC236}">
                <a16:creationId xmlns:a16="http://schemas.microsoft.com/office/drawing/2014/main" id="{19B7302F-9205-44EE-8455-99F54AD373E7}"/>
              </a:ext>
            </a:extLst>
          </p:cNvPr>
          <p:cNvSpPr/>
          <p:nvPr/>
        </p:nvSpPr>
        <p:spPr>
          <a:xfrm>
            <a:off x="1062653" y="7614395"/>
            <a:ext cx="5509944" cy="1384995"/>
          </a:xfrm>
          <a:prstGeom prst="rect">
            <a:avLst/>
          </a:prstGeom>
          <a:ln w="28575">
            <a:solidFill>
              <a:srgbClr val="C00000"/>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В случае использования в расчете цены товара, работы, услуги, </a:t>
            </a:r>
          </a:p>
          <a:p>
            <a:pPr algn="just"/>
            <a:r>
              <a:rPr lang="ru-RU" sz="1400" dirty="0">
                <a:latin typeface="Times New Roman" panose="02020603050405020304" pitchFamily="18" charset="0"/>
                <a:cs typeface="Times New Roman" panose="02020603050405020304" pitchFamily="18" charset="0"/>
              </a:rPr>
              <a:t>полученной в ответ на запросы ценовой информации, полученной </a:t>
            </a:r>
          </a:p>
          <a:p>
            <a:pPr algn="just"/>
            <a:r>
              <a:rPr lang="ru-RU" sz="1400" dirty="0">
                <a:latin typeface="Times New Roman" panose="02020603050405020304" pitchFamily="18" charset="0"/>
                <a:cs typeface="Times New Roman" panose="02020603050405020304" pitchFamily="18" charset="0"/>
              </a:rPr>
              <a:t>более чем за шесть месяцев, корректировка условий производится с </a:t>
            </a:r>
          </a:p>
          <a:p>
            <a:pPr algn="just"/>
            <a:r>
              <a:rPr lang="ru-RU" sz="1400" dirty="0">
                <a:latin typeface="Times New Roman" panose="02020603050405020304" pitchFamily="18" charset="0"/>
                <a:cs typeface="Times New Roman" panose="02020603050405020304" pitchFamily="18" charset="0"/>
              </a:rPr>
              <a:t>применением коэффициента        . </a:t>
            </a:r>
            <a:endParaRPr lang="en-US"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Рекомендуем пользоваться запросом ценовой информации, полученной менее чем за шесть месяцев.</a:t>
            </a:r>
          </a:p>
        </p:txBody>
      </p:sp>
      <p:pic>
        <p:nvPicPr>
          <p:cNvPr id="34" name="Рисунок 33">
            <a:extLst>
              <a:ext uri="{FF2B5EF4-FFF2-40B4-BE49-F238E27FC236}">
                <a16:creationId xmlns:a16="http://schemas.microsoft.com/office/drawing/2014/main" id="{0000F8B4-437E-4321-B184-E8793E69AF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302" y="7706308"/>
            <a:ext cx="583895" cy="583895"/>
          </a:xfrm>
          <a:prstGeom prst="rect">
            <a:avLst/>
          </a:prstGeom>
        </p:spPr>
      </p:pic>
      <p:pic>
        <p:nvPicPr>
          <p:cNvPr id="39" name="Рисунок 38">
            <a:extLst>
              <a:ext uri="{FF2B5EF4-FFF2-40B4-BE49-F238E27FC236}">
                <a16:creationId xmlns:a16="http://schemas.microsoft.com/office/drawing/2014/main" id="{56FCBADE-88A7-420A-B64E-044DE21CAA10}"/>
              </a:ext>
            </a:extLst>
          </p:cNvPr>
          <p:cNvPicPr>
            <a:picLocks noChangeAspect="1"/>
          </p:cNvPicPr>
          <p:nvPr/>
        </p:nvPicPr>
        <p:blipFill rotWithShape="1">
          <a:blip r:embed="rId8"/>
          <a:srcRect l="46667" t="52264" r="46949" b="40747"/>
          <a:stretch/>
        </p:blipFill>
        <p:spPr>
          <a:xfrm>
            <a:off x="3342506" y="8268099"/>
            <a:ext cx="350787" cy="216000"/>
          </a:xfrm>
          <a:prstGeom prst="rect">
            <a:avLst/>
          </a:prstGeom>
        </p:spPr>
      </p:pic>
    </p:spTree>
    <p:extLst>
      <p:ext uri="{BB962C8B-B14F-4D97-AF65-F5344CB8AC3E}">
        <p14:creationId xmlns:p14="http://schemas.microsoft.com/office/powerpoint/2010/main" val="56183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8413E3E8-074D-4384-AFF8-3EEE4C1D8A58}"/>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grpSp>
        <p:nvGrpSpPr>
          <p:cNvPr id="35" name="Группа 34">
            <a:extLst>
              <a:ext uri="{FF2B5EF4-FFF2-40B4-BE49-F238E27FC236}">
                <a16:creationId xmlns:a16="http://schemas.microsoft.com/office/drawing/2014/main" id="{F7B6B75C-3107-4BC3-AF8B-1F8F82729F4C}"/>
              </a:ext>
            </a:extLst>
          </p:cNvPr>
          <p:cNvGrpSpPr>
            <a:grpSpLocks/>
          </p:cNvGrpSpPr>
          <p:nvPr/>
        </p:nvGrpSpPr>
        <p:grpSpPr bwMode="auto">
          <a:xfrm>
            <a:off x="6309360" y="9149252"/>
            <a:ext cx="548640" cy="237490"/>
            <a:chOff x="614" y="660"/>
            <a:chExt cx="864" cy="374"/>
          </a:xfrm>
        </p:grpSpPr>
        <p:sp>
          <p:nvSpPr>
            <p:cNvPr id="36" name="AutoShape 47">
              <a:extLst>
                <a:ext uri="{FF2B5EF4-FFF2-40B4-BE49-F238E27FC236}">
                  <a16:creationId xmlns:a16="http://schemas.microsoft.com/office/drawing/2014/main" id="{4D234ABC-671C-4EEF-9969-2058EBE1E50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37" name="AutoShape 48">
              <a:extLst>
                <a:ext uri="{FF2B5EF4-FFF2-40B4-BE49-F238E27FC236}">
                  <a16:creationId xmlns:a16="http://schemas.microsoft.com/office/drawing/2014/main" id="{4EB8676F-5137-49C4-ACC5-D9F2C0AB4A97}"/>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38" name="Text Box 49">
              <a:extLst>
                <a:ext uri="{FF2B5EF4-FFF2-40B4-BE49-F238E27FC236}">
                  <a16:creationId xmlns:a16="http://schemas.microsoft.com/office/drawing/2014/main" id="{C8C83138-6FFB-44FB-BECD-6234FC573628}"/>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14</a:t>
              </a:r>
            </a:p>
          </p:txBody>
        </p:sp>
      </p:grpSp>
      <p:sp>
        <p:nvSpPr>
          <p:cNvPr id="10" name="Прямоугольник 9">
            <a:extLst>
              <a:ext uri="{FF2B5EF4-FFF2-40B4-BE49-F238E27FC236}">
                <a16:creationId xmlns:a16="http://schemas.microsoft.com/office/drawing/2014/main" id="{1BF52432-E135-4444-BC0D-1D3539A5A371}"/>
              </a:ext>
            </a:extLst>
          </p:cNvPr>
          <p:cNvSpPr/>
          <p:nvPr/>
        </p:nvSpPr>
        <p:spPr>
          <a:xfrm>
            <a:off x="184150" y="257648"/>
            <a:ext cx="6489700" cy="523220"/>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НМЦК методом сопоставимых рыночных цен (анализа рынка) определяется по формуле:</a:t>
            </a:r>
          </a:p>
        </p:txBody>
      </p:sp>
      <p:sp>
        <p:nvSpPr>
          <p:cNvPr id="30" name="Рамка 29">
            <a:extLst>
              <a:ext uri="{FF2B5EF4-FFF2-40B4-BE49-F238E27FC236}">
                <a16:creationId xmlns:a16="http://schemas.microsoft.com/office/drawing/2014/main" id="{AE08DFF0-17CF-4D0D-A939-C4480A9C928E}"/>
              </a:ext>
            </a:extLst>
          </p:cNvPr>
          <p:cNvSpPr/>
          <p:nvPr/>
        </p:nvSpPr>
        <p:spPr>
          <a:xfrm>
            <a:off x="279400" y="822126"/>
            <a:ext cx="6299200" cy="1023140"/>
          </a:xfrm>
          <a:prstGeom prst="frame">
            <a:avLst>
              <a:gd name="adj1" fmla="val 3692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F1A313C2-FBC4-493C-B5DF-4D5AECB56C04}"/>
              </a:ext>
            </a:extLst>
          </p:cNvPr>
          <p:cNvPicPr>
            <a:picLocks noChangeAspect="1"/>
          </p:cNvPicPr>
          <p:nvPr/>
        </p:nvPicPr>
        <p:blipFill rotWithShape="1">
          <a:blip r:embed="rId4"/>
          <a:srcRect l="28646" t="36271" r="45533" b="57410"/>
          <a:stretch/>
        </p:blipFill>
        <p:spPr>
          <a:xfrm>
            <a:off x="434648" y="909811"/>
            <a:ext cx="5988705" cy="824519"/>
          </a:xfrm>
          <a:prstGeom prst="rect">
            <a:avLst/>
          </a:prstGeom>
        </p:spPr>
      </p:pic>
      <p:sp>
        <p:nvSpPr>
          <p:cNvPr id="12" name="Прямоугольник 11">
            <a:extLst>
              <a:ext uri="{FF2B5EF4-FFF2-40B4-BE49-F238E27FC236}">
                <a16:creationId xmlns:a16="http://schemas.microsoft.com/office/drawing/2014/main" id="{298F5805-544B-4F56-A3C1-43003E3C3FB8}"/>
              </a:ext>
            </a:extLst>
          </p:cNvPr>
          <p:cNvSpPr/>
          <p:nvPr/>
        </p:nvSpPr>
        <p:spPr>
          <a:xfrm>
            <a:off x="155894" y="1876289"/>
            <a:ext cx="6489701" cy="2369880"/>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где:           –         -  НМЦК, определяемая методом сопоставимых рыночных цен (анализа рынка);</a:t>
            </a:r>
          </a:p>
          <a:p>
            <a:pPr indent="449981" algn="just"/>
            <a:r>
              <a:rPr lang="ru-RU" sz="12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v</a:t>
            </a:r>
            <a:r>
              <a:rPr lang="ru-RU" sz="16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количество (объем) закупаемого товара (работы, услуги); </a:t>
            </a:r>
          </a:p>
          <a:p>
            <a:pPr indent="449981" algn="just"/>
            <a:r>
              <a:rPr lang="ru-RU" sz="1400" b="1" i="1" dirty="0">
                <a:latin typeface="Times New Roman" panose="02020603050405020304" pitchFamily="18" charset="0"/>
                <a:cs typeface="Times New Roman" panose="02020603050405020304" pitchFamily="18" charset="0"/>
              </a:rPr>
              <a:t> n</a:t>
            </a:r>
            <a:r>
              <a:rPr lang="ru-RU" sz="1400" dirty="0">
                <a:latin typeface="Times New Roman" panose="02020603050405020304" pitchFamily="18" charset="0"/>
                <a:cs typeface="Times New Roman" panose="02020603050405020304" pitchFamily="18" charset="0"/>
              </a:rPr>
              <a:t> - количество значений, используемых в расчете; </a:t>
            </a:r>
          </a:p>
          <a:p>
            <a:pPr indent="449981" algn="just"/>
            <a:r>
              <a:rPr lang="ru-RU" sz="1600" b="1" i="1" dirty="0">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 - номер источника ценовой информации; </a:t>
            </a:r>
          </a:p>
          <a:p>
            <a:pPr indent="449981" algn="just"/>
            <a:r>
              <a:rPr lang="ru-RU" sz="16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цена единицы товара, работы, услуги, представленная в источнике с номером </a:t>
            </a:r>
            <a:r>
              <a:rPr lang="ru-RU" sz="1600" b="1" i="1" dirty="0">
                <a:latin typeface="Times New Roman" panose="02020603050405020304" pitchFamily="18" charset="0"/>
                <a:cs typeface="Times New Roman" panose="02020603050405020304" pitchFamily="18" charset="0"/>
              </a:rPr>
              <a:t>i</a:t>
            </a:r>
            <a:r>
              <a:rPr lang="ru-RU" sz="1400" dirty="0">
                <a:latin typeface="Times New Roman" panose="02020603050405020304" pitchFamily="18" charset="0"/>
                <a:cs typeface="Times New Roman" panose="02020603050405020304" pitchFamily="18" charset="0"/>
              </a:rPr>
              <a:t>, скорректированная с учетом коэффициентов (индексов), применяемых для пересчета цен товаров, работ, услуг с учетом различий в характеристиках товаров, коммерческих и (или) финансовых условий поставок товаров, выполнения работ, оказания услуг.</a:t>
            </a:r>
          </a:p>
        </p:txBody>
      </p:sp>
      <p:pic>
        <p:nvPicPr>
          <p:cNvPr id="14" name="Рисунок 13">
            <a:extLst>
              <a:ext uri="{FF2B5EF4-FFF2-40B4-BE49-F238E27FC236}">
                <a16:creationId xmlns:a16="http://schemas.microsoft.com/office/drawing/2014/main" id="{579F7899-9DBC-493E-A6E4-979415EFDC15}"/>
              </a:ext>
            </a:extLst>
          </p:cNvPr>
          <p:cNvPicPr>
            <a:picLocks noChangeAspect="1"/>
          </p:cNvPicPr>
          <p:nvPr/>
        </p:nvPicPr>
        <p:blipFill rotWithShape="1">
          <a:blip r:embed="rId5"/>
          <a:srcRect l="24310" t="49033" r="69074" b="47996"/>
          <a:stretch/>
        </p:blipFill>
        <p:spPr>
          <a:xfrm>
            <a:off x="1075356" y="1882955"/>
            <a:ext cx="994597" cy="251281"/>
          </a:xfrm>
          <a:prstGeom prst="rect">
            <a:avLst/>
          </a:prstGeom>
        </p:spPr>
      </p:pic>
      <p:pic>
        <p:nvPicPr>
          <p:cNvPr id="32" name="Рисунок 31">
            <a:extLst>
              <a:ext uri="{FF2B5EF4-FFF2-40B4-BE49-F238E27FC236}">
                <a16:creationId xmlns:a16="http://schemas.microsoft.com/office/drawing/2014/main" id="{7B424D75-791A-443D-8333-A8EC61CAA114}"/>
              </a:ext>
            </a:extLst>
          </p:cNvPr>
          <p:cNvPicPr>
            <a:picLocks noChangeAspect="1"/>
          </p:cNvPicPr>
          <p:nvPr/>
        </p:nvPicPr>
        <p:blipFill rotWithShape="1">
          <a:blip r:embed="rId6"/>
          <a:srcRect l="24099" t="73624" r="74190" b="23551"/>
          <a:stretch/>
        </p:blipFill>
        <p:spPr>
          <a:xfrm>
            <a:off x="577638" y="3076614"/>
            <a:ext cx="309920" cy="288000"/>
          </a:xfrm>
          <a:prstGeom prst="rect">
            <a:avLst/>
          </a:prstGeom>
        </p:spPr>
      </p:pic>
    </p:spTree>
    <p:extLst>
      <p:ext uri="{BB962C8B-B14F-4D97-AF65-F5344CB8AC3E}">
        <p14:creationId xmlns:p14="http://schemas.microsoft.com/office/powerpoint/2010/main" val="218162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Блок-схема: знак завершения 3">
            <a:extLst>
              <a:ext uri="{FF2B5EF4-FFF2-40B4-BE49-F238E27FC236}">
                <a16:creationId xmlns:a16="http://schemas.microsoft.com/office/drawing/2014/main" id="{7BE2871E-D88F-40C7-801B-70381C68B26E}"/>
              </a:ext>
            </a:extLst>
          </p:cNvPr>
          <p:cNvSpPr/>
          <p:nvPr/>
        </p:nvSpPr>
        <p:spPr>
          <a:xfrm>
            <a:off x="1955802" y="6035569"/>
            <a:ext cx="2552700" cy="533400"/>
          </a:xfrm>
          <a:prstGeom prst="flowChartTerminator">
            <a:avLst/>
          </a:prstGeom>
          <a:solidFill>
            <a:srgbClr val="E6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A246B897-6872-4829-B2A6-3BF72E52F2F7}"/>
              </a:ext>
            </a:extLst>
          </p:cNvPr>
          <p:cNvSpPr txBox="1"/>
          <p:nvPr/>
        </p:nvSpPr>
        <p:spPr>
          <a:xfrm>
            <a:off x="219014" y="120908"/>
            <a:ext cx="6530400" cy="8156079"/>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5.2 Нормативный метод</a:t>
            </a:r>
          </a:p>
          <a:p>
            <a:pPr indent="449981" algn="just"/>
            <a:r>
              <a:rPr lang="ru-RU" sz="1400" dirty="0">
                <a:latin typeface="Times New Roman" panose="02020603050405020304" pitchFamily="18" charset="0"/>
                <a:cs typeface="Times New Roman" panose="02020603050405020304" pitchFamily="18" charset="0"/>
              </a:rPr>
              <a:t>Нормативный метод заключается в определении НМЦК на основании предельной цены, установленной в соответствии со статьей 19 Федерального закона № 44-ФЗ. Правительство Российской Федерации вправе установить для отдельных видов, групп товаров, работ, услуг для обеспечения государственных и муниципальных нужд исчерпывающий</a:t>
            </a:r>
            <a:r>
              <a:rPr lang="ru-RU" sz="1400" dirty="0"/>
              <a:t> </a:t>
            </a:r>
            <a:r>
              <a:rPr lang="ru-RU" sz="1400" dirty="0">
                <a:latin typeface="Times New Roman" panose="02020603050405020304" pitchFamily="18" charset="0"/>
                <a:cs typeface="Times New Roman" panose="02020603050405020304" pitchFamily="18" charset="0"/>
              </a:rPr>
              <a:t>перечень источников информации, которые могут быть использованы для целей определения начальной (максимальной) цены контракта, цены контракта, заключаемого с единственным поставщиком.</a:t>
            </a:r>
          </a:p>
          <a:p>
            <a:pPr indent="449981" algn="just"/>
            <a:r>
              <a:rPr lang="ru-RU" sz="1400" dirty="0">
                <a:latin typeface="Times New Roman" panose="02020603050405020304" pitchFamily="18" charset="0"/>
                <a:cs typeface="Times New Roman" panose="02020603050405020304" pitchFamily="18" charset="0"/>
              </a:rPr>
              <a:t>На уровне каждого публично-правового образования устанавливаются: </a:t>
            </a: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r>
              <a:rPr lang="ru-RU" sz="1400" dirty="0">
                <a:latin typeface="Times New Roman" panose="02020603050405020304" pitchFamily="18" charset="0"/>
                <a:cs typeface="Times New Roman" panose="02020603050405020304" pitchFamily="18" charset="0"/>
              </a:rPr>
              <a:t>При применении данного метода используется информация о предельных ценах товаров (работ, услуг), размещенная в ЕИС.</a:t>
            </a:r>
          </a:p>
          <a:p>
            <a:pPr indent="449981" algn="just"/>
            <a:r>
              <a:rPr lang="ru-RU" sz="1400" dirty="0">
                <a:latin typeface="Times New Roman" panose="02020603050405020304" pitchFamily="18" charset="0"/>
                <a:cs typeface="Times New Roman" panose="02020603050405020304" pitchFamily="18" charset="0"/>
              </a:rPr>
              <a:t>Для расчета применяется следующая формула:</a:t>
            </a: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r>
              <a:rPr lang="ru-RU" sz="1400" i="1" dirty="0">
                <a:latin typeface="Times New Roman" panose="02020603050405020304" pitchFamily="18" charset="0"/>
                <a:cs typeface="Times New Roman" panose="02020603050405020304" pitchFamily="18" charset="0"/>
              </a:rPr>
              <a:t>где:</a:t>
            </a:r>
          </a:p>
          <a:p>
            <a:pPr indent="449981" algn="just"/>
            <a:r>
              <a:rPr lang="ru-RU" sz="1600" b="1" dirty="0">
                <a:latin typeface="Times New Roman" panose="02020603050405020304" pitchFamily="18" charset="0"/>
                <a:cs typeface="Times New Roman" panose="02020603050405020304" pitchFamily="18" charset="0"/>
              </a:rPr>
              <a:t>НМЦК</a:t>
            </a:r>
            <a:r>
              <a:rPr lang="ru-RU" sz="1400" dirty="0">
                <a:latin typeface="Times New Roman" panose="02020603050405020304" pitchFamily="18" charset="0"/>
                <a:cs typeface="Times New Roman" panose="02020603050405020304" pitchFamily="18" charset="0"/>
              </a:rPr>
              <a:t> – НМЦК, определяемая нормативным методом;</a:t>
            </a:r>
          </a:p>
          <a:p>
            <a:pPr indent="449981" algn="just"/>
            <a:r>
              <a:rPr lang="ru-RU" sz="1600" b="1" i="1" dirty="0">
                <a:latin typeface="Times New Roman" panose="02020603050405020304" pitchFamily="18" charset="0"/>
                <a:cs typeface="Times New Roman" panose="02020603050405020304" pitchFamily="18" charset="0"/>
              </a:rPr>
              <a:t>v </a:t>
            </a:r>
            <a:r>
              <a:rPr lang="ru-RU" sz="1400" dirty="0">
                <a:latin typeface="Times New Roman" panose="02020603050405020304" pitchFamily="18" charset="0"/>
                <a:cs typeface="Times New Roman" panose="02020603050405020304" pitchFamily="18" charset="0"/>
              </a:rPr>
              <a:t>- количество (объем) закупаемого товара (работы, услуги);</a:t>
            </a:r>
          </a:p>
          <a:p>
            <a:pPr indent="449981" algn="just"/>
            <a:r>
              <a:rPr lang="ru-RU" sz="1600" b="1" i="1" dirty="0">
                <a:latin typeface="Times New Roman" panose="02020603050405020304" pitchFamily="18" charset="0"/>
                <a:cs typeface="Times New Roman" panose="02020603050405020304" pitchFamily="18" charset="0"/>
              </a:rPr>
              <a:t>Ц</a:t>
            </a:r>
            <a:r>
              <a:rPr lang="ru-RU" sz="1400" dirty="0">
                <a:latin typeface="Times New Roman" panose="02020603050405020304" pitchFamily="18" charset="0"/>
                <a:cs typeface="Times New Roman" panose="02020603050405020304" pitchFamily="18" charset="0"/>
              </a:rPr>
              <a:t>    - предельная цена единицы товара, работы, услуги, установленная в рамках нормирования в сфере закупок.</a:t>
            </a:r>
          </a:p>
          <a:p>
            <a:pPr indent="449981" algn="just"/>
            <a:endParaRPr lang="ru-RU" sz="1400" dirty="0">
              <a:latin typeface="Times New Roman" panose="02020603050405020304" pitchFamily="18" charset="0"/>
              <a:cs typeface="Times New Roman" panose="02020603050405020304" pitchFamily="18" charset="0"/>
            </a:endParaRPr>
          </a:p>
        </p:txBody>
      </p:sp>
      <p:sp>
        <p:nvSpPr>
          <p:cNvPr id="2" name="Блок-схема: знак завершения 1">
            <a:extLst>
              <a:ext uri="{FF2B5EF4-FFF2-40B4-BE49-F238E27FC236}">
                <a16:creationId xmlns:a16="http://schemas.microsoft.com/office/drawing/2014/main" id="{A6EB8E5B-29C4-46AC-B10D-89A12783C877}"/>
              </a:ext>
            </a:extLst>
          </p:cNvPr>
          <p:cNvSpPr/>
          <p:nvPr/>
        </p:nvSpPr>
        <p:spPr>
          <a:xfrm>
            <a:off x="2114551" y="6035569"/>
            <a:ext cx="2247900" cy="520700"/>
          </a:xfrm>
          <a:prstGeom prst="flowChartTermina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latin typeface="Times New Roman" panose="02020603050405020304" pitchFamily="18" charset="0"/>
                <a:cs typeface="Times New Roman" panose="02020603050405020304" pitchFamily="18" charset="0"/>
              </a:rPr>
              <a:t>НМЦК      =</a:t>
            </a:r>
            <a:r>
              <a:rPr lang="en-US" dirty="0">
                <a:solidFill>
                  <a:schemeClr val="tx1"/>
                </a:solidFill>
                <a:latin typeface="Times New Roman" panose="02020603050405020304" pitchFamily="18" charset="0"/>
                <a:cs typeface="Times New Roman" panose="02020603050405020304" pitchFamily="18" charset="0"/>
              </a:rPr>
              <a:t>v*</a:t>
            </a:r>
            <a:r>
              <a:rPr lang="ru-RU" dirty="0">
                <a:solidFill>
                  <a:schemeClr val="tx1"/>
                </a:solidFill>
                <a:latin typeface="Times New Roman" panose="02020603050405020304" pitchFamily="18" charset="0"/>
                <a:cs typeface="Times New Roman" panose="02020603050405020304" pitchFamily="18" charset="0"/>
              </a:rPr>
              <a:t>Ц</a:t>
            </a:r>
          </a:p>
        </p:txBody>
      </p:sp>
      <p:sp>
        <p:nvSpPr>
          <p:cNvPr id="3" name="TextBox 2">
            <a:extLst>
              <a:ext uri="{FF2B5EF4-FFF2-40B4-BE49-F238E27FC236}">
                <a16:creationId xmlns:a16="http://schemas.microsoft.com/office/drawing/2014/main" id="{71E1109D-30D9-4FB1-9818-0A883D76E613}"/>
              </a:ext>
            </a:extLst>
          </p:cNvPr>
          <p:cNvSpPr txBox="1"/>
          <p:nvPr/>
        </p:nvSpPr>
        <p:spPr>
          <a:xfrm>
            <a:off x="2895600" y="6045098"/>
            <a:ext cx="10668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норм</a:t>
            </a:r>
          </a:p>
        </p:txBody>
      </p:sp>
      <p:sp>
        <p:nvSpPr>
          <p:cNvPr id="6" name="TextBox 5">
            <a:extLst>
              <a:ext uri="{FF2B5EF4-FFF2-40B4-BE49-F238E27FC236}">
                <a16:creationId xmlns:a16="http://schemas.microsoft.com/office/drawing/2014/main" id="{813FBD3A-E310-4ADB-A80B-41F892FEEDF8}"/>
              </a:ext>
            </a:extLst>
          </p:cNvPr>
          <p:cNvSpPr txBox="1"/>
          <p:nvPr/>
        </p:nvSpPr>
        <p:spPr>
          <a:xfrm>
            <a:off x="3819526" y="6193122"/>
            <a:ext cx="10668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пред</a:t>
            </a:r>
          </a:p>
        </p:txBody>
      </p:sp>
      <p:sp>
        <p:nvSpPr>
          <p:cNvPr id="9" name="Прямоугольник 8">
            <a:extLst>
              <a:ext uri="{FF2B5EF4-FFF2-40B4-BE49-F238E27FC236}">
                <a16:creationId xmlns:a16="http://schemas.microsoft.com/office/drawing/2014/main" id="{6B4E547C-AF37-4C27-8ADE-F6F23DC17CE6}"/>
              </a:ext>
            </a:extLst>
          </p:cNvPr>
          <p:cNvSpPr/>
          <p:nvPr/>
        </p:nvSpPr>
        <p:spPr>
          <a:xfrm>
            <a:off x="181611" y="2919063"/>
            <a:ext cx="6567803" cy="1384995"/>
          </a:xfrm>
          <a:prstGeom prst="rect">
            <a:avLst/>
          </a:prstGeom>
        </p:spPr>
        <p:txBody>
          <a:bodyPr wrap="square" numCol="1">
            <a:spAutoFit/>
          </a:bodyPr>
          <a:lstStyle/>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на ведомственном уровне гос. органы, органы управления гос. внебюджетными фондами, муниципальные органы на основании правил нормирования данного публично-правового образования, в том числе обязательных перечней требований к закупаемой продукции, устанавливают свои обязательные ведомственные перечни требований к отдельным видам закупаемых товаров, работ, услуг, в том числе предельным ценам на них.</a:t>
            </a:r>
          </a:p>
        </p:txBody>
      </p:sp>
      <p:sp>
        <p:nvSpPr>
          <p:cNvPr id="10" name="Прямоугольник 9">
            <a:extLst>
              <a:ext uri="{FF2B5EF4-FFF2-40B4-BE49-F238E27FC236}">
                <a16:creationId xmlns:a16="http://schemas.microsoft.com/office/drawing/2014/main" id="{A115548B-88A2-4A02-83F2-09E0BE04A241}"/>
              </a:ext>
            </a:extLst>
          </p:cNvPr>
          <p:cNvSpPr/>
          <p:nvPr/>
        </p:nvSpPr>
        <p:spPr>
          <a:xfrm>
            <a:off x="200343" y="2155634"/>
            <a:ext cx="6549071" cy="738664"/>
          </a:xfrm>
          <a:prstGeom prst="rect">
            <a:avLst/>
          </a:prstGeom>
        </p:spPr>
        <p:txBody>
          <a:bodyPr wrap="square">
            <a:spAutoFit/>
          </a:bodyPr>
          <a:lstStyle/>
          <a:p>
            <a:pPr marL="285738" indent="-285738"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обязательные требования для всех заказчиков данного публично-правового образования к отдельным видам закупаемых товаров, работ, услуг, в том числе предельным ценам на них;</a:t>
            </a:r>
          </a:p>
        </p:txBody>
      </p:sp>
      <p:sp>
        <p:nvSpPr>
          <p:cNvPr id="11" name="TextBox 10">
            <a:extLst>
              <a:ext uri="{FF2B5EF4-FFF2-40B4-BE49-F238E27FC236}">
                <a16:creationId xmlns:a16="http://schemas.microsoft.com/office/drawing/2014/main" id="{C37D6089-88BA-4175-84BA-9FC896A25C12}"/>
              </a:ext>
            </a:extLst>
          </p:cNvPr>
          <p:cNvSpPr txBox="1"/>
          <p:nvPr/>
        </p:nvSpPr>
        <p:spPr>
          <a:xfrm>
            <a:off x="1203327" y="6533771"/>
            <a:ext cx="10668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норм</a:t>
            </a:r>
          </a:p>
        </p:txBody>
      </p:sp>
      <p:sp>
        <p:nvSpPr>
          <p:cNvPr id="12" name="TextBox 11">
            <a:extLst>
              <a:ext uri="{FF2B5EF4-FFF2-40B4-BE49-F238E27FC236}">
                <a16:creationId xmlns:a16="http://schemas.microsoft.com/office/drawing/2014/main" id="{B2A6367F-72F8-4135-A06D-C1EA280E9405}"/>
              </a:ext>
            </a:extLst>
          </p:cNvPr>
          <p:cNvSpPr txBox="1"/>
          <p:nvPr/>
        </p:nvSpPr>
        <p:spPr>
          <a:xfrm>
            <a:off x="798515" y="7312658"/>
            <a:ext cx="10668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пред</a:t>
            </a:r>
          </a:p>
        </p:txBody>
      </p:sp>
      <p:grpSp>
        <p:nvGrpSpPr>
          <p:cNvPr id="13" name="Группа 12">
            <a:extLst>
              <a:ext uri="{FF2B5EF4-FFF2-40B4-BE49-F238E27FC236}">
                <a16:creationId xmlns:a16="http://schemas.microsoft.com/office/drawing/2014/main" id="{63363A33-9FC7-4721-B6C8-C22B37FC0DDE}"/>
              </a:ext>
            </a:extLst>
          </p:cNvPr>
          <p:cNvGrpSpPr>
            <a:grpSpLocks/>
          </p:cNvGrpSpPr>
          <p:nvPr/>
        </p:nvGrpSpPr>
        <p:grpSpPr bwMode="auto">
          <a:xfrm>
            <a:off x="6309360" y="9149252"/>
            <a:ext cx="548640" cy="237490"/>
            <a:chOff x="614" y="660"/>
            <a:chExt cx="864" cy="374"/>
          </a:xfrm>
        </p:grpSpPr>
        <p:sp>
          <p:nvSpPr>
            <p:cNvPr id="14" name="AutoShape 47">
              <a:extLst>
                <a:ext uri="{FF2B5EF4-FFF2-40B4-BE49-F238E27FC236}">
                  <a16:creationId xmlns:a16="http://schemas.microsoft.com/office/drawing/2014/main" id="{8F51A6C0-D1A7-4F75-A339-430B3F8A917D}"/>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5" name="AutoShape 48">
              <a:extLst>
                <a:ext uri="{FF2B5EF4-FFF2-40B4-BE49-F238E27FC236}">
                  <a16:creationId xmlns:a16="http://schemas.microsoft.com/office/drawing/2014/main" id="{58D9B1C2-AC7B-4D64-B747-B9F813CDC52D}"/>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16" name="Text Box 49">
              <a:extLst>
                <a:ext uri="{FF2B5EF4-FFF2-40B4-BE49-F238E27FC236}">
                  <a16:creationId xmlns:a16="http://schemas.microsoft.com/office/drawing/2014/main" id="{00F2E768-B5F1-4B26-AA9A-AF78B9D0B3C5}"/>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15</a:t>
              </a:r>
            </a:p>
          </p:txBody>
        </p:sp>
      </p:grpSp>
      <p:cxnSp>
        <p:nvCxnSpPr>
          <p:cNvPr id="18" name="Прямая соединительная линия 17">
            <a:extLst>
              <a:ext uri="{FF2B5EF4-FFF2-40B4-BE49-F238E27FC236}">
                <a16:creationId xmlns:a16="http://schemas.microsoft.com/office/drawing/2014/main" id="{4F4F4022-B63D-4655-B4B9-59DE1D231145}"/>
              </a:ext>
            </a:extLst>
          </p:cNvPr>
          <p:cNvCxnSpPr>
            <a:cxnSpLocks/>
          </p:cNvCxnSpPr>
          <p:nvPr/>
        </p:nvCxnSpPr>
        <p:spPr>
          <a:xfrm>
            <a:off x="282195" y="4404068"/>
            <a:ext cx="634694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7" name="Прямоугольник 16">
            <a:extLst>
              <a:ext uri="{FF2B5EF4-FFF2-40B4-BE49-F238E27FC236}">
                <a16:creationId xmlns:a16="http://schemas.microsoft.com/office/drawing/2014/main" id="{0A68BC32-6024-41FF-A4F0-CE80A406D4C4}"/>
              </a:ext>
            </a:extLst>
          </p:cNvPr>
          <p:cNvSpPr/>
          <p:nvPr/>
        </p:nvSpPr>
        <p:spPr>
          <a:xfrm>
            <a:off x="200343" y="7692959"/>
            <a:ext cx="6640829" cy="1600438"/>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Учитывая, что нормативный метод может применяться совместно с методом сопоставимых рыночных цен, </a:t>
            </a:r>
            <a:r>
              <a:rPr lang="ru-RU" sz="1400" b="1" dirty="0">
                <a:latin typeface="Times New Roman" panose="02020603050405020304" pitchFamily="18" charset="0"/>
                <a:cs typeface="Times New Roman" panose="02020603050405020304" pitchFamily="18" charset="0"/>
              </a:rPr>
              <a:t>не рекомендуется </a:t>
            </a:r>
            <a:r>
              <a:rPr lang="ru-RU" sz="1400" dirty="0">
                <a:latin typeface="Times New Roman" panose="02020603050405020304" pitchFamily="18" charset="0"/>
                <a:cs typeface="Times New Roman" panose="02020603050405020304" pitchFamily="18" charset="0"/>
              </a:rPr>
              <a:t>использовать только предельные цены, установленные правилами нормирования, а провести дополнительное исследование ценовой информации методом сопоставимых рыночных цен. В случае, если цена, определенная нормативным методом, выше рассчитанной методом сопоставимых рыночных цен, в качестве НМЦК целесообразно использовать значение, выявленное приоритетным методом.</a:t>
            </a:r>
          </a:p>
        </p:txBody>
      </p:sp>
      <p:pic>
        <p:nvPicPr>
          <p:cNvPr id="8" name="Рисунок 7">
            <a:extLst>
              <a:ext uri="{FF2B5EF4-FFF2-40B4-BE49-F238E27FC236}">
                <a16:creationId xmlns:a16="http://schemas.microsoft.com/office/drawing/2014/main" id="{85733E8C-06A9-42AA-B438-68048028DC7F}"/>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cxnSp>
        <p:nvCxnSpPr>
          <p:cNvPr id="20" name="Прямая соединительная линия 19">
            <a:extLst>
              <a:ext uri="{FF2B5EF4-FFF2-40B4-BE49-F238E27FC236}">
                <a16:creationId xmlns:a16="http://schemas.microsoft.com/office/drawing/2014/main" id="{8A85B516-CF55-4A4E-AD82-BE14313A64BE}"/>
              </a:ext>
            </a:extLst>
          </p:cNvPr>
          <p:cNvCxnSpPr>
            <a:cxnSpLocks/>
          </p:cNvCxnSpPr>
          <p:nvPr/>
        </p:nvCxnSpPr>
        <p:spPr>
          <a:xfrm>
            <a:off x="292037" y="5204168"/>
            <a:ext cx="634694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1" name="Прямоугольник 20">
            <a:extLst>
              <a:ext uri="{FF2B5EF4-FFF2-40B4-BE49-F238E27FC236}">
                <a16:creationId xmlns:a16="http://schemas.microsoft.com/office/drawing/2014/main" id="{BA488CA8-C26D-419D-A19E-1FCA6995DC3F}"/>
              </a:ext>
            </a:extLst>
          </p:cNvPr>
          <p:cNvSpPr/>
          <p:nvPr/>
        </p:nvSpPr>
        <p:spPr>
          <a:xfrm>
            <a:off x="505300" y="4612109"/>
            <a:ext cx="6030913" cy="307777"/>
          </a:xfrm>
          <a:prstGeom prst="rect">
            <a:avLst/>
          </a:prstGeom>
          <a:ln w="28575">
            <a:solidFill>
              <a:srgbClr val="C00000"/>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На уровне Забайкальского края принято ПП от 30 декабря 2015 года № 644</a:t>
            </a:r>
          </a:p>
        </p:txBody>
      </p:sp>
    </p:spTree>
    <p:extLst>
      <p:ext uri="{BB962C8B-B14F-4D97-AF65-F5344CB8AC3E}">
        <p14:creationId xmlns:p14="http://schemas.microsoft.com/office/powerpoint/2010/main" val="221380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46B897-6872-4829-B2A6-3BF72E52F2F7}"/>
              </a:ext>
            </a:extLst>
          </p:cNvPr>
          <p:cNvSpPr txBox="1"/>
          <p:nvPr/>
        </p:nvSpPr>
        <p:spPr>
          <a:xfrm>
            <a:off x="190500" y="34865"/>
            <a:ext cx="6477000" cy="3754874"/>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5.3 Тарифный метод</a:t>
            </a:r>
          </a:p>
          <a:p>
            <a:pPr indent="449981" algn="just"/>
            <a:r>
              <a:rPr lang="ru-RU" sz="1400" dirty="0">
                <a:latin typeface="Times New Roman" panose="02020603050405020304" pitchFamily="18" charset="0"/>
                <a:cs typeface="Times New Roman" panose="02020603050405020304" pitchFamily="18" charset="0"/>
              </a:rPr>
              <a:t>Тарифный метод применим </a:t>
            </a:r>
            <a:r>
              <a:rPr lang="ru-RU" sz="1400" b="1" dirty="0">
                <a:latin typeface="Times New Roman" panose="02020603050405020304" pitchFamily="18" charset="0"/>
                <a:cs typeface="Times New Roman" panose="02020603050405020304" pitchFamily="18" charset="0"/>
              </a:rPr>
              <a:t>только</a:t>
            </a:r>
            <a:r>
              <a:rPr lang="ru-RU" sz="1400" dirty="0">
                <a:latin typeface="Times New Roman" panose="02020603050405020304" pitchFamily="18" charset="0"/>
                <a:cs typeface="Times New Roman" panose="02020603050405020304" pitchFamily="18" charset="0"/>
              </a:rPr>
              <a:t> при закупке товаров, работ, услуг, цены которых в соответствии с законодательством Российской Федерации подлежат государственному регулированию или установлены муниципальными правовыми актами В этом случае НМЦК определяются в соответствии с установленным тарифом (ценой) на продукцию.</a:t>
            </a:r>
          </a:p>
          <a:p>
            <a:pPr indent="449981" algn="just"/>
            <a:r>
              <a:rPr lang="ru-RU" sz="1400" dirty="0">
                <a:latin typeface="Times New Roman" panose="02020603050405020304" pitchFamily="18" charset="0"/>
                <a:cs typeface="Times New Roman" panose="02020603050405020304" pitchFamily="18" charset="0"/>
              </a:rPr>
              <a:t>При этом не обязательно государством устанавливается твердая цена. Это может быть предельная цена, выше которой продукция не должна закупаться.</a:t>
            </a:r>
          </a:p>
          <a:p>
            <a:pPr indent="449981" algn="just"/>
            <a:r>
              <a:rPr lang="ru-RU" sz="1400" dirty="0">
                <a:latin typeface="Times New Roman" panose="02020603050405020304" pitchFamily="18" charset="0"/>
                <a:cs typeface="Times New Roman" panose="02020603050405020304" pitchFamily="18" charset="0"/>
              </a:rPr>
              <a:t>Постановлением Правительства Российской Федерации от 7 марта 1995 года № 239 «О мерах по упорядочению государственного регулирования цен (тарифов)» между Правительством Российской Федерации, федеральными органами исполнительной власти, органами исполнительной власти субъектов Российской Федерации распределены полномочия по осуществлению государственного регулирования продукции производственно-технического назначения, товаров народного потребления и услуг, услуг транспортных, снабженческо-сбытовых и торговых организаций.</a:t>
            </a:r>
          </a:p>
          <a:p>
            <a:pPr indent="449981" algn="just"/>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0946F6E7-46F6-4BE5-9C09-9EAB77D64D5F}"/>
              </a:ext>
            </a:extLst>
          </p:cNvPr>
          <p:cNvSpPr/>
          <p:nvPr/>
        </p:nvSpPr>
        <p:spPr>
          <a:xfrm>
            <a:off x="190500" y="3520151"/>
            <a:ext cx="6477000" cy="4572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anose="02020603050405020304" pitchFamily="18" charset="0"/>
                <a:cs typeface="Times New Roman" panose="02020603050405020304" pitchFamily="18" charset="0"/>
              </a:rPr>
              <a:t>Органы исполнительной власти субъектов Российской Федерации </a:t>
            </a:r>
          </a:p>
          <a:p>
            <a:pPr algn="ctr"/>
            <a:r>
              <a:rPr lang="ru-RU" sz="1400" b="1" dirty="0">
                <a:latin typeface="Times New Roman" panose="02020603050405020304" pitchFamily="18" charset="0"/>
                <a:cs typeface="Times New Roman" panose="02020603050405020304" pitchFamily="18" charset="0"/>
              </a:rPr>
              <a:t>осуществляют регулирование цен на:</a:t>
            </a:r>
          </a:p>
        </p:txBody>
      </p:sp>
      <p:sp>
        <p:nvSpPr>
          <p:cNvPr id="23" name="Прямоугольник 22">
            <a:extLst>
              <a:ext uri="{FF2B5EF4-FFF2-40B4-BE49-F238E27FC236}">
                <a16:creationId xmlns:a16="http://schemas.microsoft.com/office/drawing/2014/main" id="{6CD68E2C-35C7-44FF-BF58-A2B25BE7B21D}"/>
              </a:ext>
            </a:extLst>
          </p:cNvPr>
          <p:cNvSpPr/>
          <p:nvPr/>
        </p:nvSpPr>
        <p:spPr>
          <a:xfrm>
            <a:off x="55246" y="4002116"/>
            <a:ext cx="6612254" cy="3539430"/>
          </a:xfrm>
          <a:prstGeom prst="rect">
            <a:avLst/>
          </a:prstGeom>
        </p:spPr>
        <p:txBody>
          <a:bodyPr wrap="square">
            <a:spAutoFit/>
          </a:bodyPr>
          <a:lstStyle/>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топливо твердое, топливо печное бытовое и керосин, реализуемые гражданам, управляющим организациям, ТСЖ, жилищным кооперативам; </a:t>
            </a:r>
          </a:p>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перевозки пассажиров и багажа всеми видами общественного транспорта в городском, включая метрополитен;</a:t>
            </a:r>
          </a:p>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предельные размеры оптовых и предельные размеры розничных надбавок к фактическим отпускным ценам производителей на лекарственные препараты, включенные в перечень ЖНВЛП;</a:t>
            </a:r>
          </a:p>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социальные услуги, предоставляемые гражданам государственными организациями социального обслуживания; </a:t>
            </a:r>
          </a:p>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перевозки пассажиров и багажа ж</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д транспортом в пригородном сообщении при условии возмещения потерь в доходах, возникающих вследствие регулирования тарифов, за счет соответствующих бюджетов РФ;</a:t>
            </a:r>
          </a:p>
          <a:p>
            <a:pPr marL="285750" indent="-285750" algn="just">
              <a:buClr>
                <a:schemeClr val="accent2"/>
              </a:buClr>
              <a:buSzPct val="15000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перевозки пассажиров и багажа автомобильным транспортом и городским наземным электрическим транспортом в случаях, установленных федеральными законами.</a:t>
            </a:r>
          </a:p>
          <a:p>
            <a:pPr marL="285750" indent="-285750" algn="just">
              <a:buClr>
                <a:schemeClr val="accent2"/>
              </a:buClr>
              <a:buSzPct val="150000"/>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2EF0F49E-84A9-4210-BECB-B9064062054C}"/>
              </a:ext>
            </a:extLst>
          </p:cNvPr>
          <p:cNvSpPr/>
          <p:nvPr/>
        </p:nvSpPr>
        <p:spPr>
          <a:xfrm>
            <a:off x="325120" y="7199585"/>
            <a:ext cx="6342380" cy="307777"/>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Для расчета НМЦК тарифным методом используется следующая формула: </a:t>
            </a:r>
          </a:p>
        </p:txBody>
      </p:sp>
      <p:sp>
        <p:nvSpPr>
          <p:cNvPr id="29" name="Блок-схема: знак завершения 28">
            <a:extLst>
              <a:ext uri="{FF2B5EF4-FFF2-40B4-BE49-F238E27FC236}">
                <a16:creationId xmlns:a16="http://schemas.microsoft.com/office/drawing/2014/main" id="{32660DD1-BA14-445D-8D32-3D386656FB6B}"/>
              </a:ext>
            </a:extLst>
          </p:cNvPr>
          <p:cNvSpPr/>
          <p:nvPr/>
        </p:nvSpPr>
        <p:spPr>
          <a:xfrm>
            <a:off x="2045088" y="7507362"/>
            <a:ext cx="2552700" cy="533400"/>
          </a:xfrm>
          <a:prstGeom prst="flowChartTerminator">
            <a:avLst/>
          </a:prstGeom>
          <a:solidFill>
            <a:srgbClr val="E6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Блок-схема: знак завершения 29">
            <a:extLst>
              <a:ext uri="{FF2B5EF4-FFF2-40B4-BE49-F238E27FC236}">
                <a16:creationId xmlns:a16="http://schemas.microsoft.com/office/drawing/2014/main" id="{B9B98468-3066-4973-B8CD-9F23B27B4CD7}"/>
              </a:ext>
            </a:extLst>
          </p:cNvPr>
          <p:cNvSpPr/>
          <p:nvPr/>
        </p:nvSpPr>
        <p:spPr>
          <a:xfrm>
            <a:off x="2203837" y="7507362"/>
            <a:ext cx="2247900" cy="520700"/>
          </a:xfrm>
          <a:prstGeom prst="flowChartTerminator">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latin typeface="Times New Roman" panose="02020603050405020304" pitchFamily="18" charset="0"/>
                <a:cs typeface="Times New Roman" panose="02020603050405020304" pitchFamily="18" charset="0"/>
              </a:rPr>
              <a:t>НМЦК      =</a:t>
            </a:r>
            <a:r>
              <a:rPr lang="en-US" dirty="0">
                <a:solidFill>
                  <a:schemeClr val="tx1"/>
                </a:solidFill>
                <a:latin typeface="Times New Roman" panose="02020603050405020304" pitchFamily="18" charset="0"/>
                <a:cs typeface="Times New Roman" panose="02020603050405020304" pitchFamily="18" charset="0"/>
              </a:rPr>
              <a:t>v*</a:t>
            </a:r>
            <a:r>
              <a:rPr lang="ru-RU" dirty="0">
                <a:solidFill>
                  <a:schemeClr val="tx1"/>
                </a:solidFill>
                <a:latin typeface="Times New Roman" panose="02020603050405020304" pitchFamily="18" charset="0"/>
                <a:cs typeface="Times New Roman" panose="02020603050405020304" pitchFamily="18" charset="0"/>
              </a:rPr>
              <a:t>Ц</a:t>
            </a:r>
          </a:p>
        </p:txBody>
      </p:sp>
      <p:sp>
        <p:nvSpPr>
          <p:cNvPr id="31" name="TextBox 30">
            <a:extLst>
              <a:ext uri="{FF2B5EF4-FFF2-40B4-BE49-F238E27FC236}">
                <a16:creationId xmlns:a16="http://schemas.microsoft.com/office/drawing/2014/main" id="{2A28B435-F3E8-4919-8F40-C5F77267C352}"/>
              </a:ext>
            </a:extLst>
          </p:cNvPr>
          <p:cNvSpPr txBox="1"/>
          <p:nvPr/>
        </p:nvSpPr>
        <p:spPr>
          <a:xfrm>
            <a:off x="2984886" y="7516891"/>
            <a:ext cx="10668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тариф</a:t>
            </a:r>
          </a:p>
        </p:txBody>
      </p:sp>
      <p:sp>
        <p:nvSpPr>
          <p:cNvPr id="32" name="TextBox 31">
            <a:extLst>
              <a:ext uri="{FF2B5EF4-FFF2-40B4-BE49-F238E27FC236}">
                <a16:creationId xmlns:a16="http://schemas.microsoft.com/office/drawing/2014/main" id="{C4BBC742-DE3B-4AF7-A8E8-6CEEBA897C7F}"/>
              </a:ext>
            </a:extLst>
          </p:cNvPr>
          <p:cNvSpPr txBox="1"/>
          <p:nvPr/>
        </p:nvSpPr>
        <p:spPr>
          <a:xfrm>
            <a:off x="3908812" y="7664915"/>
            <a:ext cx="10668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тариф</a:t>
            </a:r>
          </a:p>
        </p:txBody>
      </p:sp>
      <p:sp>
        <p:nvSpPr>
          <p:cNvPr id="33" name="Прямоугольник 32">
            <a:extLst>
              <a:ext uri="{FF2B5EF4-FFF2-40B4-BE49-F238E27FC236}">
                <a16:creationId xmlns:a16="http://schemas.microsoft.com/office/drawing/2014/main" id="{31DD1659-312A-4C74-8100-79FC62F91C1E}"/>
              </a:ext>
            </a:extLst>
          </p:cNvPr>
          <p:cNvSpPr/>
          <p:nvPr/>
        </p:nvSpPr>
        <p:spPr>
          <a:xfrm>
            <a:off x="130459" y="7980054"/>
            <a:ext cx="6704681" cy="1323439"/>
          </a:xfrm>
          <a:prstGeom prst="rect">
            <a:avLst/>
          </a:prstGeom>
        </p:spPr>
        <p:txBody>
          <a:bodyPr wrap="square">
            <a:spAutoFit/>
          </a:bodyPr>
          <a:lstStyle/>
          <a:p>
            <a:pPr indent="450000" algn="just"/>
            <a:r>
              <a:rPr lang="ru-RU" sz="1400" dirty="0">
                <a:latin typeface="Times New Roman" panose="02020603050405020304" pitchFamily="18" charset="0"/>
                <a:cs typeface="Times New Roman" panose="02020603050405020304" pitchFamily="18" charset="0"/>
              </a:rPr>
              <a:t>где: </a:t>
            </a:r>
            <a:r>
              <a:rPr lang="ru-RU" sz="1600" b="1" dirty="0">
                <a:latin typeface="Times New Roman" panose="02020603050405020304" pitchFamily="18" charset="0"/>
                <a:cs typeface="Times New Roman" panose="02020603050405020304" pitchFamily="18" charset="0"/>
              </a:rPr>
              <a:t>НМЦК</a:t>
            </a:r>
            <a:r>
              <a:rPr lang="ru-RU" sz="1400" dirty="0">
                <a:latin typeface="Times New Roman" panose="02020603050405020304" pitchFamily="18" charset="0"/>
                <a:cs typeface="Times New Roman" panose="02020603050405020304" pitchFamily="18" charset="0"/>
              </a:rPr>
              <a:t> – НМЦК, определяемая тарифным методом; </a:t>
            </a:r>
          </a:p>
          <a:p>
            <a:pPr indent="450000" algn="just"/>
            <a:r>
              <a:rPr lang="ru-RU" b="1" i="1" dirty="0">
                <a:latin typeface="Times New Roman" panose="02020603050405020304" pitchFamily="18" charset="0"/>
                <a:cs typeface="Times New Roman" panose="02020603050405020304" pitchFamily="18" charset="0"/>
              </a:rPr>
              <a:t>v</a:t>
            </a:r>
            <a:r>
              <a:rPr lang="ru-RU" sz="1400" dirty="0">
                <a:latin typeface="Times New Roman" panose="02020603050405020304" pitchFamily="18" charset="0"/>
                <a:cs typeface="Times New Roman" panose="02020603050405020304" pitchFamily="18" charset="0"/>
              </a:rPr>
              <a:t> - количество (объем) закупаемого товара (работы, услуги); </a:t>
            </a:r>
          </a:p>
          <a:p>
            <a:pPr indent="450000" algn="just"/>
            <a:r>
              <a:rPr lang="ru-RU" b="1" i="1" dirty="0">
                <a:latin typeface="Times New Roman" panose="02020603050405020304" pitchFamily="18" charset="0"/>
                <a:cs typeface="Times New Roman" panose="02020603050405020304" pitchFamily="18" charset="0"/>
              </a:rPr>
              <a:t>Ц</a:t>
            </a:r>
            <a:r>
              <a:rPr lang="ru-RU" sz="1400" dirty="0">
                <a:latin typeface="Times New Roman" panose="02020603050405020304" pitchFamily="18" charset="0"/>
                <a:cs typeface="Times New Roman" panose="02020603050405020304" pitchFamily="18" charset="0"/>
              </a:rPr>
              <a:t>        - цена (тариф) единицы товара, работы, услуги, установленная в рамках государственного регулирования цен (тарифов) или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установленная муниципальным правовым актом. </a:t>
            </a:r>
          </a:p>
        </p:txBody>
      </p:sp>
      <p:sp>
        <p:nvSpPr>
          <p:cNvPr id="34" name="TextBox 33">
            <a:extLst>
              <a:ext uri="{FF2B5EF4-FFF2-40B4-BE49-F238E27FC236}">
                <a16:creationId xmlns:a16="http://schemas.microsoft.com/office/drawing/2014/main" id="{8C05BFFE-3DF4-4ED8-A9F6-BA8D5A03535C}"/>
              </a:ext>
            </a:extLst>
          </p:cNvPr>
          <p:cNvSpPr txBox="1"/>
          <p:nvPr/>
        </p:nvSpPr>
        <p:spPr>
          <a:xfrm>
            <a:off x="1343414" y="7822485"/>
            <a:ext cx="6477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тариф</a:t>
            </a:r>
          </a:p>
        </p:txBody>
      </p:sp>
      <p:sp>
        <p:nvSpPr>
          <p:cNvPr id="19" name="TextBox 18">
            <a:extLst>
              <a:ext uri="{FF2B5EF4-FFF2-40B4-BE49-F238E27FC236}">
                <a16:creationId xmlns:a16="http://schemas.microsoft.com/office/drawing/2014/main" id="{5504D587-CB98-439E-86D7-190F7495E451}"/>
              </a:ext>
            </a:extLst>
          </p:cNvPr>
          <p:cNvSpPr txBox="1"/>
          <p:nvPr/>
        </p:nvSpPr>
        <p:spPr>
          <a:xfrm>
            <a:off x="695714" y="8619444"/>
            <a:ext cx="647700" cy="276999"/>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тариф</a:t>
            </a:r>
          </a:p>
        </p:txBody>
      </p:sp>
      <p:pic>
        <p:nvPicPr>
          <p:cNvPr id="20" name="Рисунок 19">
            <a:extLst>
              <a:ext uri="{FF2B5EF4-FFF2-40B4-BE49-F238E27FC236}">
                <a16:creationId xmlns:a16="http://schemas.microsoft.com/office/drawing/2014/main" id="{2118E26C-9DA2-40B2-B3FA-15204A7690E1}"/>
              </a:ext>
            </a:extLst>
          </p:cNvPr>
          <p:cNvPicPr/>
          <p:nvPr/>
        </p:nvPicPr>
        <p:blipFill>
          <a:blip r:embed="rId3" cstate="print">
            <a:graysc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grpSp>
        <p:nvGrpSpPr>
          <p:cNvPr id="21" name="Группа 20">
            <a:extLst>
              <a:ext uri="{FF2B5EF4-FFF2-40B4-BE49-F238E27FC236}">
                <a16:creationId xmlns:a16="http://schemas.microsoft.com/office/drawing/2014/main" id="{725B98EE-9714-40F0-AF6A-05FB4D48CDE5}"/>
              </a:ext>
            </a:extLst>
          </p:cNvPr>
          <p:cNvGrpSpPr>
            <a:grpSpLocks/>
          </p:cNvGrpSpPr>
          <p:nvPr/>
        </p:nvGrpSpPr>
        <p:grpSpPr bwMode="auto">
          <a:xfrm>
            <a:off x="6309360" y="9149252"/>
            <a:ext cx="548640" cy="237490"/>
            <a:chOff x="614" y="660"/>
            <a:chExt cx="864" cy="374"/>
          </a:xfrm>
        </p:grpSpPr>
        <p:sp>
          <p:nvSpPr>
            <p:cNvPr id="22" name="AutoShape 47">
              <a:extLst>
                <a:ext uri="{FF2B5EF4-FFF2-40B4-BE49-F238E27FC236}">
                  <a16:creationId xmlns:a16="http://schemas.microsoft.com/office/drawing/2014/main" id="{74D85BBC-A7CF-43CE-B929-8817958BAED8}"/>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25" name="AutoShape 48">
              <a:extLst>
                <a:ext uri="{FF2B5EF4-FFF2-40B4-BE49-F238E27FC236}">
                  <a16:creationId xmlns:a16="http://schemas.microsoft.com/office/drawing/2014/main" id="{6B9F9277-6928-498E-9B62-75131C3879D2}"/>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26" name="Text Box 49">
              <a:extLst>
                <a:ext uri="{FF2B5EF4-FFF2-40B4-BE49-F238E27FC236}">
                  <a16:creationId xmlns:a16="http://schemas.microsoft.com/office/drawing/2014/main" id="{465891DF-89CA-4DCE-B752-3183674173B6}"/>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16</a:t>
              </a:r>
            </a:p>
          </p:txBody>
        </p:sp>
      </p:grpSp>
    </p:spTree>
    <p:extLst>
      <p:ext uri="{BB962C8B-B14F-4D97-AF65-F5344CB8AC3E}">
        <p14:creationId xmlns:p14="http://schemas.microsoft.com/office/powerpoint/2010/main" val="251510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46B897-6872-4829-B2A6-3BF72E52F2F7}"/>
              </a:ext>
            </a:extLst>
          </p:cNvPr>
          <p:cNvSpPr txBox="1"/>
          <p:nvPr/>
        </p:nvSpPr>
        <p:spPr>
          <a:xfrm>
            <a:off x="190502" y="67202"/>
            <a:ext cx="6477000" cy="2246769"/>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5.4 Проектно-сметный метод</a:t>
            </a:r>
          </a:p>
          <a:p>
            <a:pPr indent="449981" algn="just"/>
            <a:r>
              <a:rPr lang="ru-RU" sz="1400" dirty="0">
                <a:latin typeface="Times New Roman" panose="02020603050405020304" pitchFamily="18" charset="0"/>
                <a:cs typeface="Times New Roman" panose="02020603050405020304" pitchFamily="18" charset="0"/>
              </a:rPr>
              <a:t>Проектно-сметная документация обосновывает целесообразность и возможность реализовать проект. Она содержит материалы в текстовой форме и в виде карт (схем) и определяет архитектурные, функционально-технологические, конструктивные и инженерно-технические решения для обеспечения строительства, реконструкции или ремонта объектов капстроительства. Стоимость работ, указанная в сметном расчете, является  НМЦК. При этом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к документации о закупке необходимо приложить сметные расчеты, а в самой документации сделать на них ссылку.</a:t>
            </a:r>
          </a:p>
          <a:p>
            <a:pPr indent="449981" algn="just"/>
            <a:endParaRPr lang="ru-RU" sz="1400" dirty="0">
              <a:latin typeface="Times New Roman" panose="02020603050405020304" pitchFamily="18" charset="0"/>
              <a:cs typeface="Times New Roman" panose="02020603050405020304" pitchFamily="18" charset="0"/>
            </a:endParaRPr>
          </a:p>
        </p:txBody>
      </p:sp>
      <p:graphicFrame>
        <p:nvGraphicFramePr>
          <p:cNvPr id="2" name="Таблица 2">
            <a:extLst>
              <a:ext uri="{FF2B5EF4-FFF2-40B4-BE49-F238E27FC236}">
                <a16:creationId xmlns:a16="http://schemas.microsoft.com/office/drawing/2014/main" id="{9C2BD6FD-BA1C-4305-B9CF-4DB8F6746C80}"/>
              </a:ext>
            </a:extLst>
          </p:cNvPr>
          <p:cNvGraphicFramePr>
            <a:graphicFrameLocks noGrp="1"/>
          </p:cNvGraphicFramePr>
          <p:nvPr>
            <p:extLst>
              <p:ext uri="{D42A27DB-BD31-4B8C-83A1-F6EECF244321}">
                <p14:modId xmlns:p14="http://schemas.microsoft.com/office/powerpoint/2010/main" val="3843178138"/>
              </p:ext>
            </p:extLst>
          </p:nvPr>
        </p:nvGraphicFramePr>
        <p:xfrm>
          <a:off x="190500" y="2045683"/>
          <a:ext cx="6476998" cy="6280847"/>
        </p:xfrm>
        <a:graphic>
          <a:graphicData uri="http://schemas.openxmlformats.org/drawingml/2006/table">
            <a:tbl>
              <a:tblPr firstRow="1" bandRow="1">
                <a:tableStyleId>{5C22544A-7EE6-4342-B048-85BDC9FD1C3A}</a:tableStyleId>
              </a:tblPr>
              <a:tblGrid>
                <a:gridCol w="3238499">
                  <a:extLst>
                    <a:ext uri="{9D8B030D-6E8A-4147-A177-3AD203B41FA5}">
                      <a16:colId xmlns:a16="http://schemas.microsoft.com/office/drawing/2014/main" val="3930869496"/>
                    </a:ext>
                  </a:extLst>
                </a:gridCol>
                <a:gridCol w="3238499">
                  <a:extLst>
                    <a:ext uri="{9D8B030D-6E8A-4147-A177-3AD203B41FA5}">
                      <a16:colId xmlns:a16="http://schemas.microsoft.com/office/drawing/2014/main" val="3070481086"/>
                    </a:ext>
                  </a:extLst>
                </a:gridCol>
              </a:tblGrid>
              <a:tr h="472844">
                <a:tc>
                  <a:txBody>
                    <a:bodyPr/>
                    <a:lstStyle/>
                    <a:p>
                      <a:pPr algn="ctr"/>
                      <a:r>
                        <a:rPr lang="ru-RU" sz="1400" dirty="0">
                          <a:latin typeface="Times New Roman" panose="02020603050405020304" pitchFamily="18" charset="0"/>
                          <a:cs typeface="Times New Roman" panose="02020603050405020304" pitchFamily="18" charset="0"/>
                        </a:rPr>
                        <a:t>Основание для выбора метода</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ru-RU" sz="1400" dirty="0">
                          <a:latin typeface="Times New Roman" panose="02020603050405020304" pitchFamily="18" charset="0"/>
                          <a:cs typeface="Times New Roman" panose="02020603050405020304" pitchFamily="18" charset="0"/>
                        </a:rPr>
                        <a:t>Документ, являющийся основанием для определения НМЦК</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123804830"/>
                  </a:ext>
                </a:extLst>
              </a:tr>
              <a:tr h="472844">
                <a:tc>
                  <a:txBody>
                    <a:bodyPr/>
                    <a:lstStyle/>
                    <a:p>
                      <a:pPr algn="ctr"/>
                      <a:r>
                        <a:rPr lang="ru-RU" sz="1400" dirty="0">
                          <a:latin typeface="Times New Roman" panose="02020603050405020304" pitchFamily="18" charset="0"/>
                          <a:cs typeface="Times New Roman" panose="02020603050405020304" pitchFamily="18" charset="0"/>
                        </a:rPr>
                        <a:t>Строительство объекта капитального </a:t>
                      </a:r>
                    </a:p>
                    <a:p>
                      <a:pPr algn="ctr"/>
                      <a:r>
                        <a:rPr lang="ru-RU" sz="1400" dirty="0">
                          <a:latin typeface="Times New Roman" panose="02020603050405020304" pitchFamily="18" charset="0"/>
                          <a:cs typeface="Times New Roman" panose="02020603050405020304" pitchFamily="18" charset="0"/>
                        </a:rPr>
                        <a:t>строительства</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rowSpan="4">
                  <a:txBody>
                    <a:bodyPr/>
                    <a:lstStyle/>
                    <a:p>
                      <a:pPr algn="ctr"/>
                      <a:r>
                        <a:rPr lang="ru-RU" sz="1400" dirty="0">
                          <a:latin typeface="Times New Roman" panose="02020603050405020304" pitchFamily="18" charset="0"/>
                          <a:cs typeface="Times New Roman" panose="02020603050405020304" pitchFamily="18" charset="0"/>
                        </a:rPr>
                        <a:t>Проектная документация </a:t>
                      </a:r>
                    </a:p>
                    <a:p>
                      <a:pPr algn="ctr"/>
                      <a:r>
                        <a:rPr lang="ru-RU" sz="1400" dirty="0">
                          <a:latin typeface="Times New Roman" panose="02020603050405020304" pitchFamily="18" charset="0"/>
                          <a:cs typeface="Times New Roman" panose="02020603050405020304" pitchFamily="18" charset="0"/>
                        </a:rPr>
                        <a:t>(включающая сметную </a:t>
                      </a:r>
                    </a:p>
                    <a:p>
                      <a:pPr algn="ctr"/>
                      <a:r>
                        <a:rPr lang="ru-RU" sz="1400" dirty="0">
                          <a:latin typeface="Times New Roman" panose="02020603050405020304" pitchFamily="18" charset="0"/>
                          <a:cs typeface="Times New Roman" panose="02020603050405020304" pitchFamily="18" charset="0"/>
                        </a:rPr>
                        <a:t>стоимость работ), разработанная и утвержденная в соответствии с законодательством </a:t>
                      </a:r>
                    </a:p>
                    <a:p>
                      <a:pPr algn="ctr"/>
                      <a:r>
                        <a:rPr lang="ru-RU" sz="1400" dirty="0">
                          <a:latin typeface="Times New Roman" panose="02020603050405020304" pitchFamily="18" charset="0"/>
                          <a:cs typeface="Times New Roman" panose="02020603050405020304" pitchFamily="18" charset="0"/>
                        </a:rPr>
                        <a:t>Российской Федерации</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00041042"/>
                  </a:ext>
                </a:extLst>
              </a:tr>
              <a:tr h="472844">
                <a:tc>
                  <a:txBody>
                    <a:bodyPr/>
                    <a:lstStyle/>
                    <a:p>
                      <a:pPr algn="ctr"/>
                      <a:r>
                        <a:rPr lang="ru-RU" sz="1400" dirty="0">
                          <a:latin typeface="Times New Roman" panose="02020603050405020304" pitchFamily="18" charset="0"/>
                          <a:cs typeface="Times New Roman" panose="02020603050405020304" pitchFamily="18" charset="0"/>
                        </a:rPr>
                        <a:t>Реконструкция объекта капитального </a:t>
                      </a:r>
                    </a:p>
                    <a:p>
                      <a:pPr algn="ctr"/>
                      <a:r>
                        <a:rPr lang="ru-RU" sz="1400" dirty="0">
                          <a:latin typeface="Times New Roman" panose="02020603050405020304" pitchFamily="18" charset="0"/>
                          <a:cs typeface="Times New Roman" panose="02020603050405020304" pitchFamily="18" charset="0"/>
                        </a:rPr>
                        <a:t>строительств</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vMerge="1">
                  <a:txBody>
                    <a:bodyPr/>
                    <a:lstStyle/>
                    <a:p>
                      <a:endParaRPr lang="ru-RU"/>
                    </a:p>
                  </a:txBody>
                  <a:tcPr>
                    <a:solidFill>
                      <a:schemeClr val="accent2"/>
                    </a:solidFill>
                  </a:tcPr>
                </a:tc>
                <a:extLst>
                  <a:ext uri="{0D108BD9-81ED-4DB2-BD59-A6C34878D82A}">
                    <a16:rowId xmlns:a16="http://schemas.microsoft.com/office/drawing/2014/main" val="3082539578"/>
                  </a:ext>
                </a:extLst>
              </a:tr>
              <a:tr h="472844">
                <a:tc>
                  <a:txBody>
                    <a:bodyPr/>
                    <a:lstStyle/>
                    <a:p>
                      <a:pPr algn="ctr"/>
                      <a:r>
                        <a:rPr lang="ru-RU" sz="1400" dirty="0">
                          <a:latin typeface="Times New Roman" panose="02020603050405020304" pitchFamily="18" charset="0"/>
                          <a:cs typeface="Times New Roman" panose="02020603050405020304" pitchFamily="18" charset="0"/>
                        </a:rPr>
                        <a:t>Капитальный ремонт объекта </a:t>
                      </a:r>
                    </a:p>
                    <a:p>
                      <a:pPr algn="ctr"/>
                      <a:r>
                        <a:rPr lang="ru-RU" sz="1400" dirty="0">
                          <a:latin typeface="Times New Roman" panose="02020603050405020304" pitchFamily="18" charset="0"/>
                          <a:cs typeface="Times New Roman" panose="02020603050405020304" pitchFamily="18" charset="0"/>
                        </a:rPr>
                        <a:t>капитального строительства</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vMerge="1">
                  <a:txBody>
                    <a:bodyPr/>
                    <a:lstStyle/>
                    <a:p>
                      <a:endParaRPr lang="ru-RU"/>
                    </a:p>
                  </a:txBody>
                  <a:tcPr>
                    <a:solidFill>
                      <a:schemeClr val="accent2"/>
                    </a:solidFill>
                  </a:tcPr>
                </a:tc>
                <a:extLst>
                  <a:ext uri="{0D108BD9-81ED-4DB2-BD59-A6C34878D82A}">
                    <a16:rowId xmlns:a16="http://schemas.microsoft.com/office/drawing/2014/main" val="781818388"/>
                  </a:ext>
                </a:extLst>
              </a:tr>
              <a:tr h="472844">
                <a:tc>
                  <a:txBody>
                    <a:bodyPr/>
                    <a:lstStyle/>
                    <a:p>
                      <a:pPr algn="ctr"/>
                      <a:r>
                        <a:rPr lang="ru-RU" sz="1400" dirty="0">
                          <a:latin typeface="Times New Roman" panose="02020603050405020304" pitchFamily="18" charset="0"/>
                          <a:cs typeface="Times New Roman" panose="02020603050405020304" pitchFamily="18" charset="0"/>
                        </a:rPr>
                        <a:t>Снос объекта капитального </a:t>
                      </a:r>
                    </a:p>
                    <a:p>
                      <a:pPr algn="ctr"/>
                      <a:r>
                        <a:rPr lang="ru-RU" sz="1400" dirty="0">
                          <a:latin typeface="Times New Roman" panose="02020603050405020304" pitchFamily="18" charset="0"/>
                          <a:cs typeface="Times New Roman" panose="02020603050405020304" pitchFamily="18" charset="0"/>
                        </a:rPr>
                        <a:t>строительства</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vMerge="1">
                  <a:txBody>
                    <a:bodyPr/>
                    <a:lstStyle/>
                    <a:p>
                      <a:endParaRPr lang="ru-RU"/>
                    </a:p>
                  </a:txBody>
                  <a:tcPr>
                    <a:solidFill>
                      <a:schemeClr val="accent2"/>
                    </a:solidFill>
                  </a:tcPr>
                </a:tc>
                <a:extLst>
                  <a:ext uri="{0D108BD9-81ED-4DB2-BD59-A6C34878D82A}">
                    <a16:rowId xmlns:a16="http://schemas.microsoft.com/office/drawing/2014/main" val="823876083"/>
                  </a:ext>
                </a:extLst>
              </a:tr>
              <a:tr h="1251647">
                <a:tc>
                  <a:txBody>
                    <a:bodyPr/>
                    <a:lstStyle/>
                    <a:p>
                      <a:pPr algn="ctr"/>
                      <a:r>
                        <a:rPr lang="ru-RU" sz="1400" dirty="0">
                          <a:latin typeface="Times New Roman" panose="02020603050405020304" pitchFamily="18" charset="0"/>
                          <a:cs typeface="Times New Roman" panose="02020603050405020304" pitchFamily="18" charset="0"/>
                        </a:rPr>
                        <a:t>Работы по сохранению объектов </a:t>
                      </a:r>
                    </a:p>
                    <a:p>
                      <a:pPr algn="ctr"/>
                      <a:r>
                        <a:rPr lang="ru-RU" sz="1400" dirty="0">
                          <a:latin typeface="Times New Roman" panose="02020603050405020304" pitchFamily="18" charset="0"/>
                          <a:cs typeface="Times New Roman" panose="02020603050405020304" pitchFamily="18" charset="0"/>
                        </a:rPr>
                        <a:t>культурного наследия (памятников </a:t>
                      </a:r>
                    </a:p>
                    <a:p>
                      <a:pPr algn="ctr"/>
                      <a:r>
                        <a:rPr lang="ru-RU" sz="1400" dirty="0">
                          <a:latin typeface="Times New Roman" panose="02020603050405020304" pitchFamily="18" charset="0"/>
                          <a:cs typeface="Times New Roman" panose="02020603050405020304" pitchFamily="18" charset="0"/>
                        </a:rPr>
                        <a:t>истории и культуры) народов </a:t>
                      </a:r>
                    </a:p>
                    <a:p>
                      <a:pPr algn="ctr"/>
                      <a:r>
                        <a:rPr lang="ru-RU" sz="1400" dirty="0">
                          <a:latin typeface="Times New Roman" panose="02020603050405020304" pitchFamily="18" charset="0"/>
                          <a:cs typeface="Times New Roman" panose="02020603050405020304" pitchFamily="18" charset="0"/>
                        </a:rPr>
                        <a:t>Российской Федерации (за </a:t>
                      </a:r>
                    </a:p>
                    <a:p>
                      <a:pPr algn="ctr"/>
                      <a:r>
                        <a:rPr lang="ru-RU" sz="1400" dirty="0">
                          <a:latin typeface="Times New Roman" panose="02020603050405020304" pitchFamily="18" charset="0"/>
                          <a:cs typeface="Times New Roman" panose="02020603050405020304" pitchFamily="18" charset="0"/>
                        </a:rPr>
                        <a:t>исключением научно-методического </a:t>
                      </a:r>
                    </a:p>
                    <a:p>
                      <a:pPr algn="ctr"/>
                      <a:r>
                        <a:rPr lang="ru-RU" sz="1400" dirty="0">
                          <a:latin typeface="Times New Roman" panose="02020603050405020304" pitchFamily="18" charset="0"/>
                          <a:cs typeface="Times New Roman" panose="02020603050405020304" pitchFamily="18" charset="0"/>
                        </a:rPr>
                        <a:t>руководства)</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rowSpan="2">
                  <a:txBody>
                    <a:bodyPr/>
                    <a:lstStyle/>
                    <a:p>
                      <a:pPr algn="ctr"/>
                      <a:r>
                        <a:rPr lang="ru-RU" sz="1400" dirty="0">
                          <a:latin typeface="Times New Roman" panose="02020603050405020304" pitchFamily="18" charset="0"/>
                          <a:cs typeface="Times New Roman" panose="02020603050405020304" pitchFamily="18" charset="0"/>
                        </a:rPr>
                        <a:t>Проектная документация на проведение работ по сохранению объектов культурного наследия, </a:t>
                      </a:r>
                    </a:p>
                    <a:p>
                      <a:pPr algn="ctr"/>
                      <a:r>
                        <a:rPr lang="ru-RU" sz="1400" dirty="0">
                          <a:latin typeface="Times New Roman" panose="02020603050405020304" pitchFamily="18" charset="0"/>
                          <a:cs typeface="Times New Roman" panose="02020603050405020304" pitchFamily="18" charset="0"/>
                        </a:rPr>
                        <a:t>согласованная в порядке, установленном законодательством Российской Федерации. В соответствии с реставрационными нормами и правилами, утвержденными федеральным органом исполнительной власти в области государственной охраны объектов культурного наследия</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51671336"/>
                  </a:ext>
                </a:extLst>
              </a:tr>
              <a:tr h="973503">
                <a:tc>
                  <a:txBody>
                    <a:bodyPr/>
                    <a:lstStyle/>
                    <a:p>
                      <a:pPr algn="ctr"/>
                      <a:r>
                        <a:rPr lang="ru-RU" sz="1400" dirty="0">
                          <a:latin typeface="Times New Roman" panose="02020603050405020304" pitchFamily="18" charset="0"/>
                          <a:cs typeface="Times New Roman" panose="02020603050405020304" pitchFamily="18" charset="0"/>
                        </a:rPr>
                        <a:t>Проведение технического и авторского </a:t>
                      </a:r>
                    </a:p>
                    <a:p>
                      <a:pPr algn="ctr"/>
                      <a:r>
                        <a:rPr lang="ru-RU" sz="1400" dirty="0">
                          <a:latin typeface="Times New Roman" panose="02020603050405020304" pitchFamily="18" charset="0"/>
                          <a:cs typeface="Times New Roman" panose="02020603050405020304" pitchFamily="18" charset="0"/>
                        </a:rPr>
                        <a:t>надзора</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endParaRPr lang="ru-RU" sz="1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356181645"/>
                  </a:ext>
                </a:extLst>
              </a:tr>
              <a:tr h="1251647">
                <a:tc>
                  <a:txBody>
                    <a:bodyPr/>
                    <a:lstStyle/>
                    <a:p>
                      <a:pPr algn="ctr"/>
                      <a:r>
                        <a:rPr lang="ru-RU" sz="1400" dirty="0">
                          <a:latin typeface="Times New Roman" panose="02020603050405020304" pitchFamily="18" charset="0"/>
                          <a:cs typeface="Times New Roman" panose="02020603050405020304" pitchFamily="18" charset="0"/>
                        </a:rPr>
                        <a:t>Текущий ремонт зданий, строений, </a:t>
                      </a:r>
                    </a:p>
                    <a:p>
                      <a:pPr algn="ctr"/>
                      <a:r>
                        <a:rPr lang="ru-RU" sz="1400" dirty="0">
                          <a:latin typeface="Times New Roman" panose="02020603050405020304" pitchFamily="18" charset="0"/>
                          <a:cs typeface="Times New Roman" panose="02020603050405020304" pitchFamily="18" charset="0"/>
                        </a:rPr>
                        <a:t>сооружений, помещений</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B3AD"/>
                    </a:solidFill>
                  </a:tcPr>
                </a:tc>
                <a:tc>
                  <a:txBody>
                    <a:bodyPr/>
                    <a:lstStyle/>
                    <a:p>
                      <a:pPr algn="ctr"/>
                      <a:r>
                        <a:rPr lang="ru-RU" sz="1400" dirty="0">
                          <a:latin typeface="Times New Roman" panose="02020603050405020304" pitchFamily="18" charset="0"/>
                          <a:cs typeface="Times New Roman" panose="02020603050405020304" pitchFamily="18" charset="0"/>
                        </a:rPr>
                        <a:t>Проектная документация (включающая сметную стоимость работ) или смета, разработанная и утвержденная в соответствии с законодательством </a:t>
                      </a:r>
                    </a:p>
                    <a:p>
                      <a:pPr algn="ctr"/>
                      <a:r>
                        <a:rPr lang="ru-RU" sz="1400" dirty="0">
                          <a:latin typeface="Times New Roman" panose="02020603050405020304" pitchFamily="18" charset="0"/>
                          <a:cs typeface="Times New Roman" panose="02020603050405020304" pitchFamily="18" charset="0"/>
                        </a:rPr>
                        <a:t>Российской Федерации</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B3AD"/>
                    </a:solidFill>
                  </a:tcPr>
                </a:tc>
                <a:extLst>
                  <a:ext uri="{0D108BD9-81ED-4DB2-BD59-A6C34878D82A}">
                    <a16:rowId xmlns:a16="http://schemas.microsoft.com/office/drawing/2014/main" val="807385290"/>
                  </a:ext>
                </a:extLst>
              </a:tr>
            </a:tbl>
          </a:graphicData>
        </a:graphic>
      </p:graphicFrame>
      <p:sp>
        <p:nvSpPr>
          <p:cNvPr id="6" name="Прямоугольник 5">
            <a:extLst>
              <a:ext uri="{FF2B5EF4-FFF2-40B4-BE49-F238E27FC236}">
                <a16:creationId xmlns:a16="http://schemas.microsoft.com/office/drawing/2014/main" id="{8841527C-6135-4873-998F-69072EBF4288}"/>
              </a:ext>
            </a:extLst>
          </p:cNvPr>
          <p:cNvSpPr/>
          <p:nvPr/>
        </p:nvSpPr>
        <p:spPr>
          <a:xfrm>
            <a:off x="190502" y="8313890"/>
            <a:ext cx="6476999" cy="1169551"/>
          </a:xfrm>
          <a:prstGeom prst="rect">
            <a:avLst/>
          </a:prstGeom>
          <a:ln w="28575">
            <a:solidFill>
              <a:srgbClr val="FF0000"/>
            </a:solidFill>
          </a:ln>
        </p:spPr>
        <p:txBody>
          <a:bodyPr wrap="square">
            <a:spAutoFit/>
          </a:bodyPr>
          <a:lstStyle/>
          <a:p>
            <a:pPr indent="450000" algn="just"/>
            <a:r>
              <a:rPr lang="ru-RU" sz="1400" b="1" dirty="0">
                <a:solidFill>
                  <a:srgbClr val="C00000"/>
                </a:solidFill>
                <a:latin typeface="Times New Roman" panose="02020603050405020304" pitchFamily="18" charset="0"/>
                <a:cs typeface="Times New Roman" panose="02020603050405020304" pitchFamily="18" charset="0"/>
              </a:rPr>
              <a:t>Внимание! </a:t>
            </a:r>
            <a:r>
              <a:rPr lang="ru-RU" sz="1400" dirty="0">
                <a:latin typeface="Times New Roman" panose="02020603050405020304" pitchFamily="18" charset="0"/>
                <a:cs typeface="Times New Roman" panose="02020603050405020304" pitchFamily="18" charset="0"/>
              </a:rPr>
              <a:t>При расчете НМЦК проектно-сметным методом следует руководствоваться: разделом VI Методических рекомендаций, утвержденных Приказом МЭР № 567; порядком, утвержденным приказом Минстроя от 23 декабря 2019 года № 841/</a:t>
            </a:r>
            <a:r>
              <a:rPr lang="ru-RU" sz="1400" dirty="0" err="1">
                <a:latin typeface="Times New Roman" panose="02020603050405020304" pitchFamily="18" charset="0"/>
                <a:cs typeface="Times New Roman" panose="02020603050405020304" pitchFamily="18" charset="0"/>
              </a:rPr>
              <a:t>пр</a:t>
            </a:r>
            <a:r>
              <a:rPr lang="ru-RU" sz="1400" dirty="0">
                <a:latin typeface="Times New Roman" panose="02020603050405020304" pitchFamily="18" charset="0"/>
                <a:cs typeface="Times New Roman" panose="02020603050405020304" pitchFamily="18" charset="0"/>
              </a:rPr>
              <a:t>; приказом Минстроя от 4 августа 2020 года № 421/</a:t>
            </a:r>
            <a:r>
              <a:rPr lang="ru-RU" sz="1400" dirty="0" err="1">
                <a:latin typeface="Times New Roman" panose="02020603050405020304" pitchFamily="18" charset="0"/>
                <a:cs typeface="Times New Roman" panose="02020603050405020304" pitchFamily="18" charset="0"/>
              </a:rPr>
              <a:t>пр</a:t>
            </a:r>
            <a:r>
              <a:rPr lang="ru-RU" sz="1400" dirty="0">
                <a:latin typeface="Times New Roman" panose="02020603050405020304" pitchFamily="18" charset="0"/>
                <a:cs typeface="Times New Roman" panose="02020603050405020304" pitchFamily="18" charset="0"/>
              </a:rPr>
              <a:t>, приказом Минстроя от 21 августа 2023 года №604/пр.</a:t>
            </a:r>
          </a:p>
        </p:txBody>
      </p:sp>
      <p:grpSp>
        <p:nvGrpSpPr>
          <p:cNvPr id="13" name="Группа 12">
            <a:extLst>
              <a:ext uri="{FF2B5EF4-FFF2-40B4-BE49-F238E27FC236}">
                <a16:creationId xmlns:a16="http://schemas.microsoft.com/office/drawing/2014/main" id="{63363A33-9FC7-4721-B6C8-C22B37FC0DDE}"/>
              </a:ext>
            </a:extLst>
          </p:cNvPr>
          <p:cNvGrpSpPr>
            <a:grpSpLocks/>
          </p:cNvGrpSpPr>
          <p:nvPr/>
        </p:nvGrpSpPr>
        <p:grpSpPr bwMode="auto">
          <a:xfrm>
            <a:off x="6309360" y="9233357"/>
            <a:ext cx="548640" cy="237490"/>
            <a:chOff x="614" y="660"/>
            <a:chExt cx="864" cy="374"/>
          </a:xfrm>
        </p:grpSpPr>
        <p:sp>
          <p:nvSpPr>
            <p:cNvPr id="14" name="AutoShape 47">
              <a:extLst>
                <a:ext uri="{FF2B5EF4-FFF2-40B4-BE49-F238E27FC236}">
                  <a16:creationId xmlns:a16="http://schemas.microsoft.com/office/drawing/2014/main" id="{8F51A6C0-D1A7-4F75-A339-430B3F8A917D}"/>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5" name="AutoShape 48">
              <a:extLst>
                <a:ext uri="{FF2B5EF4-FFF2-40B4-BE49-F238E27FC236}">
                  <a16:creationId xmlns:a16="http://schemas.microsoft.com/office/drawing/2014/main" id="{58D9B1C2-AC7B-4D64-B747-B9F813CDC52D}"/>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16" name="Text Box 49">
              <a:extLst>
                <a:ext uri="{FF2B5EF4-FFF2-40B4-BE49-F238E27FC236}">
                  <a16:creationId xmlns:a16="http://schemas.microsoft.com/office/drawing/2014/main" id="{00F2E768-B5F1-4B26-AA9A-AF78B9D0B3C5}"/>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17</a:t>
              </a:r>
            </a:p>
          </p:txBody>
        </p:sp>
      </p:grpSp>
      <p:pic>
        <p:nvPicPr>
          <p:cNvPr id="8" name="Рисунок 7">
            <a:extLst>
              <a:ext uri="{FF2B5EF4-FFF2-40B4-BE49-F238E27FC236}">
                <a16:creationId xmlns:a16="http://schemas.microsoft.com/office/drawing/2014/main" id="{85733E8C-06A9-42AA-B438-68048028DC7F}"/>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Tree>
    <p:extLst>
      <p:ext uri="{BB962C8B-B14F-4D97-AF65-F5344CB8AC3E}">
        <p14:creationId xmlns:p14="http://schemas.microsoft.com/office/powerpoint/2010/main" val="373655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46B897-6872-4829-B2A6-3BF72E52F2F7}"/>
              </a:ext>
            </a:extLst>
          </p:cNvPr>
          <p:cNvSpPr txBox="1"/>
          <p:nvPr/>
        </p:nvSpPr>
        <p:spPr>
          <a:xfrm>
            <a:off x="190502" y="144147"/>
            <a:ext cx="6477000" cy="954107"/>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5.5 Затратный метод</a:t>
            </a:r>
          </a:p>
          <a:p>
            <a:pPr indent="449981" algn="just"/>
            <a:r>
              <a:rPr lang="ru-RU" sz="1400" dirty="0">
                <a:latin typeface="Times New Roman" panose="02020603050405020304" pitchFamily="18" charset="0"/>
                <a:cs typeface="Times New Roman" panose="02020603050405020304" pitchFamily="18" charset="0"/>
              </a:rPr>
              <a:t>Применение затратного метода для расчета НМЦК допустимо в случае невозможности применения перечисленных выше методов или в дополнение к одному из методов (часть 10 статьи 22 Федерального закона № 44-ФЗ). </a:t>
            </a:r>
          </a:p>
        </p:txBody>
      </p:sp>
      <p:pic>
        <p:nvPicPr>
          <p:cNvPr id="8" name="Рисунок 7">
            <a:extLst>
              <a:ext uri="{FF2B5EF4-FFF2-40B4-BE49-F238E27FC236}">
                <a16:creationId xmlns:a16="http://schemas.microsoft.com/office/drawing/2014/main" id="{85733E8C-06A9-42AA-B438-68048028DC7F}"/>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grpSp>
        <p:nvGrpSpPr>
          <p:cNvPr id="13" name="Группа 12">
            <a:extLst>
              <a:ext uri="{FF2B5EF4-FFF2-40B4-BE49-F238E27FC236}">
                <a16:creationId xmlns:a16="http://schemas.microsoft.com/office/drawing/2014/main" id="{63363A33-9FC7-4721-B6C8-C22B37FC0DDE}"/>
              </a:ext>
            </a:extLst>
          </p:cNvPr>
          <p:cNvGrpSpPr>
            <a:grpSpLocks/>
          </p:cNvGrpSpPr>
          <p:nvPr/>
        </p:nvGrpSpPr>
        <p:grpSpPr bwMode="auto">
          <a:xfrm>
            <a:off x="6309360" y="9149252"/>
            <a:ext cx="548640" cy="237490"/>
            <a:chOff x="614" y="660"/>
            <a:chExt cx="864" cy="374"/>
          </a:xfrm>
        </p:grpSpPr>
        <p:sp>
          <p:nvSpPr>
            <p:cNvPr id="14" name="AutoShape 47">
              <a:extLst>
                <a:ext uri="{FF2B5EF4-FFF2-40B4-BE49-F238E27FC236}">
                  <a16:creationId xmlns:a16="http://schemas.microsoft.com/office/drawing/2014/main" id="{8F51A6C0-D1A7-4F75-A339-430B3F8A917D}"/>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5" name="AutoShape 48">
              <a:extLst>
                <a:ext uri="{FF2B5EF4-FFF2-40B4-BE49-F238E27FC236}">
                  <a16:creationId xmlns:a16="http://schemas.microsoft.com/office/drawing/2014/main" id="{58D9B1C2-AC7B-4D64-B747-B9F813CDC52D}"/>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16" name="Text Box 49">
              <a:extLst>
                <a:ext uri="{FF2B5EF4-FFF2-40B4-BE49-F238E27FC236}">
                  <a16:creationId xmlns:a16="http://schemas.microsoft.com/office/drawing/2014/main" id="{00F2E768-B5F1-4B26-AA9A-AF78B9D0B3C5}"/>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18</a:t>
              </a:r>
            </a:p>
            <a:p>
              <a:pPr>
                <a:lnSpc>
                  <a:spcPct val="115000"/>
                </a:lnSpc>
                <a:spcAft>
                  <a:spcPts val="1000"/>
                </a:spcAft>
              </a:pP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3" name="Прямоугольник 32">
            <a:extLst>
              <a:ext uri="{FF2B5EF4-FFF2-40B4-BE49-F238E27FC236}">
                <a16:creationId xmlns:a16="http://schemas.microsoft.com/office/drawing/2014/main" id="{574859B3-A871-4E51-B441-568940350C0E}"/>
              </a:ext>
            </a:extLst>
          </p:cNvPr>
          <p:cNvSpPr/>
          <p:nvPr/>
        </p:nvSpPr>
        <p:spPr>
          <a:xfrm>
            <a:off x="190498" y="994178"/>
            <a:ext cx="6531353" cy="2246769"/>
          </a:xfrm>
          <a:prstGeom prst="rect">
            <a:avLst/>
          </a:prstGeom>
        </p:spPr>
        <p:txBody>
          <a:bodyPr wrap="square">
            <a:spAutoFit/>
          </a:bodyPr>
          <a:lstStyle/>
          <a:p>
            <a:pPr indent="450000" algn="just"/>
            <a:r>
              <a:rPr lang="ru-RU" sz="1400" dirty="0">
                <a:latin typeface="Times New Roman" panose="02020603050405020304" pitchFamily="18" charset="0"/>
                <a:cs typeface="Times New Roman" panose="02020603050405020304" pitchFamily="18" charset="0"/>
              </a:rPr>
              <a:t>Суть метода заключается в определении НМЦК как суммы произведенных затрат и обычной для определенной сферы деятельности прибыли. При этом учитываются обычные в подобных случаях прямые и косвенные затраты на производство или приобретение и (или) реализацию товаров, работ, услуг, затраты на транспортировку, хранение, страхование и иные затраты. </a:t>
            </a:r>
          </a:p>
          <a:p>
            <a:pPr indent="450000" algn="just"/>
            <a:r>
              <a:rPr lang="ru-RU" sz="1400" dirty="0">
                <a:latin typeface="Times New Roman" panose="02020603050405020304" pitchFamily="18" charset="0"/>
                <a:cs typeface="Times New Roman" panose="02020603050405020304" pitchFamily="18" charset="0"/>
              </a:rPr>
              <a:t>Информация о прибыли может быть получена следующим образом (часть 11 статьи 22 Федерального закона № 44-ФЗ): исходя из анализа контрактов, размещенных в ЕИС, на основе других общедоступных источников информации (информации информационно-ценовых агентств, общедоступных результатов изучения рынка.</a:t>
            </a:r>
          </a:p>
        </p:txBody>
      </p:sp>
      <p:sp>
        <p:nvSpPr>
          <p:cNvPr id="9" name="Прямоугольник 8">
            <a:extLst>
              <a:ext uri="{FF2B5EF4-FFF2-40B4-BE49-F238E27FC236}">
                <a16:creationId xmlns:a16="http://schemas.microsoft.com/office/drawing/2014/main" id="{ADC25468-63DC-4A20-A447-0BF0CA7F2B35}"/>
              </a:ext>
            </a:extLst>
          </p:cNvPr>
          <p:cNvSpPr/>
          <p:nvPr/>
        </p:nvSpPr>
        <p:spPr>
          <a:xfrm>
            <a:off x="236146" y="3331635"/>
            <a:ext cx="6440056" cy="523220"/>
          </a:xfrm>
          <a:prstGeom prst="rect">
            <a:avLst/>
          </a:prstGeom>
          <a:ln w="28575">
            <a:solidFill>
              <a:schemeClr val="accent2"/>
            </a:solidFill>
          </a:ln>
        </p:spPr>
        <p:txBody>
          <a:bodyPr wrap="square">
            <a:spAutoFit/>
          </a:bodyPr>
          <a:lstStyle/>
          <a:p>
            <a:pPr indent="450000" algn="just"/>
            <a:r>
              <a:rPr lang="ru-RU" sz="1400" dirty="0">
                <a:latin typeface="Times New Roman" panose="02020603050405020304" pitchFamily="18" charset="0"/>
                <a:cs typeface="Times New Roman" panose="02020603050405020304" pitchFamily="18" charset="0"/>
              </a:rPr>
              <a:t>Пример расчета НМЦК затратным методом приведен в приложении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№4 Приказа МЭР №567</a:t>
            </a:r>
          </a:p>
        </p:txBody>
      </p:sp>
      <p:pic>
        <p:nvPicPr>
          <p:cNvPr id="1026" name="Picture 2">
            <a:extLst>
              <a:ext uri="{FF2B5EF4-FFF2-40B4-BE49-F238E27FC236}">
                <a16:creationId xmlns:a16="http://schemas.microsoft.com/office/drawing/2014/main" id="{4185EA90-B3D2-44A3-9D51-1747D83BA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827" y="5045049"/>
            <a:ext cx="2137387" cy="2137387"/>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25" name="Picture 2" descr="Picture background">
            <a:extLst>
              <a:ext uri="{FF2B5EF4-FFF2-40B4-BE49-F238E27FC236}">
                <a16:creationId xmlns:a16="http://schemas.microsoft.com/office/drawing/2014/main" id="{F9F30DFD-1CA6-4F37-9144-CB72DEBF9760}"/>
              </a:ext>
            </a:extLst>
          </p:cNvPr>
          <p:cNvPicPr>
            <a:picLocks noChangeAspect="1" noChangeArrowheads="1"/>
          </p:cNvPicPr>
          <p:nvPr/>
        </p:nvPicPr>
        <p:blipFill>
          <a:blip r:embed="rId5" cstate="print">
            <a:duotone>
              <a:prstClr val="black"/>
              <a:srgbClr val="7030A0">
                <a:tint val="45000"/>
                <a:satMod val="400000"/>
              </a:srgbClr>
            </a:duotone>
            <a:extLst>
              <a:ext uri="{BEBA8EAE-BF5A-486C-A8C5-ECC9F3942E4B}">
                <a14:imgProps xmlns:a14="http://schemas.microsoft.com/office/drawing/2010/main">
                  <a14:imgLayer r:embed="rId6">
                    <a14:imgEffect>
                      <a14:backgroundRemoval t="1538" b="97500" l="10000" r="90000">
                        <a14:foregroundMark x1="32889" y1="9231" x2="27889" y2="3462"/>
                        <a14:foregroundMark x1="27889" y1="3462" x2="26333" y2="13462"/>
                        <a14:foregroundMark x1="26333" y1="13462" x2="27000" y2="94808"/>
                        <a14:foregroundMark x1="27000" y1="94808" x2="32333" y2="91346"/>
                        <a14:foregroundMark x1="32333" y1="91346" x2="32333" y2="91154"/>
                        <a14:foregroundMark x1="26778" y1="96923" x2="29222" y2="97500"/>
                        <a14:foregroundMark x1="27000" y1="2500" x2="29444" y2="3462"/>
                        <a14:foregroundMark x1="39222" y1="1538" x2="40556" y2="1538"/>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836473" y="4159302"/>
            <a:ext cx="1006097" cy="5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3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4878A09-6D0E-4D34-A094-1A4222DB617B}"/>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9" name="TextBox 8">
            <a:extLst>
              <a:ext uri="{FF2B5EF4-FFF2-40B4-BE49-F238E27FC236}">
                <a16:creationId xmlns:a16="http://schemas.microsoft.com/office/drawing/2014/main" id="{818CA948-4C19-4940-A47B-4982D74CC816}"/>
              </a:ext>
            </a:extLst>
          </p:cNvPr>
          <p:cNvSpPr txBox="1"/>
          <p:nvPr/>
        </p:nvSpPr>
        <p:spPr>
          <a:xfrm>
            <a:off x="190500" y="105312"/>
            <a:ext cx="6477000" cy="523220"/>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6. Административная ответственность за нарушения, связанные с </a:t>
            </a:r>
          </a:p>
          <a:p>
            <a:pPr algn="ctr"/>
            <a:r>
              <a:rPr lang="ru-RU" sz="1400" b="1" dirty="0">
                <a:latin typeface="Times New Roman" panose="02020603050405020304" pitchFamily="18" charset="0"/>
                <a:cs typeface="Times New Roman" panose="02020603050405020304" pitchFamily="18" charset="0"/>
              </a:rPr>
              <a:t>обоснованием НМЦК</a:t>
            </a:r>
          </a:p>
        </p:txBody>
      </p:sp>
      <p:sp>
        <p:nvSpPr>
          <p:cNvPr id="14" name="TextBox 13">
            <a:extLst>
              <a:ext uri="{FF2B5EF4-FFF2-40B4-BE49-F238E27FC236}">
                <a16:creationId xmlns:a16="http://schemas.microsoft.com/office/drawing/2014/main" id="{6EC6ED59-9D36-47DA-8258-35407056370C}"/>
              </a:ext>
            </a:extLst>
          </p:cNvPr>
          <p:cNvSpPr txBox="1"/>
          <p:nvPr/>
        </p:nvSpPr>
        <p:spPr>
          <a:xfrm>
            <a:off x="190500" y="512235"/>
            <a:ext cx="6477000" cy="4401205"/>
          </a:xfrm>
          <a:prstGeom prst="rect">
            <a:avLst/>
          </a:prstGeom>
          <a:noFill/>
        </p:spPr>
        <p:txBody>
          <a:bodyPr wrap="square" rtlCol="0">
            <a:spAutoFit/>
          </a:bodyPr>
          <a:lstStyle/>
          <a:p>
            <a:pPr indent="449937" algn="just"/>
            <a:r>
              <a:rPr lang="ru-RU" sz="1400" dirty="0">
                <a:latin typeface="Times New Roman" panose="02020603050405020304" pitchFamily="18" charset="0"/>
                <a:cs typeface="Times New Roman" panose="02020603050405020304" pitchFamily="18" charset="0"/>
              </a:rPr>
              <a:t>Согласно законодательству о контрактной системе в сфере закупок расчет НМЦК производится заказчиком как на этапе планирования закупки, так и на этапе размещения закупки (в случае необходимости его корректировки). Кроме того, в силу норм Федерального закона № 44-ФЗ, информация, указанная в извещении, должна содержать в том числе обоснование НМЦК. Соответственно, ошибки, которые допускают заказчики, могут быть квалифицированы как нарушение порядка обоснования закупки, так и утверждение, и размещение извещения о закупке с нарушением требований законодательства.</a:t>
            </a:r>
          </a:p>
          <a:p>
            <a:pPr indent="449937" algn="just"/>
            <a:r>
              <a:rPr lang="ru-RU" sz="1400" b="1" dirty="0">
                <a:solidFill>
                  <a:srgbClr val="C00000"/>
                </a:solidFill>
                <a:latin typeface="Times New Roman" panose="02020603050405020304" pitchFamily="18" charset="0"/>
                <a:cs typeface="Times New Roman" panose="02020603050405020304" pitchFamily="18" charset="0"/>
              </a:rPr>
              <a:t>Внимание! </a:t>
            </a:r>
          </a:p>
          <a:p>
            <a:pPr indent="449937" algn="just"/>
            <a:endParaRPr lang="ru-RU" sz="1400" i="1" dirty="0">
              <a:latin typeface="Times New Roman" panose="02020603050405020304" pitchFamily="18" charset="0"/>
              <a:cs typeface="Times New Roman" panose="02020603050405020304" pitchFamily="18" charset="0"/>
            </a:endParaRPr>
          </a:p>
          <a:p>
            <a:pPr indent="449937" algn="just"/>
            <a:endParaRPr lang="ru-RU" sz="1400" i="1" dirty="0">
              <a:latin typeface="Times New Roman" panose="02020603050405020304" pitchFamily="18" charset="0"/>
              <a:cs typeface="Times New Roman" panose="02020603050405020304" pitchFamily="18" charset="0"/>
            </a:endParaRPr>
          </a:p>
          <a:p>
            <a:pPr indent="449937" algn="just"/>
            <a:endParaRPr lang="ru-RU" sz="1400" i="1" dirty="0">
              <a:latin typeface="Times New Roman" panose="02020603050405020304" pitchFamily="18" charset="0"/>
              <a:cs typeface="Times New Roman" panose="02020603050405020304" pitchFamily="18" charset="0"/>
            </a:endParaRPr>
          </a:p>
          <a:p>
            <a:pPr indent="449937" algn="just"/>
            <a:endParaRPr lang="ru-RU" sz="1400" i="1" dirty="0">
              <a:latin typeface="Times New Roman" panose="02020603050405020304" pitchFamily="18" charset="0"/>
              <a:cs typeface="Times New Roman" panose="02020603050405020304" pitchFamily="18" charset="0"/>
            </a:endParaRPr>
          </a:p>
          <a:p>
            <a:pPr indent="449937" algn="just"/>
            <a:endParaRPr lang="ru-RU" sz="1400" i="1" dirty="0">
              <a:latin typeface="Times New Roman" panose="02020603050405020304" pitchFamily="18" charset="0"/>
              <a:cs typeface="Times New Roman" panose="02020603050405020304" pitchFamily="18" charset="0"/>
            </a:endParaRPr>
          </a:p>
          <a:p>
            <a:pPr indent="449937" algn="just"/>
            <a:endParaRPr lang="ru-RU" sz="1400" i="1" dirty="0">
              <a:latin typeface="Times New Roman" panose="02020603050405020304" pitchFamily="18" charset="0"/>
              <a:cs typeface="Times New Roman" panose="02020603050405020304" pitchFamily="18" charset="0"/>
            </a:endParaRPr>
          </a:p>
          <a:p>
            <a:pPr indent="449937" algn="just"/>
            <a:endParaRPr lang="ru-RU" sz="1400" i="1" dirty="0">
              <a:latin typeface="Times New Roman" panose="02020603050405020304" pitchFamily="18" charset="0"/>
              <a:cs typeface="Times New Roman" panose="02020603050405020304" pitchFamily="18" charset="0"/>
            </a:endParaRPr>
          </a:p>
          <a:p>
            <a:pPr indent="449937" algn="just"/>
            <a:r>
              <a:rPr lang="ru-RU" sz="1400" i="1" dirty="0">
                <a:latin typeface="Times New Roman" panose="02020603050405020304" pitchFamily="18" charset="0"/>
                <a:cs typeface="Times New Roman" panose="02020603050405020304" pitchFamily="18" charset="0"/>
              </a:rPr>
              <a:t>В соответствии с Кодексом об административных правонарушениях Российской Федерации за нарушения, связанные с обоснованием НМЦК, предусмотрены меры административной ответственности, представленные в таблице.</a:t>
            </a:r>
          </a:p>
        </p:txBody>
      </p:sp>
      <p:sp>
        <p:nvSpPr>
          <p:cNvPr id="2" name="Прямоугольник 1">
            <a:extLst>
              <a:ext uri="{FF2B5EF4-FFF2-40B4-BE49-F238E27FC236}">
                <a16:creationId xmlns:a16="http://schemas.microsoft.com/office/drawing/2014/main" id="{16DD86A5-5575-4AA1-B133-5507055510B4}"/>
              </a:ext>
            </a:extLst>
          </p:cNvPr>
          <p:cNvSpPr/>
          <p:nvPr/>
        </p:nvSpPr>
        <p:spPr>
          <a:xfrm>
            <a:off x="245888" y="2561911"/>
            <a:ext cx="6477000" cy="1384995"/>
          </a:xfrm>
          <a:prstGeom prst="rect">
            <a:avLst/>
          </a:prstGeom>
          <a:ln w="28575">
            <a:solidFill>
              <a:srgbClr val="C00000"/>
            </a:solidFill>
          </a:ln>
        </p:spPr>
        <p:txBody>
          <a:bodyPr wrap="square">
            <a:spAutoFit/>
          </a:bodyPr>
          <a:lstStyle/>
          <a:p>
            <a:pPr indent="449937" algn="just"/>
            <a:r>
              <a:rPr lang="ru-RU" sz="1400" dirty="0">
                <a:latin typeface="Times New Roman" panose="02020603050405020304" pitchFamily="18" charset="0"/>
                <a:cs typeface="Times New Roman" panose="02020603050405020304" pitchFamily="18" charset="0"/>
              </a:rPr>
              <a:t>Должностным лицом, виновным в утверждении/размещении документации с нарушениями и привлекаемыми к административной ответственности, является лицо, непосредственно подписавшее документацию о закупке. Но, если обязанность по определению и обоснованию НМЦК согласно внутреннему правовому акту организации возложена на контрактного управляющего, он является субъектом данного правонарушения.</a:t>
            </a:r>
          </a:p>
        </p:txBody>
      </p:sp>
      <p:sp>
        <p:nvSpPr>
          <p:cNvPr id="3" name="Прямоугольник 2">
            <a:extLst>
              <a:ext uri="{FF2B5EF4-FFF2-40B4-BE49-F238E27FC236}">
                <a16:creationId xmlns:a16="http://schemas.microsoft.com/office/drawing/2014/main" id="{4E06D6B2-9953-4C3B-9C7D-89FA13B2BCAC}"/>
              </a:ext>
            </a:extLst>
          </p:cNvPr>
          <p:cNvSpPr/>
          <p:nvPr/>
        </p:nvSpPr>
        <p:spPr>
          <a:xfrm>
            <a:off x="245889" y="5057106"/>
            <a:ext cx="6477000" cy="3323987"/>
          </a:xfrm>
          <a:prstGeom prst="rect">
            <a:avLst/>
          </a:prstGeom>
          <a:ln w="28575">
            <a:solidFill>
              <a:srgbClr val="C00000"/>
            </a:solidFill>
          </a:ln>
        </p:spPr>
        <p:txBody>
          <a:bodyPr wrap="square">
            <a:spAutoFit/>
          </a:bodyPr>
          <a:lstStyle/>
          <a:p>
            <a:pPr indent="449981" algn="ct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Риски неверного обоснования НМЦК</a:t>
            </a:r>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endParaRPr lang="ru-RU" sz="1400" dirty="0">
              <a:latin typeface="Times New Roman" panose="02020603050405020304" pitchFamily="18" charset="0"/>
              <a:cs typeface="Times New Roman" panose="02020603050405020304" pitchFamily="18" charset="0"/>
            </a:endParaRPr>
          </a:p>
          <a:p>
            <a:pPr indent="449981" algn="just"/>
            <a:r>
              <a:rPr lang="ru-RU" sz="1400" dirty="0">
                <a:latin typeface="Times New Roman" panose="02020603050405020304" pitchFamily="18" charset="0"/>
                <a:cs typeface="Times New Roman" panose="02020603050405020304" pitchFamily="18" charset="0"/>
              </a:rPr>
              <a:t>Контрольные органы осуществляют контроль в отношении определения и обоснования НМЦК (пункта 3 часть 8 статьи 99 Федерального закона № 44-ФЗ).</a:t>
            </a:r>
          </a:p>
        </p:txBody>
      </p:sp>
      <p:sp>
        <p:nvSpPr>
          <p:cNvPr id="8" name="Прямоугольник 7">
            <a:extLst>
              <a:ext uri="{FF2B5EF4-FFF2-40B4-BE49-F238E27FC236}">
                <a16:creationId xmlns:a16="http://schemas.microsoft.com/office/drawing/2014/main" id="{9CFEF8A8-759D-4F5D-AD5C-69F98DB709A6}"/>
              </a:ext>
            </a:extLst>
          </p:cNvPr>
          <p:cNvSpPr/>
          <p:nvPr/>
        </p:nvSpPr>
        <p:spPr>
          <a:xfrm>
            <a:off x="1651876" y="5494145"/>
            <a:ext cx="3797300" cy="523220"/>
          </a:xfrm>
          <a:prstGeom prst="rect">
            <a:avLst/>
          </a:prstGeom>
          <a:solidFill>
            <a:schemeClr val="accent2">
              <a:lumMod val="20000"/>
              <a:lumOff val="80000"/>
            </a:schemeClr>
          </a:solidFill>
          <a:ln w="38100">
            <a:solidFill>
              <a:schemeClr val="accent2"/>
            </a:solid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Обоснование НМЦК влияет на результативность и эффективность закупок</a:t>
            </a:r>
          </a:p>
        </p:txBody>
      </p:sp>
      <p:sp>
        <p:nvSpPr>
          <p:cNvPr id="23" name="Google Shape;255;p4">
            <a:extLst>
              <a:ext uri="{FF2B5EF4-FFF2-40B4-BE49-F238E27FC236}">
                <a16:creationId xmlns:a16="http://schemas.microsoft.com/office/drawing/2014/main" id="{B254A91E-3685-4D95-A321-CB0011AAC9B9}"/>
              </a:ext>
            </a:extLst>
          </p:cNvPr>
          <p:cNvSpPr/>
          <p:nvPr/>
        </p:nvSpPr>
        <p:spPr>
          <a:xfrm rot="5400000">
            <a:off x="1143892" y="5886217"/>
            <a:ext cx="1139851" cy="2354400"/>
          </a:xfrm>
          <a:prstGeom prst="snip1Rect">
            <a:avLst>
              <a:gd name="adj" fmla="val 19040"/>
            </a:avLst>
          </a:prstGeom>
          <a:solidFill>
            <a:schemeClr val="accent2">
              <a:lumMod val="20000"/>
              <a:lumOff val="80000"/>
            </a:schemeClr>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TT Norms Regular" panose="02000503030000020003" pitchFamily="2" charset="0"/>
              <a:sym typeface="Arial"/>
            </a:endParaRPr>
          </a:p>
        </p:txBody>
      </p:sp>
      <p:sp>
        <p:nvSpPr>
          <p:cNvPr id="24" name="Google Shape;255;p4">
            <a:extLst>
              <a:ext uri="{FF2B5EF4-FFF2-40B4-BE49-F238E27FC236}">
                <a16:creationId xmlns:a16="http://schemas.microsoft.com/office/drawing/2014/main" id="{A6F47957-C003-457C-A7A8-12F446835F53}"/>
              </a:ext>
            </a:extLst>
          </p:cNvPr>
          <p:cNvSpPr/>
          <p:nvPr/>
        </p:nvSpPr>
        <p:spPr>
          <a:xfrm rot="16200000" flipH="1">
            <a:off x="4709216" y="5865967"/>
            <a:ext cx="1139855" cy="2354080"/>
          </a:xfrm>
          <a:prstGeom prst="snip1Rect">
            <a:avLst>
              <a:gd name="adj" fmla="val 19040"/>
            </a:avLst>
          </a:prstGeom>
          <a:solidFill>
            <a:schemeClr val="accent2">
              <a:lumMod val="20000"/>
              <a:lumOff val="80000"/>
            </a:schemeClr>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TT Norms Regular" panose="02000503030000020003" pitchFamily="2" charset="0"/>
              <a:sym typeface="Arial"/>
            </a:endParaRPr>
          </a:p>
        </p:txBody>
      </p:sp>
      <p:sp>
        <p:nvSpPr>
          <p:cNvPr id="25" name="Прямоугольник 24">
            <a:extLst>
              <a:ext uri="{FF2B5EF4-FFF2-40B4-BE49-F238E27FC236}">
                <a16:creationId xmlns:a16="http://schemas.microsoft.com/office/drawing/2014/main" id="{8CB1258E-7357-49E9-B37D-D183FEA60CDD}"/>
              </a:ext>
            </a:extLst>
          </p:cNvPr>
          <p:cNvSpPr/>
          <p:nvPr/>
        </p:nvSpPr>
        <p:spPr>
          <a:xfrm>
            <a:off x="577482" y="6674974"/>
            <a:ext cx="2257441" cy="738664"/>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занижение </a:t>
            </a:r>
            <a:r>
              <a:rPr lang="ru-RU" sz="1400" dirty="0">
                <a:latin typeface="Times New Roman" panose="02020603050405020304" pitchFamily="18" charset="0"/>
                <a:cs typeface="Times New Roman" panose="02020603050405020304" pitchFamily="18" charset="0"/>
              </a:rPr>
              <a:t>НМЦК может привести к признанию закупки несостоявшейся</a:t>
            </a:r>
          </a:p>
        </p:txBody>
      </p:sp>
      <p:sp>
        <p:nvSpPr>
          <p:cNvPr id="26" name="Прямоугольник 25">
            <a:extLst>
              <a:ext uri="{FF2B5EF4-FFF2-40B4-BE49-F238E27FC236}">
                <a16:creationId xmlns:a16="http://schemas.microsoft.com/office/drawing/2014/main" id="{E15FE622-46A5-4B85-B425-A607FC3F2BC7}"/>
              </a:ext>
            </a:extLst>
          </p:cNvPr>
          <p:cNvSpPr/>
          <p:nvPr/>
        </p:nvSpPr>
        <p:spPr>
          <a:xfrm>
            <a:off x="4093985" y="6567255"/>
            <a:ext cx="2362199" cy="954107"/>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завышение </a:t>
            </a:r>
            <a:r>
              <a:rPr lang="ru-RU" sz="1400" dirty="0">
                <a:latin typeface="Times New Roman" panose="02020603050405020304" pitchFamily="18" charset="0"/>
                <a:cs typeface="Times New Roman" panose="02020603050405020304" pitchFamily="18" charset="0"/>
              </a:rPr>
              <a:t>НМЦК может привести к неэффективному использованию бюджетных средств</a:t>
            </a:r>
          </a:p>
        </p:txBody>
      </p:sp>
      <p:cxnSp>
        <p:nvCxnSpPr>
          <p:cNvPr id="28" name="Прямая соединительная линия 27">
            <a:extLst>
              <a:ext uri="{FF2B5EF4-FFF2-40B4-BE49-F238E27FC236}">
                <a16:creationId xmlns:a16="http://schemas.microsoft.com/office/drawing/2014/main" id="{C9D34D26-328C-4A36-951E-C66CB8547D25}"/>
              </a:ext>
            </a:extLst>
          </p:cNvPr>
          <p:cNvCxnSpPr/>
          <p:nvPr/>
        </p:nvCxnSpPr>
        <p:spPr>
          <a:xfrm>
            <a:off x="2285999" y="6017365"/>
            <a:ext cx="0" cy="47612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90F7D599-8233-471D-92C4-2B5A66ABB61D}"/>
              </a:ext>
            </a:extLst>
          </p:cNvPr>
          <p:cNvCxnSpPr/>
          <p:nvPr/>
        </p:nvCxnSpPr>
        <p:spPr>
          <a:xfrm>
            <a:off x="4914899" y="6017365"/>
            <a:ext cx="0" cy="47612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Группа 17">
            <a:extLst>
              <a:ext uri="{FF2B5EF4-FFF2-40B4-BE49-F238E27FC236}">
                <a16:creationId xmlns:a16="http://schemas.microsoft.com/office/drawing/2014/main" id="{5F7BCBB9-1F33-4F7D-B82E-CF773780CB62}"/>
              </a:ext>
            </a:extLst>
          </p:cNvPr>
          <p:cNvGrpSpPr>
            <a:grpSpLocks/>
          </p:cNvGrpSpPr>
          <p:nvPr/>
        </p:nvGrpSpPr>
        <p:grpSpPr bwMode="auto">
          <a:xfrm>
            <a:off x="6309360" y="9149252"/>
            <a:ext cx="548640" cy="237490"/>
            <a:chOff x="614" y="660"/>
            <a:chExt cx="864" cy="374"/>
          </a:xfrm>
        </p:grpSpPr>
        <p:sp>
          <p:nvSpPr>
            <p:cNvPr id="19" name="AutoShape 47">
              <a:extLst>
                <a:ext uri="{FF2B5EF4-FFF2-40B4-BE49-F238E27FC236}">
                  <a16:creationId xmlns:a16="http://schemas.microsoft.com/office/drawing/2014/main" id="{F24F0416-680E-4A93-BD1B-3D45FB7381F5}"/>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20" name="AutoShape 48">
              <a:extLst>
                <a:ext uri="{FF2B5EF4-FFF2-40B4-BE49-F238E27FC236}">
                  <a16:creationId xmlns:a16="http://schemas.microsoft.com/office/drawing/2014/main" id="{F3262EB6-1D7E-45D9-9C82-F56AE2771A12}"/>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21" name="Text Box 49">
              <a:extLst>
                <a:ext uri="{FF2B5EF4-FFF2-40B4-BE49-F238E27FC236}">
                  <a16:creationId xmlns:a16="http://schemas.microsoft.com/office/drawing/2014/main" id="{E9842FC4-907C-46CD-AA66-082FD0EF4010}"/>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19</a:t>
              </a:r>
            </a:p>
            <a:p>
              <a:pPr>
                <a:lnSpc>
                  <a:spcPct val="115000"/>
                </a:lnSpc>
                <a:spcAft>
                  <a:spcPts val="1000"/>
                </a:spcAft>
              </a:pP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6795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100000"/>
              </a:schemeClr>
            </a:gs>
            <a:gs pos="74000">
              <a:schemeClr val="bg1"/>
            </a:gs>
            <a:gs pos="83000">
              <a:schemeClr val="bg1">
                <a:lumMod val="95000"/>
              </a:schemeClr>
            </a:gs>
            <a:gs pos="100000">
              <a:schemeClr val="accent3">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15323-50F7-4F71-BDDE-70E538F7B4A2}"/>
              </a:ext>
            </a:extLst>
          </p:cNvPr>
          <p:cNvSpPr>
            <a:spLocks noGrp="1"/>
          </p:cNvSpPr>
          <p:nvPr>
            <p:ph type="title"/>
          </p:nvPr>
        </p:nvSpPr>
        <p:spPr>
          <a:xfrm>
            <a:off x="471487" y="428611"/>
            <a:ext cx="5915025" cy="1275995"/>
          </a:xfrm>
          <a:ln w="19050">
            <a:solidFill>
              <a:srgbClr val="AC8142"/>
            </a:solidFill>
          </a:ln>
        </p:spPr>
        <p:txBody>
          <a:bodyPr>
            <a:normAutofit/>
          </a:bodyPr>
          <a:lstStyle/>
          <a:p>
            <a:pPr algn="ctr"/>
            <a:r>
              <a:rPr lang="ru-RU" sz="2800" dirty="0">
                <a:latin typeface="Times New Roman" panose="02020603050405020304" pitchFamily="18" charset="0"/>
                <a:cs typeface="Times New Roman" panose="02020603050405020304" pitchFamily="18" charset="0"/>
              </a:rPr>
              <a:t>О г л а в л е н и е</a:t>
            </a:r>
          </a:p>
        </p:txBody>
      </p:sp>
      <p:pic>
        <p:nvPicPr>
          <p:cNvPr id="30" name="Рисунок 29">
            <a:extLst>
              <a:ext uri="{FF2B5EF4-FFF2-40B4-BE49-F238E27FC236}">
                <a16:creationId xmlns:a16="http://schemas.microsoft.com/office/drawing/2014/main" id="{F28ACA29-A6E3-4827-AAFB-CEE8CB635FAB}"/>
              </a:ext>
            </a:extLst>
          </p:cNvPr>
          <p:cNvPicPr/>
          <p:nvPr/>
        </p:nvPicPr>
        <p:blipFill>
          <a:blip r:embed="rId3" cstate="print">
            <a:graysc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31" name="Прямоугольник 30">
            <a:extLst>
              <a:ext uri="{FF2B5EF4-FFF2-40B4-BE49-F238E27FC236}">
                <a16:creationId xmlns:a16="http://schemas.microsoft.com/office/drawing/2014/main" id="{9E4D705F-05DB-472E-82CD-F9730979416B}"/>
              </a:ext>
            </a:extLst>
          </p:cNvPr>
          <p:cNvSpPr/>
          <p:nvPr/>
        </p:nvSpPr>
        <p:spPr>
          <a:xfrm>
            <a:off x="5460053" y="1833378"/>
            <a:ext cx="938213" cy="72466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id="{6038A77A-8009-49EE-9443-2C044DBA4544}"/>
              </a:ext>
            </a:extLst>
          </p:cNvPr>
          <p:cNvSpPr/>
          <p:nvPr/>
        </p:nvSpPr>
        <p:spPr>
          <a:xfrm>
            <a:off x="458791" y="1833378"/>
            <a:ext cx="4848862" cy="7254348"/>
          </a:xfrm>
          <a:prstGeom prst="rect">
            <a:avLst/>
          </a:prstGeom>
          <a:solidFill>
            <a:schemeClr val="accent4">
              <a:lumMod val="50000"/>
              <a:alpha val="48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cxnSp>
        <p:nvCxnSpPr>
          <p:cNvPr id="35" name="Прямая соединительная линия 34">
            <a:extLst>
              <a:ext uri="{FF2B5EF4-FFF2-40B4-BE49-F238E27FC236}">
                <a16:creationId xmlns:a16="http://schemas.microsoft.com/office/drawing/2014/main" id="{4B56CADE-7A9B-4041-8E9B-1E0D5871ADC8}"/>
              </a:ext>
            </a:extLst>
          </p:cNvPr>
          <p:cNvCxnSpPr>
            <a:cxnSpLocks/>
          </p:cNvCxnSpPr>
          <p:nvPr/>
        </p:nvCxnSpPr>
        <p:spPr>
          <a:xfrm>
            <a:off x="615794" y="2433453"/>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0D4C6ED4-BA0C-484D-AD80-84C86829B745}"/>
              </a:ext>
            </a:extLst>
          </p:cNvPr>
          <p:cNvCxnSpPr>
            <a:cxnSpLocks/>
          </p:cNvCxnSpPr>
          <p:nvPr/>
        </p:nvCxnSpPr>
        <p:spPr>
          <a:xfrm>
            <a:off x="615794" y="3109284"/>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Группа 46">
            <a:extLst>
              <a:ext uri="{FF2B5EF4-FFF2-40B4-BE49-F238E27FC236}">
                <a16:creationId xmlns:a16="http://schemas.microsoft.com/office/drawing/2014/main" id="{2D29C67B-186A-46D0-A55D-0FF20E888B6C}"/>
              </a:ext>
            </a:extLst>
          </p:cNvPr>
          <p:cNvGrpSpPr>
            <a:grpSpLocks/>
          </p:cNvGrpSpPr>
          <p:nvPr/>
        </p:nvGrpSpPr>
        <p:grpSpPr bwMode="auto">
          <a:xfrm>
            <a:off x="6309360" y="9149252"/>
            <a:ext cx="548640" cy="237490"/>
            <a:chOff x="614" y="660"/>
            <a:chExt cx="864" cy="374"/>
          </a:xfrm>
        </p:grpSpPr>
        <p:sp>
          <p:nvSpPr>
            <p:cNvPr id="48" name="AutoShape 47">
              <a:extLst>
                <a:ext uri="{FF2B5EF4-FFF2-40B4-BE49-F238E27FC236}">
                  <a16:creationId xmlns:a16="http://schemas.microsoft.com/office/drawing/2014/main" id="{D74F719A-1DE0-4BA9-B49C-A3C390CCD82D}"/>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49" name="AutoShape 48">
              <a:extLst>
                <a:ext uri="{FF2B5EF4-FFF2-40B4-BE49-F238E27FC236}">
                  <a16:creationId xmlns:a16="http://schemas.microsoft.com/office/drawing/2014/main" id="{53AC4FD2-C905-486C-A49A-566B84CA3B81}"/>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50" name="Text Box 49">
              <a:extLst>
                <a:ext uri="{FF2B5EF4-FFF2-40B4-BE49-F238E27FC236}">
                  <a16:creationId xmlns:a16="http://schemas.microsoft.com/office/drawing/2014/main" id="{FE6B0041-2A70-4E7C-8508-A2A27DA7C494}"/>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2</a:t>
              </a:r>
            </a:p>
          </p:txBody>
        </p:sp>
      </p:grpSp>
      <p:cxnSp>
        <p:nvCxnSpPr>
          <p:cNvPr id="21" name="Прямая соединительная линия 20">
            <a:extLst>
              <a:ext uri="{FF2B5EF4-FFF2-40B4-BE49-F238E27FC236}">
                <a16:creationId xmlns:a16="http://schemas.microsoft.com/office/drawing/2014/main" id="{7BE0B361-FA8C-4DE1-B7EF-F8268E75B944}"/>
              </a:ext>
            </a:extLst>
          </p:cNvPr>
          <p:cNvCxnSpPr>
            <a:cxnSpLocks/>
          </p:cNvCxnSpPr>
          <p:nvPr/>
        </p:nvCxnSpPr>
        <p:spPr>
          <a:xfrm>
            <a:off x="608650" y="4399680"/>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13EFB15-81FF-4D7C-9C7D-D58FC4EB773C}"/>
              </a:ext>
            </a:extLst>
          </p:cNvPr>
          <p:cNvCxnSpPr>
            <a:cxnSpLocks/>
          </p:cNvCxnSpPr>
          <p:nvPr/>
        </p:nvCxnSpPr>
        <p:spPr>
          <a:xfrm>
            <a:off x="608650" y="5060080"/>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A328AD5F-4917-441B-BDC5-5F7DB191C42E}"/>
              </a:ext>
            </a:extLst>
          </p:cNvPr>
          <p:cNvCxnSpPr>
            <a:cxnSpLocks/>
          </p:cNvCxnSpPr>
          <p:nvPr/>
        </p:nvCxnSpPr>
        <p:spPr>
          <a:xfrm>
            <a:off x="608650" y="5682380"/>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Таблица 7">
            <a:extLst>
              <a:ext uri="{FF2B5EF4-FFF2-40B4-BE49-F238E27FC236}">
                <a16:creationId xmlns:a16="http://schemas.microsoft.com/office/drawing/2014/main" id="{8DD925EF-018A-4277-91A6-2C2371AA93EF}"/>
              </a:ext>
            </a:extLst>
          </p:cNvPr>
          <p:cNvGraphicFramePr>
            <a:graphicFrameLocks noGrp="1"/>
          </p:cNvGraphicFramePr>
          <p:nvPr>
            <p:extLst>
              <p:ext uri="{D42A27DB-BD31-4B8C-83A1-F6EECF244321}">
                <p14:modId xmlns:p14="http://schemas.microsoft.com/office/powerpoint/2010/main" val="795833101"/>
              </p:ext>
            </p:extLst>
          </p:nvPr>
        </p:nvGraphicFramePr>
        <p:xfrm>
          <a:off x="5484497" y="1845074"/>
          <a:ext cx="938213" cy="5105132"/>
        </p:xfrm>
        <a:graphic>
          <a:graphicData uri="http://schemas.openxmlformats.org/drawingml/2006/table">
            <a:tbl>
              <a:tblPr firstRow="1" bandRow="1">
                <a:tableStyleId>{2D5ABB26-0587-4C30-8999-92F81FD0307C}</a:tableStyleId>
              </a:tblPr>
              <a:tblGrid>
                <a:gridCol w="938213">
                  <a:extLst>
                    <a:ext uri="{9D8B030D-6E8A-4147-A177-3AD203B41FA5}">
                      <a16:colId xmlns:a16="http://schemas.microsoft.com/office/drawing/2014/main" val="4128339671"/>
                    </a:ext>
                  </a:extLst>
                </a:gridCol>
              </a:tblGrid>
              <a:tr h="633019">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3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832433"/>
                  </a:ext>
                </a:extLst>
              </a:tr>
              <a:tr h="633019">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3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445118"/>
                  </a:ext>
                </a:extLst>
              </a:tr>
              <a:tr h="633019">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5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268"/>
                  </a:ext>
                </a:extLst>
              </a:tr>
              <a:tr h="633019">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6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2581038"/>
                  </a:ext>
                </a:extLst>
              </a:tr>
              <a:tr h="633019">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8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076291"/>
                  </a:ext>
                </a:extLst>
              </a:tr>
              <a:tr h="702643">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9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188265"/>
                  </a:ext>
                </a:extLst>
              </a:tr>
              <a:tr h="604375">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15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523304"/>
                  </a:ext>
                </a:extLst>
              </a:tr>
              <a:tr h="633019">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16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625161"/>
                  </a:ext>
                </a:extLst>
              </a:tr>
            </a:tbl>
          </a:graphicData>
        </a:graphic>
      </p:graphicFrame>
      <p:graphicFrame>
        <p:nvGraphicFramePr>
          <p:cNvPr id="33" name="Таблица 7">
            <a:extLst>
              <a:ext uri="{FF2B5EF4-FFF2-40B4-BE49-F238E27FC236}">
                <a16:creationId xmlns:a16="http://schemas.microsoft.com/office/drawing/2014/main" id="{B0C3C9E0-F3A7-4EB9-81E3-59899CF1681B}"/>
              </a:ext>
            </a:extLst>
          </p:cNvPr>
          <p:cNvGraphicFramePr>
            <a:graphicFrameLocks noGrp="1"/>
          </p:cNvGraphicFramePr>
          <p:nvPr>
            <p:extLst>
              <p:ext uri="{D42A27DB-BD31-4B8C-83A1-F6EECF244321}">
                <p14:modId xmlns:p14="http://schemas.microsoft.com/office/powerpoint/2010/main" val="3097388024"/>
              </p:ext>
            </p:extLst>
          </p:nvPr>
        </p:nvGraphicFramePr>
        <p:xfrm>
          <a:off x="615795" y="1849153"/>
          <a:ext cx="4552156" cy="5101053"/>
        </p:xfrm>
        <a:graphic>
          <a:graphicData uri="http://schemas.openxmlformats.org/drawingml/2006/table">
            <a:tbl>
              <a:tblPr firstRow="1" bandRow="1">
                <a:tableStyleId>{2D5ABB26-0587-4C30-8999-92F81FD0307C}</a:tableStyleId>
              </a:tblPr>
              <a:tblGrid>
                <a:gridCol w="4552156">
                  <a:extLst>
                    <a:ext uri="{9D8B030D-6E8A-4147-A177-3AD203B41FA5}">
                      <a16:colId xmlns:a16="http://schemas.microsoft.com/office/drawing/2014/main" val="4128339671"/>
                    </a:ext>
                  </a:extLst>
                </a:gridCol>
              </a:tblGrid>
              <a:tr h="623142">
                <a:tc>
                  <a:txBody>
                    <a:bodyPr/>
                    <a:lstStyle/>
                    <a:p>
                      <a:pPr algn="just"/>
                      <a:r>
                        <a:rPr lang="ru-RU" sz="1800" b="1" i="0" dirty="0">
                          <a:latin typeface="Times New Roman" panose="02020603050405020304" pitchFamily="18" charset="0"/>
                          <a:cs typeface="Times New Roman" panose="02020603050405020304" pitchFamily="18" charset="0"/>
                        </a:rPr>
                        <a:t>Общие положения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832433"/>
                  </a:ext>
                </a:extLst>
              </a:tr>
              <a:tr h="623142">
                <a:tc>
                  <a:txBody>
                    <a:bodyPr/>
                    <a:lstStyle/>
                    <a:p>
                      <a:pPr algn="just"/>
                      <a:r>
                        <a:rPr lang="ru-RU" sz="1800" b="1" i="0" dirty="0">
                          <a:latin typeface="Times New Roman" panose="02020603050405020304" pitchFamily="18" charset="0"/>
                          <a:cs typeface="Times New Roman" panose="02020603050405020304" pitchFamily="18" charset="0"/>
                        </a:rPr>
                        <a:t>Нормативно-правовая основа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445118"/>
                  </a:ext>
                </a:extLst>
              </a:tr>
              <a:tr h="623142">
                <a:tc>
                  <a:txBody>
                    <a:bodyPr/>
                    <a:lstStyle/>
                    <a:p>
                      <a:pPr algn="just"/>
                      <a:r>
                        <a:rPr lang="ru-RU" sz="1800" b="1" i="0" dirty="0">
                          <a:latin typeface="Times New Roman" panose="02020603050405020304" pitchFamily="18" charset="0"/>
                          <a:cs typeface="Times New Roman" panose="02020603050405020304" pitchFamily="18" charset="0"/>
                        </a:rPr>
                        <a:t>Определение и обоснование НМЦК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268"/>
                  </a:ext>
                </a:extLst>
              </a:tr>
              <a:tr h="661781">
                <a:tc>
                  <a:txBody>
                    <a:bodyPr/>
                    <a:lstStyle/>
                    <a:p>
                      <a:pPr algn="just"/>
                      <a:r>
                        <a:rPr lang="ru-RU" sz="1800" b="1" i="0" dirty="0">
                          <a:latin typeface="Times New Roman" panose="02020603050405020304" pitchFamily="18" charset="0"/>
                          <a:cs typeface="Times New Roman" panose="02020603050405020304" pitchFamily="18" charset="0"/>
                        </a:rPr>
                        <a:t>Алгоритм действий заказчика при подготовке обоснования НМЦК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2581038"/>
                  </a:ext>
                </a:extLst>
              </a:tr>
              <a:tr h="661781">
                <a:tc>
                  <a:txBody>
                    <a:bodyPr/>
                    <a:lstStyle/>
                    <a:p>
                      <a:pPr algn="just"/>
                      <a:r>
                        <a:rPr lang="ru-RU" sz="1800" b="1" i="0" dirty="0">
                          <a:latin typeface="Times New Roman" panose="02020603050405020304" pitchFamily="18" charset="0"/>
                          <a:cs typeface="Times New Roman" panose="02020603050405020304" pitchFamily="18" charset="0"/>
                        </a:rPr>
                        <a:t>Методы определения и обоснования НМЦК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076291"/>
                  </a:ext>
                </a:extLst>
              </a:tr>
              <a:tr h="661781">
                <a:tc>
                  <a:txBody>
                    <a:bodyPr/>
                    <a:lstStyle/>
                    <a:p>
                      <a:pPr algn="just"/>
                      <a:r>
                        <a:rPr lang="ru-RU" sz="1800" b="1" i="0" dirty="0">
                          <a:latin typeface="Times New Roman" panose="02020603050405020304" pitchFamily="18" charset="0"/>
                          <a:cs typeface="Times New Roman" panose="02020603050405020304" pitchFamily="18" charset="0"/>
                        </a:rPr>
                        <a:t>Метод сопоставимых рыночных цен </a:t>
                      </a:r>
                    </a:p>
                    <a:p>
                      <a:pPr algn="just"/>
                      <a:r>
                        <a:rPr lang="ru-RU" sz="1800" b="1" i="0" dirty="0">
                          <a:latin typeface="Times New Roman" panose="02020603050405020304" pitchFamily="18" charset="0"/>
                          <a:cs typeface="Times New Roman" panose="02020603050405020304" pitchFamily="18" charset="0"/>
                        </a:rPr>
                        <a:t>(анализа рынка)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188265"/>
                  </a:ext>
                </a:extLst>
              </a:tr>
              <a:tr h="623142">
                <a:tc>
                  <a:txBody>
                    <a:bodyPr/>
                    <a:lstStyle/>
                    <a:p>
                      <a:pPr algn="just"/>
                      <a:r>
                        <a:rPr lang="ru-RU" sz="1800" b="1" i="0" dirty="0">
                          <a:latin typeface="Times New Roman" panose="02020603050405020304" pitchFamily="18" charset="0"/>
                          <a:cs typeface="Times New Roman" panose="02020603050405020304" pitchFamily="18" charset="0"/>
                        </a:rPr>
                        <a:t>Нормативный метод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523304"/>
                  </a:ext>
                </a:extLst>
              </a:tr>
              <a:tr h="623142">
                <a:tc>
                  <a:txBody>
                    <a:bodyPr/>
                    <a:lstStyle/>
                    <a:p>
                      <a:pPr algn="just"/>
                      <a:r>
                        <a:rPr lang="ru-RU" sz="1800" b="1" i="0" dirty="0">
                          <a:latin typeface="Times New Roman" panose="02020603050405020304" pitchFamily="18" charset="0"/>
                          <a:cs typeface="Times New Roman" panose="02020603050405020304" pitchFamily="18" charset="0"/>
                        </a:rPr>
                        <a:t>Тарифный метод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625161"/>
                  </a:ext>
                </a:extLst>
              </a:tr>
            </a:tbl>
          </a:graphicData>
        </a:graphic>
      </p:graphicFrame>
      <p:cxnSp>
        <p:nvCxnSpPr>
          <p:cNvPr id="34" name="Прямая соединительная линия 33">
            <a:extLst>
              <a:ext uri="{FF2B5EF4-FFF2-40B4-BE49-F238E27FC236}">
                <a16:creationId xmlns:a16="http://schemas.microsoft.com/office/drawing/2014/main" id="{AC0CAFDC-AE13-4D53-8EED-CC8E1B7B5FBB}"/>
              </a:ext>
            </a:extLst>
          </p:cNvPr>
          <p:cNvCxnSpPr>
            <a:cxnSpLocks/>
          </p:cNvCxnSpPr>
          <p:nvPr/>
        </p:nvCxnSpPr>
        <p:spPr>
          <a:xfrm>
            <a:off x="608650" y="6317380"/>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B5DD7C3D-1D14-4B2B-845B-9A6AF40AD204}"/>
              </a:ext>
            </a:extLst>
          </p:cNvPr>
          <p:cNvCxnSpPr>
            <a:cxnSpLocks/>
          </p:cNvCxnSpPr>
          <p:nvPr/>
        </p:nvCxnSpPr>
        <p:spPr>
          <a:xfrm>
            <a:off x="608650" y="3680784"/>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5FD6214F-322D-421E-8AA7-426678C7FEB7}"/>
              </a:ext>
            </a:extLst>
          </p:cNvPr>
          <p:cNvCxnSpPr>
            <a:cxnSpLocks/>
          </p:cNvCxnSpPr>
          <p:nvPr/>
        </p:nvCxnSpPr>
        <p:spPr>
          <a:xfrm>
            <a:off x="608650" y="6919358"/>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9" name="Таблица 7">
            <a:extLst>
              <a:ext uri="{FF2B5EF4-FFF2-40B4-BE49-F238E27FC236}">
                <a16:creationId xmlns:a16="http://schemas.microsoft.com/office/drawing/2014/main" id="{CB0E8E70-9C0A-4449-A071-5CCDB221FF98}"/>
              </a:ext>
            </a:extLst>
          </p:cNvPr>
          <p:cNvGraphicFramePr>
            <a:graphicFrameLocks noGrp="1"/>
          </p:cNvGraphicFramePr>
          <p:nvPr>
            <p:extLst>
              <p:ext uri="{D42A27DB-BD31-4B8C-83A1-F6EECF244321}">
                <p14:modId xmlns:p14="http://schemas.microsoft.com/office/powerpoint/2010/main" val="1245201499"/>
              </p:ext>
            </p:extLst>
          </p:nvPr>
        </p:nvGraphicFramePr>
        <p:xfrm>
          <a:off x="615794" y="6919358"/>
          <a:ext cx="4552156" cy="2160684"/>
        </p:xfrm>
        <a:graphic>
          <a:graphicData uri="http://schemas.openxmlformats.org/drawingml/2006/table">
            <a:tbl>
              <a:tblPr firstRow="1" bandRow="1">
                <a:tableStyleId>{2D5ABB26-0587-4C30-8999-92F81FD0307C}</a:tableStyleId>
              </a:tblPr>
              <a:tblGrid>
                <a:gridCol w="4552156">
                  <a:extLst>
                    <a:ext uri="{9D8B030D-6E8A-4147-A177-3AD203B41FA5}">
                      <a16:colId xmlns:a16="http://schemas.microsoft.com/office/drawing/2014/main" val="4128339671"/>
                    </a:ext>
                  </a:extLst>
                </a:gridCol>
              </a:tblGrid>
              <a:tr h="623142">
                <a:tc>
                  <a:txBody>
                    <a:bodyPr/>
                    <a:lstStyle/>
                    <a:p>
                      <a:pPr algn="just"/>
                      <a:r>
                        <a:rPr lang="ru-RU" sz="1800" b="1" i="0" dirty="0">
                          <a:latin typeface="Times New Roman" panose="02020603050405020304" pitchFamily="18" charset="0"/>
                          <a:cs typeface="Times New Roman" panose="02020603050405020304" pitchFamily="18" charset="0"/>
                        </a:rPr>
                        <a:t>Проектно-сметный метод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832433"/>
                  </a:ext>
                </a:extLst>
              </a:tr>
              <a:tr h="623142">
                <a:tc>
                  <a:txBody>
                    <a:bodyPr/>
                    <a:lstStyle/>
                    <a:p>
                      <a:pPr algn="just"/>
                      <a:r>
                        <a:rPr lang="ru-RU" sz="1800" b="1" i="0" dirty="0">
                          <a:latin typeface="Times New Roman" panose="02020603050405020304" pitchFamily="18" charset="0"/>
                          <a:cs typeface="Times New Roman" panose="02020603050405020304" pitchFamily="18" charset="0"/>
                        </a:rPr>
                        <a:t>Затратный метод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445118"/>
                  </a:ext>
                </a:extLst>
              </a:tr>
              <a:tr h="623142">
                <a:tc>
                  <a:txBody>
                    <a:bodyPr/>
                    <a:lstStyle/>
                    <a:p>
                      <a:pPr algn="just"/>
                      <a:r>
                        <a:rPr lang="ru-RU" sz="1800" b="1" i="0" dirty="0">
                          <a:latin typeface="Times New Roman" panose="02020603050405020304" pitchFamily="18" charset="0"/>
                          <a:cs typeface="Times New Roman" panose="02020603050405020304" pitchFamily="18" charset="0"/>
                        </a:rPr>
                        <a:t>Административная ответственность за нарушения, связанные с обоснованием НМЦК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268"/>
                  </a:ext>
                </a:extLst>
              </a:tr>
            </a:tbl>
          </a:graphicData>
        </a:graphic>
      </p:graphicFrame>
      <p:graphicFrame>
        <p:nvGraphicFramePr>
          <p:cNvPr id="40" name="Таблица 7">
            <a:extLst>
              <a:ext uri="{FF2B5EF4-FFF2-40B4-BE49-F238E27FC236}">
                <a16:creationId xmlns:a16="http://schemas.microsoft.com/office/drawing/2014/main" id="{726C13A3-EC01-4073-80DA-AA6E1A40AF11}"/>
              </a:ext>
            </a:extLst>
          </p:cNvPr>
          <p:cNvGraphicFramePr>
            <a:graphicFrameLocks noGrp="1"/>
          </p:cNvGraphicFramePr>
          <p:nvPr>
            <p:extLst>
              <p:ext uri="{D42A27DB-BD31-4B8C-83A1-F6EECF244321}">
                <p14:modId xmlns:p14="http://schemas.microsoft.com/office/powerpoint/2010/main" val="2633965675"/>
              </p:ext>
            </p:extLst>
          </p:nvPr>
        </p:nvGraphicFramePr>
        <p:xfrm>
          <a:off x="5493387" y="6919359"/>
          <a:ext cx="938213" cy="1990726"/>
        </p:xfrm>
        <a:graphic>
          <a:graphicData uri="http://schemas.openxmlformats.org/drawingml/2006/table">
            <a:tbl>
              <a:tblPr firstRow="1" bandRow="1">
                <a:tableStyleId>{2D5ABB26-0587-4C30-8999-92F81FD0307C}</a:tableStyleId>
              </a:tblPr>
              <a:tblGrid>
                <a:gridCol w="938213">
                  <a:extLst>
                    <a:ext uri="{9D8B030D-6E8A-4147-A177-3AD203B41FA5}">
                      <a16:colId xmlns:a16="http://schemas.microsoft.com/office/drawing/2014/main" val="4128339671"/>
                    </a:ext>
                  </a:extLst>
                </a:gridCol>
              </a:tblGrid>
              <a:tr h="698690">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12" action="ppaction://hlinksldjump">
                            <a:extLst>
                              <a:ext uri="{A12FA001-AC4F-418D-AE19-62706E023703}">
                                <ahyp:hlinkClr xmlns:ahyp="http://schemas.microsoft.com/office/drawing/2018/hyperlinkcolor" val="tx"/>
                              </a:ext>
                            </a:extLst>
                          </a:hlinkClick>
                        </a:rPr>
                        <a:t>17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832433"/>
                  </a:ext>
                </a:extLst>
              </a:tr>
              <a:tr h="593346">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13" action="ppaction://hlinksldjump">
                            <a:extLst>
                              <a:ext uri="{A12FA001-AC4F-418D-AE19-62706E023703}">
                                <ahyp:hlinkClr xmlns:ahyp="http://schemas.microsoft.com/office/drawing/2018/hyperlinkcolor" val="tx"/>
                              </a:ext>
                            </a:extLst>
                          </a:hlinkClick>
                        </a:rPr>
                        <a:t>18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445118"/>
                  </a:ext>
                </a:extLst>
              </a:tr>
              <a:tr h="698690">
                <a:tc>
                  <a:txBody>
                    <a:bodyPr/>
                    <a:lstStyle/>
                    <a:p>
                      <a:pPr algn="ctr"/>
                      <a:r>
                        <a:rPr lang="ru-RU" sz="1800" b="1" i="1" dirty="0">
                          <a:solidFill>
                            <a:schemeClr val="tx1"/>
                          </a:solidFill>
                          <a:latin typeface="Times New Roman" panose="02020603050405020304" pitchFamily="18" charset="0"/>
                          <a:cs typeface="Times New Roman" panose="02020603050405020304" pitchFamily="18" charset="0"/>
                          <a:hlinkClick r:id="rId14" action="ppaction://hlinksldjump">
                            <a:extLst>
                              <a:ext uri="{A12FA001-AC4F-418D-AE19-62706E023703}">
                                <ahyp:hlinkClr xmlns:ahyp="http://schemas.microsoft.com/office/drawing/2018/hyperlinkcolor" val="tx"/>
                              </a:ext>
                            </a:extLst>
                          </a:hlinkClick>
                        </a:rPr>
                        <a:t>19 стр.</a:t>
                      </a:r>
                      <a:endParaRPr lang="ru-RU" sz="1800" b="1"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268"/>
                  </a:ext>
                </a:extLst>
              </a:tr>
            </a:tbl>
          </a:graphicData>
        </a:graphic>
      </p:graphicFrame>
      <p:cxnSp>
        <p:nvCxnSpPr>
          <p:cNvPr id="41" name="Прямая соединительная линия 40">
            <a:extLst>
              <a:ext uri="{FF2B5EF4-FFF2-40B4-BE49-F238E27FC236}">
                <a16:creationId xmlns:a16="http://schemas.microsoft.com/office/drawing/2014/main" id="{782E417C-95BE-46F6-95D2-15CB93AFA492}"/>
              </a:ext>
            </a:extLst>
          </p:cNvPr>
          <p:cNvCxnSpPr>
            <a:cxnSpLocks/>
          </p:cNvCxnSpPr>
          <p:nvPr/>
        </p:nvCxnSpPr>
        <p:spPr>
          <a:xfrm>
            <a:off x="615794" y="7485780"/>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D3647995-C0BF-4C8D-815B-A4059ABBED4C}"/>
              </a:ext>
            </a:extLst>
          </p:cNvPr>
          <p:cNvCxnSpPr>
            <a:cxnSpLocks/>
          </p:cNvCxnSpPr>
          <p:nvPr/>
        </p:nvCxnSpPr>
        <p:spPr>
          <a:xfrm>
            <a:off x="615794" y="8082680"/>
            <a:ext cx="455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27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68F9746C-856D-4659-8502-22E5BA2A8670}"/>
              </a:ext>
            </a:extLst>
          </p:cNvPr>
          <p:cNvGraphicFramePr>
            <a:graphicFrameLocks noGrp="1"/>
          </p:cNvGraphicFramePr>
          <p:nvPr>
            <p:extLst>
              <p:ext uri="{D42A27DB-BD31-4B8C-83A1-F6EECF244321}">
                <p14:modId xmlns:p14="http://schemas.microsoft.com/office/powerpoint/2010/main" val="2827372629"/>
              </p:ext>
            </p:extLst>
          </p:nvPr>
        </p:nvGraphicFramePr>
        <p:xfrm>
          <a:off x="231209" y="882503"/>
          <a:ext cx="6447791" cy="8006318"/>
        </p:xfrm>
        <a:graphic>
          <a:graphicData uri="http://schemas.openxmlformats.org/drawingml/2006/table">
            <a:tbl>
              <a:tblPr firstRow="1" firstCol="1" bandRow="1">
                <a:tableStyleId>{16D9F66E-5EB9-4882-86FB-DCBF35E3C3E4}</a:tableStyleId>
              </a:tblPr>
              <a:tblGrid>
                <a:gridCol w="1509395">
                  <a:extLst>
                    <a:ext uri="{9D8B030D-6E8A-4147-A177-3AD203B41FA5}">
                      <a16:colId xmlns:a16="http://schemas.microsoft.com/office/drawing/2014/main" val="750754892"/>
                    </a:ext>
                  </a:extLst>
                </a:gridCol>
                <a:gridCol w="1066800">
                  <a:extLst>
                    <a:ext uri="{9D8B030D-6E8A-4147-A177-3AD203B41FA5}">
                      <a16:colId xmlns:a16="http://schemas.microsoft.com/office/drawing/2014/main" val="3568344412"/>
                    </a:ext>
                  </a:extLst>
                </a:gridCol>
                <a:gridCol w="2413703">
                  <a:extLst>
                    <a:ext uri="{9D8B030D-6E8A-4147-A177-3AD203B41FA5}">
                      <a16:colId xmlns:a16="http://schemas.microsoft.com/office/drawing/2014/main" val="1849231899"/>
                    </a:ext>
                  </a:extLst>
                </a:gridCol>
                <a:gridCol w="1457893">
                  <a:extLst>
                    <a:ext uri="{9D8B030D-6E8A-4147-A177-3AD203B41FA5}">
                      <a16:colId xmlns:a16="http://schemas.microsoft.com/office/drawing/2014/main" val="2929088489"/>
                    </a:ext>
                  </a:extLst>
                </a:gridCol>
              </a:tblGrid>
              <a:tr h="1940465">
                <a:tc rowSpan="3">
                  <a:txBody>
                    <a:bodyPr/>
                    <a:lstStyle/>
                    <a:p>
                      <a:pPr algn="ctr">
                        <a:lnSpc>
                          <a:spcPct val="100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7.30.1 </a:t>
                      </a:r>
                      <a:r>
                        <a:rPr lang="ru-RU" sz="1200" b="0" i="0" kern="1200" dirty="0">
                          <a:solidFill>
                            <a:schemeClr val="dk1"/>
                          </a:solidFill>
                          <a:effectLst/>
                          <a:latin typeface="Times New Roman" pitchFamily="18" charset="0"/>
                          <a:ea typeface="+mn-ea"/>
                          <a:cs typeface="Times New Roman" pitchFamily="18" charset="0"/>
                        </a:rPr>
                        <a:t>Нарушение установленного законодательством Российской Федерации и иными нормативными правовыми актами о контрактной системе в сфере закупок товаров, работ, услуг для обеспечения государственных и муниципальных нужд порядка планирования таких закупок и определения поставщика (подрядчика, исполнителя), требований к порядку, сроку размещения информации и документов или направления их для размещения в реестрах, предусмотренных указанными законодательством и нормативными правовыми актами</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ч. 2 ст. 7.30.1</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Нарушение требований к закупаемым  ТРУ и (или) нормативных затрат, установленных в соответствии с законодательством РФ и иными НПА о контрактной системе в сфере закупок при нормировании в сфере закупок</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Штраф для </a:t>
                      </a:r>
                    </a:p>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должностных лиц –от 10 000 рублей до 20 000 рублей</a:t>
                      </a: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3AD"/>
                    </a:solidFill>
                  </a:tcPr>
                </a:tc>
                <a:extLst>
                  <a:ext uri="{0D108BD9-81ED-4DB2-BD59-A6C34878D82A}">
                    <a16:rowId xmlns:a16="http://schemas.microsoft.com/office/drawing/2014/main" val="1234468249"/>
                  </a:ext>
                </a:extLst>
              </a:tr>
              <a:tr h="3823191">
                <a:tc vMerge="1">
                  <a:txBody>
                    <a:bodyPr/>
                    <a:lstStyle/>
                    <a:p>
                      <a:pPr algn="ctr">
                        <a:lnSpc>
                          <a:spcPct val="100000"/>
                        </a:lnSpc>
                        <a:spcAft>
                          <a:spcPts val="0"/>
                        </a:spcAft>
                      </a:pPr>
                      <a:endParaRPr lang="ru-RU" sz="1200" dirty="0">
                        <a:solidFill>
                          <a:schemeClr val="tx1"/>
                        </a:solidFill>
                        <a:effectLst/>
                        <a:latin typeface="Times New Roman" panose="02020603050405020304" pitchFamily="18"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ч. 3 ст. 7.30.1</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indent="0" algn="ctr" defTabSz="685703" rtl="0" eaLnBrk="1" fontAlgn="auto" latinLnBrk="0" hangingPunct="1">
                        <a:lnSpc>
                          <a:spcPct val="107000"/>
                        </a:lnSpc>
                        <a:spcBef>
                          <a:spcPts val="0"/>
                        </a:spcBef>
                        <a:spcAft>
                          <a:spcPts val="0"/>
                        </a:spcAft>
                        <a:buClrTx/>
                        <a:buSzTx/>
                        <a:buFontTx/>
                        <a:buNone/>
                        <a:tabLst/>
                        <a:defRPr/>
                      </a:pPr>
                      <a:r>
                        <a:rPr lang="ru-RU" sz="1200" b="0" dirty="0">
                          <a:solidFill>
                            <a:schemeClr val="tx1"/>
                          </a:solidFill>
                          <a:effectLst/>
                          <a:latin typeface="Times New Roman" panose="02020603050405020304" pitchFamily="18" charset="0"/>
                          <a:cs typeface="Times New Roman" panose="02020603050405020304" pitchFamily="18" charset="0"/>
                        </a:rPr>
                        <a:t>Нарушение установленных в соответствии с законодательством РФ и НПА о контрактной системе в сфере закупок требований к определению и обоснованию НМЦК, цены контракта, заключаемого с единственным поставщиком (подрядчиком, исполнителем), начальной цены единицы ТРУ или начальной суммы цен единиц ТРУ</a:t>
                      </a:r>
                    </a:p>
                    <a:p>
                      <a:pPr algn="ctr">
                        <a:lnSpc>
                          <a:spcPct val="107000"/>
                        </a:lnSpc>
                        <a:spcAft>
                          <a:spcPts val="0"/>
                        </a:spcAft>
                      </a:pP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Штраф для </a:t>
                      </a:r>
                    </a:p>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должностных лиц -</a:t>
                      </a:r>
                    </a:p>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в размере </a:t>
                      </a:r>
                      <a:br>
                        <a:rPr lang="ru-RU" sz="1200" b="0" dirty="0">
                          <a:solidFill>
                            <a:schemeClr val="tx1"/>
                          </a:solidFill>
                          <a:effectLst/>
                          <a:latin typeface="Times New Roman" panose="02020603050405020304" pitchFamily="18" charset="0"/>
                          <a:cs typeface="Times New Roman" panose="02020603050405020304" pitchFamily="18" charset="0"/>
                        </a:rPr>
                      </a:br>
                      <a:r>
                        <a:rPr lang="ru-RU" sz="1200" b="0" dirty="0">
                          <a:solidFill>
                            <a:schemeClr val="tx1"/>
                          </a:solidFill>
                          <a:effectLst/>
                          <a:latin typeface="Times New Roman" panose="02020603050405020304" pitchFamily="18" charset="0"/>
                          <a:cs typeface="Times New Roman" panose="02020603050405020304" pitchFamily="18" charset="0"/>
                        </a:rPr>
                        <a:t>1% НМЦК, цены контракта, заключаемого с единственным поставщиком, начальной цены единицы ТРУ или начальной суммы цен единиц ТРУ,</a:t>
                      </a:r>
                    </a:p>
                    <a:p>
                      <a:pPr algn="ctr">
                        <a:lnSpc>
                          <a:spcPct val="107000"/>
                        </a:lnSpc>
                        <a:spcAft>
                          <a:spcPts val="0"/>
                        </a:spcAft>
                      </a:pPr>
                      <a:r>
                        <a:rPr lang="ru-RU" sz="1200" b="0" dirty="0">
                          <a:solidFill>
                            <a:schemeClr val="tx1"/>
                          </a:solidFill>
                          <a:effectLst/>
                          <a:latin typeface="Times New Roman" panose="02020603050405020304" pitchFamily="18" charset="0"/>
                          <a:cs typeface="Times New Roman" panose="02020603050405020304" pitchFamily="18" charset="0"/>
                        </a:rPr>
                        <a:t>но не менее 10 000 рублей и не более  50 000 рублей</a:t>
                      </a: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3AD"/>
                    </a:solidFill>
                  </a:tcPr>
                </a:tc>
                <a:extLst>
                  <a:ext uri="{0D108BD9-81ED-4DB2-BD59-A6C34878D82A}">
                    <a16:rowId xmlns:a16="http://schemas.microsoft.com/office/drawing/2014/main" val="10001"/>
                  </a:ext>
                </a:extLst>
              </a:tr>
              <a:tr h="2242662">
                <a:tc vMerge="1">
                  <a:txBody>
                    <a:bodyPr/>
                    <a:lstStyle/>
                    <a:p>
                      <a:pPr algn="ctr">
                        <a:lnSpc>
                          <a:spcPct val="100000"/>
                        </a:lnSpc>
                        <a:spcAft>
                          <a:spcPts val="0"/>
                        </a:spcAf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 5 ст. 7.30.1</a:t>
                      </a: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Нарушение установленных законодательством РФ и иными НПА о контрактной системе требований к содержанию документов, формируемых (составляемых) при осуществлении закупок, к порядку и сроку размещения информации и документов, либо не размещение информации и документов</a:t>
                      </a: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Предупреждение или  штраф для должностных лиц</a:t>
                      </a:r>
                    </a:p>
                    <a:p>
                      <a:pPr algn="ctr">
                        <a:lnSpc>
                          <a:spcPct val="107000"/>
                        </a:lnSpc>
                        <a:spcAft>
                          <a:spcPts val="0"/>
                        </a:spcAft>
                      </a:pPr>
                      <a:r>
                        <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в размере от</a:t>
                      </a:r>
                    </a:p>
                    <a:p>
                      <a:pPr algn="ctr">
                        <a:lnSpc>
                          <a:spcPct val="107000"/>
                        </a:lnSpc>
                        <a:spcAft>
                          <a:spcPts val="0"/>
                        </a:spcAft>
                      </a:pPr>
                      <a:r>
                        <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3 000 рублей до </a:t>
                      </a:r>
                    </a:p>
                    <a:p>
                      <a:pPr algn="ctr">
                        <a:lnSpc>
                          <a:spcPct val="107000"/>
                        </a:lnSpc>
                        <a:spcAft>
                          <a:spcPts val="0"/>
                        </a:spcAft>
                      </a:pPr>
                      <a:r>
                        <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10 000 рублей</a:t>
                      </a: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3AD"/>
                    </a:solidFill>
                  </a:tcPr>
                </a:tc>
                <a:extLst>
                  <a:ext uri="{0D108BD9-81ED-4DB2-BD59-A6C34878D82A}">
                    <a16:rowId xmlns:a16="http://schemas.microsoft.com/office/drawing/2014/main" val="2337794927"/>
                  </a:ext>
                </a:extLst>
              </a:tr>
            </a:tbl>
          </a:graphicData>
        </a:graphic>
      </p:graphicFrame>
      <p:sp>
        <p:nvSpPr>
          <p:cNvPr id="3" name="Прямоугольник 2">
            <a:extLst>
              <a:ext uri="{FF2B5EF4-FFF2-40B4-BE49-F238E27FC236}">
                <a16:creationId xmlns:a16="http://schemas.microsoft.com/office/drawing/2014/main" id="{85284057-2FB1-48D7-AF5A-5EDB3B1F8755}"/>
              </a:ext>
            </a:extLst>
          </p:cNvPr>
          <p:cNvSpPr/>
          <p:nvPr/>
        </p:nvSpPr>
        <p:spPr>
          <a:xfrm>
            <a:off x="127000" y="0"/>
            <a:ext cx="6858000" cy="523220"/>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Меры административной ответственности КоАП РФ за нарушения, </a:t>
            </a:r>
          </a:p>
          <a:p>
            <a:pPr algn="ctr"/>
            <a:r>
              <a:rPr lang="ru-RU" sz="1400" b="1" dirty="0">
                <a:latin typeface="Times New Roman" panose="02020603050405020304" pitchFamily="18" charset="0"/>
                <a:cs typeface="Times New Roman" panose="02020603050405020304" pitchFamily="18" charset="0"/>
              </a:rPr>
              <a:t>связанные с обоснованием НМЦК</a:t>
            </a:r>
          </a:p>
        </p:txBody>
      </p:sp>
      <p:graphicFrame>
        <p:nvGraphicFramePr>
          <p:cNvPr id="4" name="Таблица 3">
            <a:extLst>
              <a:ext uri="{FF2B5EF4-FFF2-40B4-BE49-F238E27FC236}">
                <a16:creationId xmlns:a16="http://schemas.microsoft.com/office/drawing/2014/main" id="{BF40ABFD-BD31-4367-B2B7-098824715D22}"/>
              </a:ext>
            </a:extLst>
          </p:cNvPr>
          <p:cNvGraphicFramePr>
            <a:graphicFrameLocks noGrp="1"/>
          </p:cNvGraphicFramePr>
          <p:nvPr>
            <p:extLst>
              <p:ext uri="{D42A27DB-BD31-4B8C-83A1-F6EECF244321}">
                <p14:modId xmlns:p14="http://schemas.microsoft.com/office/powerpoint/2010/main" val="2387204379"/>
              </p:ext>
            </p:extLst>
          </p:nvPr>
        </p:nvGraphicFramePr>
        <p:xfrm>
          <a:off x="205104" y="471399"/>
          <a:ext cx="6447792" cy="391414"/>
        </p:xfrm>
        <a:graphic>
          <a:graphicData uri="http://schemas.openxmlformats.org/drawingml/2006/table">
            <a:tbl>
              <a:tblPr firstRow="1" firstCol="1" bandRow="1">
                <a:tableStyleId>{16D9F66E-5EB9-4882-86FB-DCBF35E3C3E4}</a:tableStyleId>
              </a:tblPr>
              <a:tblGrid>
                <a:gridCol w="1522957">
                  <a:extLst>
                    <a:ext uri="{9D8B030D-6E8A-4147-A177-3AD203B41FA5}">
                      <a16:colId xmlns:a16="http://schemas.microsoft.com/office/drawing/2014/main" val="4244706900"/>
                    </a:ext>
                  </a:extLst>
                </a:gridCol>
                <a:gridCol w="1077132">
                  <a:extLst>
                    <a:ext uri="{9D8B030D-6E8A-4147-A177-3AD203B41FA5}">
                      <a16:colId xmlns:a16="http://schemas.microsoft.com/office/drawing/2014/main" val="1953313622"/>
                    </a:ext>
                  </a:extLst>
                </a:gridCol>
                <a:gridCol w="2409987">
                  <a:extLst>
                    <a:ext uri="{9D8B030D-6E8A-4147-A177-3AD203B41FA5}">
                      <a16:colId xmlns:a16="http://schemas.microsoft.com/office/drawing/2014/main" val="1862213450"/>
                    </a:ext>
                  </a:extLst>
                </a:gridCol>
                <a:gridCol w="1437716">
                  <a:extLst>
                    <a:ext uri="{9D8B030D-6E8A-4147-A177-3AD203B41FA5}">
                      <a16:colId xmlns:a16="http://schemas.microsoft.com/office/drawing/2014/main" val="2288700394"/>
                    </a:ext>
                  </a:extLst>
                </a:gridCol>
              </a:tblGrid>
              <a:tr h="378206">
                <a:tc>
                  <a:txBody>
                    <a:bodyPr/>
                    <a:lstStyle/>
                    <a:p>
                      <a:pPr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Статья КоАП РФ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Состав по КоАП РФ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Суть нарушения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Размер штрафа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655" marR="4665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3AD"/>
                    </a:solidFill>
                  </a:tcPr>
                </a:tc>
                <a:extLst>
                  <a:ext uri="{0D108BD9-81ED-4DB2-BD59-A6C34878D82A}">
                    <a16:rowId xmlns:a16="http://schemas.microsoft.com/office/drawing/2014/main" val="409382850"/>
                  </a:ext>
                </a:extLst>
              </a:tr>
            </a:tbl>
          </a:graphicData>
        </a:graphic>
      </p:graphicFrame>
      <p:sp>
        <p:nvSpPr>
          <p:cNvPr id="5" name="Прямоугольник 4"/>
          <p:cNvSpPr/>
          <p:nvPr/>
        </p:nvSpPr>
        <p:spPr>
          <a:xfrm>
            <a:off x="2805841" y="8852145"/>
            <a:ext cx="1800493" cy="369332"/>
          </a:xfrm>
          <a:prstGeom prst="rect">
            <a:avLst/>
          </a:prstGeom>
        </p:spPr>
        <p:txBody>
          <a:bodyPr wrap="none">
            <a:spAutoFit/>
          </a:bodyPr>
          <a:lstStyle/>
          <a:p>
            <a:r>
              <a:rPr lang="ru-RU" dirty="0"/>
              <a:t>______________</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9186039"/>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9">
            <a:extLst>
              <a:ext uri="{FF2B5EF4-FFF2-40B4-BE49-F238E27FC236}">
                <a16:creationId xmlns:a16="http://schemas.microsoft.com/office/drawing/2014/main" id="{E9842FC4-907C-46CD-AA66-082FD0EF4010}"/>
              </a:ext>
            </a:extLst>
          </p:cNvPr>
          <p:cNvSpPr txBox="1">
            <a:spLocks noChangeArrowheads="1"/>
          </p:cNvSpPr>
          <p:nvPr/>
        </p:nvSpPr>
        <p:spPr bwMode="auto">
          <a:xfrm>
            <a:off x="6275294" y="9184812"/>
            <a:ext cx="527461" cy="229827"/>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scene3d>
              <a:camera prst="orthographicFront"/>
              <a:lightRig rig="threePt" dir="t"/>
            </a:scene3d>
            <a:sp3d extrusionH="57150">
              <a:bevelT w="57150" h="38100" prst="artDeco"/>
            </a:sp3d>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20</a:t>
            </a:r>
          </a:p>
        </p:txBody>
      </p:sp>
    </p:spTree>
    <p:extLst>
      <p:ext uri="{BB962C8B-B14F-4D97-AF65-F5344CB8AC3E}">
        <p14:creationId xmlns:p14="http://schemas.microsoft.com/office/powerpoint/2010/main" val="339141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bg1"/>
            </a:gs>
            <a:gs pos="83000">
              <a:schemeClr val="bg1">
                <a:lumMod val="9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473FED-9AF1-4308-B3E8-BF2F18E884CE}"/>
              </a:ext>
            </a:extLst>
          </p:cNvPr>
          <p:cNvSpPr txBox="1"/>
          <p:nvPr/>
        </p:nvSpPr>
        <p:spPr>
          <a:xfrm>
            <a:off x="190500" y="69197"/>
            <a:ext cx="6477000" cy="4401205"/>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1.	Общие положения</a:t>
            </a:r>
          </a:p>
          <a:p>
            <a:pPr indent="449937" algn="just"/>
            <a:r>
              <a:rPr lang="ru-RU" sz="1400" dirty="0">
                <a:latin typeface="Times New Roman" panose="02020603050405020304" pitchFamily="18" charset="0"/>
                <a:cs typeface="Times New Roman" panose="02020603050405020304" pitchFamily="18" charset="0"/>
              </a:rPr>
              <a:t>Настоящие методические рекомендации разработаны Министерством финансов Забайкальского края в целях оказания помощи заказчикам Забайкальского края в определении и обосновании начальной (максимальной) цены контракта (далее - НМЦК),  при осуществлении закупок с использованием конкурентных способов определения поставщиков (подрядчиков, исполнителей), цены контракта, заключаемого с единственным поставщиком (подрядчиком, исполнителем) (далее – поставщик), в соответствии с Федеральным законом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от 5 апреля 2013 года № 44-ФЗ «О контрактной системе в сфере закупок товаров, работ, услуг для обеспечения государственных и муниципальных нужд» (далее - Федеральный закон № 44-ФЗ).</a:t>
            </a:r>
          </a:p>
          <a:p>
            <a:pPr indent="449937" algn="just"/>
            <a:r>
              <a:rPr lang="ru-RU" sz="1400" dirty="0">
                <a:latin typeface="Times New Roman" panose="02020603050405020304" pitchFamily="18" charset="0"/>
                <a:cs typeface="Times New Roman" panose="02020603050405020304" pitchFamily="18" charset="0"/>
              </a:rPr>
              <a:t>Настоящие методические рекомендации разработаны для заказчиков, осуществляющих закупки для обеспечения нужд Забайкальского края, нужд муниципальных образований, расположенных на территории Забайкальского края (далее - заказчики), и носят рекомендательный характер.</a:t>
            </a:r>
          </a:p>
          <a:p>
            <a:pPr indent="449937" algn="just"/>
            <a:r>
              <a:rPr lang="ru-RU" sz="1400" dirty="0">
                <a:latin typeface="Times New Roman" panose="02020603050405020304" pitchFamily="18" charset="0"/>
                <a:cs typeface="Times New Roman" panose="02020603050405020304" pitchFamily="18" charset="0"/>
              </a:rPr>
              <a:t>Термины и понятия используются в методических рекомендациях в соответствии с их значением, определенным Федеральным законом № 44-ФЗ.</a:t>
            </a:r>
          </a:p>
          <a:p>
            <a:pPr indent="449937" algn="just"/>
            <a:endParaRPr lang="ru-RU" sz="1400" dirty="0">
              <a:latin typeface="Times New Roman" panose="02020603050405020304" pitchFamily="18" charset="0"/>
              <a:cs typeface="Times New Roman" panose="02020603050405020304" pitchFamily="18" charset="0"/>
            </a:endParaRPr>
          </a:p>
          <a:p>
            <a:pPr indent="449937" algn="ctr"/>
            <a:r>
              <a:rPr lang="ru-RU" sz="1400" b="1" dirty="0">
                <a:latin typeface="Times New Roman" panose="02020603050405020304" pitchFamily="18" charset="0"/>
                <a:cs typeface="Times New Roman" panose="02020603050405020304" pitchFamily="18" charset="0"/>
              </a:rPr>
              <a:t>2. Нормативно-правовая основа</a:t>
            </a:r>
          </a:p>
          <a:p>
            <a:pPr indent="449937" algn="just"/>
            <a:r>
              <a:rPr lang="ru-RU" sz="1400" dirty="0">
                <a:latin typeface="Times New Roman" panose="02020603050405020304" pitchFamily="18" charset="0"/>
                <a:cs typeface="Times New Roman" panose="02020603050405020304" pitchFamily="18" charset="0"/>
              </a:rPr>
              <a:t> </a:t>
            </a:r>
          </a:p>
        </p:txBody>
      </p:sp>
      <p:pic>
        <p:nvPicPr>
          <p:cNvPr id="5" name="Рисунок 4">
            <a:extLst>
              <a:ext uri="{FF2B5EF4-FFF2-40B4-BE49-F238E27FC236}">
                <a16:creationId xmlns:a16="http://schemas.microsoft.com/office/drawing/2014/main" id="{5FAF265D-EDAE-49BA-8636-9F5187E27F4C}"/>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8" name="TextBox 7">
            <a:extLst>
              <a:ext uri="{FF2B5EF4-FFF2-40B4-BE49-F238E27FC236}">
                <a16:creationId xmlns:a16="http://schemas.microsoft.com/office/drawing/2014/main" id="{B9C010D7-38B7-4CA4-B807-03646273F91D}"/>
              </a:ext>
            </a:extLst>
          </p:cNvPr>
          <p:cNvSpPr txBox="1"/>
          <p:nvPr/>
        </p:nvSpPr>
        <p:spPr>
          <a:xfrm>
            <a:off x="159658" y="4125507"/>
            <a:ext cx="6477000" cy="1815882"/>
          </a:xfrm>
          <a:prstGeom prst="rect">
            <a:avLst/>
          </a:prstGeom>
          <a:noFill/>
        </p:spPr>
        <p:txBody>
          <a:bodyPr wrap="square" rtlCol="0">
            <a:spAutoFit/>
          </a:bodyPr>
          <a:lstStyle/>
          <a:p>
            <a:pPr indent="449937" algn="just"/>
            <a:r>
              <a:rPr lang="ru-RU" sz="1400" dirty="0">
                <a:latin typeface="Times New Roman" panose="02020603050405020304" pitchFamily="18" charset="0"/>
                <a:cs typeface="Times New Roman" panose="02020603050405020304" pitchFamily="18" charset="0"/>
              </a:rPr>
              <a:t>Определение и обоснование НМЦК, цены контракта, заключаемого с единственным поставщиком, начальной суммы цен единиц товара, работы, услуги</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далее – ТРУ)</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рамках Федерального закона № 44-ФЗ осуществляется в соответствии со следующими нормативными правовыми актами:</a:t>
            </a: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en-US"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645DB26A-D930-44A4-9DAE-C826411FEC17}"/>
              </a:ext>
            </a:extLst>
          </p:cNvPr>
          <p:cNvSpPr/>
          <p:nvPr/>
        </p:nvSpPr>
        <p:spPr>
          <a:xfrm>
            <a:off x="221342" y="3840298"/>
            <a:ext cx="6415316" cy="937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a:extLst>
              <a:ext uri="{FF2B5EF4-FFF2-40B4-BE49-F238E27FC236}">
                <a16:creationId xmlns:a16="http://schemas.microsoft.com/office/drawing/2014/main" id="{B8CA556C-72D7-4C55-968D-CE56DD52D60E}"/>
              </a:ext>
            </a:extLst>
          </p:cNvPr>
          <p:cNvGrpSpPr>
            <a:grpSpLocks/>
          </p:cNvGrpSpPr>
          <p:nvPr/>
        </p:nvGrpSpPr>
        <p:grpSpPr bwMode="auto">
          <a:xfrm>
            <a:off x="6309360" y="9149252"/>
            <a:ext cx="548640" cy="237490"/>
            <a:chOff x="614" y="660"/>
            <a:chExt cx="864" cy="374"/>
          </a:xfrm>
        </p:grpSpPr>
        <p:sp>
          <p:nvSpPr>
            <p:cNvPr id="15" name="AutoShape 47">
              <a:extLst>
                <a:ext uri="{FF2B5EF4-FFF2-40B4-BE49-F238E27FC236}">
                  <a16:creationId xmlns:a16="http://schemas.microsoft.com/office/drawing/2014/main" id="{B2F657C7-E960-45C3-8732-1314106E2BD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6" name="AutoShape 48">
              <a:extLst>
                <a:ext uri="{FF2B5EF4-FFF2-40B4-BE49-F238E27FC236}">
                  <a16:creationId xmlns:a16="http://schemas.microsoft.com/office/drawing/2014/main" id="{A802E7A0-618A-474B-8EAD-A96436041AEA}"/>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7" name="Text Box 49">
              <a:extLst>
                <a:ext uri="{FF2B5EF4-FFF2-40B4-BE49-F238E27FC236}">
                  <a16:creationId xmlns:a16="http://schemas.microsoft.com/office/drawing/2014/main" id="{EB023348-0CA1-4A57-86E4-5106BBD87B21}"/>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3</a:t>
              </a:r>
            </a:p>
          </p:txBody>
        </p:sp>
      </p:grpSp>
      <p:sp>
        <p:nvSpPr>
          <p:cNvPr id="19" name="Прямоугольник: скругленные углы 18">
            <a:extLst>
              <a:ext uri="{FF2B5EF4-FFF2-40B4-BE49-F238E27FC236}">
                <a16:creationId xmlns:a16="http://schemas.microsoft.com/office/drawing/2014/main" id="{82B35C74-79A5-4BFD-9A5D-7DFFE35F5D1E}"/>
              </a:ext>
            </a:extLst>
          </p:cNvPr>
          <p:cNvSpPr/>
          <p:nvPr/>
        </p:nvSpPr>
        <p:spPr>
          <a:xfrm>
            <a:off x="593864" y="5941392"/>
            <a:ext cx="1944001" cy="1044905"/>
          </a:xfrm>
          <a:prstGeom prst="roundRect">
            <a:avLst>
              <a:gd name="adj" fmla="val 0"/>
            </a:avLst>
          </a:prstGeom>
          <a:solidFill>
            <a:srgbClr val="E6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статья 22 Федерального закона </a:t>
            </a:r>
          </a:p>
          <a:p>
            <a:pPr algn="ctr"/>
            <a:r>
              <a:rPr lang="ru-RU" sz="1400" b="1"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44-ФЗ</a:t>
            </a:r>
          </a:p>
        </p:txBody>
      </p:sp>
      <p:pic>
        <p:nvPicPr>
          <p:cNvPr id="20" name="Picture 2" descr="Picture background">
            <a:extLst>
              <a:ext uri="{FF2B5EF4-FFF2-40B4-BE49-F238E27FC236}">
                <a16:creationId xmlns:a16="http://schemas.microsoft.com/office/drawing/2014/main" id="{5C3FD5FF-EF33-4135-A0A1-68A7DD366379}"/>
              </a:ext>
            </a:extLst>
          </p:cNvPr>
          <p:cNvPicPr>
            <a:picLocks noChangeAspect="1" noChangeArrowheads="1"/>
          </p:cNvPicPr>
          <p:nvPr/>
        </p:nvPicPr>
        <p:blipFill>
          <a:blip r:embed="rId4" cstate="print">
            <a:duotone>
              <a:prstClr val="black"/>
              <a:srgbClr val="7030A0">
                <a:tint val="45000"/>
                <a:satMod val="400000"/>
              </a:srgbClr>
            </a:duotone>
            <a:extLst>
              <a:ext uri="{BEBA8EAE-BF5A-486C-A8C5-ECC9F3942E4B}">
                <a14:imgProps xmlns:a14="http://schemas.microsoft.com/office/drawing/2010/main">
                  <a14:imgLayer r:embed="rId5">
                    <a14:imgEffect>
                      <a14:backgroundRemoval t="1538" b="97500" l="10000" r="90000">
                        <a14:foregroundMark x1="32889" y1="9231" x2="27889" y2="3462"/>
                        <a14:foregroundMark x1="27889" y1="3462" x2="26333" y2="13462"/>
                        <a14:foregroundMark x1="26333" y1="13462" x2="27000" y2="94808"/>
                        <a14:foregroundMark x1="27000" y1="94808" x2="32333" y2="91346"/>
                        <a14:foregroundMark x1="32333" y1="91346" x2="32333" y2="91154"/>
                        <a14:foregroundMark x1="26778" y1="96923" x2="29222" y2="97500"/>
                        <a14:foregroundMark x1="27000" y1="2500" x2="29444" y2="3462"/>
                        <a14:foregroundMark x1="39222" y1="1538" x2="40556" y2="1538"/>
                      </a14:backgroundRemoval>
                    </a14:imgEffect>
                  </a14:imgLayer>
                </a14:imgProps>
              </a:ext>
              <a:ext uri="{28A0092B-C50C-407E-A947-70E740481C1C}">
                <a14:useLocalDpi xmlns:a14="http://schemas.microsoft.com/office/drawing/2010/main" val="0"/>
              </a:ext>
            </a:extLst>
          </a:blip>
          <a:srcRect/>
          <a:stretch>
            <a:fillRect/>
          </a:stretch>
        </p:blipFill>
        <p:spPr bwMode="auto">
          <a:xfrm>
            <a:off x="2697354" y="6132806"/>
            <a:ext cx="1006097" cy="58130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скругленные углы 21">
            <a:extLst>
              <a:ext uri="{FF2B5EF4-FFF2-40B4-BE49-F238E27FC236}">
                <a16:creationId xmlns:a16="http://schemas.microsoft.com/office/drawing/2014/main" id="{FCBD2CA9-869F-4B34-BF2F-8399B1A300F8}"/>
              </a:ext>
            </a:extLst>
          </p:cNvPr>
          <p:cNvSpPr/>
          <p:nvPr/>
        </p:nvSpPr>
        <p:spPr>
          <a:xfrm>
            <a:off x="4175264" y="5217923"/>
            <a:ext cx="2461397" cy="2871551"/>
          </a:xfrm>
          <a:prstGeom prst="roundRect">
            <a:avLst>
              <a:gd name="adj" fmla="val 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T Norms Regular" panose="02000503030000020003" pitchFamily="2" charset="0"/>
              <a:ea typeface="Roboto" panose="02000000000000000000" pitchFamily="2" charset="0"/>
              <a:cs typeface="Roboto" panose="02000000000000000000" pitchFamily="2" charset="0"/>
            </a:endParaRPr>
          </a:p>
        </p:txBody>
      </p:sp>
      <p:sp>
        <p:nvSpPr>
          <p:cNvPr id="23" name="Прямоугольник: скругленные углы 22">
            <a:extLst>
              <a:ext uri="{FF2B5EF4-FFF2-40B4-BE49-F238E27FC236}">
                <a16:creationId xmlns:a16="http://schemas.microsoft.com/office/drawing/2014/main" id="{CD0FF5BA-90BB-4A1F-B92D-709504885BA1}"/>
              </a:ext>
            </a:extLst>
          </p:cNvPr>
          <p:cNvSpPr/>
          <p:nvPr/>
        </p:nvSpPr>
        <p:spPr>
          <a:xfrm>
            <a:off x="3941180" y="5583166"/>
            <a:ext cx="2610000" cy="504000"/>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lstStyle/>
          <a:p>
            <a:pPr>
              <a:lnSpc>
                <a:spcPct val="90000"/>
              </a:lnSpc>
              <a:spcAft>
                <a:spcPts val="600"/>
              </a:spcAft>
              <a:buClr>
                <a:schemeClr val="bg2"/>
              </a:buClr>
              <a:buSzPct val="120000"/>
            </a:pPr>
            <a:r>
              <a:rPr lang="ru-RU" sz="1400" dirty="0">
                <a:solidFill>
                  <a:schemeClr val="tx1"/>
                </a:solidFill>
                <a:latin typeface="Times New Roman" panose="02020603050405020304" pitchFamily="18" charset="0"/>
                <a:ea typeface="Roboto Condensed" pitchFamily="2" charset="0"/>
                <a:cs typeface="Times New Roman" panose="02020603050405020304" pitchFamily="18" charset="0"/>
              </a:rPr>
              <a:t>методы определения и обоснования НМЦК</a:t>
            </a:r>
          </a:p>
        </p:txBody>
      </p:sp>
      <p:sp>
        <p:nvSpPr>
          <p:cNvPr id="25" name="Прямоугольник: скругленные углы 24">
            <a:extLst>
              <a:ext uri="{FF2B5EF4-FFF2-40B4-BE49-F238E27FC236}">
                <a16:creationId xmlns:a16="http://schemas.microsoft.com/office/drawing/2014/main" id="{05F2D2FA-CD66-4B92-A0B4-952DB5283F17}"/>
              </a:ext>
            </a:extLst>
          </p:cNvPr>
          <p:cNvSpPr/>
          <p:nvPr/>
        </p:nvSpPr>
        <p:spPr>
          <a:xfrm>
            <a:off x="3941180" y="6400324"/>
            <a:ext cx="2610000" cy="504000"/>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lstStyle/>
          <a:p>
            <a:pPr>
              <a:lnSpc>
                <a:spcPct val="90000"/>
              </a:lnSpc>
              <a:spcAft>
                <a:spcPts val="600"/>
              </a:spcAft>
              <a:buClr>
                <a:schemeClr val="bg2"/>
              </a:buClr>
              <a:buSzPct val="120000"/>
            </a:pPr>
            <a:r>
              <a:rPr lang="ru-RU" sz="1400" dirty="0">
                <a:solidFill>
                  <a:schemeClr val="tx1"/>
                </a:solidFill>
                <a:latin typeface="Times New Roman" panose="02020603050405020304" pitchFamily="18" charset="0"/>
                <a:ea typeface="Roboto Condensed" pitchFamily="2" charset="0"/>
                <a:cs typeface="Times New Roman" panose="02020603050405020304" pitchFamily="18" charset="0"/>
              </a:rPr>
              <a:t>понятие идентичных и однородных ТРУ</a:t>
            </a:r>
          </a:p>
        </p:txBody>
      </p:sp>
      <p:sp>
        <p:nvSpPr>
          <p:cNvPr id="26" name="Прямоугольник: скругленные углы 25">
            <a:extLst>
              <a:ext uri="{FF2B5EF4-FFF2-40B4-BE49-F238E27FC236}">
                <a16:creationId xmlns:a16="http://schemas.microsoft.com/office/drawing/2014/main" id="{228F71E9-8B7E-4871-B242-381EB0C253C0}"/>
              </a:ext>
            </a:extLst>
          </p:cNvPr>
          <p:cNvSpPr/>
          <p:nvPr/>
        </p:nvSpPr>
        <p:spPr>
          <a:xfrm>
            <a:off x="3941180" y="7235527"/>
            <a:ext cx="2610000" cy="504000"/>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lstStyle/>
          <a:p>
            <a:pPr>
              <a:lnSpc>
                <a:spcPct val="90000"/>
              </a:lnSpc>
              <a:spcAft>
                <a:spcPts val="600"/>
              </a:spcAft>
              <a:buClr>
                <a:schemeClr val="bg2"/>
              </a:buClr>
              <a:buSzPct val="120000"/>
            </a:pPr>
            <a:r>
              <a:rPr lang="ru-RU" sz="1400" dirty="0">
                <a:solidFill>
                  <a:schemeClr val="tx1"/>
                </a:solidFill>
                <a:latin typeface="Times New Roman" panose="02020603050405020304" pitchFamily="18" charset="0"/>
                <a:ea typeface="Roboto Condensed" pitchFamily="2" charset="0"/>
                <a:cs typeface="Times New Roman" panose="02020603050405020304" pitchFamily="18" charset="0"/>
              </a:rPr>
              <a:t>перечень общедоступной информации о ценах ТРУ</a:t>
            </a:r>
          </a:p>
        </p:txBody>
      </p:sp>
      <p:sp>
        <p:nvSpPr>
          <p:cNvPr id="10" name="Прямоугольник 9">
            <a:extLst>
              <a:ext uri="{FF2B5EF4-FFF2-40B4-BE49-F238E27FC236}">
                <a16:creationId xmlns:a16="http://schemas.microsoft.com/office/drawing/2014/main" id="{8692EE23-E0F5-4CEC-AE69-89140893843F}"/>
              </a:ext>
            </a:extLst>
          </p:cNvPr>
          <p:cNvSpPr/>
          <p:nvPr/>
        </p:nvSpPr>
        <p:spPr>
          <a:xfrm>
            <a:off x="901702" y="8288271"/>
            <a:ext cx="5734957" cy="738664"/>
          </a:xfrm>
          <a:prstGeom prst="rect">
            <a:avLst/>
          </a:prstGeom>
          <a:ln w="28575">
            <a:solidFill>
              <a:srgbClr val="C00000"/>
            </a:solidFill>
          </a:ln>
        </p:spPr>
        <p:txBody>
          <a:bodyPr wrap="square">
            <a:spAutoFit/>
          </a:bodyPr>
          <a:lstStyle/>
          <a:p>
            <a:pPr indent="449981" algn="just">
              <a:spcAft>
                <a:spcPts val="1000"/>
              </a:spcAft>
            </a:pPr>
            <a:r>
              <a:rPr lang="ru-RU" sz="1400" dirty="0">
                <a:latin typeface="Times New Roman" panose="02020603050405020304" pitchFamily="18" charset="0"/>
              </a:rPr>
              <a:t>С 1 января 2022 года отменена норма, обязывающая заказчиков </a:t>
            </a:r>
            <a:r>
              <a:rPr lang="ru-RU" sz="1400" b="1" dirty="0">
                <a:latin typeface="Times New Roman" panose="02020603050405020304" pitchFamily="18" charset="0"/>
              </a:rPr>
              <a:t>обосновывать цену контракта</a:t>
            </a:r>
            <a:r>
              <a:rPr lang="ru-RU" sz="1400" dirty="0">
                <a:latin typeface="Times New Roman" panose="02020603050405020304" pitchFamily="18" charset="0"/>
              </a:rPr>
              <a:t>, заключаемого на основании пункта 9 </a:t>
            </a:r>
            <a:br>
              <a:rPr lang="ru-RU" sz="1400" dirty="0">
                <a:latin typeface="Times New Roman" panose="02020603050405020304" pitchFamily="18" charset="0"/>
              </a:rPr>
            </a:br>
            <a:r>
              <a:rPr lang="ru-RU" sz="1400" dirty="0">
                <a:latin typeface="Times New Roman" panose="02020603050405020304" pitchFamily="18" charset="0"/>
              </a:rPr>
              <a:t>части 1 статьи 93 Федерального закона № 44-ФЗ</a:t>
            </a:r>
            <a:endParaRPr lang="ru-RU" sz="1400" dirty="0"/>
          </a:p>
        </p:txBody>
      </p:sp>
      <p:pic>
        <p:nvPicPr>
          <p:cNvPr id="31" name="Рисунок 30">
            <a:extLst>
              <a:ext uri="{FF2B5EF4-FFF2-40B4-BE49-F238E27FC236}">
                <a16:creationId xmlns:a16="http://schemas.microsoft.com/office/drawing/2014/main" id="{6285BFD5-849E-4B07-BE7F-87E89350F5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60" y="8443042"/>
            <a:ext cx="583895" cy="583895"/>
          </a:xfrm>
          <a:prstGeom prst="rect">
            <a:avLst/>
          </a:prstGeom>
        </p:spPr>
      </p:pic>
    </p:spTree>
    <p:extLst>
      <p:ext uri="{BB962C8B-B14F-4D97-AF65-F5344CB8AC3E}">
        <p14:creationId xmlns:p14="http://schemas.microsoft.com/office/powerpoint/2010/main" val="352311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7" name="Таблица 57">
            <a:extLst>
              <a:ext uri="{FF2B5EF4-FFF2-40B4-BE49-F238E27FC236}">
                <a16:creationId xmlns:a16="http://schemas.microsoft.com/office/drawing/2014/main" id="{1DEB7FB6-9ED7-476F-8A5C-7BE305C0A34A}"/>
              </a:ext>
            </a:extLst>
          </p:cNvPr>
          <p:cNvGraphicFramePr>
            <a:graphicFrameLocks noGrp="1"/>
          </p:cNvGraphicFramePr>
          <p:nvPr>
            <p:extLst>
              <p:ext uri="{D42A27DB-BD31-4B8C-83A1-F6EECF244321}">
                <p14:modId xmlns:p14="http://schemas.microsoft.com/office/powerpoint/2010/main" val="2728202179"/>
              </p:ext>
            </p:extLst>
          </p:nvPr>
        </p:nvGraphicFramePr>
        <p:xfrm>
          <a:off x="305046" y="3859376"/>
          <a:ext cx="6305408" cy="5821680"/>
        </p:xfrm>
        <a:graphic>
          <a:graphicData uri="http://schemas.openxmlformats.org/drawingml/2006/table">
            <a:tbl>
              <a:tblPr firstRow="1" bandRow="1">
                <a:tableStyleId>{5C22544A-7EE6-4342-B048-85BDC9FD1C3A}</a:tableStyleId>
              </a:tblPr>
              <a:tblGrid>
                <a:gridCol w="3152704">
                  <a:extLst>
                    <a:ext uri="{9D8B030D-6E8A-4147-A177-3AD203B41FA5}">
                      <a16:colId xmlns:a16="http://schemas.microsoft.com/office/drawing/2014/main" val="81090257"/>
                    </a:ext>
                  </a:extLst>
                </a:gridCol>
                <a:gridCol w="3152704">
                  <a:extLst>
                    <a:ext uri="{9D8B030D-6E8A-4147-A177-3AD203B41FA5}">
                      <a16:colId xmlns:a16="http://schemas.microsoft.com/office/drawing/2014/main" val="4224006139"/>
                    </a:ext>
                  </a:extLst>
                </a:gridCol>
              </a:tblGrid>
              <a:tr h="291851">
                <a:tc>
                  <a:txBody>
                    <a:bodyPr/>
                    <a:lstStyle/>
                    <a:p>
                      <a:pPr algn="ctr"/>
                      <a:r>
                        <a:rPr lang="ru-RU" sz="1400" dirty="0">
                          <a:latin typeface="Times New Roman" panose="02020603050405020304" pitchFamily="18" charset="0"/>
                          <a:cs typeface="Times New Roman" panose="02020603050405020304" pitchFamily="18" charset="0"/>
                        </a:rPr>
                        <a:t>Предмет закупки</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Нормативно-правовой акт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661343246"/>
                  </a:ext>
                </a:extLst>
              </a:tr>
              <a:tr h="496147">
                <a:tc>
                  <a:txBody>
                    <a:bodyPr/>
                    <a:lstStyle/>
                    <a:p>
                      <a:pPr algn="ctr"/>
                      <a:r>
                        <a:rPr lang="ru-RU" sz="1400" dirty="0">
                          <a:latin typeface="Times New Roman" panose="02020603050405020304" pitchFamily="18" charset="0"/>
                          <a:cs typeface="Times New Roman" panose="02020603050405020304" pitchFamily="18" charset="0"/>
                        </a:rPr>
                        <a:t>Лекарственные препараты для медицинского применения</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Минздрава России </a:t>
                      </a:r>
                    </a:p>
                    <a:p>
                      <a:pPr algn="ctr"/>
                      <a:r>
                        <a:rPr lang="ru-RU" sz="1400" dirty="0">
                          <a:latin typeface="Times New Roman" panose="02020603050405020304" pitchFamily="18" charset="0"/>
                          <a:cs typeface="Times New Roman" panose="02020603050405020304" pitchFamily="18" charset="0"/>
                        </a:rPr>
                        <a:t>от 19 декабря 2019 года № 1064н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34361000"/>
                  </a:ext>
                </a:extLst>
              </a:tr>
              <a:tr h="496147">
                <a:tc>
                  <a:txBody>
                    <a:bodyPr/>
                    <a:lstStyle/>
                    <a:p>
                      <a:pPr algn="ctr"/>
                      <a:r>
                        <a:rPr lang="ru-RU" sz="1400" dirty="0">
                          <a:latin typeface="Times New Roman" panose="02020603050405020304" pitchFamily="18" charset="0"/>
                          <a:cs typeface="Times New Roman" panose="02020603050405020304" pitchFamily="18" charset="0"/>
                        </a:rPr>
                        <a:t>Медицинские изделия</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Минздрава России </a:t>
                      </a:r>
                    </a:p>
                    <a:p>
                      <a:pPr algn="ctr"/>
                      <a:r>
                        <a:rPr lang="ru-RU" sz="1400" dirty="0">
                          <a:latin typeface="Times New Roman" panose="02020603050405020304" pitchFamily="18" charset="0"/>
                          <a:cs typeface="Times New Roman" panose="02020603050405020304" pitchFamily="18" charset="0"/>
                        </a:rPr>
                        <a:t>от 15 мая 2020 года № 450н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72904693"/>
                  </a:ext>
                </a:extLst>
              </a:tr>
              <a:tr h="700442">
                <a:tc>
                  <a:txBody>
                    <a:bodyPr/>
                    <a:lstStyle/>
                    <a:p>
                      <a:pPr algn="ctr"/>
                      <a:r>
                        <a:rPr lang="ru-RU" sz="1400" dirty="0">
                          <a:latin typeface="Times New Roman" panose="02020603050405020304" pitchFamily="18" charset="0"/>
                          <a:cs typeface="Times New Roman" panose="02020603050405020304" pitchFamily="18" charset="0"/>
                        </a:rPr>
                        <a:t>Закупки в сфере градостроительной деятельности (за исключением</a:t>
                      </a:r>
                    </a:p>
                    <a:p>
                      <a:pPr algn="ctr"/>
                      <a:r>
                        <a:rPr lang="ru-RU" sz="1400" dirty="0">
                          <a:latin typeface="Times New Roman" panose="02020603050405020304" pitchFamily="18" charset="0"/>
                          <a:cs typeface="Times New Roman" panose="02020603050405020304" pitchFamily="18" charset="0"/>
                        </a:rPr>
                        <a:t>территориального планирования)</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Минстроя России </a:t>
                      </a:r>
                    </a:p>
                    <a:p>
                      <a:pPr algn="ctr"/>
                      <a:r>
                        <a:rPr lang="ru-RU" sz="1400" dirty="0">
                          <a:latin typeface="Times New Roman" panose="02020603050405020304" pitchFamily="18" charset="0"/>
                          <a:cs typeface="Times New Roman" panose="02020603050405020304" pitchFamily="18" charset="0"/>
                        </a:rPr>
                        <a:t>от 23 декабря 2019 года № 841/</a:t>
                      </a:r>
                      <a:r>
                        <a:rPr lang="ru-RU" sz="1400" dirty="0" err="1">
                          <a:latin typeface="Times New Roman" panose="02020603050405020304" pitchFamily="18" charset="0"/>
                          <a:cs typeface="Times New Roman" panose="02020603050405020304" pitchFamily="18" charset="0"/>
                        </a:rPr>
                        <a:t>пр</a:t>
                      </a:r>
                      <a:r>
                        <a:rPr lang="ru-RU" sz="1400" dirty="0">
                          <a:latin typeface="Times New Roman" panose="02020603050405020304" pitchFamily="18" charset="0"/>
                          <a:cs typeface="Times New Roman" panose="02020603050405020304" pitchFamily="18" charset="0"/>
                        </a:rPr>
                        <a:t>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8360000"/>
                  </a:ext>
                </a:extLst>
              </a:tr>
              <a:tr h="496147">
                <a:tc>
                  <a:txBody>
                    <a:bodyPr/>
                    <a:lstStyle/>
                    <a:p>
                      <a:pPr algn="ctr"/>
                      <a:r>
                        <a:rPr lang="ru-RU" sz="1400" dirty="0">
                          <a:latin typeface="Times New Roman" panose="02020603050405020304" pitchFamily="18" charset="0"/>
                          <a:cs typeface="Times New Roman" panose="02020603050405020304" pitchFamily="18" charset="0"/>
                        </a:rPr>
                        <a:t>Охранные услуги</a:t>
                      </a:r>
                    </a:p>
                    <a:p>
                      <a:pPr algn="ctr"/>
                      <a:endParaRPr lang="ru-RU" sz="140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a:t>
                      </a:r>
                      <a:r>
                        <a:rPr lang="ru-RU" sz="1400" dirty="0" err="1">
                          <a:latin typeface="Times New Roman" panose="02020603050405020304" pitchFamily="18" charset="0"/>
                          <a:cs typeface="Times New Roman" panose="02020603050405020304" pitchFamily="18" charset="0"/>
                        </a:rPr>
                        <a:t>Росгвардии</a:t>
                      </a:r>
                      <a:r>
                        <a:rPr lang="ru-RU" sz="1400" dirty="0">
                          <a:latin typeface="Times New Roman" panose="02020603050405020304" pitchFamily="18" charset="0"/>
                          <a:cs typeface="Times New Roman" panose="02020603050405020304" pitchFamily="18" charset="0"/>
                        </a:rPr>
                        <a:t> </a:t>
                      </a:r>
                    </a:p>
                    <a:p>
                      <a:pPr algn="ctr"/>
                      <a:r>
                        <a:rPr lang="ru-RU" sz="1400" dirty="0">
                          <a:latin typeface="Times New Roman" panose="02020603050405020304" pitchFamily="18" charset="0"/>
                          <a:cs typeface="Times New Roman" panose="02020603050405020304" pitchFamily="18" charset="0"/>
                        </a:rPr>
                        <a:t>от 15 февраля 2021 года № 45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48807012"/>
                  </a:ext>
                </a:extLst>
              </a:tr>
              <a:tr h="496147">
                <a:tc>
                  <a:txBody>
                    <a:bodyPr/>
                    <a:lstStyle/>
                    <a:p>
                      <a:pPr algn="ctr"/>
                      <a:r>
                        <a:rPr lang="ru-RU" sz="1400" dirty="0">
                          <a:latin typeface="Times New Roman" panose="02020603050405020304" pitchFamily="18" charset="0"/>
                          <a:cs typeface="Times New Roman" panose="02020603050405020304" pitchFamily="18" charset="0"/>
                        </a:rPr>
                        <a:t>Регулярные перевозки пассажиров</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Минтранса России </a:t>
                      </a:r>
                    </a:p>
                    <a:p>
                      <a:pPr algn="ctr"/>
                      <a:r>
                        <a:rPr lang="ru-RU" sz="1400" dirty="0">
                          <a:latin typeface="Times New Roman" panose="02020603050405020304" pitchFamily="18" charset="0"/>
                          <a:cs typeface="Times New Roman" panose="02020603050405020304" pitchFamily="18" charset="0"/>
                        </a:rPr>
                        <a:t>от 20 октября 2021 года № 351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91182449"/>
                  </a:ext>
                </a:extLst>
              </a:tr>
              <a:tr h="496147">
                <a:tc>
                  <a:txBody>
                    <a:bodyPr/>
                    <a:lstStyle/>
                    <a:p>
                      <a:pPr algn="ctr"/>
                      <a:r>
                        <a:rPr lang="ru-RU" sz="1400" dirty="0">
                          <a:latin typeface="Times New Roman" panose="02020603050405020304" pitchFamily="18" charset="0"/>
                          <a:cs typeface="Times New Roman" panose="02020603050405020304" pitchFamily="18" charset="0"/>
                        </a:rPr>
                        <a:t>Подрядные работы под «ключ»</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(ч. 56-63 ст. 112)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Минстроя России </a:t>
                      </a:r>
                    </a:p>
                    <a:p>
                      <a:pPr algn="ctr"/>
                      <a:r>
                        <a:rPr lang="ru-RU" sz="1400" dirty="0">
                          <a:latin typeface="Times New Roman" panose="02020603050405020304" pitchFamily="18" charset="0"/>
                          <a:cs typeface="Times New Roman" panose="02020603050405020304" pitchFamily="18" charset="0"/>
                        </a:rPr>
                        <a:t>от 21 августа 2023 года № 604/</a:t>
                      </a:r>
                      <a:r>
                        <a:rPr lang="ru-RU" sz="1400" dirty="0" err="1">
                          <a:latin typeface="Times New Roman" panose="02020603050405020304" pitchFamily="18" charset="0"/>
                          <a:cs typeface="Times New Roman" panose="02020603050405020304" pitchFamily="18" charset="0"/>
                        </a:rPr>
                        <a:t>пр</a:t>
                      </a:r>
                      <a:endParaRPr lang="ru-RU" sz="1400" dirty="0">
                        <a:latin typeface="Times New Roman" panose="02020603050405020304" pitchFamily="18" charset="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47992157"/>
                  </a:ext>
                </a:extLst>
              </a:tr>
              <a:tr h="496147">
                <a:tc>
                  <a:txBody>
                    <a:bodyPr/>
                    <a:lstStyle/>
                    <a:p>
                      <a:pPr algn="ctr"/>
                      <a:r>
                        <a:rPr lang="ru-RU" sz="1400" dirty="0">
                          <a:latin typeface="Times New Roman" panose="02020603050405020304" pitchFamily="18" charset="0"/>
                          <a:cs typeface="Times New Roman" panose="02020603050405020304" pitchFamily="18" charset="0"/>
                        </a:rPr>
                        <a:t>Моторное топливо, автомобильный и авиационный бензин</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приказ ФАС России </a:t>
                      </a:r>
                    </a:p>
                    <a:p>
                      <a:pPr algn="ctr"/>
                      <a:r>
                        <a:rPr lang="ru-RU" sz="1400" dirty="0">
                          <a:latin typeface="Times New Roman" panose="02020603050405020304" pitchFamily="18" charset="0"/>
                          <a:cs typeface="Times New Roman" panose="02020603050405020304" pitchFamily="18" charset="0"/>
                        </a:rPr>
                        <a:t>от 22 ноября 2024 года № 894/24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663916026"/>
                  </a:ext>
                </a:extLst>
              </a:tr>
              <a:tr h="700442">
                <a:tc>
                  <a:txBody>
                    <a:bodyPr/>
                    <a:lstStyle/>
                    <a:p>
                      <a:pPr algn="ctr"/>
                      <a:r>
                        <a:rPr lang="ru-RU" sz="1400" dirty="0" err="1">
                          <a:latin typeface="Times New Roman" panose="02020603050405020304" pitchFamily="18" charset="0"/>
                          <a:cs typeface="Times New Roman" panose="02020603050405020304" pitchFamily="18" charset="0"/>
                        </a:rPr>
                        <a:t>Энергосервисный</a:t>
                      </a:r>
                      <a:r>
                        <a:rPr lang="ru-RU" sz="1400" dirty="0">
                          <a:latin typeface="Times New Roman" panose="02020603050405020304" pitchFamily="18" charset="0"/>
                          <a:cs typeface="Times New Roman" panose="02020603050405020304" pitchFamily="18" charset="0"/>
                        </a:rPr>
                        <a:t> контракт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a:latin typeface="Times New Roman" panose="02020603050405020304" pitchFamily="18" charset="0"/>
                          <a:cs typeface="Times New Roman" panose="02020603050405020304" pitchFamily="18" charset="0"/>
                        </a:rPr>
                        <a:t>приложение № 2 к постановлению Правительства РФ от 18 августа 2010 года № 636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17894714"/>
                  </a:ext>
                </a:extLst>
              </a:tr>
              <a:tr h="904738">
                <a:tc>
                  <a:txBody>
                    <a:bodyPr/>
                    <a:lstStyle/>
                    <a:p>
                      <a:pPr algn="ctr"/>
                      <a:r>
                        <a:rPr lang="ru-RU" sz="1400" dirty="0">
                          <a:latin typeface="Times New Roman" panose="02020603050405020304" pitchFamily="18" charset="0"/>
                          <a:cs typeface="Times New Roman" panose="02020603050405020304" pitchFamily="18" charset="0"/>
                        </a:rPr>
                        <a:t>Закупки ТРУ, в отношении которых установили запрет, ограничения и преимущество в рамках </a:t>
                      </a:r>
                      <a:r>
                        <a:rPr lang="ru-RU" sz="1400" dirty="0" err="1">
                          <a:latin typeface="Times New Roman" panose="02020603050405020304" pitchFamily="18" charset="0"/>
                          <a:cs typeface="Times New Roman" panose="02020603050405020304" pitchFamily="18" charset="0"/>
                        </a:rPr>
                        <a:t>нацрежима</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(ч. 25 ст. 22)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ru-RU" sz="1400" dirty="0" err="1">
                          <a:latin typeface="Times New Roman" panose="02020603050405020304" pitchFamily="18" charset="0"/>
                          <a:cs typeface="Times New Roman" panose="02020603050405020304" pitchFamily="18" charset="0"/>
                        </a:rPr>
                        <a:t>пп</a:t>
                      </a:r>
                      <a:r>
                        <a:rPr lang="ru-RU" sz="1400" dirty="0">
                          <a:latin typeface="Times New Roman" panose="02020603050405020304" pitchFamily="18" charset="0"/>
                          <a:cs typeface="Times New Roman" panose="02020603050405020304" pitchFamily="18" charset="0"/>
                        </a:rPr>
                        <a:t>. «в» п.7 постановления Правительства РФ от 23 декабря 2024 года  № 1875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19527098"/>
                  </a:ext>
                </a:extLst>
              </a:tr>
            </a:tbl>
          </a:graphicData>
        </a:graphic>
      </p:graphicFrame>
      <p:pic>
        <p:nvPicPr>
          <p:cNvPr id="8" name="Рисунок 7">
            <a:extLst>
              <a:ext uri="{FF2B5EF4-FFF2-40B4-BE49-F238E27FC236}">
                <a16:creationId xmlns:a16="http://schemas.microsoft.com/office/drawing/2014/main" id="{93442B12-2FAA-4A5E-B640-142006D354D7}"/>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12207" y="9386742"/>
            <a:ext cx="457200" cy="457200"/>
          </a:xfrm>
          <a:prstGeom prst="rect">
            <a:avLst/>
          </a:prstGeom>
          <a:noFill/>
        </p:spPr>
      </p:pic>
      <p:grpSp>
        <p:nvGrpSpPr>
          <p:cNvPr id="9" name="Группа 8">
            <a:extLst>
              <a:ext uri="{FF2B5EF4-FFF2-40B4-BE49-F238E27FC236}">
                <a16:creationId xmlns:a16="http://schemas.microsoft.com/office/drawing/2014/main" id="{C56DDD2C-0B6F-4B22-9FE5-94B52549AF48}"/>
              </a:ext>
            </a:extLst>
          </p:cNvPr>
          <p:cNvGrpSpPr>
            <a:grpSpLocks/>
          </p:cNvGrpSpPr>
          <p:nvPr/>
        </p:nvGrpSpPr>
        <p:grpSpPr bwMode="auto">
          <a:xfrm>
            <a:off x="6275271" y="9386742"/>
            <a:ext cx="548640" cy="237490"/>
            <a:chOff x="614" y="660"/>
            <a:chExt cx="864" cy="374"/>
          </a:xfrm>
        </p:grpSpPr>
        <p:sp>
          <p:nvSpPr>
            <p:cNvPr id="10" name="AutoShape 47">
              <a:extLst>
                <a:ext uri="{FF2B5EF4-FFF2-40B4-BE49-F238E27FC236}">
                  <a16:creationId xmlns:a16="http://schemas.microsoft.com/office/drawing/2014/main" id="{D018591D-1D61-4D36-ABCE-1DBA3D267525}"/>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1" name="AutoShape 48">
              <a:extLst>
                <a:ext uri="{FF2B5EF4-FFF2-40B4-BE49-F238E27FC236}">
                  <a16:creationId xmlns:a16="http://schemas.microsoft.com/office/drawing/2014/main" id="{9D563256-A53F-43BE-A5A6-C40D7EFED127}"/>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2" name="Text Box 49">
              <a:extLst>
                <a:ext uri="{FF2B5EF4-FFF2-40B4-BE49-F238E27FC236}">
                  <a16:creationId xmlns:a16="http://schemas.microsoft.com/office/drawing/2014/main" id="{02DEAB47-7624-4B5E-A2AE-0B96DDA40BDB}"/>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4</a:t>
              </a:r>
            </a:p>
          </p:txBody>
        </p:sp>
      </p:grpSp>
      <p:sp>
        <p:nvSpPr>
          <p:cNvPr id="13" name="TextBox 12">
            <a:extLst>
              <a:ext uri="{FF2B5EF4-FFF2-40B4-BE49-F238E27FC236}">
                <a16:creationId xmlns:a16="http://schemas.microsoft.com/office/drawing/2014/main" id="{9F72B0E2-636A-4D13-92DC-DF5E04D03011}"/>
              </a:ext>
            </a:extLst>
          </p:cNvPr>
          <p:cNvSpPr txBox="1"/>
          <p:nvPr/>
        </p:nvSpPr>
        <p:spPr>
          <a:xfrm>
            <a:off x="190500" y="79788"/>
            <a:ext cx="6477000" cy="1169551"/>
          </a:xfrm>
          <a:prstGeom prst="rect">
            <a:avLst/>
          </a:prstGeom>
          <a:noFill/>
        </p:spPr>
        <p:txBody>
          <a:bodyPr wrap="square" rtlCol="0">
            <a:spAutoFit/>
          </a:bodyPr>
          <a:lstStyle/>
          <a:p>
            <a:pPr indent="449937" algn="just"/>
            <a:r>
              <a:rPr lang="ru-RU" sz="1400" dirty="0">
                <a:latin typeface="Times New Roman" panose="02020603050405020304" pitchFamily="18" charset="0"/>
                <a:cs typeface="Times New Roman" panose="02020603050405020304" pitchFamily="18" charset="0"/>
              </a:rPr>
              <a:t>приказ Минэкономразвития России от 2 октября 2013 года № 567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 (далее – Приказ МЭР РФ № 567);</a:t>
            </a:r>
          </a:p>
        </p:txBody>
      </p:sp>
      <p:sp>
        <p:nvSpPr>
          <p:cNvPr id="34" name="Прямоугольник с одним усеченным углом 9">
            <a:extLst>
              <a:ext uri="{FF2B5EF4-FFF2-40B4-BE49-F238E27FC236}">
                <a16:creationId xmlns:a16="http://schemas.microsoft.com/office/drawing/2014/main" id="{16D9A883-2546-4C28-9FAA-5450732F1A93}"/>
              </a:ext>
            </a:extLst>
          </p:cNvPr>
          <p:cNvSpPr/>
          <p:nvPr/>
        </p:nvSpPr>
        <p:spPr bwMode="auto">
          <a:xfrm rot="10800000" flipH="1">
            <a:off x="452407" y="1978672"/>
            <a:ext cx="1754670" cy="1104900"/>
          </a:xfrm>
          <a:prstGeom prst="snip1Rect">
            <a:avLst>
              <a:gd name="adj" fmla="val 1584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39" name="Прямоугольник 38">
            <a:extLst>
              <a:ext uri="{FF2B5EF4-FFF2-40B4-BE49-F238E27FC236}">
                <a16:creationId xmlns:a16="http://schemas.microsoft.com/office/drawing/2014/main" id="{886B61D0-E46A-4389-B3F2-E2220E50AC8F}"/>
              </a:ext>
            </a:extLst>
          </p:cNvPr>
          <p:cNvSpPr/>
          <p:nvPr/>
        </p:nvSpPr>
        <p:spPr>
          <a:xfrm>
            <a:off x="863963" y="2054070"/>
            <a:ext cx="1343115" cy="954107"/>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формулы расчета каждым методом</a:t>
            </a:r>
          </a:p>
        </p:txBody>
      </p:sp>
      <p:sp>
        <p:nvSpPr>
          <p:cNvPr id="40" name="Прямоугольник 39">
            <a:extLst>
              <a:ext uri="{FF2B5EF4-FFF2-40B4-BE49-F238E27FC236}">
                <a16:creationId xmlns:a16="http://schemas.microsoft.com/office/drawing/2014/main" id="{5FE2F990-F515-4BFC-8698-CFE6184B20BF}"/>
              </a:ext>
            </a:extLst>
          </p:cNvPr>
          <p:cNvSpPr/>
          <p:nvPr/>
        </p:nvSpPr>
        <p:spPr>
          <a:xfrm>
            <a:off x="3300488" y="2020796"/>
            <a:ext cx="1358729" cy="954107"/>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рекомендации по поиску цен в реестре контрактов</a:t>
            </a:r>
          </a:p>
        </p:txBody>
      </p:sp>
      <p:sp>
        <p:nvSpPr>
          <p:cNvPr id="41" name="Прямоугольник 40">
            <a:extLst>
              <a:ext uri="{FF2B5EF4-FFF2-40B4-BE49-F238E27FC236}">
                <a16:creationId xmlns:a16="http://schemas.microsoft.com/office/drawing/2014/main" id="{597B8850-1C46-43F0-A13A-E3B0BB36642E}"/>
              </a:ext>
            </a:extLst>
          </p:cNvPr>
          <p:cNvSpPr/>
          <p:nvPr/>
        </p:nvSpPr>
        <p:spPr>
          <a:xfrm>
            <a:off x="5067296" y="2004184"/>
            <a:ext cx="1735459" cy="738664"/>
          </a:xfrm>
          <a:prstGeom prst="rect">
            <a:avLst/>
          </a:prstGeom>
        </p:spPr>
        <p:txBody>
          <a:bodyPr wrap="square">
            <a:spAutoFit/>
          </a:bodyPr>
          <a:lstStyle/>
          <a:p>
            <a:pPr algn="r"/>
            <a:r>
              <a:rPr lang="ru-RU" sz="1400" dirty="0">
                <a:latin typeface="Times New Roman" panose="02020603050405020304" pitchFamily="18" charset="0"/>
                <a:cs typeface="Times New Roman" panose="02020603050405020304" pitchFamily="18" charset="0"/>
              </a:rPr>
              <a:t>последовательность действий</a:t>
            </a:r>
          </a:p>
          <a:p>
            <a:pPr algn="r"/>
            <a:r>
              <a:rPr lang="ru-RU" sz="1400" dirty="0">
                <a:latin typeface="Times New Roman" panose="02020603050405020304" pitchFamily="18" charset="0"/>
                <a:cs typeface="Times New Roman" panose="02020603050405020304" pitchFamily="18" charset="0"/>
              </a:rPr>
              <a:t> заказчика</a:t>
            </a:r>
          </a:p>
        </p:txBody>
      </p:sp>
      <p:pic>
        <p:nvPicPr>
          <p:cNvPr id="42" name="Рисунок 41">
            <a:extLst>
              <a:ext uri="{FF2B5EF4-FFF2-40B4-BE49-F238E27FC236}">
                <a16:creationId xmlns:a16="http://schemas.microsoft.com/office/drawing/2014/main" id="{610AADA7-0D1B-4B1D-836C-E06D03082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77069"/>
            <a:ext cx="583895" cy="583895"/>
          </a:xfrm>
          <a:prstGeom prst="rect">
            <a:avLst/>
          </a:prstGeom>
        </p:spPr>
      </p:pic>
      <p:pic>
        <p:nvPicPr>
          <p:cNvPr id="45" name="Рисунок 44">
            <a:extLst>
              <a:ext uri="{FF2B5EF4-FFF2-40B4-BE49-F238E27FC236}">
                <a16:creationId xmlns:a16="http://schemas.microsoft.com/office/drawing/2014/main" id="{0BB722CF-66A4-47DB-84F6-FEC679CBB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41" y="2274147"/>
            <a:ext cx="576000" cy="576000"/>
          </a:xfrm>
          <a:prstGeom prst="rect">
            <a:avLst/>
          </a:prstGeom>
        </p:spPr>
      </p:pic>
      <p:sp>
        <p:nvSpPr>
          <p:cNvPr id="46" name="Прямоугольник с одним усеченным углом 9">
            <a:extLst>
              <a:ext uri="{FF2B5EF4-FFF2-40B4-BE49-F238E27FC236}">
                <a16:creationId xmlns:a16="http://schemas.microsoft.com/office/drawing/2014/main" id="{1C0EF922-AAE9-409D-AD4B-2DB4C02C67DD}"/>
              </a:ext>
            </a:extLst>
          </p:cNvPr>
          <p:cNvSpPr/>
          <p:nvPr/>
        </p:nvSpPr>
        <p:spPr bwMode="auto">
          <a:xfrm rot="10800000" flipH="1">
            <a:off x="2541498" y="1978672"/>
            <a:ext cx="2117719" cy="1104900"/>
          </a:xfrm>
          <a:prstGeom prst="snip1Rect">
            <a:avLst>
              <a:gd name="adj" fmla="val 1584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pic>
        <p:nvPicPr>
          <p:cNvPr id="48" name="Рисунок 47">
            <a:extLst>
              <a:ext uri="{FF2B5EF4-FFF2-40B4-BE49-F238E27FC236}">
                <a16:creationId xmlns:a16="http://schemas.microsoft.com/office/drawing/2014/main" id="{0FB79396-5F0A-4F27-85D7-85E3F1B309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6486" y="2189122"/>
            <a:ext cx="684000" cy="684000"/>
          </a:xfrm>
          <a:prstGeom prst="rect">
            <a:avLst/>
          </a:prstGeom>
        </p:spPr>
      </p:pic>
      <p:sp>
        <p:nvSpPr>
          <p:cNvPr id="49" name="Прямоугольник с одним усеченным углом 9">
            <a:extLst>
              <a:ext uri="{FF2B5EF4-FFF2-40B4-BE49-F238E27FC236}">
                <a16:creationId xmlns:a16="http://schemas.microsoft.com/office/drawing/2014/main" id="{05995CA4-2B7F-4A55-8779-1BFBB1F9B779}"/>
              </a:ext>
            </a:extLst>
          </p:cNvPr>
          <p:cNvSpPr/>
          <p:nvPr/>
        </p:nvSpPr>
        <p:spPr bwMode="auto">
          <a:xfrm rot="10800000" flipH="1">
            <a:off x="5031735" y="1987723"/>
            <a:ext cx="1754670" cy="1104900"/>
          </a:xfrm>
          <a:prstGeom prst="snip1Rect">
            <a:avLst>
              <a:gd name="adj" fmla="val 1584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pic>
        <p:nvPicPr>
          <p:cNvPr id="51" name="Рисунок 50">
            <a:extLst>
              <a:ext uri="{FF2B5EF4-FFF2-40B4-BE49-F238E27FC236}">
                <a16:creationId xmlns:a16="http://schemas.microsoft.com/office/drawing/2014/main" id="{95EB0AB3-DACE-46ED-A67A-9DBA8DC601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1770" y="2296582"/>
            <a:ext cx="648000" cy="648000"/>
          </a:xfrm>
          <a:prstGeom prst="rect">
            <a:avLst/>
          </a:prstGeom>
        </p:spPr>
      </p:pic>
      <p:sp>
        <p:nvSpPr>
          <p:cNvPr id="52" name="Прямоугольник 51">
            <a:extLst>
              <a:ext uri="{FF2B5EF4-FFF2-40B4-BE49-F238E27FC236}">
                <a16:creationId xmlns:a16="http://schemas.microsoft.com/office/drawing/2014/main" id="{955AA89A-6B5E-49BC-B8DB-8EA26DD0EBC0}"/>
              </a:ext>
            </a:extLst>
          </p:cNvPr>
          <p:cNvSpPr/>
          <p:nvPr/>
        </p:nvSpPr>
        <p:spPr>
          <a:xfrm>
            <a:off x="673769" y="3177069"/>
            <a:ext cx="6112636" cy="523220"/>
          </a:xfrm>
          <a:prstGeom prst="rect">
            <a:avLst/>
          </a:prstGeom>
          <a:ln w="19050">
            <a:solidFill>
              <a:srgbClr val="C00000"/>
            </a:solidFill>
          </a:ln>
        </p:spPr>
        <p:txBody>
          <a:bodyPr wrap="square">
            <a:spAutoFit/>
          </a:bodyPr>
          <a:lstStyle/>
          <a:p>
            <a:pPr algn="ctr">
              <a:spcAft>
                <a:spcPts val="1000"/>
              </a:spcAft>
            </a:pPr>
            <a:r>
              <a:rPr lang="ru-RU" sz="1400" dirty="0">
                <a:solidFill>
                  <a:srgbClr val="000000"/>
                </a:solidFill>
                <a:latin typeface="Times New Roman" panose="02020603050405020304" pitchFamily="18" charset="0"/>
              </a:rPr>
              <a:t>Рекомендации </a:t>
            </a:r>
            <a:r>
              <a:rPr lang="ru-RU" sz="1400" b="1" dirty="0">
                <a:solidFill>
                  <a:srgbClr val="000000"/>
                </a:solidFill>
                <a:latin typeface="Times New Roman" panose="02020603050405020304" pitchFamily="18" charset="0"/>
              </a:rPr>
              <a:t>не применяются </a:t>
            </a:r>
            <a:r>
              <a:rPr lang="ru-RU" sz="1400" dirty="0">
                <a:solidFill>
                  <a:srgbClr val="000000"/>
                </a:solidFill>
                <a:latin typeface="Times New Roman" panose="02020603050405020304" pitchFamily="18" charset="0"/>
              </a:rPr>
              <a:t>в случаях осуществления закупок в соответствии с положением части 22 статьи 22 Федерального закона № 44-ФЗ</a:t>
            </a:r>
            <a:endParaRPr lang="ru-RU" sz="1400" dirty="0"/>
          </a:p>
        </p:txBody>
      </p:sp>
      <p:sp>
        <p:nvSpPr>
          <p:cNvPr id="20" name="Прямоугольник с одним усеченным углом 9">
            <a:extLst>
              <a:ext uri="{FF2B5EF4-FFF2-40B4-BE49-F238E27FC236}">
                <a16:creationId xmlns:a16="http://schemas.microsoft.com/office/drawing/2014/main" id="{EAD16C02-7E80-4124-BFE9-47C7929D1B82}"/>
              </a:ext>
            </a:extLst>
          </p:cNvPr>
          <p:cNvSpPr/>
          <p:nvPr/>
        </p:nvSpPr>
        <p:spPr bwMode="auto">
          <a:xfrm rot="10800000" flipH="1">
            <a:off x="1439327" y="1244165"/>
            <a:ext cx="4170360" cy="360000"/>
          </a:xfrm>
          <a:prstGeom prst="snip1Rect">
            <a:avLst>
              <a:gd name="adj" fmla="val 0"/>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2" name="Прямоугольник 1">
            <a:extLst>
              <a:ext uri="{FF2B5EF4-FFF2-40B4-BE49-F238E27FC236}">
                <a16:creationId xmlns:a16="http://schemas.microsoft.com/office/drawing/2014/main" id="{24C3983D-D4F8-453E-AB1E-3750CA27E981}"/>
              </a:ext>
            </a:extLst>
          </p:cNvPr>
          <p:cNvSpPr/>
          <p:nvPr/>
        </p:nvSpPr>
        <p:spPr>
          <a:xfrm>
            <a:off x="2520293" y="1263776"/>
            <a:ext cx="2081660" cy="307777"/>
          </a:xfrm>
          <a:prstGeom prst="rect">
            <a:avLst/>
          </a:prstGeom>
        </p:spPr>
        <p:txBody>
          <a:bodyPr wrap="none">
            <a:spAutoFit/>
          </a:bodyPr>
          <a:lstStyle/>
          <a:p>
            <a:r>
              <a:rPr lang="ru-RU" sz="1400" b="1" dirty="0">
                <a:latin typeface="Times New Roman" panose="02020603050405020304" pitchFamily="18" charset="0"/>
                <a:cs typeface="Times New Roman" panose="02020603050405020304" pitchFamily="18" charset="0"/>
              </a:rPr>
              <a:t>Приказ МЭР РФ № 567</a:t>
            </a:r>
            <a:endParaRPr lang="ru-RU" sz="1400" b="1" dirty="0"/>
          </a:p>
        </p:txBody>
      </p:sp>
      <p:cxnSp>
        <p:nvCxnSpPr>
          <p:cNvPr id="4" name="Прямая со стрелкой 3">
            <a:extLst>
              <a:ext uri="{FF2B5EF4-FFF2-40B4-BE49-F238E27FC236}">
                <a16:creationId xmlns:a16="http://schemas.microsoft.com/office/drawing/2014/main" id="{C1117373-29B3-4469-9BE4-CC42A52AD7A2}"/>
              </a:ext>
            </a:extLst>
          </p:cNvPr>
          <p:cNvCxnSpPr>
            <a:cxnSpLocks/>
          </p:cNvCxnSpPr>
          <p:nvPr/>
        </p:nvCxnSpPr>
        <p:spPr>
          <a:xfrm flipH="1">
            <a:off x="1706627" y="1601769"/>
            <a:ext cx="1085913" cy="360000"/>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697B376A-1F94-44FF-998A-88F6F7E10109}"/>
              </a:ext>
            </a:extLst>
          </p:cNvPr>
          <p:cNvCxnSpPr>
            <a:cxnSpLocks/>
          </p:cNvCxnSpPr>
          <p:nvPr/>
        </p:nvCxnSpPr>
        <p:spPr>
          <a:xfrm>
            <a:off x="4563024" y="1591263"/>
            <a:ext cx="1085913" cy="360000"/>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FFCF3497-972D-436F-BFE7-70C972673827}"/>
              </a:ext>
            </a:extLst>
          </p:cNvPr>
          <p:cNvCxnSpPr>
            <a:cxnSpLocks/>
          </p:cNvCxnSpPr>
          <p:nvPr/>
        </p:nvCxnSpPr>
        <p:spPr>
          <a:xfrm>
            <a:off x="3561123" y="1604166"/>
            <a:ext cx="0" cy="396000"/>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65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0FECD59-764D-48BE-8BEC-589BC695BA38}"/>
              </a:ext>
            </a:extLst>
          </p:cNvPr>
          <p:cNvSpPr/>
          <p:nvPr/>
        </p:nvSpPr>
        <p:spPr>
          <a:xfrm>
            <a:off x="144780" y="-148035"/>
            <a:ext cx="6515090" cy="6124754"/>
          </a:xfrm>
          <a:prstGeom prst="rect">
            <a:avLst/>
          </a:prstGeom>
        </p:spPr>
        <p:txBody>
          <a:bodyPr wrap="square">
            <a:spAutoFit/>
          </a:bodyPr>
          <a:lstStyle/>
          <a:p>
            <a:pPr indent="449937" algn="ctr"/>
            <a:endParaRPr lang="ru-RU" sz="1400" b="1" dirty="0">
              <a:latin typeface="Times New Roman" panose="02020603050405020304" pitchFamily="18" charset="0"/>
              <a:cs typeface="Times New Roman" panose="02020603050405020304" pitchFamily="18" charset="0"/>
            </a:endParaRPr>
          </a:p>
          <a:p>
            <a:pPr indent="449937" algn="ctr"/>
            <a:r>
              <a:rPr lang="ru-RU" sz="1400" b="1" dirty="0">
                <a:latin typeface="Times New Roman" panose="02020603050405020304" pitchFamily="18" charset="0"/>
                <a:cs typeface="Times New Roman" panose="02020603050405020304" pitchFamily="18" charset="0"/>
              </a:rPr>
              <a:t>3. Определение и обоснование НМЦК</a:t>
            </a:r>
          </a:p>
          <a:p>
            <a:pPr indent="449937" algn="just"/>
            <a:r>
              <a:rPr lang="ru-RU" sz="1400" dirty="0">
                <a:latin typeface="Times New Roman" panose="02020603050405020304" pitchFamily="18" charset="0"/>
                <a:cs typeface="Times New Roman" panose="02020603050405020304" pitchFamily="18" charset="0"/>
              </a:rPr>
              <a:t>Начальная (максимальная) цена контракта – это предельное значение цены, которое указывается в извещении о проведении закупки, документации о закупке. Такая цена устанавливается при определении поставщика конкурентным способом. Другими словами, это цена выше которой контракт не может быть заключен. Если же участником закупки предложена цена выше установленной в извещении НМЦК, то заявка такого участника не рассматривается.</a:t>
            </a:r>
          </a:p>
          <a:p>
            <a:pPr indent="449937" algn="just"/>
            <a:r>
              <a:rPr lang="ru-RU" sz="1400" dirty="0">
                <a:latin typeface="Times New Roman" panose="02020603050405020304" pitchFamily="18" charset="0"/>
                <a:cs typeface="Times New Roman" panose="02020603050405020304" pitchFamily="18" charset="0"/>
              </a:rPr>
              <a:t>В случае, если количество поставляемых товаров, объем подлежащих выполнению работ, оказанию услуг невозможно определить, заказчик определяет начальную цену единицы товара, работы, услуги, начальную сумму цен указанных единиц, максимальное значение цены контракта, а также обосновывает в соответствии со статьей 22 Федерального закона № 44-ФЗ цену единицы товара, работы, услуги.</a:t>
            </a:r>
          </a:p>
          <a:p>
            <a:pPr indent="449937" algn="just"/>
            <a:r>
              <a:rPr lang="ru-RU" sz="1400" dirty="0">
                <a:latin typeface="Times New Roman" panose="02020603050405020304" pitchFamily="18" charset="0"/>
                <a:cs typeface="Times New Roman" panose="02020603050405020304" pitchFamily="18" charset="0"/>
              </a:rPr>
              <a:t>Определение и обоснование НМЦК заказчик должен осуществлять с учетом необходимости достижения заданных целей обеспечения государственных и муниципальных нужд, а также из принципа ответственности за их достижение.</a:t>
            </a:r>
          </a:p>
          <a:p>
            <a:pPr indent="449937" algn="just"/>
            <a:r>
              <a:rPr lang="ru-RU" sz="1400" dirty="0">
                <a:latin typeface="Times New Roman" panose="02020603050405020304" pitchFamily="18" charset="0"/>
                <a:cs typeface="Times New Roman" panose="02020603050405020304" pitchFamily="18" charset="0"/>
              </a:rPr>
              <a:t>Случаи занижения или завышения НМЦК (по отношению к реальной цене на функционирующем рынке того или иного товара (работы, услуги)) или некорректного обоснования могут привести как к ограничению конкуренции, так и к снижению эффективности закупочной деятельности, что будет противоречить целям Федерального закона № 44-ФЗ.</a:t>
            </a:r>
          </a:p>
          <a:p>
            <a:pPr indent="449937" algn="just"/>
            <a:r>
              <a:rPr lang="ru-RU" sz="1400" dirty="0">
                <a:latin typeface="Times New Roman" panose="02020603050405020304" pitchFamily="18" charset="0"/>
                <a:cs typeface="Times New Roman" panose="02020603050405020304" pitchFamily="18" charset="0"/>
              </a:rPr>
              <a:t>Обязанность заказчиков по определению и обоснованию НМЦК регламентирована положениями Федерального закона № 44-ФЗ.</a:t>
            </a: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p:txBody>
      </p:sp>
      <p:grpSp>
        <p:nvGrpSpPr>
          <p:cNvPr id="4" name="Группа 3">
            <a:extLst>
              <a:ext uri="{FF2B5EF4-FFF2-40B4-BE49-F238E27FC236}">
                <a16:creationId xmlns:a16="http://schemas.microsoft.com/office/drawing/2014/main" id="{BB2FCB83-5837-4967-8AC4-6D73867881E5}"/>
              </a:ext>
            </a:extLst>
          </p:cNvPr>
          <p:cNvGrpSpPr>
            <a:grpSpLocks/>
          </p:cNvGrpSpPr>
          <p:nvPr/>
        </p:nvGrpSpPr>
        <p:grpSpPr bwMode="auto">
          <a:xfrm>
            <a:off x="6309360" y="9149252"/>
            <a:ext cx="548640" cy="237490"/>
            <a:chOff x="614" y="660"/>
            <a:chExt cx="864" cy="374"/>
          </a:xfrm>
        </p:grpSpPr>
        <p:sp>
          <p:nvSpPr>
            <p:cNvPr id="6" name="AutoShape 47">
              <a:extLst>
                <a:ext uri="{FF2B5EF4-FFF2-40B4-BE49-F238E27FC236}">
                  <a16:creationId xmlns:a16="http://schemas.microsoft.com/office/drawing/2014/main" id="{434B3348-A56F-4587-9C28-1BD4EC4AF704}"/>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8" name="AutoShape 48">
              <a:extLst>
                <a:ext uri="{FF2B5EF4-FFF2-40B4-BE49-F238E27FC236}">
                  <a16:creationId xmlns:a16="http://schemas.microsoft.com/office/drawing/2014/main" id="{FB9B1258-106F-4C34-A6ED-E1A6D2B8761E}"/>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9" name="Text Box 49">
              <a:extLst>
                <a:ext uri="{FF2B5EF4-FFF2-40B4-BE49-F238E27FC236}">
                  <a16:creationId xmlns:a16="http://schemas.microsoft.com/office/drawing/2014/main" id="{931857E2-6D2F-4F58-ADE3-F5455F5427B5}"/>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5</a:t>
              </a:r>
            </a:p>
          </p:txBody>
        </p:sp>
      </p:grpSp>
      <p:pic>
        <p:nvPicPr>
          <p:cNvPr id="10" name="Рисунок 9">
            <a:extLst>
              <a:ext uri="{FF2B5EF4-FFF2-40B4-BE49-F238E27FC236}">
                <a16:creationId xmlns:a16="http://schemas.microsoft.com/office/drawing/2014/main" id="{ADF9FC4A-8EC2-44AD-8509-BBF7B3FE825E}"/>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11" name="Блок-схема: процесс 10">
            <a:extLst>
              <a:ext uri="{FF2B5EF4-FFF2-40B4-BE49-F238E27FC236}">
                <a16:creationId xmlns:a16="http://schemas.microsoft.com/office/drawing/2014/main" id="{B2545D86-3641-4C4B-9B7C-B9BE0998A35C}"/>
              </a:ext>
            </a:extLst>
          </p:cNvPr>
          <p:cNvSpPr/>
          <p:nvPr/>
        </p:nvSpPr>
        <p:spPr>
          <a:xfrm>
            <a:off x="715977" y="5102981"/>
            <a:ext cx="5802498" cy="307777"/>
          </a:xfrm>
          <a:prstGeom prst="flowChartProcess">
            <a:avLst/>
          </a:prstGeom>
          <a:solidFill>
            <a:schemeClr val="accent2"/>
          </a:solidFill>
        </p:spPr>
        <p:txBody>
          <a:bodyPr wrap="square">
            <a:spAutoFit/>
          </a:bodyPr>
          <a:lstStyle/>
          <a:p>
            <a:pPr algn="ctr"/>
            <a:r>
              <a:rPr lang="ru-RU" sz="1400" b="1" dirty="0">
                <a:solidFill>
                  <a:schemeClr val="bg1"/>
                </a:solidFill>
                <a:latin typeface="Times New Roman" panose="02020603050405020304" pitchFamily="18" charset="0"/>
                <a:cs typeface="Times New Roman" panose="02020603050405020304" pitchFamily="18" charset="0"/>
              </a:rPr>
              <a:t>Обязанность по обоснованию НМЦК предусмотрена </a:t>
            </a:r>
          </a:p>
        </p:txBody>
      </p:sp>
      <p:sp>
        <p:nvSpPr>
          <p:cNvPr id="12" name="Прямоугольник с одним усеченным углом 2">
            <a:extLst>
              <a:ext uri="{FF2B5EF4-FFF2-40B4-BE49-F238E27FC236}">
                <a16:creationId xmlns:a16="http://schemas.microsoft.com/office/drawing/2014/main" id="{B44D2037-A79F-430A-BB04-9ED2451AE6C4}"/>
              </a:ext>
            </a:extLst>
          </p:cNvPr>
          <p:cNvSpPr/>
          <p:nvPr/>
        </p:nvSpPr>
        <p:spPr bwMode="auto">
          <a:xfrm rot="10800000" flipH="1">
            <a:off x="897064" y="5534077"/>
            <a:ext cx="2505261" cy="1436146"/>
          </a:xfrm>
          <a:prstGeom prst="snip1Rect">
            <a:avLst>
              <a:gd name="adj" fmla="val 15842"/>
            </a:avLst>
          </a:prstGeom>
          <a:noFill/>
          <a:ln w="38100">
            <a:solidFill>
              <a:srgbClr val="AC8142"/>
            </a:solid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3" name="Прямоугольник 2">
            <a:extLst>
              <a:ext uri="{FF2B5EF4-FFF2-40B4-BE49-F238E27FC236}">
                <a16:creationId xmlns:a16="http://schemas.microsoft.com/office/drawing/2014/main" id="{2D407A53-DD44-4DF7-8644-C222ECEE7C79}"/>
              </a:ext>
            </a:extLst>
          </p:cNvPr>
          <p:cNvSpPr/>
          <p:nvPr/>
        </p:nvSpPr>
        <p:spPr>
          <a:xfrm>
            <a:off x="826169" y="5541627"/>
            <a:ext cx="2391672" cy="1384995"/>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для конкурентных способов </a:t>
            </a:r>
          </a:p>
          <a:p>
            <a:pPr algn="ctr"/>
            <a:r>
              <a:rPr lang="ru-RU" sz="1400" dirty="0">
                <a:latin typeface="Times New Roman" panose="02020603050405020304" pitchFamily="18" charset="0"/>
                <a:cs typeface="Times New Roman" panose="02020603050405020304" pitchFamily="18" charset="0"/>
              </a:rPr>
              <a:t>определения поставщика</a:t>
            </a:r>
          </a:p>
          <a:p>
            <a:pPr algn="ctr"/>
            <a:r>
              <a:rPr lang="ru-RU" sz="1400" dirty="0">
                <a:latin typeface="Times New Roman" panose="02020603050405020304" pitchFamily="18" charset="0"/>
                <a:cs typeface="Times New Roman" panose="02020603050405020304" pitchFamily="18" charset="0"/>
              </a:rPr>
              <a:t>электронный конкурс, электронный аукцион, запрос котировок в электронной форме</a:t>
            </a:r>
          </a:p>
        </p:txBody>
      </p:sp>
      <p:sp>
        <p:nvSpPr>
          <p:cNvPr id="13" name="Прямоугольник с одним усеченным углом 2">
            <a:extLst>
              <a:ext uri="{FF2B5EF4-FFF2-40B4-BE49-F238E27FC236}">
                <a16:creationId xmlns:a16="http://schemas.microsoft.com/office/drawing/2014/main" id="{B002C807-0370-4DB5-81E4-27BBC4741BD2}"/>
              </a:ext>
            </a:extLst>
          </p:cNvPr>
          <p:cNvSpPr/>
          <p:nvPr/>
        </p:nvSpPr>
        <p:spPr bwMode="auto">
          <a:xfrm rot="10800000" flipH="1">
            <a:off x="3897434" y="5541627"/>
            <a:ext cx="2505261" cy="1436146"/>
          </a:xfrm>
          <a:prstGeom prst="snip1Rect">
            <a:avLst>
              <a:gd name="adj" fmla="val 15842"/>
            </a:avLst>
          </a:prstGeom>
          <a:noFill/>
          <a:ln w="38100">
            <a:solidFill>
              <a:srgbClr val="AC8142"/>
            </a:solidFill>
          </a:ln>
        </p:spPr>
        <p:style>
          <a:lnRef idx="2">
            <a:schemeClr val="accent1">
              <a:shade val="15000"/>
            </a:schemeClr>
          </a:lnRef>
          <a:fillRef idx="1">
            <a:schemeClr val="accent1"/>
          </a:fillRef>
          <a:effectRef idx="0">
            <a:schemeClr val="accent1"/>
          </a:effectRef>
          <a:fontRef idx="minor">
            <a:schemeClr val="lt1"/>
          </a:fontRef>
        </p:style>
        <p:txBody>
          <a:bodyPr/>
          <a:lstStyle/>
          <a:p>
            <a:endParaRPr lang="ru-RU" dirty="0">
              <a:latin typeface="TT Norms Regular" panose="02000503030000020003" pitchFamily="2" charset="0"/>
            </a:endParaRPr>
          </a:p>
        </p:txBody>
      </p:sp>
      <p:sp>
        <p:nvSpPr>
          <p:cNvPr id="14" name="Прямоугольник 13">
            <a:extLst>
              <a:ext uri="{FF2B5EF4-FFF2-40B4-BE49-F238E27FC236}">
                <a16:creationId xmlns:a16="http://schemas.microsoft.com/office/drawing/2014/main" id="{EA698A14-0FAA-4353-9260-BE2228F5173B}"/>
              </a:ext>
            </a:extLst>
          </p:cNvPr>
          <p:cNvSpPr/>
          <p:nvPr/>
        </p:nvSpPr>
        <p:spPr>
          <a:xfrm>
            <a:off x="3897433" y="5872435"/>
            <a:ext cx="2574806" cy="1169551"/>
          </a:xfrm>
          <a:prstGeom prst="rect">
            <a:avLst/>
          </a:prstGeom>
          <a:ln>
            <a:noFill/>
          </a:ln>
        </p:spPr>
        <p:txBody>
          <a:bodyPr wrap="square">
            <a:spAutoFit/>
          </a:bodyPr>
          <a:lstStyle/>
          <a:p>
            <a:pPr algn="ctr"/>
            <a:r>
              <a:rPr lang="ru-RU" sz="1400" dirty="0">
                <a:latin typeface="Times New Roman" panose="02020603050405020304" pitchFamily="18" charset="0"/>
                <a:cs typeface="Times New Roman" panose="02020603050405020304" pitchFamily="18" charset="0"/>
              </a:rPr>
              <a:t>для закупок у единственного </a:t>
            </a:r>
          </a:p>
          <a:p>
            <a:pPr algn="ctr"/>
            <a:r>
              <a:rPr lang="ru-RU" sz="1400" dirty="0">
                <a:latin typeface="Times New Roman" panose="02020603050405020304" pitchFamily="18" charset="0"/>
                <a:cs typeface="Times New Roman" panose="02020603050405020304" pitchFamily="18" charset="0"/>
              </a:rPr>
              <a:t>поставщика контракт должен содержать обоснование </a:t>
            </a:r>
          </a:p>
          <a:p>
            <a:pPr algn="ctr"/>
            <a:r>
              <a:rPr lang="ru-RU" sz="1400" dirty="0">
                <a:latin typeface="Times New Roman" panose="02020603050405020304" pitchFamily="18" charset="0"/>
                <a:cs typeface="Times New Roman" panose="02020603050405020304" pitchFamily="18" charset="0"/>
              </a:rPr>
              <a:t>цены контракта*</a:t>
            </a:r>
          </a:p>
          <a:p>
            <a:pPr algn="ctr"/>
            <a:endParaRPr lang="ru-RU" sz="1400" dirty="0">
              <a:latin typeface="Times New Roman" panose="02020603050405020304" pitchFamily="18" charset="0"/>
              <a:cs typeface="Times New Roman" panose="02020603050405020304" pitchFamily="18" charset="0"/>
            </a:endParaRPr>
          </a:p>
        </p:txBody>
      </p:sp>
      <p:sp>
        <p:nvSpPr>
          <p:cNvPr id="17" name="Блок-схема: процесс 16">
            <a:extLst>
              <a:ext uri="{FF2B5EF4-FFF2-40B4-BE49-F238E27FC236}">
                <a16:creationId xmlns:a16="http://schemas.microsoft.com/office/drawing/2014/main" id="{61DC7A5D-427E-4449-B594-DCEE7675BE18}"/>
              </a:ext>
            </a:extLst>
          </p:cNvPr>
          <p:cNvSpPr/>
          <p:nvPr/>
        </p:nvSpPr>
        <p:spPr>
          <a:xfrm>
            <a:off x="676057" y="7103564"/>
            <a:ext cx="5964223" cy="2031325"/>
          </a:xfrm>
          <a:prstGeom prst="flowChartProcess">
            <a:avLst/>
          </a:prstGeom>
          <a:noFill/>
          <a:ln w="28575">
            <a:solidFill>
              <a:srgbClr val="C00000"/>
            </a:solidFill>
          </a:ln>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*В случаях осуществления закупок у единственного поставщика на основании пунктов 3, 6, 6.1, 11, 12, 16, 18, 19, 22, 23, 30 - 35,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37 - 41, 46, 49 части 1 статьи 93 Федерального закона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44-ФЗ законодатель установил требование о необходимости включения в контракт обоснования цены контракта.</a:t>
            </a:r>
          </a:p>
          <a:p>
            <a:pPr indent="449981" algn="just"/>
            <a:r>
              <a:rPr lang="ru-RU" sz="1400" dirty="0">
                <a:latin typeface="Times New Roman" panose="02020603050405020304" pitchFamily="18" charset="0"/>
                <a:cs typeface="Times New Roman" panose="02020603050405020304" pitchFamily="18" charset="0"/>
              </a:rPr>
              <a:t>Минфин РФ обращает внимание на обязанность заказчиков, при осуществлении закупок у единственного поставщика по п. 4 и 5 ч. 1 ст. 93 исходить из принципа эффективности закупок (ст. 34 Бюджетного кодекса РФ, письмо Минфина РФ от 11 мая 2023 года № 24-06-09/42427)</a:t>
            </a:r>
          </a:p>
        </p:txBody>
      </p:sp>
      <p:pic>
        <p:nvPicPr>
          <p:cNvPr id="18" name="Рисунок 17">
            <a:extLst>
              <a:ext uri="{FF2B5EF4-FFF2-40B4-BE49-F238E27FC236}">
                <a16:creationId xmlns:a16="http://schemas.microsoft.com/office/drawing/2014/main" id="{EEAD6E35-A33E-4022-876E-9BD1B3475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2" y="7752403"/>
            <a:ext cx="583895" cy="583895"/>
          </a:xfrm>
          <a:prstGeom prst="rect">
            <a:avLst/>
          </a:prstGeom>
        </p:spPr>
      </p:pic>
    </p:spTree>
    <p:extLst>
      <p:ext uri="{BB962C8B-B14F-4D97-AF65-F5344CB8AC3E}">
        <p14:creationId xmlns:p14="http://schemas.microsoft.com/office/powerpoint/2010/main" val="113000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4878A09-6D0E-4D34-A094-1A4222DB617B}"/>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9" name="TextBox 8">
            <a:extLst>
              <a:ext uri="{FF2B5EF4-FFF2-40B4-BE49-F238E27FC236}">
                <a16:creationId xmlns:a16="http://schemas.microsoft.com/office/drawing/2014/main" id="{818CA948-4C19-4940-A47B-4982D74CC816}"/>
              </a:ext>
            </a:extLst>
          </p:cNvPr>
          <p:cNvSpPr txBox="1"/>
          <p:nvPr/>
        </p:nvSpPr>
        <p:spPr>
          <a:xfrm>
            <a:off x="190501" y="88693"/>
            <a:ext cx="6477000" cy="5693866"/>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4. Алгоритм действий заказчика при подготовке обоснования НМЦК</a:t>
            </a:r>
          </a:p>
          <a:p>
            <a:pPr indent="449937" algn="just"/>
            <a:r>
              <a:rPr lang="ru-RU" sz="1400" dirty="0">
                <a:latin typeface="Times New Roman" panose="02020603050405020304" pitchFamily="18" charset="0"/>
                <a:cs typeface="Times New Roman" panose="02020603050405020304" pitchFamily="18" charset="0"/>
              </a:rPr>
              <a:t>Стандартная процедура определения НМЦК подразумевает следующую последовательность действий заказчика, добросовестное исполнение которых позволит считать выявленное значение обоснованным.</a:t>
            </a:r>
          </a:p>
          <a:p>
            <a:pPr indent="449937" algn="just"/>
            <a:r>
              <a:rPr lang="ru-RU" sz="1400" dirty="0">
                <a:latin typeface="Times New Roman" panose="02020603050405020304" pitchFamily="18" charset="0"/>
                <a:cs typeface="Times New Roman" panose="02020603050405020304" pitchFamily="18" charset="0"/>
              </a:rPr>
              <a:t>1. Определение потребности организации в товаре (работе, услуге).</a:t>
            </a:r>
          </a:p>
          <a:p>
            <a:pPr indent="449937" algn="just"/>
            <a:r>
              <a:rPr lang="ru-RU" sz="1400" dirty="0">
                <a:latin typeface="Times New Roman" panose="02020603050405020304" pitchFamily="18" charset="0"/>
                <a:cs typeface="Times New Roman" panose="02020603050405020304" pitchFamily="18" charset="0"/>
              </a:rPr>
              <a:t>2.Установление требований к товарам, работам, услугам, а также требований к условиям поставки товаров, выполнения работ, оказания услуг.</a:t>
            </a:r>
          </a:p>
          <a:p>
            <a:pPr indent="449937" algn="just"/>
            <a:r>
              <a:rPr lang="ru-RU" sz="1400" dirty="0">
                <a:latin typeface="Times New Roman" panose="02020603050405020304" pitchFamily="18" charset="0"/>
                <a:cs typeface="Times New Roman" panose="02020603050405020304" pitchFamily="18" charset="0"/>
              </a:rPr>
              <a:t>3. Изучение общедоступных источников информации в целях определения функционирующего рынка. </a:t>
            </a: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r>
              <a:rPr lang="ru-RU" sz="1400" dirty="0">
                <a:latin typeface="Times New Roman" panose="02020603050405020304" pitchFamily="18" charset="0"/>
                <a:cs typeface="Times New Roman" panose="02020603050405020304" pitchFamily="18" charset="0"/>
              </a:rPr>
              <a:t>4. Формирование описания объекта закупки в соответствии со статьей 33 Федерального закона № 44-ФЗ путем установления требований к товарам (работам, услугам) и определения условий исполнения контракта.</a:t>
            </a:r>
          </a:p>
          <a:p>
            <a:pPr indent="449937" algn="just"/>
            <a:r>
              <a:rPr lang="ru-RU" sz="1400" dirty="0">
                <a:latin typeface="Times New Roman" panose="02020603050405020304" pitchFamily="18" charset="0"/>
                <a:cs typeface="Times New Roman" panose="02020603050405020304" pitchFamily="18" charset="0"/>
              </a:rPr>
              <a:t>5. Выявление особенностей определения НМЦК. </a:t>
            </a:r>
          </a:p>
          <a:p>
            <a:pPr algn="just"/>
            <a:endParaRPr lang="ru-RU" sz="1400"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311B9F1-B3CD-46DE-A3EF-0B4269F0FB90}"/>
              </a:ext>
            </a:extLst>
          </p:cNvPr>
          <p:cNvSpPr/>
          <p:nvPr/>
        </p:nvSpPr>
        <p:spPr>
          <a:xfrm>
            <a:off x="256857" y="2196961"/>
            <a:ext cx="6350000" cy="2246769"/>
          </a:xfrm>
          <a:prstGeom prst="rect">
            <a:avLst/>
          </a:prstGeom>
          <a:ln w="28575">
            <a:solidFill>
              <a:srgbClr val="C00000"/>
            </a:solidFill>
          </a:ln>
        </p:spPr>
        <p:txBody>
          <a:bodyPr wrap="square">
            <a:spAutoFit/>
          </a:bodyPr>
          <a:lstStyle/>
          <a:p>
            <a:pPr indent="449937" algn="just"/>
            <a:r>
              <a:rPr lang="ru-RU" sz="1400" i="1" dirty="0">
                <a:latin typeface="Times New Roman" panose="02020603050405020304" pitchFamily="18" charset="0"/>
                <a:cs typeface="Times New Roman" panose="02020603050405020304" pitchFamily="18" charset="0"/>
              </a:rPr>
              <a:t>Заказчик на этом этапе должен удостовериться, что закупаемый товар </a:t>
            </a:r>
          </a:p>
          <a:p>
            <a:pPr algn="just"/>
            <a:r>
              <a:rPr lang="ru-RU" sz="1400" i="1" dirty="0">
                <a:latin typeface="Times New Roman" panose="02020603050405020304" pitchFamily="18" charset="0"/>
                <a:cs typeface="Times New Roman" panose="02020603050405020304" pitchFamily="18" charset="0"/>
              </a:rPr>
              <a:t>находится в свободной продаже и представлен несколькими производителями, имеет необходимые для обращения на национальном рынке регистрационные документы (например, при закупке медицинского оборудования). Если предметом контракта является оказание услуг (выполнение работ), предварительное изучение рынка должно быть направлено на выявление достаточного для обеспечения конкуренции количества исполнителей, особенностей оказания услуг (выполнения работ), требований, которые в соответствии с действующим законодательством необходимо установить к исполнителю.</a:t>
            </a:r>
          </a:p>
        </p:txBody>
      </p:sp>
      <p:sp>
        <p:nvSpPr>
          <p:cNvPr id="3" name="Прямоугольник 2">
            <a:extLst>
              <a:ext uri="{FF2B5EF4-FFF2-40B4-BE49-F238E27FC236}">
                <a16:creationId xmlns:a16="http://schemas.microsoft.com/office/drawing/2014/main" id="{77391756-7D96-446E-B256-E1DA6E1E5334}"/>
              </a:ext>
            </a:extLst>
          </p:cNvPr>
          <p:cNvSpPr/>
          <p:nvPr/>
        </p:nvSpPr>
        <p:spPr>
          <a:xfrm>
            <a:off x="256857" y="5727713"/>
            <a:ext cx="6350001" cy="2462213"/>
          </a:xfrm>
          <a:prstGeom prst="rect">
            <a:avLst/>
          </a:prstGeom>
          <a:ln w="28575">
            <a:solidFill>
              <a:srgbClr val="C00000"/>
            </a:solidFill>
          </a:ln>
        </p:spPr>
        <p:txBody>
          <a:bodyPr wrap="square">
            <a:spAutoFit/>
          </a:bodyPr>
          <a:lstStyle/>
          <a:p>
            <a:pPr indent="449937" algn="just"/>
            <a:r>
              <a:rPr lang="ru-RU" sz="1400" i="1" dirty="0">
                <a:latin typeface="Times New Roman" panose="02020603050405020304" pitchFamily="18" charset="0"/>
                <a:cs typeface="Times New Roman" panose="02020603050405020304" pitchFamily="18" charset="0"/>
              </a:rPr>
              <a:t>Для некоторых отдельных видов, групп товаров, работ, услуг Правительство РФ вправе установить исчерпывающие перечни источников информации для определения НМЦК (часть 19 статьи 22 Федерального закона № 44-ФЗ). Например, Распоряжение Правительства РФ от 18 сентября </a:t>
            </a:r>
            <a:br>
              <a:rPr lang="ru-RU" sz="1400" i="1" dirty="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2017 года № 1995-р «Об установлении источников информации, используемых для целей определения НМЦК, цены контракта, заключаемого с единственным поставщиком, на поставку технических средств реабилитации и услуг, предусмотренных федеральным перечнем реабилитационных мероприятий, технических средств реабилитации и услуг, предоставляемых инвалиду, утвержденным распоряжением Правительства Российской Федерации от </a:t>
            </a:r>
            <a:br>
              <a:rPr lang="ru-RU" sz="1400" i="1" dirty="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30 декабря 2005 года № 2347-р, для обеспечения государственных нужд». </a:t>
            </a:r>
          </a:p>
        </p:txBody>
      </p:sp>
      <p:grpSp>
        <p:nvGrpSpPr>
          <p:cNvPr id="8" name="Группа 7">
            <a:extLst>
              <a:ext uri="{FF2B5EF4-FFF2-40B4-BE49-F238E27FC236}">
                <a16:creationId xmlns:a16="http://schemas.microsoft.com/office/drawing/2014/main" id="{CC0DD237-83EC-4708-A14B-7CDB47A7ECBC}"/>
              </a:ext>
            </a:extLst>
          </p:cNvPr>
          <p:cNvGrpSpPr>
            <a:grpSpLocks/>
          </p:cNvGrpSpPr>
          <p:nvPr/>
        </p:nvGrpSpPr>
        <p:grpSpPr bwMode="auto">
          <a:xfrm>
            <a:off x="6309360" y="9149252"/>
            <a:ext cx="548640" cy="237490"/>
            <a:chOff x="614" y="660"/>
            <a:chExt cx="864" cy="374"/>
          </a:xfrm>
        </p:grpSpPr>
        <p:sp>
          <p:nvSpPr>
            <p:cNvPr id="14" name="AutoShape 47">
              <a:extLst>
                <a:ext uri="{FF2B5EF4-FFF2-40B4-BE49-F238E27FC236}">
                  <a16:creationId xmlns:a16="http://schemas.microsoft.com/office/drawing/2014/main" id="{BD1285EF-18CB-42F0-8734-72D301178B54}"/>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5" name="AutoShape 48">
              <a:extLst>
                <a:ext uri="{FF2B5EF4-FFF2-40B4-BE49-F238E27FC236}">
                  <a16:creationId xmlns:a16="http://schemas.microsoft.com/office/drawing/2014/main" id="{C4889ACC-9720-4C57-8286-7B70C1545030}"/>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16" name="Text Box 49">
              <a:extLst>
                <a:ext uri="{FF2B5EF4-FFF2-40B4-BE49-F238E27FC236}">
                  <a16:creationId xmlns:a16="http://schemas.microsoft.com/office/drawing/2014/main" id="{7185A26B-0601-4FF5-AE69-DF15DCB8F72D}"/>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6</a:t>
              </a:r>
            </a:p>
          </p:txBody>
        </p:sp>
      </p:grpSp>
    </p:spTree>
    <p:extLst>
      <p:ext uri="{BB962C8B-B14F-4D97-AF65-F5344CB8AC3E}">
        <p14:creationId xmlns:p14="http://schemas.microsoft.com/office/powerpoint/2010/main" val="380070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4878A09-6D0E-4D34-A094-1A4222DB617B}"/>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9" name="TextBox 8">
            <a:extLst>
              <a:ext uri="{FF2B5EF4-FFF2-40B4-BE49-F238E27FC236}">
                <a16:creationId xmlns:a16="http://schemas.microsoft.com/office/drawing/2014/main" id="{818CA948-4C19-4940-A47B-4982D74CC816}"/>
              </a:ext>
            </a:extLst>
          </p:cNvPr>
          <p:cNvSpPr txBox="1"/>
          <p:nvPr/>
        </p:nvSpPr>
        <p:spPr>
          <a:xfrm>
            <a:off x="190500" y="1237191"/>
            <a:ext cx="6477000" cy="2677656"/>
          </a:xfrm>
          <a:prstGeom prst="rect">
            <a:avLst/>
          </a:prstGeom>
          <a:noFill/>
        </p:spPr>
        <p:txBody>
          <a:bodyPr wrap="square" rtlCol="0">
            <a:spAutoFit/>
          </a:bodyPr>
          <a:lstStyle/>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endParaRPr lang="ru-RU" sz="1400" dirty="0">
              <a:latin typeface="Times New Roman" panose="02020603050405020304" pitchFamily="18" charset="0"/>
              <a:cs typeface="Times New Roman" panose="02020603050405020304" pitchFamily="18" charset="0"/>
            </a:endParaRPr>
          </a:p>
          <a:p>
            <a:pPr indent="449937" algn="just"/>
            <a:r>
              <a:rPr lang="ru-RU" sz="1400" dirty="0">
                <a:latin typeface="Times New Roman" panose="02020603050405020304" pitchFamily="18" charset="0"/>
                <a:cs typeface="Times New Roman" panose="02020603050405020304" pitchFamily="18" charset="0"/>
              </a:rPr>
              <a:t>6. Определение применимого в соответствии с установленными статьей 22 Федерального закона № 44-ФЗ требованиями метода определения НМЦК или нескольких методов, либо обоснование невозможности применения установленных указанной нормой методов и определение иного метода.</a:t>
            </a:r>
          </a:p>
          <a:p>
            <a:pPr indent="449937" algn="just"/>
            <a:r>
              <a:rPr lang="ru-RU" sz="1400" dirty="0">
                <a:latin typeface="Times New Roman" panose="02020603050405020304" pitchFamily="18" charset="0"/>
                <a:cs typeface="Times New Roman" panose="02020603050405020304" pitchFamily="18" charset="0"/>
              </a:rPr>
              <a:t>7. Осуществление расчета НМЦК выбранным методом и формирование обоснования НМЦК.</a:t>
            </a:r>
          </a:p>
          <a:p>
            <a:pPr indent="449937" algn="just"/>
            <a:r>
              <a:rPr lang="ru-RU" sz="1400" i="1" dirty="0">
                <a:latin typeface="Times New Roman" panose="02020603050405020304" pitchFamily="18" charset="0"/>
                <a:cs typeface="Times New Roman" panose="02020603050405020304" pitchFamily="18" charset="0"/>
              </a:rPr>
              <a:t>Далее можно подробно ознакомиться с блок-схемой.</a:t>
            </a:r>
          </a:p>
        </p:txBody>
      </p:sp>
      <p:graphicFrame>
        <p:nvGraphicFramePr>
          <p:cNvPr id="14" name="Схема 13">
            <a:extLst>
              <a:ext uri="{FF2B5EF4-FFF2-40B4-BE49-F238E27FC236}">
                <a16:creationId xmlns:a16="http://schemas.microsoft.com/office/drawing/2014/main" id="{B956B921-3DBF-4DD7-A85E-A0C12446B7B7}"/>
              </a:ext>
            </a:extLst>
          </p:cNvPr>
          <p:cNvGraphicFramePr/>
          <p:nvPr>
            <p:extLst>
              <p:ext uri="{D42A27DB-BD31-4B8C-83A1-F6EECF244321}">
                <p14:modId xmlns:p14="http://schemas.microsoft.com/office/powerpoint/2010/main" val="586880383"/>
              </p:ext>
            </p:extLst>
          </p:nvPr>
        </p:nvGraphicFramePr>
        <p:xfrm>
          <a:off x="120650" y="3799225"/>
          <a:ext cx="6616701" cy="5350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Группа 14">
            <a:extLst>
              <a:ext uri="{FF2B5EF4-FFF2-40B4-BE49-F238E27FC236}">
                <a16:creationId xmlns:a16="http://schemas.microsoft.com/office/drawing/2014/main" id="{CC0DD237-83EC-4708-A14B-7CDB47A7ECBC}"/>
              </a:ext>
            </a:extLst>
          </p:cNvPr>
          <p:cNvGrpSpPr>
            <a:grpSpLocks/>
          </p:cNvGrpSpPr>
          <p:nvPr/>
        </p:nvGrpSpPr>
        <p:grpSpPr bwMode="auto">
          <a:xfrm>
            <a:off x="6309360" y="9149252"/>
            <a:ext cx="548640" cy="237490"/>
            <a:chOff x="614" y="660"/>
            <a:chExt cx="864" cy="374"/>
          </a:xfrm>
        </p:grpSpPr>
        <p:sp>
          <p:nvSpPr>
            <p:cNvPr id="16" name="AutoShape 47">
              <a:extLst>
                <a:ext uri="{FF2B5EF4-FFF2-40B4-BE49-F238E27FC236}">
                  <a16:creationId xmlns:a16="http://schemas.microsoft.com/office/drawing/2014/main" id="{BD1285EF-18CB-42F0-8734-72D301178B54}"/>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7" name="AutoShape 48">
              <a:extLst>
                <a:ext uri="{FF2B5EF4-FFF2-40B4-BE49-F238E27FC236}">
                  <a16:creationId xmlns:a16="http://schemas.microsoft.com/office/drawing/2014/main" id="{C4889ACC-9720-4C57-8286-7B70C1545030}"/>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18" name="Text Box 49">
              <a:extLst>
                <a:ext uri="{FF2B5EF4-FFF2-40B4-BE49-F238E27FC236}">
                  <a16:creationId xmlns:a16="http://schemas.microsoft.com/office/drawing/2014/main" id="{7185A26B-0601-4FF5-AE69-DF15DCB8F72D}"/>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7</a:t>
              </a:r>
            </a:p>
          </p:txBody>
        </p:sp>
      </p:grpSp>
      <p:sp>
        <p:nvSpPr>
          <p:cNvPr id="2" name="Прямоугольник 1"/>
          <p:cNvSpPr/>
          <p:nvPr/>
        </p:nvSpPr>
        <p:spPr>
          <a:xfrm>
            <a:off x="260350" y="232304"/>
            <a:ext cx="6407150" cy="2031325"/>
          </a:xfrm>
          <a:prstGeom prst="rect">
            <a:avLst/>
          </a:prstGeom>
          <a:ln w="28575">
            <a:solidFill>
              <a:srgbClr val="C00000"/>
            </a:solidFill>
          </a:ln>
        </p:spPr>
        <p:txBody>
          <a:bodyPr wrap="square">
            <a:spAutoFit/>
          </a:bodyPr>
          <a:lstStyle/>
          <a:p>
            <a:pPr indent="449937" algn="just"/>
            <a:r>
              <a:rPr lang="ru-RU" sz="1400" i="1" dirty="0">
                <a:latin typeface="Times New Roman" panose="02020603050405020304" pitchFamily="18" charset="0"/>
                <a:cs typeface="Times New Roman" panose="02020603050405020304" pitchFamily="18" charset="0"/>
              </a:rPr>
              <a:t>При определении НМЦК учитываются положения правовых актов о нормировании в сфере закупок, принятых в соответствии со статьей 19 Федерального закона  № 44-ФЗ.</a:t>
            </a:r>
          </a:p>
          <a:p>
            <a:pPr indent="449937" algn="just"/>
            <a:r>
              <a:rPr lang="ru-RU" sz="1400" i="1" dirty="0">
                <a:latin typeface="Times New Roman" panose="02020603050405020304" pitchFamily="18" charset="0"/>
                <a:cs typeface="Times New Roman" panose="02020603050405020304" pitchFamily="18" charset="0"/>
              </a:rPr>
              <a:t>В случае, если количество поставляемых товаров, объем подлежащих выполнению работ, оказанию услуг невозможно определить, заказчик определяет начальную цену единицы товара, работы, услуги, начальную сумму цен указанных единиц, максимальное значение цены контракта, а также обосновывает в соответствии с частью 24 статьи 22 Федерального закона № 44-ФЗ цену единицы товара, работы, услуги.</a:t>
            </a:r>
          </a:p>
        </p:txBody>
      </p:sp>
    </p:spTree>
    <p:extLst>
      <p:ext uri="{BB962C8B-B14F-4D97-AF65-F5344CB8AC3E}">
        <p14:creationId xmlns:p14="http://schemas.microsoft.com/office/powerpoint/2010/main" val="89376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18CA948-4C19-4940-A47B-4982D74CC816}"/>
              </a:ext>
            </a:extLst>
          </p:cNvPr>
          <p:cNvSpPr txBox="1"/>
          <p:nvPr/>
        </p:nvSpPr>
        <p:spPr>
          <a:xfrm>
            <a:off x="228601" y="170864"/>
            <a:ext cx="6477000" cy="1600438"/>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5. Методы определения и обоснования НМЦК</a:t>
            </a:r>
          </a:p>
          <a:p>
            <a:pPr indent="449981" algn="just"/>
            <a:r>
              <a:rPr lang="ru-RU" sz="1400" dirty="0">
                <a:latin typeface="Times New Roman" panose="02020603050405020304" pitchFamily="18" charset="0"/>
                <a:cs typeface="Times New Roman" panose="02020603050405020304" pitchFamily="18" charset="0"/>
              </a:rPr>
              <a:t>НМЦК определяется и обосновывается заказчиком посредством применения одного или нескольких методов, предусмотренных частью 1 статьи 22 Федерального закона № 44-ФЗ. В помощь заказчикам Правительство РФ разработало дополнительный подзаконный акт, в котором подробно описывается каким образом можно проводить расчет НМЦК с учетом данных методов. Таким документом является Приказ МЭР РФ № 567.</a:t>
            </a:r>
          </a:p>
        </p:txBody>
      </p:sp>
      <p:sp>
        <p:nvSpPr>
          <p:cNvPr id="14" name="Прямоугольник: один верхний угол скругленный, другой — усеченный 13">
            <a:extLst>
              <a:ext uri="{FF2B5EF4-FFF2-40B4-BE49-F238E27FC236}">
                <a16:creationId xmlns:a16="http://schemas.microsoft.com/office/drawing/2014/main" id="{F3F412BF-8132-4E5C-BE7B-57BC6E20E533}"/>
              </a:ext>
            </a:extLst>
          </p:cNvPr>
          <p:cNvSpPr/>
          <p:nvPr/>
        </p:nvSpPr>
        <p:spPr>
          <a:xfrm>
            <a:off x="719772" y="1937686"/>
            <a:ext cx="5589587" cy="850900"/>
          </a:xfrm>
          <a:prstGeom prst="snipRoundRect">
            <a:avLst/>
          </a:prstGeom>
          <a:solidFill>
            <a:srgbClr val="AC8142"/>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один верхний угол скругленный, другой — усеченный 15">
            <a:hlinkClick r:id="rId2" action="ppaction://hlinksldjump"/>
            <a:extLst>
              <a:ext uri="{FF2B5EF4-FFF2-40B4-BE49-F238E27FC236}">
                <a16:creationId xmlns:a16="http://schemas.microsoft.com/office/drawing/2014/main" id="{57D67022-66E6-4E2C-9148-0E26477F7DA3}"/>
              </a:ext>
            </a:extLst>
          </p:cNvPr>
          <p:cNvSpPr/>
          <p:nvPr/>
        </p:nvSpPr>
        <p:spPr>
          <a:xfrm>
            <a:off x="1560353" y="1936605"/>
            <a:ext cx="4364037" cy="850900"/>
          </a:xfrm>
          <a:prstGeom prst="snipRoundRect">
            <a:avLst/>
          </a:prstGeom>
          <a:solidFill>
            <a:srgbClr val="E6E6E6"/>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Метод сопоставимых рыночных цен</a:t>
            </a:r>
          </a:p>
        </p:txBody>
      </p:sp>
      <p:sp>
        <p:nvSpPr>
          <p:cNvPr id="20" name="Прямоугольник: скругленные углы 19">
            <a:extLst>
              <a:ext uri="{FF2B5EF4-FFF2-40B4-BE49-F238E27FC236}">
                <a16:creationId xmlns:a16="http://schemas.microsoft.com/office/drawing/2014/main" id="{A66CC647-AACD-4BF8-9E00-7460E46192EA}"/>
              </a:ext>
            </a:extLst>
          </p:cNvPr>
          <p:cNvSpPr/>
          <p:nvPr/>
        </p:nvSpPr>
        <p:spPr>
          <a:xfrm>
            <a:off x="891220" y="2149387"/>
            <a:ext cx="546100" cy="447302"/>
          </a:xfrm>
          <a:prstGeom prst="roundRect">
            <a:avLst/>
          </a:prstGeom>
          <a:solidFill>
            <a:srgbClr val="E6E6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1</a:t>
            </a:r>
          </a:p>
        </p:txBody>
      </p:sp>
      <p:sp>
        <p:nvSpPr>
          <p:cNvPr id="15" name="Прямоугольник: скругленные верхние углы 14">
            <a:extLst>
              <a:ext uri="{FF2B5EF4-FFF2-40B4-BE49-F238E27FC236}">
                <a16:creationId xmlns:a16="http://schemas.microsoft.com/office/drawing/2014/main" id="{8937C446-670C-4702-8537-79B62FC230A3}"/>
              </a:ext>
            </a:extLst>
          </p:cNvPr>
          <p:cNvSpPr/>
          <p:nvPr/>
        </p:nvSpPr>
        <p:spPr>
          <a:xfrm>
            <a:off x="719772" y="3120129"/>
            <a:ext cx="5589587" cy="850900"/>
          </a:xfrm>
          <a:prstGeom prst="round2SameRect">
            <a:avLst/>
          </a:prstGeom>
          <a:solidFill>
            <a:srgbClr val="AC8142"/>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один верхний угол скругленный, другой — усеченный 16">
            <a:hlinkClick r:id="rId3" action="ppaction://hlinksldjump"/>
            <a:extLst>
              <a:ext uri="{FF2B5EF4-FFF2-40B4-BE49-F238E27FC236}">
                <a16:creationId xmlns:a16="http://schemas.microsoft.com/office/drawing/2014/main" id="{4D001BC9-28B3-4E16-8C27-9C75E00B337D}"/>
              </a:ext>
            </a:extLst>
          </p:cNvPr>
          <p:cNvSpPr/>
          <p:nvPr/>
        </p:nvSpPr>
        <p:spPr>
          <a:xfrm>
            <a:off x="1617504" y="3119048"/>
            <a:ext cx="4364037" cy="850900"/>
          </a:xfrm>
          <a:prstGeom prst="snipRoundRect">
            <a:avLst/>
          </a:prstGeom>
          <a:solidFill>
            <a:schemeClr val="accent2">
              <a:lumMod val="20000"/>
              <a:lumOff val="80000"/>
            </a:schemeClr>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Нормативный метод</a:t>
            </a:r>
          </a:p>
        </p:txBody>
      </p:sp>
      <p:sp>
        <p:nvSpPr>
          <p:cNvPr id="28" name="Прямоугольник: скругленные углы 27">
            <a:extLst>
              <a:ext uri="{FF2B5EF4-FFF2-40B4-BE49-F238E27FC236}">
                <a16:creationId xmlns:a16="http://schemas.microsoft.com/office/drawing/2014/main" id="{F306965E-EEE3-4E94-97BE-AC17DD255D3E}"/>
              </a:ext>
            </a:extLst>
          </p:cNvPr>
          <p:cNvSpPr/>
          <p:nvPr/>
        </p:nvSpPr>
        <p:spPr>
          <a:xfrm>
            <a:off x="891219" y="3320848"/>
            <a:ext cx="546100" cy="447302"/>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2</a:t>
            </a:r>
          </a:p>
        </p:txBody>
      </p:sp>
      <p:sp>
        <p:nvSpPr>
          <p:cNvPr id="18" name="Прямоугольник: один верхний угол скругленный, другой — усеченный 17">
            <a:extLst>
              <a:ext uri="{FF2B5EF4-FFF2-40B4-BE49-F238E27FC236}">
                <a16:creationId xmlns:a16="http://schemas.microsoft.com/office/drawing/2014/main" id="{F0598B1C-E761-46E8-8D31-D08E1B855B48}"/>
              </a:ext>
            </a:extLst>
          </p:cNvPr>
          <p:cNvSpPr/>
          <p:nvPr/>
        </p:nvSpPr>
        <p:spPr>
          <a:xfrm>
            <a:off x="719772" y="4263731"/>
            <a:ext cx="5589587" cy="850900"/>
          </a:xfrm>
          <a:prstGeom prst="snipRoundRect">
            <a:avLst/>
          </a:prstGeom>
          <a:solidFill>
            <a:srgbClr val="AC8142"/>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один верхний угол скругленный, другой — усеченный 18">
            <a:hlinkClick r:id="rId4" action="ppaction://hlinksldjump"/>
            <a:extLst>
              <a:ext uri="{FF2B5EF4-FFF2-40B4-BE49-F238E27FC236}">
                <a16:creationId xmlns:a16="http://schemas.microsoft.com/office/drawing/2014/main" id="{31F06C0D-79FF-48B7-AEA9-A655C69FC1F0}"/>
              </a:ext>
            </a:extLst>
          </p:cNvPr>
          <p:cNvSpPr/>
          <p:nvPr/>
        </p:nvSpPr>
        <p:spPr>
          <a:xfrm>
            <a:off x="1617504" y="4252277"/>
            <a:ext cx="4272629" cy="850900"/>
          </a:xfrm>
          <a:prstGeom prst="snipRoundRect">
            <a:avLst/>
          </a:prstGeom>
          <a:solidFill>
            <a:schemeClr val="accent6">
              <a:lumMod val="20000"/>
              <a:lumOff val="80000"/>
            </a:schemeClr>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Тарифный метод</a:t>
            </a:r>
          </a:p>
        </p:txBody>
      </p:sp>
      <p:sp>
        <p:nvSpPr>
          <p:cNvPr id="29" name="Прямоугольник: скругленные углы 28">
            <a:extLst>
              <a:ext uri="{FF2B5EF4-FFF2-40B4-BE49-F238E27FC236}">
                <a16:creationId xmlns:a16="http://schemas.microsoft.com/office/drawing/2014/main" id="{F2ED8335-E105-41D8-A7B9-31114A541BB3}"/>
              </a:ext>
            </a:extLst>
          </p:cNvPr>
          <p:cNvSpPr/>
          <p:nvPr/>
        </p:nvSpPr>
        <p:spPr>
          <a:xfrm>
            <a:off x="891219" y="4465530"/>
            <a:ext cx="546100" cy="447302"/>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3</a:t>
            </a:r>
          </a:p>
        </p:txBody>
      </p:sp>
      <p:sp>
        <p:nvSpPr>
          <p:cNvPr id="31" name="Прямоугольник: один верхний угол скругленный, другой — усеченный 30">
            <a:extLst>
              <a:ext uri="{FF2B5EF4-FFF2-40B4-BE49-F238E27FC236}">
                <a16:creationId xmlns:a16="http://schemas.microsoft.com/office/drawing/2014/main" id="{13258160-7511-48EB-8FD0-4386E919ACC1}"/>
              </a:ext>
            </a:extLst>
          </p:cNvPr>
          <p:cNvSpPr/>
          <p:nvPr/>
        </p:nvSpPr>
        <p:spPr>
          <a:xfrm>
            <a:off x="719772" y="5497522"/>
            <a:ext cx="5589587" cy="850900"/>
          </a:xfrm>
          <a:prstGeom prst="snipRoundRect">
            <a:avLst/>
          </a:prstGeom>
          <a:solidFill>
            <a:srgbClr val="AC8142"/>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a:solidFill>
                <a:schemeClr val="tx1"/>
              </a:solidFill>
              <a:latin typeface="Times New Roman" panose="02020603050405020304" pitchFamily="18" charset="0"/>
              <a:cs typeface="Times New Roman" panose="02020603050405020304" pitchFamily="18" charset="0"/>
            </a:endParaRPr>
          </a:p>
        </p:txBody>
      </p:sp>
      <p:sp>
        <p:nvSpPr>
          <p:cNvPr id="32" name="Прямоугольник: один верхний угол скругленный, другой — усеченный 31">
            <a:hlinkClick r:id="rId5" action="ppaction://hlinksldjump"/>
            <a:extLst>
              <a:ext uri="{FF2B5EF4-FFF2-40B4-BE49-F238E27FC236}">
                <a16:creationId xmlns:a16="http://schemas.microsoft.com/office/drawing/2014/main" id="{3661C2AA-C249-4094-AF04-8FEB2561B669}"/>
              </a:ext>
            </a:extLst>
          </p:cNvPr>
          <p:cNvSpPr/>
          <p:nvPr/>
        </p:nvSpPr>
        <p:spPr>
          <a:xfrm>
            <a:off x="1617504" y="5486068"/>
            <a:ext cx="4272629" cy="850900"/>
          </a:xfrm>
          <a:prstGeom prst="snipRoundRect">
            <a:avLst/>
          </a:prstGeom>
          <a:solidFill>
            <a:schemeClr val="tx2">
              <a:lumMod val="20000"/>
              <a:lumOff val="80000"/>
            </a:schemeClr>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Проектно-сметный метод</a:t>
            </a:r>
          </a:p>
        </p:txBody>
      </p:sp>
      <p:sp>
        <p:nvSpPr>
          <p:cNvPr id="33" name="Прямоугольник: скругленные углы 32">
            <a:extLst>
              <a:ext uri="{FF2B5EF4-FFF2-40B4-BE49-F238E27FC236}">
                <a16:creationId xmlns:a16="http://schemas.microsoft.com/office/drawing/2014/main" id="{E1E2A9FE-603B-44AF-99B7-9731F5C77FBF}"/>
              </a:ext>
            </a:extLst>
          </p:cNvPr>
          <p:cNvSpPr/>
          <p:nvPr/>
        </p:nvSpPr>
        <p:spPr>
          <a:xfrm>
            <a:off x="891219" y="5699322"/>
            <a:ext cx="546100" cy="44730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4</a:t>
            </a:r>
          </a:p>
        </p:txBody>
      </p:sp>
      <p:sp>
        <p:nvSpPr>
          <p:cNvPr id="34" name="Прямоугольник: один верхний угол скругленный, другой — усеченный 33">
            <a:extLst>
              <a:ext uri="{FF2B5EF4-FFF2-40B4-BE49-F238E27FC236}">
                <a16:creationId xmlns:a16="http://schemas.microsoft.com/office/drawing/2014/main" id="{227566A3-3EFD-43EA-90EE-9745E2D0E6FE}"/>
              </a:ext>
            </a:extLst>
          </p:cNvPr>
          <p:cNvSpPr/>
          <p:nvPr/>
        </p:nvSpPr>
        <p:spPr>
          <a:xfrm>
            <a:off x="754029" y="6693553"/>
            <a:ext cx="5589587" cy="850900"/>
          </a:xfrm>
          <a:prstGeom prst="snipRoundRect">
            <a:avLst/>
          </a:prstGeom>
          <a:solidFill>
            <a:srgbClr val="AC8142"/>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a:solidFill>
                <a:schemeClr val="tx1"/>
              </a:solidFill>
              <a:latin typeface="Times New Roman" panose="02020603050405020304" pitchFamily="18" charset="0"/>
              <a:cs typeface="Times New Roman" panose="02020603050405020304" pitchFamily="18" charset="0"/>
            </a:endParaRPr>
          </a:p>
        </p:txBody>
      </p:sp>
      <p:sp>
        <p:nvSpPr>
          <p:cNvPr id="35" name="Прямоугольник: один верхний угол скругленный, другой — усеченный 34">
            <a:hlinkClick r:id="rId6" action="ppaction://hlinksldjump"/>
            <a:extLst>
              <a:ext uri="{FF2B5EF4-FFF2-40B4-BE49-F238E27FC236}">
                <a16:creationId xmlns:a16="http://schemas.microsoft.com/office/drawing/2014/main" id="{0BC4879D-3EC1-4FF5-B5EC-DBFE3EFE130C}"/>
              </a:ext>
            </a:extLst>
          </p:cNvPr>
          <p:cNvSpPr/>
          <p:nvPr/>
        </p:nvSpPr>
        <p:spPr>
          <a:xfrm>
            <a:off x="1651761" y="6682099"/>
            <a:ext cx="4272629" cy="850900"/>
          </a:xfrm>
          <a:prstGeom prst="snipRoundRect">
            <a:avLst/>
          </a:prstGeom>
          <a:solidFill>
            <a:schemeClr val="accent4">
              <a:lumMod val="20000"/>
              <a:lumOff val="80000"/>
            </a:schemeClr>
          </a:solidFill>
          <a:ln>
            <a:solidFill>
              <a:schemeClr val="bg2">
                <a:lumMod val="9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Затратный метод</a:t>
            </a:r>
          </a:p>
        </p:txBody>
      </p:sp>
      <p:sp>
        <p:nvSpPr>
          <p:cNvPr id="36" name="Прямоугольник: скругленные углы 35">
            <a:extLst>
              <a:ext uri="{FF2B5EF4-FFF2-40B4-BE49-F238E27FC236}">
                <a16:creationId xmlns:a16="http://schemas.microsoft.com/office/drawing/2014/main" id="{ECF98C91-2965-47CA-A297-7BA2F1671F9D}"/>
              </a:ext>
            </a:extLst>
          </p:cNvPr>
          <p:cNvSpPr/>
          <p:nvPr/>
        </p:nvSpPr>
        <p:spPr>
          <a:xfrm>
            <a:off x="925476" y="6895352"/>
            <a:ext cx="546100" cy="447302"/>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5</a:t>
            </a:r>
          </a:p>
        </p:txBody>
      </p:sp>
      <p:sp>
        <p:nvSpPr>
          <p:cNvPr id="4" name="Прямоугольник 3">
            <a:extLst>
              <a:ext uri="{FF2B5EF4-FFF2-40B4-BE49-F238E27FC236}">
                <a16:creationId xmlns:a16="http://schemas.microsoft.com/office/drawing/2014/main" id="{80F0EA72-6312-408C-A859-3323926737E2}"/>
              </a:ext>
            </a:extLst>
          </p:cNvPr>
          <p:cNvSpPr/>
          <p:nvPr/>
        </p:nvSpPr>
        <p:spPr>
          <a:xfrm>
            <a:off x="228602" y="7976558"/>
            <a:ext cx="6476999" cy="738664"/>
          </a:xfrm>
          <a:prstGeom prst="rect">
            <a:avLst/>
          </a:prstGeom>
          <a:ln w="28575">
            <a:solidFill>
              <a:srgbClr val="C00000"/>
            </a:solidFill>
          </a:ln>
        </p:spPr>
        <p:txBody>
          <a:bodyPr wrap="square">
            <a:spAutoFit/>
          </a:bodyPr>
          <a:lstStyle/>
          <a:p>
            <a:pPr indent="449981" algn="just"/>
            <a:r>
              <a:rPr lang="ru-RU" sz="1400" b="1" dirty="0">
                <a:solidFill>
                  <a:srgbClr val="FF0000"/>
                </a:solidFill>
                <a:latin typeface="Times New Roman" panose="02020603050405020304" pitchFamily="18" charset="0"/>
                <a:cs typeface="Times New Roman" panose="02020603050405020304" pitchFamily="18" charset="0"/>
              </a:rPr>
              <a:t>Внимание! </a:t>
            </a:r>
            <a:r>
              <a:rPr lang="ru-RU" sz="1400" dirty="0">
                <a:latin typeface="Times New Roman" panose="02020603050405020304" pitchFamily="18" charset="0"/>
                <a:cs typeface="Times New Roman" panose="02020603050405020304" pitchFamily="18" charset="0"/>
              </a:rPr>
              <a:t>Методические рекомендации, утвержденные Приказом МЭР РФ № 567 не носят нормативного характера поскольку не прошли регистрацию в Министерстве юстиции РФ и не опубликованы в установленном порядке. </a:t>
            </a:r>
          </a:p>
        </p:txBody>
      </p:sp>
      <p:grpSp>
        <p:nvGrpSpPr>
          <p:cNvPr id="27" name="Группа 26">
            <a:extLst>
              <a:ext uri="{FF2B5EF4-FFF2-40B4-BE49-F238E27FC236}">
                <a16:creationId xmlns:a16="http://schemas.microsoft.com/office/drawing/2014/main" id="{B755D7F6-2A03-4725-AC5D-BAE0E874D7EC}"/>
              </a:ext>
            </a:extLst>
          </p:cNvPr>
          <p:cNvGrpSpPr>
            <a:grpSpLocks/>
          </p:cNvGrpSpPr>
          <p:nvPr/>
        </p:nvGrpSpPr>
        <p:grpSpPr bwMode="auto">
          <a:xfrm>
            <a:off x="6309360" y="9149252"/>
            <a:ext cx="548640" cy="237490"/>
            <a:chOff x="614" y="660"/>
            <a:chExt cx="864" cy="374"/>
          </a:xfrm>
        </p:grpSpPr>
        <p:sp>
          <p:nvSpPr>
            <p:cNvPr id="30" name="AutoShape 47">
              <a:extLst>
                <a:ext uri="{FF2B5EF4-FFF2-40B4-BE49-F238E27FC236}">
                  <a16:creationId xmlns:a16="http://schemas.microsoft.com/office/drawing/2014/main" id="{236E8287-89D7-4C10-ABBE-C84AEE77F0A2}"/>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37" name="AutoShape 48">
              <a:extLst>
                <a:ext uri="{FF2B5EF4-FFF2-40B4-BE49-F238E27FC236}">
                  <a16:creationId xmlns:a16="http://schemas.microsoft.com/office/drawing/2014/main" id="{021C44B7-1484-4FCD-A545-5BC400CF1F90}"/>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38" name="Text Box 49">
              <a:extLst>
                <a:ext uri="{FF2B5EF4-FFF2-40B4-BE49-F238E27FC236}">
                  <a16:creationId xmlns:a16="http://schemas.microsoft.com/office/drawing/2014/main" id="{67CBF48F-517E-49D1-B8F6-454AD37EE6D4}"/>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8</a:t>
              </a:r>
            </a:p>
          </p:txBody>
        </p:sp>
      </p:grpSp>
      <p:pic>
        <p:nvPicPr>
          <p:cNvPr id="39" name="Рисунок 38">
            <a:extLst>
              <a:ext uri="{FF2B5EF4-FFF2-40B4-BE49-F238E27FC236}">
                <a16:creationId xmlns:a16="http://schemas.microsoft.com/office/drawing/2014/main" id="{02B29515-3875-4A5B-8DBA-29B0FCB5CC1B}"/>
              </a:ext>
            </a:extLst>
          </p:cNvPr>
          <p:cNvPicPr/>
          <p:nvPr/>
        </p:nvPicPr>
        <p:blipFill>
          <a:blip r:embed="rId7" cstate="print">
            <a:graysc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Tree>
    <p:extLst>
      <p:ext uri="{BB962C8B-B14F-4D97-AF65-F5344CB8AC3E}">
        <p14:creationId xmlns:p14="http://schemas.microsoft.com/office/powerpoint/2010/main" val="181420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chemeClr val="bg1">
                <a:lumMod val="9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46B897-6872-4829-B2A6-3BF72E52F2F7}"/>
              </a:ext>
            </a:extLst>
          </p:cNvPr>
          <p:cNvSpPr txBox="1"/>
          <p:nvPr/>
        </p:nvSpPr>
        <p:spPr>
          <a:xfrm>
            <a:off x="190500" y="197198"/>
            <a:ext cx="6477000" cy="1815882"/>
          </a:xfrm>
          <a:prstGeom prst="rect">
            <a:avLst/>
          </a:prstGeom>
          <a:noFill/>
        </p:spPr>
        <p:txBody>
          <a:bodyPr wrap="square" rtlCol="0">
            <a:spAutoFit/>
          </a:bodyPr>
          <a:lstStyle/>
          <a:p>
            <a:pPr indent="449981" algn="ctr"/>
            <a:r>
              <a:rPr lang="ru-RU" sz="1400" b="1" dirty="0">
                <a:latin typeface="Times New Roman" panose="02020603050405020304" pitchFamily="18" charset="0"/>
                <a:cs typeface="Times New Roman" panose="02020603050405020304" pitchFamily="18" charset="0"/>
              </a:rPr>
              <a:t>5.1 Метод сопоставимых рыночных цен (анализа рынка)</a:t>
            </a:r>
          </a:p>
          <a:p>
            <a:pPr indent="449981" algn="just"/>
            <a:r>
              <a:rPr lang="ru-RU" sz="1400" dirty="0">
                <a:latin typeface="Times New Roman" panose="02020603050405020304" pitchFamily="18" charset="0"/>
                <a:cs typeface="Times New Roman" panose="02020603050405020304" pitchFamily="18" charset="0"/>
              </a:rPr>
              <a:t>Метод сопоставимых рыночных цен является приоритетным для определения и обоснования НМЦК. Его </a:t>
            </a:r>
            <a:r>
              <a:rPr lang="ru-RU" sz="1400" b="1" dirty="0">
                <a:latin typeface="Times New Roman" panose="02020603050405020304" pitchFamily="18" charset="0"/>
                <a:cs typeface="Times New Roman" panose="02020603050405020304" pitchFamily="18" charset="0"/>
              </a:rPr>
              <a:t>приоритетность</a:t>
            </a:r>
            <a:r>
              <a:rPr lang="ru-RU" sz="1400" dirty="0">
                <a:latin typeface="Times New Roman" panose="02020603050405020304" pitchFamily="18" charset="0"/>
                <a:cs typeface="Times New Roman" panose="02020603050405020304" pitchFamily="18" charset="0"/>
              </a:rPr>
              <a:t> определена тем, что он является наиболее вариативным, в связи с чем заказчики могут произвести детальные расчеты, что приведет к более корректному определению НМЦК. Использование иных методов допускается в случаях, предусмотренных Федеральным законом № 44-ФЗ.</a:t>
            </a:r>
          </a:p>
          <a:p>
            <a:pPr indent="449981" algn="just"/>
            <a:endParaRPr lang="ru-RU" sz="1400" dirty="0">
              <a:latin typeface="Times New Roman" panose="02020603050405020304" pitchFamily="18" charset="0"/>
              <a:cs typeface="Times New Roman" panose="02020603050405020304" pitchFamily="18" charset="0"/>
            </a:endParaRPr>
          </a:p>
        </p:txBody>
      </p:sp>
      <p:pic>
        <p:nvPicPr>
          <p:cNvPr id="25" name="Рисунок 24">
            <a:extLst>
              <a:ext uri="{FF2B5EF4-FFF2-40B4-BE49-F238E27FC236}">
                <a16:creationId xmlns:a16="http://schemas.microsoft.com/office/drawing/2014/main" id="{8413E3E8-074D-4384-AFF8-3EEE4C1D8A58}"/>
              </a:ext>
            </a:extLst>
          </p:cNvPr>
          <p:cNvPicPr/>
          <p:nvPr/>
        </p:nvPicPr>
        <p:blipFill>
          <a:blip r:embed="rId2" cstate="print">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00400" y="9216498"/>
            <a:ext cx="457200" cy="457200"/>
          </a:xfrm>
          <a:prstGeom prst="rect">
            <a:avLst/>
          </a:prstGeom>
          <a:noFill/>
        </p:spPr>
      </p:pic>
      <p:sp>
        <p:nvSpPr>
          <p:cNvPr id="4" name="Прямоугольник 3">
            <a:extLst>
              <a:ext uri="{FF2B5EF4-FFF2-40B4-BE49-F238E27FC236}">
                <a16:creationId xmlns:a16="http://schemas.microsoft.com/office/drawing/2014/main" id="{286C2E3D-CEA9-4017-BBFB-BA5B65607CAE}"/>
              </a:ext>
            </a:extLst>
          </p:cNvPr>
          <p:cNvSpPr/>
          <p:nvPr/>
        </p:nvSpPr>
        <p:spPr>
          <a:xfrm>
            <a:off x="190500" y="1856657"/>
            <a:ext cx="6477000" cy="31284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Идентичность</a:t>
            </a:r>
          </a:p>
        </p:txBody>
      </p:sp>
      <p:sp>
        <p:nvSpPr>
          <p:cNvPr id="8" name="Прямоугольник 7">
            <a:extLst>
              <a:ext uri="{FF2B5EF4-FFF2-40B4-BE49-F238E27FC236}">
                <a16:creationId xmlns:a16="http://schemas.microsoft.com/office/drawing/2014/main" id="{9FACD4D5-6BDC-4C25-85F9-615F0680A6EE}"/>
              </a:ext>
            </a:extLst>
          </p:cNvPr>
          <p:cNvSpPr/>
          <p:nvPr/>
        </p:nvSpPr>
        <p:spPr>
          <a:xfrm>
            <a:off x="190501" y="2169504"/>
            <a:ext cx="6477000" cy="3754874"/>
          </a:xfrm>
          <a:prstGeom prst="rect">
            <a:avLst/>
          </a:prstGeom>
        </p:spPr>
        <p:txBody>
          <a:bodyPr wrap="square">
            <a:spAutoFit/>
          </a:bodyPr>
          <a:lstStyle/>
          <a:p>
            <a:pPr indent="449981" algn="just"/>
            <a:r>
              <a:rPr lang="ru-RU" sz="1400" dirty="0">
                <a:latin typeface="Times New Roman" panose="02020603050405020304" pitchFamily="18" charset="0"/>
                <a:cs typeface="Times New Roman" panose="02020603050405020304" pitchFamily="18" charset="0"/>
              </a:rPr>
              <a:t>Идентичными товарами, работами, услугами признаются товары, работы, услуги, имеющие одинаковые характерные для них основные признаки (функциональные, технические, качественные и эксплуатационные характеристики).</a:t>
            </a:r>
          </a:p>
          <a:p>
            <a:pPr indent="449981" algn="just"/>
            <a:r>
              <a:rPr lang="ru-RU" sz="1400" b="1" dirty="0">
                <a:solidFill>
                  <a:srgbClr val="C00000"/>
                </a:solidFill>
                <a:latin typeface="Times New Roman" panose="02020603050405020304" pitchFamily="18" charset="0"/>
                <a:cs typeface="Times New Roman" panose="02020603050405020304" pitchFamily="18" charset="0"/>
              </a:rPr>
              <a:t>Товары. </a:t>
            </a:r>
            <a:r>
              <a:rPr lang="ru-RU" sz="1400" dirty="0">
                <a:latin typeface="Times New Roman" panose="02020603050405020304" pitchFamily="18" charset="0"/>
                <a:cs typeface="Times New Roman" panose="02020603050405020304" pitchFamily="18" charset="0"/>
              </a:rPr>
              <a:t>При определении идентичности товаров незначительные различия во внешнем виде таких товаров могут не учитываться. При определении идентичности товаров учитываются, в частности, страна происхождения и производитель.</a:t>
            </a:r>
          </a:p>
          <a:p>
            <a:pPr indent="449981" algn="just"/>
            <a:r>
              <a:rPr lang="ru-RU" sz="1400" b="1" dirty="0">
                <a:solidFill>
                  <a:srgbClr val="C00000"/>
                </a:solidFill>
                <a:latin typeface="Times New Roman" panose="02020603050405020304" pitchFamily="18" charset="0"/>
                <a:cs typeface="Times New Roman" panose="02020603050405020304" pitchFamily="18" charset="0"/>
              </a:rPr>
              <a:t>Пример:</a:t>
            </a:r>
            <a:r>
              <a:rPr lang="ru-RU" sz="1400" b="1" dirty="0">
                <a:latin typeface="Times New Roman" panose="02020603050405020304" pitchFamily="18" charset="0"/>
                <a:cs typeface="Times New Roman" panose="02020603050405020304" pitchFamily="18" charset="0"/>
              </a:rPr>
              <a:t> Два халата из одинакового материала, сшитые по одинаковым лекалам, одного размера, предназначенные для одинакового функционала, но различаются по цвету (один темно-синий, второй черный). </a:t>
            </a:r>
          </a:p>
          <a:p>
            <a:pPr indent="449981" algn="just"/>
            <a:r>
              <a:rPr lang="ru-RU" sz="1400" b="1" dirty="0">
                <a:solidFill>
                  <a:srgbClr val="C00000"/>
                </a:solidFill>
                <a:latin typeface="Times New Roman" panose="02020603050405020304" pitchFamily="18" charset="0"/>
                <a:cs typeface="Times New Roman" panose="02020603050405020304" pitchFamily="18" charset="0"/>
              </a:rPr>
              <a:t>Работы/услуги. </a:t>
            </a:r>
            <a:r>
              <a:rPr lang="ru-RU" sz="1400" dirty="0">
                <a:latin typeface="Times New Roman" panose="02020603050405020304" pitchFamily="18" charset="0"/>
                <a:cs typeface="Times New Roman" panose="02020603050405020304" pitchFamily="18" charset="0"/>
              </a:rPr>
              <a:t>При определении идентичности работ, услуг учитываются характеристики подрядчика, исполнителя, их деловая репутация на рынке. </a:t>
            </a:r>
          </a:p>
          <a:p>
            <a:pPr indent="449981" algn="just"/>
            <a:r>
              <a:rPr lang="ru-RU" sz="1400" b="1" dirty="0">
                <a:solidFill>
                  <a:srgbClr val="C00000"/>
                </a:solidFill>
                <a:latin typeface="Times New Roman" panose="02020603050405020304" pitchFamily="18" charset="0"/>
                <a:cs typeface="Times New Roman" panose="02020603050405020304" pitchFamily="18" charset="0"/>
              </a:rPr>
              <a:t>Пример: </a:t>
            </a:r>
            <a:r>
              <a:rPr lang="ru-RU" sz="1400" b="1" dirty="0">
                <a:latin typeface="Times New Roman" panose="02020603050405020304" pitchFamily="18" charset="0"/>
                <a:cs typeface="Times New Roman" panose="02020603050405020304" pitchFamily="18" charset="0"/>
              </a:rPr>
              <a:t>Работы, услуги, реализуемые с использованием одинаковых методик, технологий, подходов, выполняемые подрядчиками, исполнителями с сопоставимой квалификацией.</a:t>
            </a:r>
          </a:p>
          <a:p>
            <a:pPr indent="449981" algn="just"/>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41D4AE06-87F4-48C7-A87F-AEDDBB1E0DB2}"/>
              </a:ext>
            </a:extLst>
          </p:cNvPr>
          <p:cNvSpPr/>
          <p:nvPr/>
        </p:nvSpPr>
        <p:spPr>
          <a:xfrm>
            <a:off x="190499" y="5675645"/>
            <a:ext cx="6477000" cy="31284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Times New Roman" panose="02020603050405020304" pitchFamily="18" charset="0"/>
                <a:cs typeface="Times New Roman" panose="02020603050405020304" pitchFamily="18" charset="0"/>
              </a:rPr>
              <a:t>Однородность</a:t>
            </a:r>
          </a:p>
        </p:txBody>
      </p:sp>
      <p:sp>
        <p:nvSpPr>
          <p:cNvPr id="20" name="Прямоугольник 19">
            <a:extLst>
              <a:ext uri="{FF2B5EF4-FFF2-40B4-BE49-F238E27FC236}">
                <a16:creationId xmlns:a16="http://schemas.microsoft.com/office/drawing/2014/main" id="{D464302E-9EC0-480D-9A2A-4F35B18299E9}"/>
              </a:ext>
            </a:extLst>
          </p:cNvPr>
          <p:cNvSpPr/>
          <p:nvPr/>
        </p:nvSpPr>
        <p:spPr>
          <a:xfrm>
            <a:off x="190499" y="6013256"/>
            <a:ext cx="6477000" cy="2462213"/>
          </a:xfrm>
          <a:prstGeom prst="rect">
            <a:avLst/>
          </a:prstGeom>
        </p:spPr>
        <p:txBody>
          <a:bodyPr wrap="square">
            <a:spAutoFit/>
          </a:bodyPr>
          <a:lstStyle/>
          <a:p>
            <a:pPr indent="449981" algn="just"/>
            <a:r>
              <a:rPr lang="ru-RU" sz="1400" b="1" dirty="0">
                <a:solidFill>
                  <a:srgbClr val="C00000"/>
                </a:solidFill>
                <a:latin typeface="Times New Roman" panose="02020603050405020304" pitchFamily="18" charset="0"/>
                <a:cs typeface="Times New Roman" panose="02020603050405020304" pitchFamily="18" charset="0"/>
              </a:rPr>
              <a:t>Товары. </a:t>
            </a:r>
            <a:r>
              <a:rPr lang="ru-RU" sz="1400" dirty="0">
                <a:latin typeface="Times New Roman" panose="02020603050405020304" pitchFamily="18" charset="0"/>
                <a:cs typeface="Times New Roman" panose="02020603050405020304" pitchFamily="18" charset="0"/>
              </a:rPr>
              <a:t>Однородными товарами признаются товары, которые, не являясь идентичными, имеют сходные характеристики и состоят из схожих компонентов, что позволяет им выполнять одни и те же функции и (или) быть коммерчески взаимозаменяемыми. При определении однородности товаров учитываются их качество, репутация на рынке, страна происхождения.</a:t>
            </a:r>
          </a:p>
          <a:p>
            <a:pPr indent="449981" algn="just"/>
            <a:r>
              <a:rPr lang="ru-RU" sz="1400" b="1" dirty="0">
                <a:solidFill>
                  <a:srgbClr val="C00000"/>
                </a:solidFill>
                <a:latin typeface="Times New Roman" panose="02020603050405020304" pitchFamily="18" charset="0"/>
                <a:cs typeface="Times New Roman" panose="02020603050405020304" pitchFamily="18" charset="0"/>
              </a:rPr>
              <a:t>Пример: </a:t>
            </a:r>
            <a:r>
              <a:rPr lang="ru-RU" sz="1400" b="1" dirty="0">
                <a:latin typeface="Times New Roman" panose="02020603050405020304" pitchFamily="18" charset="0"/>
                <a:cs typeface="Times New Roman" panose="02020603050405020304" pitchFamily="18" charset="0"/>
              </a:rPr>
              <a:t>Два лекарственных препарата с одинаковыми МНН, показаниями к применению, формой выпуска, но с разными торговыми наименованиями и производителями. </a:t>
            </a:r>
          </a:p>
          <a:p>
            <a:pPr indent="449981" algn="just"/>
            <a:r>
              <a:rPr lang="ru-RU" sz="1400" b="1" dirty="0">
                <a:solidFill>
                  <a:srgbClr val="C00000"/>
                </a:solidFill>
                <a:latin typeface="Times New Roman" panose="02020603050405020304" pitchFamily="18" charset="0"/>
                <a:cs typeface="Times New Roman" panose="02020603050405020304" pitchFamily="18" charset="0"/>
              </a:rPr>
              <a:t>Работы/услуги. </a:t>
            </a:r>
            <a:r>
              <a:rPr lang="ru-RU" sz="1400" dirty="0">
                <a:latin typeface="Times New Roman" panose="02020603050405020304" pitchFamily="18" charset="0"/>
                <a:cs typeface="Times New Roman" panose="02020603050405020304" pitchFamily="18" charset="0"/>
              </a:rPr>
              <a:t>При определении однородности работ, услуг учитываются их качество, репутация на рынке, а также вид работ, услуг, их объем, уникальность и коммерческая взаимозаменяемость.</a:t>
            </a:r>
          </a:p>
        </p:txBody>
      </p:sp>
      <p:grpSp>
        <p:nvGrpSpPr>
          <p:cNvPr id="9" name="Группа 8">
            <a:extLst>
              <a:ext uri="{FF2B5EF4-FFF2-40B4-BE49-F238E27FC236}">
                <a16:creationId xmlns:a16="http://schemas.microsoft.com/office/drawing/2014/main" id="{AF949B22-0116-4F7C-9DF2-BB4FFAE386EB}"/>
              </a:ext>
            </a:extLst>
          </p:cNvPr>
          <p:cNvGrpSpPr>
            <a:grpSpLocks/>
          </p:cNvGrpSpPr>
          <p:nvPr/>
        </p:nvGrpSpPr>
        <p:grpSpPr bwMode="auto">
          <a:xfrm>
            <a:off x="6309360" y="9149252"/>
            <a:ext cx="548640" cy="237490"/>
            <a:chOff x="614" y="660"/>
            <a:chExt cx="864" cy="374"/>
          </a:xfrm>
        </p:grpSpPr>
        <p:sp>
          <p:nvSpPr>
            <p:cNvPr id="10" name="AutoShape 47">
              <a:extLst>
                <a:ext uri="{FF2B5EF4-FFF2-40B4-BE49-F238E27FC236}">
                  <a16:creationId xmlns:a16="http://schemas.microsoft.com/office/drawing/2014/main" id="{7EA948B8-234D-4423-B0C3-B569BD21F997}"/>
                </a:ext>
              </a:extLst>
            </p:cNvPr>
            <p:cNvSpPr>
              <a:spLocks noChangeArrowheads="1"/>
            </p:cNvSpPr>
            <p:nvPr/>
          </p:nvSpPr>
          <p:spPr bwMode="auto">
            <a:xfrm rot="-5400000">
              <a:off x="859" y="415"/>
              <a:ext cx="374" cy="864"/>
            </a:xfrm>
            <a:prstGeom prst="roundRect">
              <a:avLst>
                <a:gd name="adj" fmla="val 16667"/>
              </a:avLst>
            </a:prstGeom>
            <a:solidFill>
              <a:srgbClr val="FFFFFF"/>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a:p>
          </p:txBody>
        </p:sp>
        <p:sp>
          <p:nvSpPr>
            <p:cNvPr id="11" name="AutoShape 48">
              <a:extLst>
                <a:ext uri="{FF2B5EF4-FFF2-40B4-BE49-F238E27FC236}">
                  <a16:creationId xmlns:a16="http://schemas.microsoft.com/office/drawing/2014/main" id="{3883BDD1-323E-4CC6-A7F1-388DB7DFABB5}"/>
                </a:ext>
              </a:extLst>
            </p:cNvPr>
            <p:cNvSpPr>
              <a:spLocks noChangeArrowheads="1"/>
            </p:cNvSpPr>
            <p:nvPr/>
          </p:nvSpPr>
          <p:spPr bwMode="auto">
            <a:xfrm rot="-5400000">
              <a:off x="898" y="451"/>
              <a:ext cx="296" cy="792"/>
            </a:xfrm>
            <a:prstGeom prst="roundRect">
              <a:avLst>
                <a:gd name="adj" fmla="val 16667"/>
              </a:avLst>
            </a:prstGeom>
            <a:solidFill>
              <a:schemeClr val="bg1">
                <a:lumMod val="75000"/>
              </a:schemeClr>
            </a:solidFill>
            <a:ln w="9525">
              <a:solidFill>
                <a:schemeClr val="bg1">
                  <a:lumMod val="75000"/>
                </a:schemeClr>
              </a:solidFill>
              <a:round/>
              <a:headEnd/>
              <a:tailEnd/>
            </a:ln>
          </p:spPr>
          <p:txBody>
            <a:bodyPr rot="0" vert="horz" wrap="square" lIns="91440" tIns="45720" rIns="91440" bIns="45720" anchor="t" anchorCtr="0" upright="1">
              <a:noAutofit/>
            </a:bodyPr>
            <a:lstStyle/>
            <a:p>
              <a:endParaRPr lang="ru-RU" dirty="0"/>
            </a:p>
          </p:txBody>
        </p:sp>
        <p:sp>
          <p:nvSpPr>
            <p:cNvPr id="12" name="Text Box 49">
              <a:extLst>
                <a:ext uri="{FF2B5EF4-FFF2-40B4-BE49-F238E27FC236}">
                  <a16:creationId xmlns:a16="http://schemas.microsoft.com/office/drawing/2014/main" id="{25383BF4-38CD-4E72-8C88-0D46B695F21E}"/>
                </a:ext>
              </a:extLst>
            </p:cNvPr>
            <p:cNvSpPr txBox="1">
              <a:spLocks noChangeArrowheads="1"/>
            </p:cNvSpPr>
            <p:nvPr/>
          </p:nvSpPr>
          <p:spPr bwMode="auto">
            <a:xfrm>
              <a:off x="774" y="716"/>
              <a:ext cx="617" cy="171"/>
            </a:xfrm>
            <a:prstGeom prst="rect">
              <a:avLst/>
            </a:prstGeom>
            <a:solidFill>
              <a:schemeClr val="bg1">
                <a:lumMod val="75000"/>
              </a:schemeClr>
            </a:solidFill>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9</a:t>
              </a:r>
            </a:p>
            <a:p>
              <a:pPr>
                <a:lnSpc>
                  <a:spcPct val="115000"/>
                </a:lnSpc>
                <a:spcAft>
                  <a:spcPts val="1000"/>
                </a:spcAft>
              </a:pP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924232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5114</TotalTime>
  <Words>4693</Words>
  <Application>Microsoft Office PowerPoint</Application>
  <PresentationFormat>Лист A4 (210x297 мм)</PresentationFormat>
  <Paragraphs>415</Paragraphs>
  <Slides>20</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Times New Roman</vt:lpstr>
      <vt:lpstr>TT Norms Bold</vt:lpstr>
      <vt:lpstr>TT Norms Regular</vt:lpstr>
      <vt:lpstr>Тема Office</vt:lpstr>
      <vt:lpstr>Презентация PowerPoint</vt:lpstr>
      <vt:lpstr>О г л а в л е н и 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Ивлева Дарья Михайловна</dc:creator>
  <cp:lastModifiedBy>Петрук Юлия Анатольевна</cp:lastModifiedBy>
  <cp:revision>361</cp:revision>
  <cp:lastPrinted>2025-05-29T23:24:34Z</cp:lastPrinted>
  <dcterms:created xsi:type="dcterms:W3CDTF">2024-09-12T23:59:09Z</dcterms:created>
  <dcterms:modified xsi:type="dcterms:W3CDTF">2025-06-19T02:00:51Z</dcterms:modified>
</cp:coreProperties>
</file>