
<file path=[Content_Types].xml><?xml version="1.0" encoding="utf-8"?>
<Types xmlns="http://schemas.openxmlformats.org/package/2006/content-types">
  <Default Extension="svg" ContentType="image/svg+xml"/>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8.xml" ContentType="application/vnd.openxmlformats-officedocument.presentationml.slide+xml"/>
  <Override PartName="/docProps/app.xml" ContentType="application/vnd.openxmlformats-officedocument.extended-properties+xml"/>
  <Override PartName="/ppt/slideLayouts/slideLayout6.xml" ContentType="application/vnd.openxmlformats-officedocument.presentationml.slideLayout+xml"/>
  <Override PartName="/ppt/slides/slide4.xml" ContentType="application/vnd.openxmlformats-officedocument.presentationml.slide+xml"/>
  <Override PartName="/docProps/core.xml" ContentType="application/vnd.openxmlformats-package.core-properties+xml"/>
  <Override PartName="/ppt/diagrams/quickStyle3.xml" ContentType="application/vnd.openxmlformats-officedocument.drawingml.diagramQuickStyle+xml"/>
  <Override PartName="/ppt/diagrams/data3.xml" ContentType="application/vnd.openxmlformats-officedocument.drawingml.diagramData+xml"/>
  <Override PartName="/ppt/slideLayouts/slideLayout2.xml" ContentType="application/vnd.openxmlformats-officedocument.presentationml.slideLayout+xml"/>
  <Override PartName="/ppt/diagrams/quickStyle2.xml" ContentType="application/vnd.openxmlformats-officedocument.drawingml.diagramQuickStyle+xml"/>
  <Override PartName="/ppt/diagrams/drawing3.xml" ContentType="application/vnd.openxmlformats-officedocument.drawingml.diagramDrawing+xml"/>
  <Override PartName="/ppt/diagrams/layout2.xml" ContentType="application/vnd.openxmlformats-officedocument.drawingml.diagramLayout+xml"/>
  <Override PartName="/ppt/diagrams/data2.xml" ContentType="application/vnd.openxmlformats-officedocument.drawingml.diagramData+xml"/>
  <Override PartName="/ppt/diagrams/drawing2.xml" ContentType="application/vnd.openxmlformats-officedocument.drawingml.diagramDrawing+xml"/>
  <Override PartName="/ppt/slides/slide5.xml" ContentType="application/vnd.openxmlformats-officedocument.presentationml.slide+xml"/>
  <Override PartName="/ppt/diagrams/quickStyle1.xml" ContentType="application/vnd.openxmlformats-officedocument.drawingml.diagramQuickStyle+xml"/>
  <Override PartName="/ppt/slideMasters/slideMaster1.xml" ContentType="application/vnd.openxmlformats-officedocument.presentationml.slideMaster+xml"/>
  <Override PartName="/ppt/slides/slide11.xml" ContentType="application/vnd.openxmlformats-officedocument.presentationml.slide+xml"/>
  <Override PartName="/ppt/slides/slide7.xml" ContentType="application/vnd.openxmlformats-officedocument.presentationml.slide+xml"/>
  <Override PartName="/ppt/diagrams/layout3.xml" ContentType="application/vnd.openxmlformats-officedocument.drawingml.diagramLayout+xml"/>
  <Override PartName="/ppt/diagrams/colors2.xml" ContentType="application/vnd.openxmlformats-officedocument.drawingml.diagramColors+xml"/>
  <Override PartName="/ppt/presProps.xml" ContentType="application/vnd.openxmlformats-officedocument.presentationml.presProps+xml"/>
  <Override PartName="/ppt/diagrams/layout1.xml" ContentType="application/vnd.openxmlformats-officedocument.drawingml.diagramLayout+xml"/>
  <Override PartName="/ppt/diagrams/colors1.xml" ContentType="application/vnd.openxmlformats-officedocument.drawingml.diagramColors+xml"/>
  <Override PartName="/ppt/theme/theme1.xml" ContentType="application/vnd.openxmlformats-officedocument.theme+xml"/>
  <Override PartName="/ppt/presentation.xml" ContentType="application/vnd.openxmlformats-officedocument.presentationml.presentation.main+xml"/>
  <Override PartName="/ppt/tableStyles.xml" ContentType="application/vnd.openxmlformats-officedocument.presentationml.tableStyles+xml"/>
  <Override PartName="/ppt/diagrams/data1.xml" ContentType="application/vnd.openxmlformats-officedocument.drawingml.diagramData+xml"/>
  <Override PartName="/ppt/slideLayouts/slideLayout5.xml" ContentType="application/vnd.openxmlformats-officedocument.presentationml.slideLayout+xml"/>
  <Override PartName="/ppt/diagrams/colors3.xml" ContentType="application/vnd.openxmlformats-officedocument.drawingml.diagramColors+xml"/>
  <Override PartName="/ppt/diagrams/drawing1.xml" ContentType="application/vnd.openxmlformats-officedocument.drawingml.diagramDrawing+xml"/>
  <Override PartName="/ppt/viewProps.xml" ContentType="application/vnd.openxmlformats-officedocument.presentationml.viewProp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showSpecialPlsOnTitleSld="0">
  <p:sldMasterIdLst>
    <p:sldMasterId id="2147483648" r:id="rId1"/>
  </p:sldMasterIdLst>
  <p:notesMasterIdLst>
    <p:notesMasterId r:id="rId2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12192000" cy="6858000"/>
  <p:notesSz cx="12192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8" d="100"/>
          <a:sy n="108" d="100"/>
        </p:scale>
        <p:origin x="678" y="102"/>
      </p:cViewPr>
      <p:guideLst>
        <p:guide pos="384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notesMaster" Target="notesMasters/notesMaster1.xml"/><Relationship Id="rId22" Type="http://schemas.openxmlformats.org/officeDocument/2006/relationships/presProps" Target="presProps.xml" /><Relationship Id="rId23" Type="http://schemas.openxmlformats.org/officeDocument/2006/relationships/tableStyles" Target="tableStyles.xml" /><Relationship Id="rId24" Type="http://schemas.openxmlformats.org/officeDocument/2006/relationships/viewProps" Target="viewProps.xml" /></Relationships>
</file>

<file path=ppt/diagrams/_rels/data1.xml.rels><?xml version="1.0" encoding="UTF-8" standalone="yes"?><Relationships xmlns="http://schemas.openxmlformats.org/package/2006/relationships"><Relationship Id="rId1" Type="http://schemas.microsoft.com/office/2007/relationships/diagramDrawing" Target="../diagrams/drawing1.xml" /></Relationships>
</file>

<file path=ppt/diagrams/_rels/data2.xml.rels><?xml version="1.0" encoding="UTF-8" standalone="yes"?><Relationships xmlns="http://schemas.openxmlformats.org/package/2006/relationships"><Relationship Id="rId1" Type="http://schemas.microsoft.com/office/2007/relationships/diagramDrawing" Target="../diagrams/drawing2.xml" /></Relationships>
</file>

<file path=ppt/diagrams/_rels/data3.xml.rels><?xml version="1.0" encoding="UTF-8" standalone="yes"?><Relationships xmlns="http://schemas.openxmlformats.org/package/2006/relationships"><Relationship Id="rId1" Type="http://schemas.microsoft.com/office/2007/relationships/diagramDrawing" Target="../diagrams/drawing3.xml" /></Relationships>
</file>

<file path=ppt/diagrams/_rels/drawing1.xml.rels><?xml version="1.0" encoding="UTF-8" standalone="yes"?><Relationships xmlns="http://schemas.openxmlformats.org/package/2006/relationships"></Relationships>
</file>

<file path=ppt/diagrams/_rels/drawing2.xml.rels><?xml version="1.0" encoding="UTF-8" standalone="yes"?><Relationships xmlns="http://schemas.openxmlformats.org/package/2006/relationships"></Relationships>
</file>

<file path=ppt/diagrams/_rels/drawing3.xml.rels><?xml version="1.0" encoding="UTF-8" standalone="yes"?><Relationships xmlns="http://schemas.openxmlformats.org/package/2006/relationships"></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xmlns:r="http://schemas.openxmlformats.org/officeDocument/2006/relationships">
  <dgm:ptLst>
    <dgm:pt modelId="{59CE5F23-0D9B-4757-9BDC-9326C932B2FC}" type="doc">
      <dgm:prSet loTypeId="urn:microsoft.com/office/officeart/2005/8/layout/hChevron3" loCatId="process" qsTypeId="urn:microsoft.com/office/officeart/2005/8/quickstyle/simple1" qsCatId="simple" csTypeId="urn:microsoft.com/office/officeart/2005/8/colors/accent1_2" csCatId="accent1" phldr="1"/>
      <dgm:spPr bwMode="auto"/>
    </dgm:pt>
    <dgm:pt modelId="{00AF5AC0-0EC5-4A3D-B746-4315BC889C01}">
      <dgm:prSet phldrT="[Текст]"/>
      <dgm:spPr bwMode="auto">
        <a:noFill/>
        <a:ln>
          <a:solidFill>
            <a:schemeClr val="accent6">
              <a:lumMod val="50000"/>
            </a:schemeClr>
          </a:solidFill>
          <a:prstDash val="dash"/>
        </a:ln>
      </dgm:spPr>
      <dgm:t>
        <a:bodyPr/>
        <a:lstStyle/>
        <a:p>
          <a:pPr algn="ctr">
            <a:defRPr/>
          </a:pPr>
          <a:r>
            <a:rPr lang="ru-RU" b="1">
              <a:solidFill>
                <a:srgbClr val="7030A0"/>
              </a:solidFill>
              <a:latin typeface="Times New Roman"/>
              <a:cs typeface="Times New Roman"/>
            </a:rPr>
            <a:t>УЛУЧШЕНИЕ</a:t>
          </a:r>
          <a:endParaRPr/>
        </a:p>
      </dgm:t>
    </dgm:pt>
    <dgm:pt modelId="{264B0665-464F-463D-8B26-B4D6A3529BF8}" type="parTrans" cxnId="{5E61A19B-F090-40E7-AC1E-F0935A209401}">
      <dgm:prSet/>
      <dgm:spPr bwMode="auto"/>
      <dgm:t>
        <a:bodyPr/>
        <a:lstStyle/>
        <a:p>
          <a:pPr>
            <a:defRPr/>
          </a:pPr>
          <a:endParaRPr lang="ru-RU" b="1">
            <a:solidFill>
              <a:srgbClr val="00B050"/>
            </a:solidFill>
            <a:latin typeface="Times New Roman"/>
            <a:cs typeface="Times New Roman"/>
          </a:endParaRPr>
        </a:p>
      </dgm:t>
    </dgm:pt>
    <dgm:pt modelId="{C1A401F6-F9F1-49E2-A2DC-156DEF8C163D}" type="sibTrans" cxnId="{5E61A19B-F090-40E7-AC1E-F0935A209401}">
      <dgm:prSet/>
      <dgm:spPr bwMode="auto"/>
      <dgm:t>
        <a:bodyPr/>
        <a:lstStyle/>
        <a:p>
          <a:pPr>
            <a:defRPr/>
          </a:pPr>
          <a:endParaRPr lang="ru-RU" b="1">
            <a:solidFill>
              <a:srgbClr val="00B050"/>
            </a:solidFill>
            <a:latin typeface="Times New Roman"/>
            <a:cs typeface="Times New Roman"/>
          </a:endParaRPr>
        </a:p>
      </dgm:t>
    </dgm:pt>
    <dgm:pt modelId="{2655668D-A6E4-455B-9B7D-685F659343D5}" type="pres">
      <dgm:prSet presAssocID="{59CE5F23-0D9B-4757-9BDC-9326C932B2FC}" presName="Name0" presStyleCnt="0">
        <dgm:presLayoutVars>
          <dgm:dir val="norm"/>
          <dgm:resizeHandles val="exact"/>
        </dgm:presLayoutVars>
      </dgm:prSet>
      <dgm:spPr bwMode="auto"/>
    </dgm:pt>
    <dgm:pt modelId="{C86127AC-427D-42BE-9A40-C9C639A54650}" type="pres">
      <dgm:prSet custLinFactNeighborX="-9954" custLinFactNeighborY="24268" custScaleY="21961" presAssocID="{00AF5AC0-0EC5-4A3D-B746-4315BC889C01}" presName="parTxOnly" presStyleLbl="node1" presStyleIdx="0" presStyleCnt="1">
        <dgm:presLayoutVars>
          <dgm:bulletEnabled val="1"/>
        </dgm:presLayoutVars>
      </dgm:prSet>
      <dgm:spPr bwMode="auto"/>
    </dgm:pt>
  </dgm:ptLst>
  <dgm:cxnLst>
    <dgm:cxn modelId="{EA5F390C-6AD5-4C8A-B255-7CEE27A8A283}" type="presOf" srcId="{59CE5F23-0D9B-4757-9BDC-9326C932B2FC}" destId="{2655668D-A6E4-455B-9B7D-685F659343D5}" srcOrd="0" destOrd="0" presId="urn:microsoft.com/office/officeart/2005/8/layout/hChevron3"/>
    <dgm:cxn modelId="{5E61A19B-F090-40E7-AC1E-F0935A209401}" srcId="{59CE5F23-0D9B-4757-9BDC-9326C932B2FC}" destId="{00AF5AC0-0EC5-4A3D-B746-4315BC889C01}" srcOrd="0" destOrd="0" parTransId="{264B0665-464F-463D-8B26-B4D6A3529BF8}" sibTransId="{C1A401F6-F9F1-49E2-A2DC-156DEF8C163D}"/>
    <dgm:cxn modelId="{9A745AB7-2074-4383-A62C-71843E9B4716}" type="presOf" srcId="{00AF5AC0-0EC5-4A3D-B746-4315BC889C01}" destId="{C86127AC-427D-42BE-9A40-C9C639A54650}" srcOrd="0" destOrd="0" presId="urn:microsoft.com/office/officeart/2005/8/layout/hChevron3"/>
    <dgm:cxn modelId="{B496F63E-CD34-4B40-BE55-AFACCB4A3707}" type="presParOf" srcId="{2655668D-A6E4-455B-9B7D-685F659343D5}" destId="{C86127AC-427D-42BE-9A40-C9C639A54650}" srcOrd="0" destOrd="0" presId="urn:microsoft.com/office/officeart/2005/8/layout/hChevron3"/>
  </dgm:cxnLst>
  <dgm:bg/>
  <dgm:whole/>
  <dgm:extLst>
    <a:ext uri="http://schemas.microsoft.com/office/drawing/2008/diagram">
      <dsp:dataModelExt xmlns:dsp="http://schemas.microsoft.com/office/drawing/2008/diagram" relId="rId1" minVer="http://schemas.openxmlformats.org/drawingml/2006/diagram"/>
    </a:ext>
  </dgm:extLst>
</dgm:dataModel>
</file>

<file path=ppt/diagrams/data2.xml><?xml version="1.0" encoding="utf-8"?>
<dgm:dataModel xmlns:dgm="http://schemas.openxmlformats.org/drawingml/2006/diagram" xmlns:a="http://schemas.openxmlformats.org/drawingml/2006/main" xmlns:r="http://schemas.openxmlformats.org/officeDocument/2006/relationships">
  <dgm:ptLst>
    <dgm:pt modelId="{A47794F4-7F53-4926-B8DE-0D3A2235FD08}" type="doc">
      <dgm:prSet loTypeId="urn:microsoft.com/office/officeart/2005/8/layout/chevron1" loCatId="process" qsTypeId="urn:microsoft.com/office/officeart/2005/8/quickstyle/simple1" qsCatId="simple" csTypeId="urn:microsoft.com/office/officeart/2005/8/colors/accent1_2" csCatId="accent1" phldr="1"/>
      <dgm:spPr bwMode="auto"/>
    </dgm:pt>
    <dgm:pt modelId="{47ACD9BD-4D0B-4BE8-A526-8682363BDBB1}">
      <dgm:prSet phldrT="[Текст]" custT="1"/>
      <dgm:spPr bwMode="auto">
        <a:noFill/>
        <a:ln>
          <a:solidFill>
            <a:schemeClr val="accent6">
              <a:lumMod val="50000"/>
            </a:schemeClr>
          </a:solidFill>
        </a:ln>
      </dgm:spPr>
      <dgm:t>
        <a:bodyPr/>
        <a:lstStyle/>
        <a:p>
          <a:pPr>
            <a:defRPr/>
          </a:pPr>
          <a:r>
            <a:rPr lang="ru-RU" sz="1600">
              <a:solidFill>
                <a:schemeClr val="tx1"/>
              </a:solidFill>
              <a:latin typeface="Times New Roman"/>
              <a:ea typeface="+mn-ea"/>
              <a:cs typeface="Times New Roman"/>
            </a:rPr>
            <a:t>картирование</a:t>
          </a:r>
          <a:endParaRPr/>
        </a:p>
      </dgm:t>
    </dgm:pt>
    <dgm:pt modelId="{5A7793FB-61A5-4532-AD78-DEFCAD62037B}" type="parTrans" cxnId="{9FB38BD8-1718-43E3-9A88-293A54DA8F80}">
      <dgm:prSet/>
      <dgm:spPr bwMode="auto"/>
      <dgm:t>
        <a:bodyPr/>
        <a:lstStyle/>
        <a:p>
          <a:pPr>
            <a:defRPr/>
          </a:pPr>
          <a:endParaRPr lang="ru-RU" sz="1800">
            <a:solidFill>
              <a:schemeClr val="accent3">
                <a:lumMod val="50000"/>
              </a:schemeClr>
            </a:solidFill>
            <a:latin typeface="Times New Roman"/>
            <a:cs typeface="Times New Roman"/>
          </a:endParaRPr>
        </a:p>
      </dgm:t>
    </dgm:pt>
    <dgm:pt modelId="{B6AE81DC-C872-48E5-B0D3-F6BDF1627007}" type="sibTrans" cxnId="{9FB38BD8-1718-43E3-9A88-293A54DA8F80}">
      <dgm:prSet/>
      <dgm:spPr bwMode="auto"/>
      <dgm:t>
        <a:bodyPr/>
        <a:lstStyle/>
        <a:p>
          <a:pPr>
            <a:defRPr/>
          </a:pPr>
          <a:endParaRPr lang="ru-RU" sz="1800">
            <a:solidFill>
              <a:schemeClr val="accent3">
                <a:lumMod val="50000"/>
              </a:schemeClr>
            </a:solidFill>
            <a:latin typeface="Times New Roman"/>
            <a:cs typeface="Times New Roman"/>
          </a:endParaRPr>
        </a:p>
      </dgm:t>
    </dgm:pt>
    <dgm:pt modelId="{97A4CE41-F7AE-432D-BC1D-DED59F2C2A71}">
      <dgm:prSet phldrT="[Текст]" custT="1"/>
      <dgm:spPr bwMode="auto">
        <a:noFill/>
        <a:ln>
          <a:solidFill>
            <a:schemeClr val="accent6">
              <a:lumMod val="50000"/>
            </a:schemeClr>
          </a:solidFill>
        </a:ln>
      </dgm:spPr>
      <dgm:t>
        <a:bodyPr/>
        <a:lstStyle/>
        <a:p>
          <a:pPr>
            <a:defRPr/>
          </a:pPr>
          <a:r>
            <a:rPr lang="ru-RU" sz="1600">
              <a:solidFill>
                <a:prstClr val="black"/>
              </a:solidFill>
              <a:latin typeface="Times New Roman"/>
              <a:ea typeface="+mn-ea"/>
              <a:cs typeface="Times New Roman"/>
            </a:rPr>
            <a:t>поиск проблем и причин</a:t>
          </a:r>
          <a:endParaRPr/>
        </a:p>
      </dgm:t>
    </dgm:pt>
    <dgm:pt modelId="{BA8AB1FA-BB70-48B2-873E-CDE434B765F7}" type="parTrans" cxnId="{B56B5B57-4364-41F9-8C0D-934496868E6A}">
      <dgm:prSet/>
      <dgm:spPr bwMode="auto"/>
      <dgm:t>
        <a:bodyPr/>
        <a:lstStyle/>
        <a:p>
          <a:pPr>
            <a:defRPr/>
          </a:pPr>
          <a:endParaRPr lang="ru-RU" sz="1800">
            <a:solidFill>
              <a:schemeClr val="accent3">
                <a:lumMod val="50000"/>
              </a:schemeClr>
            </a:solidFill>
            <a:latin typeface="Times New Roman"/>
            <a:cs typeface="Times New Roman"/>
          </a:endParaRPr>
        </a:p>
      </dgm:t>
    </dgm:pt>
    <dgm:pt modelId="{14FA4FA6-B5FB-466E-9D76-4AAEC52AF9E4}" type="sibTrans" cxnId="{B56B5B57-4364-41F9-8C0D-934496868E6A}">
      <dgm:prSet/>
      <dgm:spPr bwMode="auto"/>
      <dgm:t>
        <a:bodyPr/>
        <a:lstStyle/>
        <a:p>
          <a:pPr>
            <a:defRPr/>
          </a:pPr>
          <a:endParaRPr lang="ru-RU" sz="1800">
            <a:solidFill>
              <a:schemeClr val="accent3">
                <a:lumMod val="50000"/>
              </a:schemeClr>
            </a:solidFill>
            <a:latin typeface="Times New Roman"/>
            <a:cs typeface="Times New Roman"/>
          </a:endParaRPr>
        </a:p>
      </dgm:t>
    </dgm:pt>
    <dgm:pt modelId="{C1D4F3FC-F9ED-4CD7-BF86-E9660785FE8C}">
      <dgm:prSet phldrT="[Текст]" custT="1"/>
      <dgm:spPr bwMode="auto">
        <a:noFill/>
        <a:ln>
          <a:solidFill>
            <a:schemeClr val="accent6">
              <a:lumMod val="50000"/>
            </a:schemeClr>
          </a:solidFill>
        </a:ln>
      </dgm:spPr>
      <dgm:t>
        <a:bodyPr/>
        <a:lstStyle/>
        <a:p>
          <a:pPr marL="0" lvl="0" indent="0" algn="ctr" defTabSz="711200">
            <a:lnSpc>
              <a:spcPct val="90000"/>
            </a:lnSpc>
            <a:spcBef>
              <a:spcPts val="0"/>
            </a:spcBef>
            <a:spcAft>
              <a:spcPts val="0"/>
            </a:spcAft>
            <a:buNone/>
            <a:defRPr/>
          </a:pPr>
          <a:r>
            <a:rPr lang="ru-RU" sz="1600">
              <a:solidFill>
                <a:prstClr val="black"/>
              </a:solidFill>
              <a:latin typeface="Times New Roman"/>
              <a:ea typeface="+mn-ea"/>
              <a:cs typeface="Times New Roman"/>
            </a:rPr>
            <a:t>выработка решений</a:t>
          </a:r>
          <a:endParaRPr/>
        </a:p>
      </dgm:t>
    </dgm:pt>
    <dgm:pt modelId="{BCD5AF8E-199F-4A9B-BD3D-561A1E7748C7}" type="parTrans" cxnId="{5C379267-8E19-46B6-959E-925E349A73A5}">
      <dgm:prSet/>
      <dgm:spPr bwMode="auto"/>
      <dgm:t>
        <a:bodyPr/>
        <a:lstStyle/>
        <a:p>
          <a:pPr>
            <a:defRPr/>
          </a:pPr>
          <a:endParaRPr lang="ru-RU" sz="1800">
            <a:solidFill>
              <a:schemeClr val="accent3">
                <a:lumMod val="50000"/>
              </a:schemeClr>
            </a:solidFill>
            <a:latin typeface="Times New Roman"/>
            <a:cs typeface="Times New Roman"/>
          </a:endParaRPr>
        </a:p>
      </dgm:t>
    </dgm:pt>
    <dgm:pt modelId="{1713B305-E483-4CBE-AF2F-1297BB3A1460}" type="sibTrans" cxnId="{5C379267-8E19-46B6-959E-925E349A73A5}">
      <dgm:prSet/>
      <dgm:spPr bwMode="auto"/>
      <dgm:t>
        <a:bodyPr/>
        <a:lstStyle/>
        <a:p>
          <a:pPr>
            <a:defRPr/>
          </a:pPr>
          <a:endParaRPr lang="ru-RU" sz="1800">
            <a:solidFill>
              <a:schemeClr val="accent3">
                <a:lumMod val="50000"/>
              </a:schemeClr>
            </a:solidFill>
            <a:latin typeface="Times New Roman"/>
            <a:cs typeface="Times New Roman"/>
          </a:endParaRPr>
        </a:p>
      </dgm:t>
    </dgm:pt>
    <dgm:pt modelId="{C31257DA-32DF-4D8D-8C87-4D75336980EA}">
      <dgm:prSet phldrT="[Текст]" custT="1"/>
      <dgm:spPr bwMode="auto">
        <a:noFill/>
        <a:ln>
          <a:solidFill>
            <a:schemeClr val="accent6">
              <a:lumMod val="50000"/>
            </a:schemeClr>
          </a:solidFill>
        </a:ln>
      </dgm:spPr>
      <dgm:t>
        <a:bodyPr/>
        <a:lstStyle/>
        <a:p>
          <a:pPr marL="0" lvl="0" indent="0" algn="ctr" defTabSz="711200">
            <a:lnSpc>
              <a:spcPct val="90000"/>
            </a:lnSpc>
            <a:spcBef>
              <a:spcPts val="0"/>
            </a:spcBef>
            <a:spcAft>
              <a:spcPts val="0"/>
            </a:spcAft>
            <a:buNone/>
            <a:defRPr/>
          </a:pPr>
          <a:r>
            <a:rPr lang="ru-RU" sz="1600">
              <a:solidFill>
                <a:prstClr val="black"/>
              </a:solidFill>
              <a:latin typeface="Times New Roman"/>
              <a:ea typeface="+mn-ea"/>
              <a:cs typeface="Times New Roman"/>
            </a:rPr>
            <a:t>внедрение контрмер</a:t>
          </a:r>
          <a:endParaRPr/>
        </a:p>
      </dgm:t>
    </dgm:pt>
    <dgm:pt modelId="{4B7AED5D-C0C0-4B6A-AFE6-69ED6721C9C7}" type="parTrans" cxnId="{3BD03BEC-BAF6-4C9D-BD58-EE806517EE45}">
      <dgm:prSet/>
      <dgm:spPr bwMode="auto"/>
      <dgm:t>
        <a:bodyPr/>
        <a:lstStyle/>
        <a:p>
          <a:pPr>
            <a:defRPr/>
          </a:pPr>
          <a:endParaRPr lang="ru-RU" sz="1800">
            <a:solidFill>
              <a:schemeClr val="accent3">
                <a:lumMod val="50000"/>
              </a:schemeClr>
            </a:solidFill>
            <a:latin typeface="Times New Roman"/>
            <a:cs typeface="Times New Roman"/>
          </a:endParaRPr>
        </a:p>
      </dgm:t>
    </dgm:pt>
    <dgm:pt modelId="{CECCE0DB-0BB6-4D75-BDCF-3E1C8360B49A}" type="sibTrans" cxnId="{3BD03BEC-BAF6-4C9D-BD58-EE806517EE45}">
      <dgm:prSet/>
      <dgm:spPr bwMode="auto"/>
      <dgm:t>
        <a:bodyPr/>
        <a:lstStyle/>
        <a:p>
          <a:pPr>
            <a:defRPr/>
          </a:pPr>
          <a:endParaRPr lang="ru-RU" sz="1800">
            <a:solidFill>
              <a:schemeClr val="accent3">
                <a:lumMod val="50000"/>
              </a:schemeClr>
            </a:solidFill>
            <a:latin typeface="Times New Roman"/>
            <a:cs typeface="Times New Roman"/>
          </a:endParaRPr>
        </a:p>
      </dgm:t>
    </dgm:pt>
    <dgm:pt modelId="{E2F79588-D8A4-4BAE-99ED-B6CB1B7185F3}" type="pres">
      <dgm:prSet presAssocID="{A47794F4-7F53-4926-B8DE-0D3A2235FD08}" presName="Name0" presStyleCnt="0">
        <dgm:presLayoutVars>
          <dgm:dir val="norm"/>
          <dgm:animLvl val="lvl"/>
          <dgm:resizeHandles val="exact"/>
        </dgm:presLayoutVars>
      </dgm:prSet>
      <dgm:spPr bwMode="auto"/>
    </dgm:pt>
    <dgm:pt modelId="{7E9569B1-B1FB-4DD6-9574-DCE25BD0BEE8}" type="pres">
      <dgm:prSet presAssocID="{47ACD9BD-4D0B-4BE8-A526-8682363BDBB1}" presName="parTxOnly" presStyleLbl="node1" presStyleIdx="0" presStyleCnt="4">
        <dgm:presLayoutVars>
          <dgm:chMax val="0"/>
          <dgm:chPref val="0"/>
          <dgm:bulletEnabled val="1"/>
        </dgm:presLayoutVars>
      </dgm:prSet>
      <dgm:spPr bwMode="auto"/>
    </dgm:pt>
    <dgm:pt modelId="{C9ED0815-ECB8-4F38-824D-79774C8FC237}" type="pres">
      <dgm:prSet presAssocID="{B6AE81DC-C872-48E5-B0D3-F6BDF1627007}" presName="parTxOnlySpace" presStyleCnt="0"/>
      <dgm:spPr bwMode="auto"/>
    </dgm:pt>
    <dgm:pt modelId="{FF2077A3-4E5B-4653-BC99-A5B2D241ECC0}" type="pres">
      <dgm:prSet presAssocID="{97A4CE41-F7AE-432D-BC1D-DED59F2C2A71}" presName="parTxOnly" presStyleLbl="node1" presStyleIdx="1" presStyleCnt="4">
        <dgm:presLayoutVars>
          <dgm:chMax val="0"/>
          <dgm:chPref val="0"/>
          <dgm:bulletEnabled val="1"/>
        </dgm:presLayoutVars>
      </dgm:prSet>
      <dgm:spPr bwMode="auto"/>
    </dgm:pt>
    <dgm:pt modelId="{8E7062BD-7EEF-439E-B5EC-4B6A5357CF4D}" type="pres">
      <dgm:prSet presAssocID="{14FA4FA6-B5FB-466E-9D76-4AAEC52AF9E4}" presName="parTxOnlySpace" presStyleCnt="0"/>
      <dgm:spPr bwMode="auto"/>
    </dgm:pt>
    <dgm:pt modelId="{2BACFB0C-3C6F-4858-9E7D-8BC450A2A437}" type="pres">
      <dgm:prSet presAssocID="{C1D4F3FC-F9ED-4CD7-BF86-E9660785FE8C}" presName="parTxOnly" presStyleLbl="node1" presStyleIdx="2" presStyleCnt="4">
        <dgm:presLayoutVars>
          <dgm:chMax val="0"/>
          <dgm:chPref val="0"/>
          <dgm:bulletEnabled val="1"/>
        </dgm:presLayoutVars>
      </dgm:prSet>
      <dgm:spPr bwMode="auto"/>
    </dgm:pt>
    <dgm:pt modelId="{2CA71415-BB40-4582-B533-34D652D1FBCE}" type="pres">
      <dgm:prSet presAssocID="{1713B305-E483-4CBE-AF2F-1297BB3A1460}" presName="parTxOnlySpace" presStyleCnt="0"/>
      <dgm:spPr bwMode="auto"/>
    </dgm:pt>
    <dgm:pt modelId="{CD6F0198-67D0-49DD-898F-30774408B79B}" type="pres">
      <dgm:prSet presAssocID="{C31257DA-32DF-4D8D-8C87-4D75336980EA}" presName="parTxOnly" presStyleLbl="node1" presStyleIdx="3" presStyleCnt="4">
        <dgm:presLayoutVars>
          <dgm:chMax val="0"/>
          <dgm:chPref val="0"/>
          <dgm:bulletEnabled val="1"/>
        </dgm:presLayoutVars>
      </dgm:prSet>
      <dgm:spPr bwMode="auto"/>
    </dgm:pt>
  </dgm:ptLst>
  <dgm:cxnLst>
    <dgm:cxn modelId="{A26F001C-68AF-4CC7-8BAC-A94D1B1150FD}" type="presOf" srcId="{C1D4F3FC-F9ED-4CD7-BF86-E9660785FE8C}" destId="{2BACFB0C-3C6F-4858-9E7D-8BC450A2A437}" srcOrd="0" destOrd="0" presId="urn:microsoft.com/office/officeart/2005/8/layout/chevron1"/>
    <dgm:cxn modelId="{2F12CD3C-6DE8-44E1-ABC1-BB819DAB6858}" type="presOf" srcId="{97A4CE41-F7AE-432D-BC1D-DED59F2C2A71}" destId="{FF2077A3-4E5B-4653-BC99-A5B2D241ECC0}" srcOrd="0" destOrd="0" presId="urn:microsoft.com/office/officeart/2005/8/layout/chevron1"/>
    <dgm:cxn modelId="{5C379267-8E19-46B6-959E-925E349A73A5}" srcId="{A47794F4-7F53-4926-B8DE-0D3A2235FD08}" destId="{C1D4F3FC-F9ED-4CD7-BF86-E9660785FE8C}" srcOrd="2" destOrd="0" parTransId="{BCD5AF8E-199F-4A9B-BD3D-561A1E7748C7}" sibTransId="{1713B305-E483-4CBE-AF2F-1297BB3A1460}"/>
    <dgm:cxn modelId="{B56B5B57-4364-41F9-8C0D-934496868E6A}" srcId="{A47794F4-7F53-4926-B8DE-0D3A2235FD08}" destId="{97A4CE41-F7AE-432D-BC1D-DED59F2C2A71}" srcOrd="1" destOrd="0" parTransId="{BA8AB1FA-BB70-48B2-873E-CDE434B765F7}" sibTransId="{14FA4FA6-B5FB-466E-9D76-4AAEC52AF9E4}"/>
    <dgm:cxn modelId="{296F95CE-7CD0-4474-886A-D65FF4175648}" type="presOf" srcId="{47ACD9BD-4D0B-4BE8-A526-8682363BDBB1}" destId="{7E9569B1-B1FB-4DD6-9574-DCE25BD0BEE8}" srcOrd="0" destOrd="0" presId="urn:microsoft.com/office/officeart/2005/8/layout/chevron1"/>
    <dgm:cxn modelId="{9FB38BD8-1718-43E3-9A88-293A54DA8F80}" srcId="{A47794F4-7F53-4926-B8DE-0D3A2235FD08}" destId="{47ACD9BD-4D0B-4BE8-A526-8682363BDBB1}" srcOrd="0" destOrd="0" parTransId="{5A7793FB-61A5-4532-AD78-DEFCAD62037B}" sibTransId="{B6AE81DC-C872-48E5-B0D3-F6BDF1627007}"/>
    <dgm:cxn modelId="{05E3F3E6-52D8-4BB1-BB5C-A36347733080}" type="presOf" srcId="{C31257DA-32DF-4D8D-8C87-4D75336980EA}" destId="{CD6F0198-67D0-49DD-898F-30774408B79B}" srcOrd="0" destOrd="0" presId="urn:microsoft.com/office/officeart/2005/8/layout/chevron1"/>
    <dgm:cxn modelId="{3BD03BEC-BAF6-4C9D-BD58-EE806517EE45}" srcId="{A47794F4-7F53-4926-B8DE-0D3A2235FD08}" destId="{C31257DA-32DF-4D8D-8C87-4D75336980EA}" srcOrd="3" destOrd="0" parTransId="{4B7AED5D-C0C0-4B6A-AFE6-69ED6721C9C7}" sibTransId="{CECCE0DB-0BB6-4D75-BDCF-3E1C8360B49A}"/>
    <dgm:cxn modelId="{77A2EBEC-76E5-42D3-8128-6E1ECC60C819}" type="presOf" srcId="{A47794F4-7F53-4926-B8DE-0D3A2235FD08}" destId="{E2F79588-D8A4-4BAE-99ED-B6CB1B7185F3}" srcOrd="0" destOrd="0" presId="urn:microsoft.com/office/officeart/2005/8/layout/chevron1"/>
    <dgm:cxn modelId="{00B7F879-D359-4A03-830F-8C5489D81B26}" type="presParOf" srcId="{E2F79588-D8A4-4BAE-99ED-B6CB1B7185F3}" destId="{7E9569B1-B1FB-4DD6-9574-DCE25BD0BEE8}" srcOrd="0" destOrd="0" presId="urn:microsoft.com/office/officeart/2005/8/layout/chevron1"/>
    <dgm:cxn modelId="{642EA670-0372-4832-B6D0-C81BF84FDB56}" type="presParOf" srcId="{E2F79588-D8A4-4BAE-99ED-B6CB1B7185F3}" destId="{C9ED0815-ECB8-4F38-824D-79774C8FC237}" srcOrd="1" destOrd="0" presId="urn:microsoft.com/office/officeart/2005/8/layout/chevron1"/>
    <dgm:cxn modelId="{E03D2A8D-A9CA-43C8-9243-108ECB3578D7}" type="presParOf" srcId="{E2F79588-D8A4-4BAE-99ED-B6CB1B7185F3}" destId="{FF2077A3-4E5B-4653-BC99-A5B2D241ECC0}" srcOrd="2" destOrd="0" presId="urn:microsoft.com/office/officeart/2005/8/layout/chevron1"/>
    <dgm:cxn modelId="{9668213D-A6BA-4D81-9236-6B56B6F77C87}" type="presParOf" srcId="{E2F79588-D8A4-4BAE-99ED-B6CB1B7185F3}" destId="{8E7062BD-7EEF-439E-B5EC-4B6A5357CF4D}" srcOrd="3" destOrd="0" presId="urn:microsoft.com/office/officeart/2005/8/layout/chevron1"/>
    <dgm:cxn modelId="{2A33E9AA-CD37-41BA-9F3E-7BBE2CF44F6A}" type="presParOf" srcId="{E2F79588-D8A4-4BAE-99ED-B6CB1B7185F3}" destId="{2BACFB0C-3C6F-4858-9E7D-8BC450A2A437}" srcOrd="4" destOrd="0" presId="urn:microsoft.com/office/officeart/2005/8/layout/chevron1"/>
    <dgm:cxn modelId="{F348FB84-21BE-4B2A-BCA6-BA61298680F4}" type="presParOf" srcId="{E2F79588-D8A4-4BAE-99ED-B6CB1B7185F3}" destId="{2CA71415-BB40-4582-B533-34D652D1FBCE}" srcOrd="5" destOrd="0" presId="urn:microsoft.com/office/officeart/2005/8/layout/chevron1"/>
    <dgm:cxn modelId="{622D8E66-D462-478D-9AF2-B32F70E684D3}" type="presParOf" srcId="{E2F79588-D8A4-4BAE-99ED-B6CB1B7185F3}" destId="{CD6F0198-67D0-49DD-898F-30774408B79B}" srcOrd="6" destOrd="0" presId="urn:microsoft.com/office/officeart/2005/8/layout/chevron1"/>
  </dgm:cxnLst>
  <dgm:bg/>
  <dgm:whole>
    <a:ln>
      <a:noFill/>
      <a:prstDash val="dash"/>
    </a:ln>
  </dgm:whole>
  <dgm:extLst>
    <a:ext uri="http://schemas.microsoft.com/office/drawing/2008/diagram">
      <dsp:dataModelExt xmlns:dsp="http://schemas.microsoft.com/office/drawing/2008/diagram" relId="rId1" minVer="http://schemas.openxmlformats.org/drawingml/2006/diagram"/>
    </a:ext>
  </dgm:extLst>
</dgm:dataModel>
</file>

<file path=ppt/diagrams/data3.xml><?xml version="1.0" encoding="utf-8"?>
<dgm:dataModel xmlns:dgm="http://schemas.openxmlformats.org/drawingml/2006/diagram" xmlns:a="http://schemas.openxmlformats.org/drawingml/2006/main" xmlns:r="http://schemas.openxmlformats.org/officeDocument/2006/relationships">
  <dgm:ptLst>
    <dgm:pt modelId="{AFC7602D-AE2A-4BF2-8730-7EFD92D69357}" type="doc">
      <dgm:prSet loTypeId="urn:microsoft.com/office/officeart/2005/8/layout/hChevron3" loCatId="process" qsTypeId="urn:microsoft.com/office/officeart/2005/8/quickstyle/simple1" qsCatId="simple" csTypeId="urn:microsoft.com/office/officeart/2005/8/colors/accent0_3" csCatId="mainScheme" phldr="1"/>
      <dgm:spPr bwMode="auto"/>
      <dgm:t>
        <a:bodyPr/>
        <a:lstStyle/>
        <a:p>
          <a:pPr>
            <a:defRPr/>
          </a:pPr>
          <a:endParaRPr lang="ru-RU"/>
        </a:p>
      </dgm:t>
    </dgm:pt>
    <dgm:pt modelId="{C4432EA3-9A05-470A-9BF6-CE2111CF5D48}">
      <dgm:prSet phldrT="[Текст]" custT="1"/>
      <dgm:spPr bwMode="auto">
        <a:solidFill>
          <a:schemeClr val="bg2">
            <a:lumMod val="10000"/>
          </a:schemeClr>
        </a:solidFill>
      </dgm:spPr>
      <dgm:t>
        <a:bodyPr anchor="t"/>
        <a:lstStyle/>
        <a:p>
          <a:pPr marL="0" lvl="0" algn="ctr" defTabSz="711200">
            <a:lnSpc>
              <a:spcPct val="90000"/>
            </a:lnSpc>
            <a:spcBef>
              <a:spcPts val="0"/>
            </a:spcBef>
            <a:spcAft>
              <a:spcPts val="0"/>
            </a:spcAft>
            <a:buNone/>
            <a:defRPr/>
          </a:pPr>
          <a:r>
            <a:rPr lang="ru-RU" sz="1600" b="1">
              <a:latin typeface="+mj-lt"/>
            </a:rPr>
            <a:t>1</a:t>
          </a:r>
          <a:r>
            <a:rPr lang="ru-RU" sz="1600">
              <a:latin typeface="+mj-lt"/>
            </a:rPr>
            <a:t> </a:t>
          </a:r>
          <a:endParaRPr/>
        </a:p>
        <a:p>
          <a:pPr marL="0" lvl="0" algn="ctr" defTabSz="711200">
            <a:lnSpc>
              <a:spcPct val="90000"/>
            </a:lnSpc>
            <a:spcBef>
              <a:spcPts val="0"/>
            </a:spcBef>
            <a:spcAft>
              <a:spcPts val="0"/>
            </a:spcAft>
            <a:buNone/>
            <a:defRPr/>
          </a:pPr>
          <a:r>
            <a:rPr lang="ru-RU" sz="1800" b="0">
              <a:solidFill>
                <a:prstClr val="white"/>
              </a:solidFill>
              <a:latin typeface="Times New Roman"/>
              <a:ea typeface="+mn-ea"/>
              <a:cs typeface="Times New Roman"/>
            </a:rPr>
            <a:t>Описать проблему</a:t>
          </a:r>
          <a:endParaRPr/>
        </a:p>
      </dgm:t>
    </dgm:pt>
    <dgm:pt modelId="{DCC23D1F-9929-4037-89DB-D0859AB29C9F}" type="parTrans" cxnId="{B5F92A65-A6A5-4C93-91FB-70DD134F8140}">
      <dgm:prSet/>
      <dgm:spPr bwMode="auto"/>
      <dgm:t>
        <a:bodyPr/>
        <a:lstStyle/>
        <a:p>
          <a:pPr algn="ctr">
            <a:defRPr/>
          </a:pPr>
          <a:endParaRPr lang="ru-RU" sz="1600">
            <a:latin typeface="+mj-lt"/>
          </a:endParaRPr>
        </a:p>
      </dgm:t>
    </dgm:pt>
    <dgm:pt modelId="{22AD77F2-C912-4477-BD46-CDC513977972}" type="sibTrans" cxnId="{B5F92A65-A6A5-4C93-91FB-70DD134F8140}">
      <dgm:prSet/>
      <dgm:spPr bwMode="auto"/>
      <dgm:t>
        <a:bodyPr/>
        <a:lstStyle/>
        <a:p>
          <a:pPr algn="ctr">
            <a:defRPr/>
          </a:pPr>
          <a:endParaRPr lang="ru-RU" sz="1600">
            <a:latin typeface="+mj-lt"/>
          </a:endParaRPr>
        </a:p>
      </dgm:t>
    </dgm:pt>
    <dgm:pt modelId="{E34E1FBC-F9FF-4E12-A2FF-ADB651F0BD77}">
      <dgm:prSet phldrT="[Текст]" custT="1"/>
      <dgm:spPr bwMode="auto">
        <a:solidFill>
          <a:schemeClr val="bg2">
            <a:lumMod val="90000"/>
          </a:schemeClr>
        </a:solidFill>
      </dgm:spPr>
      <dgm:t>
        <a:bodyPr anchor="t"/>
        <a:lstStyle/>
        <a:p>
          <a:pPr marL="0" lvl="0" algn="ctr" defTabSz="711200">
            <a:lnSpc>
              <a:spcPct val="90000"/>
            </a:lnSpc>
            <a:spcBef>
              <a:spcPts val="0"/>
            </a:spcBef>
            <a:spcAft>
              <a:spcPts val="0"/>
            </a:spcAft>
            <a:buNone/>
            <a:defRPr/>
          </a:pPr>
          <a:r>
            <a:rPr lang="ru-RU" sz="1600">
              <a:latin typeface="+mj-lt"/>
            </a:rPr>
            <a:t> </a:t>
          </a:r>
          <a:r>
            <a:rPr lang="ru-RU" sz="1600" b="1">
              <a:latin typeface="+mj-lt"/>
            </a:rPr>
            <a:t>5</a:t>
          </a:r>
          <a:endParaRPr/>
        </a:p>
        <a:p>
          <a:pPr marL="0" lvl="0" algn="ctr" defTabSz="711200">
            <a:lnSpc>
              <a:spcPct val="90000"/>
            </a:lnSpc>
            <a:spcBef>
              <a:spcPts val="0"/>
            </a:spcBef>
            <a:spcAft>
              <a:spcPts val="0"/>
            </a:spcAft>
            <a:buNone/>
            <a:defRPr/>
          </a:pPr>
          <a:r>
            <a:rPr lang="ru-RU" sz="1800">
              <a:solidFill>
                <a:prstClr val="black"/>
              </a:solidFill>
              <a:latin typeface="Calibri"/>
              <a:ea typeface="+mn-ea"/>
              <a:cs typeface="+mn-cs"/>
            </a:rPr>
            <a:t>контролировать результат</a:t>
          </a:r>
          <a:endParaRPr/>
        </a:p>
      </dgm:t>
    </dgm:pt>
    <dgm:pt modelId="{BBEC6C5A-C79E-43A0-BC1C-107766C2BBE5}" type="parTrans" cxnId="{46AB04A2-1505-4AD0-884A-C86AB19BB47D}">
      <dgm:prSet/>
      <dgm:spPr bwMode="auto"/>
      <dgm:t>
        <a:bodyPr/>
        <a:lstStyle/>
        <a:p>
          <a:pPr algn="ctr">
            <a:defRPr/>
          </a:pPr>
          <a:endParaRPr lang="ru-RU" sz="1600">
            <a:latin typeface="+mj-lt"/>
          </a:endParaRPr>
        </a:p>
      </dgm:t>
    </dgm:pt>
    <dgm:pt modelId="{DF0DB496-248E-4FF3-96BD-08D3E9E3C075}" type="sibTrans" cxnId="{46AB04A2-1505-4AD0-884A-C86AB19BB47D}">
      <dgm:prSet/>
      <dgm:spPr bwMode="auto"/>
      <dgm:t>
        <a:bodyPr/>
        <a:lstStyle/>
        <a:p>
          <a:pPr algn="ctr">
            <a:defRPr/>
          </a:pPr>
          <a:endParaRPr lang="ru-RU" sz="1600">
            <a:latin typeface="+mj-lt"/>
          </a:endParaRPr>
        </a:p>
      </dgm:t>
    </dgm:pt>
    <dgm:pt modelId="{0BA33026-EA51-4ED3-852B-56AC87DBF381}">
      <dgm:prSet phldrT="[Текст]" custT="1"/>
      <dgm:spPr bwMode="auto">
        <a:solidFill>
          <a:schemeClr val="accent2">
            <a:lumMod val="20000"/>
            <a:lumOff val="80000"/>
          </a:schemeClr>
        </a:solidFill>
      </dgm:spPr>
      <dgm:t>
        <a:bodyPr anchor="t"/>
        <a:lstStyle/>
        <a:p>
          <a:pPr marL="0" lvl="0" algn="ctr" defTabSz="711200">
            <a:lnSpc>
              <a:spcPct val="90000"/>
            </a:lnSpc>
            <a:spcBef>
              <a:spcPts val="0"/>
            </a:spcBef>
            <a:spcAft>
              <a:spcPts val="0"/>
            </a:spcAft>
            <a:buNone/>
            <a:defRPr/>
          </a:pPr>
          <a:r>
            <a:rPr lang="ru-RU" sz="1600" b="1">
              <a:solidFill>
                <a:schemeClr val="tx1">
                  <a:lumMod val="95000"/>
                  <a:lumOff val="5000"/>
                </a:schemeClr>
              </a:solidFill>
              <a:latin typeface="+mj-lt"/>
            </a:rPr>
            <a:t> 6</a:t>
          </a:r>
          <a:endParaRPr/>
        </a:p>
        <a:p>
          <a:pPr marL="0" lvl="0" algn="ctr" defTabSz="711200">
            <a:lnSpc>
              <a:spcPct val="90000"/>
            </a:lnSpc>
            <a:spcBef>
              <a:spcPts val="0"/>
            </a:spcBef>
            <a:spcAft>
              <a:spcPts val="0"/>
            </a:spcAft>
            <a:buNone/>
            <a:defRPr/>
          </a:pPr>
          <a:r>
            <a:rPr lang="ru-RU" sz="1800">
              <a:solidFill>
                <a:prstClr val="black"/>
              </a:solidFill>
              <a:latin typeface="Calibri"/>
              <a:ea typeface="+mn-ea"/>
              <a:cs typeface="+mn-cs"/>
            </a:rPr>
            <a:t>создать или изменить стандарт</a:t>
          </a:r>
          <a:endParaRPr/>
        </a:p>
      </dgm:t>
    </dgm:pt>
    <dgm:pt modelId="{CC4AA707-03AB-4707-9AAE-3D485AB1F5B0}" type="parTrans" cxnId="{1CD3B8A5-76A3-4D41-A0F8-0D3B51406D50}">
      <dgm:prSet/>
      <dgm:spPr bwMode="auto"/>
      <dgm:t>
        <a:bodyPr/>
        <a:lstStyle/>
        <a:p>
          <a:pPr algn="ctr">
            <a:defRPr/>
          </a:pPr>
          <a:endParaRPr lang="ru-RU" sz="1600">
            <a:latin typeface="+mj-lt"/>
          </a:endParaRPr>
        </a:p>
      </dgm:t>
    </dgm:pt>
    <dgm:pt modelId="{34F3FAD8-4AC9-4C2F-B813-4C2FC6A0BFD7}" type="sibTrans" cxnId="{1CD3B8A5-76A3-4D41-A0F8-0D3B51406D50}">
      <dgm:prSet/>
      <dgm:spPr bwMode="auto"/>
      <dgm:t>
        <a:bodyPr/>
        <a:lstStyle/>
        <a:p>
          <a:pPr algn="ctr">
            <a:defRPr/>
          </a:pPr>
          <a:endParaRPr lang="ru-RU" sz="1600">
            <a:latin typeface="+mj-lt"/>
          </a:endParaRPr>
        </a:p>
      </dgm:t>
    </dgm:pt>
    <dgm:pt modelId="{4AC82ACD-0E6E-475C-9086-8987D0D1C5A3}">
      <dgm:prSet phldrT="[Текст]" custT="1"/>
      <dgm:spPr bwMode="auto">
        <a:solidFill>
          <a:schemeClr val="bg2">
            <a:lumMod val="25000"/>
          </a:schemeClr>
        </a:solidFill>
      </dgm:spPr>
      <dgm:t>
        <a:bodyPr anchor="t"/>
        <a:lstStyle/>
        <a:p>
          <a:pPr marL="0" lvl="0" algn="ctr" defTabSz="711200">
            <a:lnSpc>
              <a:spcPct val="90000"/>
            </a:lnSpc>
            <a:spcBef>
              <a:spcPts val="0"/>
            </a:spcBef>
            <a:spcAft>
              <a:spcPts val="0"/>
            </a:spcAft>
            <a:buNone/>
            <a:defRPr/>
          </a:pPr>
          <a:r>
            <a:rPr lang="ru-RU" sz="1600" b="1">
              <a:solidFill>
                <a:prstClr val="white"/>
              </a:solidFill>
              <a:latin typeface="Calibri Light"/>
              <a:ea typeface="+mn-ea"/>
              <a:cs typeface="+mn-cs"/>
            </a:rPr>
            <a:t>2 </a:t>
          </a:r>
          <a:endParaRPr/>
        </a:p>
        <a:p>
          <a:pPr marL="0" lvl="0" algn="ctr" defTabSz="711200">
            <a:lnSpc>
              <a:spcPct val="90000"/>
            </a:lnSpc>
            <a:spcBef>
              <a:spcPts val="0"/>
            </a:spcBef>
            <a:spcAft>
              <a:spcPts val="0"/>
            </a:spcAft>
            <a:buNone/>
            <a:defRPr/>
          </a:pPr>
          <a:r>
            <a:rPr lang="ru-RU" sz="1800" b="0">
              <a:solidFill>
                <a:prstClr val="white"/>
              </a:solidFill>
              <a:latin typeface="Times New Roman"/>
              <a:ea typeface="+mn-ea"/>
              <a:cs typeface="Times New Roman"/>
            </a:rPr>
            <a:t>найти коренную причину</a:t>
          </a:r>
          <a:endParaRPr/>
        </a:p>
      </dgm:t>
    </dgm:pt>
    <dgm:pt modelId="{2CCBBEAC-AA3D-4122-9105-2251D3D4170A}" type="parTrans" cxnId="{A358C57F-B486-4475-AC7A-226032AAF224}">
      <dgm:prSet/>
      <dgm:spPr bwMode="auto"/>
      <dgm:t>
        <a:bodyPr/>
        <a:lstStyle/>
        <a:p>
          <a:pPr algn="ctr">
            <a:defRPr/>
          </a:pPr>
          <a:endParaRPr lang="ru-RU" sz="1600">
            <a:latin typeface="+mj-lt"/>
          </a:endParaRPr>
        </a:p>
      </dgm:t>
    </dgm:pt>
    <dgm:pt modelId="{0BEA25CF-2925-4953-AE1D-028609AEE6E8}" type="sibTrans" cxnId="{A358C57F-B486-4475-AC7A-226032AAF224}">
      <dgm:prSet/>
      <dgm:spPr bwMode="auto"/>
      <dgm:t>
        <a:bodyPr/>
        <a:lstStyle/>
        <a:p>
          <a:pPr algn="ctr">
            <a:defRPr/>
          </a:pPr>
          <a:endParaRPr lang="ru-RU" sz="1600">
            <a:latin typeface="+mj-lt"/>
          </a:endParaRPr>
        </a:p>
      </dgm:t>
    </dgm:pt>
    <dgm:pt modelId="{2DD11956-5383-4DBF-9F29-23F9C9302B0E}">
      <dgm:prSet phldrT="[Текст]" custT="1"/>
      <dgm:spPr bwMode="auto">
        <a:solidFill>
          <a:schemeClr val="bg2">
            <a:lumMod val="50000"/>
          </a:schemeClr>
        </a:solidFill>
      </dgm:spPr>
      <dgm:t>
        <a:bodyPr/>
        <a:lstStyle/>
        <a:p>
          <a:pPr marL="0" lvl="0" algn="ctr" defTabSz="711200">
            <a:lnSpc>
              <a:spcPct val="90000"/>
            </a:lnSpc>
            <a:spcBef>
              <a:spcPts val="0"/>
            </a:spcBef>
            <a:spcAft>
              <a:spcPts val="0"/>
            </a:spcAft>
            <a:buNone/>
            <a:defRPr/>
          </a:pPr>
          <a:r>
            <a:rPr lang="ru-RU" sz="1600" b="1">
              <a:solidFill>
                <a:prstClr val="white"/>
              </a:solidFill>
              <a:latin typeface="Calibri Light"/>
              <a:ea typeface="+mn-ea"/>
              <a:cs typeface="+mn-cs"/>
            </a:rPr>
            <a:t>3 </a:t>
          </a:r>
          <a:endParaRPr/>
        </a:p>
        <a:p>
          <a:pPr marL="0" lvl="0" algn="ctr" defTabSz="711200">
            <a:lnSpc>
              <a:spcPct val="90000"/>
            </a:lnSpc>
            <a:spcBef>
              <a:spcPts val="0"/>
            </a:spcBef>
            <a:spcAft>
              <a:spcPts val="0"/>
            </a:spcAft>
            <a:buNone/>
            <a:defRPr/>
          </a:pPr>
          <a:r>
            <a:rPr lang="ru-RU" sz="1800" b="0">
              <a:solidFill>
                <a:prstClr val="white"/>
              </a:solidFill>
              <a:latin typeface="Times New Roman"/>
              <a:ea typeface="+mn-ea"/>
              <a:cs typeface="Times New Roman"/>
            </a:rPr>
            <a:t>выбрать способ решения</a:t>
          </a:r>
          <a:endParaRPr/>
        </a:p>
      </dgm:t>
    </dgm:pt>
    <dgm:pt modelId="{6DC71133-CD8B-41FA-8877-1A21B7C664A8}" type="parTrans" cxnId="{6D2E9479-8F55-4684-81FE-31EBE68E0776}">
      <dgm:prSet/>
      <dgm:spPr bwMode="auto"/>
      <dgm:t>
        <a:bodyPr/>
        <a:lstStyle/>
        <a:p>
          <a:pPr algn="ctr">
            <a:defRPr/>
          </a:pPr>
          <a:endParaRPr lang="ru-RU" sz="1600">
            <a:latin typeface="+mj-lt"/>
          </a:endParaRPr>
        </a:p>
      </dgm:t>
    </dgm:pt>
    <dgm:pt modelId="{5915213C-C18F-4231-A74C-2A7E87087AA6}" type="sibTrans" cxnId="{6D2E9479-8F55-4684-81FE-31EBE68E0776}">
      <dgm:prSet/>
      <dgm:spPr bwMode="auto"/>
      <dgm:t>
        <a:bodyPr/>
        <a:lstStyle/>
        <a:p>
          <a:pPr algn="ctr">
            <a:defRPr/>
          </a:pPr>
          <a:endParaRPr lang="ru-RU" sz="1600">
            <a:latin typeface="+mj-lt"/>
          </a:endParaRPr>
        </a:p>
      </dgm:t>
    </dgm:pt>
    <dgm:pt modelId="{3F998956-3C02-4178-BCD5-94A082F0E418}">
      <dgm:prSet phldrT="[Текст]" custT="1"/>
      <dgm:spPr bwMode="auto">
        <a:solidFill>
          <a:schemeClr val="bg2">
            <a:lumMod val="75000"/>
          </a:schemeClr>
        </a:solidFill>
      </dgm:spPr>
      <dgm:t>
        <a:bodyPr anchor="t"/>
        <a:lstStyle/>
        <a:p>
          <a:pPr algn="ctr">
            <a:defRPr/>
          </a:pPr>
          <a:r>
            <a:rPr lang="ru-RU" sz="1600" b="1">
              <a:latin typeface="+mj-lt"/>
            </a:rPr>
            <a:t>4 </a:t>
          </a:r>
          <a:endParaRPr/>
        </a:p>
        <a:p>
          <a:pPr algn="ctr">
            <a:defRPr/>
          </a:pPr>
          <a:r>
            <a:rPr lang="ru-RU" sz="1800">
              <a:solidFill>
                <a:schemeClr val="tx1"/>
              </a:solidFill>
              <a:latin typeface="+mn-lt"/>
              <a:ea typeface="+mn-ea"/>
              <a:cs typeface="+mn-cs"/>
            </a:rPr>
            <a:t>внедрить контрмеру</a:t>
          </a:r>
          <a:endParaRPr/>
        </a:p>
      </dgm:t>
    </dgm:pt>
    <dgm:pt modelId="{ABEE2B3D-B88D-40FC-AFD2-DFE656DB0BF7}" type="parTrans" cxnId="{4B97DB7E-8F87-4E10-B6C0-B8B2C8D69BC1}">
      <dgm:prSet/>
      <dgm:spPr bwMode="auto"/>
      <dgm:t>
        <a:bodyPr/>
        <a:lstStyle/>
        <a:p>
          <a:pPr algn="ctr">
            <a:defRPr/>
          </a:pPr>
          <a:endParaRPr lang="ru-RU" sz="1600">
            <a:latin typeface="+mj-lt"/>
          </a:endParaRPr>
        </a:p>
      </dgm:t>
    </dgm:pt>
    <dgm:pt modelId="{375E0004-6107-4C3B-BC19-1ABD242A8CA2}" type="sibTrans" cxnId="{4B97DB7E-8F87-4E10-B6C0-B8B2C8D69BC1}">
      <dgm:prSet/>
      <dgm:spPr bwMode="auto"/>
      <dgm:t>
        <a:bodyPr/>
        <a:lstStyle/>
        <a:p>
          <a:pPr algn="ctr">
            <a:defRPr/>
          </a:pPr>
          <a:endParaRPr lang="ru-RU" sz="1600">
            <a:latin typeface="+mj-lt"/>
          </a:endParaRPr>
        </a:p>
      </dgm:t>
    </dgm:pt>
    <dgm:pt modelId="{DFF4D19E-7540-44A1-AD92-2F10018B8E3E}" type="pres">
      <dgm:prSet presAssocID="{AFC7602D-AE2A-4BF2-8730-7EFD92D69357}" presName="Name0" presStyleCnt="0">
        <dgm:presLayoutVars>
          <dgm:dir val="norm"/>
          <dgm:resizeHandles val="exact"/>
        </dgm:presLayoutVars>
      </dgm:prSet>
      <dgm:spPr bwMode="auto"/>
    </dgm:pt>
    <dgm:pt modelId="{2BB3D081-23A3-4086-B17C-ADF3AEC5E0C9}" type="pres">
      <dgm:prSet custScaleX="60299" custScaleY="133960" presAssocID="{C4432EA3-9A05-470A-9BF6-CE2111CF5D48}" presName="parTxOnly" presStyleLbl="node1" presStyleIdx="0" presStyleCnt="6">
        <dgm:presLayoutVars>
          <dgm:bulletEnabled val="1"/>
        </dgm:presLayoutVars>
      </dgm:prSet>
      <dgm:spPr bwMode="auto"/>
    </dgm:pt>
    <dgm:pt modelId="{42DBBBAE-F5E1-4CD6-BE1F-EDE60BB736A9}" type="pres">
      <dgm:prSet presAssocID="{22AD77F2-C912-4477-BD46-CDC513977972}" presName="parSpace" presStyleCnt="0"/>
      <dgm:spPr bwMode="auto"/>
    </dgm:pt>
    <dgm:pt modelId="{B6DF9561-3637-40B7-AEF9-18DF8B6A59CB}" type="pres">
      <dgm:prSet custLinFactNeighborX="5365" custScaleX="109293" custScaleY="137974" presAssocID="{4AC82ACD-0E6E-475C-9086-8987D0D1C5A3}" presName="parTxOnly" presStyleLbl="node1" presStyleIdx="1" presStyleCnt="6">
        <dgm:presLayoutVars>
          <dgm:bulletEnabled val="1"/>
        </dgm:presLayoutVars>
      </dgm:prSet>
      <dgm:spPr bwMode="auto"/>
    </dgm:pt>
    <dgm:pt modelId="{F9EF1077-672E-4B30-9266-C1A9AE9CFCF4}" type="pres">
      <dgm:prSet presAssocID="{0BEA25CF-2925-4953-AE1D-028609AEE6E8}" presName="parSpace" presStyleCnt="0"/>
      <dgm:spPr bwMode="auto"/>
    </dgm:pt>
    <dgm:pt modelId="{4E5398F7-267E-4598-8819-1E86373E572E}" type="pres">
      <dgm:prSet custScaleX="102580" custScaleY="135808" presAssocID="{2DD11956-5383-4DBF-9F29-23F9C9302B0E}" presName="parTxOnly" presStyleLbl="node1" presStyleIdx="2" presStyleCnt="6">
        <dgm:presLayoutVars>
          <dgm:bulletEnabled val="1"/>
        </dgm:presLayoutVars>
      </dgm:prSet>
      <dgm:spPr bwMode="auto"/>
    </dgm:pt>
    <dgm:pt modelId="{0DE526C5-50CD-451F-B8ED-B6911C6F41C3}" type="pres">
      <dgm:prSet presAssocID="{5915213C-C18F-4231-A74C-2A7E87087AA6}" presName="parSpace" presStyleCnt="0"/>
      <dgm:spPr bwMode="auto"/>
    </dgm:pt>
    <dgm:pt modelId="{C3C40477-B3CB-453C-97F4-1DE51C613C0F}" type="pres">
      <dgm:prSet custScaleX="109745" custScaleY="137656" presAssocID="{3F998956-3C02-4178-BCD5-94A082F0E418}" presName="parTxOnly" presStyleLbl="node1" presStyleIdx="3" presStyleCnt="6">
        <dgm:presLayoutVars>
          <dgm:bulletEnabled val="1"/>
        </dgm:presLayoutVars>
      </dgm:prSet>
      <dgm:spPr bwMode="auto"/>
    </dgm:pt>
    <dgm:pt modelId="{B10349A0-C409-4598-887E-814984B6806A}" type="pres">
      <dgm:prSet presAssocID="{375E0004-6107-4C3B-BC19-1ABD242A8CA2}" presName="parSpace" presStyleCnt="0"/>
      <dgm:spPr bwMode="auto"/>
    </dgm:pt>
    <dgm:pt modelId="{CE2593EE-6E00-4AA1-B34C-5A07D81479CA}" type="pres">
      <dgm:prSet custScaleX="105912" custScaleY="139504" presAssocID="{E34E1FBC-F9FF-4E12-A2FF-ADB651F0BD77}" presName="parTxOnly" presStyleLbl="node1" presStyleIdx="4" presStyleCnt="6">
        <dgm:presLayoutVars>
          <dgm:bulletEnabled val="1"/>
        </dgm:presLayoutVars>
      </dgm:prSet>
      <dgm:spPr bwMode="auto"/>
    </dgm:pt>
    <dgm:pt modelId="{E024451C-029C-4412-B1A4-A127E2921DC2}" type="pres">
      <dgm:prSet presAssocID="{DF0DB496-248E-4FF3-96BD-08D3E9E3C075}" presName="parSpace" presStyleCnt="0"/>
      <dgm:spPr bwMode="auto"/>
    </dgm:pt>
    <dgm:pt modelId="{77D6783D-5549-4B5B-A7B1-5856B3A01640}" type="pres">
      <dgm:prSet custScaleX="120929" custScaleY="150085" presAssocID="{0BA33026-EA51-4ED3-852B-56AC87DBF381}" presName="parTxOnly" presStyleLbl="node1" presStyleIdx="5" presStyleCnt="6">
        <dgm:presLayoutVars>
          <dgm:bulletEnabled val="1"/>
        </dgm:presLayoutVars>
      </dgm:prSet>
      <dgm:spPr bwMode="auto"/>
    </dgm:pt>
  </dgm:ptLst>
  <dgm:cxnLst>
    <dgm:cxn modelId="{ECD61B2D-4D13-4749-AEC8-3DE42F141F4C}" type="presOf" srcId="{0BA33026-EA51-4ED3-852B-56AC87DBF381}" destId="{77D6783D-5549-4B5B-A7B1-5856B3A01640}" srcOrd="0" destOrd="0" presId="urn:microsoft.com/office/officeart/2005/8/layout/hChevron3"/>
    <dgm:cxn modelId="{1F536433-97B3-4225-8281-7F17250DCEA9}" type="presOf" srcId="{E34E1FBC-F9FF-4E12-A2FF-ADB651F0BD77}" destId="{CE2593EE-6E00-4AA1-B34C-5A07D81479CA}" srcOrd="0" destOrd="0" presId="urn:microsoft.com/office/officeart/2005/8/layout/hChevron3"/>
    <dgm:cxn modelId="{996CBE33-4326-430E-8FC7-2B626E73894E}" type="presOf" srcId="{C4432EA3-9A05-470A-9BF6-CE2111CF5D48}" destId="{2BB3D081-23A3-4086-B17C-ADF3AEC5E0C9}" srcOrd="0" destOrd="0" presId="urn:microsoft.com/office/officeart/2005/8/layout/hChevron3"/>
    <dgm:cxn modelId="{B5F92A65-A6A5-4C93-91FB-70DD134F8140}" srcId="{AFC7602D-AE2A-4BF2-8730-7EFD92D69357}" destId="{C4432EA3-9A05-470A-9BF6-CE2111CF5D48}" srcOrd="0" destOrd="0" parTransId="{DCC23D1F-9929-4037-89DB-D0859AB29C9F}" sibTransId="{22AD77F2-C912-4477-BD46-CDC513977972}"/>
    <dgm:cxn modelId="{6D2E9479-8F55-4684-81FE-31EBE68E0776}" srcId="{AFC7602D-AE2A-4BF2-8730-7EFD92D69357}" destId="{2DD11956-5383-4DBF-9F29-23F9C9302B0E}" srcOrd="2" destOrd="0" parTransId="{6DC71133-CD8B-41FA-8877-1A21B7C664A8}" sibTransId="{5915213C-C18F-4231-A74C-2A7E87087AA6}"/>
    <dgm:cxn modelId="{4B97DB7E-8F87-4E10-B6C0-B8B2C8D69BC1}" srcId="{AFC7602D-AE2A-4BF2-8730-7EFD92D69357}" destId="{3F998956-3C02-4178-BCD5-94A082F0E418}" srcOrd="3" destOrd="0" parTransId="{ABEE2B3D-B88D-40FC-AFD2-DFE656DB0BF7}" sibTransId="{375E0004-6107-4C3B-BC19-1ABD242A8CA2}"/>
    <dgm:cxn modelId="{A358C57F-B486-4475-AC7A-226032AAF224}" srcId="{AFC7602D-AE2A-4BF2-8730-7EFD92D69357}" destId="{4AC82ACD-0E6E-475C-9086-8987D0D1C5A3}" srcOrd="1" destOrd="0" parTransId="{2CCBBEAC-AA3D-4122-9105-2251D3D4170A}" sibTransId="{0BEA25CF-2925-4953-AE1D-028609AEE6E8}"/>
    <dgm:cxn modelId="{9D133B80-F85D-497E-9F7C-697F336CA5E0}" type="presOf" srcId="{4AC82ACD-0E6E-475C-9086-8987D0D1C5A3}" destId="{B6DF9561-3637-40B7-AEF9-18DF8B6A59CB}" srcOrd="0" destOrd="0" presId="urn:microsoft.com/office/officeart/2005/8/layout/hChevron3"/>
    <dgm:cxn modelId="{90351296-4FC9-4690-8C97-28A1FAB16880}" type="presOf" srcId="{3F998956-3C02-4178-BCD5-94A082F0E418}" destId="{C3C40477-B3CB-453C-97F4-1DE51C613C0F}" srcOrd="0" destOrd="0" presId="urn:microsoft.com/office/officeart/2005/8/layout/hChevron3"/>
    <dgm:cxn modelId="{46AB04A2-1505-4AD0-884A-C86AB19BB47D}" srcId="{AFC7602D-AE2A-4BF2-8730-7EFD92D69357}" destId="{E34E1FBC-F9FF-4E12-A2FF-ADB651F0BD77}" srcOrd="4" destOrd="0" parTransId="{BBEC6C5A-C79E-43A0-BC1C-107766C2BBE5}" sibTransId="{DF0DB496-248E-4FF3-96BD-08D3E9E3C075}"/>
    <dgm:cxn modelId="{1CD3B8A5-76A3-4D41-A0F8-0D3B51406D50}" srcId="{AFC7602D-AE2A-4BF2-8730-7EFD92D69357}" destId="{0BA33026-EA51-4ED3-852B-56AC87DBF381}" srcOrd="5" destOrd="0" parTransId="{CC4AA707-03AB-4707-9AAE-3D485AB1F5B0}" sibTransId="{34F3FAD8-4AC9-4C2F-B813-4C2FC6A0BFD7}"/>
    <dgm:cxn modelId="{F11CBBB4-1869-440D-BB8E-771FB9CDF46B}" type="presOf" srcId="{2DD11956-5383-4DBF-9F29-23F9C9302B0E}" destId="{4E5398F7-267E-4598-8819-1E86373E572E}" srcOrd="0" destOrd="0" presId="urn:microsoft.com/office/officeart/2005/8/layout/hChevron3"/>
    <dgm:cxn modelId="{5B96F5C2-1E39-4ECB-836F-F417ADCCC0B9}" type="presOf" srcId="{AFC7602D-AE2A-4BF2-8730-7EFD92D69357}" destId="{DFF4D19E-7540-44A1-AD92-2F10018B8E3E}" srcOrd="0" destOrd="0" presId="urn:microsoft.com/office/officeart/2005/8/layout/hChevron3"/>
    <dgm:cxn modelId="{521BC6D1-492E-4D24-836B-A90381BC5660}" type="presParOf" srcId="{DFF4D19E-7540-44A1-AD92-2F10018B8E3E}" destId="{2BB3D081-23A3-4086-B17C-ADF3AEC5E0C9}" srcOrd="0" destOrd="0" presId="urn:microsoft.com/office/officeart/2005/8/layout/hChevron3"/>
    <dgm:cxn modelId="{35E5BACC-DE4B-4945-B3FA-5ADB4FC14E21}" type="presParOf" srcId="{DFF4D19E-7540-44A1-AD92-2F10018B8E3E}" destId="{42DBBBAE-F5E1-4CD6-BE1F-EDE60BB736A9}" srcOrd="1" destOrd="0" presId="urn:microsoft.com/office/officeart/2005/8/layout/hChevron3"/>
    <dgm:cxn modelId="{78E06215-CB67-486C-B10F-A6486D6CDE58}" type="presParOf" srcId="{DFF4D19E-7540-44A1-AD92-2F10018B8E3E}" destId="{B6DF9561-3637-40B7-AEF9-18DF8B6A59CB}" srcOrd="2" destOrd="0" presId="urn:microsoft.com/office/officeart/2005/8/layout/hChevron3"/>
    <dgm:cxn modelId="{EFA79249-3204-4214-ACB8-0A76743B4C74}" type="presParOf" srcId="{DFF4D19E-7540-44A1-AD92-2F10018B8E3E}" destId="{F9EF1077-672E-4B30-9266-C1A9AE9CFCF4}" srcOrd="3" destOrd="0" presId="urn:microsoft.com/office/officeart/2005/8/layout/hChevron3"/>
    <dgm:cxn modelId="{CB406C93-03FF-494D-AA4D-BF49A1ECBF32}" type="presParOf" srcId="{DFF4D19E-7540-44A1-AD92-2F10018B8E3E}" destId="{4E5398F7-267E-4598-8819-1E86373E572E}" srcOrd="4" destOrd="0" presId="urn:microsoft.com/office/officeart/2005/8/layout/hChevron3"/>
    <dgm:cxn modelId="{79609D00-FD57-4C57-B2A7-D4181B88BACD}" type="presParOf" srcId="{DFF4D19E-7540-44A1-AD92-2F10018B8E3E}" destId="{0DE526C5-50CD-451F-B8ED-B6911C6F41C3}" srcOrd="5" destOrd="0" presId="urn:microsoft.com/office/officeart/2005/8/layout/hChevron3"/>
    <dgm:cxn modelId="{C3E11F78-EF4E-4F15-A467-3E8E75F67143}" type="presParOf" srcId="{DFF4D19E-7540-44A1-AD92-2F10018B8E3E}" destId="{C3C40477-B3CB-453C-97F4-1DE51C613C0F}" srcOrd="6" destOrd="0" presId="urn:microsoft.com/office/officeart/2005/8/layout/hChevron3"/>
    <dgm:cxn modelId="{2ACDD55B-8589-41EF-A243-9F16082F8210}" type="presParOf" srcId="{DFF4D19E-7540-44A1-AD92-2F10018B8E3E}" destId="{B10349A0-C409-4598-887E-814984B6806A}" srcOrd="7" destOrd="0" presId="urn:microsoft.com/office/officeart/2005/8/layout/hChevron3"/>
    <dgm:cxn modelId="{09C953E0-8CC1-4C99-A2A9-D5C3AF253BC8}" type="presParOf" srcId="{DFF4D19E-7540-44A1-AD92-2F10018B8E3E}" destId="{CE2593EE-6E00-4AA1-B34C-5A07D81479CA}" srcOrd="8" destOrd="0" presId="urn:microsoft.com/office/officeart/2005/8/layout/hChevron3"/>
    <dgm:cxn modelId="{F7499565-9921-4E47-AF14-54C3DC34F64C}" type="presParOf" srcId="{DFF4D19E-7540-44A1-AD92-2F10018B8E3E}" destId="{E024451C-029C-4412-B1A4-A127E2921DC2}" srcOrd="9" destOrd="0" presId="urn:microsoft.com/office/officeart/2005/8/layout/hChevron3"/>
    <dgm:cxn modelId="{112CC01C-DD7D-4DB3-93D4-36B9401E7AE4}" type="presParOf" srcId="{DFF4D19E-7540-44A1-AD92-2F10018B8E3E}" destId="{77D6783D-5549-4B5B-A7B1-5856B3A01640}" srcOrd="10" destOrd="0" presId="urn:microsoft.com/office/officeart/2005/8/layout/hChevron3"/>
  </dgm:cxnLst>
  <dgm:bg/>
  <dgm:whole/>
  <dgm:extLst>
    <a:ext uri="http://schemas.microsoft.com/office/drawing/2008/diagram">
      <dsp:dataModelExt xmlns:dsp="http://schemas.microsoft.com/office/drawing/2008/diagram" relId="rId1" minVer="http://schemas.openxmlformats.org/drawingml/2006/diagram"/>
    </a:ext>
  </dgm:extLst>
</dgm:dataModel>
</file>

<file path=ppt/diagrams/drawing1.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484910034" name=""/>
      <dsp:cNvGrpSpPr/>
    </dsp:nvGrpSpPr>
    <dsp:grpSpPr bwMode="auto">
      <a:xfrm>
        <a:off x="0" y="0"/>
        <a:ext cx="10617795" cy="403461"/>
        <a:chOff x="0" y="0"/>
        <a:chExt cx="10617795" cy="403461"/>
      </a:xfrm>
    </dsp:grpSpPr>
    <dsp:sp modelId="{C86127AC-427D-42BE-9A40-C9C639A54650}">
      <dsp:nvSpPr>
        <dsp:cNvPr id="0" name=""/>
        <dsp:cNvSpPr/>
      </dsp:nvSpPr>
      <dsp:spPr bwMode="auto">
        <a:xfrm>
          <a:off x="0" y="0"/>
          <a:ext cx="10607426" cy="403461"/>
        </a:xfrm>
        <a:prstGeom prst="homePlate">
          <a:avLst>
            <a:gd name="adj" fmla="val 50000"/>
          </a:avLst>
        </a:prstGeom>
        <a:noFill/>
        <a:ln w="12700" cap="flat" cmpd="sng" algn="ctr">
          <a:solidFill>
            <a:schemeClr val="accent6">
              <a:lumMod val="50000"/>
            </a:schemeClr>
          </a:solidFill>
          <a:prstDash val="dash"/>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112014" tIns="56007" rIns="28004" bIns="56007" numCol="1" spcCol="1270" anchor="ctr" anchorCtr="0">
          <a:noAutofit/>
        </a:bodyPr>
        <a:lstStyle/>
        <a:p>
          <a:pPr marL="0" lvl="0" indent="0" algn="ctr" defTabSz="933450">
            <a:lnSpc>
              <a:spcPct val="90000"/>
            </a:lnSpc>
            <a:spcBef>
              <a:spcPts val="0"/>
            </a:spcBef>
            <a:spcAft>
              <a:spcPts val="0"/>
            </a:spcAft>
            <a:buNone/>
            <a:defRPr/>
          </a:pPr>
          <a:r>
            <a:rPr lang="ru-RU" sz="2100" b="1">
              <a:solidFill>
                <a:srgbClr val="7030A0"/>
              </a:solidFill>
              <a:latin typeface="Times New Roman"/>
              <a:cs typeface="Times New Roman"/>
            </a:rPr>
            <a:t>УЛУЧШЕНИЕ</a:t>
          </a:r>
          <a:endParaRPr/>
        </a:p>
      </dsp:txBody>
      <dsp:txXfrm>
        <a:off x="0" y="0"/>
        <a:ext cx="10506560" cy="403461"/>
      </dsp:txXfrm>
    </dsp:sp>
  </dsp:spTree>
</dsp:drawing>
</file>

<file path=ppt/diagrams/drawing2.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1802812059" name=""/>
      <dsp:cNvGrpSpPr/>
    </dsp:nvGrpSpPr>
    <dsp:grpSpPr bwMode="auto">
      <a:xfrm>
        <a:off x="0" y="0"/>
        <a:ext cx="10706216" cy="576164"/>
        <a:chOff x="0" y="0"/>
        <a:chExt cx="10706216" cy="576164"/>
      </a:xfrm>
    </dsp:grpSpPr>
    <dsp:sp modelId="{7E9569B1-B1FB-4DD6-9574-DCE25BD0BEE8}">
      <dsp:nvSpPr>
        <dsp:cNvPr id="0" name=""/>
        <dsp:cNvSpPr/>
      </dsp:nvSpPr>
      <dsp:spPr bwMode="auto">
        <a:xfrm>
          <a:off x="4966" y="0"/>
          <a:ext cx="2890887" cy="576164"/>
        </a:xfrm>
        <a:prstGeom prst="chevron">
          <a:avLst>
            <a:gd name="adj" fmla="val 50000"/>
          </a:avLst>
        </a:prstGeom>
        <a:noFill/>
        <a:ln w="12700" cap="flat" cmpd="sng" algn="ctr">
          <a:solidFill>
            <a:schemeClr val="accent6">
              <a:lumMod val="5000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ts val="0"/>
            </a:spcBef>
            <a:spcAft>
              <a:spcPts val="0"/>
            </a:spcAft>
            <a:buNone/>
            <a:defRPr/>
          </a:pPr>
          <a:r>
            <a:rPr lang="ru-RU" sz="1600">
              <a:solidFill>
                <a:schemeClr val="tx1"/>
              </a:solidFill>
              <a:latin typeface="Times New Roman"/>
              <a:ea typeface="+mn-ea"/>
              <a:cs typeface="Times New Roman"/>
            </a:rPr>
            <a:t>картирование</a:t>
          </a:r>
          <a:endParaRPr/>
        </a:p>
      </dsp:txBody>
      <dsp:txXfrm>
        <a:off x="293048" y="0"/>
        <a:ext cx="2314723" cy="576164"/>
      </dsp:txXfrm>
    </dsp:sp>
    <dsp:sp modelId="{FF2077A3-4E5B-4653-BC99-A5B2D241ECC0}">
      <dsp:nvSpPr>
        <dsp:cNvPr id="0" name=""/>
        <dsp:cNvSpPr/>
      </dsp:nvSpPr>
      <dsp:spPr bwMode="auto">
        <a:xfrm>
          <a:off x="2606764" y="0"/>
          <a:ext cx="2890887" cy="576164"/>
        </a:xfrm>
        <a:prstGeom prst="chevron">
          <a:avLst>
            <a:gd name="adj" fmla="val 50000"/>
          </a:avLst>
        </a:prstGeom>
        <a:noFill/>
        <a:ln w="12700" cap="flat" cmpd="sng" algn="ctr">
          <a:solidFill>
            <a:schemeClr val="accent6">
              <a:lumMod val="5000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ts val="0"/>
            </a:spcBef>
            <a:spcAft>
              <a:spcPts val="0"/>
            </a:spcAft>
            <a:buNone/>
            <a:defRPr/>
          </a:pPr>
          <a:r>
            <a:rPr lang="ru-RU" sz="1600">
              <a:solidFill>
                <a:prstClr val="black"/>
              </a:solidFill>
              <a:latin typeface="Times New Roman"/>
              <a:ea typeface="+mn-ea"/>
              <a:cs typeface="Times New Roman"/>
            </a:rPr>
            <a:t>поиск проблем и причин</a:t>
          </a:r>
          <a:endParaRPr/>
        </a:p>
      </dsp:txBody>
      <dsp:txXfrm>
        <a:off x="2894846" y="0"/>
        <a:ext cx="2314723" cy="576164"/>
      </dsp:txXfrm>
    </dsp:sp>
    <dsp:sp modelId="{2BACFB0C-3C6F-4858-9E7D-8BC450A2A437}">
      <dsp:nvSpPr>
        <dsp:cNvPr id="0" name=""/>
        <dsp:cNvSpPr/>
      </dsp:nvSpPr>
      <dsp:spPr bwMode="auto">
        <a:xfrm>
          <a:off x="5208563" y="0"/>
          <a:ext cx="2890887" cy="576164"/>
        </a:xfrm>
        <a:prstGeom prst="chevron">
          <a:avLst>
            <a:gd name="adj" fmla="val 50000"/>
          </a:avLst>
        </a:prstGeom>
        <a:noFill/>
        <a:ln w="12700" cap="flat" cmpd="sng" algn="ctr">
          <a:solidFill>
            <a:schemeClr val="accent6">
              <a:lumMod val="5000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ts val="0"/>
            </a:spcBef>
            <a:spcAft>
              <a:spcPts val="0"/>
            </a:spcAft>
            <a:buNone/>
            <a:defRPr/>
          </a:pPr>
          <a:r>
            <a:rPr lang="ru-RU" sz="1600">
              <a:solidFill>
                <a:prstClr val="black"/>
              </a:solidFill>
              <a:latin typeface="Times New Roman"/>
              <a:ea typeface="+mn-ea"/>
              <a:cs typeface="Times New Roman"/>
            </a:rPr>
            <a:t>выработка решений</a:t>
          </a:r>
          <a:endParaRPr/>
        </a:p>
      </dsp:txBody>
      <dsp:txXfrm>
        <a:off x="5496645" y="0"/>
        <a:ext cx="2314723" cy="576164"/>
      </dsp:txXfrm>
    </dsp:sp>
    <dsp:sp modelId="{CD6F0198-67D0-49DD-898F-30774408B79B}">
      <dsp:nvSpPr>
        <dsp:cNvPr id="0" name=""/>
        <dsp:cNvSpPr/>
      </dsp:nvSpPr>
      <dsp:spPr bwMode="auto">
        <a:xfrm>
          <a:off x="7810362" y="0"/>
          <a:ext cx="2890887" cy="576164"/>
        </a:xfrm>
        <a:prstGeom prst="chevron">
          <a:avLst>
            <a:gd name="adj" fmla="val 50000"/>
          </a:avLst>
        </a:prstGeom>
        <a:noFill/>
        <a:ln w="12700" cap="flat" cmpd="sng" algn="ctr">
          <a:solidFill>
            <a:schemeClr val="accent6">
              <a:lumMod val="5000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ts val="0"/>
            </a:spcBef>
            <a:spcAft>
              <a:spcPts val="0"/>
            </a:spcAft>
            <a:buNone/>
            <a:defRPr/>
          </a:pPr>
          <a:r>
            <a:rPr lang="ru-RU" sz="1600">
              <a:solidFill>
                <a:prstClr val="black"/>
              </a:solidFill>
              <a:latin typeface="Times New Roman"/>
              <a:ea typeface="+mn-ea"/>
              <a:cs typeface="Times New Roman"/>
            </a:rPr>
            <a:t>внедрение контрмер</a:t>
          </a:r>
          <a:endParaRPr/>
        </a:p>
      </dsp:txBody>
      <dsp:txXfrm>
        <a:off x="8098444" y="0"/>
        <a:ext cx="2314723" cy="576164"/>
      </dsp:txXfrm>
    </dsp:sp>
  </dsp:spTree>
</dsp:drawing>
</file>

<file path=ppt/diagrams/drawing3.xml><?xml version="1.0" encoding="utf-8"?>
<dsp:drawing xmlns:dsp="http://schemas.microsoft.com/office/drawing/2008/diagram" xmlns:dgm="http://schemas.openxmlformats.org/drawingml/2006/diagram" xmlns:a="http://schemas.openxmlformats.org/drawingml/2006/main" xmlns:r="http://schemas.openxmlformats.org/officeDocument/2006/relationships">
  <dsp:spTree>
    <dsp:nvGrpSpPr>
      <dsp:cNvPr id="321130495" name=""/>
      <dsp:cNvGrpSpPr/>
    </dsp:nvGrpSpPr>
    <dsp:grpSpPr bwMode="auto">
      <a:xfrm>
        <a:off x="0" y="0"/>
        <a:ext cx="11807943" cy="1879327"/>
        <a:chOff x="0" y="0"/>
        <a:chExt cx="11807943" cy="1879327"/>
      </a:xfrm>
    </dsp:grpSpPr>
    <dsp:sp modelId="{2BB3D081-23A3-4086-B17C-ADF3AEC5E0C9}">
      <dsp:nvSpPr>
        <dsp:cNvPr id="0" name=""/>
        <dsp:cNvSpPr/>
      </dsp:nvSpPr>
      <dsp:spPr bwMode="auto">
        <a:xfrm>
          <a:off x="706" y="317914"/>
          <a:ext cx="1399330" cy="1243498"/>
        </a:xfrm>
        <a:prstGeom prst="homePlate">
          <a:avLst>
            <a:gd name="adj" fmla="val 50000"/>
          </a:avLst>
        </a:prstGeom>
        <a:solidFill>
          <a:schemeClr val="bg2">
            <a:lumMod val="10000"/>
          </a:schemeClr>
        </a:solidFill>
        <a:ln w="12700" cap="flat" cmpd="sng" algn="ctr">
          <a:solidFill>
            <a:schemeClr val="lt2">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85344" tIns="42672" rIns="21336" bIns="42672" numCol="1" spcCol="1270" anchor="t" anchorCtr="0">
          <a:noAutofit/>
        </a:bodyPr>
        <a:lstStyle/>
        <a:p>
          <a:pPr marL="0" lvl="0" indent="0" algn="ctr" defTabSz="711200">
            <a:lnSpc>
              <a:spcPct val="90000"/>
            </a:lnSpc>
            <a:spcBef>
              <a:spcPts val="0"/>
            </a:spcBef>
            <a:spcAft>
              <a:spcPts val="0"/>
            </a:spcAft>
            <a:buNone/>
            <a:defRPr/>
          </a:pPr>
          <a:r>
            <a:rPr lang="ru-RU" sz="1600" b="1">
              <a:latin typeface="+mj-lt"/>
            </a:rPr>
            <a:t>1</a:t>
          </a:r>
          <a:r>
            <a:rPr lang="ru-RU" sz="1600">
              <a:latin typeface="+mj-lt"/>
            </a:rPr>
            <a:t> </a:t>
          </a:r>
          <a:endParaRPr/>
        </a:p>
        <a:p>
          <a:pPr marL="0" lvl="0" indent="0" algn="ctr" defTabSz="711200">
            <a:lnSpc>
              <a:spcPct val="90000"/>
            </a:lnSpc>
            <a:spcBef>
              <a:spcPts val="0"/>
            </a:spcBef>
            <a:spcAft>
              <a:spcPts val="0"/>
            </a:spcAft>
            <a:buNone/>
            <a:defRPr/>
          </a:pPr>
          <a:r>
            <a:rPr lang="ru-RU" sz="1800" b="0">
              <a:solidFill>
                <a:prstClr val="white"/>
              </a:solidFill>
              <a:latin typeface="Times New Roman"/>
              <a:ea typeface="+mn-ea"/>
              <a:cs typeface="Times New Roman"/>
            </a:rPr>
            <a:t>Описать проблему</a:t>
          </a:r>
          <a:endParaRPr/>
        </a:p>
      </dsp:txBody>
      <dsp:txXfrm>
        <a:off x="706" y="317914"/>
        <a:ext cx="1088456" cy="1243498"/>
      </dsp:txXfrm>
    </dsp:sp>
    <dsp:sp modelId="{B6DF9561-3637-40B7-AEF9-18DF8B6A59CB}">
      <dsp:nvSpPr>
        <dsp:cNvPr id="0" name=""/>
        <dsp:cNvSpPr/>
      </dsp:nvSpPr>
      <dsp:spPr bwMode="auto">
        <a:xfrm>
          <a:off x="960806" y="299283"/>
          <a:ext cx="2536311" cy="1280759"/>
        </a:xfrm>
        <a:prstGeom prst="chevron">
          <a:avLst>
            <a:gd name="adj" fmla="val 50000"/>
          </a:avLst>
        </a:prstGeom>
        <a:solidFill>
          <a:schemeClr val="bg2">
            <a:lumMod val="25000"/>
          </a:schemeClr>
        </a:solidFill>
        <a:ln w="12700" cap="flat" cmpd="sng" algn="ctr">
          <a:solidFill>
            <a:schemeClr val="lt2">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42672" rIns="21336" bIns="42672" numCol="1" spcCol="1270" anchor="t" anchorCtr="0">
          <a:noAutofit/>
        </a:bodyPr>
        <a:lstStyle/>
        <a:p>
          <a:pPr marL="0" lvl="0" indent="0" algn="ctr" defTabSz="711200">
            <a:lnSpc>
              <a:spcPct val="90000"/>
            </a:lnSpc>
            <a:spcBef>
              <a:spcPts val="0"/>
            </a:spcBef>
            <a:spcAft>
              <a:spcPts val="0"/>
            </a:spcAft>
            <a:buNone/>
            <a:defRPr/>
          </a:pPr>
          <a:r>
            <a:rPr lang="ru-RU" sz="1600" b="1">
              <a:solidFill>
                <a:prstClr val="white"/>
              </a:solidFill>
              <a:latin typeface="Calibri Light"/>
              <a:ea typeface="+mn-ea"/>
              <a:cs typeface="+mn-cs"/>
            </a:rPr>
            <a:t>2 </a:t>
          </a:r>
          <a:endParaRPr/>
        </a:p>
        <a:p>
          <a:pPr marL="0" lvl="0" indent="0" algn="ctr" defTabSz="711200">
            <a:lnSpc>
              <a:spcPct val="90000"/>
            </a:lnSpc>
            <a:spcBef>
              <a:spcPts val="0"/>
            </a:spcBef>
            <a:spcAft>
              <a:spcPts val="0"/>
            </a:spcAft>
            <a:buNone/>
            <a:defRPr/>
          </a:pPr>
          <a:r>
            <a:rPr lang="ru-RU" sz="1800" b="0">
              <a:solidFill>
                <a:prstClr val="white"/>
              </a:solidFill>
              <a:latin typeface="Times New Roman"/>
              <a:ea typeface="+mn-ea"/>
              <a:cs typeface="Times New Roman"/>
            </a:rPr>
            <a:t>найти коренную причину</a:t>
          </a:r>
          <a:endParaRPr/>
        </a:p>
      </dsp:txBody>
      <dsp:txXfrm>
        <a:off x="1601186" y="299283"/>
        <a:ext cx="1255552" cy="1280759"/>
      </dsp:txXfrm>
    </dsp:sp>
    <dsp:sp modelId="{4E5398F7-267E-4598-8819-1E86373E572E}">
      <dsp:nvSpPr>
        <dsp:cNvPr id="0" name=""/>
        <dsp:cNvSpPr/>
      </dsp:nvSpPr>
      <dsp:spPr bwMode="auto">
        <a:xfrm>
          <a:off x="3008086" y="309337"/>
          <a:ext cx="2380525" cy="1260652"/>
        </a:xfrm>
        <a:prstGeom prst="chevron">
          <a:avLst>
            <a:gd name="adj" fmla="val 50000"/>
          </a:avLst>
        </a:prstGeom>
        <a:solidFill>
          <a:schemeClr val="bg2">
            <a:lumMod val="50000"/>
          </a:schemeClr>
        </a:solidFill>
        <a:ln w="12700" cap="flat" cmpd="sng" algn="ctr">
          <a:solidFill>
            <a:schemeClr val="lt2">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ts val="0"/>
            </a:spcBef>
            <a:spcAft>
              <a:spcPts val="0"/>
            </a:spcAft>
            <a:buNone/>
            <a:defRPr/>
          </a:pPr>
          <a:r>
            <a:rPr lang="ru-RU" sz="1600" b="1">
              <a:solidFill>
                <a:prstClr val="white"/>
              </a:solidFill>
              <a:latin typeface="Calibri Light"/>
              <a:ea typeface="+mn-ea"/>
              <a:cs typeface="+mn-cs"/>
            </a:rPr>
            <a:t>3 </a:t>
          </a:r>
          <a:endParaRPr/>
        </a:p>
        <a:p>
          <a:pPr marL="0" lvl="0" indent="0" algn="ctr" defTabSz="711200">
            <a:lnSpc>
              <a:spcPct val="90000"/>
            </a:lnSpc>
            <a:spcBef>
              <a:spcPts val="0"/>
            </a:spcBef>
            <a:spcAft>
              <a:spcPts val="0"/>
            </a:spcAft>
            <a:buNone/>
            <a:defRPr/>
          </a:pPr>
          <a:r>
            <a:rPr lang="ru-RU" sz="1800" b="0">
              <a:solidFill>
                <a:prstClr val="white"/>
              </a:solidFill>
              <a:latin typeface="Times New Roman"/>
              <a:ea typeface="+mn-ea"/>
              <a:cs typeface="Times New Roman"/>
            </a:rPr>
            <a:t>выбрать способ решения</a:t>
          </a:r>
          <a:endParaRPr/>
        </a:p>
      </dsp:txBody>
      <dsp:txXfrm>
        <a:off x="3638411" y="309337"/>
        <a:ext cx="1119873" cy="1260652"/>
      </dsp:txXfrm>
    </dsp:sp>
    <dsp:sp modelId="{C3C40477-B3CB-453C-97F4-1DE51C613C0F}">
      <dsp:nvSpPr>
        <dsp:cNvPr id="0" name=""/>
        <dsp:cNvSpPr/>
      </dsp:nvSpPr>
      <dsp:spPr bwMode="auto">
        <a:xfrm>
          <a:off x="4924481" y="300759"/>
          <a:ext cx="2546800" cy="1277807"/>
        </a:xfrm>
        <a:prstGeom prst="chevron">
          <a:avLst>
            <a:gd name="adj" fmla="val 50000"/>
          </a:avLst>
        </a:prstGeom>
        <a:solidFill>
          <a:schemeClr val="bg2">
            <a:lumMod val="75000"/>
          </a:schemeClr>
        </a:solidFill>
        <a:ln w="12700" cap="flat" cmpd="sng" algn="ctr">
          <a:solidFill>
            <a:schemeClr val="lt2">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42672" rIns="21336" bIns="42672" numCol="1" spcCol="1270" anchor="t" anchorCtr="0">
          <a:noAutofit/>
        </a:bodyPr>
        <a:lstStyle/>
        <a:p>
          <a:pPr marL="0" lvl="0" indent="0" algn="ctr" defTabSz="711200">
            <a:lnSpc>
              <a:spcPct val="90000"/>
            </a:lnSpc>
            <a:spcBef>
              <a:spcPts val="0"/>
            </a:spcBef>
            <a:spcAft>
              <a:spcPts val="0"/>
            </a:spcAft>
            <a:buNone/>
            <a:defRPr/>
          </a:pPr>
          <a:r>
            <a:rPr lang="ru-RU" sz="1600" b="1">
              <a:latin typeface="+mj-lt"/>
            </a:rPr>
            <a:t>4 </a:t>
          </a:r>
          <a:endParaRPr/>
        </a:p>
        <a:p>
          <a:pPr marL="0" lvl="0" indent="0" algn="ctr" defTabSz="711200">
            <a:lnSpc>
              <a:spcPct val="90000"/>
            </a:lnSpc>
            <a:spcBef>
              <a:spcPts val="0"/>
            </a:spcBef>
            <a:spcAft>
              <a:spcPts val="0"/>
            </a:spcAft>
            <a:buNone/>
            <a:defRPr/>
          </a:pPr>
          <a:r>
            <a:rPr lang="ru-RU" sz="1800">
              <a:solidFill>
                <a:schemeClr val="tx1"/>
              </a:solidFill>
              <a:latin typeface="+mn-lt"/>
              <a:ea typeface="+mn-ea"/>
              <a:cs typeface="+mn-cs"/>
            </a:rPr>
            <a:t>внедрить контрмеру</a:t>
          </a:r>
          <a:endParaRPr/>
        </a:p>
      </dsp:txBody>
      <dsp:txXfrm>
        <a:off x="5563385" y="300759"/>
        <a:ext cx="1268993" cy="1277807"/>
      </dsp:txXfrm>
    </dsp:sp>
    <dsp:sp modelId="{CE2593EE-6E00-4AA1-B34C-5A07D81479CA}">
      <dsp:nvSpPr>
        <dsp:cNvPr id="0" name=""/>
        <dsp:cNvSpPr/>
      </dsp:nvSpPr>
      <dsp:spPr bwMode="auto">
        <a:xfrm>
          <a:off x="7007151" y="292182"/>
          <a:ext cx="2457873" cy="1294961"/>
        </a:xfrm>
        <a:prstGeom prst="chevron">
          <a:avLst>
            <a:gd name="adj" fmla="val 50000"/>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42672" rIns="21336" bIns="42672" numCol="1" spcCol="1270" anchor="t" anchorCtr="0">
          <a:noAutofit/>
        </a:bodyPr>
        <a:lstStyle/>
        <a:p>
          <a:pPr marL="0" lvl="0" indent="0" algn="ctr" defTabSz="711200">
            <a:lnSpc>
              <a:spcPct val="90000"/>
            </a:lnSpc>
            <a:spcBef>
              <a:spcPts val="0"/>
            </a:spcBef>
            <a:spcAft>
              <a:spcPts val="0"/>
            </a:spcAft>
            <a:buNone/>
            <a:defRPr/>
          </a:pPr>
          <a:r>
            <a:rPr lang="ru-RU" sz="1600">
              <a:latin typeface="+mj-lt"/>
            </a:rPr>
            <a:t> </a:t>
          </a:r>
          <a:r>
            <a:rPr lang="ru-RU" sz="1600" b="1">
              <a:latin typeface="+mj-lt"/>
            </a:rPr>
            <a:t>5</a:t>
          </a:r>
          <a:endParaRPr/>
        </a:p>
        <a:p>
          <a:pPr marL="0" lvl="0" indent="0" algn="ctr" defTabSz="711200">
            <a:lnSpc>
              <a:spcPct val="90000"/>
            </a:lnSpc>
            <a:spcBef>
              <a:spcPts val="0"/>
            </a:spcBef>
            <a:spcAft>
              <a:spcPts val="0"/>
            </a:spcAft>
            <a:buNone/>
            <a:defRPr/>
          </a:pPr>
          <a:r>
            <a:rPr lang="ru-RU" sz="1800">
              <a:solidFill>
                <a:prstClr val="black"/>
              </a:solidFill>
              <a:latin typeface="Calibri"/>
              <a:ea typeface="+mn-ea"/>
              <a:cs typeface="+mn-cs"/>
            </a:rPr>
            <a:t>контролировать результат</a:t>
          </a:r>
          <a:endParaRPr/>
        </a:p>
      </dsp:txBody>
      <dsp:txXfrm>
        <a:off x="7654632" y="292182"/>
        <a:ext cx="1162912" cy="1294961"/>
      </dsp:txXfrm>
    </dsp:sp>
    <dsp:sp modelId="{77D6783D-5549-4B5B-A7B1-5856B3A01640}">
      <dsp:nvSpPr>
        <dsp:cNvPr id="0" name=""/>
        <dsp:cNvSpPr/>
      </dsp:nvSpPr>
      <dsp:spPr bwMode="auto">
        <a:xfrm>
          <a:off x="9000894" y="243073"/>
          <a:ext cx="2806342" cy="1393180"/>
        </a:xfrm>
        <a:prstGeom prst="chevron">
          <a:avLst>
            <a:gd name="adj" fmla="val 50000"/>
          </a:avLst>
        </a:prstGeom>
        <a:solidFill>
          <a:schemeClr val="accent2">
            <a:lumMod val="20000"/>
            <a:lumOff val="80000"/>
          </a:schemeClr>
        </a:solidFill>
        <a:ln w="12700" cap="flat" cmpd="sng" algn="ctr">
          <a:solidFill>
            <a:schemeClr val="lt2">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64008" tIns="42672" rIns="21336" bIns="42672" numCol="1" spcCol="1270" anchor="t" anchorCtr="0">
          <a:noAutofit/>
        </a:bodyPr>
        <a:lstStyle/>
        <a:p>
          <a:pPr marL="0" lvl="0" indent="0" algn="ctr" defTabSz="711200">
            <a:lnSpc>
              <a:spcPct val="90000"/>
            </a:lnSpc>
            <a:spcBef>
              <a:spcPts val="0"/>
            </a:spcBef>
            <a:spcAft>
              <a:spcPts val="0"/>
            </a:spcAft>
            <a:buNone/>
            <a:defRPr/>
          </a:pPr>
          <a:r>
            <a:rPr lang="ru-RU" sz="1600" b="1">
              <a:solidFill>
                <a:schemeClr val="tx1">
                  <a:lumMod val="95000"/>
                  <a:lumOff val="5000"/>
                </a:schemeClr>
              </a:solidFill>
              <a:latin typeface="+mj-lt"/>
            </a:rPr>
            <a:t> 6</a:t>
          </a:r>
          <a:endParaRPr/>
        </a:p>
        <a:p>
          <a:pPr marL="0" lvl="0" indent="0" algn="ctr" defTabSz="711200">
            <a:lnSpc>
              <a:spcPct val="90000"/>
            </a:lnSpc>
            <a:spcBef>
              <a:spcPts val="0"/>
            </a:spcBef>
            <a:spcAft>
              <a:spcPts val="0"/>
            </a:spcAft>
            <a:buNone/>
            <a:defRPr/>
          </a:pPr>
          <a:r>
            <a:rPr lang="ru-RU" sz="1800">
              <a:solidFill>
                <a:prstClr val="black"/>
              </a:solidFill>
              <a:latin typeface="Calibri"/>
              <a:ea typeface="+mn-ea"/>
              <a:cs typeface="+mn-cs"/>
            </a:rPr>
            <a:t>создать или изменить стандарт</a:t>
          </a:r>
          <a:endParaRPr/>
        </a:p>
      </dsp:txBody>
      <dsp:txXfrm>
        <a:off x="9697484" y="243073"/>
        <a:ext cx="1413162" cy="1393180"/>
      </dsp:txXfrm>
    </dsp:sp>
  </dsp:spTree>
</dsp:drawing>
</file>

<file path=ppt/diagrams/layout1.xml><?xml version="1.0" encoding="utf-8"?>
<dgm:layoutDef xmlns:dgm="http://schemas.openxmlformats.org/drawingml/2006/diagram" xmlns:a="http://schemas.openxmlformats.org/drawingml/2006/main" xmlns:r="http://schemas.openxmlformats.org/officeDocument/2006/relationships"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00000"/>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type="homePlate" r:blip="">
                      <dgm:adjLst>
                        <dgm:adj idx="1" val="0.250000"/>
                      </dgm:adjLst>
                    </dgm:shape>
                    <dgm:presOf axis="desOrSelf" ptType="node"/>
                    <dgm:constrLst>
                      <dgm:constr type="h" refType="w" op="equ" fact="0.800000"/>
                      <dgm:constr type="primFontSz" val="65"/>
                      <dgm:constr type="tMarg" refType="primFontSz" fact="0.200000"/>
                      <dgm:constr type="bMarg" refType="primFontSz" fact="0.200000"/>
                      <dgm:constr type="lMarg" refType="w" fact="0.100000"/>
                      <dgm:constr type="rMarg" refType="w" fact="0.400000"/>
                    </dgm:constrLst>
                  </dgm:if>
                  <dgm:else name="Name11">
                    <dgm:shape type="chevron" r:blip="">
                      <dgm:adjLst>
                        <dgm:adj idx="1" val="0.250000"/>
                      </dgm:adjLst>
                    </dgm:shape>
                    <dgm:presOf axis="desOrSelf" ptType="node"/>
                    <dgm:constrLst>
                      <dgm:constr type="h" refType="w" op="equ" fact="0.800000"/>
                      <dgm:constr type="primFontSz" val="65"/>
                      <dgm:constr type="tMarg" refType="primFontSz" fact="0.200000"/>
                      <dgm:constr type="bMarg" refType="primFontSz" fact="0.200000"/>
                      <dgm:constr type="lMarg" refType="w" fact="0.100000"/>
                      <dgm:constr type="rMarg" refType="w" fact="0.100000"/>
                    </dgm:constrLst>
                  </dgm:else>
                </dgm:choose>
              </dgm:if>
              <dgm:else name="Name12">
                <dgm:choose name="Name13">
                  <dgm:if name="Name14" axis="self" ptType="node" func="pos" op="equ" val="1">
                    <dgm:shape rot="180.000000" type="homePlate" r:blip="">
                      <dgm:adjLst>
                        <dgm:adj idx="1" val="0.250000"/>
                      </dgm:adjLst>
                    </dgm:shape>
                    <dgm:presOf axis="desOrSelf" ptType="node"/>
                    <dgm:constrLst>
                      <dgm:constr type="h" refType="w" op="equ" fact="0.800000"/>
                      <dgm:constr type="primFontSz" val="65"/>
                      <dgm:constr type="tMarg" refType="primFontSz" fact="0.200000"/>
                      <dgm:constr type="bMarg" refType="primFontSz" fact="0.200000"/>
                      <dgm:constr type="lMarg" refType="w" fact="0.400000"/>
                      <dgm:constr type="rMarg" refType="w" fact="0.100000"/>
                    </dgm:constrLst>
                  </dgm:if>
                  <dgm:else name="Name15">
                    <dgm:shape rot="180.000000" type="chevron" r:blip="">
                      <dgm:adjLst>
                        <dgm:adj idx="1" val="0.250000"/>
                      </dgm:adjLst>
                    </dgm:shape>
                    <dgm:presOf axis="desOrSelf" ptType="node"/>
                    <dgm:constrLst>
                      <dgm:constr type="h" refType="w" op="equ" fact="0.800000"/>
                      <dgm:constr type="primFontSz" val="65"/>
                      <dgm:constr type="tMarg" refType="primFontSz" fact="0.200000"/>
                      <dgm:constr type="bMarg" refType="primFontSz" fact="0.200000"/>
                      <dgm:constr type="lMarg" refType="w" fact="0.100000"/>
                      <dgm:constr type="rMarg" refType="w" fact="0.100000"/>
                    </dgm:constrLst>
                  </dgm:else>
                </dgm:choose>
              </dgm:else>
            </dgm:choose>
            <dgm:ruleLst>
              <dgm:rule type="primFontSz" val="5" fact="NaN" max="NaN"/>
            </dgm:ruleLst>
          </dgm:layoutNode>
          <dgm:forEach name="Name16" axis="followSib" ptType="sibTrans" cnt="1">
            <dgm:layoutNode name="parAndChSpace">
              <dgm:alg type="sp"/>
              <dgm:shape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00000"/>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type="homePlate" r:blip="">
                      <dgm:adjLst/>
                    </dgm:shape>
                    <dgm:constrLst>
                      <dgm:constr type="h" refType="w" op="equ" fact="0.400000"/>
                      <dgm:constr type="primFontSz" val="65"/>
                      <dgm:constr type="tMarg" refType="primFontSz" fact="0.210000"/>
                      <dgm:constr type="bMarg" refType="primFontSz" fact="0.210000"/>
                      <dgm:constr type="lMarg" refType="primFontSz" fact="0.420000"/>
                      <dgm:constr type="rMarg" refType="primFontSz" fact="0.105000"/>
                    </dgm:constrLst>
                  </dgm:if>
                  <dgm:else name="Name23">
                    <dgm:shape type="chevron" r:blip="">
                      <dgm:adjLst/>
                    </dgm:shape>
                    <dgm:constrLst>
                      <dgm:constr type="h" refType="w" op="equ" fact="0.400000"/>
                      <dgm:constr type="primFontSz" val="65"/>
                      <dgm:constr type="tMarg" refType="primFontSz" fact="0.210000"/>
                      <dgm:constr type="bMarg" refType="primFontSz" fact="0.210000"/>
                      <dgm:constr type="lMarg" refType="primFontSz" fact="0.315000"/>
                      <dgm:constr type="rMarg" refType="primFontSz" fact="0.105000"/>
                    </dgm:constrLst>
                  </dgm:else>
                </dgm:choose>
              </dgm:if>
              <dgm:else name="Name24">
                <dgm:choose name="Name25">
                  <dgm:if name="Name26" axis="self" ptType="node" func="pos" op="equ" val="1">
                    <dgm:shape rot="180.000000" type="homePlate" r:blip="">
                      <dgm:adjLst/>
                    </dgm:shape>
                    <dgm:constrLst>
                      <dgm:constr type="h" refType="w" op="equ" fact="0.400000"/>
                      <dgm:constr type="primFontSz" val="65"/>
                      <dgm:constr type="tMarg" refType="primFontSz" fact="0.210000"/>
                      <dgm:constr type="bMarg" refType="primFontSz" fact="0.210000"/>
                      <dgm:constr type="lMarg" refType="primFontSz" fact="0.105000"/>
                      <dgm:constr type="rMarg" refType="primFontSz" fact="0.420000"/>
                    </dgm:constrLst>
                  </dgm:if>
                  <dgm:else name="Name27">
                    <dgm:shape rot="180.000000" type="chevron" r:blip="">
                      <dgm:adjLst/>
                    </dgm:shape>
                    <dgm:constrLst>
                      <dgm:constr type="h" refType="w" op="equ" fact="0.400000"/>
                      <dgm:constr type="primFontSz" val="65"/>
                      <dgm:constr type="tMarg" refType="primFontSz" fact="0.210000"/>
                      <dgm:constr type="bMarg" refType="primFontSz" fact="0.210000"/>
                      <dgm:constr type="lMarg" refType="primFontSz" fact="0.105000"/>
                      <dgm:constr type="rMarg" refType="primFontSz" fact="0.315000"/>
                    </dgm:constrLst>
                  </dgm:else>
                </dgm:choose>
              </dgm:else>
            </dgm:choose>
            <dgm:ruleLst>
              <dgm:rule type="primFontSz" val="5" fact="NaN" max="NaN"/>
            </dgm:ruleLst>
          </dgm:layoutNode>
          <dgm:forEach name="Name28" axis="followSib" ptType="sibTrans" cnt="1">
            <dgm:layoutNode name="parSpace">
              <dgm:alg type="sp"/>
              <dgm:shape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xmlns:r="http://schemas.openxmlformats.org/officeDocument/2006/relationships"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animLvl val="lvl"/>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00000"/>
          <dgm:constr type="h" for="des" forName="desTx" refType="primFontSz" refFor="des" refForName="parTx" fact="0.500000"/>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00000"/>
                  <dgm:constr type="t" for="ch" forName="desTx" refType="h" refFor="ch" refForName="parTx" fact="1.125000"/>
                </dgm:constrLst>
              </dgm:if>
              <dgm:else name="Name9">
                <dgm:constrLst>
                  <dgm:constr type="l" for="ch" forName="parTx"/>
                  <dgm:constr type="w" for="ch" forName="parTx" refType="w"/>
                  <dgm:constr type="t" for="ch" forName="parTx"/>
                  <dgm:constr type="l" for="ch" forName="desTx" refType="w" fact="0.200000"/>
                  <dgm:constr type="w" for="ch" forName="desTx" refType="w" refFor="ch" refForName="parTx" fact="0.800000"/>
                  <dgm:constr type="t" for="ch" forName="desTx" refType="h" refFor="ch" refForName="parTx" fact="1.125000"/>
                </dgm:constrLst>
              </dgm:else>
            </dgm:choose>
            <dgm:ruleLst>
              <dgm:rule type="h" val="INF" fact="NaN" max="NaN"/>
            </dgm:ruleLst>
            <dgm:layoutNode name="parTx">
              <dgm:varLst>
                <dgm:chMax val="0"/>
                <dgm:chPref val="0"/>
                <dgm:bulletEnabled val="1"/>
              </dgm:varLst>
              <dgm:alg type="tx"/>
              <dgm:choose name="Name10">
                <dgm:if name="Name11" func="var" arg="dir" op="equ" val="norm">
                  <dgm:shape type="chevron" r:blip="">
                    <dgm:adjLst/>
                  </dgm:shape>
                </dgm:if>
                <dgm:else name="Name12">
                  <dgm:shape rot="180.000000" type="chevron" r:blip="">
                    <dgm:adjLst/>
                  </dgm:shape>
                </dgm:else>
              </dgm:choose>
              <dgm:presOf axis="self" ptType="node"/>
              <dgm:choose name="Name13">
                <dgm:if name="Name14" func="var" arg="dir" op="equ" val="norm">
                  <dgm:constrLst>
                    <dgm:constr type="h" refType="w" op="lte" fact="0.400000"/>
                    <dgm:constr type="h"/>
                    <dgm:constr type="tMarg" refType="primFontSz" fact="0.105000"/>
                    <dgm:constr type="bMarg" refType="primFontSz" fact="0.105000"/>
                    <dgm:constr type="lMarg" refType="primFontSz" fact="0.315000"/>
                    <dgm:constr type="rMarg" refType="primFontSz" fact="0.105000"/>
                  </dgm:constrLst>
                </dgm:if>
                <dgm:else name="Name15">
                  <dgm:constrLst>
                    <dgm:constr type="h" refType="w" op="lte" fact="0.400000"/>
                    <dgm:constr type="h"/>
                    <dgm:constr type="tMarg" refType="primFontSz" fact="0.105000"/>
                    <dgm:constr type="bMarg" refType="primFontSz" fact="0.105000"/>
                    <dgm:constr type="lMarg" refType="primFontSz" fact="0.105000"/>
                    <dgm:constr type="rMarg" refType="primFontSz" fact="0.315000"/>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type="rect" r:blip="">
                    <dgm:adjLst/>
                  </dgm:shape>
                </dgm:if>
                <dgm:else name="Name18">
                  <dgm:shape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00000"/>
        </dgm:constrLst>
        <dgm:ruleLst/>
        <dgm:forEach name="Name21" axis="ch" ptType="node">
          <dgm:layoutNode name="parTxOnly">
            <dgm:varLst>
              <dgm:chMax val="0"/>
              <dgm:chPref val="0"/>
              <dgm:bulletEnabled val="1"/>
            </dgm:varLst>
            <dgm:alg type="tx"/>
            <dgm:choose name="Name22">
              <dgm:if name="Name23" func="var" arg="dir" op="equ" val="norm">
                <dgm:shape type="chevron" r:blip="">
                  <dgm:adjLst/>
                </dgm:shape>
              </dgm:if>
              <dgm:else name="Name24">
                <dgm:shape rot="180.000000" type="chevron" r:blip="">
                  <dgm:adjLst/>
                </dgm:shape>
              </dgm:else>
            </dgm:choose>
            <dgm:presOf axis="self" ptType="node"/>
            <dgm:choose name="Name25">
              <dgm:if name="Name26" func="var" arg="dir" op="equ" val="norm">
                <dgm:constrLst>
                  <dgm:constr type="h" refType="w" op="equ" fact="0.400000"/>
                  <dgm:constr type="tMarg" refType="primFontSz" fact="0.105000"/>
                  <dgm:constr type="bMarg" refType="primFontSz" fact="0.105000"/>
                  <dgm:constr type="lMarg" refType="primFontSz" fact="0.315000"/>
                  <dgm:constr type="rMarg" refType="primFontSz" fact="0.105000"/>
                </dgm:constrLst>
              </dgm:if>
              <dgm:else name="Name27">
                <dgm:constrLst>
                  <dgm:constr type="h" refType="w" op="equ" fact="0.400000"/>
                  <dgm:constr type="tMarg" refType="primFontSz" fact="0.105000"/>
                  <dgm:constr type="bMarg" refType="primFontSz" fact="0.105000"/>
                  <dgm:constr type="lMarg" refType="primFontSz" fact="0.105000"/>
                  <dgm:constr type="rMarg" refType="primFontSz" fact="0.315000"/>
                </dgm:constrLst>
              </dgm:else>
            </dgm:choose>
            <dgm:ruleLst>
              <dgm:rule type="primFontSz" val="5" fact="NaN" max="NaN"/>
            </dgm:ruleLst>
          </dgm:layoutNode>
          <dgm:forEach name="Name28" axis="followSib" ptType="sibTrans" cnt="1">
            <dgm:layoutNode name="parTxOnlySpace">
              <dgm:alg type="sp"/>
              <dgm:shape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xmlns:r="http://schemas.openxmlformats.org/officeDocument/2006/relationships"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val="norm"/>
      <dgm:resizeHandles val="exact"/>
    </dgm:varLst>
    <dgm:choose name="Name1">
      <dgm:if name="Name2" func="var" arg="dir" op="equ" val="norm">
        <dgm:alg type="lin"/>
      </dgm:if>
      <dgm:else name="Name3">
        <dgm:alg type="lin">
          <dgm:param type="linDir" val="fromR"/>
        </dgm:alg>
      </dgm:else>
    </dgm:choose>
    <dgm:shape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00000"/>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type="homePlate" r:blip="">
                      <dgm:adjLst>
                        <dgm:adj idx="1" val="0.250000"/>
                      </dgm:adjLst>
                    </dgm:shape>
                    <dgm:presOf axis="desOrSelf" ptType="node"/>
                    <dgm:constrLst>
                      <dgm:constr type="h" refType="w" op="equ" fact="0.800000"/>
                      <dgm:constr type="primFontSz" val="65"/>
                      <dgm:constr type="tMarg" refType="primFontSz" fact="0.200000"/>
                      <dgm:constr type="bMarg" refType="primFontSz" fact="0.200000"/>
                      <dgm:constr type="lMarg" refType="w" fact="0.100000"/>
                      <dgm:constr type="rMarg" refType="w" fact="0.400000"/>
                    </dgm:constrLst>
                  </dgm:if>
                  <dgm:else name="Name11">
                    <dgm:shape type="chevron" r:blip="">
                      <dgm:adjLst>
                        <dgm:adj idx="1" val="0.250000"/>
                      </dgm:adjLst>
                    </dgm:shape>
                    <dgm:presOf axis="desOrSelf" ptType="node"/>
                    <dgm:constrLst>
                      <dgm:constr type="h" refType="w" op="equ" fact="0.800000"/>
                      <dgm:constr type="primFontSz" val="65"/>
                      <dgm:constr type="tMarg" refType="primFontSz" fact="0.200000"/>
                      <dgm:constr type="bMarg" refType="primFontSz" fact="0.200000"/>
                      <dgm:constr type="lMarg" refType="w" fact="0.100000"/>
                      <dgm:constr type="rMarg" refType="w" fact="0.100000"/>
                    </dgm:constrLst>
                  </dgm:else>
                </dgm:choose>
              </dgm:if>
              <dgm:else name="Name12">
                <dgm:choose name="Name13">
                  <dgm:if name="Name14" axis="self" ptType="node" func="pos" op="equ" val="1">
                    <dgm:shape rot="180.000000" type="homePlate" r:blip="">
                      <dgm:adjLst>
                        <dgm:adj idx="1" val="0.250000"/>
                      </dgm:adjLst>
                    </dgm:shape>
                    <dgm:presOf axis="desOrSelf" ptType="node"/>
                    <dgm:constrLst>
                      <dgm:constr type="h" refType="w" op="equ" fact="0.800000"/>
                      <dgm:constr type="primFontSz" val="65"/>
                      <dgm:constr type="tMarg" refType="primFontSz" fact="0.200000"/>
                      <dgm:constr type="bMarg" refType="primFontSz" fact="0.200000"/>
                      <dgm:constr type="lMarg" refType="w" fact="0.400000"/>
                      <dgm:constr type="rMarg" refType="w" fact="0.100000"/>
                    </dgm:constrLst>
                  </dgm:if>
                  <dgm:else name="Name15">
                    <dgm:shape rot="180.000000" type="chevron" r:blip="">
                      <dgm:adjLst>
                        <dgm:adj idx="1" val="0.250000"/>
                      </dgm:adjLst>
                    </dgm:shape>
                    <dgm:presOf axis="desOrSelf" ptType="node"/>
                    <dgm:constrLst>
                      <dgm:constr type="h" refType="w" op="equ" fact="0.800000"/>
                      <dgm:constr type="primFontSz" val="65"/>
                      <dgm:constr type="tMarg" refType="primFontSz" fact="0.200000"/>
                      <dgm:constr type="bMarg" refType="primFontSz" fact="0.200000"/>
                      <dgm:constr type="lMarg" refType="w" fact="0.100000"/>
                      <dgm:constr type="rMarg" refType="w" fact="0.100000"/>
                    </dgm:constrLst>
                  </dgm:else>
                </dgm:choose>
              </dgm:else>
            </dgm:choose>
            <dgm:ruleLst>
              <dgm:rule type="primFontSz" val="5" fact="NaN" max="NaN"/>
            </dgm:ruleLst>
          </dgm:layoutNode>
          <dgm:forEach name="Name16" axis="followSib" ptType="sibTrans" cnt="1">
            <dgm:layoutNode name="parAndChSpace">
              <dgm:alg type="sp"/>
              <dgm:shape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00000"/>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type="homePlate" r:blip="">
                      <dgm:adjLst/>
                    </dgm:shape>
                    <dgm:constrLst>
                      <dgm:constr type="h" refType="w" op="equ" fact="0.400000"/>
                      <dgm:constr type="primFontSz" val="65"/>
                      <dgm:constr type="tMarg" refType="primFontSz" fact="0.210000"/>
                      <dgm:constr type="bMarg" refType="primFontSz" fact="0.210000"/>
                      <dgm:constr type="lMarg" refType="primFontSz" fact="0.420000"/>
                      <dgm:constr type="rMarg" refType="primFontSz" fact="0.105000"/>
                    </dgm:constrLst>
                  </dgm:if>
                  <dgm:else name="Name23">
                    <dgm:shape type="chevron" r:blip="">
                      <dgm:adjLst/>
                    </dgm:shape>
                    <dgm:constrLst>
                      <dgm:constr type="h" refType="w" op="equ" fact="0.400000"/>
                      <dgm:constr type="primFontSz" val="65"/>
                      <dgm:constr type="tMarg" refType="primFontSz" fact="0.210000"/>
                      <dgm:constr type="bMarg" refType="primFontSz" fact="0.210000"/>
                      <dgm:constr type="lMarg" refType="primFontSz" fact="0.315000"/>
                      <dgm:constr type="rMarg" refType="primFontSz" fact="0.105000"/>
                    </dgm:constrLst>
                  </dgm:else>
                </dgm:choose>
              </dgm:if>
              <dgm:else name="Name24">
                <dgm:choose name="Name25">
                  <dgm:if name="Name26" axis="self" ptType="node" func="pos" op="equ" val="1">
                    <dgm:shape rot="180.000000" type="homePlate" r:blip="">
                      <dgm:adjLst/>
                    </dgm:shape>
                    <dgm:constrLst>
                      <dgm:constr type="h" refType="w" op="equ" fact="0.400000"/>
                      <dgm:constr type="primFontSz" val="65"/>
                      <dgm:constr type="tMarg" refType="primFontSz" fact="0.210000"/>
                      <dgm:constr type="bMarg" refType="primFontSz" fact="0.210000"/>
                      <dgm:constr type="lMarg" refType="primFontSz" fact="0.105000"/>
                      <dgm:constr type="rMarg" refType="primFontSz" fact="0.420000"/>
                    </dgm:constrLst>
                  </dgm:if>
                  <dgm:else name="Name27">
                    <dgm:shape rot="180.000000" type="chevron" r:blip="">
                      <dgm:adjLst/>
                    </dgm:shape>
                    <dgm:constrLst>
                      <dgm:constr type="h" refType="w" op="equ" fact="0.400000"/>
                      <dgm:constr type="primFontSz" val="65"/>
                      <dgm:constr type="tMarg" refType="primFontSz" fact="0.210000"/>
                      <dgm:constr type="bMarg" refType="primFontSz" fact="0.210000"/>
                      <dgm:constr type="lMarg" refType="primFontSz" fact="0.105000"/>
                      <dgm:constr type="rMarg" refType="primFontSz" fact="0.315000"/>
                    </dgm:constrLst>
                  </dgm:else>
                </dgm:choose>
              </dgm:else>
            </dgm:choose>
            <dgm:ruleLst>
              <dgm:rule type="primFontSz" val="5" fact="NaN" max="NaN"/>
            </dgm:ruleLst>
          </dgm:layoutNode>
          <dgm:forEach name="Name28" axis="followSib" ptType="sibTrans" cnt="1">
            <dgm:layoutNode name="parSpace">
              <dgm:alg type="sp"/>
              <dgm:shape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ven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tx1"/>
      </a:fontRef>
    </dgm:style>
  </dgm:styleLbl>
  <dgm:styleLbl name="align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f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f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bgSibTrans2D1">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a:schemeClr val="lt1"/>
      </a:fontRef>
    </dgm:style>
  </dgm:styleLbl>
  <dgm:styleLbl name="sibTrans1D1">
    <dgm:scene3d>
      <a:camera prst="orthographicFront"/>
      <a:lightRig rig="threePt" dir="t"/>
    </dgm:scene3d>
    <dgm:sp3d/>
    <dgm:txPr>
      <a:bodyPr/>
      <a:p>
        <a:pPr>
          <a:defRPr/>
        </a:pPr>
        <a:endParaRPr/>
      </a:p>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sst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a:bodyPr/>
      <a:p>
        <a:pPr>
          <a:defRPr/>
        </a:pPr>
        <a:endParaRPr/>
      </a:p>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a:bodyPr/>
      <a:p>
        <a:pPr>
          <a:defRPr/>
        </a:pPr>
        <a:endParaRPr/>
      </a:p>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Align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0">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dk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trBgShp">
    <dgm:scene3d>
      <a:camera prst="orthographicFront"/>
      <a:lightRig rig="threePt" dir="t"/>
    </dgm:scene3d>
    <dgm:sp3d/>
    <dgm:txPr>
      <a:bodyPr/>
      <a:p>
        <a:pPr>
          <a:defRPr/>
        </a:pPr>
        <a:endParaRPr/>
      </a:p>
    </dgm:txPr>
    <dgm:style>
      <a:lnRef idx="0">
        <a:srgbClr val="000000"/>
      </a:lnRef>
      <a:fillRef idx="1">
        <a:srgbClr val="000000"/>
      </a:fillRef>
      <a:effectRef idx="0">
        <a:srgbClr val="000000"/>
      </a:effectRef>
      <a:fontRef idx="minor"/>
    </dgm:style>
  </dgm:styleLbl>
  <dgm:styleLbl name="fgShp">
    <dgm:scene3d>
      <a:camera prst="orthographicFront"/>
      <a:lightRig rig="threePt" dir="t"/>
    </dgm:scene3d>
    <dgm:sp3d/>
    <dgm:txPr>
      <a:bodyPr/>
      <a:p>
        <a:pPr>
          <a:defRPr/>
        </a:pPr>
        <a:endParaRPr/>
      </a:p>
    </dgm:txPr>
    <dgm:style>
      <a:lnRef idx="2">
        <a:srgbClr val="000000"/>
      </a:lnRef>
      <a:fillRef idx="1">
        <a:srgbClr val="000000"/>
      </a:fillRef>
      <a:effectRef idx="0">
        <a:srgbClr val="000000"/>
      </a:effectRef>
      <a:fontRef idx="minor"/>
    </dgm:style>
  </dgm:styleLbl>
  <dgm:styleLbl name="revTx">
    <dgm:scene3d>
      <a:camera prst="orthographicFront"/>
      <a:lightRig rig="threePt" dir="t"/>
    </dgm:scene3d>
    <dgm:sp3d/>
    <dgm:txPr>
      <a:bodyPr/>
      <a:p>
        <a:pPr>
          <a:defRPr/>
        </a:pPr>
        <a:endParaRPr/>
      </a:p>
    </dgm:txPr>
    <dgm:style>
      <a:lnRef idx="0">
        <a:srgbClr val="000000"/>
      </a:lnRef>
      <a:fillRef idx="0">
        <a:srgbClr val="000000"/>
      </a:fillRef>
      <a:effectRef idx="0">
        <a:srgbClr val="000000"/>
      </a:effectRef>
      <a:fontRef idx="minor"/>
    </dgm:style>
  </dgm:styleLbl>
</dgm:styleDef>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Верхний колонтитул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F057B64C-14F3-4903-80CA-53C093D0E438}" type="datetimeFigureOut">
              <a:rPr lang="ru-RU"/>
              <a:t/>
            </a:fld>
            <a:endParaRPr lang="ru-RU"/>
          </a:p>
        </p:txBody>
      </p:sp>
      <p:sp>
        <p:nvSpPr>
          <p:cNvPr id="4" name="Образ слайда 3"/>
          <p:cNvSpPr>
            <a:spLocks noChangeAspect="1" noGrp="1" noRo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ru-RU"/>
          </a:p>
        </p:txBody>
      </p:sp>
      <p:sp>
        <p:nvSpPr>
          <p:cNvPr id="5" name="Заметки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6" name="Нижний колонтитул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8671006-CFC7-45D5-B579-0CB27C0B8D2C}" type="slidenum">
              <a:rPr lang="ru-RU"/>
              <a:t/>
            </a:fld>
            <a:endParaRPr lang="ru-RU"/>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Образ слайда 1"/>
          <p:cNvSpPr>
            <a:spLocks noChangeAspect="1" noGrp="1" noRot="1"/>
          </p:cNvSpPr>
          <p:nvPr>
            <p:ph type="sldImg"/>
          </p:nvPr>
        </p:nvSpPr>
        <p:spPr bwMode="auto"/>
      </p:sp>
      <p:sp>
        <p:nvSpPr>
          <p:cNvPr id="3" name="Заметки 2"/>
          <p:cNvSpPr>
            <a:spLocks noGrp="1"/>
          </p:cNvSpPr>
          <p:nvPr>
            <p:ph type="body" idx="1"/>
          </p:nvPr>
        </p:nvSpPr>
        <p:spPr bwMode="auto"/>
        <p:txBody>
          <a:bodyPr/>
          <a:lstStyle/>
          <a:p>
            <a:pPr>
              <a:defRPr/>
            </a:pPr>
            <a:r>
              <a:rPr lang="ru-RU"/>
              <a:t>В БУ есть такие понятия как клиент, процесс и ценность.</a:t>
            </a:r>
            <a:endParaRPr/>
          </a:p>
          <a:p>
            <a:pPr>
              <a:defRPr/>
            </a:pPr>
            <a:r>
              <a:rPr lang="ru-RU"/>
              <a:t>Каждый процесс состоит из заказчика и исполнителя.  Заказчиком может выступать как руководитель, орган или коллега или я.</a:t>
            </a:r>
            <a:endParaRPr/>
          </a:p>
        </p:txBody>
      </p:sp>
      <p:sp>
        <p:nvSpPr>
          <p:cNvPr id="4" name="Номер слайда 3"/>
          <p:cNvSpPr>
            <a:spLocks noGrp="1"/>
          </p:cNvSpPr>
          <p:nvPr>
            <p:ph type="sldNum" sz="quarter" idx="5"/>
          </p:nvPr>
        </p:nvSpPr>
        <p:spPr bwMode="auto"/>
        <p:txBody>
          <a:bodyPr/>
          <a:lstStyle/>
          <a:p>
            <a:pPr>
              <a:defRPr/>
            </a:pPr>
            <a:fld id="{D8671006-CFC7-45D5-B579-0CB27C0B8D2C}" type="slidenum">
              <a:rPr lang="ru-RU"/>
              <a:t/>
            </a:fld>
            <a:endParaRPr lang="ru-RU"/>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Образ слайда 1"/>
          <p:cNvSpPr>
            <a:spLocks noChangeAspect="1" noGrp="1" noRot="1"/>
          </p:cNvSpPr>
          <p:nvPr>
            <p:ph type="sldImg"/>
          </p:nvPr>
        </p:nvSpPr>
        <p:spPr bwMode="auto"/>
      </p:sp>
      <p:sp>
        <p:nvSpPr>
          <p:cNvPr id="3" name="Заметки 2"/>
          <p:cNvSpPr>
            <a:spLocks noGrp="1"/>
          </p:cNvSpPr>
          <p:nvPr>
            <p:ph type="body" idx="1"/>
          </p:nvPr>
        </p:nvSpPr>
        <p:spPr bwMode="auto"/>
        <p:txBody>
          <a:bodyPr/>
          <a:lstStyle/>
          <a:p>
            <a:pPr>
              <a:defRPr/>
            </a:pPr>
            <a:r>
              <a:rPr lang="ru-RU"/>
              <a:t>Принципы:</a:t>
            </a:r>
            <a:endParaRPr/>
          </a:p>
          <a:p>
            <a:pPr>
              <a:defRPr/>
            </a:pPr>
            <a:r>
              <a:rPr lang="ru-RU"/>
              <a:t>1.</a:t>
            </a:r>
            <a:r>
              <a:rPr lang="ru-RU" sz="1200" b="0" i="0">
                <a:solidFill>
                  <a:schemeClr val="tx1"/>
                </a:solidFill>
                <a:latin typeface="+mn-lt"/>
                <a:ea typeface="+mn-ea"/>
                <a:cs typeface="+mn-cs"/>
              </a:rPr>
              <a:t> Сначала нужно понять, что является важным и существенным для заказчика и каким он хочет видеть итог.</a:t>
            </a:r>
            <a:r>
              <a:rPr lang="ru-RU" sz="1200" b="1" i="0">
                <a:solidFill>
                  <a:schemeClr val="tx1"/>
                </a:solidFill>
                <a:latin typeface="+mn-lt"/>
                <a:ea typeface="+mn-ea"/>
                <a:cs typeface="+mn-cs"/>
              </a:rPr>
              <a:t> </a:t>
            </a:r>
            <a:r>
              <a:rPr lang="ru-RU" sz="1200" b="0" i="0">
                <a:solidFill>
                  <a:schemeClr val="tx1"/>
                </a:solidFill>
                <a:latin typeface="+mn-lt"/>
                <a:ea typeface="+mn-ea"/>
                <a:cs typeface="+mn-cs"/>
              </a:rPr>
              <a:t>Это поможет сосредоточиться на основных процессах</a:t>
            </a:r>
            <a:endParaRPr lang="ru-RU"/>
          </a:p>
          <a:p>
            <a:pPr>
              <a:defRPr/>
            </a:pPr>
            <a:r>
              <a:rPr lang="ru-RU"/>
              <a:t>2. </a:t>
            </a:r>
            <a:r>
              <a:rPr lang="ru-RU" sz="1200" b="0" i="0">
                <a:solidFill>
                  <a:schemeClr val="tx1"/>
                </a:solidFill>
                <a:latin typeface="+mn-lt"/>
                <a:ea typeface="+mn-ea"/>
                <a:cs typeface="+mn-cs"/>
              </a:rPr>
              <a:t>Нужно проанализировать все этапы производства, чтобы вовремя избавиться от излишков запасов, устранить простои оборудования, снизить затраты и внедрить улучшения.</a:t>
            </a:r>
            <a:endParaRPr/>
          </a:p>
          <a:p>
            <a:pPr>
              <a:defRPr/>
            </a:pPr>
            <a:r>
              <a:rPr lang="ru-RU" sz="1200" b="0" i="0">
                <a:solidFill>
                  <a:schemeClr val="tx1"/>
                </a:solidFill>
                <a:latin typeface="+mn-lt"/>
                <a:ea typeface="+mn-ea"/>
                <a:cs typeface="+mn-cs"/>
              </a:rPr>
              <a:t>3. Люди, которые непосредственно участвуют в процессе, видят слабые места. Персонал должен быть заинтересован в том, чтобы предлагать идеи для решения проблем и принимать активное участие в реализации изменений. Так сотрудники почувствуют собственную значимость для организации.</a:t>
            </a:r>
            <a:endParaRPr/>
          </a:p>
          <a:p>
            <a:pPr>
              <a:defRPr/>
            </a:pPr>
            <a:r>
              <a:rPr lang="ru-RU" sz="1200" b="0" i="0">
                <a:solidFill>
                  <a:schemeClr val="tx1"/>
                </a:solidFill>
                <a:latin typeface="+mn-lt"/>
                <a:ea typeface="+mn-ea"/>
                <a:cs typeface="+mn-cs"/>
              </a:rPr>
              <a:t>4. Для лучшего результата-необходимо назначать ответственных лиц и сроки.</a:t>
            </a:r>
            <a:endParaRPr/>
          </a:p>
          <a:p>
            <a:pPr>
              <a:defRPr/>
            </a:pPr>
            <a:r>
              <a:rPr lang="ru-RU" sz="1200" b="0" i="0">
                <a:solidFill>
                  <a:schemeClr val="tx1"/>
                </a:solidFill>
                <a:latin typeface="+mn-lt"/>
                <a:ea typeface="+mn-ea"/>
                <a:cs typeface="+mn-cs"/>
              </a:rPr>
              <a:t>5. Конечно, невозможно добиться идеала, но нужно ставить такую цель, непрерывно улучшая процессы и продукты. Максимального эффекта можно будет добиться, если выявлять потери и устранять их на постоянной основе.</a:t>
            </a:r>
            <a:endParaRPr lang="ru-RU"/>
          </a:p>
        </p:txBody>
      </p:sp>
      <p:sp>
        <p:nvSpPr>
          <p:cNvPr id="4" name="Номер слайда 3"/>
          <p:cNvSpPr>
            <a:spLocks noGrp="1"/>
          </p:cNvSpPr>
          <p:nvPr>
            <p:ph type="sldNum" sz="quarter" idx="5"/>
          </p:nvPr>
        </p:nvSpPr>
        <p:spPr bwMode="auto"/>
        <p:txBody>
          <a:bodyPr/>
          <a:lstStyle/>
          <a:p>
            <a:pPr>
              <a:defRPr/>
            </a:pPr>
            <a:fld id="{D8671006-CFC7-45D5-B579-0CB27C0B8D2C}" type="slidenum">
              <a:rPr lang="ru-RU"/>
              <a:t/>
            </a:fld>
            <a:endParaRPr lang="ru-RU"/>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0" y="1122363"/>
            <a:ext cx="9144000" cy="2387600"/>
          </a:xfrm>
        </p:spPr>
        <p:txBody>
          <a:bodyPr anchor="b"/>
          <a:lstStyle>
            <a:lvl1pPr algn="ctr">
              <a:defRPr sz="6000"/>
            </a:lvl1pPr>
          </a:lstStyle>
          <a:p>
            <a:pPr>
              <a:defRPr/>
            </a:pPr>
            <a:r>
              <a:rPr lang="ru-RU"/>
              <a:t>Образец заголовка</a:t>
            </a:r>
            <a:endParaRPr/>
          </a:p>
        </p:txBody>
      </p:sp>
      <p:sp>
        <p:nvSpPr>
          <p:cNvPr id="3" name="Подзаголовок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Образец подзаголовка</a:t>
            </a:r>
            <a:endParaRPr/>
          </a:p>
        </p:txBody>
      </p:sp>
      <p:sp>
        <p:nvSpPr>
          <p:cNvPr id="4" name="Дата 3"/>
          <p:cNvSpPr>
            <a:spLocks noGrp="1"/>
          </p:cNvSpPr>
          <p:nvPr>
            <p:ph type="dt" sz="half" idx="10"/>
          </p:nvPr>
        </p:nvSpPr>
        <p:spPr bwMode="auto"/>
        <p:txBody>
          <a:bodyPr/>
          <a:lstStyle/>
          <a:p>
            <a:pPr>
              <a:defRPr/>
            </a:pPr>
            <a:fld id="{507943B1-802D-40CA-9E2B-FC06EBA2B16C}" type="datetime1">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89B0ADB3-7FCC-4E11-9A55-0489157DDB51}" type="datetime1">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724900" y="365125"/>
            <a:ext cx="2628900" cy="5811838"/>
          </a:xfrm>
        </p:spPr>
        <p:txBody>
          <a:bodyPr vert="eaVert"/>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a:xfrm>
            <a:off x="838200" y="365125"/>
            <a:ext cx="7734300" cy="5811838"/>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C192243D-353D-461A-B1E5-BAB0F132C74B}" type="datetime1">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435B8D85-91E7-465A-9BA5-40D559398EAB}" type="datetime1">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1850" y="1709738"/>
            <a:ext cx="10515600" cy="2852737"/>
          </a:xfrm>
        </p:spPr>
        <p:txBody>
          <a:bodyPr anchor="b"/>
          <a:lstStyle>
            <a:lvl1pPr>
              <a:defRPr sz="6000"/>
            </a:lvl1pPr>
          </a:lstStyle>
          <a:p>
            <a:pPr>
              <a:defRPr/>
            </a:pPr>
            <a:r>
              <a:rPr lang="ru-RU"/>
              <a:t>Образец заголовка</a:t>
            </a:r>
            <a:endParaRPr/>
          </a:p>
        </p:txBody>
      </p:sp>
      <p:sp>
        <p:nvSpPr>
          <p:cNvPr id="3" name="Текст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95F73CF8-A93C-4BEB-8CE2-1DF1F35687C8}" type="datetime1">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sz="half" idx="1"/>
          </p:nvPr>
        </p:nvSpPr>
        <p:spPr bwMode="auto">
          <a:xfrm>
            <a:off x="838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Объект 3"/>
          <p:cNvSpPr>
            <a:spLocks noGrp="1"/>
          </p:cNvSpPr>
          <p:nvPr>
            <p:ph sz="half" idx="2"/>
          </p:nvPr>
        </p:nvSpPr>
        <p:spPr bwMode="auto">
          <a:xfrm>
            <a:off x="6172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Дата 4"/>
          <p:cNvSpPr>
            <a:spLocks noGrp="1"/>
          </p:cNvSpPr>
          <p:nvPr>
            <p:ph type="dt" sz="half" idx="10"/>
          </p:nvPr>
        </p:nvSpPr>
        <p:spPr bwMode="auto"/>
        <p:txBody>
          <a:bodyPr/>
          <a:lstStyle/>
          <a:p>
            <a:pPr>
              <a:defRPr/>
            </a:pPr>
            <a:fld id="{4ABB2872-9BE0-493B-BFC9-39E54F0B97D7}" type="datetime1">
              <a:rPr lang="ru-RU"/>
              <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365125"/>
            <a:ext cx="10515600" cy="1325563"/>
          </a:xfrm>
        </p:spPr>
        <p:txBody>
          <a:bodyPr/>
          <a:lstStyle/>
          <a:p>
            <a:pPr>
              <a:defRPr/>
            </a:pPr>
            <a:r>
              <a:rPr lang="ru-RU"/>
              <a:t>Образец заголовка</a:t>
            </a:r>
            <a:endParaRPr/>
          </a:p>
        </p:txBody>
      </p:sp>
      <p:sp>
        <p:nvSpPr>
          <p:cNvPr id="3" name="Текст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Объект 3"/>
          <p:cNvSpPr>
            <a:spLocks noGrp="1"/>
          </p:cNvSpPr>
          <p:nvPr>
            <p:ph sz="half" idx="2"/>
          </p:nvPr>
        </p:nvSpPr>
        <p:spPr bwMode="auto">
          <a:xfrm>
            <a:off x="839788" y="2505074"/>
            <a:ext cx="5157787"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Текст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Объект 5"/>
          <p:cNvSpPr>
            <a:spLocks noGrp="1"/>
          </p:cNvSpPr>
          <p:nvPr>
            <p:ph sz="quarter" idx="4"/>
          </p:nvPr>
        </p:nvSpPr>
        <p:spPr bwMode="auto">
          <a:xfrm>
            <a:off x="6172200" y="2505074"/>
            <a:ext cx="5183188"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7" name="Дата 6"/>
          <p:cNvSpPr>
            <a:spLocks noGrp="1"/>
          </p:cNvSpPr>
          <p:nvPr>
            <p:ph type="dt" sz="half" idx="10"/>
          </p:nvPr>
        </p:nvSpPr>
        <p:spPr bwMode="auto"/>
        <p:txBody>
          <a:bodyPr/>
          <a:lstStyle/>
          <a:p>
            <a:pPr>
              <a:defRPr/>
            </a:pPr>
            <a:fld id="{253C9EDC-11D9-48CD-AD54-752CB489D819}" type="datetime1">
              <a:rPr lang="ru-RU"/>
              <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Дата 2"/>
          <p:cNvSpPr>
            <a:spLocks noGrp="1"/>
          </p:cNvSpPr>
          <p:nvPr>
            <p:ph type="dt" sz="half" idx="10"/>
          </p:nvPr>
        </p:nvSpPr>
        <p:spPr bwMode="auto"/>
        <p:txBody>
          <a:bodyPr/>
          <a:lstStyle/>
          <a:p>
            <a:pPr>
              <a:defRPr/>
            </a:pPr>
            <a:fld id="{45BB2E83-E444-4CA6-BA43-5CDC0FE82F70}" type="datetime1">
              <a:rPr lang="ru-RU"/>
              <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694FD8AF-CDBB-4096-913F-4E955B055EF4}" type="datetime1">
              <a:rPr lang="ru-RU"/>
              <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Объект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AC0D292C-79AB-4F49-AAD4-AE1653F5EC6A}" type="datetime1">
              <a:rPr lang="ru-RU"/>
              <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Рисунок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3A3CE37A-F721-45AA-B406-4A58A0AABC16}" type="datetime1">
              <a:rPr lang="ru-RU"/>
              <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E4761C8C-0223-44B4-BF6A-4C931C352BF7}" type="slidenum">
              <a:rPr lang="ru-RU"/>
              <a:t/>
            </a:fld>
            <a:endParaRPr lang="ru-RU"/>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ru-RU"/>
              <a:t>Образец заголовка</a:t>
            </a:r>
            <a:endParaRPr/>
          </a:p>
        </p:txBody>
      </p:sp>
      <p:sp>
        <p:nvSpPr>
          <p:cNvPr id="3" name="Текст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4FB13B8-82E8-46C3-AA87-B26ADE0F6938}" type="datetime1">
              <a:rPr lang="ru-RU"/>
              <a:t/>
            </a:fld>
            <a:endParaRPr lang="ru-RU"/>
          </a:p>
        </p:txBody>
      </p:sp>
      <p:sp>
        <p:nvSpPr>
          <p:cNvPr id="5" name="Нижний колонтитул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4761C8C-0223-44B4-BF6A-4C931C352BF7}" type="slidenum">
              <a:rPr lang="ru-RU"/>
              <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1"/>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hyperlink" Target="https://clck.ru/3FhwEY" TargetMode="External"/><Relationship Id="rId6"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diagramData" Target="../diagrams/data3.xml" /><Relationship Id="rId4" Type="http://schemas.microsoft.com/office/2007/relationships/diagramDrawing" Target="../diagrams/drawing3.xml" /><Relationship Id="rId5" Type="http://schemas.openxmlformats.org/officeDocument/2006/relationships/diagramColors" Target="../diagrams/colors3.xml" /><Relationship Id="rId6" Type="http://schemas.openxmlformats.org/officeDocument/2006/relationships/diagramLayout" Target="../diagrams/layout3.xml" /><Relationship Id="rId7" Type="http://schemas.openxmlformats.org/officeDocument/2006/relationships/diagramQuickStyle" Target="../diagrams/quickStyle3.xml" /></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jpg"/><Relationship Id="rId7" Type="http://schemas.openxmlformats.org/officeDocument/2006/relationships/hyperlink" Target="https://clck.ru/3FhwEY" TargetMode="External"/><Relationship Id="rId8" Type="http://schemas.openxmlformats.org/officeDocument/2006/relationships/image" Target="../media/image3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hyperlink" Target="https://bujet.ru/article/471660.php" TargetMode="External"/><Relationship Id="rId8" Type="http://schemas.openxmlformats.org/officeDocument/2006/relationships/image" Target="../media/image4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7.jp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png"/><Relationship Id="rId6" Type="http://schemas.openxmlformats.org/officeDocument/2006/relationships/image" Target="../media/image15.jpg"/><Relationship Id="rId7" Type="http://schemas.openxmlformats.org/officeDocument/2006/relationships/image" Target="../media/image1.png"/><Relationship Id="rId8" Type="http://schemas.openxmlformats.org/officeDocument/2006/relationships/image" Target="../media/image16.png"/><Relationship Id="rId9" Type="http://schemas.openxmlformats.org/officeDocument/2006/relationships/image" Target="../media/media1.sv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media2.svg"/><Relationship Id="rId6" Type="http://schemas.openxmlformats.org/officeDocument/2006/relationships/image" Target="../media/image18.png"/><Relationship Id="rId7" Type="http://schemas.openxmlformats.org/officeDocument/2006/relationships/image" Target="../media/media3.svg"/><Relationship Id="rId8" Type="http://schemas.openxmlformats.org/officeDocument/2006/relationships/image" Target="../media/image19.png"/><Relationship Id="rId9" Type="http://schemas.openxmlformats.org/officeDocument/2006/relationships/image" Target="../media/media4.svg"/><Relationship Id="rId10" Type="http://schemas.openxmlformats.org/officeDocument/2006/relationships/image" Target="../media/image20.png"/><Relationship Id="rId11" Type="http://schemas.openxmlformats.org/officeDocument/2006/relationships/image" Target="../media/media5.svg"/><Relationship Id="rId12" Type="http://schemas.openxmlformats.org/officeDocument/2006/relationships/image" Target="../media/image21.png"/><Relationship Id="rId13" Type="http://schemas.openxmlformats.org/officeDocument/2006/relationships/image" Target="../media/media6.sv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2.png"/><Relationship Id="rId4" Type="http://schemas.openxmlformats.org/officeDocument/2006/relationships/image" Target="../media/image23.jp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diagramData" Target="../diagrams/data1.xml" /><Relationship Id="rId4" Type="http://schemas.microsoft.com/office/2007/relationships/diagramDrawing" Target="../diagrams/drawing1.xml" /><Relationship Id="rId5" Type="http://schemas.openxmlformats.org/officeDocument/2006/relationships/diagramColors" Target="../diagrams/colors1.xml" /><Relationship Id="rId6" Type="http://schemas.openxmlformats.org/officeDocument/2006/relationships/diagramLayout" Target="../diagrams/layout1.xml" /><Relationship Id="rId7" Type="http://schemas.openxmlformats.org/officeDocument/2006/relationships/diagramQuickStyle" Target="../diagrams/quickStyle1.xml" /><Relationship Id="rId8" Type="http://schemas.openxmlformats.org/officeDocument/2006/relationships/diagramData" Target="../diagrams/data2.xml" /><Relationship Id="rId9" Type="http://schemas.microsoft.com/office/2007/relationships/diagramDrawing" Target="../diagrams/drawing2.xml" /><Relationship Id="rId10" Type="http://schemas.openxmlformats.org/officeDocument/2006/relationships/diagramColors" Target="../diagrams/colors2.xml" /><Relationship Id="rId11" Type="http://schemas.openxmlformats.org/officeDocument/2006/relationships/diagramLayout" Target="../diagrams/layout2.xml" /><Relationship Id="rId12" Type="http://schemas.openxmlformats.org/officeDocument/2006/relationships/diagramQuickStyle" Target="../diagrams/quickStyle2.xml" /></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2" name="image2.png"/>
          <p:cNvPicPr/>
          <p:nvPr/>
        </p:nvPicPr>
        <p:blipFill>
          <a:blip r:embed="rId2"/>
          <a:stretch/>
        </p:blipFill>
        <p:spPr bwMode="auto">
          <a:xfrm>
            <a:off x="11490363" y="112022"/>
            <a:ext cx="469265" cy="557530"/>
          </a:xfrm>
          <a:prstGeom prst="rect">
            <a:avLst/>
          </a:prstGeom>
        </p:spPr>
      </p:pic>
      <p:grpSp>
        <p:nvGrpSpPr>
          <p:cNvPr id="14" name="Group 961"/>
          <p:cNvGrpSpPr/>
          <p:nvPr/>
        </p:nvGrpSpPr>
        <p:grpSpPr bwMode="auto">
          <a:xfrm>
            <a:off x="10433919" y="3220250"/>
            <a:ext cx="1056444" cy="918803"/>
            <a:chOff x="643" y="-822"/>
            <a:chExt cx="3675" cy="3579"/>
          </a:xfrm>
        </p:grpSpPr>
        <p:pic>
          <p:nvPicPr>
            <p:cNvPr id="15" name="Picture 963"/>
            <p:cNvPicPr>
              <a:picLocks noChangeAspect="1" noChangeArrowheads="1"/>
            </p:cNvPicPr>
            <p:nvPr/>
          </p:nvPicPr>
          <p:blipFill>
            <a:blip r:embed="rId3"/>
            <a:stretch/>
          </p:blipFill>
          <p:spPr bwMode="auto">
            <a:xfrm>
              <a:off x="643" y="-822"/>
              <a:ext cx="3675" cy="3579"/>
            </a:xfrm>
            <a:prstGeom prst="rect">
              <a:avLst/>
            </a:prstGeom>
            <a:noFill/>
            <a:ln>
              <a:noFill/>
            </a:ln>
          </p:spPr>
        </p:pic>
        <p:pic>
          <p:nvPicPr>
            <p:cNvPr id="16" name="Picture 962"/>
            <p:cNvPicPr>
              <a:picLocks noChangeAspect="1" noChangeArrowheads="1"/>
            </p:cNvPicPr>
            <p:nvPr/>
          </p:nvPicPr>
          <p:blipFill>
            <a:blip r:embed="rId4"/>
            <a:stretch/>
          </p:blipFill>
          <p:spPr bwMode="auto">
            <a:xfrm>
              <a:off x="780" y="-685"/>
              <a:ext cx="3408" cy="3312"/>
            </a:xfrm>
            <a:prstGeom prst="rect">
              <a:avLst/>
            </a:prstGeom>
            <a:noFill/>
            <a:ln>
              <a:noFill/>
            </a:ln>
          </p:spPr>
        </p:pic>
      </p:grpSp>
      <p:sp>
        <p:nvSpPr>
          <p:cNvPr id="11" name="TextBox 10"/>
          <p:cNvSpPr txBox="1"/>
          <p:nvPr/>
        </p:nvSpPr>
        <p:spPr bwMode="auto">
          <a:xfrm>
            <a:off x="10105176" y="4307370"/>
            <a:ext cx="1713930" cy="646331"/>
          </a:xfrm>
          <a:prstGeom prst="rect">
            <a:avLst/>
          </a:prstGeom>
          <a:noFill/>
        </p:spPr>
        <p:txBody>
          <a:bodyPr wrap="square" rtlCol="0">
            <a:spAutoFit/>
          </a:bodyPr>
          <a:lstStyle/>
          <a:p>
            <a:pPr algn="ctr">
              <a:defRPr/>
            </a:pPr>
            <a:r>
              <a:rPr lang="ru-RU">
                <a:latin typeface="Times New Roman"/>
                <a:cs typeface="Times New Roman"/>
              </a:rPr>
              <a:t>Методические материалы</a:t>
            </a:r>
            <a:endParaRPr/>
          </a:p>
        </p:txBody>
      </p:sp>
      <p:sp>
        <p:nvSpPr>
          <p:cNvPr id="17" name="TextBox 16"/>
          <p:cNvSpPr txBox="1"/>
          <p:nvPr/>
        </p:nvSpPr>
        <p:spPr bwMode="auto">
          <a:xfrm>
            <a:off x="0" y="1315433"/>
            <a:ext cx="11860039" cy="1077218"/>
          </a:xfrm>
          <a:prstGeom prst="rect">
            <a:avLst/>
          </a:prstGeom>
          <a:noFill/>
        </p:spPr>
        <p:txBody>
          <a:bodyPr wrap="square" rtlCol="0">
            <a:spAutoFit/>
          </a:bodyPr>
          <a:lstStyle/>
          <a:p>
            <a:pPr algn="ctr">
              <a:defRPr/>
            </a:pPr>
            <a:r>
              <a:rPr lang="ru-RU" sz="3200" b="1">
                <a:solidFill>
                  <a:srgbClr val="002060"/>
                </a:solidFill>
                <a:latin typeface="Times New Roman"/>
                <a:cs typeface="Times New Roman"/>
              </a:rPr>
              <a:t>ПОНЯТИЕ И ПРИНЦИПЫ БЕРЕЖЛИВОГО УПРАВЛЕНИЯ В ФИНАНСОВЫХ ОРГАНАХ</a:t>
            </a:r>
            <a:endParaRPr/>
          </a:p>
        </p:txBody>
      </p:sp>
      <p:sp>
        <p:nvSpPr>
          <p:cNvPr id="19" name="Прямоугольник 18"/>
          <p:cNvSpPr/>
          <p:nvPr/>
        </p:nvSpPr>
        <p:spPr bwMode="auto">
          <a:xfrm>
            <a:off x="0" y="146332"/>
            <a:ext cx="10005588" cy="523220"/>
          </a:xfrm>
          <a:prstGeom prst="rect">
            <a:avLst/>
          </a:prstGeom>
          <a:solidFill>
            <a:schemeClr val="bg2">
              <a:lumMod val="90000"/>
            </a:schemeClr>
          </a:solidFill>
          <a:ln>
            <a:solidFill>
              <a:schemeClr val="bg1"/>
            </a:solidFill>
          </a:ln>
        </p:spPr>
        <p:txBody>
          <a:bodyPr wrap="square">
            <a:spAutoFit/>
          </a:bodyPr>
          <a:lstStyle/>
          <a:p>
            <a:pPr>
              <a:defRPr/>
            </a:pPr>
            <a:r>
              <a:rPr lang="ru-RU" sz="2800" b="1"/>
              <a:t>Министерство финансов Забайкальского края</a:t>
            </a:r>
            <a:endParaRPr/>
          </a:p>
        </p:txBody>
      </p:sp>
      <p:sp>
        <p:nvSpPr>
          <p:cNvPr id="10" name="Прямоугольник 9"/>
          <p:cNvSpPr/>
          <p:nvPr/>
        </p:nvSpPr>
        <p:spPr bwMode="auto">
          <a:xfrm>
            <a:off x="9613539" y="5348424"/>
            <a:ext cx="2579179" cy="640439"/>
          </a:xfrm>
          <a:prstGeom prst="rect">
            <a:avLst/>
          </a:prstGeom>
        </p:spPr>
        <p:txBody>
          <a:bodyPr wrap="square">
            <a:spAutoFit/>
          </a:bodyPr>
          <a:lstStyle/>
          <a:p>
            <a:pPr>
              <a:defRPr/>
            </a:pPr>
            <a:r>
              <a:rPr lang="en-US" b="1" u="sng">
                <a:latin typeface="Times New Roman"/>
                <a:cs typeface="Times New Roman"/>
                <a:hlinkClick r:id="rId5" tooltip="https://clck.ru/3FhwEY"/>
              </a:rPr>
              <a:t>https://clck.ru/3FhwEY</a:t>
            </a:r>
            <a:endParaRPr/>
          </a:p>
          <a:p>
            <a:pPr>
              <a:defRPr/>
            </a:pPr>
            <a:endParaRPr lang="ru-RU" b="1">
              <a:latin typeface="Times New Roman"/>
              <a:cs typeface="Times New Roman"/>
            </a:endParaRPr>
          </a:p>
        </p:txBody>
      </p:sp>
      <p:pic>
        <p:nvPicPr>
          <p:cNvPr id="2" name="Рисунок 1"/>
          <p:cNvPicPr>
            <a:picLocks noChangeAspect="1"/>
          </p:cNvPicPr>
          <p:nvPr/>
        </p:nvPicPr>
        <p:blipFill>
          <a:blip r:embed="rId6"/>
          <a:srcRect l="10777" t="26796" r="27912" b="25695"/>
          <a:stretch/>
        </p:blipFill>
        <p:spPr bwMode="auto">
          <a:xfrm>
            <a:off x="99586" y="2787375"/>
            <a:ext cx="9292987" cy="40505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4" name="image2.png"/>
          <p:cNvPicPr/>
          <p:nvPr/>
        </p:nvPicPr>
        <p:blipFill>
          <a:blip r:embed="rId2"/>
          <a:stretch/>
        </p:blipFill>
        <p:spPr bwMode="auto">
          <a:xfrm>
            <a:off x="11482161" y="206850"/>
            <a:ext cx="550416" cy="646331"/>
          </a:xfrm>
          <a:prstGeom prst="rect">
            <a:avLst/>
          </a:prstGeom>
        </p:spPr>
      </p:pic>
      <p:sp>
        <p:nvSpPr>
          <p:cNvPr id="6" name="TextBox 5"/>
          <p:cNvSpPr txBox="1"/>
          <p:nvPr/>
        </p:nvSpPr>
        <p:spPr bwMode="auto">
          <a:xfrm>
            <a:off x="0" y="137423"/>
            <a:ext cx="8491692" cy="523220"/>
          </a:xfrm>
          <a:prstGeom prst="rect">
            <a:avLst/>
          </a:prstGeom>
          <a:solidFill>
            <a:schemeClr val="bg2">
              <a:lumMod val="90000"/>
            </a:schemeClr>
          </a:solidFill>
        </p:spPr>
        <p:txBody>
          <a:bodyPr wrap="square" rtlCol="0">
            <a:spAutoFit/>
          </a:bodyPr>
          <a:lstStyle/>
          <a:p>
            <a:pPr>
              <a:defRPr/>
            </a:pPr>
            <a:r>
              <a:rPr lang="ru-RU" sz="2800" b="1"/>
              <a:t>Бережливое управление. </a:t>
            </a:r>
            <a:endParaRPr/>
          </a:p>
        </p:txBody>
      </p:sp>
      <p:sp>
        <p:nvSpPr>
          <p:cNvPr id="15" name="TextBox 14"/>
          <p:cNvSpPr txBox="1"/>
          <p:nvPr/>
        </p:nvSpPr>
        <p:spPr bwMode="auto">
          <a:xfrm>
            <a:off x="609152" y="828297"/>
            <a:ext cx="10470177" cy="707886"/>
          </a:xfrm>
          <a:prstGeom prst="rect">
            <a:avLst/>
          </a:prstGeom>
          <a:solidFill>
            <a:schemeClr val="accent2">
              <a:lumMod val="20000"/>
              <a:lumOff val="80000"/>
            </a:schemeClr>
          </a:solidFill>
        </p:spPr>
        <p:txBody>
          <a:bodyPr wrap="square" rtlCol="0">
            <a:spAutoFit/>
          </a:bodyPr>
          <a:lstStyle/>
          <a:p>
            <a:pPr algn="ctr">
              <a:defRPr/>
            </a:pPr>
            <a:r>
              <a:rPr lang="ru-RU" sz="2000">
                <a:latin typeface="Times New Roman"/>
                <a:cs typeface="Times New Roman"/>
              </a:rPr>
              <a:t>Решение проблем методом «ОДНА ЗА ОДНОЙ»</a:t>
            </a:r>
            <a:endParaRPr/>
          </a:p>
          <a:p>
            <a:pPr algn="ctr">
              <a:defRPr/>
            </a:pPr>
            <a:r>
              <a:rPr lang="ru-RU" sz="2000">
                <a:latin typeface="Times New Roman"/>
                <a:cs typeface="Times New Roman"/>
              </a:rPr>
              <a:t>!!! Проблема – отклонение от требований заказчика!!!</a:t>
            </a:r>
            <a:endParaRPr/>
          </a:p>
        </p:txBody>
      </p:sp>
      <p:graphicFrame>
        <p:nvGraphicFramePr>
          <p:cNvPr id="17" name="Схема 16"/>
          <p:cNvGraphicFramePr>
            <a:graphicFrameLocks xmlns:a="http://schemas.openxmlformats.org/drawingml/2006/main"/>
          </p:cNvGraphicFramePr>
          <p:nvPr/>
        </p:nvGraphicFramePr>
        <p:xfrm>
          <a:off x="384057" y="1565802"/>
          <a:ext cx="11807943" cy="1879327"/>
          <a:chOff x="0" y="0"/>
          <a:chExt cx="11807943" cy="1879327"/>
        </p:xfrm>
        <a:graphic>
          <a:graphicData uri="http://schemas.openxmlformats.org/drawingml/2006/diagram">
            <dgm:relIds xmlns:dgm="http://schemas.openxmlformats.org/drawingml/2006/diagram" xmlns:r="http://schemas.openxmlformats.org/officeDocument/2006/relationships" r:dm="rId3" r:lo="rId6" r:qs="rId7" r:cs="rId5"/>
          </a:graphicData>
        </a:graphic>
      </p:graphicFrame>
      <p:sp>
        <p:nvSpPr>
          <p:cNvPr id="3" name="TextBox 2"/>
          <p:cNvSpPr txBox="1"/>
          <p:nvPr/>
        </p:nvSpPr>
        <p:spPr bwMode="auto">
          <a:xfrm>
            <a:off x="1827943" y="6560307"/>
            <a:ext cx="7776552" cy="338554"/>
          </a:xfrm>
          <a:prstGeom prst="rect">
            <a:avLst/>
          </a:prstGeom>
          <a:solidFill>
            <a:schemeClr val="accent6">
              <a:lumMod val="20000"/>
              <a:lumOff val="80000"/>
            </a:schemeClr>
          </a:solidFill>
        </p:spPr>
        <p:txBody>
          <a:bodyPr wrap="none" rtlCol="0">
            <a:spAutoFit/>
          </a:bodyPr>
          <a:lstStyle/>
          <a:p>
            <a:pPr>
              <a:defRPr/>
            </a:pPr>
            <a:r>
              <a:rPr lang="ru-RU" sz="1600" b="1"/>
              <a:t>Для решения общей проблемы необходимо решить все «элементарные» проблемы</a:t>
            </a:r>
            <a:endParaRPr/>
          </a:p>
        </p:txBody>
      </p:sp>
      <p:sp>
        <p:nvSpPr>
          <p:cNvPr id="18" name="Прямоугольник 17"/>
          <p:cNvSpPr/>
          <p:nvPr/>
        </p:nvSpPr>
        <p:spPr bwMode="auto">
          <a:xfrm>
            <a:off x="3586459" y="3164264"/>
            <a:ext cx="1496323" cy="830997"/>
          </a:xfrm>
          <a:prstGeom prst="rect">
            <a:avLst/>
          </a:prstGeom>
        </p:spPr>
        <p:txBody>
          <a:bodyPr wrap="square">
            <a:spAutoFit/>
          </a:bodyPr>
          <a:lstStyle/>
          <a:p>
            <a:pPr algn="ctr">
              <a:defRPr/>
            </a:pPr>
            <a:r>
              <a:rPr lang="ru-RU" sz="1200" b="1">
                <a:solidFill>
                  <a:srgbClr val="002060"/>
                </a:solidFill>
                <a:latin typeface="Times New Roman"/>
                <a:cs typeface="Times New Roman"/>
              </a:rPr>
              <a:t>Чтобы решить проблему полностью или частично</a:t>
            </a:r>
            <a:endParaRPr/>
          </a:p>
        </p:txBody>
      </p:sp>
      <p:cxnSp>
        <p:nvCxnSpPr>
          <p:cNvPr id="20" name="Прямая соединительная линия 19"/>
          <p:cNvCxnSpPr>
            <a:cxnSpLocks/>
            <a:endCxn id="18" idx="1"/>
          </p:cNvCxnSpPr>
          <p:nvPr/>
        </p:nvCxnSpPr>
        <p:spPr bwMode="auto">
          <a:xfrm>
            <a:off x="3586459" y="3164264"/>
            <a:ext cx="0" cy="415499"/>
          </a:xfrm>
          <a:prstGeom prst="line">
            <a:avLst/>
          </a:prstGeom>
        </p:spPr>
        <p:style>
          <a:lnRef idx="1">
            <a:schemeClr val="dk1"/>
          </a:lnRef>
          <a:fillRef idx="0">
            <a:schemeClr val="dk1"/>
          </a:fillRef>
          <a:effectRef idx="0">
            <a:schemeClr val="dk1"/>
          </a:effectRef>
          <a:fontRef idx="minor">
            <a:schemeClr val="tx1"/>
          </a:fontRef>
        </p:style>
      </p:cxnSp>
      <p:cxnSp>
        <p:nvCxnSpPr>
          <p:cNvPr id="22" name="Прямая соединительная линия 21"/>
          <p:cNvCxnSpPr>
            <a:cxnSpLocks/>
            <a:stCxn id="18" idx="1"/>
          </p:cNvCxnSpPr>
          <p:nvPr/>
        </p:nvCxnSpPr>
        <p:spPr bwMode="auto">
          <a:xfrm flipV="1">
            <a:off x="3586459" y="3579762"/>
            <a:ext cx="213184" cy="1"/>
          </a:xfrm>
          <a:prstGeom prst="line">
            <a:avLst/>
          </a:prstGeom>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bwMode="auto">
          <a:xfrm>
            <a:off x="5639182" y="3189279"/>
            <a:ext cx="1681412" cy="646331"/>
          </a:xfrm>
          <a:prstGeom prst="rect">
            <a:avLst/>
          </a:prstGeom>
        </p:spPr>
        <p:txBody>
          <a:bodyPr wrap="square">
            <a:spAutoFit/>
          </a:bodyPr>
          <a:lstStyle/>
          <a:p>
            <a:pPr algn="ctr">
              <a:defRPr/>
            </a:pPr>
            <a:r>
              <a:rPr lang="ru-RU" sz="1200" b="1">
                <a:solidFill>
                  <a:srgbClr val="002060"/>
                </a:solidFill>
                <a:latin typeface="Times New Roman"/>
                <a:cs typeface="Times New Roman"/>
              </a:rPr>
              <a:t>Разработать план действий «Кто? Что? Как? Где? Когда?»</a:t>
            </a:r>
            <a:endParaRPr/>
          </a:p>
        </p:txBody>
      </p:sp>
      <p:cxnSp>
        <p:nvCxnSpPr>
          <p:cNvPr id="24" name="Прямая соединительная линия 23"/>
          <p:cNvCxnSpPr>
            <a:cxnSpLocks/>
          </p:cNvCxnSpPr>
          <p:nvPr/>
        </p:nvCxnSpPr>
        <p:spPr bwMode="auto">
          <a:xfrm>
            <a:off x="5434494" y="3179507"/>
            <a:ext cx="0" cy="415499"/>
          </a:xfrm>
          <a:prstGeom prst="line">
            <a:avLst/>
          </a:prstGeom>
        </p:spPr>
        <p:style>
          <a:lnRef idx="1">
            <a:schemeClr val="dk1"/>
          </a:lnRef>
          <a:fillRef idx="0">
            <a:schemeClr val="dk1"/>
          </a:fillRef>
          <a:effectRef idx="0">
            <a:schemeClr val="dk1"/>
          </a:effectRef>
          <a:fontRef idx="minor">
            <a:schemeClr val="tx1"/>
          </a:fontRef>
        </p:style>
      </p:cxnSp>
      <p:cxnSp>
        <p:nvCxnSpPr>
          <p:cNvPr id="25" name="Прямая соединительная линия 24"/>
          <p:cNvCxnSpPr>
            <a:cxnSpLocks/>
          </p:cNvCxnSpPr>
          <p:nvPr/>
        </p:nvCxnSpPr>
        <p:spPr bwMode="auto">
          <a:xfrm flipV="1">
            <a:off x="5434494" y="3595005"/>
            <a:ext cx="213184" cy="1"/>
          </a:xfrm>
          <a:prstGeom prst="line">
            <a:avLst/>
          </a:prstGeom>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bwMode="auto">
          <a:xfrm>
            <a:off x="7748350" y="3189279"/>
            <a:ext cx="1294582" cy="646331"/>
          </a:xfrm>
          <a:prstGeom prst="rect">
            <a:avLst/>
          </a:prstGeom>
        </p:spPr>
        <p:txBody>
          <a:bodyPr wrap="square">
            <a:spAutoFit/>
          </a:bodyPr>
          <a:lstStyle/>
          <a:p>
            <a:pPr algn="ctr">
              <a:defRPr/>
            </a:pPr>
            <a:r>
              <a:rPr lang="ru-RU" sz="1200" b="1">
                <a:solidFill>
                  <a:srgbClr val="002060"/>
                </a:solidFill>
                <a:latin typeface="Times New Roman"/>
                <a:cs typeface="Times New Roman"/>
              </a:rPr>
              <a:t>Создать график достижения результатов</a:t>
            </a:r>
            <a:endParaRPr/>
          </a:p>
        </p:txBody>
      </p:sp>
      <p:cxnSp>
        <p:nvCxnSpPr>
          <p:cNvPr id="27" name="Прямая соединительная линия 26"/>
          <p:cNvCxnSpPr>
            <a:cxnSpLocks/>
          </p:cNvCxnSpPr>
          <p:nvPr/>
        </p:nvCxnSpPr>
        <p:spPr bwMode="auto">
          <a:xfrm>
            <a:off x="7637635" y="3164263"/>
            <a:ext cx="0" cy="415499"/>
          </a:xfrm>
          <a:prstGeom prst="line">
            <a:avLst/>
          </a:prstGeom>
        </p:spPr>
        <p:style>
          <a:lnRef idx="1">
            <a:schemeClr val="dk1"/>
          </a:lnRef>
          <a:fillRef idx="0">
            <a:schemeClr val="dk1"/>
          </a:fillRef>
          <a:effectRef idx="0">
            <a:schemeClr val="dk1"/>
          </a:effectRef>
          <a:fontRef idx="minor">
            <a:schemeClr val="tx1"/>
          </a:fontRef>
        </p:style>
      </p:cxnSp>
      <p:cxnSp>
        <p:nvCxnSpPr>
          <p:cNvPr id="28" name="Прямая соединительная линия 27"/>
          <p:cNvCxnSpPr>
            <a:cxnSpLocks/>
          </p:cNvCxnSpPr>
          <p:nvPr/>
        </p:nvCxnSpPr>
        <p:spPr bwMode="auto">
          <a:xfrm flipV="1">
            <a:off x="7641758" y="3579761"/>
            <a:ext cx="213184" cy="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bwMode="auto">
          <a:xfrm>
            <a:off x="372779" y="4139318"/>
            <a:ext cx="4032451" cy="369332"/>
          </a:xfrm>
          <a:prstGeom prst="rect">
            <a:avLst/>
          </a:prstGeom>
          <a:noFill/>
        </p:spPr>
        <p:txBody>
          <a:bodyPr wrap="none" rtlCol="0">
            <a:spAutoFit/>
          </a:bodyPr>
          <a:lstStyle/>
          <a:p>
            <a:pPr>
              <a:defRPr/>
            </a:pPr>
            <a:r>
              <a:rPr lang="ru-RU" b="1">
                <a:solidFill>
                  <a:schemeClr val="bg2">
                    <a:lumMod val="50000"/>
                  </a:schemeClr>
                </a:solidFill>
              </a:rPr>
              <a:t>Правила формулирования проблемы:</a:t>
            </a:r>
            <a:endParaRPr/>
          </a:p>
        </p:txBody>
      </p:sp>
      <p:sp>
        <p:nvSpPr>
          <p:cNvPr id="8" name="TextBox 7"/>
          <p:cNvSpPr txBox="1"/>
          <p:nvPr/>
        </p:nvSpPr>
        <p:spPr bwMode="auto">
          <a:xfrm>
            <a:off x="244874" y="4501272"/>
            <a:ext cx="5694636" cy="1815882"/>
          </a:xfrm>
          <a:prstGeom prst="rect">
            <a:avLst/>
          </a:prstGeom>
          <a:noFill/>
        </p:spPr>
        <p:txBody>
          <a:bodyPr wrap="none" rtlCol="0">
            <a:spAutoFit/>
          </a:bodyPr>
          <a:lstStyle/>
          <a:p>
            <a:pPr marL="285750" indent="-285750">
              <a:buFont typeface="Wingdings"/>
              <a:buChar char="ü"/>
              <a:defRPr/>
            </a:pPr>
            <a:r>
              <a:rPr lang="ru-RU" sz="1600">
                <a:latin typeface="Times New Roman"/>
                <a:cs typeface="Times New Roman"/>
              </a:rPr>
              <a:t>Не является просто констатацией факта</a:t>
            </a:r>
            <a:endParaRPr/>
          </a:p>
          <a:p>
            <a:pPr marL="285750" indent="-285750">
              <a:buFont typeface="Wingdings"/>
              <a:buChar char="ü"/>
              <a:defRPr/>
            </a:pPr>
            <a:r>
              <a:rPr lang="ru-RU" sz="1600">
                <a:latin typeface="Times New Roman"/>
                <a:cs typeface="Times New Roman"/>
              </a:rPr>
              <a:t>Максимально понятна для всех участников рабочей группы</a:t>
            </a:r>
            <a:endParaRPr/>
          </a:p>
          <a:p>
            <a:pPr marL="285750" indent="-285750">
              <a:buFont typeface="Wingdings"/>
              <a:buChar char="ü"/>
              <a:defRPr/>
            </a:pPr>
            <a:r>
              <a:rPr lang="ru-RU" sz="1600">
                <a:latin typeface="Times New Roman"/>
                <a:cs typeface="Times New Roman"/>
              </a:rPr>
              <a:t>Нет оценочных прилагательных и наречий</a:t>
            </a:r>
            <a:endParaRPr/>
          </a:p>
          <a:p>
            <a:pPr marL="285750" indent="-285750">
              <a:buFont typeface="Wingdings"/>
              <a:buChar char="ü"/>
              <a:defRPr/>
            </a:pPr>
            <a:r>
              <a:rPr lang="ru-RU" sz="1600">
                <a:latin typeface="Times New Roman"/>
                <a:cs typeface="Times New Roman"/>
              </a:rPr>
              <a:t>Находится в зоне вашей ответственности</a:t>
            </a:r>
            <a:endParaRPr/>
          </a:p>
          <a:p>
            <a:pPr marL="285750" indent="-285750">
              <a:buFont typeface="Wingdings"/>
              <a:buChar char="ü"/>
              <a:defRPr/>
            </a:pPr>
            <a:r>
              <a:rPr lang="ru-RU" sz="1600">
                <a:latin typeface="Times New Roman"/>
                <a:cs typeface="Times New Roman"/>
              </a:rPr>
              <a:t>В формулировке нет предполагаемых причин</a:t>
            </a:r>
            <a:endParaRPr/>
          </a:p>
          <a:p>
            <a:pPr marL="285750" indent="-285750">
              <a:buFont typeface="Wingdings"/>
              <a:buChar char="ü"/>
              <a:defRPr/>
            </a:pPr>
            <a:r>
              <a:rPr lang="ru-RU" sz="1600">
                <a:latin typeface="Times New Roman"/>
                <a:cs typeface="Times New Roman"/>
              </a:rPr>
              <a:t>Нет обвинения кого-либо</a:t>
            </a:r>
            <a:endParaRPr/>
          </a:p>
          <a:p>
            <a:pPr marL="285750" indent="-285750">
              <a:buFont typeface="Wingdings"/>
              <a:buChar char="ü"/>
              <a:defRPr/>
            </a:pPr>
            <a:r>
              <a:rPr lang="ru-RU" sz="1600">
                <a:latin typeface="Times New Roman"/>
                <a:cs typeface="Times New Roman"/>
              </a:rPr>
              <a:t>В формулировке нет завуалированного решения</a:t>
            </a:r>
            <a:endParaRPr/>
          </a:p>
        </p:txBody>
      </p:sp>
      <p:sp>
        <p:nvSpPr>
          <p:cNvPr id="9" name="TextBox 8"/>
          <p:cNvSpPr txBox="1"/>
          <p:nvPr/>
        </p:nvSpPr>
        <p:spPr bwMode="auto">
          <a:xfrm>
            <a:off x="7331141" y="4138112"/>
            <a:ext cx="4032441" cy="369332"/>
          </a:xfrm>
          <a:prstGeom prst="rect">
            <a:avLst/>
          </a:prstGeom>
          <a:noFill/>
        </p:spPr>
        <p:txBody>
          <a:bodyPr wrap="square" rtlCol="0">
            <a:spAutoFit/>
          </a:bodyPr>
          <a:lstStyle/>
          <a:p>
            <a:pPr>
              <a:defRPr/>
            </a:pPr>
            <a:r>
              <a:rPr lang="ru-RU" b="1">
                <a:solidFill>
                  <a:schemeClr val="bg2">
                    <a:lumMod val="50000"/>
                  </a:schemeClr>
                </a:solidFill>
              </a:rPr>
              <a:t>Инструменты выявления проблем</a:t>
            </a:r>
            <a:endParaRPr/>
          </a:p>
        </p:txBody>
      </p:sp>
      <p:sp>
        <p:nvSpPr>
          <p:cNvPr id="10" name="Стрелка: шеврон 9"/>
          <p:cNvSpPr/>
          <p:nvPr/>
        </p:nvSpPr>
        <p:spPr bwMode="auto">
          <a:xfrm>
            <a:off x="6820532" y="4554770"/>
            <a:ext cx="415719" cy="231192"/>
          </a:xfrm>
          <a:prstGeom prst="chevro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600">
              <a:solidFill>
                <a:schemeClr val="tx1"/>
              </a:solidFill>
            </a:endParaRPr>
          </a:p>
        </p:txBody>
      </p:sp>
      <p:sp>
        <p:nvSpPr>
          <p:cNvPr id="11" name="TextBox 10"/>
          <p:cNvSpPr txBox="1"/>
          <p:nvPr/>
        </p:nvSpPr>
        <p:spPr bwMode="auto">
          <a:xfrm>
            <a:off x="7236251" y="4547308"/>
            <a:ext cx="1406347" cy="338554"/>
          </a:xfrm>
          <a:prstGeom prst="rect">
            <a:avLst/>
          </a:prstGeom>
          <a:noFill/>
        </p:spPr>
        <p:txBody>
          <a:bodyPr wrap="none" rtlCol="0">
            <a:spAutoFit/>
          </a:bodyPr>
          <a:lstStyle/>
          <a:p>
            <a:pPr>
              <a:defRPr/>
            </a:pPr>
            <a:r>
              <a:rPr lang="ru-RU" sz="1600"/>
              <a:t>картирование</a:t>
            </a:r>
            <a:endParaRPr/>
          </a:p>
        </p:txBody>
      </p:sp>
      <p:sp>
        <p:nvSpPr>
          <p:cNvPr id="29" name="Стрелка: шеврон 28"/>
          <p:cNvSpPr/>
          <p:nvPr/>
        </p:nvSpPr>
        <p:spPr bwMode="auto">
          <a:xfrm>
            <a:off x="6820532" y="4945514"/>
            <a:ext cx="415720" cy="226224"/>
          </a:xfrm>
          <a:prstGeom prst="chevro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600">
              <a:solidFill>
                <a:schemeClr val="tx1"/>
              </a:solidFill>
            </a:endParaRPr>
          </a:p>
        </p:txBody>
      </p:sp>
      <p:sp>
        <p:nvSpPr>
          <p:cNvPr id="30" name="TextBox 29"/>
          <p:cNvSpPr txBox="1"/>
          <p:nvPr/>
        </p:nvSpPr>
        <p:spPr bwMode="auto">
          <a:xfrm>
            <a:off x="7236251" y="4893220"/>
            <a:ext cx="3264163" cy="338554"/>
          </a:xfrm>
          <a:prstGeom prst="rect">
            <a:avLst/>
          </a:prstGeom>
          <a:noFill/>
        </p:spPr>
        <p:txBody>
          <a:bodyPr wrap="none" rtlCol="0">
            <a:spAutoFit/>
          </a:bodyPr>
          <a:lstStyle/>
          <a:p>
            <a:pPr>
              <a:defRPr/>
            </a:pPr>
            <a:r>
              <a:rPr lang="ru-RU" sz="1600"/>
              <a:t>мониторинг плановых показателей</a:t>
            </a:r>
            <a:endParaRPr/>
          </a:p>
        </p:txBody>
      </p:sp>
      <p:sp>
        <p:nvSpPr>
          <p:cNvPr id="31" name="Стрелка: шеврон 30"/>
          <p:cNvSpPr/>
          <p:nvPr/>
        </p:nvSpPr>
        <p:spPr bwMode="auto">
          <a:xfrm>
            <a:off x="6820532" y="5323949"/>
            <a:ext cx="415719" cy="231192"/>
          </a:xfrm>
          <a:prstGeom prst="chevro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600">
              <a:solidFill>
                <a:schemeClr val="tx1"/>
              </a:solidFill>
            </a:endParaRPr>
          </a:p>
        </p:txBody>
      </p:sp>
      <p:sp>
        <p:nvSpPr>
          <p:cNvPr id="32" name="TextBox 31"/>
          <p:cNvSpPr txBox="1"/>
          <p:nvPr/>
        </p:nvSpPr>
        <p:spPr bwMode="auto">
          <a:xfrm>
            <a:off x="7236251" y="5228529"/>
            <a:ext cx="3064685" cy="338554"/>
          </a:xfrm>
          <a:prstGeom prst="rect">
            <a:avLst/>
          </a:prstGeom>
          <a:noFill/>
        </p:spPr>
        <p:txBody>
          <a:bodyPr wrap="none" rtlCol="0">
            <a:spAutoFit/>
          </a:bodyPr>
          <a:lstStyle/>
          <a:p>
            <a:pPr>
              <a:defRPr/>
            </a:pPr>
            <a:r>
              <a:rPr lang="ru-RU" sz="1600"/>
              <a:t>доски и листы решения проблем</a:t>
            </a:r>
            <a:endParaRPr/>
          </a:p>
        </p:txBody>
      </p:sp>
      <p:sp>
        <p:nvSpPr>
          <p:cNvPr id="33" name="Стрелка: шеврон 32"/>
          <p:cNvSpPr/>
          <p:nvPr/>
        </p:nvSpPr>
        <p:spPr bwMode="auto">
          <a:xfrm>
            <a:off x="6812604" y="5674445"/>
            <a:ext cx="423646" cy="231192"/>
          </a:xfrm>
          <a:prstGeom prst="chevro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600">
              <a:solidFill>
                <a:schemeClr val="tx1"/>
              </a:solidFill>
            </a:endParaRPr>
          </a:p>
        </p:txBody>
      </p:sp>
      <p:sp>
        <p:nvSpPr>
          <p:cNvPr id="34" name="TextBox 33"/>
          <p:cNvSpPr txBox="1"/>
          <p:nvPr/>
        </p:nvSpPr>
        <p:spPr bwMode="auto">
          <a:xfrm>
            <a:off x="7236251" y="5596451"/>
            <a:ext cx="5055295" cy="338554"/>
          </a:xfrm>
          <a:prstGeom prst="rect">
            <a:avLst/>
          </a:prstGeom>
          <a:noFill/>
        </p:spPr>
        <p:txBody>
          <a:bodyPr wrap="none" rtlCol="0">
            <a:spAutoFit/>
          </a:bodyPr>
          <a:lstStyle/>
          <a:p>
            <a:pPr>
              <a:defRPr/>
            </a:pPr>
            <a:r>
              <a:rPr lang="ru-RU" sz="1600"/>
              <a:t>результаты анкетирования сотрудников подразделения</a:t>
            </a:r>
            <a:endParaRPr/>
          </a:p>
        </p:txBody>
      </p:sp>
      <p:sp>
        <p:nvSpPr>
          <p:cNvPr id="35" name="Стрелка: шеврон 34"/>
          <p:cNvSpPr/>
          <p:nvPr/>
        </p:nvSpPr>
        <p:spPr bwMode="auto">
          <a:xfrm>
            <a:off x="6812604" y="6024941"/>
            <a:ext cx="423646" cy="231192"/>
          </a:xfrm>
          <a:prstGeom prst="chevro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600">
              <a:solidFill>
                <a:schemeClr val="tx1"/>
              </a:solidFill>
            </a:endParaRPr>
          </a:p>
        </p:txBody>
      </p:sp>
      <p:sp>
        <p:nvSpPr>
          <p:cNvPr id="36" name="TextBox 35"/>
          <p:cNvSpPr txBox="1"/>
          <p:nvPr/>
        </p:nvSpPr>
        <p:spPr bwMode="auto">
          <a:xfrm>
            <a:off x="7242427" y="5969193"/>
            <a:ext cx="2615268" cy="338554"/>
          </a:xfrm>
          <a:prstGeom prst="rect">
            <a:avLst/>
          </a:prstGeom>
          <a:noFill/>
        </p:spPr>
        <p:txBody>
          <a:bodyPr wrap="none" rtlCol="0">
            <a:spAutoFit/>
          </a:bodyPr>
          <a:lstStyle/>
          <a:p>
            <a:pPr>
              <a:defRPr/>
            </a:pPr>
            <a:r>
              <a:rPr lang="ru-RU" sz="1600"/>
              <a:t>обратная связь от клиентов</a:t>
            </a:r>
            <a:endParaRPr/>
          </a:p>
        </p:txBody>
      </p:sp>
      <p:sp>
        <p:nvSpPr>
          <p:cNvPr id="2" name="Номер слайда 1"/>
          <p:cNvSpPr>
            <a:spLocks noGrp="1"/>
          </p:cNvSpPr>
          <p:nvPr>
            <p:ph type="sldNum" sz="quarter" idx="12"/>
          </p:nvPr>
        </p:nvSpPr>
        <p:spPr bwMode="auto">
          <a:xfrm>
            <a:off x="11179191" y="6377744"/>
            <a:ext cx="853386"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Box 1"/>
          <p:cNvSpPr txBox="1"/>
          <p:nvPr/>
        </p:nvSpPr>
        <p:spPr bwMode="auto">
          <a:xfrm>
            <a:off x="0" y="154848"/>
            <a:ext cx="9197268" cy="523220"/>
          </a:xfrm>
          <a:prstGeom prst="rect">
            <a:avLst/>
          </a:prstGeom>
          <a:solidFill>
            <a:schemeClr val="bg2">
              <a:lumMod val="90000"/>
            </a:schemeClr>
          </a:solidFill>
        </p:spPr>
        <p:txBody>
          <a:bodyPr wrap="square" rtlCol="0">
            <a:spAutoFit/>
          </a:bodyPr>
          <a:lstStyle/>
          <a:p>
            <a:pPr>
              <a:defRPr/>
            </a:pPr>
            <a:r>
              <a:rPr lang="ru-RU" sz="2800" b="1"/>
              <a:t>Бережливое управление. Инструменты</a:t>
            </a:r>
            <a:endParaRPr/>
          </a:p>
        </p:txBody>
      </p:sp>
      <p:pic>
        <p:nvPicPr>
          <p:cNvPr id="3" name="image2.png"/>
          <p:cNvPicPr/>
          <p:nvPr/>
        </p:nvPicPr>
        <p:blipFill>
          <a:blip r:embed="rId2"/>
          <a:stretch/>
        </p:blipFill>
        <p:spPr bwMode="auto">
          <a:xfrm>
            <a:off x="11464404" y="211757"/>
            <a:ext cx="555959" cy="613866"/>
          </a:xfrm>
          <a:prstGeom prst="rect">
            <a:avLst/>
          </a:prstGeom>
        </p:spPr>
      </p:pic>
      <p:grpSp>
        <p:nvGrpSpPr>
          <p:cNvPr id="4" name="Группа 3"/>
          <p:cNvGrpSpPr/>
          <p:nvPr/>
        </p:nvGrpSpPr>
        <p:grpSpPr bwMode="auto">
          <a:xfrm>
            <a:off x="552498" y="1086681"/>
            <a:ext cx="10911907" cy="4868879"/>
            <a:chOff x="482186" y="1743627"/>
            <a:chExt cx="10911907" cy="4868879"/>
          </a:xfrm>
        </p:grpSpPr>
        <p:sp>
          <p:nvSpPr>
            <p:cNvPr id="5" name="Овал 4"/>
            <p:cNvSpPr/>
            <p:nvPr/>
          </p:nvSpPr>
          <p:spPr bwMode="auto">
            <a:xfrm>
              <a:off x="3838050" y="2196458"/>
              <a:ext cx="4220362" cy="4027113"/>
            </a:xfrm>
            <a:prstGeom prst="ellipse">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6" name="Прямоугольник: скругленные углы 5"/>
            <p:cNvSpPr/>
            <p:nvPr/>
          </p:nvSpPr>
          <p:spPr bwMode="auto">
            <a:xfrm>
              <a:off x="482186" y="3489799"/>
              <a:ext cx="3601631" cy="1409913"/>
            </a:xfrm>
            <a:prstGeom prst="roundRect">
              <a:avLst>
                <a:gd name="adj" fmla="val 16667"/>
              </a:avLst>
            </a:prstGeom>
            <a:solidFill>
              <a:schemeClr val="bg2">
                <a:lumMod val="75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400" b="1">
                  <a:latin typeface="+mj-lt"/>
                </a:rPr>
                <a:t>КПЭ</a:t>
              </a:r>
              <a:endParaRPr/>
            </a:p>
          </p:txBody>
        </p:sp>
        <p:sp>
          <p:nvSpPr>
            <p:cNvPr id="7" name="Прямоугольник: скругленные углы 6"/>
            <p:cNvSpPr/>
            <p:nvPr/>
          </p:nvSpPr>
          <p:spPr bwMode="auto">
            <a:xfrm>
              <a:off x="1349925" y="5220277"/>
              <a:ext cx="4220362" cy="1392230"/>
            </a:xfrm>
            <a:prstGeom prst="roundRect">
              <a:avLst>
                <a:gd name="adj" fmla="val 16667"/>
              </a:avLst>
            </a:prstGeom>
            <a:solidFill>
              <a:schemeClr val="bg2">
                <a:lumMod val="75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400" b="1">
                  <a:latin typeface="+mj-lt"/>
                </a:rPr>
                <a:t>СТАНДАРСТИЗАЦИЯ</a:t>
              </a:r>
              <a:endParaRPr/>
            </a:p>
          </p:txBody>
        </p:sp>
        <p:sp>
          <p:nvSpPr>
            <p:cNvPr id="8" name="Прямоугольник: скругленные углы 7"/>
            <p:cNvSpPr/>
            <p:nvPr/>
          </p:nvSpPr>
          <p:spPr bwMode="auto">
            <a:xfrm>
              <a:off x="7772447" y="3500904"/>
              <a:ext cx="3621646" cy="1398807"/>
            </a:xfrm>
            <a:prstGeom prst="roundRect">
              <a:avLst>
                <a:gd name="adj" fmla="val 16667"/>
              </a:avLst>
            </a:prstGeom>
            <a:solidFill>
              <a:schemeClr val="bg2">
                <a:lumMod val="75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400" b="1">
                  <a:latin typeface="+mj-lt"/>
                </a:rPr>
                <a:t>ОРГАНИЗАЦИЯ РАБОЧЕГО МЕСТА 5С</a:t>
              </a:r>
              <a:endParaRPr/>
            </a:p>
          </p:txBody>
        </p:sp>
        <p:sp>
          <p:nvSpPr>
            <p:cNvPr id="9" name="Прямоугольник: скругленные углы 8"/>
            <p:cNvSpPr/>
            <p:nvPr/>
          </p:nvSpPr>
          <p:spPr bwMode="auto">
            <a:xfrm>
              <a:off x="6500419" y="5220277"/>
              <a:ext cx="4220362" cy="1392230"/>
            </a:xfrm>
            <a:prstGeom prst="roundRect">
              <a:avLst>
                <a:gd name="adj" fmla="val 16667"/>
              </a:avLst>
            </a:prstGeom>
            <a:solidFill>
              <a:schemeClr val="bg2">
                <a:lumMod val="75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400" b="1">
                  <a:latin typeface="+mj-lt"/>
                </a:rPr>
                <a:t>ВИЗУАЛИЗАЦИЯ</a:t>
              </a:r>
              <a:r>
                <a:rPr lang="en-US" sz="2400" b="1">
                  <a:latin typeface="+mj-lt"/>
                </a:rPr>
                <a:t> </a:t>
              </a:r>
              <a:r>
                <a:rPr lang="ru-RU" sz="2400" b="1">
                  <a:latin typeface="+mj-lt"/>
                </a:rPr>
                <a:t>И ОПТИМИЗАЦИЯ ПРОЦЕССОВ</a:t>
              </a:r>
              <a:endParaRPr/>
            </a:p>
          </p:txBody>
        </p:sp>
        <p:sp>
          <p:nvSpPr>
            <p:cNvPr id="10" name="Прямоугольник: скругленные углы 9"/>
            <p:cNvSpPr/>
            <p:nvPr/>
          </p:nvSpPr>
          <p:spPr bwMode="auto">
            <a:xfrm>
              <a:off x="3754161" y="1743627"/>
              <a:ext cx="4220362" cy="1311661"/>
            </a:xfrm>
            <a:prstGeom prst="roundRect">
              <a:avLst>
                <a:gd name="adj" fmla="val 16667"/>
              </a:avLst>
            </a:prstGeom>
            <a:solidFill>
              <a:schemeClr val="bg2">
                <a:lumMod val="75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400" b="1">
                  <a:latin typeface="+mj-lt"/>
                </a:rPr>
                <a:t>МЫШЛЕНИЕ ПО </a:t>
              </a:r>
              <a:endParaRPr/>
            </a:p>
            <a:p>
              <a:pPr algn="ctr">
                <a:defRPr/>
              </a:pPr>
              <a:r>
                <a:rPr lang="ru-RU" sz="2400" b="1">
                  <a:latin typeface="+mj-lt"/>
                </a:rPr>
                <a:t>ПРИНЦИПАМ БУ</a:t>
              </a:r>
              <a:endParaRPr/>
            </a:p>
          </p:txBody>
        </p:sp>
        <p:sp>
          <p:nvSpPr>
            <p:cNvPr id="11" name="Прямоугольник 10"/>
            <p:cNvSpPr/>
            <p:nvPr/>
          </p:nvSpPr>
          <p:spPr bwMode="auto">
            <a:xfrm>
              <a:off x="4434868" y="3395220"/>
              <a:ext cx="3167854" cy="1384995"/>
            </a:xfrm>
            <a:prstGeom prst="rect">
              <a:avLst/>
            </a:prstGeom>
            <a:grpFill/>
          </p:spPr>
          <p:txBody>
            <a:bodyPr wrap="none">
              <a:spAutoFit/>
            </a:bodyPr>
            <a:lstStyle/>
            <a:p>
              <a:pPr algn="ctr">
                <a:defRPr/>
              </a:pPr>
              <a:r>
                <a:rPr lang="ru-RU" sz="2800" b="1">
                  <a:solidFill>
                    <a:srgbClr val="002060"/>
                  </a:solidFill>
                  <a:latin typeface="Times New Roman"/>
                  <a:cs typeface="Times New Roman"/>
                </a:rPr>
                <a:t>КАЙДЗЕН</a:t>
              </a:r>
              <a:r>
                <a:rPr lang="ru-RU" sz="2800" b="1">
                  <a:solidFill>
                    <a:srgbClr val="002060"/>
                  </a:solidFill>
                  <a:latin typeface="+mj-lt"/>
                </a:rPr>
                <a:t> – </a:t>
              </a:r>
              <a:endParaRPr/>
            </a:p>
            <a:p>
              <a:pPr algn="ctr">
                <a:defRPr/>
              </a:pPr>
              <a:r>
                <a:rPr lang="ru-RU" sz="2800" b="1">
                  <a:solidFill>
                    <a:srgbClr val="002060"/>
                  </a:solidFill>
                  <a:latin typeface="+mj-lt"/>
                </a:rPr>
                <a:t>непрерывное</a:t>
              </a:r>
              <a:endParaRPr/>
            </a:p>
            <a:p>
              <a:pPr algn="ctr">
                <a:defRPr/>
              </a:pPr>
              <a:r>
                <a:rPr lang="ru-RU" sz="2800" b="1">
                  <a:solidFill>
                    <a:srgbClr val="002060"/>
                  </a:solidFill>
                  <a:latin typeface="+mj-lt"/>
                </a:rPr>
                <a:t>совершенствование</a:t>
              </a:r>
              <a:endParaRPr lang="ru-RU" sz="2800">
                <a:latin typeface="+mj-lt"/>
              </a:endParaRPr>
            </a:p>
          </p:txBody>
        </p:sp>
        <p:sp>
          <p:nvSpPr>
            <p:cNvPr id="12" name="Равнобедренный треугольник 11"/>
            <p:cNvSpPr/>
            <p:nvPr/>
          </p:nvSpPr>
          <p:spPr bwMode="auto">
            <a:xfrm rot="8847667">
              <a:off x="7727628" y="3223890"/>
              <a:ext cx="200287" cy="131405"/>
            </a:xfrm>
            <a:prstGeom prst="triangle">
              <a:avLst>
                <a:gd name="adj" fmla="val 50000"/>
              </a:avLst>
            </a:prstGeom>
            <a:solidFill>
              <a:srgbClr val="00206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3" name="Равнобедренный треугольник 12"/>
            <p:cNvSpPr/>
            <p:nvPr/>
          </p:nvSpPr>
          <p:spPr bwMode="auto">
            <a:xfrm rot="13241163">
              <a:off x="7767992" y="5022398"/>
              <a:ext cx="200287" cy="131405"/>
            </a:xfrm>
            <a:prstGeom prst="triangle">
              <a:avLst>
                <a:gd name="adj" fmla="val 50000"/>
              </a:avLst>
            </a:prstGeom>
            <a:solidFill>
              <a:srgbClr val="00206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4" name="Равнобедренный треугольник 13"/>
            <p:cNvSpPr/>
            <p:nvPr/>
          </p:nvSpPr>
          <p:spPr bwMode="auto">
            <a:xfrm rot="16199999">
              <a:off x="5856988" y="6155104"/>
              <a:ext cx="200287" cy="131405"/>
            </a:xfrm>
            <a:prstGeom prst="triangle">
              <a:avLst>
                <a:gd name="adj" fmla="val 50000"/>
              </a:avLst>
            </a:prstGeom>
            <a:solidFill>
              <a:srgbClr val="00206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5" name="Равнобедренный треугольник 14"/>
            <p:cNvSpPr/>
            <p:nvPr/>
          </p:nvSpPr>
          <p:spPr bwMode="auto">
            <a:xfrm rot="19535455">
              <a:off x="3924949" y="4952013"/>
              <a:ext cx="200287" cy="131405"/>
            </a:xfrm>
            <a:prstGeom prst="triangle">
              <a:avLst>
                <a:gd name="adj" fmla="val 50000"/>
              </a:avLst>
            </a:prstGeom>
            <a:solidFill>
              <a:srgbClr val="00206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6" name="Равнобедренный треугольник 15"/>
            <p:cNvSpPr/>
            <p:nvPr/>
          </p:nvSpPr>
          <p:spPr bwMode="auto">
            <a:xfrm rot="1238391">
              <a:off x="3983673" y="3223889"/>
              <a:ext cx="200287" cy="131405"/>
            </a:xfrm>
            <a:prstGeom prst="triangle">
              <a:avLst>
                <a:gd name="adj" fmla="val 50000"/>
              </a:avLst>
            </a:prstGeom>
            <a:solidFill>
              <a:srgbClr val="00206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grpSp>
      <p:sp>
        <p:nvSpPr>
          <p:cNvPr id="17" name="Прямоугольник 16"/>
          <p:cNvSpPr/>
          <p:nvPr/>
        </p:nvSpPr>
        <p:spPr bwMode="auto">
          <a:xfrm>
            <a:off x="313352" y="6320926"/>
            <a:ext cx="11469951" cy="461665"/>
          </a:xfrm>
          <a:prstGeom prst="rect">
            <a:avLst/>
          </a:prstGeom>
        </p:spPr>
        <p:txBody>
          <a:bodyPr wrap="square">
            <a:spAutoFit/>
          </a:bodyPr>
          <a:lstStyle/>
          <a:p>
            <a:pPr>
              <a:defRPr/>
            </a:pPr>
            <a:r>
              <a:rPr lang="ru-RU" sz="2400" b="1">
                <a:solidFill>
                  <a:schemeClr val="accent1">
                    <a:lumMod val="75000"/>
                  </a:schemeClr>
                </a:solidFill>
                <a:latin typeface="Times New Roman"/>
                <a:cs typeface="Times New Roman"/>
              </a:rPr>
              <a:t>Выгоды:</a:t>
            </a:r>
            <a:r>
              <a:rPr lang="ru-RU" sz="1600">
                <a:latin typeface="Times New Roman"/>
                <a:cs typeface="Times New Roman"/>
              </a:rPr>
              <a:t> </a:t>
            </a:r>
            <a:r>
              <a:rPr lang="ru-RU" sz="1400">
                <a:latin typeface="Times New Roman"/>
                <a:cs typeface="Times New Roman"/>
              </a:rPr>
              <a:t>Объединяет коллективные таланты организации, чтобы создать двигатель для непрерывного устранения потерь от процессов</a:t>
            </a:r>
            <a:endParaRPr/>
          </a:p>
        </p:txBody>
      </p:sp>
      <p:sp>
        <p:nvSpPr>
          <p:cNvPr id="18" name="Номер слайда 17"/>
          <p:cNvSpPr>
            <a:spLocks noGrp="1"/>
          </p:cNvSpPr>
          <p:nvPr>
            <p:ph type="sldNum" sz="quarter" idx="12"/>
          </p:nvPr>
        </p:nvSpPr>
        <p:spPr bwMode="auto">
          <a:xfrm>
            <a:off x="11262349" y="6364291"/>
            <a:ext cx="744984"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 name="image2.png"/>
          <p:cNvPicPr/>
          <p:nvPr/>
        </p:nvPicPr>
        <p:blipFill>
          <a:blip r:embed="rId2"/>
          <a:stretch/>
        </p:blipFill>
        <p:spPr bwMode="auto">
          <a:xfrm>
            <a:off x="11447342" y="127455"/>
            <a:ext cx="550416" cy="646331"/>
          </a:xfrm>
          <a:prstGeom prst="rect">
            <a:avLst/>
          </a:prstGeom>
        </p:spPr>
      </p:pic>
      <p:sp>
        <p:nvSpPr>
          <p:cNvPr id="4" name="TextBox 3"/>
          <p:cNvSpPr txBox="1"/>
          <p:nvPr/>
        </p:nvSpPr>
        <p:spPr bwMode="auto">
          <a:xfrm>
            <a:off x="0" y="127455"/>
            <a:ext cx="8491692" cy="523220"/>
          </a:xfrm>
          <a:prstGeom prst="rect">
            <a:avLst/>
          </a:prstGeom>
          <a:solidFill>
            <a:schemeClr val="bg2">
              <a:lumMod val="90000"/>
            </a:schemeClr>
          </a:solidFill>
        </p:spPr>
        <p:txBody>
          <a:bodyPr wrap="square" rtlCol="0">
            <a:spAutoFit/>
          </a:bodyPr>
          <a:lstStyle/>
          <a:p>
            <a:pPr>
              <a:defRPr/>
            </a:pPr>
            <a:r>
              <a:rPr lang="ru-RU" sz="2800" b="1"/>
              <a:t>Система 5С. Как навести порядок на рабочем месте?</a:t>
            </a:r>
            <a:endParaRPr/>
          </a:p>
        </p:txBody>
      </p:sp>
      <p:sp>
        <p:nvSpPr>
          <p:cNvPr id="5" name="Прямоугольник 4"/>
          <p:cNvSpPr/>
          <p:nvPr/>
        </p:nvSpPr>
        <p:spPr bwMode="auto">
          <a:xfrm>
            <a:off x="75831" y="1186837"/>
            <a:ext cx="6474284" cy="1169551"/>
          </a:xfrm>
          <a:prstGeom prst="rect">
            <a:avLst/>
          </a:prstGeom>
        </p:spPr>
        <p:txBody>
          <a:bodyPr wrap="square">
            <a:spAutoFit/>
          </a:bodyPr>
          <a:lstStyle/>
          <a:p>
            <a:pPr>
              <a:defRPr/>
            </a:pPr>
            <a:r>
              <a:rPr lang="ru-RU" sz="1400">
                <a:latin typeface="Times New Roman"/>
                <a:cs typeface="Times New Roman"/>
              </a:rPr>
              <a:t>Представляет собой совокупность организационно технических мероприятий по рациональной организации рабочих мест, обеспечивающей безопасность работы, рост производительности труда, повышение качества продукции, повышение культуры производства. Получила свое название от первых букв пяти русских слов</a:t>
            </a:r>
            <a:endParaRPr/>
          </a:p>
        </p:txBody>
      </p:sp>
      <p:sp>
        <p:nvSpPr>
          <p:cNvPr id="6" name="TextBox 5"/>
          <p:cNvSpPr txBox="1"/>
          <p:nvPr/>
        </p:nvSpPr>
        <p:spPr bwMode="auto">
          <a:xfrm>
            <a:off x="75831" y="847866"/>
            <a:ext cx="10768319" cy="369332"/>
          </a:xfrm>
          <a:prstGeom prst="rect">
            <a:avLst/>
          </a:prstGeom>
          <a:noFill/>
        </p:spPr>
        <p:txBody>
          <a:bodyPr wrap="square" rtlCol="0">
            <a:spAutoFit/>
          </a:bodyPr>
          <a:lstStyle/>
          <a:p>
            <a:pPr>
              <a:defRPr/>
            </a:pPr>
            <a:r>
              <a:rPr lang="en-US" b="1">
                <a:solidFill>
                  <a:schemeClr val="bg2">
                    <a:lumMod val="75000"/>
                  </a:schemeClr>
                </a:solidFill>
                <a:latin typeface="Times New Roman"/>
                <a:cs typeface="Times New Roman"/>
              </a:rPr>
              <a:t>5C</a:t>
            </a:r>
            <a:r>
              <a:rPr lang="ru-RU" b="1">
                <a:solidFill>
                  <a:schemeClr val="bg2">
                    <a:lumMod val="75000"/>
                  </a:schemeClr>
                </a:solidFill>
                <a:latin typeface="Times New Roman"/>
                <a:cs typeface="Times New Roman"/>
              </a:rPr>
              <a:t> – ЭФФЕКТИВНАЯ ОРГАНИЗАЦИЯ РАБОЧЕГО МЕСТА</a:t>
            </a:r>
            <a:endParaRPr/>
          </a:p>
        </p:txBody>
      </p:sp>
      <p:sp>
        <p:nvSpPr>
          <p:cNvPr id="7" name="TextBox 6"/>
          <p:cNvSpPr txBox="1"/>
          <p:nvPr/>
        </p:nvSpPr>
        <p:spPr bwMode="auto">
          <a:xfrm>
            <a:off x="340202" y="2251939"/>
            <a:ext cx="4852156" cy="458074"/>
          </a:xfrm>
          <a:prstGeom prst="rect">
            <a:avLst/>
          </a:prstGeom>
          <a:noFill/>
        </p:spPr>
        <p:txBody>
          <a:bodyPr wrap="square" rtlCol="0">
            <a:spAutoFit/>
          </a:bodyPr>
          <a:lstStyle/>
          <a:p>
            <a:pPr>
              <a:lnSpc>
                <a:spcPct val="150000"/>
              </a:lnSpc>
              <a:defRPr/>
            </a:pPr>
            <a:r>
              <a:rPr lang="ru-RU" b="1">
                <a:solidFill>
                  <a:schemeClr val="bg2">
                    <a:lumMod val="75000"/>
                  </a:schemeClr>
                </a:solidFill>
                <a:latin typeface="Times New Roman"/>
                <a:cs typeface="Times New Roman"/>
              </a:rPr>
              <a:t>ЦЕЛИ СИСТЕМЫ 5С</a:t>
            </a:r>
            <a:endParaRPr/>
          </a:p>
        </p:txBody>
      </p:sp>
      <p:sp>
        <p:nvSpPr>
          <p:cNvPr id="8" name="TextBox 7"/>
          <p:cNvSpPr txBox="1"/>
          <p:nvPr/>
        </p:nvSpPr>
        <p:spPr bwMode="auto">
          <a:xfrm>
            <a:off x="-19343" y="2710013"/>
            <a:ext cx="5571245" cy="1169551"/>
          </a:xfrm>
          <a:prstGeom prst="rect">
            <a:avLst/>
          </a:prstGeom>
          <a:noFill/>
        </p:spPr>
        <p:txBody>
          <a:bodyPr wrap="square" rtlCol="0">
            <a:spAutoFit/>
          </a:bodyPr>
          <a:lstStyle/>
          <a:p>
            <a:pPr marL="457200" indent="-457200" algn="just">
              <a:buFont typeface="Wingdings"/>
              <a:buChar char="ü"/>
              <a:defRPr/>
            </a:pPr>
            <a:r>
              <a:rPr lang="ru-RU" sz="1400">
                <a:latin typeface="Times New Roman"/>
              </a:rPr>
              <a:t>Вовлечение работников в процесс поддержания порядка</a:t>
            </a:r>
            <a:endParaRPr/>
          </a:p>
          <a:p>
            <a:pPr marL="457200" indent="-457200" algn="just">
              <a:buFont typeface="Wingdings"/>
              <a:buChar char="ü"/>
              <a:defRPr/>
            </a:pPr>
            <a:r>
              <a:rPr lang="ru-RU" sz="1400">
                <a:latin typeface="Times New Roman"/>
              </a:rPr>
              <a:t>Организация эффективных рабочих мест и их стандартизацию</a:t>
            </a:r>
            <a:endParaRPr/>
          </a:p>
          <a:p>
            <a:pPr marL="457200" lvl="0" indent="-457200" algn="just">
              <a:buFont typeface="Wingdings"/>
              <a:buChar char="ü"/>
              <a:defRPr/>
            </a:pPr>
            <a:r>
              <a:rPr lang="ru-RU" sz="1400">
                <a:latin typeface="Times New Roman"/>
              </a:rPr>
              <a:t>Повышение качества и производительности труда</a:t>
            </a:r>
            <a:endParaRPr/>
          </a:p>
          <a:p>
            <a:pPr marL="457200" lvl="0" indent="-457200" algn="just">
              <a:buFont typeface="Wingdings"/>
              <a:buChar char="ü"/>
              <a:defRPr/>
            </a:pPr>
            <a:r>
              <a:rPr lang="ru-RU" sz="1400">
                <a:latin typeface="Times New Roman"/>
              </a:rPr>
              <a:t>Снижение потерь рабочего времени</a:t>
            </a:r>
            <a:endParaRPr/>
          </a:p>
          <a:p>
            <a:pPr marL="457200" lvl="0" indent="-457200" algn="just">
              <a:buFont typeface="Wingdings"/>
              <a:buChar char="ü"/>
              <a:defRPr/>
            </a:pPr>
            <a:r>
              <a:rPr lang="ru-RU" sz="1400">
                <a:latin typeface="Times New Roman"/>
              </a:rPr>
              <a:t>Создание условий для поиска всех видов потерь в процессах</a:t>
            </a:r>
            <a:endParaRPr lang="ru-RU" sz="1400">
              <a:latin typeface="+mj-lt"/>
            </a:endParaRPr>
          </a:p>
        </p:txBody>
      </p:sp>
      <p:pic>
        <p:nvPicPr>
          <p:cNvPr id="9" name="Рисунок 8"/>
          <p:cNvPicPr>
            <a:picLocks noChangeAspect="1"/>
          </p:cNvPicPr>
          <p:nvPr/>
        </p:nvPicPr>
        <p:blipFill>
          <a:blip r:embed="rId3"/>
          <a:stretch/>
        </p:blipFill>
        <p:spPr bwMode="auto">
          <a:xfrm>
            <a:off x="75831" y="4252916"/>
            <a:ext cx="2875453" cy="1738588"/>
          </a:xfrm>
          <a:prstGeom prst="rect">
            <a:avLst/>
          </a:prstGeom>
        </p:spPr>
      </p:pic>
      <p:sp>
        <p:nvSpPr>
          <p:cNvPr id="12" name="TextBox 11"/>
          <p:cNvSpPr txBox="1"/>
          <p:nvPr/>
        </p:nvSpPr>
        <p:spPr bwMode="auto">
          <a:xfrm>
            <a:off x="6303478" y="4584202"/>
            <a:ext cx="731290" cy="338554"/>
          </a:xfrm>
          <a:prstGeom prst="rect">
            <a:avLst/>
          </a:prstGeom>
          <a:noFill/>
        </p:spPr>
        <p:txBody>
          <a:bodyPr wrap="none" rtlCol="0">
            <a:spAutoFit/>
          </a:bodyPr>
          <a:lstStyle/>
          <a:p>
            <a:pPr>
              <a:defRPr/>
            </a:pPr>
            <a:r>
              <a:rPr lang="ru-RU" sz="1600" b="1">
                <a:solidFill>
                  <a:srgbClr val="FF0000"/>
                </a:solidFill>
              </a:rPr>
              <a:t>БЫЛО</a:t>
            </a:r>
            <a:endParaRPr/>
          </a:p>
        </p:txBody>
      </p:sp>
      <p:sp>
        <p:nvSpPr>
          <p:cNvPr id="13" name="TextBox 12"/>
          <p:cNvSpPr txBox="1"/>
          <p:nvPr/>
        </p:nvSpPr>
        <p:spPr bwMode="auto">
          <a:xfrm>
            <a:off x="9231828" y="4584202"/>
            <a:ext cx="775084" cy="338554"/>
          </a:xfrm>
          <a:prstGeom prst="rect">
            <a:avLst/>
          </a:prstGeom>
          <a:noFill/>
        </p:spPr>
        <p:txBody>
          <a:bodyPr wrap="none" rtlCol="0">
            <a:spAutoFit/>
          </a:bodyPr>
          <a:lstStyle/>
          <a:p>
            <a:pPr>
              <a:defRPr/>
            </a:pPr>
            <a:r>
              <a:rPr lang="ru-RU" sz="1600" b="1">
                <a:solidFill>
                  <a:srgbClr val="00B050"/>
                </a:solidFill>
              </a:rPr>
              <a:t>СТАЛО</a:t>
            </a:r>
            <a:endParaRPr/>
          </a:p>
        </p:txBody>
      </p:sp>
      <p:pic>
        <p:nvPicPr>
          <p:cNvPr id="14" name="Picture 2" descr="Как организовать рабочее пространство по системе 5С?"/>
          <p:cNvPicPr>
            <a:picLocks noChangeAspect="1" noChangeArrowheads="1"/>
          </p:cNvPicPr>
          <p:nvPr/>
        </p:nvPicPr>
        <p:blipFill>
          <a:blip r:embed="rId4"/>
          <a:stretch/>
        </p:blipFill>
        <p:spPr bwMode="auto">
          <a:xfrm>
            <a:off x="6798302" y="1098963"/>
            <a:ext cx="2461352" cy="1529272"/>
          </a:xfrm>
          <a:prstGeom prst="rect">
            <a:avLst/>
          </a:prstGeom>
          <a:noFill/>
        </p:spPr>
      </p:pic>
      <p:pic>
        <p:nvPicPr>
          <p:cNvPr id="15" name="Picture 10" descr="Picture background"/>
          <p:cNvPicPr>
            <a:picLocks noChangeAspect="1" noChangeArrowheads="1"/>
          </p:cNvPicPr>
          <p:nvPr/>
        </p:nvPicPr>
        <p:blipFill>
          <a:blip r:embed="rId5"/>
          <a:stretch/>
        </p:blipFill>
        <p:spPr bwMode="auto">
          <a:xfrm>
            <a:off x="6798302" y="2779192"/>
            <a:ext cx="2461351" cy="1494750"/>
          </a:xfrm>
          <a:prstGeom prst="rect">
            <a:avLst/>
          </a:prstGeom>
          <a:noFill/>
        </p:spPr>
      </p:pic>
      <p:pic>
        <p:nvPicPr>
          <p:cNvPr id="17" name="Picture 8" descr="Picture background"/>
          <p:cNvPicPr>
            <a:picLocks noChangeAspect="1" noChangeArrowheads="1"/>
          </p:cNvPicPr>
          <p:nvPr/>
        </p:nvPicPr>
        <p:blipFill>
          <a:blip r:embed="rId6"/>
          <a:stretch/>
        </p:blipFill>
        <p:spPr bwMode="auto">
          <a:xfrm>
            <a:off x="9382450" y="1098963"/>
            <a:ext cx="2611974" cy="1506122"/>
          </a:xfrm>
          <a:prstGeom prst="rect">
            <a:avLst/>
          </a:prstGeom>
          <a:noFill/>
        </p:spPr>
      </p:pic>
      <p:pic>
        <p:nvPicPr>
          <p:cNvPr id="18" name="Рисунок 17"/>
          <p:cNvPicPr>
            <a:picLocks noChangeAspect="1"/>
          </p:cNvPicPr>
          <p:nvPr/>
        </p:nvPicPr>
        <p:blipFill>
          <a:blip r:embed="rId7"/>
          <a:srcRect l="52499" t="35469" r="15899" b="11457"/>
          <a:stretch/>
        </p:blipFill>
        <p:spPr bwMode="auto">
          <a:xfrm>
            <a:off x="3231231" y="3971508"/>
            <a:ext cx="2864769" cy="2706249"/>
          </a:xfrm>
          <a:prstGeom prst="rect">
            <a:avLst/>
          </a:prstGeom>
        </p:spPr>
      </p:pic>
      <p:pic>
        <p:nvPicPr>
          <p:cNvPr id="19" name="Рисунок 18"/>
          <p:cNvPicPr>
            <a:picLocks noChangeAspect="1"/>
          </p:cNvPicPr>
          <p:nvPr/>
        </p:nvPicPr>
        <p:blipFill>
          <a:blip r:embed="rId8"/>
          <a:srcRect l="24772" t="34238" r="11164" b="21251"/>
          <a:stretch/>
        </p:blipFill>
        <p:spPr bwMode="auto">
          <a:xfrm>
            <a:off x="9344673" y="2821736"/>
            <a:ext cx="2649751" cy="1431180"/>
          </a:xfrm>
          <a:prstGeom prst="rect">
            <a:avLst/>
          </a:prstGeom>
        </p:spPr>
      </p:pic>
      <p:pic>
        <p:nvPicPr>
          <p:cNvPr id="20" name="Рисунок 19"/>
          <p:cNvPicPr>
            <a:picLocks noChangeAspect="1"/>
          </p:cNvPicPr>
          <p:nvPr/>
        </p:nvPicPr>
        <p:blipFill>
          <a:blip r:embed="rId9"/>
          <a:stretch/>
        </p:blipFill>
        <p:spPr bwMode="auto">
          <a:xfrm>
            <a:off x="6207891" y="4863729"/>
            <a:ext cx="2864769" cy="1742476"/>
          </a:xfrm>
          <a:prstGeom prst="rect">
            <a:avLst/>
          </a:prstGeom>
        </p:spPr>
      </p:pic>
      <p:pic>
        <p:nvPicPr>
          <p:cNvPr id="21" name="Рисунок 20"/>
          <p:cNvPicPr>
            <a:picLocks noChangeAspect="1"/>
          </p:cNvPicPr>
          <p:nvPr/>
        </p:nvPicPr>
        <p:blipFill>
          <a:blip r:embed="rId10"/>
          <a:stretch/>
        </p:blipFill>
        <p:spPr bwMode="auto">
          <a:xfrm>
            <a:off x="9191152" y="4863730"/>
            <a:ext cx="2864769" cy="1742476"/>
          </a:xfrm>
          <a:prstGeom prst="rect">
            <a:avLst/>
          </a:prstGeom>
        </p:spPr>
      </p:pic>
      <p:sp>
        <p:nvSpPr>
          <p:cNvPr id="3" name="Номер слайда 2"/>
          <p:cNvSpPr>
            <a:spLocks noGrp="1"/>
          </p:cNvSpPr>
          <p:nvPr>
            <p:ph type="sldNum" sz="quarter" idx="12"/>
          </p:nvPr>
        </p:nvSpPr>
        <p:spPr bwMode="auto">
          <a:xfrm>
            <a:off x="9231828" y="6520609"/>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Box 1"/>
          <p:cNvSpPr txBox="1"/>
          <p:nvPr/>
        </p:nvSpPr>
        <p:spPr bwMode="auto">
          <a:xfrm>
            <a:off x="0" y="166168"/>
            <a:ext cx="8491692" cy="523220"/>
          </a:xfrm>
          <a:prstGeom prst="rect">
            <a:avLst/>
          </a:prstGeom>
          <a:solidFill>
            <a:schemeClr val="bg2">
              <a:lumMod val="90000"/>
            </a:schemeClr>
          </a:solidFill>
        </p:spPr>
        <p:txBody>
          <a:bodyPr wrap="square" rtlCol="0">
            <a:spAutoFit/>
          </a:bodyPr>
          <a:lstStyle/>
          <a:p>
            <a:pPr>
              <a:defRPr/>
            </a:pPr>
            <a:r>
              <a:rPr lang="ru-RU" sz="2800" b="1"/>
              <a:t>Лучшие практики</a:t>
            </a:r>
            <a:endParaRPr/>
          </a:p>
        </p:txBody>
      </p:sp>
      <p:pic>
        <p:nvPicPr>
          <p:cNvPr id="3" name="image2.png"/>
          <p:cNvPicPr/>
          <p:nvPr/>
        </p:nvPicPr>
        <p:blipFill>
          <a:blip r:embed="rId2"/>
          <a:stretch/>
        </p:blipFill>
        <p:spPr bwMode="auto">
          <a:xfrm>
            <a:off x="11399750" y="148503"/>
            <a:ext cx="555959" cy="613866"/>
          </a:xfrm>
          <a:prstGeom prst="rect">
            <a:avLst/>
          </a:prstGeom>
        </p:spPr>
      </p:pic>
      <p:sp>
        <p:nvSpPr>
          <p:cNvPr id="4" name="TextBox 3"/>
          <p:cNvSpPr txBox="1"/>
          <p:nvPr/>
        </p:nvSpPr>
        <p:spPr bwMode="auto">
          <a:xfrm>
            <a:off x="697438" y="1695239"/>
            <a:ext cx="8574720" cy="461665"/>
          </a:xfrm>
          <a:prstGeom prst="rect">
            <a:avLst/>
          </a:prstGeom>
          <a:noFill/>
        </p:spPr>
        <p:txBody>
          <a:bodyPr wrap="none" rtlCol="0">
            <a:spAutoFit/>
          </a:bodyPr>
          <a:lstStyle/>
          <a:p>
            <a:pPr marL="342900" indent="-342900">
              <a:buFont typeface="Wingdings"/>
              <a:buChar char="q"/>
              <a:defRPr/>
            </a:pPr>
            <a:r>
              <a:rPr lang="ru-RU" sz="2400" b="1">
                <a:latin typeface="Times New Roman"/>
                <a:cs typeface="Times New Roman"/>
              </a:rPr>
              <a:t>Разработано 18 проектов, из них 14-завершено, 4-в работе</a:t>
            </a:r>
            <a:endParaRPr/>
          </a:p>
        </p:txBody>
      </p:sp>
      <p:sp>
        <p:nvSpPr>
          <p:cNvPr id="6" name="TextBox 5"/>
          <p:cNvSpPr txBox="1"/>
          <p:nvPr/>
        </p:nvSpPr>
        <p:spPr bwMode="auto">
          <a:xfrm>
            <a:off x="0" y="920226"/>
            <a:ext cx="11114843" cy="584775"/>
          </a:xfrm>
          <a:prstGeom prst="rect">
            <a:avLst/>
          </a:prstGeom>
          <a:solidFill>
            <a:schemeClr val="bg1"/>
          </a:solidFill>
        </p:spPr>
        <p:txBody>
          <a:bodyPr wrap="square" rtlCol="0">
            <a:spAutoFit/>
          </a:bodyPr>
          <a:lstStyle/>
          <a:p>
            <a:pPr>
              <a:defRPr/>
            </a:pPr>
            <a:r>
              <a:rPr lang="ru-RU" sz="3200" b="1">
                <a:solidFill>
                  <a:schemeClr val="bg2">
                    <a:lumMod val="75000"/>
                  </a:schemeClr>
                </a:solidFill>
                <a:latin typeface="Times New Roman"/>
                <a:cs typeface="Times New Roman"/>
              </a:rPr>
              <a:t>За три года в Минфине края:</a:t>
            </a:r>
            <a:endParaRPr/>
          </a:p>
        </p:txBody>
      </p:sp>
      <p:sp>
        <p:nvSpPr>
          <p:cNvPr id="7" name="TextBox 6"/>
          <p:cNvSpPr txBox="1"/>
          <p:nvPr/>
        </p:nvSpPr>
        <p:spPr bwMode="auto">
          <a:xfrm>
            <a:off x="697438" y="2331287"/>
            <a:ext cx="6797566" cy="461665"/>
          </a:xfrm>
          <a:prstGeom prst="rect">
            <a:avLst/>
          </a:prstGeom>
          <a:noFill/>
        </p:spPr>
        <p:txBody>
          <a:bodyPr wrap="none" rtlCol="0">
            <a:spAutoFit/>
          </a:bodyPr>
          <a:lstStyle/>
          <a:p>
            <a:pPr marL="342900" indent="-342900">
              <a:buFont typeface="Wingdings"/>
              <a:buChar char="q"/>
              <a:defRPr/>
            </a:pPr>
            <a:r>
              <a:rPr lang="ru-RU" sz="2400" b="1">
                <a:latin typeface="Times New Roman"/>
                <a:cs typeface="Times New Roman"/>
              </a:rPr>
              <a:t>Есть 3 внутренних тренера с удостоверением</a:t>
            </a:r>
            <a:endParaRPr/>
          </a:p>
        </p:txBody>
      </p:sp>
      <p:sp>
        <p:nvSpPr>
          <p:cNvPr id="8" name="TextBox 7"/>
          <p:cNvSpPr txBox="1"/>
          <p:nvPr/>
        </p:nvSpPr>
        <p:spPr bwMode="auto">
          <a:xfrm>
            <a:off x="687794" y="2905779"/>
            <a:ext cx="11243976" cy="461665"/>
          </a:xfrm>
          <a:prstGeom prst="rect">
            <a:avLst/>
          </a:prstGeom>
          <a:noFill/>
        </p:spPr>
        <p:txBody>
          <a:bodyPr wrap="none" rtlCol="0">
            <a:spAutoFit/>
          </a:bodyPr>
          <a:lstStyle/>
          <a:p>
            <a:pPr marL="342900" indent="-342900">
              <a:buFont typeface="Wingdings"/>
              <a:buChar char="q"/>
              <a:defRPr/>
            </a:pPr>
            <a:r>
              <a:rPr lang="ru-RU" sz="2400" b="1">
                <a:latin typeface="Times New Roman"/>
                <a:cs typeface="Times New Roman"/>
              </a:rPr>
              <a:t>Обучено тренерами сотрудников Минфина-64 %, в том числе руководителей</a:t>
            </a:r>
            <a:endParaRPr/>
          </a:p>
        </p:txBody>
      </p:sp>
      <p:sp>
        <p:nvSpPr>
          <p:cNvPr id="9" name="TextBox 8"/>
          <p:cNvSpPr txBox="1"/>
          <p:nvPr/>
        </p:nvSpPr>
        <p:spPr bwMode="auto">
          <a:xfrm>
            <a:off x="687794" y="3526909"/>
            <a:ext cx="7164012" cy="461665"/>
          </a:xfrm>
          <a:prstGeom prst="rect">
            <a:avLst/>
          </a:prstGeom>
          <a:noFill/>
        </p:spPr>
        <p:txBody>
          <a:bodyPr wrap="none" rtlCol="0">
            <a:spAutoFit/>
          </a:bodyPr>
          <a:lstStyle/>
          <a:p>
            <a:pPr marL="342900" indent="-342900">
              <a:buFont typeface="Wingdings"/>
              <a:buChar char="q"/>
              <a:defRPr/>
            </a:pPr>
            <a:r>
              <a:rPr lang="ru-RU" sz="2400" b="1">
                <a:latin typeface="Times New Roman"/>
                <a:cs typeface="Times New Roman"/>
              </a:rPr>
              <a:t>Создан проектный офис на официальном сайте</a:t>
            </a:r>
            <a:endParaRPr/>
          </a:p>
        </p:txBody>
      </p:sp>
      <p:sp>
        <p:nvSpPr>
          <p:cNvPr id="10" name="TextBox 9"/>
          <p:cNvSpPr txBox="1"/>
          <p:nvPr/>
        </p:nvSpPr>
        <p:spPr bwMode="auto">
          <a:xfrm>
            <a:off x="697438" y="4080602"/>
            <a:ext cx="3471078" cy="461665"/>
          </a:xfrm>
          <a:prstGeom prst="rect">
            <a:avLst/>
          </a:prstGeom>
          <a:noFill/>
        </p:spPr>
        <p:txBody>
          <a:bodyPr wrap="none" rtlCol="0">
            <a:spAutoFit/>
          </a:bodyPr>
          <a:lstStyle/>
          <a:p>
            <a:pPr marL="342900" indent="-342900">
              <a:buFont typeface="Wingdings"/>
              <a:buChar char="q"/>
              <a:defRPr/>
            </a:pPr>
            <a:r>
              <a:rPr lang="ru-RU" sz="2400" b="1">
                <a:latin typeface="Times New Roman"/>
                <a:cs typeface="Times New Roman"/>
              </a:rPr>
              <a:t>Внедрена система 5С</a:t>
            </a:r>
            <a:endParaRPr/>
          </a:p>
        </p:txBody>
      </p:sp>
      <p:sp>
        <p:nvSpPr>
          <p:cNvPr id="11" name="TextBox 10"/>
          <p:cNvSpPr txBox="1"/>
          <p:nvPr/>
        </p:nvSpPr>
        <p:spPr bwMode="auto">
          <a:xfrm>
            <a:off x="687794" y="4668734"/>
            <a:ext cx="3650166" cy="461665"/>
          </a:xfrm>
          <a:prstGeom prst="rect">
            <a:avLst/>
          </a:prstGeom>
          <a:noFill/>
        </p:spPr>
        <p:txBody>
          <a:bodyPr wrap="none" rtlCol="0">
            <a:spAutoFit/>
          </a:bodyPr>
          <a:lstStyle/>
          <a:p>
            <a:pPr marL="342900" indent="-342900">
              <a:buFont typeface="Wingdings"/>
              <a:buChar char="q"/>
              <a:defRPr/>
            </a:pPr>
            <a:r>
              <a:rPr lang="ru-RU" sz="2400" b="1">
                <a:latin typeface="Times New Roman"/>
                <a:cs typeface="Times New Roman"/>
              </a:rPr>
              <a:t>Создан ИНФОЦЕНТР</a:t>
            </a:r>
            <a:endParaRPr/>
          </a:p>
        </p:txBody>
      </p:sp>
      <p:sp>
        <p:nvSpPr>
          <p:cNvPr id="12" name="TextBox 11"/>
          <p:cNvSpPr txBox="1"/>
          <p:nvPr/>
        </p:nvSpPr>
        <p:spPr bwMode="auto">
          <a:xfrm>
            <a:off x="687794" y="5256035"/>
            <a:ext cx="3915111" cy="461665"/>
          </a:xfrm>
          <a:prstGeom prst="rect">
            <a:avLst/>
          </a:prstGeom>
          <a:noFill/>
        </p:spPr>
        <p:txBody>
          <a:bodyPr wrap="none" rtlCol="0">
            <a:spAutoFit/>
          </a:bodyPr>
          <a:lstStyle/>
          <a:p>
            <a:pPr marL="342900" indent="-342900">
              <a:buFont typeface="Wingdings"/>
              <a:buChar char="q"/>
              <a:defRPr/>
            </a:pPr>
            <a:r>
              <a:rPr lang="ru-RU" sz="2400" b="1">
                <a:latin typeface="Times New Roman"/>
                <a:cs typeface="Times New Roman"/>
              </a:rPr>
              <a:t>Разработаны стандарты</a:t>
            </a:r>
            <a:endParaRPr/>
          </a:p>
        </p:txBody>
      </p:sp>
      <p:sp>
        <p:nvSpPr>
          <p:cNvPr id="14" name="TextBox 13"/>
          <p:cNvSpPr txBox="1"/>
          <p:nvPr/>
        </p:nvSpPr>
        <p:spPr bwMode="auto">
          <a:xfrm>
            <a:off x="687794" y="5809728"/>
            <a:ext cx="10848226" cy="461665"/>
          </a:xfrm>
          <a:prstGeom prst="rect">
            <a:avLst/>
          </a:prstGeom>
          <a:noFill/>
        </p:spPr>
        <p:txBody>
          <a:bodyPr wrap="none" rtlCol="0">
            <a:spAutoFit/>
          </a:bodyPr>
          <a:lstStyle/>
          <a:p>
            <a:pPr marL="342900" indent="-342900">
              <a:buFont typeface="Wingdings"/>
              <a:buChar char="q"/>
              <a:defRPr/>
            </a:pPr>
            <a:r>
              <a:rPr lang="ru-RU" sz="2400" b="1">
                <a:latin typeface="Times New Roman"/>
                <a:cs typeface="Times New Roman"/>
              </a:rPr>
              <a:t>Получен статус образца местного, регионального и федерального уровней</a:t>
            </a:r>
            <a:endParaRPr/>
          </a:p>
        </p:txBody>
      </p:sp>
      <p:sp>
        <p:nvSpPr>
          <p:cNvPr id="5" name="Номер слайда 4"/>
          <p:cNvSpPr>
            <a:spLocks noGrp="1"/>
          </p:cNvSpPr>
          <p:nvPr>
            <p:ph type="sldNum" sz="quarter" idx="12"/>
          </p:nvPr>
        </p:nvSpPr>
        <p:spPr bwMode="auto">
          <a:xfrm>
            <a:off x="9212510" y="6363421"/>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extBox 1"/>
          <p:cNvSpPr txBox="1"/>
          <p:nvPr/>
        </p:nvSpPr>
        <p:spPr bwMode="auto">
          <a:xfrm>
            <a:off x="0" y="127455"/>
            <a:ext cx="8491692" cy="523220"/>
          </a:xfrm>
          <a:prstGeom prst="rect">
            <a:avLst/>
          </a:prstGeom>
          <a:solidFill>
            <a:schemeClr val="bg2">
              <a:lumMod val="90000"/>
            </a:schemeClr>
          </a:solidFill>
        </p:spPr>
        <p:txBody>
          <a:bodyPr wrap="square" rtlCol="0">
            <a:spAutoFit/>
          </a:bodyPr>
          <a:lstStyle/>
          <a:p>
            <a:pPr>
              <a:defRPr/>
            </a:pPr>
            <a:r>
              <a:rPr lang="ru-RU" sz="2800" b="1"/>
              <a:t>Лучшие практики</a:t>
            </a:r>
            <a:endParaRPr/>
          </a:p>
        </p:txBody>
      </p:sp>
      <p:pic>
        <p:nvPicPr>
          <p:cNvPr id="3" name="image2.png"/>
          <p:cNvPicPr/>
          <p:nvPr/>
        </p:nvPicPr>
        <p:blipFill>
          <a:blip r:embed="rId2"/>
          <a:stretch/>
        </p:blipFill>
        <p:spPr bwMode="auto">
          <a:xfrm>
            <a:off x="11447342" y="127455"/>
            <a:ext cx="550416" cy="646331"/>
          </a:xfrm>
          <a:prstGeom prst="rect">
            <a:avLst/>
          </a:prstGeom>
        </p:spPr>
      </p:pic>
      <p:pic>
        <p:nvPicPr>
          <p:cNvPr id="4" name="Рисунок 3"/>
          <p:cNvPicPr/>
          <p:nvPr/>
        </p:nvPicPr>
        <p:blipFill>
          <a:blip r:embed="rId3"/>
          <a:srcRect l="19252" t="6772" r="16198" b="3915"/>
          <a:stretch/>
        </p:blipFill>
        <p:spPr bwMode="auto">
          <a:xfrm>
            <a:off x="7923526" y="851848"/>
            <a:ext cx="4173782" cy="2654286"/>
          </a:xfrm>
          <a:prstGeom prst="rect">
            <a:avLst/>
          </a:prstGeom>
          <a:ln>
            <a:solidFill>
              <a:schemeClr val="accent3">
                <a:lumMod val="50000"/>
              </a:schemeClr>
            </a:solidFill>
          </a:ln>
        </p:spPr>
      </p:pic>
      <p:pic>
        <p:nvPicPr>
          <p:cNvPr id="5" name="Рисунок 4"/>
          <p:cNvPicPr>
            <a:picLocks noChangeAspect="1"/>
          </p:cNvPicPr>
          <p:nvPr/>
        </p:nvPicPr>
        <p:blipFill>
          <a:blip r:embed="rId4"/>
          <a:stretch/>
        </p:blipFill>
        <p:spPr bwMode="auto">
          <a:xfrm>
            <a:off x="8121270" y="3590404"/>
            <a:ext cx="1860716" cy="3192136"/>
          </a:xfrm>
          <a:prstGeom prst="rect">
            <a:avLst/>
          </a:prstGeom>
          <a:ln>
            <a:solidFill>
              <a:schemeClr val="bg2">
                <a:lumMod val="25000"/>
              </a:schemeClr>
            </a:solidFill>
          </a:ln>
        </p:spPr>
      </p:pic>
      <p:pic>
        <p:nvPicPr>
          <p:cNvPr id="6" name="Рисунок 5"/>
          <p:cNvPicPr>
            <a:picLocks noChangeAspect="1"/>
          </p:cNvPicPr>
          <p:nvPr/>
        </p:nvPicPr>
        <p:blipFill>
          <a:blip r:embed="rId5"/>
          <a:stretch/>
        </p:blipFill>
        <p:spPr bwMode="auto">
          <a:xfrm>
            <a:off x="10445650" y="3781616"/>
            <a:ext cx="1361261" cy="1390706"/>
          </a:xfrm>
          <a:prstGeom prst="rect">
            <a:avLst/>
          </a:prstGeom>
          <a:ln>
            <a:solidFill>
              <a:schemeClr val="bg2">
                <a:lumMod val="25000"/>
              </a:schemeClr>
            </a:solidFill>
          </a:ln>
        </p:spPr>
      </p:pic>
      <p:pic>
        <p:nvPicPr>
          <p:cNvPr id="7" name="Picture 2"/>
          <p:cNvPicPr>
            <a:picLocks noChangeAspect="1" noChangeArrowheads="1"/>
          </p:cNvPicPr>
          <p:nvPr/>
        </p:nvPicPr>
        <p:blipFill>
          <a:blip r:embed="rId6"/>
          <a:stretch/>
        </p:blipFill>
        <p:spPr bwMode="auto">
          <a:xfrm>
            <a:off x="10701420" y="5447804"/>
            <a:ext cx="1021130" cy="1021130"/>
          </a:xfrm>
          <a:prstGeom prst="rect">
            <a:avLst/>
          </a:prstGeom>
          <a:noFill/>
        </p:spPr>
      </p:pic>
      <p:sp>
        <p:nvSpPr>
          <p:cNvPr id="8" name="Прямоугольник 7"/>
          <p:cNvSpPr/>
          <p:nvPr/>
        </p:nvSpPr>
        <p:spPr bwMode="auto">
          <a:xfrm>
            <a:off x="10221797" y="6456638"/>
            <a:ext cx="1980375" cy="523220"/>
          </a:xfrm>
          <a:prstGeom prst="rect">
            <a:avLst/>
          </a:prstGeom>
        </p:spPr>
        <p:txBody>
          <a:bodyPr wrap="square">
            <a:spAutoFit/>
          </a:bodyPr>
          <a:lstStyle/>
          <a:p>
            <a:pPr>
              <a:defRPr/>
            </a:pPr>
            <a:r>
              <a:rPr lang="en-US" sz="1400" u="sng">
                <a:hlinkClick r:id="rId7" tooltip="https://clck.ru/3FhwEY"/>
              </a:rPr>
              <a:t>https://clck.ru/3FhwEY</a:t>
            </a:r>
            <a:endParaRPr lang="en-US" sz="1400"/>
          </a:p>
          <a:p>
            <a:pPr>
              <a:defRPr/>
            </a:pPr>
            <a:endParaRPr lang="ru-RU" sz="1400"/>
          </a:p>
        </p:txBody>
      </p:sp>
      <p:pic>
        <p:nvPicPr>
          <p:cNvPr id="9" name="Рисунок 8"/>
          <p:cNvPicPr/>
          <p:nvPr/>
        </p:nvPicPr>
        <p:blipFill>
          <a:blip r:embed="rId8"/>
          <a:srcRect l="18760" t="7696" r="17415" b="16807"/>
          <a:stretch/>
        </p:blipFill>
        <p:spPr bwMode="auto">
          <a:xfrm>
            <a:off x="211176" y="851848"/>
            <a:ext cx="7446430" cy="2929768"/>
          </a:xfrm>
          <a:prstGeom prst="rect">
            <a:avLst/>
          </a:prstGeom>
          <a:ln>
            <a:solidFill>
              <a:schemeClr val="accent2">
                <a:lumMod val="50000"/>
              </a:schemeClr>
            </a:solidFill>
          </a:ln>
        </p:spPr>
      </p:pic>
      <p:sp>
        <p:nvSpPr>
          <p:cNvPr id="10" name="Прямоугольник 9"/>
          <p:cNvSpPr/>
          <p:nvPr/>
        </p:nvSpPr>
        <p:spPr bwMode="auto">
          <a:xfrm>
            <a:off x="469450" y="4159493"/>
            <a:ext cx="7018289" cy="1846659"/>
          </a:xfrm>
          <a:prstGeom prst="rect">
            <a:avLst/>
          </a:prstGeom>
        </p:spPr>
        <p:txBody>
          <a:bodyPr wrap="square">
            <a:spAutoFit/>
          </a:bodyPr>
          <a:lstStyle/>
          <a:p>
            <a:pPr algn="just">
              <a:defRPr/>
            </a:pPr>
            <a:r>
              <a:rPr lang="ru-RU" sz="1600" b="1">
                <a:solidFill>
                  <a:schemeClr val="accent3">
                    <a:lumMod val="75000"/>
                  </a:schemeClr>
                </a:solidFill>
                <a:latin typeface="Times New Roman"/>
                <a:cs typeface="Times New Roman"/>
              </a:rPr>
              <a:t>Система SQDCM </a:t>
            </a:r>
            <a:r>
              <a:rPr lang="ru-RU" sz="1400">
                <a:latin typeface="Times New Roman"/>
                <a:cs typeface="Times New Roman"/>
              </a:rPr>
              <a:t>(Safety, Quality, Delivery, Cost, Morale), направлена на улучшение управления и повышения эффективности работы ведомства. Эта система основывается на пяти ключевых аспектах: </a:t>
            </a:r>
            <a:r>
              <a:rPr lang="ru-RU" sz="1400" b="1">
                <a:latin typeface="Times New Roman"/>
                <a:cs typeface="Times New Roman"/>
              </a:rPr>
              <a:t>безопасность, качество, исполнение заказа, затраты, корпоративная культура</a:t>
            </a:r>
            <a:r>
              <a:rPr lang="ru-RU" sz="1400">
                <a:latin typeface="Times New Roman"/>
                <a:cs typeface="Times New Roman"/>
              </a:rPr>
              <a:t>.</a:t>
            </a:r>
            <a:endParaRPr/>
          </a:p>
          <a:p>
            <a:pPr algn="just">
              <a:defRPr/>
            </a:pPr>
            <a:endParaRPr lang="ru-RU" sz="1400" b="1">
              <a:latin typeface="Times New Roman"/>
              <a:cs typeface="Times New Roman"/>
            </a:endParaRPr>
          </a:p>
          <a:p>
            <a:pPr algn="just">
              <a:defRPr/>
            </a:pPr>
            <a:r>
              <a:rPr lang="ru-RU" sz="1400">
                <a:latin typeface="Times New Roman"/>
                <a:cs typeface="Times New Roman"/>
              </a:rPr>
              <a:t>Внедрение таких систем </a:t>
            </a:r>
            <a:r>
              <a:rPr lang="ru-RU" sz="1400" b="1">
                <a:latin typeface="Times New Roman"/>
                <a:cs typeface="Times New Roman"/>
              </a:rPr>
              <a:t>помогает оптимизировать процессы, улучшить коммуникацию </a:t>
            </a:r>
            <a:r>
              <a:rPr lang="ru-RU" sz="1400">
                <a:latin typeface="Times New Roman"/>
                <a:cs typeface="Times New Roman"/>
              </a:rPr>
              <a:t>внутри команды и повысить общий уровень удовлетворенности как работников, так и граждан, получающих услуги от государственных учреждений.</a:t>
            </a:r>
            <a:endParaRPr/>
          </a:p>
        </p:txBody>
      </p:sp>
      <p:sp>
        <p:nvSpPr>
          <p:cNvPr id="11" name="Номер слайда 10"/>
          <p:cNvSpPr>
            <a:spLocks noGrp="1"/>
          </p:cNvSpPr>
          <p:nvPr>
            <p:ph type="sldNum" sz="quarter" idx="12"/>
          </p:nvPr>
        </p:nvSpPr>
        <p:spPr bwMode="auto">
          <a:xfrm>
            <a:off x="9458972" y="6599977"/>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 name="TextBox 4"/>
          <p:cNvSpPr txBox="1"/>
          <p:nvPr/>
        </p:nvSpPr>
        <p:spPr bwMode="auto">
          <a:xfrm>
            <a:off x="0" y="102378"/>
            <a:ext cx="8491692" cy="523220"/>
          </a:xfrm>
          <a:prstGeom prst="rect">
            <a:avLst/>
          </a:prstGeom>
          <a:solidFill>
            <a:schemeClr val="bg2">
              <a:lumMod val="90000"/>
            </a:schemeClr>
          </a:solidFill>
        </p:spPr>
        <p:txBody>
          <a:bodyPr wrap="square" rtlCol="0">
            <a:spAutoFit/>
          </a:bodyPr>
          <a:lstStyle/>
          <a:p>
            <a:pPr>
              <a:defRPr/>
            </a:pPr>
            <a:r>
              <a:rPr lang="ru-RU" sz="2800" b="1"/>
              <a:t>Лучшие практики</a:t>
            </a:r>
            <a:endParaRPr/>
          </a:p>
        </p:txBody>
      </p:sp>
      <p:pic>
        <p:nvPicPr>
          <p:cNvPr id="6" name="Рисунок 5"/>
          <p:cNvPicPr>
            <a:picLocks noChangeAspect="1"/>
          </p:cNvPicPr>
          <p:nvPr/>
        </p:nvPicPr>
        <p:blipFill>
          <a:blip r:embed="rId2"/>
          <a:srcRect l="24950" t="19802" r="10372" b="19603"/>
          <a:stretch/>
        </p:blipFill>
        <p:spPr bwMode="auto">
          <a:xfrm>
            <a:off x="423752" y="1801639"/>
            <a:ext cx="11327645" cy="5056360"/>
          </a:xfrm>
          <a:prstGeom prst="rect">
            <a:avLst/>
          </a:prstGeom>
        </p:spPr>
      </p:pic>
      <p:sp>
        <p:nvSpPr>
          <p:cNvPr id="7" name="TextBox 6"/>
          <p:cNvSpPr txBox="1"/>
          <p:nvPr/>
        </p:nvSpPr>
        <p:spPr bwMode="auto">
          <a:xfrm>
            <a:off x="4255535" y="914400"/>
            <a:ext cx="3040063" cy="461665"/>
          </a:xfrm>
          <a:prstGeom prst="rect">
            <a:avLst/>
          </a:prstGeom>
          <a:noFill/>
          <a:ln>
            <a:solidFill>
              <a:schemeClr val="tx2">
                <a:lumMod val="40000"/>
                <a:lumOff val="60000"/>
              </a:schemeClr>
            </a:solidFill>
          </a:ln>
        </p:spPr>
        <p:txBody>
          <a:bodyPr wrap="none" rtlCol="0">
            <a:spAutoFit/>
          </a:bodyPr>
          <a:lstStyle/>
          <a:p>
            <a:pPr>
              <a:defRPr/>
            </a:pPr>
            <a:r>
              <a:rPr lang="ru-RU" sz="2400" b="1">
                <a:solidFill>
                  <a:schemeClr val="accent1">
                    <a:lumMod val="50000"/>
                  </a:schemeClr>
                </a:solidFill>
              </a:rPr>
              <a:t>Внедрены стандарты</a:t>
            </a:r>
            <a:endParaRPr/>
          </a:p>
        </p:txBody>
      </p:sp>
      <p:pic>
        <p:nvPicPr>
          <p:cNvPr id="8" name="image2.png"/>
          <p:cNvPicPr/>
          <p:nvPr/>
        </p:nvPicPr>
        <p:blipFill>
          <a:blip r:embed="rId3"/>
          <a:stretch/>
        </p:blipFill>
        <p:spPr bwMode="auto">
          <a:xfrm>
            <a:off x="11399750" y="148503"/>
            <a:ext cx="555959" cy="613866"/>
          </a:xfrm>
          <a:prstGeom prst="rect">
            <a:avLst/>
          </a:prstGeom>
        </p:spPr>
      </p:pic>
      <p:cxnSp>
        <p:nvCxnSpPr>
          <p:cNvPr id="10" name="Прямая соединительная линия 9"/>
          <p:cNvCxnSpPr>
            <a:cxnSpLocks/>
            <a:stCxn id="7" idx="1"/>
          </p:cNvCxnSpPr>
          <p:nvPr/>
        </p:nvCxnSpPr>
        <p:spPr bwMode="auto">
          <a:xfrm flipH="1">
            <a:off x="995881" y="1145233"/>
            <a:ext cx="3259654" cy="411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a:cxnSpLocks/>
            <a:endCxn id="7" idx="3"/>
          </p:cNvCxnSpPr>
          <p:nvPr/>
        </p:nvCxnSpPr>
        <p:spPr bwMode="auto">
          <a:xfrm flipH="1" flipV="1">
            <a:off x="7295598" y="1145233"/>
            <a:ext cx="3043460" cy="466516"/>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bwMode="auto">
          <a:xfrm>
            <a:off x="7512507" y="6179283"/>
            <a:ext cx="1735387" cy="523220"/>
          </a:xfrm>
          <a:prstGeom prst="rect">
            <a:avLst/>
          </a:prstGeom>
          <a:noFill/>
          <a:ln w="19050">
            <a:solidFill>
              <a:schemeClr val="bg2">
                <a:lumMod val="75000"/>
              </a:schemeClr>
            </a:solidFill>
          </a:ln>
        </p:spPr>
        <p:txBody>
          <a:bodyPr wrap="square" rtlCol="0">
            <a:spAutoFit/>
          </a:bodyPr>
          <a:lstStyle/>
          <a:p>
            <a:pPr algn="ctr">
              <a:defRPr/>
            </a:pPr>
            <a:r>
              <a:rPr lang="ru-RU" sz="1400" b="1">
                <a:solidFill>
                  <a:srgbClr val="7030A0"/>
                </a:solidFill>
              </a:rPr>
              <a:t>Унифицированная форма</a:t>
            </a:r>
            <a:endParaRPr/>
          </a:p>
        </p:txBody>
      </p:sp>
      <p:sp>
        <p:nvSpPr>
          <p:cNvPr id="3" name="Номер слайда 2"/>
          <p:cNvSpPr>
            <a:spLocks noGrp="1"/>
          </p:cNvSpPr>
          <p:nvPr>
            <p:ph type="sldNum" sz="quarter" idx="12"/>
          </p:nvPr>
        </p:nvSpPr>
        <p:spPr bwMode="auto">
          <a:xfrm>
            <a:off x="9320814" y="6492875"/>
            <a:ext cx="2743200" cy="365125"/>
          </a:xfrm>
        </p:spPr>
        <p:txBody>
          <a:bodyPr/>
          <a:lstStyle/>
          <a:p>
            <a:pPr>
              <a:defRPr/>
            </a:pPr>
            <a:fld id="{E4761C8C-0223-44B4-BF6A-4C931C352BF7}" type="slidenum">
              <a:rPr lang="ru-RU"/>
              <a:t/>
            </a:fld>
            <a:endParaRPr lang="ru-RU"/>
          </a:p>
        </p:txBody>
      </p:sp>
      <p:sp>
        <p:nvSpPr>
          <p:cNvPr id="4" name="Прямоугольник 3"/>
          <p:cNvSpPr/>
          <p:nvPr/>
        </p:nvSpPr>
        <p:spPr bwMode="auto">
          <a:xfrm>
            <a:off x="11141476" y="6179283"/>
            <a:ext cx="258275"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 name="image2.png"/>
          <p:cNvPicPr/>
          <p:nvPr/>
        </p:nvPicPr>
        <p:blipFill>
          <a:blip r:embed="rId2"/>
          <a:stretch/>
        </p:blipFill>
        <p:spPr bwMode="auto">
          <a:xfrm>
            <a:off x="11399750" y="148503"/>
            <a:ext cx="555959" cy="613866"/>
          </a:xfrm>
          <a:prstGeom prst="rect">
            <a:avLst/>
          </a:prstGeom>
        </p:spPr>
      </p:pic>
      <p:sp>
        <p:nvSpPr>
          <p:cNvPr id="3" name="TextBox 2"/>
          <p:cNvSpPr txBox="1"/>
          <p:nvPr/>
        </p:nvSpPr>
        <p:spPr bwMode="auto">
          <a:xfrm>
            <a:off x="0" y="128767"/>
            <a:ext cx="8491692" cy="523220"/>
          </a:xfrm>
          <a:prstGeom prst="rect">
            <a:avLst/>
          </a:prstGeom>
          <a:solidFill>
            <a:schemeClr val="bg2">
              <a:lumMod val="90000"/>
            </a:schemeClr>
          </a:solidFill>
        </p:spPr>
        <p:txBody>
          <a:bodyPr wrap="square" rtlCol="0">
            <a:spAutoFit/>
          </a:bodyPr>
          <a:lstStyle/>
          <a:p>
            <a:pPr>
              <a:defRPr/>
            </a:pPr>
            <a:endParaRPr lang="ru-RU" sz="2800" b="1"/>
          </a:p>
        </p:txBody>
      </p:sp>
      <p:sp>
        <p:nvSpPr>
          <p:cNvPr id="4" name="Прямоугольник 3"/>
          <p:cNvSpPr/>
          <p:nvPr/>
        </p:nvSpPr>
        <p:spPr bwMode="auto">
          <a:xfrm>
            <a:off x="100614" y="128767"/>
            <a:ext cx="3585020" cy="523220"/>
          </a:xfrm>
          <a:prstGeom prst="rect">
            <a:avLst/>
          </a:prstGeom>
        </p:spPr>
        <p:txBody>
          <a:bodyPr wrap="none">
            <a:spAutoFit/>
          </a:bodyPr>
          <a:lstStyle/>
          <a:p>
            <a:pPr>
              <a:defRPr/>
            </a:pPr>
            <a:r>
              <a:rPr lang="ru-RU" sz="2800" b="1"/>
              <a:t>Опыт тиражирования</a:t>
            </a:r>
            <a:endParaRPr lang="ru-RU" sz="2800"/>
          </a:p>
        </p:txBody>
      </p:sp>
      <p:pic>
        <p:nvPicPr>
          <p:cNvPr id="5" name="Рисунок 4"/>
          <p:cNvPicPr>
            <a:picLocks noChangeAspect="1"/>
          </p:cNvPicPr>
          <p:nvPr/>
        </p:nvPicPr>
        <p:blipFill>
          <a:blip r:embed="rId3"/>
          <a:stretch/>
        </p:blipFill>
        <p:spPr bwMode="auto">
          <a:xfrm>
            <a:off x="217847" y="1257051"/>
            <a:ext cx="5413408" cy="3189337"/>
          </a:xfrm>
          <a:prstGeom prst="rect">
            <a:avLst/>
          </a:prstGeom>
        </p:spPr>
      </p:pic>
      <p:pic>
        <p:nvPicPr>
          <p:cNvPr id="6" name="Рисунок 5"/>
          <p:cNvPicPr>
            <a:picLocks noChangeAspect="1"/>
          </p:cNvPicPr>
          <p:nvPr/>
        </p:nvPicPr>
        <p:blipFill>
          <a:blip r:embed="rId4"/>
          <a:stretch/>
        </p:blipFill>
        <p:spPr bwMode="auto">
          <a:xfrm>
            <a:off x="240029" y="853675"/>
            <a:ext cx="5391226" cy="403376"/>
          </a:xfrm>
          <a:prstGeom prst="rect">
            <a:avLst/>
          </a:prstGeom>
          <a:ln>
            <a:solidFill>
              <a:schemeClr val="tx1">
                <a:lumMod val="95000"/>
                <a:lumOff val="5000"/>
              </a:schemeClr>
            </a:solidFill>
          </a:ln>
        </p:spPr>
      </p:pic>
      <p:pic>
        <p:nvPicPr>
          <p:cNvPr id="7" name="Рисунок 6"/>
          <p:cNvPicPr>
            <a:picLocks noChangeAspect="1"/>
          </p:cNvPicPr>
          <p:nvPr/>
        </p:nvPicPr>
        <p:blipFill>
          <a:blip r:embed="rId5"/>
          <a:stretch/>
        </p:blipFill>
        <p:spPr bwMode="auto">
          <a:xfrm>
            <a:off x="3437537" y="3345933"/>
            <a:ext cx="5316924" cy="3210529"/>
          </a:xfrm>
          <a:prstGeom prst="rect">
            <a:avLst/>
          </a:prstGeom>
        </p:spPr>
      </p:pic>
      <p:pic>
        <p:nvPicPr>
          <p:cNvPr id="8" name="Рисунок 7"/>
          <p:cNvPicPr>
            <a:picLocks noChangeAspect="1"/>
          </p:cNvPicPr>
          <p:nvPr/>
        </p:nvPicPr>
        <p:blipFill>
          <a:blip r:embed="rId6"/>
          <a:stretch/>
        </p:blipFill>
        <p:spPr bwMode="auto">
          <a:xfrm>
            <a:off x="8152884" y="907274"/>
            <a:ext cx="3894114" cy="5257980"/>
          </a:xfrm>
          <a:prstGeom prst="rect">
            <a:avLst/>
          </a:prstGeom>
          <a:ln w="28575">
            <a:solidFill>
              <a:srgbClr val="1C9C44"/>
            </a:solidFill>
          </a:ln>
        </p:spPr>
      </p:pic>
      <p:sp>
        <p:nvSpPr>
          <p:cNvPr id="9" name="Прямоугольник 8"/>
          <p:cNvSpPr/>
          <p:nvPr/>
        </p:nvSpPr>
        <p:spPr bwMode="auto">
          <a:xfrm>
            <a:off x="682135" y="6026231"/>
            <a:ext cx="1992852" cy="830997"/>
          </a:xfrm>
          <a:prstGeom prst="rect">
            <a:avLst/>
          </a:prstGeom>
        </p:spPr>
        <p:txBody>
          <a:bodyPr wrap="square">
            <a:spAutoFit/>
          </a:bodyPr>
          <a:lstStyle/>
          <a:p>
            <a:pPr algn="ctr">
              <a:defRPr/>
            </a:pPr>
            <a:r>
              <a:rPr lang="en-US" sz="1600" u="sng">
                <a:hlinkClick r:id="rId7" tooltip="https://bujet.ru/article/471660.php"/>
              </a:rPr>
              <a:t>https://bujet.ru/article/471660.php</a:t>
            </a:r>
            <a:endParaRPr lang="ru-RU" sz="1600"/>
          </a:p>
          <a:p>
            <a:pPr>
              <a:defRPr/>
            </a:pPr>
            <a:endParaRPr lang="ru-RU" sz="1600"/>
          </a:p>
        </p:txBody>
      </p:sp>
      <p:pic>
        <p:nvPicPr>
          <p:cNvPr id="10" name="Рисунок 9"/>
          <p:cNvPicPr>
            <a:picLocks noChangeAspect="1"/>
          </p:cNvPicPr>
          <p:nvPr/>
        </p:nvPicPr>
        <p:blipFill>
          <a:blip r:embed="rId8"/>
          <a:srcRect l="63641" t="43896" r="16262" b="20894"/>
          <a:stretch/>
        </p:blipFill>
        <p:spPr bwMode="auto">
          <a:xfrm>
            <a:off x="966220" y="4638055"/>
            <a:ext cx="1386362" cy="1366270"/>
          </a:xfrm>
          <a:prstGeom prst="rect">
            <a:avLst/>
          </a:prstGeom>
        </p:spPr>
      </p:pic>
      <p:sp>
        <p:nvSpPr>
          <p:cNvPr id="11" name="Номер слайда 10"/>
          <p:cNvSpPr>
            <a:spLocks noGrp="1"/>
          </p:cNvSpPr>
          <p:nvPr>
            <p:ph type="sldNum" sz="quarter" idx="12"/>
          </p:nvPr>
        </p:nvSpPr>
        <p:spPr bwMode="auto">
          <a:xfrm>
            <a:off x="9230952" y="6420541"/>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 name="image43.png"/>
          <p:cNvPicPr/>
          <p:nvPr/>
        </p:nvPicPr>
        <p:blipFill>
          <a:blip r:embed="rId2"/>
          <a:stretch/>
        </p:blipFill>
        <p:spPr bwMode="auto">
          <a:xfrm>
            <a:off x="6196614" y="0"/>
            <a:ext cx="5995386" cy="6858000"/>
          </a:xfrm>
          <a:prstGeom prst="rect">
            <a:avLst/>
          </a:prstGeom>
          <a:solidFill>
            <a:srgbClr val="00B0F0"/>
          </a:solidFill>
        </p:spPr>
      </p:pic>
      <p:sp>
        <p:nvSpPr>
          <p:cNvPr id="3" name="TextBox 2"/>
          <p:cNvSpPr txBox="1"/>
          <p:nvPr/>
        </p:nvSpPr>
        <p:spPr bwMode="auto">
          <a:xfrm>
            <a:off x="958788" y="3009531"/>
            <a:ext cx="4663456" cy="646331"/>
          </a:xfrm>
          <a:prstGeom prst="rect">
            <a:avLst/>
          </a:prstGeom>
          <a:noFill/>
        </p:spPr>
        <p:txBody>
          <a:bodyPr wrap="none" rtlCol="0">
            <a:spAutoFit/>
          </a:bodyPr>
          <a:lstStyle/>
          <a:p>
            <a:pPr>
              <a:defRPr/>
            </a:pPr>
            <a:r>
              <a:rPr lang="ru-RU" sz="3600" b="1"/>
              <a:t>Спасибо за внимание!</a:t>
            </a:r>
            <a:endParaRPr/>
          </a:p>
        </p:txBody>
      </p:sp>
      <p:sp>
        <p:nvSpPr>
          <p:cNvPr id="4" name="Номер слайда 3"/>
          <p:cNvSpPr>
            <a:spLocks noGrp="1"/>
          </p:cNvSpPr>
          <p:nvPr>
            <p:ph type="sldNum" sz="quarter" idx="12"/>
          </p:nvPr>
        </p:nvSpPr>
        <p:spPr bwMode="auto">
          <a:xfrm>
            <a:off x="9258670" y="6492875"/>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026" name="Picture 2" descr="Picture background"/>
          <p:cNvPicPr>
            <a:picLocks noChangeAspect="1" noChangeArrowheads="1"/>
          </p:cNvPicPr>
          <p:nvPr/>
        </p:nvPicPr>
        <p:blipFill>
          <a:blip r:embed="rId2"/>
          <a:stretch/>
        </p:blipFill>
        <p:spPr bwMode="auto">
          <a:xfrm>
            <a:off x="5444963" y="583281"/>
            <a:ext cx="6551433" cy="4094646"/>
          </a:xfrm>
          <a:prstGeom prst="rect">
            <a:avLst/>
          </a:prstGeom>
          <a:noFill/>
        </p:spPr>
      </p:pic>
      <p:sp>
        <p:nvSpPr>
          <p:cNvPr id="3" name="Прямоугольник 2"/>
          <p:cNvSpPr/>
          <p:nvPr/>
        </p:nvSpPr>
        <p:spPr bwMode="auto">
          <a:xfrm>
            <a:off x="-95411" y="4225193"/>
            <a:ext cx="8635729" cy="2308324"/>
          </a:xfrm>
          <a:prstGeom prst="rect">
            <a:avLst/>
          </a:prstGeom>
        </p:spPr>
        <p:txBody>
          <a:bodyPr wrap="square">
            <a:spAutoFit/>
          </a:bodyPr>
          <a:lstStyle/>
          <a:p>
            <a:pPr algn="ctr">
              <a:defRPr/>
            </a:pPr>
            <a:r>
              <a:rPr lang="ru-RU" sz="2400">
                <a:latin typeface="Times New Roman"/>
                <a:cs typeface="Times New Roman"/>
              </a:rPr>
              <a:t>– это непрерывное совершенствование системы государственного управления с применением принципов, ценностей и инструментов бережливого производства, основанного на системном подходе к выявлению скрытых потерь и поиску методов их устранения с максимальной ориентацией на гражданина. </a:t>
            </a:r>
            <a:endParaRPr/>
          </a:p>
        </p:txBody>
      </p:sp>
      <p:sp>
        <p:nvSpPr>
          <p:cNvPr id="4" name="TextBox 3"/>
          <p:cNvSpPr txBox="1"/>
          <p:nvPr/>
        </p:nvSpPr>
        <p:spPr bwMode="auto">
          <a:xfrm>
            <a:off x="460785" y="2263005"/>
            <a:ext cx="4523393" cy="1077218"/>
          </a:xfrm>
          <a:prstGeom prst="rect">
            <a:avLst/>
          </a:prstGeom>
          <a:noFill/>
        </p:spPr>
        <p:txBody>
          <a:bodyPr wrap="square" rtlCol="0">
            <a:spAutoFit/>
          </a:bodyPr>
          <a:lstStyle/>
          <a:p>
            <a:pPr>
              <a:defRPr/>
            </a:pPr>
            <a:r>
              <a:rPr lang="ru-RU" sz="3200" b="1">
                <a:solidFill>
                  <a:srgbClr val="002060"/>
                </a:solidFill>
                <a:latin typeface="Times New Roman"/>
                <a:cs typeface="Times New Roman"/>
              </a:rPr>
              <a:t>БЕРЕЖЛИВОЕ УПРАВЛЕНИЕ</a:t>
            </a:r>
            <a:endParaRPr/>
          </a:p>
        </p:txBody>
      </p:sp>
      <p:sp>
        <p:nvSpPr>
          <p:cNvPr id="6" name="TextBox 5"/>
          <p:cNvSpPr txBox="1"/>
          <p:nvPr/>
        </p:nvSpPr>
        <p:spPr bwMode="auto">
          <a:xfrm>
            <a:off x="0" y="189096"/>
            <a:ext cx="6991366" cy="646331"/>
          </a:xfrm>
          <a:prstGeom prst="rect">
            <a:avLst/>
          </a:prstGeom>
          <a:solidFill>
            <a:schemeClr val="bg2">
              <a:lumMod val="90000"/>
            </a:schemeClr>
          </a:solidFill>
        </p:spPr>
        <p:txBody>
          <a:bodyPr wrap="square" rtlCol="0">
            <a:spAutoFit/>
          </a:bodyPr>
          <a:lstStyle/>
          <a:p>
            <a:pPr>
              <a:defRPr/>
            </a:pPr>
            <a:r>
              <a:rPr lang="ru-RU" sz="3600" b="1"/>
              <a:t>Учись, меняйся, улучшай!</a:t>
            </a:r>
            <a:endParaRPr/>
          </a:p>
        </p:txBody>
      </p:sp>
      <p:pic>
        <p:nvPicPr>
          <p:cNvPr id="8" name="image2.png"/>
          <p:cNvPicPr/>
          <p:nvPr/>
        </p:nvPicPr>
        <p:blipFill>
          <a:blip r:embed="rId3"/>
          <a:stretch/>
        </p:blipFill>
        <p:spPr bwMode="auto">
          <a:xfrm>
            <a:off x="11445980" y="260116"/>
            <a:ext cx="550416" cy="646331"/>
          </a:xfrm>
          <a:prstGeom prst="rect">
            <a:avLst/>
          </a:prstGeom>
        </p:spPr>
      </p:pic>
      <p:sp>
        <p:nvSpPr>
          <p:cNvPr id="5" name="Номер слайда 4"/>
          <p:cNvSpPr>
            <a:spLocks noGrp="1"/>
          </p:cNvSpPr>
          <p:nvPr>
            <p:ph type="sldNum" sz="quarter" idx="12"/>
          </p:nvPr>
        </p:nvSpPr>
        <p:spPr bwMode="auto">
          <a:xfrm>
            <a:off x="9152138" y="6437815"/>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1" name="Picture 2" descr="Picture background"/>
          <p:cNvPicPr>
            <a:picLocks noChangeAspect="1" noChangeArrowheads="1"/>
          </p:cNvPicPr>
          <p:nvPr/>
        </p:nvPicPr>
        <p:blipFill>
          <a:blip r:embed="rId2">
            <a:clrChange>
              <a:clrFrom>
                <a:srgbClr val="F0F0F0"/>
              </a:clrFrom>
              <a:clrTo>
                <a:srgbClr val="F0F0F0">
                  <a:alpha val="0"/>
                </a:srgbClr>
              </a:clrTo>
            </a:clrChange>
          </a:blip>
          <a:stretch/>
        </p:blipFill>
        <p:spPr bwMode="auto">
          <a:xfrm>
            <a:off x="134036" y="1782063"/>
            <a:ext cx="1435028" cy="920013"/>
          </a:xfrm>
          <a:prstGeom prst="rect">
            <a:avLst/>
          </a:prstGeom>
          <a:noFill/>
        </p:spPr>
      </p:pic>
      <p:sp>
        <p:nvSpPr>
          <p:cNvPr id="7" name="TextBox 6"/>
          <p:cNvSpPr txBox="1"/>
          <p:nvPr/>
        </p:nvSpPr>
        <p:spPr bwMode="auto">
          <a:xfrm>
            <a:off x="1539134" y="1679124"/>
            <a:ext cx="12020027" cy="1323439"/>
          </a:xfrm>
          <a:prstGeom prst="rect">
            <a:avLst/>
          </a:prstGeom>
          <a:noFill/>
        </p:spPr>
        <p:txBody>
          <a:bodyPr wrap="square" rtlCol="0">
            <a:spAutoFit/>
          </a:bodyPr>
          <a:lstStyle/>
          <a:p>
            <a:pPr>
              <a:defRPr/>
            </a:pPr>
            <a:r>
              <a:rPr lang="en-US" sz="4000" b="1">
                <a:solidFill>
                  <a:srgbClr val="002060"/>
                </a:solidFill>
                <a:latin typeface="Times New Roman"/>
                <a:cs typeface="Times New Roman"/>
              </a:rPr>
              <a:t>    </a:t>
            </a:r>
            <a:r>
              <a:rPr lang="ru-RU" sz="4000" b="1">
                <a:solidFill>
                  <a:srgbClr val="002060"/>
                </a:solidFill>
                <a:latin typeface="Times New Roman"/>
                <a:cs typeface="Times New Roman"/>
              </a:rPr>
              <a:t>НАША МИССИЯ</a:t>
            </a:r>
            <a:endParaRPr/>
          </a:p>
          <a:p>
            <a:pPr>
              <a:defRPr/>
            </a:pPr>
            <a:r>
              <a:rPr lang="ru-RU" sz="4000" b="1">
                <a:solidFill>
                  <a:srgbClr val="002060"/>
                </a:solidFill>
                <a:latin typeface="Times New Roman"/>
                <a:cs typeface="Times New Roman"/>
              </a:rPr>
              <a:t>       </a:t>
            </a:r>
            <a:r>
              <a:rPr lang="ru-RU" sz="2400" b="1">
                <a:latin typeface="Times New Roman"/>
                <a:cs typeface="Times New Roman"/>
              </a:rPr>
              <a:t>ЛУЧШИЙ РЕЗУЛЬТАТ – МЕНЬШИМИ РЕСУРСАМИ</a:t>
            </a:r>
            <a:endParaRPr/>
          </a:p>
        </p:txBody>
      </p:sp>
      <p:sp>
        <p:nvSpPr>
          <p:cNvPr id="10" name="TextBox 9"/>
          <p:cNvSpPr txBox="1"/>
          <p:nvPr/>
        </p:nvSpPr>
        <p:spPr bwMode="auto">
          <a:xfrm>
            <a:off x="1698193" y="3559727"/>
            <a:ext cx="11479722" cy="707886"/>
          </a:xfrm>
          <a:prstGeom prst="rect">
            <a:avLst/>
          </a:prstGeom>
          <a:noFill/>
        </p:spPr>
        <p:txBody>
          <a:bodyPr wrap="square" rtlCol="0">
            <a:spAutoFit/>
          </a:bodyPr>
          <a:lstStyle/>
          <a:p>
            <a:pPr>
              <a:defRPr/>
            </a:pPr>
            <a:r>
              <a:rPr lang="en-US" sz="4000" b="1">
                <a:solidFill>
                  <a:srgbClr val="002060"/>
                </a:solidFill>
                <a:latin typeface="Times New Roman"/>
                <a:cs typeface="Times New Roman"/>
              </a:rPr>
              <a:t>   </a:t>
            </a:r>
            <a:r>
              <a:rPr lang="ru-RU" sz="4000" b="1">
                <a:solidFill>
                  <a:srgbClr val="002060"/>
                </a:solidFill>
                <a:latin typeface="Times New Roman"/>
                <a:cs typeface="Times New Roman"/>
              </a:rPr>
              <a:t>НАША ЦЕЛЬ</a:t>
            </a:r>
            <a:endParaRPr lang="ru-RU">
              <a:solidFill>
                <a:srgbClr val="002060"/>
              </a:solidFill>
              <a:latin typeface="Times New Roman"/>
              <a:cs typeface="Times New Roman"/>
            </a:endParaRPr>
          </a:p>
        </p:txBody>
      </p:sp>
      <p:sp>
        <p:nvSpPr>
          <p:cNvPr id="3" name="Прямоугольник 2"/>
          <p:cNvSpPr/>
          <p:nvPr/>
        </p:nvSpPr>
        <p:spPr bwMode="auto">
          <a:xfrm>
            <a:off x="2422334" y="4363112"/>
            <a:ext cx="7347332" cy="461665"/>
          </a:xfrm>
          <a:prstGeom prst="rect">
            <a:avLst/>
          </a:prstGeom>
        </p:spPr>
        <p:txBody>
          <a:bodyPr wrap="none">
            <a:spAutoFit/>
          </a:bodyPr>
          <a:lstStyle/>
          <a:p>
            <a:pPr algn="ctr">
              <a:defRPr/>
            </a:pPr>
            <a:r>
              <a:rPr lang="ru-RU" sz="2400" b="1">
                <a:latin typeface="Times New Roman"/>
                <a:cs typeface="Times New Roman"/>
              </a:rPr>
              <a:t>ЭФФЕКТ ОТ КАЖДОГО БЮДЖЕТНОГО РУБЛЯ</a:t>
            </a:r>
            <a:endParaRPr/>
          </a:p>
        </p:txBody>
      </p:sp>
      <p:pic>
        <p:nvPicPr>
          <p:cNvPr id="8" name="image2.png"/>
          <p:cNvPicPr/>
          <p:nvPr/>
        </p:nvPicPr>
        <p:blipFill>
          <a:blip r:embed="rId3"/>
          <a:stretch/>
        </p:blipFill>
        <p:spPr bwMode="auto">
          <a:xfrm>
            <a:off x="11393504" y="107177"/>
            <a:ext cx="550416" cy="646331"/>
          </a:xfrm>
          <a:prstGeom prst="rect">
            <a:avLst/>
          </a:prstGeom>
        </p:spPr>
      </p:pic>
      <p:sp>
        <p:nvSpPr>
          <p:cNvPr id="9" name="TextBox 8"/>
          <p:cNvSpPr txBox="1"/>
          <p:nvPr/>
        </p:nvSpPr>
        <p:spPr bwMode="auto">
          <a:xfrm>
            <a:off x="0" y="189096"/>
            <a:ext cx="6991366" cy="646331"/>
          </a:xfrm>
          <a:prstGeom prst="rect">
            <a:avLst/>
          </a:prstGeom>
          <a:solidFill>
            <a:schemeClr val="bg2">
              <a:lumMod val="90000"/>
            </a:schemeClr>
          </a:solidFill>
        </p:spPr>
        <p:txBody>
          <a:bodyPr wrap="square" rtlCol="0">
            <a:spAutoFit/>
          </a:bodyPr>
          <a:lstStyle/>
          <a:p>
            <a:pPr>
              <a:defRPr/>
            </a:pPr>
            <a:r>
              <a:rPr lang="ru-RU" sz="3600" b="1"/>
              <a:t>Бережливое управление</a:t>
            </a:r>
            <a:endParaRPr/>
          </a:p>
        </p:txBody>
      </p:sp>
      <p:pic>
        <p:nvPicPr>
          <p:cNvPr id="2" name="Picture 2" descr="Picture background"/>
          <p:cNvPicPr>
            <a:picLocks noChangeAspect="1" noChangeArrowheads="1"/>
          </p:cNvPicPr>
          <p:nvPr/>
        </p:nvPicPr>
        <p:blipFill>
          <a:blip r:embed="rId4"/>
          <a:stretch/>
        </p:blipFill>
        <p:spPr bwMode="auto">
          <a:xfrm>
            <a:off x="222287" y="3539390"/>
            <a:ext cx="1775190" cy="1182380"/>
          </a:xfrm>
          <a:prstGeom prst="rect">
            <a:avLst/>
          </a:prstGeom>
          <a:noFill/>
        </p:spPr>
      </p:pic>
      <p:sp>
        <p:nvSpPr>
          <p:cNvPr id="4" name="Номер слайда 3"/>
          <p:cNvSpPr>
            <a:spLocks noGrp="1"/>
          </p:cNvSpPr>
          <p:nvPr>
            <p:ph type="sldNum" sz="quarter" idx="12"/>
          </p:nvPr>
        </p:nvSpPr>
        <p:spPr bwMode="auto">
          <a:xfrm>
            <a:off x="9200720" y="6385698"/>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 name="TextBox 5"/>
          <p:cNvSpPr txBox="1"/>
          <p:nvPr/>
        </p:nvSpPr>
        <p:spPr bwMode="auto">
          <a:xfrm>
            <a:off x="0" y="144707"/>
            <a:ext cx="9889723" cy="523220"/>
          </a:xfrm>
          <a:prstGeom prst="rect">
            <a:avLst/>
          </a:prstGeom>
          <a:solidFill>
            <a:schemeClr val="bg2">
              <a:lumMod val="90000"/>
            </a:schemeClr>
          </a:solidFill>
        </p:spPr>
        <p:txBody>
          <a:bodyPr wrap="square" rtlCol="0">
            <a:spAutoFit/>
          </a:bodyPr>
          <a:lstStyle/>
          <a:p>
            <a:pPr>
              <a:defRPr/>
            </a:pPr>
            <a:r>
              <a:rPr lang="ru-RU" sz="2800" b="1"/>
              <a:t>Бережливое управление. История возникновения концепции.</a:t>
            </a:r>
            <a:endParaRPr/>
          </a:p>
        </p:txBody>
      </p:sp>
      <p:pic>
        <p:nvPicPr>
          <p:cNvPr id="8" name="image2.png"/>
          <p:cNvPicPr/>
          <p:nvPr/>
        </p:nvPicPr>
        <p:blipFill>
          <a:blip r:embed="rId2"/>
          <a:stretch/>
        </p:blipFill>
        <p:spPr bwMode="auto">
          <a:xfrm>
            <a:off x="11482194" y="82035"/>
            <a:ext cx="550416" cy="646331"/>
          </a:xfrm>
          <a:prstGeom prst="rect">
            <a:avLst/>
          </a:prstGeom>
        </p:spPr>
      </p:pic>
      <p:pic>
        <p:nvPicPr>
          <p:cNvPr id="2" name="Рисунок 1"/>
          <p:cNvPicPr>
            <a:picLocks noChangeAspect="1"/>
          </p:cNvPicPr>
          <p:nvPr/>
        </p:nvPicPr>
        <p:blipFill>
          <a:blip r:embed="rId3"/>
          <a:srcRect l="17694" t="25891" r="16408" b="9126"/>
          <a:stretch/>
        </p:blipFill>
        <p:spPr bwMode="auto">
          <a:xfrm>
            <a:off x="0" y="871863"/>
            <a:ext cx="5377758" cy="2637962"/>
          </a:xfrm>
          <a:prstGeom prst="rect">
            <a:avLst/>
          </a:prstGeom>
        </p:spPr>
      </p:pic>
      <p:pic>
        <p:nvPicPr>
          <p:cNvPr id="5" name="Рисунок 4"/>
          <p:cNvPicPr>
            <a:picLocks noChangeAspect="1"/>
          </p:cNvPicPr>
          <p:nvPr/>
        </p:nvPicPr>
        <p:blipFill>
          <a:blip r:embed="rId4"/>
          <a:srcRect l="17476" t="19974" r="15971" b="14912"/>
          <a:stretch/>
        </p:blipFill>
        <p:spPr bwMode="auto">
          <a:xfrm>
            <a:off x="5860345" y="678136"/>
            <a:ext cx="5897057" cy="2781458"/>
          </a:xfrm>
          <a:prstGeom prst="rect">
            <a:avLst/>
          </a:prstGeom>
        </p:spPr>
      </p:pic>
      <p:pic>
        <p:nvPicPr>
          <p:cNvPr id="7" name="Рисунок 6"/>
          <p:cNvPicPr>
            <a:picLocks noChangeAspect="1"/>
          </p:cNvPicPr>
          <p:nvPr/>
        </p:nvPicPr>
        <p:blipFill>
          <a:blip r:embed="rId5"/>
          <a:srcRect l="17621" t="26318" r="15897" b="8920"/>
          <a:stretch/>
        </p:blipFill>
        <p:spPr bwMode="auto">
          <a:xfrm>
            <a:off x="0" y="3756290"/>
            <a:ext cx="5377758" cy="2907806"/>
          </a:xfrm>
          <a:prstGeom prst="rect">
            <a:avLst/>
          </a:prstGeom>
        </p:spPr>
      </p:pic>
      <p:pic>
        <p:nvPicPr>
          <p:cNvPr id="9" name="Рисунок 8"/>
          <p:cNvPicPr>
            <a:picLocks noChangeAspect="1"/>
          </p:cNvPicPr>
          <p:nvPr/>
        </p:nvPicPr>
        <p:blipFill>
          <a:blip r:embed="rId6"/>
          <a:srcRect l="17402" t="22784" r="15825" b="12712"/>
          <a:stretch/>
        </p:blipFill>
        <p:spPr bwMode="auto">
          <a:xfrm>
            <a:off x="5854629" y="3442657"/>
            <a:ext cx="5897058" cy="3154272"/>
          </a:xfrm>
          <a:prstGeom prst="rect">
            <a:avLst/>
          </a:prstGeom>
        </p:spPr>
      </p:pic>
      <p:sp>
        <p:nvSpPr>
          <p:cNvPr id="3" name="Номер слайда 2"/>
          <p:cNvSpPr>
            <a:spLocks noGrp="1"/>
          </p:cNvSpPr>
          <p:nvPr>
            <p:ph type="sldNum" sz="quarter" idx="12"/>
          </p:nvPr>
        </p:nvSpPr>
        <p:spPr bwMode="auto">
          <a:xfrm>
            <a:off x="9289410" y="6414365"/>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 name="Прямоугольник: скругленные углы 7"/>
          <p:cNvSpPr/>
          <p:nvPr/>
        </p:nvSpPr>
        <p:spPr bwMode="auto">
          <a:xfrm>
            <a:off x="1417893" y="2082002"/>
            <a:ext cx="2714326" cy="580461"/>
          </a:xfrm>
          <a:prstGeom prst="roundRect">
            <a:avLst>
              <a:gd name="adj"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b="1">
                <a:solidFill>
                  <a:schemeClr val="tx1"/>
                </a:solidFill>
              </a:rPr>
              <a:t>Ценность для клиента</a:t>
            </a:r>
            <a:endParaRPr/>
          </a:p>
        </p:txBody>
      </p:sp>
      <p:sp>
        <p:nvSpPr>
          <p:cNvPr id="9" name="TextBox 8"/>
          <p:cNvSpPr txBox="1"/>
          <p:nvPr/>
        </p:nvSpPr>
        <p:spPr bwMode="auto">
          <a:xfrm>
            <a:off x="1795335" y="6126999"/>
            <a:ext cx="1691003" cy="646331"/>
          </a:xfrm>
          <a:prstGeom prst="rect">
            <a:avLst/>
          </a:prstGeom>
          <a:noFill/>
        </p:spPr>
        <p:txBody>
          <a:bodyPr wrap="square" rtlCol="0">
            <a:spAutoFit/>
          </a:bodyPr>
          <a:lstStyle/>
          <a:p>
            <a:pPr algn="ctr">
              <a:defRPr/>
            </a:pPr>
            <a:r>
              <a:rPr lang="ru-RU">
                <a:latin typeface="Times New Roman"/>
                <a:cs typeface="Times New Roman"/>
              </a:rPr>
              <a:t>Результат точно в срок</a:t>
            </a:r>
            <a:endParaRPr/>
          </a:p>
        </p:txBody>
      </p:sp>
      <p:sp>
        <p:nvSpPr>
          <p:cNvPr id="10" name="TextBox 9"/>
          <p:cNvSpPr txBox="1"/>
          <p:nvPr/>
        </p:nvSpPr>
        <p:spPr bwMode="auto">
          <a:xfrm>
            <a:off x="3509715" y="4586209"/>
            <a:ext cx="1780977" cy="646331"/>
          </a:xfrm>
          <a:prstGeom prst="rect">
            <a:avLst/>
          </a:prstGeom>
          <a:noFill/>
        </p:spPr>
        <p:txBody>
          <a:bodyPr wrap="square" rtlCol="0">
            <a:spAutoFit/>
          </a:bodyPr>
          <a:lstStyle/>
          <a:p>
            <a:pPr algn="ctr">
              <a:defRPr/>
            </a:pPr>
            <a:r>
              <a:rPr lang="ru-RU">
                <a:latin typeface="Times New Roman"/>
                <a:cs typeface="Times New Roman"/>
              </a:rPr>
              <a:t>Качественный результат</a:t>
            </a:r>
            <a:endParaRPr/>
          </a:p>
        </p:txBody>
      </p:sp>
      <p:sp>
        <p:nvSpPr>
          <p:cNvPr id="11" name="TextBox 10"/>
          <p:cNvSpPr txBox="1"/>
          <p:nvPr/>
        </p:nvSpPr>
        <p:spPr bwMode="auto">
          <a:xfrm>
            <a:off x="151940" y="4643316"/>
            <a:ext cx="1239527" cy="646331"/>
          </a:xfrm>
          <a:prstGeom prst="rect">
            <a:avLst/>
          </a:prstGeom>
          <a:noFill/>
        </p:spPr>
        <p:txBody>
          <a:bodyPr wrap="square" rtlCol="0">
            <a:spAutoFit/>
          </a:bodyPr>
          <a:lstStyle/>
          <a:p>
            <a:pPr algn="ctr">
              <a:defRPr/>
            </a:pPr>
            <a:r>
              <a:rPr lang="ru-RU">
                <a:latin typeface="Times New Roman"/>
                <a:cs typeface="Times New Roman"/>
              </a:rPr>
              <a:t>Минимум затрат</a:t>
            </a:r>
            <a:endParaRPr lang="ru-RU" sz="1400"/>
          </a:p>
        </p:txBody>
      </p:sp>
      <p:pic>
        <p:nvPicPr>
          <p:cNvPr id="2050" name="Picture 2" descr="Picture background"/>
          <p:cNvPicPr>
            <a:picLocks noChangeAspect="1" noChangeArrowheads="1"/>
          </p:cNvPicPr>
          <p:nvPr/>
        </p:nvPicPr>
        <p:blipFill>
          <a:blip r:embed="rId3"/>
          <a:stretch/>
        </p:blipFill>
        <p:spPr bwMode="auto">
          <a:xfrm>
            <a:off x="3708170" y="3451623"/>
            <a:ext cx="1232836" cy="1232836"/>
          </a:xfrm>
          <a:prstGeom prst="rect">
            <a:avLst/>
          </a:prstGeom>
          <a:noFill/>
        </p:spPr>
      </p:pic>
      <p:pic>
        <p:nvPicPr>
          <p:cNvPr id="2052" name="Picture 4" descr="Picture background"/>
          <p:cNvPicPr>
            <a:picLocks noChangeAspect="1" noChangeArrowheads="1"/>
          </p:cNvPicPr>
          <p:nvPr/>
        </p:nvPicPr>
        <p:blipFill>
          <a:blip r:embed="rId4"/>
          <a:stretch/>
        </p:blipFill>
        <p:spPr bwMode="auto">
          <a:xfrm>
            <a:off x="1728734" y="5232541"/>
            <a:ext cx="1780982" cy="879823"/>
          </a:xfrm>
          <a:prstGeom prst="rect">
            <a:avLst/>
          </a:prstGeom>
          <a:noFill/>
        </p:spPr>
      </p:pic>
      <p:pic>
        <p:nvPicPr>
          <p:cNvPr id="2056" name="Picture 8" descr="Picture background"/>
          <p:cNvPicPr>
            <a:picLocks noChangeAspect="1" noChangeArrowheads="1"/>
          </p:cNvPicPr>
          <p:nvPr/>
        </p:nvPicPr>
        <p:blipFill>
          <a:blip r:embed="rId5"/>
          <a:stretch/>
        </p:blipFill>
        <p:spPr bwMode="auto">
          <a:xfrm>
            <a:off x="281317" y="3704154"/>
            <a:ext cx="1117959" cy="912792"/>
          </a:xfrm>
          <a:prstGeom prst="rect">
            <a:avLst/>
          </a:prstGeom>
          <a:noFill/>
        </p:spPr>
      </p:pic>
      <p:pic>
        <p:nvPicPr>
          <p:cNvPr id="2058" name="Picture 10" descr="Picture background"/>
          <p:cNvPicPr>
            <a:picLocks noChangeAspect="1" noChangeArrowheads="1"/>
          </p:cNvPicPr>
          <p:nvPr/>
        </p:nvPicPr>
        <p:blipFill>
          <a:blip r:embed="rId6"/>
          <a:stretch/>
        </p:blipFill>
        <p:spPr bwMode="auto">
          <a:xfrm>
            <a:off x="2144932" y="2786798"/>
            <a:ext cx="1093269" cy="1329651"/>
          </a:xfrm>
          <a:prstGeom prst="rect">
            <a:avLst/>
          </a:prstGeom>
          <a:noFill/>
        </p:spPr>
      </p:pic>
      <p:cxnSp>
        <p:nvCxnSpPr>
          <p:cNvPr id="14" name="Прямая со стрелкой 13"/>
          <p:cNvCxnSpPr>
            <a:cxnSpLocks/>
          </p:cNvCxnSpPr>
          <p:nvPr/>
        </p:nvCxnSpPr>
        <p:spPr bwMode="auto">
          <a:xfrm>
            <a:off x="3306985" y="3346163"/>
            <a:ext cx="620183" cy="4485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cxnSpLocks/>
          </p:cNvCxnSpPr>
          <p:nvPr/>
        </p:nvCxnSpPr>
        <p:spPr bwMode="auto">
          <a:xfrm flipH="1">
            <a:off x="1368231" y="3369450"/>
            <a:ext cx="699735" cy="4960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cxnSpLocks/>
          </p:cNvCxnSpPr>
          <p:nvPr/>
        </p:nvCxnSpPr>
        <p:spPr bwMode="auto">
          <a:xfrm>
            <a:off x="2640837" y="4268849"/>
            <a:ext cx="0" cy="9319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0" name="image2.png"/>
          <p:cNvPicPr/>
          <p:nvPr/>
        </p:nvPicPr>
        <p:blipFill>
          <a:blip r:embed="rId7"/>
          <a:stretch/>
        </p:blipFill>
        <p:spPr bwMode="auto">
          <a:xfrm>
            <a:off x="11464406" y="211756"/>
            <a:ext cx="550416" cy="646331"/>
          </a:xfrm>
          <a:prstGeom prst="rect">
            <a:avLst/>
          </a:prstGeom>
        </p:spPr>
      </p:pic>
      <p:sp>
        <p:nvSpPr>
          <p:cNvPr id="19" name="TextBox 18"/>
          <p:cNvSpPr txBox="1"/>
          <p:nvPr/>
        </p:nvSpPr>
        <p:spPr bwMode="auto">
          <a:xfrm>
            <a:off x="0" y="145087"/>
            <a:ext cx="9871971" cy="523220"/>
          </a:xfrm>
          <a:prstGeom prst="rect">
            <a:avLst/>
          </a:prstGeom>
          <a:solidFill>
            <a:schemeClr val="bg2">
              <a:lumMod val="90000"/>
            </a:schemeClr>
          </a:solidFill>
        </p:spPr>
        <p:txBody>
          <a:bodyPr wrap="square" rtlCol="0">
            <a:spAutoFit/>
          </a:bodyPr>
          <a:lstStyle/>
          <a:p>
            <a:pPr>
              <a:defRPr/>
            </a:pPr>
            <a:r>
              <a:rPr lang="ru-RU" sz="2800" b="1"/>
              <a:t>Бережливое управление. Процесс. Клиент. Ценность</a:t>
            </a:r>
            <a:endParaRPr/>
          </a:p>
        </p:txBody>
      </p:sp>
      <p:sp>
        <p:nvSpPr>
          <p:cNvPr id="3" name="Прямоугольник 2"/>
          <p:cNvSpPr/>
          <p:nvPr/>
        </p:nvSpPr>
        <p:spPr bwMode="auto">
          <a:xfrm>
            <a:off x="163178" y="945589"/>
            <a:ext cx="4912094" cy="923330"/>
          </a:xfrm>
          <a:prstGeom prst="rect">
            <a:avLst/>
          </a:prstGeom>
        </p:spPr>
        <p:txBody>
          <a:bodyPr wrap="square">
            <a:spAutoFit/>
          </a:bodyPr>
          <a:lstStyle/>
          <a:p>
            <a:pPr>
              <a:defRPr/>
            </a:pPr>
            <a:r>
              <a:rPr lang="ru-RU" b="1">
                <a:latin typeface="Times New Roman"/>
                <a:cs typeface="Times New Roman"/>
              </a:rPr>
              <a:t>Клиенты</a:t>
            </a:r>
            <a:r>
              <a:rPr lang="ru-RU">
                <a:latin typeface="Times New Roman"/>
                <a:cs typeface="Times New Roman"/>
              </a:rPr>
              <a:t> – люди или организации, которые получают и используют результаты работы какого-либо процесса </a:t>
            </a:r>
            <a:endParaRPr/>
          </a:p>
        </p:txBody>
      </p:sp>
      <p:sp>
        <p:nvSpPr>
          <p:cNvPr id="6" name="Прямоугольник 5"/>
          <p:cNvSpPr/>
          <p:nvPr/>
        </p:nvSpPr>
        <p:spPr bwMode="auto">
          <a:xfrm>
            <a:off x="5908205" y="1008183"/>
            <a:ext cx="5844589" cy="646331"/>
          </a:xfrm>
          <a:prstGeom prst="rect">
            <a:avLst/>
          </a:prstGeom>
        </p:spPr>
        <p:txBody>
          <a:bodyPr wrap="square">
            <a:spAutoFit/>
          </a:bodyPr>
          <a:lstStyle/>
          <a:p>
            <a:pPr>
              <a:defRPr/>
            </a:pPr>
            <a:r>
              <a:rPr lang="ru-RU" b="1">
                <a:latin typeface="Times New Roman"/>
                <a:cs typeface="Times New Roman"/>
              </a:rPr>
              <a:t>Процесс</a:t>
            </a:r>
            <a:r>
              <a:rPr lang="ru-RU">
                <a:latin typeface="Times New Roman"/>
                <a:cs typeface="Times New Roman"/>
              </a:rPr>
              <a:t> – совокупность последовательных действий, направленных на достижение определенного результата</a:t>
            </a:r>
            <a:endParaRPr/>
          </a:p>
        </p:txBody>
      </p:sp>
      <p:grpSp>
        <p:nvGrpSpPr>
          <p:cNvPr id="22" name="Группа 21"/>
          <p:cNvGrpSpPr/>
          <p:nvPr/>
        </p:nvGrpSpPr>
        <p:grpSpPr bwMode="auto">
          <a:xfrm>
            <a:off x="5231664" y="1946620"/>
            <a:ext cx="6962549" cy="1091497"/>
            <a:chOff x="1244061" y="1634986"/>
            <a:chExt cx="10921462" cy="1657693"/>
          </a:xfrm>
        </p:grpSpPr>
        <p:sp>
          <p:nvSpPr>
            <p:cNvPr id="25" name="Овал 24"/>
            <p:cNvSpPr/>
            <p:nvPr/>
          </p:nvSpPr>
          <p:spPr bwMode="auto">
            <a:xfrm>
              <a:off x="8596814" y="1808977"/>
              <a:ext cx="1484168" cy="132485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200">
                <a:latin typeface="Times New Roman"/>
                <a:cs typeface="Times New Roman"/>
              </a:endParaRPr>
            </a:p>
          </p:txBody>
        </p:sp>
        <p:sp>
          <p:nvSpPr>
            <p:cNvPr id="26" name="Овал 25"/>
            <p:cNvSpPr/>
            <p:nvPr/>
          </p:nvSpPr>
          <p:spPr bwMode="auto">
            <a:xfrm>
              <a:off x="4877749" y="1899288"/>
              <a:ext cx="1378987" cy="1267189"/>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200">
                <a:latin typeface="Times New Roman"/>
                <a:cs typeface="Times New Roman"/>
              </a:endParaRPr>
            </a:p>
          </p:txBody>
        </p:sp>
        <p:sp>
          <p:nvSpPr>
            <p:cNvPr id="27" name="Овал 26"/>
            <p:cNvSpPr/>
            <p:nvPr/>
          </p:nvSpPr>
          <p:spPr bwMode="auto">
            <a:xfrm>
              <a:off x="1391262" y="1808977"/>
              <a:ext cx="1471721" cy="1399238"/>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200">
                <a:latin typeface="Times New Roman"/>
                <a:cs typeface="Times New Roman"/>
              </a:endParaRPr>
            </a:p>
          </p:txBody>
        </p:sp>
        <p:pic>
          <p:nvPicPr>
            <p:cNvPr id="28" name="Рисунок 27" descr="Повторить"/>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3220554" y="2015137"/>
              <a:ext cx="914400" cy="914400"/>
            </a:xfrm>
            <a:prstGeom prst="rect">
              <a:avLst/>
            </a:prstGeom>
          </p:spPr>
        </p:pic>
        <p:pic>
          <p:nvPicPr>
            <p:cNvPr id="29" name="Рисунок 28" descr="Повторить"/>
            <p:cNvPicPr>
              <a:picLocks noChangeAspect="1"/>
            </p:cNvPicPr>
            <p:nvPr/>
          </p:nvPicPr>
          <p:blipFill>
            <a:blip r:embed="rId8"/>
            <a:stretch/>
          </p:blipFill>
          <p:spPr bwMode="auto">
            <a:xfrm>
              <a:off x="6879892" y="2015137"/>
              <a:ext cx="914400" cy="914400"/>
            </a:xfrm>
            <a:prstGeom prst="rect">
              <a:avLst/>
            </a:prstGeom>
          </p:spPr>
        </p:pic>
        <p:sp>
          <p:nvSpPr>
            <p:cNvPr id="31" name="TextBox 30"/>
            <p:cNvSpPr txBox="1"/>
            <p:nvPr/>
          </p:nvSpPr>
          <p:spPr bwMode="auto">
            <a:xfrm>
              <a:off x="8494220" y="2227120"/>
              <a:ext cx="1594579" cy="420688"/>
            </a:xfrm>
            <a:prstGeom prst="rect">
              <a:avLst/>
            </a:prstGeom>
            <a:noFill/>
          </p:spPr>
          <p:txBody>
            <a:bodyPr wrap="none" rtlCol="0">
              <a:spAutoFit/>
            </a:bodyPr>
            <a:lstStyle/>
            <a:p>
              <a:pPr algn="ctr">
                <a:defRPr/>
              </a:pPr>
              <a:r>
                <a:rPr lang="ru-RU" sz="1200" b="1">
                  <a:solidFill>
                    <a:srgbClr val="002060"/>
                  </a:solidFill>
                  <a:latin typeface="Times New Roman"/>
                  <a:cs typeface="Times New Roman"/>
                </a:rPr>
                <a:t>ЗАКАЗЧИК</a:t>
              </a:r>
              <a:endParaRPr/>
            </a:p>
          </p:txBody>
        </p:sp>
        <p:sp>
          <p:nvSpPr>
            <p:cNvPr id="32" name="TextBox 31"/>
            <p:cNvSpPr txBox="1"/>
            <p:nvPr/>
          </p:nvSpPr>
          <p:spPr bwMode="auto">
            <a:xfrm>
              <a:off x="1244061" y="2077316"/>
              <a:ext cx="1679452" cy="701147"/>
            </a:xfrm>
            <a:prstGeom prst="rect">
              <a:avLst/>
            </a:prstGeom>
            <a:noFill/>
          </p:spPr>
          <p:txBody>
            <a:bodyPr wrap="square" rtlCol="0">
              <a:spAutoFit/>
            </a:bodyPr>
            <a:lstStyle/>
            <a:p>
              <a:pPr algn="ctr">
                <a:defRPr/>
              </a:pPr>
              <a:r>
                <a:rPr lang="ru-RU" sz="1200" b="1">
                  <a:solidFill>
                    <a:srgbClr val="002060"/>
                  </a:solidFill>
                  <a:latin typeface="Times New Roman"/>
                  <a:cs typeface="Times New Roman"/>
                </a:rPr>
                <a:t>МОЙ </a:t>
              </a:r>
              <a:endParaRPr/>
            </a:p>
            <a:p>
              <a:pPr algn="ctr">
                <a:defRPr/>
              </a:pPr>
              <a:r>
                <a:rPr lang="ru-RU" sz="1200" b="1">
                  <a:solidFill>
                    <a:srgbClr val="002060"/>
                  </a:solidFill>
                  <a:latin typeface="Times New Roman"/>
                  <a:cs typeface="Times New Roman"/>
                </a:rPr>
                <a:t>КОЛЛЕГА</a:t>
              </a:r>
              <a:endParaRPr/>
            </a:p>
          </p:txBody>
        </p:sp>
        <p:sp>
          <p:nvSpPr>
            <p:cNvPr id="33" name="TextBox 32"/>
            <p:cNvSpPr txBox="1"/>
            <p:nvPr/>
          </p:nvSpPr>
          <p:spPr bwMode="auto">
            <a:xfrm>
              <a:off x="10011625" y="1899288"/>
              <a:ext cx="2153898" cy="1351849"/>
            </a:xfrm>
            <a:prstGeom prst="rect">
              <a:avLst/>
            </a:prstGeom>
            <a:noFill/>
          </p:spPr>
          <p:txBody>
            <a:bodyPr wrap="none" rtlCol="0">
              <a:spAutoFit/>
            </a:bodyPr>
            <a:lstStyle/>
            <a:p>
              <a:pPr algn="ctr">
                <a:lnSpc>
                  <a:spcPct val="150000"/>
                </a:lnSpc>
                <a:defRPr/>
              </a:pPr>
              <a:r>
                <a:rPr lang="ru-RU" sz="1200" b="1">
                  <a:solidFill>
                    <a:srgbClr val="002060"/>
                  </a:solidFill>
                  <a:latin typeface="Times New Roman"/>
                  <a:cs typeface="Times New Roman"/>
                </a:rPr>
                <a:t>РУКОВОДСТВО</a:t>
              </a:r>
              <a:endParaRPr/>
            </a:p>
            <a:p>
              <a:pPr algn="ctr">
                <a:lnSpc>
                  <a:spcPct val="150000"/>
                </a:lnSpc>
                <a:defRPr/>
              </a:pPr>
              <a:r>
                <a:rPr lang="ru-RU" sz="1200" b="1">
                  <a:solidFill>
                    <a:srgbClr val="002060"/>
                  </a:solidFill>
                  <a:latin typeface="Times New Roman"/>
                  <a:cs typeface="Times New Roman"/>
                </a:rPr>
                <a:t>ГРБС</a:t>
              </a:r>
              <a:endParaRPr/>
            </a:p>
            <a:p>
              <a:pPr algn="ctr">
                <a:lnSpc>
                  <a:spcPct val="150000"/>
                </a:lnSpc>
                <a:defRPr/>
              </a:pPr>
              <a:r>
                <a:rPr lang="ru-RU" sz="1200" b="1">
                  <a:solidFill>
                    <a:srgbClr val="002060"/>
                  </a:solidFill>
                  <a:latin typeface="Times New Roman"/>
                  <a:cs typeface="Times New Roman"/>
                </a:rPr>
                <a:t>КОЛЛЕГИ</a:t>
              </a:r>
              <a:endParaRPr/>
            </a:p>
          </p:txBody>
        </p:sp>
        <p:sp>
          <p:nvSpPr>
            <p:cNvPr id="34" name="TextBox 33"/>
            <p:cNvSpPr txBox="1"/>
            <p:nvPr/>
          </p:nvSpPr>
          <p:spPr bwMode="auto">
            <a:xfrm>
              <a:off x="5330512" y="2289157"/>
              <a:ext cx="463167" cy="420688"/>
            </a:xfrm>
            <a:prstGeom prst="rect">
              <a:avLst/>
            </a:prstGeom>
            <a:noFill/>
          </p:spPr>
          <p:txBody>
            <a:bodyPr wrap="none" rtlCol="0">
              <a:spAutoFit/>
            </a:bodyPr>
            <a:lstStyle/>
            <a:p>
              <a:pPr algn="ctr">
                <a:defRPr/>
              </a:pPr>
              <a:r>
                <a:rPr lang="ru-RU" sz="1200" b="1">
                  <a:solidFill>
                    <a:srgbClr val="002060"/>
                  </a:solidFill>
                  <a:latin typeface="Times New Roman"/>
                  <a:cs typeface="Times New Roman"/>
                </a:rPr>
                <a:t>Я</a:t>
              </a:r>
              <a:endParaRPr/>
            </a:p>
          </p:txBody>
        </p:sp>
        <p:sp>
          <p:nvSpPr>
            <p:cNvPr id="35" name="TextBox 34"/>
            <p:cNvSpPr txBox="1"/>
            <p:nvPr/>
          </p:nvSpPr>
          <p:spPr bwMode="auto">
            <a:xfrm>
              <a:off x="6768549" y="1648073"/>
              <a:ext cx="1173856" cy="510474"/>
            </a:xfrm>
            <a:prstGeom prst="rect">
              <a:avLst/>
            </a:prstGeom>
            <a:noFill/>
          </p:spPr>
          <p:txBody>
            <a:bodyPr wrap="none" rtlCol="0">
              <a:spAutoFit/>
            </a:bodyPr>
            <a:lstStyle/>
            <a:p>
              <a:pPr algn="ctr">
                <a:lnSpc>
                  <a:spcPct val="150000"/>
                </a:lnSpc>
                <a:defRPr/>
              </a:pPr>
              <a:r>
                <a:rPr lang="ru-RU" sz="1200">
                  <a:solidFill>
                    <a:srgbClr val="002060"/>
                  </a:solidFill>
                  <a:latin typeface="Times New Roman"/>
                  <a:cs typeface="Times New Roman"/>
                </a:rPr>
                <a:t>заказчик</a:t>
              </a:r>
              <a:endParaRPr/>
            </a:p>
          </p:txBody>
        </p:sp>
        <p:sp>
          <p:nvSpPr>
            <p:cNvPr id="36" name="TextBox 35"/>
            <p:cNvSpPr txBox="1"/>
            <p:nvPr/>
          </p:nvSpPr>
          <p:spPr bwMode="auto">
            <a:xfrm>
              <a:off x="6558486" y="2782206"/>
              <a:ext cx="1593974" cy="510474"/>
            </a:xfrm>
            <a:prstGeom prst="rect">
              <a:avLst/>
            </a:prstGeom>
            <a:noFill/>
          </p:spPr>
          <p:txBody>
            <a:bodyPr wrap="none" rtlCol="0">
              <a:spAutoFit/>
            </a:bodyPr>
            <a:lstStyle/>
            <a:p>
              <a:pPr algn="ctr">
                <a:lnSpc>
                  <a:spcPct val="150000"/>
                </a:lnSpc>
                <a:defRPr/>
              </a:pPr>
              <a:r>
                <a:rPr lang="ru-RU" sz="1200">
                  <a:solidFill>
                    <a:srgbClr val="002060"/>
                  </a:solidFill>
                  <a:latin typeface="Times New Roman"/>
                  <a:cs typeface="Times New Roman"/>
                </a:rPr>
                <a:t>исполнитель</a:t>
              </a:r>
              <a:endParaRPr/>
            </a:p>
          </p:txBody>
        </p:sp>
        <p:sp>
          <p:nvSpPr>
            <p:cNvPr id="37" name="TextBox 36"/>
            <p:cNvSpPr txBox="1"/>
            <p:nvPr/>
          </p:nvSpPr>
          <p:spPr bwMode="auto">
            <a:xfrm>
              <a:off x="3054544" y="1634986"/>
              <a:ext cx="1173856" cy="510474"/>
            </a:xfrm>
            <a:prstGeom prst="rect">
              <a:avLst/>
            </a:prstGeom>
            <a:noFill/>
          </p:spPr>
          <p:txBody>
            <a:bodyPr wrap="none" rtlCol="0">
              <a:spAutoFit/>
            </a:bodyPr>
            <a:lstStyle/>
            <a:p>
              <a:pPr algn="ctr">
                <a:lnSpc>
                  <a:spcPct val="150000"/>
                </a:lnSpc>
                <a:defRPr/>
              </a:pPr>
              <a:r>
                <a:rPr lang="ru-RU" sz="1200">
                  <a:solidFill>
                    <a:srgbClr val="002060"/>
                  </a:solidFill>
                  <a:latin typeface="Times New Roman"/>
                  <a:cs typeface="Times New Roman"/>
                </a:rPr>
                <a:t>заказчик</a:t>
              </a:r>
              <a:endParaRPr/>
            </a:p>
          </p:txBody>
        </p:sp>
        <p:sp>
          <p:nvSpPr>
            <p:cNvPr id="38" name="TextBox 37"/>
            <p:cNvSpPr txBox="1"/>
            <p:nvPr/>
          </p:nvSpPr>
          <p:spPr bwMode="auto">
            <a:xfrm>
              <a:off x="2925077" y="2765886"/>
              <a:ext cx="1593974" cy="510474"/>
            </a:xfrm>
            <a:prstGeom prst="rect">
              <a:avLst/>
            </a:prstGeom>
            <a:noFill/>
          </p:spPr>
          <p:txBody>
            <a:bodyPr wrap="none" rtlCol="0">
              <a:spAutoFit/>
            </a:bodyPr>
            <a:lstStyle/>
            <a:p>
              <a:pPr algn="ctr">
                <a:lnSpc>
                  <a:spcPct val="150000"/>
                </a:lnSpc>
                <a:defRPr/>
              </a:pPr>
              <a:r>
                <a:rPr lang="ru-RU" sz="1200">
                  <a:solidFill>
                    <a:srgbClr val="002060"/>
                  </a:solidFill>
                  <a:latin typeface="Times New Roman"/>
                  <a:cs typeface="Times New Roman"/>
                </a:rPr>
                <a:t>исполнитель</a:t>
              </a:r>
              <a:endParaRPr/>
            </a:p>
          </p:txBody>
        </p:sp>
      </p:grpSp>
      <p:sp>
        <p:nvSpPr>
          <p:cNvPr id="39" name="Прямоугольник 38"/>
          <p:cNvSpPr/>
          <p:nvPr/>
        </p:nvSpPr>
        <p:spPr bwMode="auto">
          <a:xfrm>
            <a:off x="5688114" y="4268849"/>
            <a:ext cx="6567489" cy="1754326"/>
          </a:xfrm>
          <a:prstGeom prst="rect">
            <a:avLst/>
          </a:prstGeom>
        </p:spPr>
        <p:txBody>
          <a:bodyPr wrap="square">
            <a:spAutoFit/>
          </a:bodyPr>
          <a:lstStyle/>
          <a:p>
            <a:pPr marL="342900" indent="-342900">
              <a:buFont typeface="Wingdings"/>
              <a:buChar char="ü"/>
              <a:defRPr/>
            </a:pPr>
            <a:r>
              <a:rPr lang="ru-RU">
                <a:latin typeface="Times New Roman"/>
                <a:cs typeface="Times New Roman"/>
              </a:rPr>
              <a:t>Слушать заказчика</a:t>
            </a:r>
            <a:endParaRPr/>
          </a:p>
          <a:p>
            <a:pPr marL="342900" indent="-342900">
              <a:buFont typeface="Wingdings"/>
              <a:buChar char="ü"/>
              <a:defRPr/>
            </a:pPr>
            <a:r>
              <a:rPr lang="ru-RU">
                <a:latin typeface="Times New Roman"/>
                <a:cs typeface="Times New Roman"/>
              </a:rPr>
              <a:t>Предвосхищать его потребности</a:t>
            </a:r>
            <a:endParaRPr/>
          </a:p>
          <a:p>
            <a:pPr marL="342900" indent="-342900">
              <a:buFont typeface="Wingdings"/>
              <a:buChar char="ü"/>
              <a:defRPr/>
            </a:pPr>
            <a:r>
              <a:rPr lang="ru-RU">
                <a:latin typeface="Times New Roman"/>
                <a:cs typeface="Times New Roman"/>
              </a:rPr>
              <a:t>Выдавать результат высшего качества</a:t>
            </a:r>
            <a:endParaRPr/>
          </a:p>
          <a:p>
            <a:pPr marL="342900" indent="-342900">
              <a:buFont typeface="Wingdings"/>
              <a:buChar char="ü"/>
              <a:defRPr/>
            </a:pPr>
            <a:r>
              <a:rPr lang="ru-RU">
                <a:latin typeface="Times New Roman"/>
                <a:cs typeface="Times New Roman"/>
              </a:rPr>
              <a:t>Мгновенно реагировать на изменение требований заказчика</a:t>
            </a:r>
            <a:endParaRPr/>
          </a:p>
          <a:p>
            <a:pPr marL="342900" indent="-342900">
              <a:buFont typeface="Wingdings"/>
              <a:buChar char="ü"/>
              <a:defRPr/>
            </a:pPr>
            <a:r>
              <a:rPr lang="ru-RU">
                <a:latin typeface="Times New Roman"/>
                <a:cs typeface="Times New Roman"/>
              </a:rPr>
              <a:t>Выдавать результат в срок, установленный заказчиком</a:t>
            </a:r>
            <a:endParaRPr/>
          </a:p>
          <a:p>
            <a:pPr marL="342900" indent="-342900">
              <a:buFont typeface="Wingdings"/>
              <a:buChar char="ü"/>
              <a:defRPr/>
            </a:pPr>
            <a:r>
              <a:rPr lang="ru-RU">
                <a:latin typeface="Times New Roman"/>
                <a:cs typeface="Times New Roman"/>
              </a:rPr>
              <a:t>Будьте вежливыми и доброжелательными</a:t>
            </a:r>
            <a:endParaRPr/>
          </a:p>
        </p:txBody>
      </p:sp>
      <p:sp>
        <p:nvSpPr>
          <p:cNvPr id="40" name="TextBox 39"/>
          <p:cNvSpPr txBox="1"/>
          <p:nvPr/>
        </p:nvSpPr>
        <p:spPr bwMode="auto">
          <a:xfrm>
            <a:off x="6981731" y="3674960"/>
            <a:ext cx="3543706" cy="338554"/>
          </a:xfrm>
          <a:prstGeom prst="rect">
            <a:avLst/>
          </a:prstGeom>
          <a:noFill/>
        </p:spPr>
        <p:txBody>
          <a:bodyPr wrap="square" rtlCol="0">
            <a:spAutoFit/>
          </a:bodyPr>
          <a:lstStyle/>
          <a:p>
            <a:pPr>
              <a:defRPr/>
            </a:pPr>
            <a:r>
              <a:rPr lang="ru-RU" sz="1600" b="1">
                <a:solidFill>
                  <a:srgbClr val="002060"/>
                </a:solidFill>
                <a:latin typeface="Times New Roman"/>
                <a:cs typeface="Times New Roman"/>
              </a:rPr>
              <a:t>ЗАДАЧИ ДЛЯ КАЖДОГО </a:t>
            </a:r>
            <a:endParaRPr/>
          </a:p>
        </p:txBody>
      </p:sp>
      <p:sp>
        <p:nvSpPr>
          <p:cNvPr id="2" name="Номер слайда 1"/>
          <p:cNvSpPr>
            <a:spLocks noGrp="1"/>
          </p:cNvSpPr>
          <p:nvPr>
            <p:ph type="sldNum" sz="quarter" idx="12"/>
          </p:nvPr>
        </p:nvSpPr>
        <p:spPr bwMode="auto">
          <a:xfrm>
            <a:off x="9271622" y="6408205"/>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4" name="Прямоугольник 43"/>
          <p:cNvSpPr/>
          <p:nvPr/>
        </p:nvSpPr>
        <p:spPr bwMode="auto">
          <a:xfrm>
            <a:off x="230249" y="1557493"/>
            <a:ext cx="6968971" cy="1477328"/>
          </a:xfrm>
          <a:prstGeom prst="rect">
            <a:avLst/>
          </a:prstGeom>
        </p:spPr>
        <p:txBody>
          <a:bodyPr wrap="square">
            <a:spAutoFit/>
          </a:bodyPr>
          <a:lstStyle/>
          <a:p>
            <a:pPr marL="342900" indent="-342900">
              <a:buFont typeface="Wingdings"/>
              <a:buChar char="ü"/>
              <a:defRPr/>
            </a:pPr>
            <a:r>
              <a:rPr lang="ru-RU">
                <a:latin typeface="Times New Roman"/>
                <a:cs typeface="Times New Roman"/>
              </a:rPr>
              <a:t>Определение ценности итогового результата</a:t>
            </a:r>
            <a:endParaRPr/>
          </a:p>
          <a:p>
            <a:pPr marL="342900" indent="-342900">
              <a:buFont typeface="Wingdings"/>
              <a:buChar char="ü"/>
              <a:defRPr/>
            </a:pPr>
            <a:r>
              <a:rPr lang="ru-RU">
                <a:latin typeface="Times New Roman"/>
                <a:cs typeface="Times New Roman"/>
              </a:rPr>
              <a:t>Оптимизация процесса для устранения потерь</a:t>
            </a:r>
            <a:endParaRPr/>
          </a:p>
          <a:p>
            <a:pPr marL="342900" indent="-342900">
              <a:buFont typeface="Wingdings"/>
              <a:buChar char="ü"/>
              <a:defRPr/>
            </a:pPr>
            <a:r>
              <a:rPr lang="ru-RU">
                <a:latin typeface="Times New Roman"/>
                <a:cs typeface="Times New Roman"/>
              </a:rPr>
              <a:t>Вовлечение сотрудников</a:t>
            </a:r>
            <a:endParaRPr/>
          </a:p>
          <a:p>
            <a:pPr marL="342900" indent="-342900">
              <a:buFont typeface="Wingdings"/>
              <a:buChar char="ü"/>
              <a:defRPr/>
            </a:pPr>
            <a:r>
              <a:rPr lang="ru-RU">
                <a:latin typeface="Times New Roman"/>
                <a:cs typeface="Times New Roman"/>
              </a:rPr>
              <a:t>Ответственность за свой этап процесса</a:t>
            </a:r>
            <a:endParaRPr/>
          </a:p>
          <a:p>
            <a:pPr marL="342900" indent="-342900">
              <a:buFont typeface="Wingdings"/>
              <a:buChar char="ü"/>
              <a:defRPr/>
            </a:pPr>
            <a:r>
              <a:rPr lang="ru-RU">
                <a:latin typeface="Times New Roman"/>
                <a:cs typeface="Times New Roman"/>
              </a:rPr>
              <a:t>Стремление к совершенству</a:t>
            </a:r>
            <a:endParaRPr/>
          </a:p>
        </p:txBody>
      </p:sp>
      <p:sp>
        <p:nvSpPr>
          <p:cNvPr id="4" name="TextBox 3"/>
          <p:cNvSpPr txBox="1"/>
          <p:nvPr/>
        </p:nvSpPr>
        <p:spPr bwMode="auto">
          <a:xfrm>
            <a:off x="88774" y="976717"/>
            <a:ext cx="7874496" cy="461665"/>
          </a:xfrm>
          <a:prstGeom prst="rect">
            <a:avLst/>
          </a:prstGeom>
          <a:solidFill>
            <a:schemeClr val="accent2">
              <a:lumMod val="60000"/>
              <a:lumOff val="40000"/>
            </a:schemeClr>
          </a:solidFill>
        </p:spPr>
        <p:txBody>
          <a:bodyPr wrap="square" rtlCol="0">
            <a:spAutoFit/>
          </a:bodyPr>
          <a:lstStyle/>
          <a:p>
            <a:pPr>
              <a:defRPr/>
            </a:pPr>
            <a:r>
              <a:rPr lang="ru-RU" sz="2400" b="1"/>
              <a:t>Принципы БУ</a:t>
            </a:r>
            <a:endParaRPr/>
          </a:p>
        </p:txBody>
      </p:sp>
      <p:pic>
        <p:nvPicPr>
          <p:cNvPr id="5" name="image2.png"/>
          <p:cNvPicPr/>
          <p:nvPr/>
        </p:nvPicPr>
        <p:blipFill>
          <a:blip r:embed="rId3"/>
          <a:stretch/>
        </p:blipFill>
        <p:spPr bwMode="auto">
          <a:xfrm>
            <a:off x="11464406" y="211756"/>
            <a:ext cx="550416" cy="646331"/>
          </a:xfrm>
          <a:prstGeom prst="rect">
            <a:avLst/>
          </a:prstGeom>
        </p:spPr>
      </p:pic>
      <p:sp>
        <p:nvSpPr>
          <p:cNvPr id="6" name="TextBox 5"/>
          <p:cNvSpPr txBox="1"/>
          <p:nvPr/>
        </p:nvSpPr>
        <p:spPr bwMode="auto">
          <a:xfrm>
            <a:off x="88774" y="3380330"/>
            <a:ext cx="9197269" cy="461665"/>
          </a:xfrm>
          <a:prstGeom prst="rect">
            <a:avLst/>
          </a:prstGeom>
          <a:solidFill>
            <a:schemeClr val="accent2">
              <a:lumMod val="40000"/>
              <a:lumOff val="60000"/>
            </a:schemeClr>
          </a:solidFill>
        </p:spPr>
        <p:txBody>
          <a:bodyPr wrap="square" rtlCol="0">
            <a:spAutoFit/>
          </a:bodyPr>
          <a:lstStyle/>
          <a:p>
            <a:pPr>
              <a:defRPr/>
            </a:pPr>
            <a:r>
              <a:rPr lang="ru-RU" sz="2400" b="1"/>
              <a:t>Главные характеристики БУ</a:t>
            </a:r>
            <a:endParaRPr/>
          </a:p>
        </p:txBody>
      </p:sp>
      <p:sp>
        <p:nvSpPr>
          <p:cNvPr id="7" name="TextBox 6"/>
          <p:cNvSpPr txBox="1"/>
          <p:nvPr/>
        </p:nvSpPr>
        <p:spPr bwMode="auto">
          <a:xfrm>
            <a:off x="317608" y="4262746"/>
            <a:ext cx="2468303" cy="830997"/>
          </a:xfrm>
          <a:prstGeom prst="rect">
            <a:avLst/>
          </a:prstGeom>
          <a:noFill/>
        </p:spPr>
        <p:txBody>
          <a:bodyPr wrap="none" rtlCol="0">
            <a:spAutoFit/>
          </a:bodyPr>
          <a:lstStyle/>
          <a:p>
            <a:pPr algn="ctr">
              <a:defRPr/>
            </a:pPr>
            <a:r>
              <a:rPr lang="ru-RU" sz="1600" b="1">
                <a:solidFill>
                  <a:srgbClr val="002060"/>
                </a:solidFill>
                <a:latin typeface="Times New Roman"/>
                <a:cs typeface="Times New Roman"/>
              </a:rPr>
              <a:t>ГИБКОСТЬ</a:t>
            </a:r>
            <a:endParaRPr/>
          </a:p>
          <a:p>
            <a:pPr algn="ctr">
              <a:defRPr/>
            </a:pPr>
            <a:r>
              <a:rPr lang="ru-RU" sz="1600">
                <a:latin typeface="Times New Roman"/>
                <a:cs typeface="Times New Roman"/>
              </a:rPr>
              <a:t>давай предложения, </a:t>
            </a:r>
            <a:endParaRPr/>
          </a:p>
          <a:p>
            <a:pPr algn="ctr">
              <a:defRPr/>
            </a:pPr>
            <a:r>
              <a:rPr lang="ru-RU" sz="1600">
                <a:latin typeface="Times New Roman"/>
                <a:cs typeface="Times New Roman"/>
              </a:rPr>
              <a:t>соответствующие запросу</a:t>
            </a:r>
            <a:endParaRPr/>
          </a:p>
        </p:txBody>
      </p:sp>
      <p:pic>
        <p:nvPicPr>
          <p:cNvPr id="8" name="Рисунок 7" descr="Подключенный"/>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1211556" y="3878531"/>
            <a:ext cx="527108" cy="527108"/>
          </a:xfrm>
          <a:prstGeom prst="rect">
            <a:avLst/>
          </a:prstGeom>
        </p:spPr>
      </p:pic>
      <p:sp>
        <p:nvSpPr>
          <p:cNvPr id="9" name="TextBox 8"/>
          <p:cNvSpPr txBox="1"/>
          <p:nvPr/>
        </p:nvSpPr>
        <p:spPr bwMode="auto">
          <a:xfrm>
            <a:off x="3718091" y="4262746"/>
            <a:ext cx="3281668" cy="830997"/>
          </a:xfrm>
          <a:prstGeom prst="rect">
            <a:avLst/>
          </a:prstGeom>
          <a:noFill/>
        </p:spPr>
        <p:txBody>
          <a:bodyPr wrap="none" rtlCol="0">
            <a:spAutoFit/>
          </a:bodyPr>
          <a:lstStyle/>
          <a:p>
            <a:pPr algn="ctr">
              <a:defRPr/>
            </a:pPr>
            <a:r>
              <a:rPr lang="ru-RU" sz="1600" b="1">
                <a:solidFill>
                  <a:srgbClr val="002060"/>
                </a:solidFill>
                <a:latin typeface="Times New Roman"/>
                <a:cs typeface="Times New Roman"/>
              </a:rPr>
              <a:t>ОПТИМАЛЬНАЯ ЛОГИСТИКА</a:t>
            </a:r>
            <a:endParaRPr/>
          </a:p>
          <a:p>
            <a:pPr algn="ctr">
              <a:defRPr/>
            </a:pPr>
            <a:r>
              <a:rPr lang="ru-RU" sz="1600">
                <a:latin typeface="Times New Roman"/>
                <a:cs typeface="Times New Roman"/>
              </a:rPr>
              <a:t>все нужное вовремя под рукой </a:t>
            </a:r>
            <a:endParaRPr/>
          </a:p>
          <a:p>
            <a:pPr algn="ctr">
              <a:defRPr/>
            </a:pPr>
            <a:r>
              <a:rPr lang="ru-RU" sz="1600">
                <a:latin typeface="Times New Roman"/>
                <a:cs typeface="Times New Roman"/>
              </a:rPr>
              <a:t>порядок по системе 5С </a:t>
            </a:r>
            <a:endParaRPr/>
          </a:p>
        </p:txBody>
      </p:sp>
      <p:pic>
        <p:nvPicPr>
          <p:cNvPr id="10" name="Рисунок 9" descr="Измерительный прибор"/>
          <p:cNvPicPr>
            <a:picLocks noChangeAspect="1"/>
          </p:cNvPicPr>
          <p:nvPr/>
        </p:nvPicPr>
        <p:blipFill>
          <a:blip r:embed="rId6">
            <a:extLst>
              <a:ext uri="{96DAC541-7B7A-43D3-8B79-37D633B846F1}">
                <asvg:svgBlip xmlns:asvg="http://schemas.microsoft.com/office/drawing/2016/SVG/main" r:embed="rId7"/>
              </a:ext>
            </a:extLst>
          </a:blip>
          <a:stretch/>
        </p:blipFill>
        <p:spPr bwMode="auto">
          <a:xfrm>
            <a:off x="5050808" y="3734164"/>
            <a:ext cx="635909" cy="635909"/>
          </a:xfrm>
          <a:prstGeom prst="rect">
            <a:avLst/>
          </a:prstGeom>
        </p:spPr>
      </p:pic>
      <p:sp>
        <p:nvSpPr>
          <p:cNvPr id="11" name="TextBox 10"/>
          <p:cNvSpPr txBox="1"/>
          <p:nvPr/>
        </p:nvSpPr>
        <p:spPr bwMode="auto">
          <a:xfrm>
            <a:off x="8470950" y="4326580"/>
            <a:ext cx="2745944" cy="830997"/>
          </a:xfrm>
          <a:prstGeom prst="rect">
            <a:avLst/>
          </a:prstGeom>
          <a:noFill/>
        </p:spPr>
        <p:txBody>
          <a:bodyPr wrap="none" rtlCol="0">
            <a:spAutoFit/>
          </a:bodyPr>
          <a:lstStyle/>
          <a:p>
            <a:pPr algn="ctr">
              <a:defRPr/>
            </a:pPr>
            <a:r>
              <a:rPr lang="ru-RU" sz="1600" b="1">
                <a:solidFill>
                  <a:srgbClr val="002060"/>
                </a:solidFill>
                <a:latin typeface="Times New Roman"/>
                <a:cs typeface="Times New Roman"/>
              </a:rPr>
              <a:t>КАЧЕСТВО</a:t>
            </a:r>
            <a:endParaRPr/>
          </a:p>
          <a:p>
            <a:pPr algn="ctr">
              <a:defRPr/>
            </a:pPr>
            <a:r>
              <a:rPr lang="ru-RU" sz="1600">
                <a:latin typeface="Times New Roman"/>
                <a:cs typeface="Times New Roman"/>
              </a:rPr>
              <a:t>не трать силы на устранение </a:t>
            </a:r>
            <a:endParaRPr/>
          </a:p>
          <a:p>
            <a:pPr algn="ctr">
              <a:defRPr/>
            </a:pPr>
            <a:r>
              <a:rPr lang="ru-RU" sz="1600">
                <a:latin typeface="Times New Roman"/>
                <a:cs typeface="Times New Roman"/>
              </a:rPr>
              <a:t>ошибок, предотвращай их </a:t>
            </a:r>
            <a:endParaRPr/>
          </a:p>
        </p:txBody>
      </p:sp>
      <p:pic>
        <p:nvPicPr>
          <p:cNvPr id="12" name="Рисунок 11" descr="Цель"/>
          <p:cNvPicPr>
            <a:picLocks noChangeAspect="1"/>
          </p:cNvPicPr>
          <p:nvPr/>
        </p:nvPicPr>
        <p:blipFill>
          <a:blip r:embed="rId8">
            <a:extLst>
              <a:ext uri="{96DAC541-7B7A-43D3-8B79-37D633B846F1}">
                <asvg:svgBlip xmlns:asvg="http://schemas.microsoft.com/office/drawing/2016/SVG/main" r:embed="rId9"/>
              </a:ext>
            </a:extLst>
          </a:blip>
          <a:stretch/>
        </p:blipFill>
        <p:spPr bwMode="auto">
          <a:xfrm>
            <a:off x="9525967" y="3802403"/>
            <a:ext cx="635909" cy="635909"/>
          </a:xfrm>
          <a:prstGeom prst="rect">
            <a:avLst/>
          </a:prstGeom>
        </p:spPr>
      </p:pic>
      <p:sp>
        <p:nvSpPr>
          <p:cNvPr id="13" name="TextBox 12"/>
          <p:cNvSpPr txBox="1"/>
          <p:nvPr/>
        </p:nvSpPr>
        <p:spPr bwMode="auto">
          <a:xfrm>
            <a:off x="1279489" y="5778965"/>
            <a:ext cx="3888436" cy="861774"/>
          </a:xfrm>
          <a:prstGeom prst="rect">
            <a:avLst/>
          </a:prstGeom>
          <a:noFill/>
        </p:spPr>
        <p:txBody>
          <a:bodyPr wrap="none" rtlCol="0">
            <a:spAutoFit/>
          </a:bodyPr>
          <a:lstStyle/>
          <a:p>
            <a:pPr algn="ctr">
              <a:defRPr/>
            </a:pPr>
            <a:r>
              <a:rPr lang="ru-RU" b="1">
                <a:solidFill>
                  <a:srgbClr val="002060"/>
                </a:solidFill>
                <a:latin typeface="Times New Roman"/>
                <a:cs typeface="Times New Roman"/>
              </a:rPr>
              <a:t>ДОСТУПНОСТЬ ИНФОРМАЦИИ</a:t>
            </a:r>
            <a:endParaRPr/>
          </a:p>
          <a:p>
            <a:pPr algn="ctr">
              <a:defRPr/>
            </a:pPr>
            <a:r>
              <a:rPr lang="ru-RU" sz="1600">
                <a:latin typeface="Times New Roman"/>
                <a:cs typeface="Times New Roman"/>
              </a:rPr>
              <a:t>наглядно и просто для всех участников</a:t>
            </a:r>
            <a:endParaRPr/>
          </a:p>
          <a:p>
            <a:pPr algn="ctr">
              <a:defRPr/>
            </a:pPr>
            <a:r>
              <a:rPr lang="ru-RU" sz="1600">
                <a:latin typeface="Times New Roman"/>
                <a:cs typeface="Times New Roman"/>
              </a:rPr>
              <a:t>процесса </a:t>
            </a:r>
            <a:endParaRPr/>
          </a:p>
        </p:txBody>
      </p:sp>
      <p:pic>
        <p:nvPicPr>
          <p:cNvPr id="14" name="Рисунок 13" descr="Лампочка и шестеренка"/>
          <p:cNvPicPr>
            <a:picLocks noChangeAspect="1"/>
          </p:cNvPicPr>
          <p:nvPr/>
        </p:nvPicPr>
        <p:blipFill>
          <a:blip r:embed="rId10">
            <a:extLst>
              <a:ext uri="{96DAC541-7B7A-43D3-8B79-37D633B846F1}">
                <asvg:svgBlip xmlns:asvg="http://schemas.microsoft.com/office/drawing/2016/SVG/main" r:embed="rId11"/>
              </a:ext>
            </a:extLst>
          </a:blip>
          <a:stretch/>
        </p:blipFill>
        <p:spPr bwMode="auto">
          <a:xfrm>
            <a:off x="2809200" y="5247024"/>
            <a:ext cx="652101" cy="652101"/>
          </a:xfrm>
          <a:prstGeom prst="rect">
            <a:avLst/>
          </a:prstGeom>
        </p:spPr>
      </p:pic>
      <p:sp>
        <p:nvSpPr>
          <p:cNvPr id="15" name="TextBox 14"/>
          <p:cNvSpPr txBox="1"/>
          <p:nvPr/>
        </p:nvSpPr>
        <p:spPr bwMode="auto">
          <a:xfrm>
            <a:off x="6402212" y="5871298"/>
            <a:ext cx="3441711" cy="830997"/>
          </a:xfrm>
          <a:prstGeom prst="rect">
            <a:avLst/>
          </a:prstGeom>
          <a:noFill/>
        </p:spPr>
        <p:txBody>
          <a:bodyPr wrap="none" rtlCol="0">
            <a:spAutoFit/>
          </a:bodyPr>
          <a:lstStyle/>
          <a:p>
            <a:pPr algn="ctr">
              <a:defRPr/>
            </a:pPr>
            <a:r>
              <a:rPr lang="ru-RU" sz="1600" b="1">
                <a:solidFill>
                  <a:srgbClr val="002060"/>
                </a:solidFill>
                <a:latin typeface="Times New Roman"/>
                <a:cs typeface="Times New Roman"/>
              </a:rPr>
              <a:t>СТАНДАРТИЗАЦИЯ</a:t>
            </a:r>
            <a:endParaRPr/>
          </a:p>
          <a:p>
            <a:pPr algn="ctr">
              <a:defRPr/>
            </a:pPr>
            <a:r>
              <a:rPr lang="ru-RU" sz="1600">
                <a:latin typeface="Times New Roman"/>
                <a:cs typeface="Times New Roman"/>
              </a:rPr>
              <a:t>установи правила для многократного</a:t>
            </a:r>
            <a:endParaRPr/>
          </a:p>
          <a:p>
            <a:pPr algn="ctr">
              <a:defRPr/>
            </a:pPr>
            <a:r>
              <a:rPr lang="ru-RU" sz="1600">
                <a:latin typeface="Times New Roman"/>
                <a:cs typeface="Times New Roman"/>
              </a:rPr>
              <a:t>применения</a:t>
            </a:r>
            <a:endParaRPr/>
          </a:p>
        </p:txBody>
      </p:sp>
      <p:pic>
        <p:nvPicPr>
          <p:cNvPr id="16" name="Рисунок 15" descr="Контрольный список (справа налево)"/>
          <p:cNvPicPr>
            <a:picLocks noChangeAspect="1"/>
          </p:cNvPicPr>
          <p:nvPr/>
        </p:nvPicPr>
        <p:blipFill>
          <a:blip r:embed="rId12">
            <a:extLst>
              <a:ext uri="{96DAC541-7B7A-43D3-8B79-37D633B846F1}">
                <asvg:svgBlip xmlns:asvg="http://schemas.microsoft.com/office/drawing/2016/SVG/main" r:embed="rId13"/>
              </a:ext>
            </a:extLst>
          </a:blip>
          <a:stretch/>
        </p:blipFill>
        <p:spPr bwMode="auto">
          <a:xfrm>
            <a:off x="7776945" y="5274852"/>
            <a:ext cx="596445" cy="596445"/>
          </a:xfrm>
          <a:prstGeom prst="rect">
            <a:avLst/>
          </a:prstGeom>
        </p:spPr>
      </p:pic>
      <p:sp>
        <p:nvSpPr>
          <p:cNvPr id="17" name="TextBox 16"/>
          <p:cNvSpPr txBox="1"/>
          <p:nvPr/>
        </p:nvSpPr>
        <p:spPr bwMode="auto">
          <a:xfrm>
            <a:off x="0" y="155274"/>
            <a:ext cx="9871971" cy="523220"/>
          </a:xfrm>
          <a:prstGeom prst="rect">
            <a:avLst/>
          </a:prstGeom>
          <a:solidFill>
            <a:schemeClr val="bg2">
              <a:lumMod val="90000"/>
            </a:schemeClr>
          </a:solidFill>
        </p:spPr>
        <p:txBody>
          <a:bodyPr wrap="square" rtlCol="0">
            <a:spAutoFit/>
          </a:bodyPr>
          <a:lstStyle/>
          <a:p>
            <a:pPr>
              <a:defRPr/>
            </a:pPr>
            <a:r>
              <a:rPr lang="ru-RU" sz="2800" b="1"/>
              <a:t>Бережливое управление. </a:t>
            </a:r>
            <a:endParaRPr/>
          </a:p>
        </p:txBody>
      </p:sp>
      <p:sp>
        <p:nvSpPr>
          <p:cNvPr id="2" name="Номер слайда 1"/>
          <p:cNvSpPr>
            <a:spLocks noGrp="1"/>
          </p:cNvSpPr>
          <p:nvPr>
            <p:ph type="sldNum" sz="quarter" idx="12"/>
          </p:nvPr>
        </p:nvSpPr>
        <p:spPr bwMode="auto">
          <a:xfrm>
            <a:off x="9271622" y="6361268"/>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 name="image2.png"/>
          <p:cNvPicPr/>
          <p:nvPr/>
        </p:nvPicPr>
        <p:blipFill>
          <a:blip r:embed="rId2"/>
          <a:stretch/>
        </p:blipFill>
        <p:spPr bwMode="auto">
          <a:xfrm>
            <a:off x="11277304" y="277872"/>
            <a:ext cx="550416" cy="646331"/>
          </a:xfrm>
          <a:prstGeom prst="rect">
            <a:avLst/>
          </a:prstGeom>
        </p:spPr>
      </p:pic>
      <p:sp>
        <p:nvSpPr>
          <p:cNvPr id="3" name="TextBox 2"/>
          <p:cNvSpPr txBox="1"/>
          <p:nvPr/>
        </p:nvSpPr>
        <p:spPr bwMode="auto">
          <a:xfrm>
            <a:off x="4238" y="260117"/>
            <a:ext cx="8775778" cy="523220"/>
          </a:xfrm>
          <a:prstGeom prst="rect">
            <a:avLst/>
          </a:prstGeom>
          <a:solidFill>
            <a:schemeClr val="bg2">
              <a:lumMod val="90000"/>
            </a:schemeClr>
          </a:solidFill>
        </p:spPr>
        <p:txBody>
          <a:bodyPr wrap="square" rtlCol="0">
            <a:spAutoFit/>
          </a:bodyPr>
          <a:lstStyle/>
          <a:p>
            <a:pPr>
              <a:defRPr/>
            </a:pPr>
            <a:r>
              <a:rPr lang="ru-RU" sz="2800" b="1"/>
              <a:t>Бережливое управление. Три вида работ в процессе</a:t>
            </a:r>
            <a:endParaRPr/>
          </a:p>
        </p:txBody>
      </p:sp>
      <p:pic>
        <p:nvPicPr>
          <p:cNvPr id="1026" name="Picture 2" descr="Picture background"/>
          <p:cNvPicPr>
            <a:picLocks noChangeAspect="1" noChangeArrowheads="1"/>
          </p:cNvPicPr>
          <p:nvPr/>
        </p:nvPicPr>
        <p:blipFill>
          <a:blip r:embed="rId3"/>
          <a:stretch/>
        </p:blipFill>
        <p:spPr bwMode="auto">
          <a:xfrm>
            <a:off x="8665191" y="957104"/>
            <a:ext cx="3154236" cy="3038871"/>
          </a:xfrm>
          <a:prstGeom prst="rect">
            <a:avLst/>
          </a:prstGeom>
          <a:noFill/>
        </p:spPr>
      </p:pic>
      <p:pic>
        <p:nvPicPr>
          <p:cNvPr id="1028" name="Picture 4" descr="Picture background"/>
          <p:cNvPicPr>
            <a:picLocks noChangeAspect="1" noChangeArrowheads="1"/>
          </p:cNvPicPr>
          <p:nvPr/>
        </p:nvPicPr>
        <p:blipFill>
          <a:blip r:embed="rId4"/>
          <a:stretch/>
        </p:blipFill>
        <p:spPr bwMode="auto">
          <a:xfrm>
            <a:off x="31478" y="1109711"/>
            <a:ext cx="1805172" cy="2813871"/>
          </a:xfrm>
          <a:prstGeom prst="rect">
            <a:avLst/>
          </a:prstGeom>
          <a:noFill/>
        </p:spPr>
      </p:pic>
      <p:sp>
        <p:nvSpPr>
          <p:cNvPr id="4" name="TextBox 3"/>
          <p:cNvSpPr txBox="1"/>
          <p:nvPr/>
        </p:nvSpPr>
        <p:spPr bwMode="auto">
          <a:xfrm>
            <a:off x="803574" y="3811309"/>
            <a:ext cx="317716" cy="369332"/>
          </a:xfrm>
          <a:prstGeom prst="rect">
            <a:avLst/>
          </a:prstGeom>
          <a:noFill/>
        </p:spPr>
        <p:txBody>
          <a:bodyPr wrap="none" rtlCol="0">
            <a:spAutoFit/>
          </a:bodyPr>
          <a:lstStyle/>
          <a:p>
            <a:pPr>
              <a:defRPr/>
            </a:pPr>
            <a:r>
              <a:rPr lang="ru-RU" b="1"/>
              <a:t>Я</a:t>
            </a:r>
            <a:endParaRPr/>
          </a:p>
        </p:txBody>
      </p:sp>
      <p:sp>
        <p:nvSpPr>
          <p:cNvPr id="7" name="TextBox 6"/>
          <p:cNvSpPr txBox="1"/>
          <p:nvPr/>
        </p:nvSpPr>
        <p:spPr bwMode="auto">
          <a:xfrm>
            <a:off x="9411810" y="4016959"/>
            <a:ext cx="1981889" cy="369332"/>
          </a:xfrm>
          <a:prstGeom prst="rect">
            <a:avLst/>
          </a:prstGeom>
          <a:noFill/>
        </p:spPr>
        <p:txBody>
          <a:bodyPr wrap="none" rtlCol="0">
            <a:spAutoFit/>
          </a:bodyPr>
          <a:lstStyle/>
          <a:p>
            <a:pPr>
              <a:defRPr/>
            </a:pPr>
            <a:r>
              <a:rPr lang="ru-RU" b="1"/>
              <a:t>Клиент (заказчик)</a:t>
            </a:r>
            <a:endParaRPr/>
          </a:p>
        </p:txBody>
      </p:sp>
      <p:sp>
        <p:nvSpPr>
          <p:cNvPr id="5" name="Стрелка: шеврон 4"/>
          <p:cNvSpPr/>
          <p:nvPr/>
        </p:nvSpPr>
        <p:spPr bwMode="auto">
          <a:xfrm>
            <a:off x="1505762" y="2858537"/>
            <a:ext cx="3764132" cy="646331"/>
          </a:xfrm>
          <a:prstGeom prst="chevron">
            <a:avLst>
              <a:gd name="adj" fmla="val 50000"/>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chemeClr val="tx1"/>
              </a:solidFill>
              <a:highlight>
                <a:srgbClr val="FF9900"/>
              </a:highlight>
            </a:endParaRPr>
          </a:p>
        </p:txBody>
      </p:sp>
      <p:sp>
        <p:nvSpPr>
          <p:cNvPr id="10" name="Стрелка: шеврон 9"/>
          <p:cNvSpPr/>
          <p:nvPr/>
        </p:nvSpPr>
        <p:spPr bwMode="auto">
          <a:xfrm>
            <a:off x="5132441" y="2853675"/>
            <a:ext cx="1676731" cy="646331"/>
          </a:xfrm>
          <a:prstGeom prst="chevro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chemeClr val="tx1"/>
              </a:solidFill>
            </a:endParaRPr>
          </a:p>
        </p:txBody>
      </p:sp>
      <p:sp>
        <p:nvSpPr>
          <p:cNvPr id="11" name="Стрелка: шеврон 10"/>
          <p:cNvSpPr/>
          <p:nvPr/>
        </p:nvSpPr>
        <p:spPr bwMode="auto">
          <a:xfrm>
            <a:off x="6663104" y="2858033"/>
            <a:ext cx="2258952" cy="646331"/>
          </a:xfrm>
          <a:prstGeom prst="chevron">
            <a:avLst>
              <a:gd name="adj"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chemeClr val="tx1"/>
              </a:solidFill>
            </a:endParaRPr>
          </a:p>
        </p:txBody>
      </p:sp>
      <p:sp>
        <p:nvSpPr>
          <p:cNvPr id="6" name="Прямоугольник 5"/>
          <p:cNvSpPr/>
          <p:nvPr/>
        </p:nvSpPr>
        <p:spPr bwMode="auto">
          <a:xfrm>
            <a:off x="2102293" y="2011658"/>
            <a:ext cx="535724" cy="923330"/>
          </a:xfrm>
          <a:prstGeom prst="rect">
            <a:avLst/>
          </a:prstGeom>
        </p:spPr>
        <p:txBody>
          <a:bodyPr wrap="none">
            <a:spAutoFit/>
          </a:bodyPr>
          <a:lstStyle/>
          <a:p>
            <a:pPr>
              <a:defRPr/>
            </a:pPr>
            <a:r>
              <a:rPr lang="ru-RU" sz="5400" b="1">
                <a:solidFill>
                  <a:srgbClr val="FF9900"/>
                </a:solidFill>
              </a:rPr>
              <a:t>1</a:t>
            </a:r>
            <a:endParaRPr/>
          </a:p>
        </p:txBody>
      </p:sp>
      <p:sp>
        <p:nvSpPr>
          <p:cNvPr id="13" name="Прямоугольник 12"/>
          <p:cNvSpPr/>
          <p:nvPr/>
        </p:nvSpPr>
        <p:spPr bwMode="auto">
          <a:xfrm>
            <a:off x="5206437" y="1980082"/>
            <a:ext cx="535724" cy="923330"/>
          </a:xfrm>
          <a:prstGeom prst="rect">
            <a:avLst/>
          </a:prstGeom>
        </p:spPr>
        <p:txBody>
          <a:bodyPr wrap="none">
            <a:spAutoFit/>
          </a:bodyPr>
          <a:lstStyle/>
          <a:p>
            <a:pPr>
              <a:defRPr/>
            </a:pPr>
            <a:r>
              <a:rPr lang="ru-RU" sz="5400" b="1">
                <a:solidFill>
                  <a:schemeClr val="accent1">
                    <a:lumMod val="75000"/>
                  </a:schemeClr>
                </a:solidFill>
              </a:rPr>
              <a:t>2</a:t>
            </a:r>
            <a:endParaRPr/>
          </a:p>
        </p:txBody>
      </p:sp>
      <p:sp>
        <p:nvSpPr>
          <p:cNvPr id="14" name="Прямоугольник 13"/>
          <p:cNvSpPr/>
          <p:nvPr/>
        </p:nvSpPr>
        <p:spPr bwMode="auto">
          <a:xfrm>
            <a:off x="7087532" y="1969056"/>
            <a:ext cx="535724" cy="923330"/>
          </a:xfrm>
          <a:prstGeom prst="rect">
            <a:avLst/>
          </a:prstGeom>
        </p:spPr>
        <p:txBody>
          <a:bodyPr wrap="none">
            <a:spAutoFit/>
          </a:bodyPr>
          <a:lstStyle/>
          <a:p>
            <a:pPr>
              <a:defRPr/>
            </a:pPr>
            <a:r>
              <a:rPr lang="ru-RU" sz="5400" b="1">
                <a:solidFill>
                  <a:srgbClr val="00B050"/>
                </a:solidFill>
              </a:rPr>
              <a:t>3</a:t>
            </a:r>
            <a:endParaRPr/>
          </a:p>
        </p:txBody>
      </p:sp>
      <p:sp>
        <p:nvSpPr>
          <p:cNvPr id="16" name="Прямоугольник 15"/>
          <p:cNvSpPr/>
          <p:nvPr/>
        </p:nvSpPr>
        <p:spPr bwMode="auto">
          <a:xfrm>
            <a:off x="654484" y="4146782"/>
            <a:ext cx="2258952" cy="923330"/>
          </a:xfrm>
          <a:prstGeom prst="rect">
            <a:avLst/>
          </a:prstGeom>
        </p:spPr>
        <p:txBody>
          <a:bodyPr wrap="none">
            <a:spAutoFit/>
          </a:bodyPr>
          <a:lstStyle/>
          <a:p>
            <a:pPr>
              <a:defRPr/>
            </a:pPr>
            <a:r>
              <a:rPr lang="ru-RU" sz="5400" b="1" u="sng">
                <a:solidFill>
                  <a:srgbClr val="FF9900"/>
                </a:solidFill>
              </a:rPr>
              <a:t>1_____</a:t>
            </a:r>
            <a:endParaRPr/>
          </a:p>
        </p:txBody>
      </p:sp>
      <p:sp>
        <p:nvSpPr>
          <p:cNvPr id="8" name="Прямоугольник 7"/>
          <p:cNvSpPr/>
          <p:nvPr/>
        </p:nvSpPr>
        <p:spPr bwMode="auto">
          <a:xfrm>
            <a:off x="654484" y="5110836"/>
            <a:ext cx="2488212" cy="1231106"/>
          </a:xfrm>
          <a:prstGeom prst="rect">
            <a:avLst/>
          </a:prstGeom>
        </p:spPr>
        <p:txBody>
          <a:bodyPr wrap="square">
            <a:spAutoFit/>
          </a:bodyPr>
          <a:lstStyle/>
          <a:p>
            <a:pPr>
              <a:defRPr/>
            </a:pPr>
            <a:r>
              <a:rPr lang="ru-RU" sz="2400" b="1">
                <a:solidFill>
                  <a:srgbClr val="FF9900"/>
                </a:solidFill>
              </a:rPr>
              <a:t>ПОТЕРИ </a:t>
            </a:r>
            <a:endParaRPr/>
          </a:p>
          <a:p>
            <a:pPr>
              <a:defRPr/>
            </a:pPr>
            <a:endParaRPr lang="ru-RU"/>
          </a:p>
          <a:p>
            <a:pPr>
              <a:defRPr/>
            </a:pPr>
            <a:r>
              <a:rPr lang="ru-RU" sz="1600">
                <a:latin typeface="Times New Roman"/>
                <a:cs typeface="Times New Roman"/>
              </a:rPr>
              <a:t>Работа, которая не добавляет ценности</a:t>
            </a:r>
            <a:endParaRPr/>
          </a:p>
        </p:txBody>
      </p:sp>
      <p:sp>
        <p:nvSpPr>
          <p:cNvPr id="18" name="Прямоугольник 17"/>
          <p:cNvSpPr/>
          <p:nvPr/>
        </p:nvSpPr>
        <p:spPr bwMode="auto">
          <a:xfrm>
            <a:off x="4038761" y="4146782"/>
            <a:ext cx="2258952" cy="923330"/>
          </a:xfrm>
          <a:prstGeom prst="rect">
            <a:avLst/>
          </a:prstGeom>
        </p:spPr>
        <p:txBody>
          <a:bodyPr wrap="none">
            <a:spAutoFit/>
          </a:bodyPr>
          <a:lstStyle/>
          <a:p>
            <a:pPr>
              <a:defRPr/>
            </a:pPr>
            <a:r>
              <a:rPr lang="ru-RU" sz="5400" b="1" u="sng">
                <a:solidFill>
                  <a:schemeClr val="accent1">
                    <a:lumMod val="75000"/>
                  </a:schemeClr>
                </a:solidFill>
              </a:rPr>
              <a:t>2_____</a:t>
            </a:r>
            <a:endParaRPr/>
          </a:p>
        </p:txBody>
      </p:sp>
      <p:sp>
        <p:nvSpPr>
          <p:cNvPr id="19" name="Прямоугольник 18"/>
          <p:cNvSpPr/>
          <p:nvPr/>
        </p:nvSpPr>
        <p:spPr bwMode="auto">
          <a:xfrm>
            <a:off x="7785715" y="4106098"/>
            <a:ext cx="2258952" cy="923330"/>
          </a:xfrm>
          <a:prstGeom prst="rect">
            <a:avLst/>
          </a:prstGeom>
          <a:ln>
            <a:noFill/>
          </a:ln>
        </p:spPr>
        <p:txBody>
          <a:bodyPr wrap="none">
            <a:spAutoFit/>
          </a:bodyPr>
          <a:lstStyle/>
          <a:p>
            <a:pPr>
              <a:defRPr/>
            </a:pPr>
            <a:r>
              <a:rPr lang="ru-RU" sz="5400" b="1" u="sng">
                <a:solidFill>
                  <a:srgbClr val="00B050"/>
                </a:solidFill>
              </a:rPr>
              <a:t>3_____</a:t>
            </a:r>
            <a:endParaRPr/>
          </a:p>
        </p:txBody>
      </p:sp>
      <p:sp>
        <p:nvSpPr>
          <p:cNvPr id="12" name="Прямоугольник 11"/>
          <p:cNvSpPr/>
          <p:nvPr/>
        </p:nvSpPr>
        <p:spPr bwMode="auto">
          <a:xfrm>
            <a:off x="3586687" y="4785975"/>
            <a:ext cx="3324714" cy="2000548"/>
          </a:xfrm>
          <a:prstGeom prst="rect">
            <a:avLst/>
          </a:prstGeom>
        </p:spPr>
        <p:txBody>
          <a:bodyPr wrap="square">
            <a:spAutoFit/>
          </a:bodyPr>
          <a:lstStyle/>
          <a:p>
            <a:pPr>
              <a:defRPr/>
            </a:pPr>
            <a:endParaRPr lang="ru-RU" b="1">
              <a:solidFill>
                <a:schemeClr val="accent1">
                  <a:lumMod val="75000"/>
                </a:schemeClr>
              </a:solidFill>
            </a:endParaRPr>
          </a:p>
          <a:p>
            <a:pPr>
              <a:defRPr/>
            </a:pPr>
            <a:r>
              <a:rPr lang="ru-RU" sz="2400" b="1">
                <a:solidFill>
                  <a:schemeClr val="accent1">
                    <a:lumMod val="75000"/>
                  </a:schemeClr>
                </a:solidFill>
              </a:rPr>
              <a:t>НЕЗНАЧИМАЯ РАБОТА </a:t>
            </a:r>
            <a:endParaRPr/>
          </a:p>
          <a:p>
            <a:pPr>
              <a:defRPr/>
            </a:pPr>
            <a:endParaRPr lang="ru-RU"/>
          </a:p>
          <a:p>
            <a:pPr>
              <a:defRPr/>
            </a:pPr>
            <a:r>
              <a:rPr lang="ru-RU" sz="1600">
                <a:latin typeface="Times New Roman"/>
                <a:cs typeface="Times New Roman"/>
              </a:rPr>
              <a:t>Работа, которая не добавляет ценности для клиента, но при текущем состоянии процессов без нее обойтись невозможно</a:t>
            </a:r>
            <a:endParaRPr/>
          </a:p>
        </p:txBody>
      </p:sp>
      <p:sp>
        <p:nvSpPr>
          <p:cNvPr id="17" name="Прямоугольник 16"/>
          <p:cNvSpPr/>
          <p:nvPr/>
        </p:nvSpPr>
        <p:spPr bwMode="auto">
          <a:xfrm>
            <a:off x="7355394" y="5070112"/>
            <a:ext cx="3484241" cy="1508105"/>
          </a:xfrm>
          <a:prstGeom prst="rect">
            <a:avLst/>
          </a:prstGeom>
        </p:spPr>
        <p:txBody>
          <a:bodyPr wrap="square">
            <a:spAutoFit/>
          </a:bodyPr>
          <a:lstStyle/>
          <a:p>
            <a:pPr>
              <a:defRPr/>
            </a:pPr>
            <a:r>
              <a:rPr lang="ru-RU" sz="2400" b="1">
                <a:solidFill>
                  <a:srgbClr val="00B050"/>
                </a:solidFill>
              </a:rPr>
              <a:t>ЗНАЧИМАЯ РАБОТА</a:t>
            </a:r>
            <a:endParaRPr/>
          </a:p>
          <a:p>
            <a:pPr>
              <a:defRPr/>
            </a:pPr>
            <a:endParaRPr lang="ru-RU" b="1">
              <a:solidFill>
                <a:schemeClr val="accent6">
                  <a:lumMod val="75000"/>
                </a:schemeClr>
              </a:solidFill>
            </a:endParaRPr>
          </a:p>
          <a:p>
            <a:pPr>
              <a:defRPr/>
            </a:pPr>
            <a:r>
              <a:rPr lang="ru-RU" sz="1600">
                <a:latin typeface="Times New Roman"/>
                <a:cs typeface="Times New Roman"/>
              </a:rPr>
              <a:t>Работа, которая преобразовывает информацию/данные в результат, с учетом требований клиента</a:t>
            </a:r>
            <a:endParaRPr/>
          </a:p>
        </p:txBody>
      </p:sp>
      <p:cxnSp>
        <p:nvCxnSpPr>
          <p:cNvPr id="21" name="Прямая со стрелкой 20"/>
          <p:cNvCxnSpPr>
            <a:cxnSpLocks/>
          </p:cNvCxnSpPr>
          <p:nvPr/>
        </p:nvCxnSpPr>
        <p:spPr bwMode="auto">
          <a:xfrm>
            <a:off x="1849636" y="3811309"/>
            <a:ext cx="6351088" cy="0"/>
          </a:xfrm>
          <a:prstGeom prst="straightConnector1">
            <a:avLst/>
          </a:prstGeom>
          <a:ln w="28575" cap="flat" cmpd="sng" algn="ctr">
            <a:solidFill>
              <a:srgbClr val="7030A0"/>
            </a:solidFill>
            <a:prstDash val="dash"/>
            <a:round/>
            <a:headEnd type="none" w="lg" len="lg"/>
            <a:tailEnd type="arrow" w="med" len="med"/>
          </a:ln>
        </p:spPr>
        <p:style>
          <a:lnRef idx="0">
            <a:srgbClr val="000000"/>
          </a:lnRef>
          <a:fillRef idx="0">
            <a:srgbClr val="000000"/>
          </a:fillRef>
          <a:effectRef idx="0">
            <a:srgbClr val="000000"/>
          </a:effectRef>
          <a:fontRef idx="minor">
            <a:schemeClr val="tx1"/>
          </a:fontRef>
        </p:style>
      </p:cxnSp>
      <p:sp>
        <p:nvSpPr>
          <p:cNvPr id="23" name="TextBox 22"/>
          <p:cNvSpPr txBox="1"/>
          <p:nvPr/>
        </p:nvSpPr>
        <p:spPr bwMode="auto">
          <a:xfrm>
            <a:off x="4534564" y="3779750"/>
            <a:ext cx="981231" cy="369332"/>
          </a:xfrm>
          <a:prstGeom prst="rect">
            <a:avLst/>
          </a:prstGeom>
          <a:noFill/>
        </p:spPr>
        <p:txBody>
          <a:bodyPr wrap="none" rtlCol="0">
            <a:spAutoFit/>
          </a:bodyPr>
          <a:lstStyle/>
          <a:p>
            <a:pPr>
              <a:defRPr/>
            </a:pPr>
            <a:r>
              <a:rPr lang="ru-RU"/>
              <a:t>процесс</a:t>
            </a:r>
            <a:endParaRPr/>
          </a:p>
        </p:txBody>
      </p:sp>
      <p:sp>
        <p:nvSpPr>
          <p:cNvPr id="9" name="Номер слайда 8"/>
          <p:cNvSpPr>
            <a:spLocks noGrp="1"/>
          </p:cNvSpPr>
          <p:nvPr>
            <p:ph type="sldNum" sz="quarter" idx="12"/>
          </p:nvPr>
        </p:nvSpPr>
        <p:spPr bwMode="auto">
          <a:xfrm>
            <a:off x="9232037" y="6345228"/>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6" name="image60.png"/>
          <p:cNvPicPr/>
          <p:nvPr/>
        </p:nvPicPr>
        <p:blipFill>
          <a:blip r:embed="rId2"/>
          <a:stretch/>
        </p:blipFill>
        <p:spPr bwMode="auto">
          <a:xfrm>
            <a:off x="7688062" y="853181"/>
            <a:ext cx="3973973" cy="2685502"/>
          </a:xfrm>
          <a:prstGeom prst="rect">
            <a:avLst/>
          </a:prstGeom>
        </p:spPr>
      </p:pic>
      <p:pic>
        <p:nvPicPr>
          <p:cNvPr id="4" name="image2.png"/>
          <p:cNvPicPr/>
          <p:nvPr/>
        </p:nvPicPr>
        <p:blipFill>
          <a:blip r:embed="rId3"/>
          <a:stretch/>
        </p:blipFill>
        <p:spPr bwMode="auto">
          <a:xfrm>
            <a:off x="11482161" y="206850"/>
            <a:ext cx="550416" cy="646331"/>
          </a:xfrm>
          <a:prstGeom prst="rect">
            <a:avLst/>
          </a:prstGeom>
        </p:spPr>
      </p:pic>
      <p:sp>
        <p:nvSpPr>
          <p:cNvPr id="6" name="TextBox 5"/>
          <p:cNvSpPr txBox="1"/>
          <p:nvPr/>
        </p:nvSpPr>
        <p:spPr bwMode="auto">
          <a:xfrm>
            <a:off x="0" y="165539"/>
            <a:ext cx="8491692" cy="523220"/>
          </a:xfrm>
          <a:prstGeom prst="rect">
            <a:avLst/>
          </a:prstGeom>
          <a:solidFill>
            <a:schemeClr val="bg2">
              <a:lumMod val="90000"/>
            </a:schemeClr>
          </a:solidFill>
        </p:spPr>
        <p:txBody>
          <a:bodyPr wrap="square" rtlCol="0">
            <a:spAutoFit/>
          </a:bodyPr>
          <a:lstStyle/>
          <a:p>
            <a:pPr>
              <a:defRPr/>
            </a:pPr>
            <a:r>
              <a:rPr lang="ru-RU" sz="2800" b="1"/>
              <a:t>Бережливое управление. Виды потерь</a:t>
            </a:r>
            <a:endParaRPr/>
          </a:p>
        </p:txBody>
      </p:sp>
      <p:sp>
        <p:nvSpPr>
          <p:cNvPr id="7" name="TextBox 6"/>
          <p:cNvSpPr txBox="1"/>
          <p:nvPr/>
        </p:nvSpPr>
        <p:spPr bwMode="auto">
          <a:xfrm>
            <a:off x="0" y="1173658"/>
            <a:ext cx="11191933" cy="523220"/>
          </a:xfrm>
          <a:prstGeom prst="rect">
            <a:avLst/>
          </a:prstGeom>
          <a:noFill/>
        </p:spPr>
        <p:txBody>
          <a:bodyPr wrap="square" rtlCol="0">
            <a:spAutoFit/>
          </a:bodyPr>
          <a:lstStyle/>
          <a:p>
            <a:pPr algn="just">
              <a:defRPr/>
            </a:pPr>
            <a:r>
              <a:rPr lang="ru-RU" sz="2800" b="1">
                <a:solidFill>
                  <a:srgbClr val="002060"/>
                </a:solidFill>
                <a:latin typeface="+mj-lt"/>
              </a:rPr>
              <a:t> </a:t>
            </a:r>
            <a:r>
              <a:rPr lang="ru-RU" b="1">
                <a:solidFill>
                  <a:srgbClr val="002060"/>
                </a:solidFill>
                <a:latin typeface="Times New Roman"/>
                <a:cs typeface="Times New Roman"/>
              </a:rPr>
              <a:t>1. ДЕФЕКТЫ </a:t>
            </a:r>
            <a:r>
              <a:rPr lang="ru-RU">
                <a:solidFill>
                  <a:srgbClr val="002060"/>
                </a:solidFill>
                <a:latin typeface="Times New Roman"/>
                <a:cs typeface="Times New Roman"/>
              </a:rPr>
              <a:t>ошибки в данных, отсутствие нужной информации </a:t>
            </a:r>
            <a:endParaRPr/>
          </a:p>
        </p:txBody>
      </p:sp>
      <p:sp>
        <p:nvSpPr>
          <p:cNvPr id="8" name="TextBox 7"/>
          <p:cNvSpPr txBox="1"/>
          <p:nvPr/>
        </p:nvSpPr>
        <p:spPr bwMode="auto">
          <a:xfrm>
            <a:off x="88775" y="1679734"/>
            <a:ext cx="11848054" cy="369332"/>
          </a:xfrm>
          <a:prstGeom prst="rect">
            <a:avLst/>
          </a:prstGeom>
          <a:noFill/>
        </p:spPr>
        <p:txBody>
          <a:bodyPr wrap="square" rtlCol="0">
            <a:spAutoFit/>
          </a:bodyPr>
          <a:lstStyle/>
          <a:p>
            <a:pPr algn="just">
              <a:defRPr/>
            </a:pPr>
            <a:r>
              <a:rPr lang="ru-RU" b="1">
                <a:solidFill>
                  <a:srgbClr val="002060"/>
                </a:solidFill>
                <a:latin typeface="Times New Roman"/>
                <a:cs typeface="Times New Roman"/>
              </a:rPr>
              <a:t>2. ПЕРЕПРОИЗВОДСТВО </a:t>
            </a:r>
            <a:r>
              <a:rPr lang="ru-RU">
                <a:solidFill>
                  <a:srgbClr val="002060"/>
                </a:solidFill>
                <a:latin typeface="Times New Roman"/>
                <a:cs typeface="Times New Roman"/>
              </a:rPr>
              <a:t>ненужные отчеты, выполнение лишней работы </a:t>
            </a:r>
            <a:endParaRPr/>
          </a:p>
        </p:txBody>
      </p:sp>
      <p:sp>
        <p:nvSpPr>
          <p:cNvPr id="9" name="TextBox 8"/>
          <p:cNvSpPr txBox="1"/>
          <p:nvPr/>
        </p:nvSpPr>
        <p:spPr bwMode="auto">
          <a:xfrm>
            <a:off x="88775" y="2220099"/>
            <a:ext cx="11848054" cy="369332"/>
          </a:xfrm>
          <a:prstGeom prst="rect">
            <a:avLst/>
          </a:prstGeom>
          <a:noFill/>
        </p:spPr>
        <p:txBody>
          <a:bodyPr wrap="square" rtlCol="0">
            <a:spAutoFit/>
          </a:bodyPr>
          <a:lstStyle/>
          <a:p>
            <a:pPr algn="just">
              <a:defRPr/>
            </a:pPr>
            <a:r>
              <a:rPr lang="ru-RU" b="1">
                <a:solidFill>
                  <a:srgbClr val="002060"/>
                </a:solidFill>
                <a:latin typeface="Times New Roman"/>
                <a:cs typeface="Times New Roman"/>
              </a:rPr>
              <a:t>3. ОЖИДАНИЕ </a:t>
            </a:r>
            <a:r>
              <a:rPr lang="ru-RU">
                <a:solidFill>
                  <a:srgbClr val="002060"/>
                </a:solidFill>
                <a:latin typeface="Times New Roman"/>
                <a:cs typeface="Times New Roman"/>
              </a:rPr>
              <a:t>завершения предыдущего этапа процесса</a:t>
            </a:r>
            <a:endParaRPr/>
          </a:p>
        </p:txBody>
      </p:sp>
      <p:sp>
        <p:nvSpPr>
          <p:cNvPr id="10" name="TextBox 9"/>
          <p:cNvSpPr txBox="1"/>
          <p:nvPr/>
        </p:nvSpPr>
        <p:spPr bwMode="auto">
          <a:xfrm>
            <a:off x="88775" y="2743319"/>
            <a:ext cx="11848054" cy="369332"/>
          </a:xfrm>
          <a:prstGeom prst="rect">
            <a:avLst/>
          </a:prstGeom>
          <a:noFill/>
        </p:spPr>
        <p:txBody>
          <a:bodyPr wrap="square" rtlCol="0">
            <a:spAutoFit/>
          </a:bodyPr>
          <a:lstStyle/>
          <a:p>
            <a:pPr algn="just">
              <a:defRPr/>
            </a:pPr>
            <a:r>
              <a:rPr lang="ru-RU" b="1">
                <a:solidFill>
                  <a:srgbClr val="002060"/>
                </a:solidFill>
                <a:latin typeface="Times New Roman"/>
                <a:cs typeface="Times New Roman"/>
              </a:rPr>
              <a:t>4. ТРАНСПОРТИРОВКА </a:t>
            </a:r>
            <a:r>
              <a:rPr lang="ru-RU">
                <a:solidFill>
                  <a:srgbClr val="002060"/>
                </a:solidFill>
                <a:latin typeface="Times New Roman"/>
                <a:cs typeface="Times New Roman"/>
              </a:rPr>
              <a:t>предметов или информации, не нужной для выполнения процесса</a:t>
            </a:r>
            <a:endParaRPr/>
          </a:p>
        </p:txBody>
      </p:sp>
      <p:sp>
        <p:nvSpPr>
          <p:cNvPr id="11" name="TextBox 10"/>
          <p:cNvSpPr txBox="1"/>
          <p:nvPr/>
        </p:nvSpPr>
        <p:spPr bwMode="auto">
          <a:xfrm>
            <a:off x="88775" y="3243926"/>
            <a:ext cx="11848054" cy="369332"/>
          </a:xfrm>
          <a:prstGeom prst="rect">
            <a:avLst/>
          </a:prstGeom>
          <a:noFill/>
        </p:spPr>
        <p:txBody>
          <a:bodyPr wrap="square" rtlCol="0">
            <a:spAutoFit/>
          </a:bodyPr>
          <a:lstStyle/>
          <a:p>
            <a:pPr algn="just">
              <a:defRPr/>
            </a:pPr>
            <a:r>
              <a:rPr lang="ru-RU" b="1">
                <a:solidFill>
                  <a:srgbClr val="002060"/>
                </a:solidFill>
                <a:latin typeface="Times New Roman"/>
                <a:cs typeface="Times New Roman"/>
              </a:rPr>
              <a:t>5. ИНВЕНТАРИЗАЦИЯ </a:t>
            </a:r>
            <a:r>
              <a:rPr lang="ru-RU">
                <a:solidFill>
                  <a:srgbClr val="002060"/>
                </a:solidFill>
                <a:latin typeface="Times New Roman"/>
                <a:cs typeface="Times New Roman"/>
              </a:rPr>
              <a:t>избыточные материалы и информация, которые не применяются</a:t>
            </a:r>
            <a:endParaRPr/>
          </a:p>
        </p:txBody>
      </p:sp>
      <p:sp>
        <p:nvSpPr>
          <p:cNvPr id="12" name="TextBox 11"/>
          <p:cNvSpPr txBox="1"/>
          <p:nvPr/>
        </p:nvSpPr>
        <p:spPr bwMode="auto">
          <a:xfrm>
            <a:off x="88775" y="3789759"/>
            <a:ext cx="11848054" cy="369332"/>
          </a:xfrm>
          <a:prstGeom prst="rect">
            <a:avLst/>
          </a:prstGeom>
          <a:noFill/>
        </p:spPr>
        <p:txBody>
          <a:bodyPr wrap="square" rtlCol="0">
            <a:spAutoFit/>
          </a:bodyPr>
          <a:lstStyle/>
          <a:p>
            <a:pPr algn="just">
              <a:defRPr/>
            </a:pPr>
            <a:r>
              <a:rPr lang="ru-RU" b="1">
                <a:solidFill>
                  <a:srgbClr val="002060"/>
                </a:solidFill>
                <a:latin typeface="Times New Roman"/>
                <a:cs typeface="Times New Roman"/>
              </a:rPr>
              <a:t>6. ДВИЖЕНИЕ </a:t>
            </a:r>
            <a:r>
              <a:rPr lang="ru-RU">
                <a:solidFill>
                  <a:srgbClr val="002060"/>
                </a:solidFill>
                <a:latin typeface="Times New Roman"/>
                <a:cs typeface="Times New Roman"/>
              </a:rPr>
              <a:t>люди, информация и оборудование делают ненужные движения</a:t>
            </a:r>
            <a:endParaRPr/>
          </a:p>
        </p:txBody>
      </p:sp>
      <p:sp>
        <p:nvSpPr>
          <p:cNvPr id="13" name="TextBox 12"/>
          <p:cNvSpPr txBox="1"/>
          <p:nvPr/>
        </p:nvSpPr>
        <p:spPr bwMode="auto">
          <a:xfrm>
            <a:off x="88775" y="4330124"/>
            <a:ext cx="11848054" cy="646331"/>
          </a:xfrm>
          <a:prstGeom prst="rect">
            <a:avLst/>
          </a:prstGeom>
          <a:noFill/>
        </p:spPr>
        <p:txBody>
          <a:bodyPr wrap="square" rtlCol="0">
            <a:spAutoFit/>
          </a:bodyPr>
          <a:lstStyle/>
          <a:p>
            <a:pPr algn="just">
              <a:defRPr/>
            </a:pPr>
            <a:r>
              <a:rPr lang="ru-RU" b="1">
                <a:solidFill>
                  <a:srgbClr val="002060"/>
                </a:solidFill>
                <a:latin typeface="Times New Roman"/>
                <a:cs typeface="Times New Roman"/>
              </a:rPr>
              <a:t>7. ДОПОЛНИТЕЛЬНАЯ ОБРАБОТКА </a:t>
            </a:r>
            <a:r>
              <a:rPr lang="ru-RU">
                <a:solidFill>
                  <a:srgbClr val="002060"/>
                </a:solidFill>
                <a:latin typeface="Times New Roman"/>
                <a:cs typeface="Times New Roman"/>
              </a:rPr>
              <a:t>деятельность, которая не является необходимой для получения итогового результата</a:t>
            </a:r>
            <a:endParaRPr/>
          </a:p>
        </p:txBody>
      </p:sp>
      <p:sp>
        <p:nvSpPr>
          <p:cNvPr id="14" name="TextBox 13"/>
          <p:cNvSpPr txBox="1"/>
          <p:nvPr/>
        </p:nvSpPr>
        <p:spPr bwMode="auto">
          <a:xfrm>
            <a:off x="88775" y="5050082"/>
            <a:ext cx="11848054" cy="646331"/>
          </a:xfrm>
          <a:prstGeom prst="rect">
            <a:avLst/>
          </a:prstGeom>
          <a:noFill/>
        </p:spPr>
        <p:txBody>
          <a:bodyPr wrap="square" rtlCol="0">
            <a:spAutoFit/>
          </a:bodyPr>
          <a:lstStyle/>
          <a:p>
            <a:pPr algn="just">
              <a:defRPr/>
            </a:pPr>
            <a:r>
              <a:rPr lang="ru-RU" b="1">
                <a:solidFill>
                  <a:srgbClr val="002060"/>
                </a:solidFill>
                <a:latin typeface="Times New Roman"/>
                <a:cs typeface="Times New Roman"/>
              </a:rPr>
              <a:t>8. НЕИСПОЛЬЗОВАННЫЕ ТАЛАНТЫ </a:t>
            </a:r>
            <a:r>
              <a:rPr lang="ru-RU">
                <a:solidFill>
                  <a:srgbClr val="002060"/>
                </a:solidFill>
                <a:latin typeface="Times New Roman"/>
                <a:cs typeface="Times New Roman"/>
              </a:rPr>
              <a:t>наличие сотрудников, которые недостаточно эффективно вовлечены в процесс</a:t>
            </a:r>
            <a:endParaRPr/>
          </a:p>
        </p:txBody>
      </p:sp>
      <p:sp>
        <p:nvSpPr>
          <p:cNvPr id="2" name="Номер слайда 1"/>
          <p:cNvSpPr>
            <a:spLocks noGrp="1"/>
          </p:cNvSpPr>
          <p:nvPr>
            <p:ph type="sldNum" sz="quarter" idx="12"/>
          </p:nvPr>
        </p:nvSpPr>
        <p:spPr bwMode="auto">
          <a:xfrm>
            <a:off x="9289377" y="6391861"/>
            <a:ext cx="2743200"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 name="image2.png"/>
          <p:cNvPicPr/>
          <p:nvPr/>
        </p:nvPicPr>
        <p:blipFill>
          <a:blip r:embed="rId2"/>
          <a:stretch/>
        </p:blipFill>
        <p:spPr bwMode="auto">
          <a:xfrm>
            <a:off x="11277304" y="277872"/>
            <a:ext cx="550416" cy="646331"/>
          </a:xfrm>
          <a:prstGeom prst="rect">
            <a:avLst/>
          </a:prstGeom>
        </p:spPr>
      </p:pic>
      <p:sp>
        <p:nvSpPr>
          <p:cNvPr id="3" name="TextBox 2"/>
          <p:cNvSpPr txBox="1"/>
          <p:nvPr/>
        </p:nvSpPr>
        <p:spPr bwMode="auto">
          <a:xfrm>
            <a:off x="0" y="157432"/>
            <a:ext cx="8491692" cy="523220"/>
          </a:xfrm>
          <a:prstGeom prst="rect">
            <a:avLst/>
          </a:prstGeom>
          <a:solidFill>
            <a:schemeClr val="bg2">
              <a:lumMod val="90000"/>
            </a:schemeClr>
          </a:solidFill>
        </p:spPr>
        <p:txBody>
          <a:bodyPr wrap="square" rtlCol="0">
            <a:spAutoFit/>
          </a:bodyPr>
          <a:lstStyle/>
          <a:p>
            <a:pPr>
              <a:defRPr/>
            </a:pPr>
            <a:r>
              <a:rPr lang="ru-RU" sz="2800" b="1"/>
              <a:t>Бережливое управление. Как улучшить процесс?</a:t>
            </a:r>
            <a:endParaRPr/>
          </a:p>
        </p:txBody>
      </p:sp>
      <p:sp>
        <p:nvSpPr>
          <p:cNvPr id="4" name="Стрелка: шеврон 3"/>
          <p:cNvSpPr/>
          <p:nvPr/>
        </p:nvSpPr>
        <p:spPr bwMode="auto">
          <a:xfrm>
            <a:off x="1259851" y="1589441"/>
            <a:ext cx="5007784" cy="492396"/>
          </a:xfrm>
          <a:prstGeom prst="chevron">
            <a:avLst>
              <a:gd name="adj" fmla="val 50000"/>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chemeClr val="tx1"/>
              </a:solidFill>
              <a:highlight>
                <a:srgbClr val="FF9900"/>
              </a:highlight>
            </a:endParaRPr>
          </a:p>
        </p:txBody>
      </p:sp>
      <p:sp>
        <p:nvSpPr>
          <p:cNvPr id="5" name="Стрелка: шеврон 4"/>
          <p:cNvSpPr/>
          <p:nvPr/>
        </p:nvSpPr>
        <p:spPr bwMode="auto">
          <a:xfrm>
            <a:off x="6161102" y="1575996"/>
            <a:ext cx="2148587" cy="530728"/>
          </a:xfrm>
          <a:prstGeom prst="chevro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chemeClr val="tx1"/>
              </a:solidFill>
            </a:endParaRPr>
          </a:p>
        </p:txBody>
      </p:sp>
      <p:sp>
        <p:nvSpPr>
          <p:cNvPr id="6" name="Стрелка: шеврон 5"/>
          <p:cNvSpPr/>
          <p:nvPr/>
        </p:nvSpPr>
        <p:spPr bwMode="auto">
          <a:xfrm>
            <a:off x="8150541" y="1567265"/>
            <a:ext cx="3401971" cy="530728"/>
          </a:xfrm>
          <a:prstGeom prst="chevron">
            <a:avLst>
              <a:gd name="adj"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chemeClr val="tx1"/>
              </a:solidFill>
            </a:endParaRPr>
          </a:p>
        </p:txBody>
      </p:sp>
      <p:sp>
        <p:nvSpPr>
          <p:cNvPr id="7" name="TextBox 6"/>
          <p:cNvSpPr txBox="1"/>
          <p:nvPr/>
        </p:nvSpPr>
        <p:spPr bwMode="auto">
          <a:xfrm>
            <a:off x="272723" y="1727938"/>
            <a:ext cx="914033" cy="369332"/>
          </a:xfrm>
          <a:prstGeom prst="rect">
            <a:avLst/>
          </a:prstGeom>
          <a:noFill/>
        </p:spPr>
        <p:txBody>
          <a:bodyPr wrap="none" rtlCol="0">
            <a:spAutoFit/>
          </a:bodyPr>
          <a:lstStyle/>
          <a:p>
            <a:pPr>
              <a:defRPr/>
            </a:pPr>
            <a:r>
              <a:rPr lang="ru-RU" b="1">
                <a:solidFill>
                  <a:srgbClr val="002060"/>
                </a:solidFill>
                <a:latin typeface="Times New Roman"/>
                <a:cs typeface="Times New Roman"/>
              </a:rPr>
              <a:t>БЫЛО</a:t>
            </a:r>
            <a:endParaRPr/>
          </a:p>
        </p:txBody>
      </p:sp>
      <p:sp>
        <p:nvSpPr>
          <p:cNvPr id="8" name="TextBox 7"/>
          <p:cNvSpPr txBox="1"/>
          <p:nvPr/>
        </p:nvSpPr>
        <p:spPr bwMode="auto">
          <a:xfrm>
            <a:off x="223959" y="4587706"/>
            <a:ext cx="1011559" cy="369332"/>
          </a:xfrm>
          <a:prstGeom prst="rect">
            <a:avLst/>
          </a:prstGeom>
          <a:noFill/>
        </p:spPr>
        <p:txBody>
          <a:bodyPr wrap="none" rtlCol="0">
            <a:spAutoFit/>
          </a:bodyPr>
          <a:lstStyle/>
          <a:p>
            <a:pPr>
              <a:defRPr/>
            </a:pPr>
            <a:r>
              <a:rPr lang="ru-RU" b="1">
                <a:solidFill>
                  <a:srgbClr val="002060"/>
                </a:solidFill>
                <a:latin typeface="Times New Roman"/>
                <a:cs typeface="Times New Roman"/>
              </a:rPr>
              <a:t>СТАЛО</a:t>
            </a:r>
            <a:endParaRPr/>
          </a:p>
        </p:txBody>
      </p:sp>
      <p:sp>
        <p:nvSpPr>
          <p:cNvPr id="9" name="Стрелка: шеврон 8"/>
          <p:cNvSpPr/>
          <p:nvPr/>
        </p:nvSpPr>
        <p:spPr bwMode="auto">
          <a:xfrm>
            <a:off x="1239798" y="4526803"/>
            <a:ext cx="6049135" cy="523220"/>
          </a:xfrm>
          <a:prstGeom prst="chevron">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schemeClr val="tx1"/>
              </a:solidFill>
              <a:highlight>
                <a:srgbClr val="FF9900"/>
              </a:highlight>
            </a:endParaRPr>
          </a:p>
        </p:txBody>
      </p:sp>
      <p:cxnSp>
        <p:nvCxnSpPr>
          <p:cNvPr id="10" name="Прямая со стрелкой 9"/>
          <p:cNvCxnSpPr>
            <a:cxnSpLocks/>
          </p:cNvCxnSpPr>
          <p:nvPr/>
        </p:nvCxnSpPr>
        <p:spPr bwMode="auto">
          <a:xfrm>
            <a:off x="1274458" y="1330508"/>
            <a:ext cx="9786015"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5391041" y="940368"/>
            <a:ext cx="1025217" cy="307777"/>
          </a:xfrm>
          <a:prstGeom prst="rect">
            <a:avLst/>
          </a:prstGeom>
          <a:noFill/>
        </p:spPr>
        <p:txBody>
          <a:bodyPr wrap="none" rtlCol="0">
            <a:spAutoFit/>
          </a:bodyPr>
          <a:lstStyle/>
          <a:p>
            <a:pPr>
              <a:defRPr/>
            </a:pPr>
            <a:r>
              <a:rPr lang="ru-RU" sz="1400">
                <a:solidFill>
                  <a:srgbClr val="002060"/>
                </a:solidFill>
                <a:latin typeface="Times New Roman"/>
                <a:cs typeface="Times New Roman"/>
              </a:rPr>
              <a:t>ПРОЦЕСС</a:t>
            </a:r>
            <a:endParaRPr/>
          </a:p>
        </p:txBody>
      </p:sp>
      <p:sp>
        <p:nvSpPr>
          <p:cNvPr id="14" name="Прямоугольник 13"/>
          <p:cNvSpPr/>
          <p:nvPr/>
        </p:nvSpPr>
        <p:spPr bwMode="auto">
          <a:xfrm>
            <a:off x="2293990" y="2156102"/>
            <a:ext cx="1242874" cy="369332"/>
          </a:xfrm>
          <a:prstGeom prst="rect">
            <a:avLst/>
          </a:prstGeom>
        </p:spPr>
        <p:txBody>
          <a:bodyPr wrap="square">
            <a:spAutoFit/>
          </a:bodyPr>
          <a:lstStyle/>
          <a:p>
            <a:pPr>
              <a:defRPr/>
            </a:pPr>
            <a:r>
              <a:rPr lang="ru-RU" b="1">
                <a:solidFill>
                  <a:srgbClr val="FF9900"/>
                </a:solidFill>
                <a:latin typeface="Times New Roman"/>
                <a:cs typeface="Times New Roman"/>
              </a:rPr>
              <a:t>ПОТЕРИ </a:t>
            </a:r>
            <a:endParaRPr lang="ru-RU">
              <a:latin typeface="Times New Roman"/>
              <a:cs typeface="Times New Roman"/>
            </a:endParaRPr>
          </a:p>
        </p:txBody>
      </p:sp>
      <p:sp>
        <p:nvSpPr>
          <p:cNvPr id="15" name="Прямоугольник 14"/>
          <p:cNvSpPr/>
          <p:nvPr/>
        </p:nvSpPr>
        <p:spPr bwMode="auto">
          <a:xfrm>
            <a:off x="5634068" y="2180989"/>
            <a:ext cx="2971060" cy="369332"/>
          </a:xfrm>
          <a:prstGeom prst="rect">
            <a:avLst/>
          </a:prstGeom>
        </p:spPr>
        <p:txBody>
          <a:bodyPr wrap="square">
            <a:spAutoFit/>
          </a:bodyPr>
          <a:lstStyle/>
          <a:p>
            <a:pPr>
              <a:defRPr/>
            </a:pPr>
            <a:r>
              <a:rPr lang="ru-RU" b="1">
                <a:solidFill>
                  <a:schemeClr val="bg2">
                    <a:lumMod val="50000"/>
                  </a:schemeClr>
                </a:solidFill>
                <a:latin typeface="Times New Roman"/>
                <a:cs typeface="Times New Roman"/>
              </a:rPr>
              <a:t>НЕЗНАЧИМАЯ РАБОТА </a:t>
            </a:r>
            <a:endParaRPr/>
          </a:p>
        </p:txBody>
      </p:sp>
      <p:sp>
        <p:nvSpPr>
          <p:cNvPr id="16" name="Прямоугольник 15"/>
          <p:cNvSpPr/>
          <p:nvPr/>
        </p:nvSpPr>
        <p:spPr bwMode="auto">
          <a:xfrm>
            <a:off x="8655137" y="2156102"/>
            <a:ext cx="2686975" cy="369332"/>
          </a:xfrm>
          <a:prstGeom prst="rect">
            <a:avLst/>
          </a:prstGeom>
        </p:spPr>
        <p:txBody>
          <a:bodyPr wrap="square">
            <a:spAutoFit/>
          </a:bodyPr>
          <a:lstStyle/>
          <a:p>
            <a:pPr>
              <a:defRPr/>
            </a:pPr>
            <a:r>
              <a:rPr lang="ru-RU" b="1">
                <a:solidFill>
                  <a:srgbClr val="00B050"/>
                </a:solidFill>
                <a:latin typeface="Times New Roman"/>
                <a:cs typeface="Times New Roman"/>
              </a:rPr>
              <a:t>ЗНАЧИМАЯ РАБОТА</a:t>
            </a:r>
            <a:r>
              <a:rPr lang="ru-RU">
                <a:latin typeface="Times New Roman"/>
                <a:cs typeface="Times New Roman"/>
              </a:rPr>
              <a:t> </a:t>
            </a:r>
            <a:endParaRPr/>
          </a:p>
        </p:txBody>
      </p:sp>
      <p:graphicFrame>
        <p:nvGraphicFramePr>
          <p:cNvPr id="17" name="Схема 16"/>
          <p:cNvGraphicFramePr>
            <a:graphicFrameLocks xmlns:a="http://schemas.openxmlformats.org/drawingml/2006/main"/>
          </p:cNvGraphicFramePr>
          <p:nvPr/>
        </p:nvGraphicFramePr>
        <p:xfrm>
          <a:off x="890506" y="2900861"/>
          <a:ext cx="10617795" cy="403461"/>
          <a:chOff x="0" y="0"/>
          <a:chExt cx="10617795" cy="403461"/>
        </p:xfrm>
        <a:graphic>
          <a:graphicData uri="http://schemas.openxmlformats.org/drawingml/2006/diagram">
            <dgm:relIds xmlns:dgm="http://schemas.openxmlformats.org/drawingml/2006/diagram" xmlns:r="http://schemas.openxmlformats.org/officeDocument/2006/relationships" r:dm="rId3" r:lo="rId6" r:qs="rId7" r:cs="rId5"/>
          </a:graphicData>
        </a:graphic>
      </p:graphicFrame>
      <p:graphicFrame>
        <p:nvGraphicFramePr>
          <p:cNvPr id="18" name="Схема 17"/>
          <p:cNvGraphicFramePr>
            <a:graphicFrameLocks xmlns:a="http://schemas.openxmlformats.org/drawingml/2006/main"/>
          </p:cNvGraphicFramePr>
          <p:nvPr/>
        </p:nvGraphicFramePr>
        <p:xfrm>
          <a:off x="846296" y="3519475"/>
          <a:ext cx="10706216" cy="576164"/>
          <a:chOff x="0" y="0"/>
          <a:chExt cx="10706216" cy="576164"/>
        </p:xfrm>
        <a:graphic>
          <a:graphicData uri="http://schemas.openxmlformats.org/drawingml/2006/diagram">
            <dgm:relIds xmlns:dgm="http://schemas.openxmlformats.org/drawingml/2006/diagram" xmlns:r="http://schemas.openxmlformats.org/officeDocument/2006/relationships" r:dm="rId8" r:lo="rId11" r:qs="rId12" r:cs="rId10"/>
          </a:graphicData>
        </a:graphic>
      </p:graphicFrame>
      <p:sp>
        <p:nvSpPr>
          <p:cNvPr id="19" name="TextBox 18"/>
          <p:cNvSpPr txBox="1"/>
          <p:nvPr/>
        </p:nvSpPr>
        <p:spPr bwMode="auto">
          <a:xfrm>
            <a:off x="195618" y="5748355"/>
            <a:ext cx="11890116" cy="338554"/>
          </a:xfrm>
          <a:prstGeom prst="rect">
            <a:avLst/>
          </a:prstGeom>
          <a:noFill/>
          <a:ln w="19050">
            <a:solidFill>
              <a:srgbClr val="00B0F0"/>
            </a:solidFill>
          </a:ln>
        </p:spPr>
        <p:txBody>
          <a:bodyPr wrap="square" rtlCol="0">
            <a:spAutoFit/>
          </a:bodyPr>
          <a:lstStyle/>
          <a:p>
            <a:pPr algn="just">
              <a:defRPr/>
            </a:pPr>
            <a:r>
              <a:rPr lang="ru-RU" sz="1400" b="1">
                <a:solidFill>
                  <a:srgbClr val="FF0000"/>
                </a:solidFill>
                <a:latin typeface="Times New Roman"/>
                <a:cs typeface="Times New Roman"/>
              </a:rPr>
              <a:t>КАРТИРОВАНИЕ</a:t>
            </a:r>
            <a:r>
              <a:rPr lang="ru-RU" sz="1400">
                <a:solidFill>
                  <a:srgbClr val="002060"/>
                </a:solidFill>
                <a:latin typeface="Times New Roman"/>
                <a:cs typeface="Times New Roman"/>
              </a:rPr>
              <a:t> – </a:t>
            </a:r>
            <a:r>
              <a:rPr lang="ru-RU" sz="1600">
                <a:solidFill>
                  <a:prstClr val="black"/>
                </a:solidFill>
                <a:latin typeface="Times New Roman"/>
                <a:cs typeface="Times New Roman"/>
              </a:rPr>
              <a:t>инструмент визуализации и анализа материального и информационного потоков в процессе создания ценности</a:t>
            </a:r>
            <a:endParaRPr/>
          </a:p>
        </p:txBody>
      </p:sp>
      <p:sp>
        <p:nvSpPr>
          <p:cNvPr id="21" name="TextBox 20"/>
          <p:cNvSpPr txBox="1"/>
          <p:nvPr/>
        </p:nvSpPr>
        <p:spPr bwMode="auto">
          <a:xfrm>
            <a:off x="193582" y="6204064"/>
            <a:ext cx="11890116" cy="584775"/>
          </a:xfrm>
          <a:prstGeom prst="rect">
            <a:avLst/>
          </a:prstGeom>
          <a:noFill/>
          <a:ln w="19050">
            <a:solidFill>
              <a:srgbClr val="00B0F0"/>
            </a:solidFill>
          </a:ln>
        </p:spPr>
        <p:txBody>
          <a:bodyPr wrap="square" rtlCol="0">
            <a:spAutoFit/>
          </a:bodyPr>
          <a:lstStyle/>
          <a:p>
            <a:pPr algn="just">
              <a:defRPr/>
            </a:pPr>
            <a:r>
              <a:rPr lang="ru-RU" sz="1400" b="1">
                <a:solidFill>
                  <a:srgbClr val="FF0000"/>
                </a:solidFill>
                <a:latin typeface="Times New Roman"/>
                <a:cs typeface="Times New Roman"/>
              </a:rPr>
              <a:t>ПОТОК СОЗДАНИЯ ЦЕННОСТЕЙ </a:t>
            </a:r>
            <a:r>
              <a:rPr lang="ru-RU" sz="1400">
                <a:solidFill>
                  <a:srgbClr val="002060"/>
                </a:solidFill>
                <a:latin typeface="Times New Roman"/>
                <a:cs typeface="Times New Roman"/>
              </a:rPr>
              <a:t>– </a:t>
            </a:r>
            <a:r>
              <a:rPr lang="ru-RU" sz="1600">
                <a:solidFill>
                  <a:prstClr val="black"/>
                </a:solidFill>
                <a:latin typeface="Times New Roman"/>
                <a:cs typeface="Times New Roman"/>
              </a:rPr>
              <a:t>операции в процессе, направленные на преобразование материалов и информации в услугу для заказчика</a:t>
            </a:r>
            <a:endParaRPr/>
          </a:p>
        </p:txBody>
      </p:sp>
      <p:sp>
        <p:nvSpPr>
          <p:cNvPr id="11" name="Номер слайда 10"/>
          <p:cNvSpPr>
            <a:spLocks noGrp="1"/>
          </p:cNvSpPr>
          <p:nvPr>
            <p:ph type="sldNum" sz="quarter" idx="12"/>
          </p:nvPr>
        </p:nvSpPr>
        <p:spPr bwMode="auto">
          <a:xfrm>
            <a:off x="11342112" y="6492875"/>
            <a:ext cx="611819" cy="365125"/>
          </a:xfrm>
        </p:spPr>
        <p:txBody>
          <a:bodyPr/>
          <a:lstStyle/>
          <a:p>
            <a:pPr>
              <a:defRPr/>
            </a:pPr>
            <a:fld id="{E4761C8C-0223-44B4-BF6A-4C931C352BF7}" type="slidenum">
              <a:rPr lang="ru-RU"/>
              <a:t/>
            </a:fld>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Тема Office">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Retrospect</Template>
  <TotalTime>0</TotalTime>
  <Words>0</Words>
  <Application>Р7-Офис/2024.3.2.584</Application>
  <DocSecurity>0</DocSecurity>
  <PresentationFormat>Широкоэкранный</PresentationFormat>
  <Paragraphs>0</Paragraphs>
  <Slides>17</Slides>
  <Notes>17</Notes>
  <HiddenSlides>0</HiddenSlides>
  <MMClips>2</MMClips>
  <ScaleCrop>0</ScaleCrop>
  <HeadingPairs>
    <vt:vector size="4" baseType="variant">
      <vt:variant>
        <vt:lpstr>Theme</vt:lpstr>
      </vt:variant>
      <vt:variant>
        <vt:i4>1</vt:i4>
      </vt:variant>
      <vt:variant>
        <vt:lpstr>Slide Titles</vt:lpstr>
      </vt:variant>
      <vt:variant>
        <vt:i4>17</vt:i4>
      </vt:variant>
    </vt:vector>
  </HeadingPairs>
  <TitlesOfParts>
    <vt:vector size="18"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Макарова Юлия Сергеевна</dc:creator>
  <cp:keywords/>
  <dc:description/>
  <dc:identifier/>
  <dc:language/>
  <cp:lastModifiedBy/>
  <cp:revision>95</cp:revision>
  <dcterms:created xsi:type="dcterms:W3CDTF">2024-08-22T03:25:22Z</dcterms:created>
  <dcterms:modified xsi:type="dcterms:W3CDTF">2025-06-19T02:30:50Z</dcterms:modified>
  <cp:category/>
  <cp:contentStatus/>
  <cp:version/>
</cp:coreProperties>
</file>