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07943B1-802D-40CA-9E2B-FC06EBA2B16C}" type="datetime1">
              <a:rPr lang="ru-RU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B0ADB3-7FCC-4E11-9A55-0489157DDB51}" type="datetime1">
              <a:rPr lang="ru-RU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92243D-353D-461A-B1E5-BAB0F132C74B}" type="datetime1">
              <a:rPr lang="ru-RU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5B8D85-91E7-465A-9BA5-40D559398EAB}" type="datetime1">
              <a:rPr lang="ru-RU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F73CF8-A93C-4BEB-8CE2-1DF1F35687C8}" type="datetime1">
              <a:rPr lang="ru-RU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BB2872-9BE0-493B-BFC9-39E54F0B97D7}" type="datetime1">
              <a:rPr lang="ru-RU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3C9EDC-11D9-48CD-AD54-752CB489D819}" type="datetime1">
              <a:rPr lang="ru-RU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BB2E83-E444-4CA6-BA43-5CDC0FE82F70}" type="datetime1">
              <a:rPr lang="ru-RU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4FD8AF-CDBB-4096-913F-4E955B055EF4}" type="datetime1">
              <a:rPr lang="ru-RU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0D292C-79AB-4F49-AAD4-AE1653F5EC6A}" type="datetime1">
              <a:rPr lang="ru-RU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3CE37A-F721-45AA-B406-4A58A0AABC16}" type="datetime1">
              <a:rPr lang="ru-RU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FB13B8-82E8-46C3-AA87-B26ADE0F6938}" type="datetime1">
              <a:rPr lang="ru-RU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761C8C-0223-44B4-BF6A-4C931C352BF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9051927" name="Заголовок 1"/>
          <p:cNvSpPr>
            <a:spLocks noGrp="1"/>
          </p:cNvSpPr>
          <p:nvPr>
            <p:ph type="title"/>
          </p:nvPr>
        </p:nvSpPr>
        <p:spPr bwMode="auto">
          <a:xfrm>
            <a:off x="118942" y="197267"/>
            <a:ext cx="11194166" cy="7813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Министерство финансов Забайкальского края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098543807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51598" y="79345"/>
            <a:ext cx="943038" cy="1121429"/>
          </a:xfrm>
          <a:prstGeom prst="rect">
            <a:avLst/>
          </a:prstGeom>
        </p:spPr>
      </p:pic>
      <p:sp>
        <p:nvSpPr>
          <p:cNvPr id="1058165594" name="Текст 2"/>
          <p:cNvSpPr txBox="1"/>
          <p:nvPr/>
        </p:nvSpPr>
        <p:spPr bwMode="auto">
          <a:xfrm>
            <a:off x="956725" y="2237392"/>
            <a:ext cx="9249957" cy="12686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4800" b="1">
                <a:solidFill>
                  <a:schemeClr val="tx2"/>
                </a:solidFill>
                <a:latin typeface="Times New Roman"/>
                <a:cs typeface="Times New Roman"/>
              </a:rPr>
              <a:t>Бережливое управление в Минфине края</a:t>
            </a:r>
            <a:endParaRPr sz="48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305402129" name="Текст 2"/>
          <p:cNvSpPr txBox="1"/>
          <p:nvPr/>
        </p:nvSpPr>
        <p:spPr bwMode="auto">
          <a:xfrm>
            <a:off x="719665" y="5255802"/>
            <a:ext cx="1632917" cy="379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999"/>
              </a:spcBef>
              <a:buFont typeface="Arial"/>
              <a:buNone/>
              <a:defRPr sz="18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4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5298559" name="TextBox 3"/>
          <p:cNvSpPr txBox="1"/>
          <p:nvPr/>
        </p:nvSpPr>
        <p:spPr bwMode="auto">
          <a:xfrm>
            <a:off x="118942" y="6143645"/>
            <a:ext cx="3445614" cy="457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400" b="1">
                <a:latin typeface="Times New Roman"/>
                <a:cs typeface="Times New Roman"/>
              </a:rPr>
              <a:t>г.Чита, 18.07.2025г.</a:t>
            </a:r>
            <a:endParaRPr/>
          </a:p>
        </p:txBody>
      </p:sp>
      <p:pic>
        <p:nvPicPr>
          <p:cNvPr id="1295236758" name="Picture 2" descr="C:\Users\ОЛаврова\Desktop\c6e0627d-b1fc-46a7-93f7-5ac53688e307.jfif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42256" y="3233675"/>
            <a:ext cx="3728851" cy="34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43.png"/>
          <p:cNvPicPr/>
          <p:nvPr/>
        </p:nvPicPr>
        <p:blipFill>
          <a:blip r:embed="rId2"/>
          <a:stretch/>
        </p:blipFill>
        <p:spPr bwMode="auto">
          <a:xfrm>
            <a:off x="6196614" y="0"/>
            <a:ext cx="5995386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TextBox 2"/>
          <p:cNvSpPr txBox="1"/>
          <p:nvPr/>
        </p:nvSpPr>
        <p:spPr bwMode="auto">
          <a:xfrm>
            <a:off x="958788" y="3009531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600" b="1"/>
              <a:t>Спасибо за внимание!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258670" y="6492875"/>
            <a:ext cx="2743200" cy="365125"/>
          </a:xfrm>
        </p:spPr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10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2.png"/>
          <p:cNvPicPr/>
          <p:nvPr/>
        </p:nvPicPr>
        <p:blipFill>
          <a:blip r:embed="rId2"/>
          <a:stretch/>
        </p:blipFill>
        <p:spPr bwMode="auto">
          <a:xfrm>
            <a:off x="11301480" y="148502"/>
            <a:ext cx="654227" cy="771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697438" y="1695239"/>
            <a:ext cx="857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q"/>
              <a:defRPr/>
            </a:pPr>
            <a:r>
              <a:rPr lang="ru-RU" sz="2400" b="1">
                <a:latin typeface="Times New Roman"/>
                <a:cs typeface="Times New Roman"/>
              </a:rPr>
              <a:t>Разработано 18 проектов, из них 14-завершено, 4-в работе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1071429"/>
            <a:ext cx="5827997" cy="475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i="0" u="sng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За три года в Минфине края:</a:t>
            </a:r>
            <a:endParaRPr sz="2800" b="1" i="0" u="sng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438" y="2331287"/>
            <a:ext cx="6797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q"/>
              <a:defRPr/>
            </a:pPr>
            <a:r>
              <a:rPr lang="ru-RU" sz="2400" b="1">
                <a:latin typeface="Times New Roman"/>
                <a:cs typeface="Times New Roman"/>
              </a:rPr>
              <a:t>Есть 3 внутренних тренера с удостоверением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687794" y="2905779"/>
            <a:ext cx="1087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q"/>
              <a:defRPr/>
            </a:pPr>
            <a:r>
              <a:rPr lang="ru-RU" sz="2400" b="1">
                <a:latin typeface="Times New Roman"/>
                <a:cs typeface="Times New Roman"/>
              </a:rPr>
              <a:t>Обучено тренерами сотрудников Минфина-64 %, в т. ч. все руководители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687794" y="3526909"/>
            <a:ext cx="39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q"/>
              <a:defRPr/>
            </a:pPr>
            <a:r>
              <a:rPr lang="ru-RU" sz="2400" b="1" dirty="0">
                <a:latin typeface="Times New Roman"/>
                <a:cs typeface="Times New Roman"/>
              </a:rPr>
              <a:t>Создан проектный офис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97438" y="4080602"/>
            <a:ext cx="3471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q"/>
              <a:defRPr/>
            </a:pPr>
            <a:r>
              <a:rPr lang="ru-RU" sz="2400" b="1">
                <a:latin typeface="Times New Roman"/>
                <a:cs typeface="Times New Roman"/>
              </a:rPr>
              <a:t>Внедрена система 5С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687794" y="4668734"/>
            <a:ext cx="365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q"/>
              <a:defRPr/>
            </a:pPr>
            <a:r>
              <a:rPr lang="ru-RU" sz="2400" b="1">
                <a:latin typeface="Times New Roman"/>
                <a:cs typeface="Times New Roman"/>
              </a:rPr>
              <a:t>Создан ИНФОЦЕНТР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687794" y="5256035"/>
            <a:ext cx="391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q"/>
              <a:defRPr/>
            </a:pPr>
            <a:r>
              <a:rPr lang="ru-RU" sz="2400" b="1">
                <a:latin typeface="Times New Roman"/>
                <a:cs typeface="Times New Roman"/>
              </a:rPr>
              <a:t>Разработаны стандарты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687794" y="5809728"/>
            <a:ext cx="1084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q"/>
              <a:defRPr/>
            </a:pPr>
            <a:r>
              <a:rPr lang="ru-RU" sz="2400" b="1">
                <a:latin typeface="Times New Roman"/>
                <a:cs typeface="Times New Roman"/>
              </a:rPr>
              <a:t>Получен статус образца местного, регионального и федерального уровней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12510" y="6363421"/>
            <a:ext cx="2743200" cy="365125"/>
          </a:xfrm>
        </p:spPr>
        <p:txBody>
          <a:bodyPr/>
          <a:lstStyle/>
          <a:p>
            <a:pPr>
              <a:defRPr/>
            </a:pPr>
            <a:fld id="{E4761C8C-0223-44B4-BF6A-4C931C352BF7}" type="slidenum">
              <a:rPr lang="ru-RU"/>
              <a:t>2</a:t>
            </a:fld>
            <a:endParaRPr lang="ru-RU"/>
          </a:p>
        </p:txBody>
      </p:sp>
      <p:sp>
        <p:nvSpPr>
          <p:cNvPr id="2123963998" name="Заголовок 1"/>
          <p:cNvSpPr>
            <a:spLocks noGrp="1"/>
          </p:cNvSpPr>
          <p:nvPr/>
        </p:nvSpPr>
        <p:spPr bwMode="auto">
          <a:xfrm>
            <a:off x="0" y="148502"/>
            <a:ext cx="11194165" cy="6026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Итоги бережливого управления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10013505" name="image2.png"/>
          <p:cNvPicPr/>
          <p:nvPr/>
        </p:nvPicPr>
        <p:blipFill>
          <a:blip r:embed="rId2"/>
          <a:stretch/>
        </p:blipFill>
        <p:spPr bwMode="auto">
          <a:xfrm>
            <a:off x="11107280" y="148500"/>
            <a:ext cx="849144" cy="905720"/>
          </a:xfrm>
          <a:prstGeom prst="rect">
            <a:avLst/>
          </a:prstGeom>
        </p:spPr>
      </p:pic>
      <p:sp>
        <p:nvSpPr>
          <p:cNvPr id="73232938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12509" y="6363419"/>
            <a:ext cx="2743200" cy="365123"/>
          </a:xfrm>
        </p:spPr>
        <p:txBody>
          <a:bodyPr/>
          <a:lstStyle/>
          <a:p>
            <a:pPr>
              <a:defRPr/>
            </a:pPr>
            <a:fld id="{335986B8-6555-9A32-3924-603358DE9C5E}" type="slidenum">
              <a:rPr lang="ru-RU"/>
              <a:t>3</a:t>
            </a:fld>
            <a:endParaRPr lang="ru-RU"/>
          </a:p>
        </p:txBody>
      </p:sp>
      <p:pic>
        <p:nvPicPr>
          <p:cNvPr id="1908438841" name="Рисунок 1908438840"/>
          <p:cNvPicPr>
            <a:picLocks noChangeAspect="1"/>
          </p:cNvPicPr>
          <p:nvPr/>
        </p:nvPicPr>
        <p:blipFill>
          <a:blip r:embed="rId3"/>
          <a:srcRect l="5364" t="9941" r="5623" b="8087"/>
          <a:stretch/>
        </p:blipFill>
        <p:spPr bwMode="auto">
          <a:xfrm>
            <a:off x="1818484" y="4925457"/>
            <a:ext cx="2482582" cy="1700569"/>
          </a:xfrm>
          <a:prstGeom prst="rect">
            <a:avLst/>
          </a:prstGeom>
          <a:ln w="19049">
            <a:solidFill>
              <a:srgbClr val="0070C0"/>
            </a:solidFill>
            <a:prstDash val="solid"/>
          </a:ln>
        </p:spPr>
      </p:pic>
      <p:sp>
        <p:nvSpPr>
          <p:cNvPr id="630755129" name="TextBox 630755128"/>
          <p:cNvSpPr txBox="1"/>
          <p:nvPr/>
        </p:nvSpPr>
        <p:spPr bwMode="auto">
          <a:xfrm>
            <a:off x="500832" y="1923494"/>
            <a:ext cx="5262431" cy="243694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lnSpc>
                <a:spcPct val="114999"/>
              </a:lnSpc>
              <a:defRPr/>
            </a:pPr>
            <a:r>
              <a:rPr sz="2000" dirty="0" err="1">
                <a:latin typeface="Times New Roman"/>
                <a:ea typeface="Times New Roman"/>
                <a:cs typeface="Times New Roman"/>
              </a:rPr>
              <a:t>Получен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статус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ФЕДЕРАЛЬНОГО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уровня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образца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реализующего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программу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Эффективный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latin typeface="Times New Roman"/>
                <a:ea typeface="Times New Roman"/>
                <a:cs typeface="Times New Roman"/>
              </a:rPr>
              <a:t>регион</a:t>
            </a:r>
            <a:r>
              <a:rPr sz="2000" b="1" dirty="0">
                <a:latin typeface="Times New Roman"/>
                <a:ea typeface="Times New Roman"/>
                <a:cs typeface="Times New Roman"/>
              </a:rPr>
              <a:t>»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применением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методов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бережливого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производства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соответствии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критериями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партнерской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проверки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качества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образца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4999"/>
              </a:lnSpc>
              <a:defRPr/>
            </a:pPr>
            <a:r>
              <a:rPr sz="2000" dirty="0" err="1">
                <a:latin typeface="Times New Roman"/>
                <a:ea typeface="Times New Roman"/>
                <a:cs typeface="Times New Roman"/>
              </a:rPr>
              <a:t>Производственной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системы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sz="2000" dirty="0" err="1">
                <a:latin typeface="Times New Roman"/>
                <a:ea typeface="Times New Roman"/>
                <a:cs typeface="Times New Roman"/>
              </a:rPr>
              <a:t>Росатом</a:t>
            </a:r>
            <a:r>
              <a:rPr sz="2000" dirty="0">
                <a:latin typeface="Times New Roman"/>
                <a:ea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74340528" name="Заголовок 1"/>
          <p:cNvSpPr>
            <a:spLocks noGrp="1"/>
          </p:cNvSpPr>
          <p:nvPr/>
        </p:nvSpPr>
        <p:spPr bwMode="auto">
          <a:xfrm>
            <a:off x="0" y="148500"/>
            <a:ext cx="10987062" cy="6026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Итоги бережливого управления</a:t>
            </a:r>
            <a:endParaRPr sz="3600"/>
          </a:p>
        </p:txBody>
      </p:sp>
      <p:pic>
        <p:nvPicPr>
          <p:cNvPr id="504121275" name="Рисунок 50412127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77916" y="1413654"/>
            <a:ext cx="5751990" cy="3756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9145297" name="image2.png"/>
          <p:cNvPicPr/>
          <p:nvPr/>
        </p:nvPicPr>
        <p:blipFill>
          <a:blip r:embed="rId2"/>
          <a:stretch/>
        </p:blipFill>
        <p:spPr bwMode="auto">
          <a:xfrm>
            <a:off x="11107279" y="148500"/>
            <a:ext cx="849143" cy="905719"/>
          </a:xfrm>
          <a:prstGeom prst="rect">
            <a:avLst/>
          </a:prstGeom>
        </p:spPr>
      </p:pic>
      <p:sp>
        <p:nvSpPr>
          <p:cNvPr id="159615334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184189" y="6363418"/>
            <a:ext cx="2743200" cy="365122"/>
          </a:xfrm>
        </p:spPr>
        <p:txBody>
          <a:bodyPr/>
          <a:lstStyle/>
          <a:p>
            <a:pPr>
              <a:defRPr/>
            </a:pPr>
            <a:fld id="{1E8C3F2C-AEC6-0F13-6303-F6B364CF7FD6}" type="slidenum">
              <a:rPr lang="ru-RU"/>
              <a:t>4</a:t>
            </a:fld>
            <a:endParaRPr lang="ru-RU"/>
          </a:p>
        </p:txBody>
      </p:sp>
      <p:sp>
        <p:nvSpPr>
          <p:cNvPr id="490844049" name="Заголовок 1"/>
          <p:cNvSpPr>
            <a:spLocks noGrp="1"/>
          </p:cNvSpPr>
          <p:nvPr/>
        </p:nvSpPr>
        <p:spPr bwMode="auto">
          <a:xfrm>
            <a:off x="0" y="148500"/>
            <a:ext cx="10987061" cy="602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Итоги бережливого управления</a:t>
            </a:r>
            <a:endParaRPr sz="3600"/>
          </a:p>
        </p:txBody>
      </p:sp>
      <p:pic>
        <p:nvPicPr>
          <p:cNvPr id="1662978904" name="Рисунок 1662978903"/>
          <p:cNvPicPr>
            <a:picLocks noChangeAspect="1"/>
          </p:cNvPicPr>
          <p:nvPr/>
        </p:nvPicPr>
        <p:blipFill>
          <a:blip r:embed="rId3"/>
          <a:srcRect t="6215"/>
          <a:stretch/>
        </p:blipFill>
        <p:spPr bwMode="auto">
          <a:xfrm>
            <a:off x="258341" y="1951237"/>
            <a:ext cx="8652014" cy="4512815"/>
          </a:xfrm>
          <a:prstGeom prst="rect">
            <a:avLst/>
          </a:prstGeom>
          <a:ln w="1904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046501151" name="Рисунок 99149194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04922" y="4156485"/>
            <a:ext cx="2501734" cy="1888020"/>
          </a:xfrm>
          <a:prstGeom prst="rect">
            <a:avLst/>
          </a:prstGeom>
        </p:spPr>
      </p:pic>
      <p:pic>
        <p:nvPicPr>
          <p:cNvPr id="1305440431" name="Рисунок 1635481147"/>
          <p:cNvPicPr>
            <a:picLocks noChangeAspect="1"/>
          </p:cNvPicPr>
          <p:nvPr/>
        </p:nvPicPr>
        <p:blipFill>
          <a:blip r:embed="rId5"/>
          <a:srcRect l="23318" t="19975" r="21498" b="20331"/>
          <a:stretch/>
        </p:blipFill>
        <p:spPr bwMode="auto">
          <a:xfrm>
            <a:off x="9304922" y="1843397"/>
            <a:ext cx="2558372" cy="1752174"/>
          </a:xfrm>
          <a:prstGeom prst="rect">
            <a:avLst/>
          </a:prstGeom>
          <a:ln w="1904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263281770" name="TextBox 263281769"/>
          <p:cNvSpPr txBox="1"/>
          <p:nvPr/>
        </p:nvSpPr>
        <p:spPr bwMode="auto">
          <a:xfrm>
            <a:off x="258341" y="1127603"/>
            <a:ext cx="10470377" cy="3965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49">
            <a:solidFill>
              <a:schemeClr val="tx1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Внедрен ИНФОЦЕНТР. 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Информация обновляется каждую неделю</a:t>
            </a:r>
            <a:endParaRPr sz="20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98326030" name="image2.png"/>
          <p:cNvPicPr/>
          <p:nvPr/>
        </p:nvPicPr>
        <p:blipFill>
          <a:blip r:embed="rId2"/>
          <a:stretch/>
        </p:blipFill>
        <p:spPr bwMode="auto">
          <a:xfrm>
            <a:off x="11107280" y="148500"/>
            <a:ext cx="849144" cy="905720"/>
          </a:xfrm>
          <a:prstGeom prst="rect">
            <a:avLst/>
          </a:prstGeom>
        </p:spPr>
      </p:pic>
      <p:sp>
        <p:nvSpPr>
          <p:cNvPr id="121726695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12508" y="6363419"/>
            <a:ext cx="2743200" cy="365123"/>
          </a:xfrm>
        </p:spPr>
        <p:txBody>
          <a:bodyPr/>
          <a:lstStyle/>
          <a:p>
            <a:pPr>
              <a:defRPr/>
            </a:pPr>
            <a:fld id="{36A53BA5-DF13-DF15-4929-A0D1379506B3}" type="slidenum">
              <a:rPr lang="ru-RU"/>
              <a:t>5</a:t>
            </a:fld>
            <a:endParaRPr lang="ru-RU"/>
          </a:p>
        </p:txBody>
      </p:sp>
      <p:sp>
        <p:nvSpPr>
          <p:cNvPr id="1149696633" name=" 1498802212"/>
          <p:cNvSpPr/>
          <p:nvPr/>
        </p:nvSpPr>
        <p:spPr bwMode="auto">
          <a:xfrm>
            <a:off x="3334538" y="5459002"/>
            <a:ext cx="8364585" cy="657457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конкурс проводит</a:t>
            </a:r>
          </a:p>
          <a:p>
            <a:pPr marL="0" marR="0" indent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АНО «Аналитический центр при Правительстве Российской Федерации»</a:t>
            </a:r>
            <a:endParaRPr lang="ru-RU"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152212785" name="Заголовок 1"/>
          <p:cNvSpPr>
            <a:spLocks noGrp="1"/>
          </p:cNvSpPr>
          <p:nvPr/>
        </p:nvSpPr>
        <p:spPr bwMode="auto">
          <a:xfrm>
            <a:off x="0" y="148500"/>
            <a:ext cx="10987061" cy="602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Лучшие практики</a:t>
            </a:r>
            <a:endParaRPr sz="3600"/>
          </a:p>
        </p:txBody>
      </p:sp>
      <p:pic>
        <p:nvPicPr>
          <p:cNvPr id="586408755" name="Рисунок 58640875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4698686"/>
            <a:ext cx="3219101" cy="1847295"/>
          </a:xfrm>
          <a:prstGeom prst="rect">
            <a:avLst/>
          </a:prstGeom>
        </p:spPr>
      </p:pic>
      <p:sp>
        <p:nvSpPr>
          <p:cNvPr id="674796152" name="TextBox 674796151"/>
          <p:cNvSpPr txBox="1"/>
          <p:nvPr/>
        </p:nvSpPr>
        <p:spPr bwMode="auto">
          <a:xfrm>
            <a:off x="386007" y="1331649"/>
            <a:ext cx="11665246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Министерство финансов Забайкальского края участвует в номинации конкурса</a:t>
            </a:r>
            <a:endParaRPr sz="2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sz="2600" b="1">
                <a:latin typeface="Times New Roman"/>
                <a:ea typeface="Times New Roman"/>
                <a:cs typeface="Times New Roman"/>
              </a:rPr>
              <a:t>«Проектный Олимп»</a:t>
            </a:r>
            <a:endParaRPr sz="2600" b="1">
              <a:latin typeface="Times New Roman"/>
              <a:cs typeface="Times New Roman"/>
            </a:endParaRPr>
          </a:p>
        </p:txBody>
      </p:sp>
      <p:sp>
        <p:nvSpPr>
          <p:cNvPr id="810799221" name=" 810799220"/>
          <p:cNvSpPr/>
          <p:nvPr/>
        </p:nvSpPr>
        <p:spPr bwMode="auto">
          <a:xfrm>
            <a:off x="629781" y="2854301"/>
            <a:ext cx="11275311" cy="1879436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Предметом оценки номинации является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система бережливого управления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органах исполнительной, законодательной, представительной власти федерального, регионального уровня, государственных корпорациях, институтах развития, органах местного самоуправления, организациях, представляющих бизнес-сообщество, на примере конкретных компонентов проектной деятельности, а также навыки и компетенции участников.</a:t>
            </a:r>
            <a:endParaRPr lang="ru-RU" sz="2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2930922" name="image2.png"/>
          <p:cNvPicPr/>
          <p:nvPr/>
        </p:nvPicPr>
        <p:blipFill>
          <a:blip r:embed="rId2"/>
          <a:stretch/>
        </p:blipFill>
        <p:spPr bwMode="auto">
          <a:xfrm>
            <a:off x="11107280" y="148501"/>
            <a:ext cx="849145" cy="905721"/>
          </a:xfrm>
          <a:prstGeom prst="rect">
            <a:avLst/>
          </a:prstGeom>
        </p:spPr>
      </p:pic>
      <p:sp>
        <p:nvSpPr>
          <p:cNvPr id="128394580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12509" y="6363420"/>
            <a:ext cx="2743200" cy="365124"/>
          </a:xfrm>
        </p:spPr>
        <p:txBody>
          <a:bodyPr/>
          <a:lstStyle/>
          <a:p>
            <a:pPr>
              <a:defRPr/>
            </a:pPr>
            <a:fld id="{52FD9227-45CA-A24C-B6D9-4FE3B638DB5B}" type="slidenum">
              <a:rPr lang="ru-RU"/>
              <a:t>6</a:t>
            </a:fld>
            <a:endParaRPr lang="ru-RU"/>
          </a:p>
        </p:txBody>
      </p:sp>
      <p:sp>
        <p:nvSpPr>
          <p:cNvPr id="1823577290" name="TextBox 1823577289"/>
          <p:cNvSpPr txBox="1"/>
          <p:nvPr/>
        </p:nvSpPr>
        <p:spPr bwMode="auto">
          <a:xfrm>
            <a:off x="1473627" y="1165194"/>
            <a:ext cx="8957736" cy="98676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 лучшим проектам формируется заявка на конкурс </a:t>
            </a:r>
            <a:endParaRPr/>
          </a:p>
          <a:p>
            <a:pPr marL="0" marR="0" indent="0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«Бережливый Дальний Восток»</a:t>
            </a:r>
            <a:endParaRPr sz="2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895626813" name="TextBox 895626812"/>
          <p:cNvSpPr txBox="1"/>
          <p:nvPr/>
        </p:nvSpPr>
        <p:spPr bwMode="auto">
          <a:xfrm>
            <a:off x="1473625" y="2799540"/>
            <a:ext cx="10141811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Проект «Совершенствов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ание проц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есса рейтингования МО Забайкальского края по эффективности нагрузки на персонал муниципальных учреждений»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73828160" name="TextBox 1873828159"/>
          <p:cNvSpPr txBox="1"/>
          <p:nvPr/>
        </p:nvSpPr>
        <p:spPr bwMode="auto">
          <a:xfrm>
            <a:off x="1145939" y="4070508"/>
            <a:ext cx="9232580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 «Оптимизация процесса оценки качества финансового менеджмента ГРБС бюджета Забайкальского края»</a:t>
            </a:r>
            <a:endParaRPr lang="ru-RU"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912050464" name="Рисунок 1912050463"/>
          <p:cNvPicPr>
            <a:picLocks noChangeAspect="1"/>
          </p:cNvPicPr>
          <p:nvPr/>
        </p:nvPicPr>
        <p:blipFill>
          <a:blip r:embed="rId3"/>
          <a:srcRect t="5223" b="10869"/>
          <a:stretch/>
        </p:blipFill>
        <p:spPr bwMode="auto">
          <a:xfrm>
            <a:off x="593934" y="2700970"/>
            <a:ext cx="803395" cy="728028"/>
          </a:xfrm>
          <a:prstGeom prst="rect">
            <a:avLst/>
          </a:prstGeom>
        </p:spPr>
      </p:pic>
      <p:pic>
        <p:nvPicPr>
          <p:cNvPr id="104241784" name="Рисунок 104241783"/>
          <p:cNvPicPr>
            <a:picLocks noChangeAspect="1"/>
          </p:cNvPicPr>
          <p:nvPr/>
        </p:nvPicPr>
        <p:blipFill>
          <a:blip r:embed="rId3"/>
          <a:srcRect t="5223" b="10869"/>
          <a:stretch/>
        </p:blipFill>
        <p:spPr bwMode="auto">
          <a:xfrm>
            <a:off x="654804" y="3897295"/>
            <a:ext cx="742524" cy="672868"/>
          </a:xfrm>
          <a:prstGeom prst="rect">
            <a:avLst/>
          </a:prstGeom>
        </p:spPr>
      </p:pic>
      <p:sp>
        <p:nvSpPr>
          <p:cNvPr id="1498802213" name=" 1498802212"/>
          <p:cNvSpPr/>
          <p:nvPr/>
        </p:nvSpPr>
        <p:spPr bwMode="auto">
          <a:xfrm>
            <a:off x="1946559" y="5888523"/>
            <a:ext cx="8985737" cy="657457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конкурс проводит</a:t>
            </a:r>
            <a:endParaRPr sz="14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Министерство Сахалинской области по эффективному управлению регионом</a:t>
            </a:r>
            <a:endParaRPr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353874435" name="Рисунок 35387443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0599" y="5620031"/>
            <a:ext cx="1153027" cy="1051603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471395951" name="Заголовок 1"/>
          <p:cNvSpPr>
            <a:spLocks noGrp="1"/>
          </p:cNvSpPr>
          <p:nvPr/>
        </p:nvSpPr>
        <p:spPr bwMode="auto">
          <a:xfrm>
            <a:off x="0" y="148500"/>
            <a:ext cx="10987062" cy="6026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Лучшие практики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1111734" name="image2.png"/>
          <p:cNvPicPr/>
          <p:nvPr/>
        </p:nvPicPr>
        <p:blipFill>
          <a:blip r:embed="rId2"/>
          <a:stretch/>
        </p:blipFill>
        <p:spPr bwMode="auto">
          <a:xfrm>
            <a:off x="11107280" y="148500"/>
            <a:ext cx="849144" cy="905720"/>
          </a:xfrm>
          <a:prstGeom prst="rect">
            <a:avLst/>
          </a:prstGeom>
        </p:spPr>
      </p:pic>
      <p:sp>
        <p:nvSpPr>
          <p:cNvPr id="74059574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12508" y="6363419"/>
            <a:ext cx="2743200" cy="365123"/>
          </a:xfrm>
        </p:spPr>
        <p:txBody>
          <a:bodyPr/>
          <a:lstStyle/>
          <a:p>
            <a:pPr>
              <a:defRPr/>
            </a:pPr>
            <a:fld id="{9F65483F-1D66-765A-77C7-14B4AC23314B}" type="slidenum">
              <a:rPr lang="ru-RU"/>
              <a:t>7</a:t>
            </a:fld>
            <a:endParaRPr lang="ru-RU"/>
          </a:p>
        </p:txBody>
      </p:sp>
      <p:sp>
        <p:nvSpPr>
          <p:cNvPr id="1994800040" name="TextBox 895626812"/>
          <p:cNvSpPr txBox="1"/>
          <p:nvPr/>
        </p:nvSpPr>
        <p:spPr bwMode="auto">
          <a:xfrm>
            <a:off x="650330" y="1310680"/>
            <a:ext cx="10142531" cy="823319"/>
          </a:xfrm>
          <a:prstGeom prst="rect">
            <a:avLst/>
          </a:prstGeom>
          <a:solidFill>
            <a:schemeClr val="bg1">
              <a:lumMod val="85000"/>
            </a:schemeClr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Проект «Совершенствов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ание проц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есса рейтингования МО Забайкальского края по эффективности нагрузки на персонал муниципальных учреждений</a:t>
            </a:r>
            <a:r>
              <a:rPr sz="2400">
                <a:latin typeface="Times New Roman"/>
                <a:cs typeface="Times New Roman"/>
              </a:rPr>
              <a:t>»</a:t>
            </a:r>
          </a:p>
        </p:txBody>
      </p:sp>
      <p:sp>
        <p:nvSpPr>
          <p:cNvPr id="1131328154" name=" 1498802212"/>
          <p:cNvSpPr/>
          <p:nvPr/>
        </p:nvSpPr>
        <p:spPr bwMode="auto">
          <a:xfrm>
            <a:off x="1494992" y="5833530"/>
            <a:ext cx="10183453" cy="65758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конкурс проводит</a:t>
            </a:r>
            <a:endParaRPr sz="14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Министерство Сахалинской области по эффективному управлению регионом</a:t>
            </a:r>
            <a:endParaRPr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476279319" name="Рисунок 3538744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0005" y="5974264"/>
            <a:ext cx="764629" cy="697370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936948054" name="Заголовок 1"/>
          <p:cNvSpPr>
            <a:spLocks noGrp="1"/>
          </p:cNvSpPr>
          <p:nvPr/>
        </p:nvSpPr>
        <p:spPr bwMode="auto">
          <a:xfrm>
            <a:off x="0" y="148500"/>
            <a:ext cx="10987061" cy="602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Лучшие практики</a:t>
            </a:r>
            <a:endParaRPr sz="3600"/>
          </a:p>
        </p:txBody>
      </p:sp>
      <p:sp>
        <p:nvSpPr>
          <p:cNvPr id="433043519" name="TextBox 433043518"/>
          <p:cNvSpPr txBox="1"/>
          <p:nvPr/>
        </p:nvSpPr>
        <p:spPr bwMode="auto">
          <a:xfrm rot="10799989" flipV="1">
            <a:off x="976835" y="2788559"/>
            <a:ext cx="10238329" cy="64043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1">
                <a:latin typeface="Times New Roman"/>
                <a:ea typeface="Times New Roman"/>
                <a:cs typeface="Times New Roman"/>
              </a:rPr>
              <a:t>Цель проекта</a:t>
            </a:r>
            <a:r>
              <a:rPr sz="1800">
                <a:latin typeface="Times New Roman"/>
                <a:ea typeface="Times New Roman"/>
                <a:cs typeface="Times New Roman"/>
              </a:rPr>
              <a:t>: сокращение времени на процесс паспортизации и формирование свода рейтинга        эффективности деятельности муниципальных учреждений 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80567480" name="TextBox 1780567479"/>
          <p:cNvSpPr txBox="1"/>
          <p:nvPr/>
        </p:nvSpPr>
        <p:spPr bwMode="auto">
          <a:xfrm rot="10799989" flipV="1">
            <a:off x="976835" y="3736710"/>
            <a:ext cx="10381248" cy="173771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1">
                <a:latin typeface="Times New Roman"/>
                <a:ea typeface="Times New Roman"/>
                <a:cs typeface="Times New Roman"/>
              </a:rPr>
              <a:t>Результат проекта</a:t>
            </a:r>
            <a:r>
              <a:rPr sz="1800">
                <a:latin typeface="Times New Roman"/>
                <a:ea typeface="Times New Roman"/>
                <a:cs typeface="Times New Roman"/>
              </a:rPr>
              <a:t>: </a:t>
            </a:r>
            <a:r>
              <a:rPr sz="1800">
                <a:latin typeface="Times New Roman"/>
                <a:cs typeface="Times New Roman"/>
              </a:rPr>
              <a:t>Введены стандарты по заполнению паспортов, процесс рейтингования автоматизирован в программном комплексе, настроены контроли.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latin typeface="Times New Roman"/>
                <a:cs typeface="Times New Roman"/>
              </a:rPr>
              <a:t>В результате проведенного рейтинга эффективности, выявлены </a:t>
            </a:r>
            <a:r>
              <a:rPr sz="1800" b="1">
                <a:latin typeface="Times New Roman"/>
                <a:cs typeface="Times New Roman"/>
              </a:rPr>
              <a:t>5 лидеров</a:t>
            </a:r>
            <a:r>
              <a:rPr sz="1800">
                <a:latin typeface="Times New Roman"/>
                <a:cs typeface="Times New Roman"/>
              </a:rPr>
              <a:t> из 35 муниципальных образований, которым были направлены дополнительные средства в сумме </a:t>
            </a:r>
            <a:r>
              <a:rPr sz="1800" b="1">
                <a:latin typeface="Times New Roman"/>
                <a:cs typeface="Times New Roman"/>
              </a:rPr>
              <a:t>30,0 млн. рублей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целях поощрения за повышение эффективности расходов бюджетов муниципальных образований и наращивание налогооблагаемой базы</a:t>
            </a:r>
            <a:endParaRPr lang="ru-RU"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>
            <a:off x="713009" y="2134000"/>
            <a:ext cx="0" cy="2767212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 flipV="1">
            <a:off x="713009" y="3060946"/>
            <a:ext cx="258931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713009" y="4901213"/>
            <a:ext cx="273072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3806393" name="image2.png"/>
          <p:cNvPicPr/>
          <p:nvPr/>
        </p:nvPicPr>
        <p:blipFill>
          <a:blip r:embed="rId2"/>
          <a:stretch/>
        </p:blipFill>
        <p:spPr bwMode="auto">
          <a:xfrm>
            <a:off x="11107280" y="148500"/>
            <a:ext cx="849144" cy="905720"/>
          </a:xfrm>
          <a:prstGeom prst="rect">
            <a:avLst/>
          </a:prstGeom>
        </p:spPr>
      </p:pic>
      <p:sp>
        <p:nvSpPr>
          <p:cNvPr id="7061303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12508" y="6363419"/>
            <a:ext cx="2743200" cy="365123"/>
          </a:xfrm>
        </p:spPr>
        <p:txBody>
          <a:bodyPr/>
          <a:lstStyle/>
          <a:p>
            <a:pPr>
              <a:defRPr/>
            </a:pPr>
            <a:fld id="{FC5E08BB-72C8-2AF2-E3F9-673F19B199F0}" type="slidenum">
              <a:rPr lang="ru-RU"/>
              <a:t>8</a:t>
            </a:fld>
            <a:endParaRPr lang="ru-RU"/>
          </a:p>
        </p:txBody>
      </p:sp>
      <p:sp>
        <p:nvSpPr>
          <p:cNvPr id="344223256" name="TextBox 895626812"/>
          <p:cNvSpPr txBox="1"/>
          <p:nvPr/>
        </p:nvSpPr>
        <p:spPr bwMode="auto">
          <a:xfrm>
            <a:off x="650330" y="1310680"/>
            <a:ext cx="10791663" cy="823319"/>
          </a:xfrm>
          <a:prstGeom prst="rect">
            <a:avLst/>
          </a:prstGeom>
          <a:solidFill>
            <a:schemeClr val="bg1">
              <a:lumMod val="85000"/>
            </a:schemeClr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Проект «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Оптимизация процесса оценки качества финансового менеджмента ГРБС бюджета Забайкальского края»</a:t>
            </a:r>
            <a:endParaRPr sz="2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86228273" name=" 1498802212"/>
          <p:cNvSpPr/>
          <p:nvPr/>
        </p:nvSpPr>
        <p:spPr bwMode="auto">
          <a:xfrm>
            <a:off x="1494992" y="5833530"/>
            <a:ext cx="10183453" cy="65758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конкурс проводит</a:t>
            </a:r>
            <a:endParaRPr sz="14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90000"/>
              </a:lnSpc>
              <a:spcBef>
                <a:spcPts val="997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Министерство Сахалинской области по эффективному управлению регионом</a:t>
            </a:r>
            <a:endParaRPr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609339414" name="Рисунок 3538744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0005" y="5974264"/>
            <a:ext cx="764629" cy="697370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sp>
        <p:nvSpPr>
          <p:cNvPr id="1256851848" name="Заголовок 1"/>
          <p:cNvSpPr>
            <a:spLocks noGrp="1"/>
          </p:cNvSpPr>
          <p:nvPr/>
        </p:nvSpPr>
        <p:spPr bwMode="auto">
          <a:xfrm>
            <a:off x="0" y="148500"/>
            <a:ext cx="10987061" cy="602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Лучшие практики</a:t>
            </a:r>
            <a:endParaRPr sz="3600"/>
          </a:p>
        </p:txBody>
      </p:sp>
      <p:sp>
        <p:nvSpPr>
          <p:cNvPr id="1815347923" name="TextBox 1815347922"/>
          <p:cNvSpPr txBox="1"/>
          <p:nvPr/>
        </p:nvSpPr>
        <p:spPr bwMode="auto">
          <a:xfrm rot="10799989" flipV="1">
            <a:off x="976834" y="2797513"/>
            <a:ext cx="10239048" cy="623248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1" dirty="0" err="1">
                <a:latin typeface="Times New Roman"/>
                <a:ea typeface="Times New Roman"/>
                <a:cs typeface="Times New Roman"/>
              </a:rPr>
              <a:t>Цель</a:t>
            </a:r>
            <a:r>
              <a:rPr sz="1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-упрощение процессов представления и проверки данных для всех участников процесса и повышение качества информации, представляемой участниками процесса всех  уровней.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71069753" name="TextBox 871069752"/>
          <p:cNvSpPr txBox="1"/>
          <p:nvPr/>
        </p:nvSpPr>
        <p:spPr bwMode="auto">
          <a:xfrm rot="10799989" flipV="1">
            <a:off x="986082" y="4151406"/>
            <a:ext cx="10386647" cy="1154162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1" dirty="0" err="1">
                <a:latin typeface="Times New Roman"/>
                <a:ea typeface="Times New Roman"/>
                <a:cs typeface="Times New Roman"/>
              </a:rPr>
              <a:t>Результат</a:t>
            </a:r>
            <a:r>
              <a:rPr sz="1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Сбор информации для проведения мониторинга осуществляется в ПК. Данные бухгалтерской отчетности автоматически попадают в сводные таблицы, что помогает снизить затраты времени на проверку информации и согласование ее  с другими участниками, т.е. снижение нагрузки на специалистов </a:t>
            </a:r>
            <a:endParaRPr sz="1800" dirty="0">
              <a:latin typeface="Times New Roman"/>
              <a:cs typeface="Times New Roman"/>
            </a:endParaRPr>
          </a:p>
        </p:txBody>
      </p:sp>
      <p:cxnSp>
        <p:nvCxnSpPr>
          <p:cNvPr id="419984107" name="Прямая соединительная линия 419984106"/>
          <p:cNvCxnSpPr>
            <a:cxnSpLocks/>
          </p:cNvCxnSpPr>
          <p:nvPr/>
        </p:nvCxnSpPr>
        <p:spPr bwMode="auto">
          <a:xfrm>
            <a:off x="713009" y="2134000"/>
            <a:ext cx="0" cy="2767212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018509" name="Прямая соединительная линия 923018508"/>
          <p:cNvCxnSpPr>
            <a:cxnSpLocks/>
          </p:cNvCxnSpPr>
          <p:nvPr/>
        </p:nvCxnSpPr>
        <p:spPr bwMode="auto">
          <a:xfrm flipV="1">
            <a:off x="713009" y="3060946"/>
            <a:ext cx="258931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9943645" name="Прямая соединительная линия 1379943644"/>
          <p:cNvCxnSpPr>
            <a:cxnSpLocks/>
          </p:cNvCxnSpPr>
          <p:nvPr/>
        </p:nvCxnSpPr>
        <p:spPr bwMode="auto">
          <a:xfrm>
            <a:off x="713009" y="4901213"/>
            <a:ext cx="273072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0350057" name="image2.png"/>
          <p:cNvPicPr/>
          <p:nvPr/>
        </p:nvPicPr>
        <p:blipFill>
          <a:blip r:embed="rId2"/>
          <a:stretch/>
        </p:blipFill>
        <p:spPr bwMode="auto">
          <a:xfrm>
            <a:off x="11107280" y="148500"/>
            <a:ext cx="849144" cy="905720"/>
          </a:xfrm>
          <a:prstGeom prst="rect">
            <a:avLst/>
          </a:prstGeom>
        </p:spPr>
      </p:pic>
      <p:sp>
        <p:nvSpPr>
          <p:cNvPr id="159921489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12509" y="6363419"/>
            <a:ext cx="2743200" cy="365123"/>
          </a:xfrm>
        </p:spPr>
        <p:txBody>
          <a:bodyPr/>
          <a:lstStyle/>
          <a:p>
            <a:pPr>
              <a:defRPr/>
            </a:pPr>
            <a:fld id="{3C00C373-6E88-17FD-236A-629DCC7F2869}" type="slidenum">
              <a:rPr lang="ru-RU"/>
              <a:t>9</a:t>
            </a:fld>
            <a:endParaRPr lang="ru-RU"/>
          </a:p>
        </p:txBody>
      </p:sp>
      <p:pic>
        <p:nvPicPr>
          <p:cNvPr id="1215711618" name="Рисунок 12157116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679" y="5133492"/>
            <a:ext cx="3060946" cy="1229927"/>
          </a:xfrm>
          <a:prstGeom prst="rect">
            <a:avLst/>
          </a:prstGeom>
        </p:spPr>
      </p:pic>
      <p:sp>
        <p:nvSpPr>
          <p:cNvPr id="1369363576" name=" 1369363575"/>
          <p:cNvSpPr/>
          <p:nvPr/>
        </p:nvSpPr>
        <p:spPr bwMode="auto">
          <a:xfrm>
            <a:off x="3247380" y="5632751"/>
            <a:ext cx="7102320" cy="338687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Ассоциация Менеджеров Проектов «Проектный Альянс»</a:t>
            </a:r>
            <a:endParaRPr lang="ru-RU" sz="1800" b="1" i="0" u="none" strike="noStrike" cap="none" spc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5339532" name="TextBox 25339531"/>
          <p:cNvSpPr txBox="1"/>
          <p:nvPr/>
        </p:nvSpPr>
        <p:spPr bwMode="auto">
          <a:xfrm>
            <a:off x="3247380" y="5348928"/>
            <a:ext cx="2063613" cy="28382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конкурс проводит</a:t>
            </a:r>
            <a:endParaRPr sz="14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55527395" name="TextBox 1855527394"/>
          <p:cNvSpPr txBox="1"/>
          <p:nvPr/>
        </p:nvSpPr>
        <p:spPr bwMode="auto">
          <a:xfrm>
            <a:off x="776754" y="1655315"/>
            <a:ext cx="10638490" cy="8598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Лучший проект заявлен в конкурс GPM Awards Russia «Проекты в сфере устойчивого развития»</a:t>
            </a:r>
            <a:endParaRPr/>
          </a:p>
        </p:txBody>
      </p:sp>
      <p:sp>
        <p:nvSpPr>
          <p:cNvPr id="375458463" name="TextBox 375458462"/>
          <p:cNvSpPr txBox="1"/>
          <p:nvPr/>
        </p:nvSpPr>
        <p:spPr bwMode="auto">
          <a:xfrm>
            <a:off x="1439157" y="3429000"/>
            <a:ext cx="10138932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Совершенствов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ание проц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есса рейтингования МО Забайкальского края по эффективности нагрузки на персонал муниципальных учреждений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587737699" name="Рисунок 1587737698"/>
          <p:cNvPicPr>
            <a:picLocks noChangeAspect="1"/>
          </p:cNvPicPr>
          <p:nvPr/>
        </p:nvPicPr>
        <p:blipFill>
          <a:blip r:embed="rId4"/>
          <a:srcRect t="5223" b="10869"/>
          <a:stretch/>
        </p:blipFill>
        <p:spPr bwMode="auto">
          <a:xfrm>
            <a:off x="635763" y="3429000"/>
            <a:ext cx="803394" cy="728028"/>
          </a:xfrm>
          <a:prstGeom prst="rect">
            <a:avLst/>
          </a:prstGeom>
        </p:spPr>
      </p:pic>
      <p:sp>
        <p:nvSpPr>
          <p:cNvPr id="2036230448" name="Заголовок 1"/>
          <p:cNvSpPr>
            <a:spLocks noGrp="1"/>
          </p:cNvSpPr>
          <p:nvPr/>
        </p:nvSpPr>
        <p:spPr bwMode="auto">
          <a:xfrm>
            <a:off x="0" y="148500"/>
            <a:ext cx="10987062" cy="6026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Лучшие практики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488</Words>
  <Application>Microsoft Office PowerPoint</Application>
  <DocSecurity>0</DocSecurity>
  <PresentationFormat>Широкоэкранный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 Министерство финансов Забайкальского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Макарова Юлия Сергеевна</dc:creator>
  <cp:keywords/>
  <dc:description/>
  <cp:lastModifiedBy>Голышева Анна Анатольевна</cp:lastModifiedBy>
  <cp:revision>102</cp:revision>
  <dcterms:created xsi:type="dcterms:W3CDTF">2024-08-22T03:25:22Z</dcterms:created>
  <dcterms:modified xsi:type="dcterms:W3CDTF">2025-07-17T07:14:45Z</dcterms:modified>
  <cp:category/>
  <dc:identifier/>
  <cp:contentStatus/>
  <dc:language/>
  <cp:version/>
</cp:coreProperties>
</file>