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5.xml" ContentType="application/vnd.openxmlformats-officedocument.theme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charts/style4.xml" ContentType="application/vnd.ms-office.chartstyle+xml"/>
  <Override PartName="/ppt/charts/chart4.xml" ContentType="application/vnd.openxmlformats-officedocument.drawingml.char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charts/style2.xml" ContentType="application/vnd.ms-office.chartstyl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quickStyle2.xml" ContentType="application/vnd.openxmlformats-officedocument.drawingml.diagramQuickStyle+xml"/>
  <Override PartName="/ppt/diagrams/layout2.xml" ContentType="application/vnd.openxmlformats-officedocument.drawingml.diagramLayout+xml"/>
  <Override PartName="/ppt/diagrams/data2.xml" ContentType="application/vnd.openxmlformats-officedocument.drawingml.diagramData+xml"/>
  <Override PartName="/ppt/diagrams/drawing2.xml" ContentType="application/vnd.openxmlformats-officedocument.drawingml.diagramDrawing+xml"/>
  <Override PartName="/ppt/presProps.xml" ContentType="application/vnd.openxmlformats-officedocument.presentationml.presProps+xml"/>
  <Override PartName="/ppt/slides/slide11.xml" ContentType="application/vnd.openxmlformats-officedocument.presentationml.slide+xml"/>
  <Override PartName="/ppt/diagrams/colors2.xml" ContentType="application/vnd.openxmlformats-officedocument.drawingml.diagramColors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diagrams/quickStyle1.xml" ContentType="application/vnd.openxmlformats-officedocument.drawingml.diagramQuickStyl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charts/colors4.xml" ContentType="application/vnd.ms-office.chartcolorstyle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charts/colors2.xml" ContentType="application/vnd.ms-office.chartcolorstyle+xml"/>
  <Override PartName="/ppt/charts/style1.xml" ContentType="application/vnd.ms-office.chartstyle+xml"/>
  <Override PartName="/ppt/slides/slide19.xml" ContentType="application/vnd.openxmlformats-officedocument.presentationml.slide+xml"/>
  <Override PartName="/ppt/diagrams/drawing1.xml" ContentType="application/vnd.openxmlformats-officedocument.drawingml.diagramDrawing+xml"/>
  <Override PartName="/ppt/viewProps.xml" ContentType="application/vnd.openxmlformats-officedocument.presentationml.viewProp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 showSpecialPlsOnTitleSld="0" strictFirstAndLastChars="0">
  <p:sldMasterIdLst>
    <p:sldMasterId id="2147483648" r:id="rId1"/>
    <p:sldMasterId id="2147483652" r:id="rId2"/>
    <p:sldMasterId id="2147483659" r:id="rId3"/>
    <p:sldMasterId id="2147483663" r:id="rId4"/>
  </p:sldMasterIdLst>
  <p:notesMasterIdLst>
    <p:notesMasterId r:id="rId30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</p:sldIdLst>
  <p:sldSz cx="9144000" cy="5148263"/>
  <p:notesSz cx="9144000" cy="5148263"/>
  <p:defaultTextStyle>
    <a:defPPr lvl="0">
      <a:defRPr lang="ru-RU"/>
    </a:defPPr>
    <a:lvl1pPr marL="0" lv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  <a:round/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  <a:fill>
          <a:solidFill>
            <a:schemeClr val="accent5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pos="261" orient="horz"/>
        <p:guide pos="136"/>
        <p:guide pos="3028" orient="horz"/>
        <p:guide pos="5511"/>
        <p:guide pos="272" orient="horz"/>
        <p:guide pos="2971" orient="horz"/>
        <p:guide pos="941" orient="horz"/>
        <p:guide pos="1337" orient="horz"/>
        <p:guide pos="2075" orient="horz"/>
        <p:guide pos="2494"/>
        <p:guide pos="725"/>
        <p:guide pos="875"/>
        <p:guide pos="1260"/>
        <p:guide pos="1410"/>
        <p:guide pos="1796"/>
        <p:guide pos="1944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theme" Target="theme/theme1.xml"/><Relationship Id="rId6" Type="http://schemas.openxmlformats.org/officeDocument/2006/relationships/theme" Target="theme/theme2.xml"/><Relationship Id="rId7" Type="http://schemas.openxmlformats.org/officeDocument/2006/relationships/theme" Target="theme/theme3.xml"/><Relationship Id="rId8" Type="http://schemas.openxmlformats.org/officeDocument/2006/relationships/theme" Target="theme/theme4.xml"/><Relationship Id="rId9" Type="http://schemas.openxmlformats.org/officeDocument/2006/relationships/theme" Target="theme/theme5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 /><Relationship Id="rId32" Type="http://schemas.openxmlformats.org/officeDocument/2006/relationships/tableStyles" Target="tableStyles.xml" /><Relationship Id="rId33" Type="http://schemas.openxmlformats.org/officeDocument/2006/relationships/viewProps" Target="viewProps.xml" /></Relationships>
</file>

<file path=ppt/charts/_rels/chart1.xml.rels><?xml version="1.0" encoding="UTF-8" standalone="yes"?><Relationships xmlns="http://schemas.openxmlformats.org/package/2006/relationships"><Relationship Id="rId1" Type="http://schemas.microsoft.com/office/2011/relationships/chartStyle" Target="style1.xml" /><Relationship Id="rId2" Type="http://schemas.microsoft.com/office/2011/relationships/chartColorStyle" Target="colors1.xml" /><Relationship Id="rId3" Type="http://schemas.openxmlformats.org/officeDocument/2006/relationships/package" Target="../embeddings/Microsoft_Excel_Worksheet1.xlsx" /></Relationships>
</file>

<file path=ppt/charts/_rels/chart2.xml.rels><?xml version="1.0" encoding="UTF-8" standalone="yes"?><Relationships xmlns="http://schemas.openxmlformats.org/package/2006/relationships"><Relationship Id="rId1" Type="http://schemas.microsoft.com/office/2011/relationships/chartStyle" Target="style2.xml" /><Relationship Id="rId2" Type="http://schemas.microsoft.com/office/2011/relationships/chartColorStyle" Target="colors2.xml" /><Relationship Id="rId3" Type="http://schemas.openxmlformats.org/officeDocument/2006/relationships/package" Target="../embeddings/Microsoft_Excel_Worksheet2.xlsx" /></Relationships>
</file>

<file path=ppt/charts/_rels/chart3.xml.rels><?xml version="1.0" encoding="UTF-8" standalone="yes"?><Relationships xmlns="http://schemas.openxmlformats.org/package/2006/relationships"><Relationship Id="rId1" Type="http://schemas.microsoft.com/office/2011/relationships/chartStyle" Target="style3.xml" /><Relationship Id="rId2" Type="http://schemas.microsoft.com/office/2011/relationships/chartColorStyle" Target="colors3.xml" /><Relationship Id="rId3" Type="http://schemas.openxmlformats.org/officeDocument/2006/relationships/package" Target="../embeddings/Microsoft_Excel_Worksheet3.xlsx" /></Relationships>
</file>

<file path=ppt/charts/_rels/chart4.xml.rels><?xml version="1.0" encoding="UTF-8" standalone="yes"?><Relationships xmlns="http://schemas.openxmlformats.org/package/2006/relationships"><Relationship Id="rId1" Type="http://schemas.microsoft.com/office/2011/relationships/chartStyle" Target="style4.xml" /><Relationship Id="rId2" Type="http://schemas.microsoft.com/office/2011/relationships/chartColorStyle" Target="colors4.xml" /><Relationship Id="rId3" Type="http://schemas.openxmlformats.org/officeDocument/2006/relationships/package" Target="../embeddings/Microsoft_Excel_Worksheet4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549"/>
          <c:y val="0.116892"/>
          <c:w val="0.495455"/>
          <c:h val="0.78295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 bwMode="auto"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 bwMode="auto"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leaderLines>
              <c:spPr bwMode="auto">
                <a:prstGeom prst="rect">
                  <a:avLst/>
                </a:prstGeom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showBubbleSize val="0"/>
            <c:showCatName val="0"/>
            <c:showLeaderLines val="1"/>
            <c:showLegendKey val="0"/>
            <c:showPercent val="1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>
                    <a:solidFill>
                      <a:schemeClr val="bg1"/>
                    </a:solidFill>
                    <a:latin typeface="Times New Roman"/>
                    <a:ea typeface="+mn-ea"/>
                    <a:cs typeface="Times New Roman"/>
                  </a:defRPr>
                </a:pPr>
                <a:endParaRPr lang="ru-RU"/>
              </a:p>
            </c:txPr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 xml:space="preserve">Затрудняюсь ответить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45</c:v>
                </c:pt>
                <c:pt idx="1">
                  <c:v>5</c:v>
                </c:pt>
              </c:numCache>
            </c:numRef>
          </c:val>
        </c:ser>
        <c:dLbls>
          <c:showBubbleSize val="0"/>
          <c:showCatName val="0"/>
          <c:showLeaderLines val="1"/>
          <c:showLegendKey val="0"/>
          <c:showPercent val="1"/>
          <c:showSerName val="0"/>
          <c:showVal val="0"/>
        </c:dLbls>
        <c:firstSliceAng val="0"/>
      </c:pieChart>
      <c:spPr bwMode="auto">
        <a:prstGeom prst="rect">
          <a:avLst/>
        </a:prstGeom>
        <a:noFill/>
        <a:ln>
          <a:noFill/>
        </a:ln>
        <a:effectLst/>
      </c:spPr>
    </c:plotArea>
    <c:legend>
      <c:legendPos val="r"/>
      <c:layout/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>
              <a:solidFill>
                <a:schemeClr val="tx1"/>
              </a:solidFill>
              <a:latin typeface="Times New Roman"/>
              <a:ea typeface="+mn-ea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-308318" y="1743091"/>
      <a:ext cx="4796707" cy="3035376"/>
    </a:xfrm>
    <a:prstGeom prst="rect">
      <a:avLst/>
    </a:prstGeom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Times New Roman"/>
          <a:cs typeface="Times New Roman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549"/>
          <c:y val="0.116892"/>
          <c:w val="0.495455"/>
          <c:h val="0.78295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 bwMode="auto"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 bwMode="auto"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 bwMode="auto">
              <a:prstGeom prst="rect">
                <a:avLst/>
              </a:prstGeom>
              <a:solidFill>
                <a:srgbClr val="66006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 bwMode="auto"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 bwMode="auto">
              <a:prstGeom prst="rect">
                <a:avLst/>
              </a:prstGeom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3"/>
              <c:layout>
                <c:manualLayout>
                  <c:x val="0.042821"/>
                  <c:y val="0.084670"/>
                </c:manualLayout>
              </c:layout>
              <c:showBubbleSize val="0"/>
              <c:showCatName val="0"/>
              <c:showLegendKey val="0"/>
              <c:showPercent val="1"/>
              <c:showSerName val="0"/>
              <c:showVal val="0"/>
            </c:dLbl>
            <c:leaderLines>
              <c:spPr bwMode="auto">
                <a:prstGeom prst="rect">
                  <a:avLst/>
                </a:prstGeom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showBubbleSize val="0"/>
            <c:showCatName val="0"/>
            <c:showLeaderLines val="1"/>
            <c:showLegendKey val="0"/>
            <c:showPercent val="1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>
                    <a:solidFill>
                      <a:schemeClr val="bg1"/>
                    </a:solidFill>
                    <a:latin typeface="Times New Roman"/>
                    <a:ea typeface="+mn-ea"/>
                    <a:cs typeface="Times New Roman"/>
                  </a:defRPr>
                </a:pPr>
                <a:endParaRPr lang="ru-RU"/>
              </a:p>
            </c:txPr>
          </c:dLbls>
          <c:cat>
            <c:strRef>
              <c:f>Лист1!$A$2:$A$6</c:f>
              <c:strCache>
                <c:ptCount val="5"/>
                <c:pt idx="0">
                  <c:v xml:space="preserve">Очень удобно</c:v>
                </c:pt>
                <c:pt idx="1">
                  <c:v xml:space="preserve">Скорее удобно</c:v>
                </c:pt>
                <c:pt idx="2">
                  <c:v>Нейтрально</c:v>
                </c:pt>
                <c:pt idx="3">
                  <c:v xml:space="preserve">Скорее неудобно</c:v>
                </c:pt>
                <c:pt idx="4">
                  <c:v xml:space="preserve">Очень неудобно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</c:v>
                </c:pt>
                <c:pt idx="1">
                  <c:v>19</c:v>
                </c:pt>
                <c:pt idx="2">
                  <c:v>8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</c:ser>
        <c:dLbls>
          <c:showBubbleSize val="0"/>
          <c:showCatName val="0"/>
          <c:showLeaderLines val="1"/>
          <c:showLegendKey val="0"/>
          <c:showPercent val="1"/>
          <c:showSerName val="0"/>
          <c:showVal val="0"/>
        </c:dLbls>
        <c:firstSliceAng val="0"/>
      </c:pieChart>
      <c:spPr bwMode="auto">
        <a:prstGeom prst="rect">
          <a:avLst/>
        </a:prstGeom>
        <a:noFill/>
        <a:ln>
          <a:noFill/>
        </a:ln>
        <a:effectLst/>
      </c:spPr>
    </c:plotArea>
    <c:legend>
      <c:legendPos val="r"/>
      <c:layout/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>
              <a:solidFill>
                <a:schemeClr val="tx1"/>
              </a:solidFill>
              <a:latin typeface="Times New Roman"/>
              <a:ea typeface="+mn-ea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4387032" y="1681087"/>
      <a:ext cx="4696359" cy="3035376"/>
    </a:xfrm>
    <a:prstGeom prst="rect">
      <a:avLst/>
    </a:prstGeom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Times New Roman"/>
          <a:cs typeface="Times New Roman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549"/>
          <c:y val="0.116892"/>
          <c:w val="0.495455"/>
          <c:h val="0.78295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 bwMode="auto"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 bwMode="auto"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 bwMode="auto"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lt1"/>
                </a:solidFill>
                <a:round/>
              </a:ln>
              <a:effectLst/>
            </c:spPr>
          </c:dPt>
          <c:dLbls>
            <c:dLbl>
              <c:idx val="0"/>
              <c:layout/>
              <c:showBubbleSize val="0"/>
              <c:showCatName val="0"/>
              <c:showLegendKey val="0"/>
              <c:showPercent val="1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>
                      <a:solidFill>
                        <a:schemeClr val="tx1"/>
                      </a:solidFill>
                      <a:latin typeface="Times New Roman"/>
                      <a:ea typeface="+mn-ea"/>
                      <a:cs typeface="Times New Roman"/>
                    </a:defRPr>
                  </a:pPr>
                  <a:endParaRPr lang="ru-RU"/>
                </a:p>
              </c:txPr>
            </c:dLbl>
            <c:dLbl>
              <c:idx val="1"/>
              <c:layout/>
              <c:showBubbleSize val="0"/>
              <c:showCatName val="0"/>
              <c:showLegendKey val="0"/>
              <c:showPercent val="1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>
                      <a:solidFill>
                        <a:schemeClr val="tx1"/>
                      </a:solidFill>
                      <a:latin typeface="Times New Roman"/>
                      <a:ea typeface="+mn-ea"/>
                      <a:cs typeface="Times New Roman"/>
                    </a:defRPr>
                  </a:pPr>
                  <a:endParaRPr lang="ru-RU"/>
                </a:p>
              </c:txPr>
            </c:dLbl>
            <c:dLbl>
              <c:idx val="2"/>
              <c:layout>
                <c:manualLayout>
                  <c:x val="0.095625"/>
                  <c:y val="-0.001557"/>
                </c:manualLayout>
              </c:layout>
              <c:showBubbleSize val="0"/>
              <c:showCatName val="0"/>
              <c:showLegendKey val="0"/>
              <c:showPercent val="1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>
                      <a:solidFill>
                        <a:schemeClr val="tx1"/>
                      </a:solidFill>
                      <a:latin typeface="Times New Roman"/>
                      <a:ea typeface="+mn-ea"/>
                      <a:cs typeface="Times New Roman"/>
                    </a:defRPr>
                  </a:pPr>
                  <a:endParaRPr lang="ru-RU"/>
                </a:p>
              </c:txPr>
            </c:dLbl>
            <c:leaderLines>
              <c:spPr bwMode="auto">
                <a:prstGeom prst="rect">
                  <a:avLst/>
                </a:prstGeom>
                <a:ln w="6350" cap="flat" cmpd="sng" algn="ctr">
                  <a:solidFill>
                    <a:schemeClr val="dk1"/>
                  </a:solidFill>
                  <a:prstDash val="solid"/>
                  <a:miter lim="800000"/>
                </a:ln>
                <a:effectLst/>
              </c:spPr>
            </c:leaderLines>
            <c:showBubbleSize val="0"/>
            <c:showCatName val="0"/>
            <c:showLeaderLines val="1"/>
            <c:showLegendKey val="0"/>
            <c:showPercent val="1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>
                    <a:solidFill>
                      <a:schemeClr val="bg1"/>
                    </a:solidFill>
                    <a:latin typeface="Times New Roman"/>
                    <a:ea typeface="+mn-ea"/>
                    <a:cs typeface="Times New Roman"/>
                  </a:defRPr>
                </a:pPr>
                <a:endParaRPr lang="ru-RU"/>
              </a:p>
            </c:txPr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 xml:space="preserve">Затрудняюсь ответить</c:v>
                </c:pt>
                <c:pt idx="2">
                  <c:v>Нет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</c:v>
                </c:pt>
                <c:pt idx="1">
                  <c:v>7</c:v>
                </c:pt>
                <c:pt idx="2">
                  <c:v>1</c:v>
                </c:pt>
              </c:numCache>
            </c:numRef>
          </c:val>
        </c:ser>
        <c:dLbls>
          <c:showBubbleSize val="0"/>
          <c:showCatName val="0"/>
          <c:showLeaderLines val="1"/>
          <c:showLegendKey val="0"/>
          <c:showPercent val="1"/>
          <c:showSerName val="0"/>
          <c:showVal val="0"/>
        </c:dLbls>
        <c:firstSliceAng val="0"/>
      </c:pieChart>
      <c:spPr bwMode="auto">
        <a:prstGeom prst="rect">
          <a:avLst/>
        </a:prstGeom>
        <a:noFill/>
        <a:ln>
          <a:noFill/>
        </a:ln>
        <a:effectLst/>
      </c:spPr>
    </c:plotArea>
    <c:legend>
      <c:legendPos val="r"/>
      <c:layout/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>
              <a:solidFill>
                <a:schemeClr val="tx1"/>
              </a:solidFill>
              <a:latin typeface="Times New Roman"/>
              <a:ea typeface="+mn-ea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-308318" y="1743091"/>
      <a:ext cx="4796707" cy="3035376"/>
    </a:xfrm>
    <a:prstGeom prst="rect">
      <a:avLst/>
    </a:prstGeom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Times New Roman"/>
          <a:cs typeface="Times New Roman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mc="http://schemas.openxmlformats.org/markup-compatibility/2006" xmlns:c15="http://schemas.microsoft.com/office/drawing/2012/chart" xmlns:c14="http://schemas.microsoft.com/office/drawing/2007/8/2/chart" xmlns:c16r2="http://schemas.microsoft.com/office/drawing/2015/06/chart">
  <c:date1904 val="0"/>
  <c:lang val="ru-RU"/>
  <c:roundedCorners val="0"/>
  <mc:AlternateContent>
    <mc:Choice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549"/>
          <c:y val="0.116892"/>
          <c:w val="0.495455"/>
          <c:h val="0.78295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"/>
          <c:dPt>
            <c:idx val="0"/>
            <c:bubble3D val="0"/>
            <c:spPr bwMode="auto"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 bwMode="auto"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 bwMode="auto">
              <a:prstGeom prst="rect">
                <a:avLst/>
              </a:prstGeom>
              <a:solidFill>
                <a:srgbClr val="66006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 bwMode="auto"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 bwMode="auto">
              <a:prstGeom prst="rect">
                <a:avLst/>
              </a:prstGeom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3"/>
              <c:layout>
                <c:manualLayout>
                  <c:x val="0.032004"/>
                  <c:y val="-0.015746"/>
                </c:manualLayout>
              </c:layout>
              <c:showBubbleSize val="0"/>
              <c:showCatName val="0"/>
              <c:showLegendKey val="0"/>
              <c:showPercent val="1"/>
              <c:showSerName val="0"/>
              <c:showVal val="0"/>
              <c:spPr bwMode="auto">
                <a:prstGeom prst="rect">
                  <a:avLst/>
                </a:prstGeom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>
                      <a:solidFill>
                        <a:schemeClr val="tx1"/>
                      </a:solidFill>
                      <a:latin typeface="Times New Roman"/>
                      <a:ea typeface="+mn-ea"/>
                      <a:cs typeface="Times New Roman"/>
                    </a:defRPr>
                  </a:pPr>
                  <a:endParaRPr lang="ru-RU"/>
                </a:p>
              </c:txPr>
            </c:dLbl>
            <c:leaderLines>
              <c:spPr bwMode="auto">
                <a:prstGeom prst="rect">
                  <a:avLst/>
                </a:prstGeom>
                <a:ln w="6350" cap="flat" cmpd="sng" algn="ctr">
                  <a:solidFill>
                    <a:schemeClr val="dk1"/>
                  </a:solidFill>
                  <a:prstDash val="solid"/>
                  <a:miter lim="800000"/>
                </a:ln>
                <a:effectLst/>
              </c:spPr>
            </c:leaderLines>
            <c:showBubbleSize val="0"/>
            <c:showCatName val="0"/>
            <c:showLeaderLines val="1"/>
            <c:showLegendKey val="0"/>
            <c:showPercent val="1"/>
            <c:showSerName val="0"/>
            <c:showVal val="0"/>
            <c:spPr bwMode="auto">
              <a:prstGeom prst="rect">
                <a:avLst/>
              </a:prstGeom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>
                    <a:solidFill>
                      <a:schemeClr val="bg1"/>
                    </a:solidFill>
                    <a:latin typeface="Times New Roman"/>
                    <a:ea typeface="+mn-ea"/>
                    <a:cs typeface="Times New Roman"/>
                  </a:defRPr>
                </a:pPr>
                <a:endParaRPr lang="ru-RU"/>
              </a:p>
            </c:txPr>
          </c:dLbls>
          <c:cat>
            <c:strRef>
              <c:f>Лист1!$A$2:$A$6</c:f>
              <c:strCache>
                <c:ptCount val="5"/>
                <c:pt idx="0">
                  <c:v xml:space="preserve">Очень удобно</c:v>
                </c:pt>
                <c:pt idx="1">
                  <c:v xml:space="preserve">Скорее удобно</c:v>
                </c:pt>
                <c:pt idx="2">
                  <c:v>Нейтрально</c:v>
                </c:pt>
                <c:pt idx="3">
                  <c:v xml:space="preserve">Скорее неудобно</c:v>
                </c:pt>
                <c:pt idx="4">
                  <c:v xml:space="preserve">Очень неудобно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</c:v>
                </c:pt>
                <c:pt idx="1">
                  <c:v>19</c:v>
                </c:pt>
                <c:pt idx="2">
                  <c:v>12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</c:ser>
        <c:dLbls>
          <c:showBubbleSize val="0"/>
          <c:showCatName val="0"/>
          <c:showLeaderLines val="1"/>
          <c:showLegendKey val="0"/>
          <c:showPercent val="1"/>
          <c:showSerName val="0"/>
          <c:showVal val="0"/>
        </c:dLbls>
        <c:firstSliceAng val="0"/>
      </c:pieChart>
      <c:spPr bwMode="auto">
        <a:prstGeom prst="rect">
          <a:avLst/>
        </a:prstGeom>
        <a:noFill/>
        <a:ln>
          <a:noFill/>
        </a:ln>
        <a:effectLst/>
      </c:spPr>
    </c:plotArea>
    <c:legend>
      <c:legendPos val="r"/>
      <c:layout/>
      <c:overlay val="0"/>
      <c:spPr bwMode="auto"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>
              <a:solidFill>
                <a:schemeClr val="tx1"/>
              </a:solidFill>
              <a:latin typeface="Times New Roman"/>
              <a:ea typeface="+mn-ea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4340851" y="1681087"/>
      <a:ext cx="4696359" cy="3035376"/>
    </a:xfrm>
    <a:prstGeom prst="rect">
      <a:avLst/>
    </a:prstGeom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Times New Roman"/>
          <a:cs typeface="Times New Roman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Wirefram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Wirefram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Wirefram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5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Wirefram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2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5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  <cs:dataPointMarkerLayout symbol="circle" size="5"/>
</cs:chartStyle>
</file>

<file path=ppt/diagrams/_rels/data1.xml.rels><?xml version="1.0" encoding="UTF-8" standalone="yes"?><Relationships xmlns="http://schemas.openxmlformats.org/package/2006/relationships"><Relationship Id="rId1" Type="http://schemas.microsoft.com/office/2007/relationships/diagramDrawing" Target="../diagrams/drawing1.xml" /></Relationships>
</file>

<file path=ppt/diagrams/_rels/data2.xml.rels><?xml version="1.0" encoding="UTF-8" standalone="yes"?><Relationships xmlns="http://schemas.openxmlformats.org/package/2006/relationships"><Relationship Id="rId1" Type="http://schemas.microsoft.com/office/2007/relationships/diagramDrawing" Target="../diagrams/drawing2.xml" /></Relationships>
</file>

<file path=ppt/diagrams/_rels/drawing1.xml.rels><?xml version="1.0" encoding="UTF-8" standalone="yes"?><Relationships xmlns="http://schemas.openxmlformats.org/package/2006/relationships"></Relationships>
</file>

<file path=ppt/diagrams/_rels/drawing2.xml.rels><?xml version="1.0" encoding="UTF-8" standalone="yes"?><Relationships xmlns="http://schemas.openxmlformats.org/package/2006/relationships"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F2516AA0-42D0-4E9A-904E-E056068D8ADE}" type="doc">
      <dgm:prSet loTypeId="urn:microsoft.com/office/officeart/2005/8/layout/pyramid2#1" loCatId="pyramid" qsTypeId="urn:microsoft.com/office/officeart/2005/8/quickstyle/3d2#1" qsCatId="3D" csTypeId="urn:microsoft.com/office/officeart/2005/8/colors/accent1_2" csCatId="accent1" phldr="1"/>
      <dgm:spPr bwMode="auto"/>
    </dgm:pt>
    <dgm:pt modelId="{3FF748B2-CC95-451B-8143-C5A03F1EB111}">
      <dgm:prSet phldrT="[Текст]" custT="1"/>
      <dgm:spPr bwMode="auto"/>
      <dgm:t>
        <a:bodyPr/>
        <a:lstStyle/>
        <a:p>
          <a:pPr>
            <a:defRPr/>
          </a:pPr>
          <a:r>
            <a:rPr lang="ru-RU" sz="2400">
              <a:latin typeface="Times New Roman"/>
              <a:cs typeface="Times New Roman"/>
            </a:rPr>
            <a:t>Федеральный уровень</a:t>
          </a:r>
          <a:endParaRPr/>
        </a:p>
      </dgm:t>
    </dgm:pt>
    <dgm:pt modelId="{F99DA536-E43B-4950-BA30-8CA9E427BA97}" type="parTrans" cxnId="{37DEBAA8-1957-44E0-95DB-E2FC8D89194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74D32EE-29CD-44A6-957C-0715A8F487A7}" type="sibTrans" cxnId="{37DEBAA8-1957-44E0-95DB-E2FC8D89194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26F7618-C915-462A-BFAF-8F1E5C379A4B}">
      <dgm:prSet phldrT="[Текст]" custT="1"/>
      <dgm:spPr bwMode="auto"/>
      <dgm:t>
        <a:bodyPr/>
        <a:lstStyle/>
        <a:p>
          <a:pPr>
            <a:defRPr/>
          </a:pPr>
          <a:r>
            <a:rPr lang="ru-RU" sz="2400">
              <a:latin typeface="Times New Roman"/>
              <a:cs typeface="Times New Roman"/>
            </a:rPr>
            <a:t>Региональный уровень</a:t>
          </a:r>
          <a:endParaRPr/>
        </a:p>
      </dgm:t>
    </dgm:pt>
    <dgm:pt modelId="{F07A516F-C219-4A59-AB1C-9F9EC1B18B82}" type="parTrans" cxnId="{EBA86250-F7EF-4722-8D65-42F973FA4D1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A4D4BC3-FDE5-47A6-9F56-565CC7A1FFA0}" type="sibTrans" cxnId="{EBA86250-F7EF-4722-8D65-42F973FA4D1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CD4CE0A-9387-4751-B631-756FA8B3A1B1}">
      <dgm:prSet phldrT="[Текст]" custT="1"/>
      <dgm:spPr bwMode="auto"/>
      <dgm:t>
        <a:bodyPr/>
        <a:lstStyle/>
        <a:p>
          <a:pPr>
            <a:defRPr/>
          </a:pPr>
          <a:r>
            <a:rPr lang="ru-RU" sz="2400">
              <a:latin typeface="Times New Roman"/>
              <a:cs typeface="Times New Roman"/>
            </a:rPr>
            <a:t>Уровень организации</a:t>
          </a:r>
          <a:endParaRPr/>
        </a:p>
      </dgm:t>
    </dgm:pt>
    <dgm:pt modelId="{247F04F3-E4F3-4501-96E7-052FDA5D92EF}" type="parTrans" cxnId="{ED36D28C-0583-4DAF-A348-580FDDADAE8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DA91440-B118-49C5-B7A4-0D2DB838972C}" type="sibTrans" cxnId="{ED36D28C-0583-4DAF-A348-580FDDADAE8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E388B56-311A-46E5-9570-0E5542DBCD84}" type="pres">
      <dgm:prSet presAssocID="{F2516AA0-42D0-4E9A-904E-E056068D8ADE}" presName="compositeShape" presStyleCnt="0">
        <dgm:presLayoutVars>
          <dgm:dir val="norm"/>
          <dgm:resizeHandles val="exact"/>
        </dgm:presLayoutVars>
      </dgm:prSet>
      <dgm:spPr bwMode="auto"/>
    </dgm:pt>
    <dgm:pt modelId="{B5D2158A-EB40-4D24-8CC8-B2BFED5A76F0}" type="pres">
      <dgm:prSet custLinFactNeighborX="-494" custScaleX="124718" custScaleY="100000" presAssocID="{F2516AA0-42D0-4E9A-904E-E056068D8ADE}" presName="pyramid" presStyleLbl="node1" presStyleIdx="0" presStyleCnt="1"/>
      <dgm:spPr bwMode="auto"/>
    </dgm:pt>
    <dgm:pt modelId="{9EAEA455-5A6E-410E-B4B7-AC856197C3E4}" type="pres">
      <dgm:prSet presAssocID="{F2516AA0-42D0-4E9A-904E-E056068D8ADE}" presName="theList" presStyleCnt="0"/>
      <dgm:spPr bwMode="auto"/>
    </dgm:pt>
    <dgm:pt modelId="{500CF7D1-1636-4DEB-8CDC-2F7C02C42901}" type="pres">
      <dgm:prSet custLinFactNeighborX="58053" custLinFactNeighborY="-100000" custLinFactY="-4850" custScaleX="104387" presAssocID="{3FF748B2-CC95-451B-8143-C5A03F1EB111}" presName="aNode" presStyleLbl="fgAcc1" presStyleIdx="0" presStyleCnt="3">
        <dgm:presLayoutVars>
          <dgm:bulletEnabled val="1"/>
        </dgm:presLayoutVars>
      </dgm:prSet>
      <dgm:spPr bwMode="auto"/>
    </dgm:pt>
    <dgm:pt modelId="{A32BACF9-1EBF-4380-93A2-375886B886CF}" type="pres">
      <dgm:prSet presAssocID="{3FF748B2-CC95-451B-8143-C5A03F1EB111}" presName="aSpace" presStyleCnt="0"/>
      <dgm:spPr bwMode="auto"/>
    </dgm:pt>
    <dgm:pt modelId="{8AB727E3-2AAC-4333-BE67-DDCC2DBAF903}" type="pres">
      <dgm:prSet custLinFactNeighborX="57604" custLinFactNeighborY="52412" custScaleX="104014" presAssocID="{B26F7618-C915-462A-BFAF-8F1E5C379A4B}" presName="aNode" presStyleLbl="fgAcc1" presStyleIdx="1" presStyleCnt="3">
        <dgm:presLayoutVars>
          <dgm:bulletEnabled val="1"/>
        </dgm:presLayoutVars>
      </dgm:prSet>
      <dgm:spPr bwMode="auto"/>
    </dgm:pt>
    <dgm:pt modelId="{29539D37-E751-4F81-B040-B9AF8800B9C2}" type="pres">
      <dgm:prSet presAssocID="{B26F7618-C915-462A-BFAF-8F1E5C379A4B}" presName="aSpace" presStyleCnt="0"/>
      <dgm:spPr bwMode="auto"/>
    </dgm:pt>
    <dgm:pt modelId="{F9F5084D-E7E2-4934-B9CC-4E50C1F41F90}" type="pres">
      <dgm:prSet custLinFactNeighborX="58137" custLinFactNeighborY="100000" custLinFactY="13084" custScaleX="102779" presAssocID="{CCD4CE0A-9387-4751-B631-756FA8B3A1B1}" presName="aNode" presStyleLbl="fgAcc1" presStyleIdx="2" presStyleCnt="3">
        <dgm:presLayoutVars>
          <dgm:bulletEnabled val="1"/>
        </dgm:presLayoutVars>
      </dgm:prSet>
      <dgm:spPr bwMode="auto"/>
    </dgm:pt>
    <dgm:pt modelId="{F6B3FF7C-F002-44B1-841D-E05154B2885F}" type="pres">
      <dgm:prSet presAssocID="{CCD4CE0A-9387-4751-B631-756FA8B3A1B1}" presName="aSpace" presStyleCnt="0"/>
      <dgm:spPr bwMode="auto"/>
    </dgm:pt>
  </dgm:ptLst>
  <dgm:cxnLst>
    <dgm:cxn modelId="{1DB2BD5C-766D-416B-8446-0CC9A6ECB09C}" type="presOf" srcId="{3FF748B2-CC95-451B-8143-C5A03F1EB111}" destId="{500CF7D1-1636-4DEB-8CDC-2F7C02C42901}" srcOrd="0" destOrd="0" presId="urn:microsoft.com/office/officeart/2005/8/layout/pyramid2#1"/>
    <dgm:cxn modelId="{EBA86250-F7EF-4722-8D65-42F973FA4D18}" srcId="{F2516AA0-42D0-4E9A-904E-E056068D8ADE}" destId="{B26F7618-C915-462A-BFAF-8F1E5C379A4B}" srcOrd="1" destOrd="0" parTransId="{F07A516F-C219-4A59-AB1C-9F9EC1B18B82}" sibTransId="{4A4D4BC3-FDE5-47A6-9F56-565CC7A1FFA0}"/>
    <dgm:cxn modelId="{07E6FC51-CC0A-4D2A-BED6-DB839EE685F8}" type="presOf" srcId="{CCD4CE0A-9387-4751-B631-756FA8B3A1B1}" destId="{F9F5084D-E7E2-4934-B9CC-4E50C1F41F90}" srcOrd="0" destOrd="0" presId="urn:microsoft.com/office/officeart/2005/8/layout/pyramid2#1"/>
    <dgm:cxn modelId="{D8C3EC84-5469-4014-BF6B-5ADD5DBCF127}" type="presOf" srcId="{B26F7618-C915-462A-BFAF-8F1E5C379A4B}" destId="{8AB727E3-2AAC-4333-BE67-DDCC2DBAF903}" srcOrd="0" destOrd="0" presId="urn:microsoft.com/office/officeart/2005/8/layout/pyramid2#1"/>
    <dgm:cxn modelId="{ED36D28C-0583-4DAF-A348-580FDDADAE86}" srcId="{F2516AA0-42D0-4E9A-904E-E056068D8ADE}" destId="{CCD4CE0A-9387-4751-B631-756FA8B3A1B1}" srcOrd="2" destOrd="0" parTransId="{247F04F3-E4F3-4501-96E7-052FDA5D92EF}" sibTransId="{8DA91440-B118-49C5-B7A4-0D2DB838972C}"/>
    <dgm:cxn modelId="{37DEBAA8-1957-44E0-95DB-E2FC8D891943}" srcId="{F2516AA0-42D0-4E9A-904E-E056068D8ADE}" destId="{3FF748B2-CC95-451B-8143-C5A03F1EB111}" srcOrd="0" destOrd="0" parTransId="{F99DA536-E43B-4950-BA30-8CA9E427BA97}" sibTransId="{674D32EE-29CD-44A6-957C-0715A8F487A7}"/>
    <dgm:cxn modelId="{BC0D3BB6-BB33-47A7-ADA0-E4295CD6C455}" type="presOf" srcId="{F2516AA0-42D0-4E9A-904E-E056068D8ADE}" destId="{4E388B56-311A-46E5-9570-0E5542DBCD84}" srcOrd="0" destOrd="0" presId="urn:microsoft.com/office/officeart/2005/8/layout/pyramid2#1"/>
    <dgm:cxn modelId="{9DAD8686-1E1A-4EE1-9D8A-0017BAA3634B}" type="presParOf" srcId="{4E388B56-311A-46E5-9570-0E5542DBCD84}" destId="{B5D2158A-EB40-4D24-8CC8-B2BFED5A76F0}" srcOrd="0" destOrd="0" presId="urn:microsoft.com/office/officeart/2005/8/layout/pyramid2#1"/>
    <dgm:cxn modelId="{6CFFFFEF-A0B3-4CF1-9CAA-51E38735ECC9}" type="presParOf" srcId="{4E388B56-311A-46E5-9570-0E5542DBCD84}" destId="{9EAEA455-5A6E-410E-B4B7-AC856197C3E4}" srcOrd="1" destOrd="0" presId="urn:microsoft.com/office/officeart/2005/8/layout/pyramid2#1"/>
    <dgm:cxn modelId="{64DEFFC6-6F25-46F0-9E59-CEC96713B3D2}" type="presParOf" srcId="{9EAEA455-5A6E-410E-B4B7-AC856197C3E4}" destId="{500CF7D1-1636-4DEB-8CDC-2F7C02C42901}" srcOrd="0" destOrd="0" presId="urn:microsoft.com/office/officeart/2005/8/layout/pyramid2#1"/>
    <dgm:cxn modelId="{94A3FD2D-1D7D-470A-B032-1F40D7139DD8}" type="presParOf" srcId="{9EAEA455-5A6E-410E-B4B7-AC856197C3E4}" destId="{A32BACF9-1EBF-4380-93A2-375886B886CF}" srcOrd="1" destOrd="0" presId="urn:microsoft.com/office/officeart/2005/8/layout/pyramid2#1"/>
    <dgm:cxn modelId="{74BBF15C-507B-4AB8-886C-598CD714E990}" type="presParOf" srcId="{9EAEA455-5A6E-410E-B4B7-AC856197C3E4}" destId="{8AB727E3-2AAC-4333-BE67-DDCC2DBAF903}" srcOrd="2" destOrd="0" presId="urn:microsoft.com/office/officeart/2005/8/layout/pyramid2#1"/>
    <dgm:cxn modelId="{51CC389B-F28D-4BE5-A519-CA2462109F09}" type="presParOf" srcId="{9EAEA455-5A6E-410E-B4B7-AC856197C3E4}" destId="{29539D37-E751-4F81-B040-B9AF8800B9C2}" srcOrd="3" destOrd="0" presId="urn:microsoft.com/office/officeart/2005/8/layout/pyramid2#1"/>
    <dgm:cxn modelId="{590FAA74-6B7C-4A3D-8573-444DA0BC6CE8}" type="presParOf" srcId="{9EAEA455-5A6E-410E-B4B7-AC856197C3E4}" destId="{F9F5084D-E7E2-4934-B9CC-4E50C1F41F90}" srcOrd="4" destOrd="0" presId="urn:microsoft.com/office/officeart/2005/8/layout/pyramid2#1"/>
    <dgm:cxn modelId="{1FA2EEBC-029A-49A1-BC6F-627B15FF5DE5}" type="presParOf" srcId="{9EAEA455-5A6E-410E-B4B7-AC856197C3E4}" destId="{F6B3FF7C-F002-44B1-841D-E05154B2885F}" srcOrd="5" destOrd="0" presId="urn:microsoft.com/office/officeart/2005/8/layout/pyramid2#1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F2516AA0-42D0-4E9A-904E-E056068D8ADE}" type="doc">
      <dgm:prSet loTypeId="urn:microsoft.com/office/officeart/2005/8/layout/pyramid2#2" loCatId="pyramid" qsTypeId="urn:microsoft.com/office/officeart/2005/8/quickstyle/3d3" qsCatId="3D" csTypeId="urn:microsoft.com/office/officeart/2005/8/colors/accent1_2" csCatId="accent1" phldr="1"/>
      <dgm:spPr bwMode="auto"/>
    </dgm:pt>
    <dgm:pt modelId="{3FF748B2-CC95-451B-8143-C5A03F1EB111}">
      <dgm:prSet phldrT="[Текст]" custT="1"/>
      <dgm:spPr bwMode="auto"/>
      <dgm:t>
        <a:bodyPr/>
        <a:lstStyle/>
        <a:p>
          <a:pPr>
            <a:defRPr/>
          </a:pPr>
          <a:r>
            <a:rPr lang="ru-RU" sz="2400">
              <a:latin typeface="Times New Roman"/>
              <a:cs typeface="Times New Roman"/>
            </a:rPr>
            <a:t>Федеральный уровень</a:t>
          </a:r>
          <a:endParaRPr/>
        </a:p>
      </dgm:t>
    </dgm:pt>
    <dgm:pt modelId="{F99DA536-E43B-4950-BA30-8CA9E427BA97}" type="parTrans" cxnId="{37DEBAA8-1957-44E0-95DB-E2FC8D89194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74D32EE-29CD-44A6-957C-0715A8F487A7}" type="sibTrans" cxnId="{37DEBAA8-1957-44E0-95DB-E2FC8D89194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26F7618-C915-462A-BFAF-8F1E5C379A4B}">
      <dgm:prSet phldrT="[Текст]" custT="1"/>
      <dgm:spPr bwMode="auto"/>
      <dgm:t>
        <a:bodyPr/>
        <a:lstStyle/>
        <a:p>
          <a:pPr>
            <a:defRPr/>
          </a:pPr>
          <a:r>
            <a:rPr lang="ru-RU" sz="2400">
              <a:latin typeface="Times New Roman"/>
              <a:cs typeface="Times New Roman"/>
            </a:rPr>
            <a:t>Региональный уровень</a:t>
          </a:r>
          <a:endParaRPr/>
        </a:p>
      </dgm:t>
    </dgm:pt>
    <dgm:pt modelId="{F07A516F-C219-4A59-AB1C-9F9EC1B18B82}" type="parTrans" cxnId="{EBA86250-F7EF-4722-8D65-42F973FA4D1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A4D4BC3-FDE5-47A6-9F56-565CC7A1FFA0}" type="sibTrans" cxnId="{EBA86250-F7EF-4722-8D65-42F973FA4D1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CD4CE0A-9387-4751-B631-756FA8B3A1B1}">
      <dgm:prSet phldrT="[Текст]" custT="1"/>
      <dgm:spPr bwMode="auto"/>
      <dgm:t>
        <a:bodyPr/>
        <a:lstStyle/>
        <a:p>
          <a:pPr>
            <a:defRPr/>
          </a:pPr>
          <a:r>
            <a:rPr lang="ru-RU" sz="2400">
              <a:latin typeface="Times New Roman"/>
              <a:cs typeface="Times New Roman"/>
            </a:rPr>
            <a:t>Уровень организации</a:t>
          </a:r>
          <a:endParaRPr/>
        </a:p>
      </dgm:t>
    </dgm:pt>
    <dgm:pt modelId="{247F04F3-E4F3-4501-96E7-052FDA5D92EF}" type="parTrans" cxnId="{ED36D28C-0583-4DAF-A348-580FDDADAE8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DA91440-B118-49C5-B7A4-0D2DB838972C}" type="sibTrans" cxnId="{ED36D28C-0583-4DAF-A348-580FDDADAE8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E388B56-311A-46E5-9570-0E5542DBCD84}" type="pres">
      <dgm:prSet presAssocID="{F2516AA0-42D0-4E9A-904E-E056068D8ADE}" presName="compositeShape" presStyleCnt="0">
        <dgm:presLayoutVars>
          <dgm:dir val="norm"/>
          <dgm:resizeHandles val="exact"/>
        </dgm:presLayoutVars>
      </dgm:prSet>
      <dgm:spPr bwMode="auto"/>
    </dgm:pt>
    <dgm:pt modelId="{B5D2158A-EB40-4D24-8CC8-B2BFED5A76F0}" type="pres">
      <dgm:prSet custLinFactNeighborX="-494" custScaleX="124718" custScaleY="100000" presAssocID="{F2516AA0-42D0-4E9A-904E-E056068D8ADE}" presName="pyramid" presStyleLbl="node1" presStyleIdx="0" presStyleCnt="1"/>
      <dgm:spPr bwMode="auto"/>
    </dgm:pt>
    <dgm:pt modelId="{9EAEA455-5A6E-410E-B4B7-AC856197C3E4}" type="pres">
      <dgm:prSet presAssocID="{F2516AA0-42D0-4E9A-904E-E056068D8ADE}" presName="theList" presStyleCnt="0"/>
      <dgm:spPr bwMode="auto"/>
    </dgm:pt>
    <dgm:pt modelId="{500CF7D1-1636-4DEB-8CDC-2F7C02C42901}" type="pres">
      <dgm:prSet custLinFactNeighborX="58053" custLinFactNeighborY="-100000" custLinFactY="-4850" custScaleX="104387" presAssocID="{3FF748B2-CC95-451B-8143-C5A03F1EB111}" presName="aNode" presStyleLbl="fgAcc1" presStyleIdx="0" presStyleCnt="3">
        <dgm:presLayoutVars>
          <dgm:bulletEnabled val="1"/>
        </dgm:presLayoutVars>
      </dgm:prSet>
      <dgm:spPr bwMode="auto"/>
    </dgm:pt>
    <dgm:pt modelId="{A32BACF9-1EBF-4380-93A2-375886B886CF}" type="pres">
      <dgm:prSet presAssocID="{3FF748B2-CC95-451B-8143-C5A03F1EB111}" presName="aSpace" presStyleCnt="0"/>
      <dgm:spPr bwMode="auto"/>
    </dgm:pt>
    <dgm:pt modelId="{8AB727E3-2AAC-4333-BE67-DDCC2DBAF903}" type="pres">
      <dgm:prSet custLinFactNeighborX="57604" custLinFactNeighborY="52412" custScaleX="104014" presAssocID="{B26F7618-C915-462A-BFAF-8F1E5C379A4B}" presName="aNode" presStyleLbl="fgAcc1" presStyleIdx="1" presStyleCnt="3">
        <dgm:presLayoutVars>
          <dgm:bulletEnabled val="1"/>
        </dgm:presLayoutVars>
      </dgm:prSet>
      <dgm:spPr bwMode="auto"/>
    </dgm:pt>
    <dgm:pt modelId="{29539D37-E751-4F81-B040-B9AF8800B9C2}" type="pres">
      <dgm:prSet presAssocID="{B26F7618-C915-462A-BFAF-8F1E5C379A4B}" presName="aSpace" presStyleCnt="0"/>
      <dgm:spPr bwMode="auto"/>
    </dgm:pt>
    <dgm:pt modelId="{F9F5084D-E7E2-4934-B9CC-4E50C1F41F90}" type="pres">
      <dgm:prSet custLinFactNeighborX="58137" custLinFactNeighborY="100000" custLinFactY="13084" custScaleX="102779" presAssocID="{CCD4CE0A-9387-4751-B631-756FA8B3A1B1}" presName="aNode" presStyleLbl="fgAcc1" presStyleIdx="2" presStyleCnt="3">
        <dgm:presLayoutVars>
          <dgm:bulletEnabled val="1"/>
        </dgm:presLayoutVars>
      </dgm:prSet>
      <dgm:spPr bwMode="auto"/>
    </dgm:pt>
    <dgm:pt modelId="{F6B3FF7C-F002-44B1-841D-E05154B2885F}" type="pres">
      <dgm:prSet presAssocID="{CCD4CE0A-9387-4751-B631-756FA8B3A1B1}" presName="aSpace" presStyleCnt="0"/>
      <dgm:spPr bwMode="auto"/>
    </dgm:pt>
  </dgm:ptLst>
  <dgm:cxnLst>
    <dgm:cxn modelId="{703D450F-9F47-4821-8C42-D818F0104372}" type="presOf" srcId="{3FF748B2-CC95-451B-8143-C5A03F1EB111}" destId="{500CF7D1-1636-4DEB-8CDC-2F7C02C42901}" srcOrd="0" destOrd="0" presId="urn:microsoft.com/office/officeart/2005/8/layout/pyramid2#2"/>
    <dgm:cxn modelId="{2DCDDC25-FA25-414E-BB34-EC35E27EBBE9}" type="presOf" srcId="{F2516AA0-42D0-4E9A-904E-E056068D8ADE}" destId="{4E388B56-311A-46E5-9570-0E5542DBCD84}" srcOrd="0" destOrd="0" presId="urn:microsoft.com/office/officeart/2005/8/layout/pyramid2#2"/>
    <dgm:cxn modelId="{EBA86250-F7EF-4722-8D65-42F973FA4D18}" srcId="{F2516AA0-42D0-4E9A-904E-E056068D8ADE}" destId="{B26F7618-C915-462A-BFAF-8F1E5C379A4B}" srcOrd="1" destOrd="0" parTransId="{F07A516F-C219-4A59-AB1C-9F9EC1B18B82}" sibTransId="{4A4D4BC3-FDE5-47A6-9F56-565CC7A1FFA0}"/>
    <dgm:cxn modelId="{ED36D28C-0583-4DAF-A348-580FDDADAE86}" srcId="{F2516AA0-42D0-4E9A-904E-E056068D8ADE}" destId="{CCD4CE0A-9387-4751-B631-756FA8B3A1B1}" srcOrd="2" destOrd="0" parTransId="{247F04F3-E4F3-4501-96E7-052FDA5D92EF}" sibTransId="{8DA91440-B118-49C5-B7A4-0D2DB838972C}"/>
    <dgm:cxn modelId="{37DEBAA8-1957-44E0-95DB-E2FC8D891943}" srcId="{F2516AA0-42D0-4E9A-904E-E056068D8ADE}" destId="{3FF748B2-CC95-451B-8143-C5A03F1EB111}" srcOrd="0" destOrd="0" parTransId="{F99DA536-E43B-4950-BA30-8CA9E427BA97}" sibTransId="{674D32EE-29CD-44A6-957C-0715A8F487A7}"/>
    <dgm:cxn modelId="{8EBFA4AF-4A20-4578-A80F-16E9351DBE8E}" type="presOf" srcId="{CCD4CE0A-9387-4751-B631-756FA8B3A1B1}" destId="{F9F5084D-E7E2-4934-B9CC-4E50C1F41F90}" srcOrd="0" destOrd="0" presId="urn:microsoft.com/office/officeart/2005/8/layout/pyramid2#2"/>
    <dgm:cxn modelId="{9C61B8B2-1F8D-47D2-B557-5E4D6CE1767F}" type="presOf" srcId="{B26F7618-C915-462A-BFAF-8F1E5C379A4B}" destId="{8AB727E3-2AAC-4333-BE67-DDCC2DBAF903}" srcOrd="0" destOrd="0" presId="urn:microsoft.com/office/officeart/2005/8/layout/pyramid2#2"/>
    <dgm:cxn modelId="{0BA3DF3E-053C-4C99-89B1-8C876C91204A}" type="presParOf" srcId="{4E388B56-311A-46E5-9570-0E5542DBCD84}" destId="{B5D2158A-EB40-4D24-8CC8-B2BFED5A76F0}" srcOrd="0" destOrd="0" presId="urn:microsoft.com/office/officeart/2005/8/layout/pyramid2#2"/>
    <dgm:cxn modelId="{DFA08BC3-0CAA-4728-B083-1D5D1132D8E5}" type="presParOf" srcId="{4E388B56-311A-46E5-9570-0E5542DBCD84}" destId="{9EAEA455-5A6E-410E-B4B7-AC856197C3E4}" srcOrd="1" destOrd="0" presId="urn:microsoft.com/office/officeart/2005/8/layout/pyramid2#2"/>
    <dgm:cxn modelId="{9A442A0F-92A5-4C4F-BCAE-343B0173C0D0}" type="presParOf" srcId="{9EAEA455-5A6E-410E-B4B7-AC856197C3E4}" destId="{500CF7D1-1636-4DEB-8CDC-2F7C02C42901}" srcOrd="0" destOrd="0" presId="urn:microsoft.com/office/officeart/2005/8/layout/pyramid2#2"/>
    <dgm:cxn modelId="{3B7A7BA2-3B5B-461B-96EB-3C453B8ED7A1}" type="presParOf" srcId="{9EAEA455-5A6E-410E-B4B7-AC856197C3E4}" destId="{A32BACF9-1EBF-4380-93A2-375886B886CF}" srcOrd="1" destOrd="0" presId="urn:microsoft.com/office/officeart/2005/8/layout/pyramid2#2"/>
    <dgm:cxn modelId="{E0141B56-9A8A-4D39-B6DC-C22907D00726}" type="presParOf" srcId="{9EAEA455-5A6E-410E-B4B7-AC856197C3E4}" destId="{8AB727E3-2AAC-4333-BE67-DDCC2DBAF903}" srcOrd="2" destOrd="0" presId="urn:microsoft.com/office/officeart/2005/8/layout/pyramid2#2"/>
    <dgm:cxn modelId="{7B58AECF-7D16-4AAD-92C6-3CBD44BABA28}" type="presParOf" srcId="{9EAEA455-5A6E-410E-B4B7-AC856197C3E4}" destId="{29539D37-E751-4F81-B040-B9AF8800B9C2}" srcOrd="3" destOrd="0" presId="urn:microsoft.com/office/officeart/2005/8/layout/pyramid2#2"/>
    <dgm:cxn modelId="{0F8F8E71-408D-424E-B96B-5994FC119072}" type="presParOf" srcId="{9EAEA455-5A6E-410E-B4B7-AC856197C3E4}" destId="{F9F5084D-E7E2-4934-B9CC-4E50C1F41F90}" srcOrd="4" destOrd="0" presId="urn:microsoft.com/office/officeart/2005/8/layout/pyramid2#2"/>
    <dgm:cxn modelId="{CE9FCEED-7880-4E73-A4D8-C86094214A43}" type="presParOf" srcId="{9EAEA455-5A6E-410E-B4B7-AC856197C3E4}" destId="{F6B3FF7C-F002-44B1-841D-E05154B2885F}" srcOrd="5" destOrd="0" presId="urn:microsoft.com/office/officeart/2005/8/layout/pyramid2#2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rawing1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755235857" name=""/>
      <dsp:cNvGrpSpPr/>
    </dsp:nvGrpSpPr>
    <dsp:grpSpPr bwMode="auto">
      <a:xfrm>
        <a:off x="0" y="0"/>
        <a:ext cx="7475525" cy="3638433"/>
        <a:chOff x="0" y="0"/>
        <a:chExt cx="7475525" cy="3638433"/>
      </a:xfrm>
    </dsp:grpSpPr>
    <dsp:sp modelId="{B5D2158A-EB40-4D24-8CC8-B2BFED5A76F0}">
      <dsp:nvSpPr>
        <dsp:cNvPr id="0" name=""/>
        <dsp:cNvSpPr/>
      </dsp:nvSpPr>
      <dsp:spPr bwMode="auto">
        <a:xfrm>
          <a:off x="1376914" y="0"/>
          <a:ext cx="4537780" cy="3638433"/>
        </a:xfrm>
        <a:prstGeom prst="triangle">
          <a:avLst>
            <a:gd name="adj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3">
          <a:srgbClr val="000000"/>
        </a:fillRef>
        <a:effectRef idx="2">
          <a:srgbClr val="000000"/>
        </a:effectRef>
        <a:fontRef idx="minor">
          <a:schemeClr val="lt1"/>
        </a:fontRef>
      </dsp:style>
    </dsp:sp>
    <dsp:sp modelId="{500CF7D1-1636-4DEB-8CDC-2F7C02C42901}">
      <dsp:nvSpPr>
        <dsp:cNvPr id="0" name=""/>
        <dsp:cNvSpPr/>
      </dsp:nvSpPr>
      <dsp:spPr bwMode="auto">
        <a:xfrm>
          <a:off x="4984845" y="216364"/>
          <a:ext cx="2468733" cy="861285"/>
        </a:xfrm>
        <a:prstGeom prst="roundRect">
          <a:avLst>
            <a:gd name="adj" fmla="val 16667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rgbClr val="000000"/>
        </a:lnRef>
        <a:fillRef idx="1">
          <a:srgbClr val="000000"/>
        </a:fillRef>
        <a:effectRef idx="2">
          <a:srgbClr val="00000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>
              <a:latin typeface="Times New Roman"/>
              <a:cs typeface="Times New Roman"/>
            </a:rPr>
            <a:t>Федеральный уровень</a:t>
          </a:r>
          <a:endParaRPr/>
        </a:p>
      </dsp:txBody>
      <dsp:txXfrm>
        <a:off x="5026889" y="258408"/>
        <a:ext cx="2384645" cy="777197"/>
      </dsp:txXfrm>
    </dsp:sp>
    <dsp:sp modelId="{8AB727E3-2AAC-4333-BE67-DDCC2DBAF903}">
      <dsp:nvSpPr>
        <dsp:cNvPr id="0" name=""/>
        <dsp:cNvSpPr/>
      </dsp:nvSpPr>
      <dsp:spPr bwMode="auto">
        <a:xfrm>
          <a:off x="4978637" y="1391170"/>
          <a:ext cx="2459911" cy="861285"/>
        </a:xfrm>
        <a:prstGeom prst="roundRect">
          <a:avLst>
            <a:gd name="adj" fmla="val 16667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rgbClr val="000000"/>
        </a:lnRef>
        <a:fillRef idx="1">
          <a:srgbClr val="000000"/>
        </a:fillRef>
        <a:effectRef idx="2">
          <a:srgbClr val="00000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>
              <a:latin typeface="Times New Roman"/>
              <a:cs typeface="Times New Roman"/>
            </a:rPr>
            <a:t>Региональный уровень</a:t>
          </a:r>
          <a:endParaRPr/>
        </a:p>
      </dsp:txBody>
      <dsp:txXfrm>
        <a:off x="5020681" y="1433214"/>
        <a:ext cx="2375822" cy="777197"/>
      </dsp:txXfrm>
    </dsp:sp>
    <dsp:sp modelId="{F9F5084D-E7E2-4934-B9CC-4E50C1F41F90}">
      <dsp:nvSpPr>
        <dsp:cNvPr id="0" name=""/>
        <dsp:cNvSpPr/>
      </dsp:nvSpPr>
      <dsp:spPr bwMode="auto">
        <a:xfrm>
          <a:off x="5005846" y="2524040"/>
          <a:ext cx="2430704" cy="861285"/>
        </a:xfrm>
        <a:prstGeom prst="roundRect">
          <a:avLst>
            <a:gd name="adj" fmla="val 16667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rgbClr val="000000"/>
        </a:lnRef>
        <a:fillRef idx="1">
          <a:srgbClr val="000000"/>
        </a:fillRef>
        <a:effectRef idx="2">
          <a:srgbClr val="00000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>
              <a:latin typeface="Times New Roman"/>
              <a:cs typeface="Times New Roman"/>
            </a:rPr>
            <a:t>Уровень организации</a:t>
          </a:r>
          <a:endParaRPr/>
        </a:p>
      </dsp:txBody>
      <dsp:txXfrm>
        <a:off x="5047890" y="2566084"/>
        <a:ext cx="2346616" cy="777197"/>
      </dsp:txXfrm>
    </dsp:sp>
  </dsp:spTree>
</dsp:drawing>
</file>

<file path=ppt/diagrams/drawing2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924755271" name=""/>
      <dsp:cNvGrpSpPr/>
    </dsp:nvGrpSpPr>
    <dsp:grpSpPr bwMode="auto">
      <a:xfrm>
        <a:off x="0" y="0"/>
        <a:ext cx="7475525" cy="3638433"/>
        <a:chOff x="0" y="0"/>
        <a:chExt cx="7475525" cy="3638433"/>
      </a:xfrm>
    </dsp:grpSpPr>
    <dsp:sp modelId="{B5D2158A-EB40-4D24-8CC8-B2BFED5A76F0}">
      <dsp:nvSpPr>
        <dsp:cNvPr id="0" name=""/>
        <dsp:cNvSpPr/>
      </dsp:nvSpPr>
      <dsp:spPr bwMode="auto">
        <a:xfrm>
          <a:off x="1376914" y="0"/>
          <a:ext cx="4537780" cy="3638433"/>
        </a:xfrm>
        <a:prstGeom prst="triangle">
          <a:avLst>
            <a:gd name="adj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</dsp:sp>
    <dsp:sp modelId="{500CF7D1-1636-4DEB-8CDC-2F7C02C42901}">
      <dsp:nvSpPr>
        <dsp:cNvPr id="0" name=""/>
        <dsp:cNvSpPr/>
      </dsp:nvSpPr>
      <dsp:spPr bwMode="auto">
        <a:xfrm>
          <a:off x="4984845" y="216364"/>
          <a:ext cx="2468733" cy="861285"/>
        </a:xfrm>
        <a:prstGeom prst="roundRect">
          <a:avLst>
            <a:gd name="adj" fmla="val 16667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>
              <a:latin typeface="Times New Roman"/>
              <a:cs typeface="Times New Roman"/>
            </a:rPr>
            <a:t>Федеральный уровень</a:t>
          </a:r>
          <a:endParaRPr/>
        </a:p>
      </dsp:txBody>
      <dsp:txXfrm>
        <a:off x="5026889" y="258408"/>
        <a:ext cx="2384645" cy="777197"/>
      </dsp:txXfrm>
    </dsp:sp>
    <dsp:sp modelId="{8AB727E3-2AAC-4333-BE67-DDCC2DBAF903}">
      <dsp:nvSpPr>
        <dsp:cNvPr id="0" name=""/>
        <dsp:cNvSpPr/>
      </dsp:nvSpPr>
      <dsp:spPr bwMode="auto">
        <a:xfrm>
          <a:off x="4978637" y="1391170"/>
          <a:ext cx="2459911" cy="861285"/>
        </a:xfrm>
        <a:prstGeom prst="roundRect">
          <a:avLst>
            <a:gd name="adj" fmla="val 16667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>
              <a:latin typeface="Times New Roman"/>
              <a:cs typeface="Times New Roman"/>
            </a:rPr>
            <a:t>Региональный уровень</a:t>
          </a:r>
          <a:endParaRPr/>
        </a:p>
      </dsp:txBody>
      <dsp:txXfrm>
        <a:off x="5020681" y="1433214"/>
        <a:ext cx="2375822" cy="777197"/>
      </dsp:txXfrm>
    </dsp:sp>
    <dsp:sp modelId="{F9F5084D-E7E2-4934-B9CC-4E50C1F41F90}">
      <dsp:nvSpPr>
        <dsp:cNvPr id="0" name=""/>
        <dsp:cNvSpPr/>
      </dsp:nvSpPr>
      <dsp:spPr bwMode="auto">
        <a:xfrm>
          <a:off x="5005846" y="2524040"/>
          <a:ext cx="2430704" cy="861285"/>
        </a:xfrm>
        <a:prstGeom prst="roundRect">
          <a:avLst>
            <a:gd name="adj" fmla="val 16667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>
              <a:latin typeface="Times New Roman"/>
              <a:cs typeface="Times New Roman"/>
            </a:rPr>
            <a:t>Уровень организации</a:t>
          </a:r>
          <a:endParaRPr/>
        </a:p>
      </dsp:txBody>
      <dsp:txXfrm>
        <a:off x="5047890" y="2566084"/>
        <a:ext cx="2346616" cy="777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pyramid2#1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r:blip="">
      <dgm:adjLst/>
    </dgm:shape>
    <dgm:presOf/>
    <dgm:varLst>
      <dgm:dir val="norm"/>
      <dgm:resizeHandles val="exact"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00000"/>
          <dgm:constr type="w" for="ch" forName="theList" refType="h" fact="0.650000"/>
          <dgm:constr type="ctrY" for="ch" forName="theList" refType="h" refFor="ch" refForName="pyramid" fact="0.500000"/>
          <dgm:constr type="l" for="ch" forName="theList" refType="w" refFor="ch" refForName="pyramid" fact="0.500000"/>
          <dgm:constr type="h" for="des" forName="aSpace" refType="h" fact="0.100000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00000"/>
          <dgm:constr type="w" for="ch" forName="theList" refType="h" fact="0.650000"/>
          <dgm:constr type="ctrY" for="ch" forName="theList" refType="h" refFor="ch" refForName="pyramid" fact="0.500000"/>
          <dgm:constr type="r" for="ch" forName="theList" refType="w" refFor="ch" refForName="pyramid" fact="0.500000"/>
          <dgm:constr type="h" for="des" forName="aSpace" refType="h" fact="0.100000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00000"/>
                <dgm:constr type="bMarg" refType="primFontSz" fact="0.300000"/>
                <dgm:constr type="lMarg" refType="primFontSz" fact="0.300000"/>
                <dgm:constr type="rMarg" refType="primFontSz" fact="0.300000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pyramid2#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r:blip="">
      <dgm:adjLst/>
    </dgm:shape>
    <dgm:presOf/>
    <dgm:varLst>
      <dgm:dir val="norm"/>
      <dgm:resizeHandles val="exact"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00000"/>
          <dgm:constr type="w" for="ch" forName="theList" refType="h" fact="0.650000"/>
          <dgm:constr type="ctrY" for="ch" forName="theList" refType="h" refFor="ch" refForName="pyramid" fact="0.500000"/>
          <dgm:constr type="l" for="ch" forName="theList" refType="w" refFor="ch" refForName="pyramid" fact="0.500000"/>
          <dgm:constr type="h" for="des" forName="aSpace" refType="h" fact="0.100000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00000"/>
          <dgm:constr type="w" for="ch" forName="theList" refType="h" fact="0.650000"/>
          <dgm:constr type="ctrY" for="ch" forName="theList" refType="h" refFor="ch" refForName="pyramid" fact="0.500000"/>
          <dgm:constr type="r" for="ch" forName="theList" refType="w" refFor="ch" refForName="pyramid" fact="0.500000"/>
          <dgm:constr type="h" for="des" forName="aSpace" refType="h" fact="0.100000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00000"/>
                <dgm:constr type="bMarg" refType="primFontSz" fact="0.300000"/>
                <dgm:constr type="lMarg" refType="primFontSz" fact="0.300000"/>
                <dgm:constr type="rMarg" refType="primFontSz" fact="0.300000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B084D8A-822D-488E-8D1C-8C90CBE022BE}" type="datetimeFigureOut">
              <a:rPr lang="ru-RU"/>
              <a:t/>
            </a:fld>
            <a:endParaRPr lang="ru-RU"/>
          </a:p>
        </p:txBody>
      </p:sp>
      <p:sp>
        <p:nvSpPr>
          <p:cNvPr id="4" name="Образ слайда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95250" y="746125"/>
            <a:ext cx="6618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0879" y="4721940"/>
            <a:ext cx="5447029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F70B7F-3432-4DBE-B821-B38A127FB2DF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ftr="0" hdr="0" sldNum="1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algn="just">
              <a:defRPr/>
            </a:pPr>
            <a:endParaRPr lang="en-US" sz="160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  <a:p>
            <a:pPr algn="just">
              <a:defRPr/>
            </a:pPr>
            <a:endParaRPr lang="ru-RU" sz="160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0F70B7F-3432-4DBE-B821-B38A127FB2DF}" type="slidenum">
              <a:rPr lang="ru-RU"/>
              <a:t/>
            </a:fld>
            <a:endParaRPr lang="ru-RU"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Перебивоч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>
                <a:solidFill>
                  <a:srgbClr val="404040"/>
                </a:solidFill>
                <a:latin typeface="Arial"/>
                <a:ea typeface="Rosatom Light"/>
                <a:cs typeface="Arial"/>
              </a:defRPr>
            </a:lvl1pPr>
          </a:lstStyle>
          <a:p>
            <a:pPr>
              <a:defRPr/>
            </a:pPr>
            <a:r>
              <a:rPr lang="ru-RU"/>
              <a:t>Перебивочный слайд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lang="en-US" sz="4100" b="1">
                <a:solidFill>
                  <a:srgbClr val="404040"/>
                </a:solidFill>
                <a:latin typeface="Arial"/>
                <a:ea typeface="Rosatom Light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Нумерация</a:t>
            </a:r>
            <a:endParaRPr lang="en-US"/>
          </a:p>
        </p:txBody>
      </p:sp>
    </p:spTree>
  </p:cSld>
  <p:clrMapOvr>
    <a:masterClrMapping/>
  </p:clrMapOvr>
  <p:hf dt="0" ftr="0" hdr="0" sldNum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Диаграммы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 bwMode="auto"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 bwMode="auto"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Место для указания источников и сносок</a:t>
            </a:r>
            <a:endParaRPr lang="en-US"/>
          </a:p>
        </p:txBody>
      </p:sp>
      <p:sp>
        <p:nvSpPr>
          <p:cNvPr id="17" name="Slide Number Placeholder 5"/>
          <p:cNvSpPr txBox="1"/>
          <p:nvPr userDrawn="1"/>
        </p:nvSpPr>
        <p:spPr bwMode="auto"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DF24603-9A1B-F342-92E0-89DE32840F75}" type="slidenum">
              <a:rPr lang="en-US" sz="700">
                <a:latin typeface="Arial"/>
                <a:ea typeface="Arial"/>
                <a:cs typeface="Arial"/>
              </a:rPr>
              <a:t/>
            </a:fld>
            <a:endParaRPr lang="en-US" sz="700">
              <a:latin typeface="Arial"/>
              <a:ea typeface="Arial"/>
              <a:cs typeface="Arial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431799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/>
                <a:cs typeface="Arial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ru-RU" sz="1200">
                <a:solidFill>
                  <a:srgbClr val="333333"/>
                </a:solidFill>
                <a:latin typeface="Arial"/>
                <a:ea typeface="Arial"/>
                <a:cs typeface="Arial"/>
              </a:rPr>
              <a:t>Текст</a:t>
            </a:r>
            <a:endParaRPr/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/>
                <a:cs typeface="Arial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ru-RU" sz="1200">
                <a:solidFill>
                  <a:srgbClr val="333333"/>
                </a:solidFill>
                <a:latin typeface="Arial"/>
                <a:ea typeface="Arial"/>
                <a:cs typeface="Arial"/>
              </a:rPr>
              <a:t>Текст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Диаграммы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 bwMode="auto"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>
              <a:defRPr lang="en-US"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2pPr>
            <a:lvl3pPr>
              <a:defRPr lang="en-US"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3pPr>
            <a:lvl4pPr>
              <a:defRPr lang="en-US"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4pPr>
            <a:lvl5pPr>
              <a:defRPr lang="en-US"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5pPr>
          </a:lstStyle>
          <a:p>
            <a:pPr lvl="0">
              <a:defRPr/>
            </a:pPr>
            <a:r>
              <a:rPr lang="ru-RU"/>
              <a:t>Контент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 bwMode="auto"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>
              <a:defRPr lang="en-US"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2pPr>
            <a:lvl3pPr>
              <a:defRPr lang="en-US"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3pPr>
            <a:lvl4pPr>
              <a:defRPr lang="en-US"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4pPr>
            <a:lvl5pPr>
              <a:defRPr lang="en-US"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5pPr>
          </a:lstStyle>
          <a:p>
            <a:pPr lvl="0">
              <a:defRPr/>
            </a:pPr>
            <a:r>
              <a:rPr lang="ru-RU"/>
              <a:t>Контент</a:t>
            </a:r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Место для указания источников и сносок</a:t>
            </a:r>
            <a:endParaRPr lang="en-US"/>
          </a:p>
        </p:txBody>
      </p:sp>
      <p:sp>
        <p:nvSpPr>
          <p:cNvPr id="12" name="Slide Number Placeholder 5"/>
          <p:cNvSpPr txBox="1"/>
          <p:nvPr userDrawn="1"/>
        </p:nvSpPr>
        <p:spPr bwMode="auto"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DF24603-9A1B-F342-92E0-89DE32840F75}" type="slidenum">
              <a:rPr lang="en-US" sz="700">
                <a:latin typeface="Arial"/>
                <a:ea typeface="Arial"/>
                <a:cs typeface="Arial"/>
              </a:rPr>
              <a:t/>
            </a:fld>
            <a:endParaRPr lang="en-US" sz="700">
              <a:latin typeface="Arial"/>
              <a:ea typeface="Arial"/>
              <a:cs typeface="Arial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431799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Перебивоч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>
                <a:solidFill>
                  <a:srgbClr val="404040"/>
                </a:solidFill>
                <a:latin typeface="Arial"/>
                <a:ea typeface="Rosatom Light"/>
                <a:cs typeface="Arial"/>
              </a:defRPr>
            </a:lvl1pPr>
          </a:lstStyle>
          <a:p>
            <a:pPr>
              <a:defRPr/>
            </a:pPr>
            <a:r>
              <a:rPr lang="ru-RU"/>
              <a:t>Перебивочный слайд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lang="en-US" sz="4100" b="1">
                <a:solidFill>
                  <a:srgbClr val="404040"/>
                </a:solidFill>
                <a:latin typeface="Arial"/>
                <a:ea typeface="Rosatom Light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Нумерация</a:t>
            </a:r>
            <a:endParaRPr lang="en-US"/>
          </a:p>
        </p:txBody>
      </p:sp>
    </p:spTree>
  </p:cSld>
  <p:clrMapOvr>
    <a:masterClrMapping/>
  </p:clrMapOvr>
  <p:hf dt="0" ftr="0" hdr="0" sldNum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700" b="1" i="0" u="none" strike="noStrike" cap="none" spc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/>
              </a:rPr>
              <a:t>Тема презентации</a:t>
            </a:r>
            <a:endParaRPr lang="en-US" sz="2700" b="1" i="0" u="none" strike="noStrike" cap="none" spc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latin typeface="Arial"/>
                <a:cs typeface="Arial"/>
              </a:rPr>
              <a:t>Наименование мероприятия </a:t>
            </a:r>
            <a:r>
              <a:rPr lang="en-US">
                <a:latin typeface="Arial"/>
                <a:cs typeface="Arial"/>
              </a:rPr>
              <a:t>/</a:t>
            </a:r>
            <a:r>
              <a:rPr lang="ru-RU">
                <a:latin typeface="Arial"/>
                <a:cs typeface="Arial"/>
              </a:rPr>
              <a:t> название площадки</a:t>
            </a:r>
            <a:endParaRPr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>
                <a:solidFill>
                  <a:srgbClr val="333333"/>
                </a:solidFill>
                <a:latin typeface="Arial"/>
                <a:ea typeface="Rosatom Light"/>
                <a:cs typeface="Arial"/>
              </a:rPr>
              <a:t>ФИО</a:t>
            </a:r>
            <a:endParaRPr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>
                <a:solidFill>
                  <a:srgbClr val="333333"/>
                </a:solidFill>
                <a:latin typeface="Arial"/>
                <a:ea typeface="Rosatom Light"/>
                <a:cs typeface="Arial"/>
              </a:rPr>
              <a:t>Должность</a:t>
            </a:r>
            <a:endParaRPr/>
          </a:p>
        </p:txBody>
      </p:sp>
    </p:spTree>
  </p:cSld>
  <p:clrMapOvr>
    <a:masterClrMapping/>
  </p:clrMapOvr>
  <p:hf dt="0" ftr="0" hdr="0" sldNum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Заключите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9749" y="1476375"/>
            <a:ext cx="4860925" cy="12740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Дата</a:t>
            </a:r>
            <a:endParaRPr/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Основная информация</a:t>
            </a:r>
            <a:endParaRPr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ФИО</a:t>
            </a:r>
            <a:endParaRPr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539750" y="3311524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</p:spTree>
  </p:cSld>
  <p:clrMapOvr>
    <a:masterClrMapping/>
  </p:clrMapOvr>
  <p:hf dt="0" ftr="0" hdr="0" sldNum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Заключите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9749" y="1476375"/>
            <a:ext cx="4860925" cy="12740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Дата</a:t>
            </a:r>
            <a:endParaRPr/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Основная информация</a:t>
            </a:r>
            <a:endParaRPr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ФИО</a:t>
            </a:r>
            <a:endParaRPr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539750" y="3311524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</p:spTree>
  </p:cSld>
  <p:clrMapOvr>
    <a:masterClrMapping/>
  </p:clrMapOvr>
  <p:hf dt="0" ftr="0" hdr="0" sldNum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700" b="1" i="0" u="none" strike="noStrike" cap="none" spc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/>
              </a:rPr>
              <a:t>Тема презентации</a:t>
            </a:r>
            <a:endParaRPr lang="en-US" sz="2700" b="1" i="0" u="none" strike="noStrike" cap="none" spc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latin typeface="Arial"/>
                <a:cs typeface="Arial"/>
              </a:rPr>
              <a:t>Наименование мероприятия </a:t>
            </a:r>
            <a:r>
              <a:rPr lang="en-US">
                <a:latin typeface="Arial"/>
                <a:cs typeface="Arial"/>
              </a:rPr>
              <a:t>/</a:t>
            </a:r>
            <a:r>
              <a:rPr lang="ru-RU">
                <a:latin typeface="Arial"/>
                <a:cs typeface="Arial"/>
              </a:rPr>
              <a:t> название площадки</a:t>
            </a:r>
            <a:endParaRPr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>
                <a:solidFill>
                  <a:srgbClr val="333333"/>
                </a:solidFill>
                <a:latin typeface="Arial"/>
                <a:ea typeface="Rosatom Light"/>
                <a:cs typeface="Arial"/>
              </a:rPr>
              <a:t>ФИО</a:t>
            </a:r>
            <a:endParaRPr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>
                <a:solidFill>
                  <a:srgbClr val="333333"/>
                </a:solidFill>
                <a:latin typeface="Arial"/>
                <a:ea typeface="Rosatom Light"/>
                <a:cs typeface="Arial"/>
              </a:rPr>
              <a:t>Должность</a:t>
            </a:r>
            <a:endParaRPr/>
          </a:p>
        </p:txBody>
      </p:sp>
    </p:spTree>
  </p:cSld>
  <p:clrMapOvr>
    <a:masterClrMapping/>
  </p:clrMapOvr>
  <p:hf dt="0" ftr="0" hdr="0" sldNum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Текст картинк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Место для указания источников и сносок</a:t>
            </a:r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431799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ru-RU" sz="1200">
                <a:solidFill>
                  <a:srgbClr val="333333"/>
                </a:solidFill>
                <a:latin typeface="Arial"/>
                <a:ea typeface="Arial"/>
                <a:cs typeface="Arial"/>
              </a:rPr>
              <a:t>Текст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 bwMode="auto"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43000" y="842552"/>
            <a:ext cx="6858000" cy="1792358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143000" y="2704030"/>
            <a:ext cx="6858000" cy="124297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40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6286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pPr>
              <a:defRPr/>
            </a:pPr>
            <a:fld id="{2DB00539-76DD-4291-9C68-45997AB8432E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71678"/>
            <a:ext cx="30861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pPr>
              <a:defRPr/>
            </a:pPr>
            <a:fld id="{1DB53087-2C50-47AC-ACD0-434C56EF5E4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 noGrp="1"/>
          </p:cNvSpPr>
          <p:nvPr>
            <p:ph type="sldNum" sz="quarter" idx="10"/>
          </p:nvPr>
        </p:nvSpPr>
        <p:spPr bwMode="auto">
          <a:xfrm>
            <a:off x="8259763" y="4840798"/>
            <a:ext cx="627062" cy="2836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048B4-E1F6-4B7C-B5CF-B726961A650C}" type="slidenum">
              <a:rPr lang="ru-RU">
                <a:solidFill>
                  <a:srgbClr val="003274"/>
                </a:solidFill>
              </a:rPr>
              <a:t/>
            </a:fld>
            <a:endParaRPr lang="ru-RU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Перебивоч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>
                <a:solidFill>
                  <a:srgbClr val="404040"/>
                </a:solidFill>
                <a:latin typeface="Arial"/>
                <a:ea typeface="Rosatom Light"/>
                <a:cs typeface="Arial"/>
              </a:defRPr>
            </a:lvl1pPr>
          </a:lstStyle>
          <a:p>
            <a:pPr>
              <a:defRPr/>
            </a:pPr>
            <a:r>
              <a:rPr lang="ru-RU"/>
              <a:t>Перебивочный слайд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lang="en-US" sz="4100" b="1">
                <a:solidFill>
                  <a:srgbClr val="404040"/>
                </a:solidFill>
                <a:latin typeface="Arial"/>
                <a:ea typeface="Rosatom Light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Нумерация</a:t>
            </a:r>
            <a:endParaRPr lang="en-US"/>
          </a:p>
        </p:txBody>
      </p:sp>
    </p:spTree>
  </p:cSld>
  <p:clrMapOvr>
    <a:masterClrMapping/>
  </p:clrMapOvr>
  <p:hf dt="0" ftr="0" hdr="0" sldNum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1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700" b="1" i="0" u="none" strike="noStrike" cap="none" spc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/>
              </a:rPr>
              <a:t>Тема презентации</a:t>
            </a:r>
            <a:endParaRPr lang="en-US" sz="2700" b="1" i="0" u="none" strike="noStrike" cap="none" spc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latin typeface="Arial"/>
                <a:cs typeface="Arial"/>
              </a:rPr>
              <a:t>Наименование мероприятия </a:t>
            </a:r>
            <a:r>
              <a:rPr lang="en-US">
                <a:latin typeface="Arial"/>
                <a:cs typeface="Arial"/>
              </a:rPr>
              <a:t>/</a:t>
            </a:r>
            <a:r>
              <a:rPr lang="ru-RU">
                <a:latin typeface="Arial"/>
                <a:cs typeface="Arial"/>
              </a:rPr>
              <a:t> название площадки</a:t>
            </a:r>
            <a:endParaRPr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>
                <a:solidFill>
                  <a:srgbClr val="333333"/>
                </a:solidFill>
                <a:latin typeface="Arial"/>
                <a:ea typeface="Rosatom Light"/>
                <a:cs typeface="Arial"/>
              </a:rPr>
              <a:t>ФИО</a:t>
            </a:r>
            <a:endParaRPr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>
                <a:solidFill>
                  <a:srgbClr val="333333"/>
                </a:solidFill>
                <a:latin typeface="Arial"/>
                <a:ea typeface="Rosatom Light"/>
                <a:cs typeface="Arial"/>
              </a:rPr>
              <a:t>Должность</a:t>
            </a:r>
            <a:endParaRPr/>
          </a:p>
        </p:txBody>
      </p:sp>
    </p:spTree>
  </p:cSld>
  <p:clrMapOvr>
    <a:masterClrMapping/>
  </p:clrMapOvr>
  <p:hf dt="0" ftr="0" hdr="0" sldNum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Заключите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9749" y="1476375"/>
            <a:ext cx="4860925" cy="12740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Дата</a:t>
            </a:r>
            <a:endParaRPr/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Основная информация</a:t>
            </a:r>
            <a:endParaRPr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ФИО</a:t>
            </a:r>
            <a:endParaRPr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539750" y="3311524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</p:spTree>
  </p:cSld>
  <p:clrMapOvr>
    <a:masterClrMapping/>
  </p:clrMapOvr>
  <p:hf dt="0" ftr="0" hdr="0" sldNum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g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8" Type="http://schemas.openxmlformats.org/officeDocument/2006/relationships/image" Target="../media/image2.jpg"/><Relationship Id="rId9" Type="http://schemas.openxmlformats.org/officeDocument/2006/relationships/image" Target="../media/image3.png"/></Relationships>
</file>

<file path=ppt/slideMasters/_rels/slideMaster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theme" Target="../theme/theme3.xml"/><Relationship Id="rId5" Type="http://schemas.openxmlformats.org/officeDocument/2006/relationships/image" Target="../media/image2.jpg"/><Relationship Id="rId6" Type="http://schemas.openxmlformats.org/officeDocument/2006/relationships/image" Target="../media/image3.png"/></Relationships>
</file>

<file path=ppt/slideMasters/_rels/slideMaster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theme" Target="../theme/theme4.xml"/><Relationship Id="rId4" Type="http://schemas.openxmlformats.org/officeDocument/2006/relationships/image" Target="../media/image1.jpg"/><Relationship Id="rId5" Type="http://schemas.openxmlformats.org/officeDocument/2006/relationships/image" Target="../media/image4.jpg"/><Relationship Id="rId6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2980" y="0"/>
            <a:ext cx="9138037" cy="5152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8"/>
          <a:stretch/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9"/>
          <a:stretch/>
        </p:blipFill>
        <p:spPr bwMode="auto">
          <a:xfrm>
            <a:off x="7073244" y="359203"/>
            <a:ext cx="926594" cy="32613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 userDrawn="1">
            <p:ph type="sldNum" sz="quarter" idx="4"/>
          </p:nvPr>
        </p:nvSpPr>
        <p:spPr bwMode="auto">
          <a:xfrm>
            <a:off x="7785556" y="4669056"/>
            <a:ext cx="1358443" cy="36490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25AC45A-A550-41AE-8109-BB1EE673FDAF}" type="slidenum">
              <a:rPr lang="en-GB" sz="2400" b="1">
                <a:solidFill>
                  <a:srgbClr val="7F7F7F"/>
                </a:solidFill>
                <a:cs typeface="Arial"/>
              </a:rPr>
              <a:t/>
            </a:fld>
            <a:endParaRPr lang="en-GB" sz="2400" b="1">
              <a:solidFill>
                <a:srgbClr val="7F7F7F"/>
              </a:solidFill>
              <a:cs typeface="Arial"/>
            </a:endParaRPr>
          </a:p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5"/>
          <a:stretch/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7073244" y="359203"/>
            <a:ext cx="926594" cy="326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5"/>
          <a:srcRect l="0" t="0" r="0"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</p:spPr>
      </p:pic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537352" y="425269"/>
            <a:ext cx="2344312" cy="825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dt="0" ftr="0" hdr="0" sldNum="1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17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5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18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5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5.png"/><Relationship Id="rId4" Type="http://schemas.openxmlformats.org/officeDocument/2006/relationships/image" Target="../media/image29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30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chart" Target="../charts/chart1.xml" /><Relationship Id="rId4" Type="http://schemas.openxmlformats.org/officeDocument/2006/relationships/chart" Target="../charts/chart2.xml" 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chart" Target="../charts/chart3.xml" /><Relationship Id="rId4" Type="http://schemas.openxmlformats.org/officeDocument/2006/relationships/chart" Target="../charts/chart4.xml" 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5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3" Type="http://schemas.openxmlformats.org/officeDocument/2006/relationships/image" Target="../media/image5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5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 /><Relationship Id="rId3" Type="http://schemas.microsoft.com/office/2007/relationships/diagramDrawing" Target="../diagrams/drawing1.xml" /><Relationship Id="rId4" Type="http://schemas.openxmlformats.org/officeDocument/2006/relationships/diagramColors" Target="../diagrams/colors1.xml" /><Relationship Id="rId5" Type="http://schemas.openxmlformats.org/officeDocument/2006/relationships/diagramLayout" Target="../diagrams/layout1.xml" /><Relationship Id="rId6" Type="http://schemas.openxmlformats.org/officeDocument/2006/relationships/diagramQuickStyle" Target="../diagrams/quickStyle1.xml" /><Relationship Id="rId7" Type="http://schemas.openxmlformats.org/officeDocument/2006/relationships/diagramData" Target="../diagrams/data2.xml" /><Relationship Id="rId8" Type="http://schemas.microsoft.com/office/2007/relationships/diagramDrawing" Target="../diagrams/drawing2.xml" /><Relationship Id="rId9" Type="http://schemas.openxmlformats.org/officeDocument/2006/relationships/diagramColors" Target="../diagrams/colors2.xml" /><Relationship Id="rId10" Type="http://schemas.openxmlformats.org/officeDocument/2006/relationships/diagramLayout" Target="../diagrams/layout2.xml" /><Relationship Id="rId11" Type="http://schemas.openxmlformats.org/officeDocument/2006/relationships/diagramQuickStyle" Target="../diagrams/quickStyle2.xml" /><Relationship Id="rId1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 bwMode="auto">
          <a:xfrm>
            <a:off x="215837" y="2153033"/>
            <a:ext cx="6286501" cy="722313"/>
          </a:xfrm>
        </p:spPr>
        <p:txBody>
          <a:bodyPr/>
          <a:lstStyle/>
          <a:p>
            <a:pPr>
              <a:defRPr/>
            </a:pPr>
            <a:r>
              <a:rPr lang="ru-RU" sz="2600">
                <a:solidFill>
                  <a:schemeClr val="tx1"/>
                </a:solidFill>
                <a:latin typeface="Times New Roman"/>
                <a:cs typeface="Times New Roman"/>
              </a:rPr>
              <a:t>Министерство финансов </a:t>
            </a:r>
            <a:br>
              <a:rPr lang="ru-RU" sz="260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ru-RU" sz="2600">
                <a:solidFill>
                  <a:schemeClr val="tx1"/>
                </a:solidFill>
                <a:latin typeface="Times New Roman"/>
                <a:cs typeface="Times New Roman"/>
              </a:rPr>
              <a:t>Забайкальского края</a:t>
            </a:r>
            <a:endParaRPr/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 bwMode="auto">
          <a:xfrm>
            <a:off x="224020" y="3779859"/>
            <a:ext cx="5711825" cy="284683"/>
          </a:xfrm>
        </p:spPr>
        <p:txBody>
          <a:bodyPr/>
          <a:lstStyle/>
          <a:p>
            <a:pPr>
              <a:defRPr/>
            </a:pPr>
            <a:r>
              <a:rPr lang="ru-RU" b="1">
                <a:latin typeface="Times New Roman"/>
                <a:cs typeface="Times New Roman"/>
              </a:rPr>
              <a:t>Итоговая защита</a:t>
            </a:r>
            <a:endParaRPr b="1"/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1"/>
          </p:nvPr>
        </p:nvSpPr>
        <p:spPr bwMode="auto">
          <a:xfrm>
            <a:off x="215837" y="4273411"/>
            <a:ext cx="4412346" cy="5335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Антропова Вера Александровна </a:t>
            </a:r>
            <a:endParaRPr/>
          </a:p>
          <a:p>
            <a:pPr>
              <a:defRPr/>
            </a:pP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Министр финансов Забайкальского края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87891" y="253278"/>
            <a:ext cx="968006" cy="1151120"/>
          </a:xfrm>
          <a:prstGeom prst="rect">
            <a:avLst/>
          </a:prstGeom>
        </p:spPr>
      </p:pic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102158" y="274098"/>
            <a:ext cx="1130300" cy="1130300"/>
          </a:xfrm>
          <a:prstGeom prst="rect">
            <a:avLst/>
          </a:prstGeom>
          <a:noFill/>
        </p:spPr>
      </p:pic>
      <p:pic>
        <p:nvPicPr>
          <p:cNvPr id="2056" name="Picture 8" descr="Picture background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255897" y="253278"/>
            <a:ext cx="1917205" cy="10484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 bwMode="auto">
          <a:xfrm>
            <a:off x="122926" y="12611"/>
            <a:ext cx="3359746" cy="3794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/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9pPr>
          </a:lstStyle>
          <a:p>
            <a:pPr algn="ctr">
              <a:defRPr/>
            </a:pPr>
            <a:r>
              <a:rPr lang="ru-RU" sz="180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Подготовка к плану действий </a:t>
            </a:r>
            <a:endParaRPr sz="2800"/>
          </a:p>
        </p:txBody>
      </p:sp>
      <p:graphicFrame>
        <p:nvGraphicFramePr>
          <p:cNvPr id="3" name="Таблица 2"/>
          <p:cNvGraphicFramePr>
            <a:graphicFrameLocks xmlns:a="http://schemas.openxmlformats.org/drawingml/2006/main" noGrp="1"/>
          </p:cNvGraphicFramePr>
          <p:nvPr/>
        </p:nvGraphicFramePr>
        <p:xfrm>
          <a:off x="215899" y="1312223"/>
          <a:ext cx="8532812" cy="2604574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{7DF18680-E054-41AD-8BC1-D1AEF772440D}</a:tableStyleId>
              </a:tblPr>
              <a:tblGrid>
                <a:gridCol w="5809653"/>
                <a:gridCol w="1465979"/>
                <a:gridCol w="1257180"/>
              </a:tblGrid>
              <a:tr h="959431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Проблема</a:t>
                      </a:r>
                      <a:endParaRPr/>
                    </a:p>
                  </a:txBody>
                  <a:tcPr marT="34322" marB="34322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Решить полностью</a:t>
                      </a:r>
                      <a:endParaRPr/>
                    </a:p>
                  </a:txBody>
                  <a:tcPr marT="34322" marB="34322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Решить частично </a:t>
                      </a:r>
                      <a:endParaRPr/>
                    </a:p>
                  </a:txBody>
                  <a:tcPr marT="34322" marB="34322" anchor="ctr">
                    <a:solidFill>
                      <a:schemeClr val="accent1"/>
                    </a:solidFill>
                  </a:tcPr>
                </a:tc>
              </a:tr>
              <a:tr h="1645143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Нарушение сроков хранения архивных документов,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сроков сдачи дел постоянного хранения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в ГКУ «Государственный архив Забайкальского края»</a:t>
                      </a:r>
                      <a:endParaRPr/>
                    </a:p>
                  </a:txBody>
                  <a:tcPr marT="34322" marB="3432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1400">
                        <a:latin typeface="Times New Roman"/>
                        <a:cs typeface="Times New Roman"/>
                      </a:endParaRPr>
                    </a:p>
                  </a:txBody>
                  <a:tcPr marT="34322" marB="3432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1400">
                        <a:latin typeface="Times New Roman"/>
                        <a:cs typeface="Times New Roman"/>
                      </a:endParaRPr>
                    </a:p>
                  </a:txBody>
                  <a:tcPr marT="34322" marB="3432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1" name="Прямая соединительная линия 10"/>
          <p:cNvCxnSpPr>
            <a:cxnSpLocks/>
          </p:cNvCxnSpPr>
          <p:nvPr/>
        </p:nvCxnSpPr>
        <p:spPr bwMode="auto">
          <a:xfrm>
            <a:off x="215899" y="346259"/>
            <a:ext cx="6287385" cy="271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 bwMode="auto">
          <a:xfrm>
            <a:off x="92150" y="366281"/>
            <a:ext cx="75755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0">
                <a:ln>
                  <a:noFill/>
                </a:ln>
                <a:latin typeface="Times New Roman"/>
                <a:cs typeface="Times New Roman"/>
              </a:rPr>
              <a:t>«Организация структуры хранения документации в Министерстве финансов Забайкальского края»</a:t>
            </a:r>
            <a:endParaRPr lang="ru-RU" sz="1200" b="0" i="0" u="none" strike="noStrike" cap="none" spc="0">
              <a:ln>
                <a:noFill/>
              </a:ln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718364" y="386998"/>
            <a:ext cx="272460" cy="324000"/>
          </a:xfrm>
          <a:prstGeom prst="rect">
            <a:avLst/>
          </a:prstGeom>
        </p:spPr>
      </p:pic>
      <p:pic>
        <p:nvPicPr>
          <p:cNvPr id="485034278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 flipH="0" flipV="0">
            <a:off x="6503283" y="2950559"/>
            <a:ext cx="581621" cy="43857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>
            <a:spLocks noGrp="1"/>
          </p:cNvSpPr>
          <p:nvPr>
            <p:ph type="title"/>
          </p:nvPr>
        </p:nvSpPr>
        <p:spPr bwMode="auto">
          <a:xfrm>
            <a:off x="146305" y="102218"/>
            <a:ext cx="2431780" cy="330200"/>
          </a:xfrm>
        </p:spPr>
        <p:txBody>
          <a:bodyPr/>
          <a:lstStyle/>
          <a:p>
            <a:pPr algn="ctr">
              <a:defRPr/>
            </a:pPr>
            <a:r>
              <a:rPr lang="ru-RU" sz="1800">
                <a:latin typeface="Times New Roman"/>
                <a:cs typeface="Times New Roman"/>
              </a:rPr>
              <a:t>Вклад в цель проекта</a:t>
            </a:r>
            <a:endParaRPr/>
          </a:p>
        </p:txBody>
      </p:sp>
      <p:graphicFrame>
        <p:nvGraphicFramePr>
          <p:cNvPr id="4" name="Таблица 3"/>
          <p:cNvGraphicFramePr>
            <a:graphicFrameLocks xmlns:a="http://schemas.openxmlformats.org/drawingml/2006/main" noGrp="1"/>
          </p:cNvGraphicFramePr>
          <p:nvPr/>
        </p:nvGraphicFramePr>
        <p:xfrm>
          <a:off x="215899" y="866559"/>
          <a:ext cx="8532814" cy="3849286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3186751"/>
                <a:gridCol w="2002142"/>
                <a:gridCol w="1756146"/>
                <a:gridCol w="1587775"/>
              </a:tblGrid>
              <a:tr h="987161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Проблема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Первопричина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Предлагаемое решение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Вклад в достижение цели</a:t>
                      </a:r>
                      <a:endParaRPr/>
                    </a:p>
                  </a:txBody>
                  <a:tcPr anchor="ctr"/>
                </a:tc>
              </a:tr>
              <a:tr h="286212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</a:rPr>
                        <a:t>Нарушение сроков хранения архивных документов, сроков сдачи дел постоянного хранения в ГКУ «Государственный архив Забайкальского края»</a:t>
                      </a:r>
                      <a:endParaRPr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Нерегламентированные процессы работы с архивными документами</a:t>
                      </a:r>
                      <a:endParaRPr/>
                    </a:p>
                    <a:p>
                      <a:pPr algn="ctr">
                        <a:defRPr/>
                      </a:pPr>
                      <a:endParaRPr lang="ru-RU" sz="1400" b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>
                          <a:latin typeface="Times New Roman"/>
                          <a:cs typeface="Times New Roman"/>
                        </a:rPr>
                        <a:t>Разработка внутреннего порядка архивного документооборота в Министерстве, графика сдачи дел, и  предложений по изменению номенклатуры</a:t>
                      </a:r>
                      <a:endParaRPr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Сокращение времени на сбор и обработку архивных документов </a:t>
                      </a:r>
                      <a:endParaRPr/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на 58 - 62 рабочих дня</a:t>
                      </a:r>
                      <a:endParaRPr/>
                    </a:p>
                    <a:p>
                      <a:pPr algn="ctr">
                        <a:defRPr/>
                      </a:pPr>
                      <a:endParaRPr lang="ru-RU" sz="140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 bwMode="auto">
          <a:xfrm>
            <a:off x="92150" y="366281"/>
            <a:ext cx="75755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0">
                <a:ln>
                  <a:noFill/>
                </a:ln>
                <a:latin typeface="Times New Roman"/>
                <a:cs typeface="Times New Roman"/>
              </a:rPr>
              <a:t>«Организация структуры хранения документации в Министерстве финансов Забайкальского края»</a:t>
            </a:r>
            <a:endParaRPr lang="ru-RU" sz="1200" b="0" i="0" u="none" strike="noStrike" cap="none" spc="0">
              <a:ln>
                <a:noFill/>
              </a:ln>
            </a:endParaRPr>
          </a:p>
        </p:txBody>
      </p:sp>
      <p:cxnSp>
        <p:nvCxnSpPr>
          <p:cNvPr id="10" name="Прямая соединительная линия 9"/>
          <p:cNvCxnSpPr>
            <a:cxnSpLocks/>
          </p:cNvCxnSpPr>
          <p:nvPr/>
        </p:nvCxnSpPr>
        <p:spPr bwMode="auto">
          <a:xfrm>
            <a:off x="215899" y="346259"/>
            <a:ext cx="6287385" cy="271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718364" y="386998"/>
            <a:ext cx="272460" cy="32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-120877" y="101052"/>
            <a:ext cx="3181122" cy="301560"/>
          </a:xfrm>
        </p:spPr>
        <p:txBody>
          <a:bodyPr/>
          <a:lstStyle/>
          <a:p>
            <a:pPr algn="ctr">
              <a:defRPr/>
            </a:pPr>
            <a:r>
              <a:rPr lang="ru-RU"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Целевая карта процесса</a:t>
            </a:r>
            <a:endParaRPr sz="4400"/>
          </a:p>
        </p:txBody>
      </p:sp>
      <p:sp>
        <p:nvSpPr>
          <p:cNvPr id="4" name="TextBox 3"/>
          <p:cNvSpPr txBox="1"/>
          <p:nvPr/>
        </p:nvSpPr>
        <p:spPr bwMode="auto">
          <a:xfrm>
            <a:off x="-313899" y="4419888"/>
            <a:ext cx="794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</a:rPr>
              <a:t>Время протекания процесса (ВПП) – от 182 до 185 рабочих дней</a:t>
            </a:r>
            <a:endParaRPr sz="200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rcRect l="4340" t="23537" r="2557" b="42303"/>
          <a:stretch/>
        </p:blipFill>
        <p:spPr bwMode="auto">
          <a:xfrm>
            <a:off x="219740" y="1332617"/>
            <a:ext cx="8528974" cy="2397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Прямая соединительная линия 7"/>
          <p:cNvCxnSpPr>
            <a:cxnSpLocks/>
          </p:cNvCxnSpPr>
          <p:nvPr/>
        </p:nvCxnSpPr>
        <p:spPr bwMode="auto">
          <a:xfrm>
            <a:off x="215899" y="346259"/>
            <a:ext cx="6287385" cy="271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 bwMode="auto">
          <a:xfrm>
            <a:off x="92150" y="366281"/>
            <a:ext cx="75755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0">
                <a:ln>
                  <a:noFill/>
                </a:ln>
                <a:latin typeface="Times New Roman"/>
                <a:cs typeface="Times New Roman"/>
              </a:rPr>
              <a:t>«Организация структуры хранения документации в Министерстве финансов Забайкальского края»</a:t>
            </a:r>
            <a:endParaRPr lang="ru-RU" sz="1200" b="0" i="0" u="none" strike="noStrike" cap="none" spc="0">
              <a:ln>
                <a:noFill/>
              </a:ln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718364" y="386998"/>
            <a:ext cx="272460" cy="32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>
            <a:spLocks noGrp="1"/>
          </p:cNvSpPr>
          <p:nvPr>
            <p:ph type="title"/>
          </p:nvPr>
        </p:nvSpPr>
        <p:spPr bwMode="auto">
          <a:xfrm>
            <a:off x="-56073" y="81864"/>
            <a:ext cx="5080883" cy="272486"/>
          </a:xfrm>
        </p:spPr>
        <p:txBody>
          <a:bodyPr/>
          <a:lstStyle/>
          <a:p>
            <a:pPr algn="ctr">
              <a:defRPr/>
            </a:pPr>
            <a:r>
              <a:rPr lang="ru-RU"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План мероприятий по реализации проекта</a:t>
            </a:r>
            <a:endParaRPr sz="440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92150" y="366281"/>
            <a:ext cx="75755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0">
                <a:ln>
                  <a:noFill/>
                </a:ln>
                <a:latin typeface="Times New Roman"/>
                <a:cs typeface="Times New Roman"/>
              </a:rPr>
              <a:t>«Организация структуры хранения документации в Министерстве финансов Забайкальского края»</a:t>
            </a:r>
            <a:endParaRPr lang="ru-RU" sz="1200" b="0" i="0" u="none" strike="noStrike" cap="none" spc="0">
              <a:ln>
                <a:noFill/>
              </a:ln>
            </a:endParaRPr>
          </a:p>
        </p:txBody>
      </p:sp>
      <p:cxnSp>
        <p:nvCxnSpPr>
          <p:cNvPr id="11" name="Прямая соединительная линия 10"/>
          <p:cNvCxnSpPr>
            <a:cxnSpLocks/>
          </p:cNvCxnSpPr>
          <p:nvPr/>
        </p:nvCxnSpPr>
        <p:spPr bwMode="auto">
          <a:xfrm>
            <a:off x="215899" y="346259"/>
            <a:ext cx="6287385" cy="271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718364" y="386998"/>
            <a:ext cx="272460" cy="32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 l="1533" t="26426" r="42765" b="21811"/>
          <a:stretch/>
        </p:blipFill>
        <p:spPr bwMode="auto">
          <a:xfrm>
            <a:off x="334092" y="895734"/>
            <a:ext cx="7575504" cy="39597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rcRect l="32993" t="11932" r="33929" b="5317"/>
          <a:stretch/>
        </p:blipFill>
        <p:spPr bwMode="auto">
          <a:xfrm>
            <a:off x="7386646" y="639949"/>
            <a:ext cx="1586743" cy="2232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rcRect l="32921" t="11978" r="33822" b="5141"/>
          <a:stretch/>
        </p:blipFill>
        <p:spPr bwMode="auto">
          <a:xfrm>
            <a:off x="5562418" y="620351"/>
            <a:ext cx="1614742" cy="226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rcRect l="33139" t="11932" r="33929" b="6590"/>
          <a:stretch/>
        </p:blipFill>
        <p:spPr bwMode="auto">
          <a:xfrm>
            <a:off x="3696499" y="643280"/>
            <a:ext cx="1592164" cy="2215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rcRect l="32920" t="11932" r="33929" b="4540"/>
          <a:stretch/>
        </p:blipFill>
        <p:spPr bwMode="auto">
          <a:xfrm>
            <a:off x="1960680" y="666523"/>
            <a:ext cx="1530613" cy="2169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2"/>
          <p:cNvSpPr>
            <a:spLocks noGrp="1"/>
          </p:cNvSpPr>
          <p:nvPr>
            <p:ph type="title"/>
          </p:nvPr>
        </p:nvSpPr>
        <p:spPr bwMode="auto">
          <a:xfrm>
            <a:off x="0" y="79131"/>
            <a:ext cx="2654597" cy="271888"/>
          </a:xfrm>
        </p:spPr>
        <p:txBody>
          <a:bodyPr/>
          <a:lstStyle/>
          <a:p>
            <a:pPr algn="ctr">
              <a:defRPr/>
            </a:pPr>
            <a:r>
              <a:rPr lang="ru-RU"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Реализация проекта</a:t>
            </a:r>
            <a:endParaRPr sz="4400"/>
          </a:p>
        </p:txBody>
      </p:sp>
      <p:cxnSp>
        <p:nvCxnSpPr>
          <p:cNvPr id="8" name="Прямая соединительная линия 7"/>
          <p:cNvCxnSpPr>
            <a:cxnSpLocks/>
          </p:cNvCxnSpPr>
          <p:nvPr/>
        </p:nvCxnSpPr>
        <p:spPr bwMode="auto">
          <a:xfrm>
            <a:off x="215899" y="346259"/>
            <a:ext cx="6287385" cy="271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 bwMode="auto">
          <a:xfrm>
            <a:off x="92150" y="366281"/>
            <a:ext cx="75755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0">
                <a:ln>
                  <a:noFill/>
                </a:ln>
                <a:latin typeface="Times New Roman"/>
                <a:cs typeface="Times New Roman"/>
              </a:rPr>
              <a:t>«Организация структуры хранения документации в Министерстве финансов Забайкальского края»</a:t>
            </a:r>
            <a:endParaRPr lang="ru-RU" sz="1200" b="0" i="0" u="none" strike="noStrike" cap="none" spc="0">
              <a:ln>
                <a:noFill/>
              </a:ln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718364" y="386998"/>
            <a:ext cx="272460" cy="32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rcRect l="33955" t="10968" r="34568" b="6944"/>
          <a:stretch/>
        </p:blipFill>
        <p:spPr bwMode="auto">
          <a:xfrm>
            <a:off x="215899" y="658542"/>
            <a:ext cx="1589502" cy="2331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rcRect l="33139" t="14180" r="33722" b="4019"/>
          <a:stretch/>
        </p:blipFill>
        <p:spPr bwMode="auto">
          <a:xfrm>
            <a:off x="394317" y="2504434"/>
            <a:ext cx="1571191" cy="2181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rcRect l="33139" t="11932" r="33929" b="5057"/>
          <a:stretch/>
        </p:blipFill>
        <p:spPr bwMode="auto">
          <a:xfrm>
            <a:off x="2239263" y="2515445"/>
            <a:ext cx="1574801" cy="2232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rcRect l="33066" t="12460" r="33929" b="4798"/>
          <a:stretch/>
        </p:blipFill>
        <p:spPr bwMode="auto">
          <a:xfrm>
            <a:off x="4158382" y="2520066"/>
            <a:ext cx="1580294" cy="2228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rcRect l="33066" t="12756" r="33929" b="4409"/>
          <a:stretch/>
        </p:blipFill>
        <p:spPr bwMode="auto">
          <a:xfrm>
            <a:off x="6135692" y="2520280"/>
            <a:ext cx="1574801" cy="2223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>
            <a:spLocks noGrp="1"/>
          </p:cNvSpPr>
          <p:nvPr>
            <p:ph type="title"/>
          </p:nvPr>
        </p:nvSpPr>
        <p:spPr bwMode="auto">
          <a:xfrm>
            <a:off x="0" y="79131"/>
            <a:ext cx="2654597" cy="271888"/>
          </a:xfrm>
        </p:spPr>
        <p:txBody>
          <a:bodyPr/>
          <a:lstStyle/>
          <a:p>
            <a:pPr algn="ctr">
              <a:defRPr/>
            </a:pPr>
            <a:r>
              <a:rPr lang="ru-RU"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Реализация проекта</a:t>
            </a:r>
            <a:endParaRPr sz="44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 l="33750" t="12784" r="34174" b="5128"/>
          <a:stretch/>
        </p:blipFill>
        <p:spPr bwMode="auto">
          <a:xfrm>
            <a:off x="280998" y="911746"/>
            <a:ext cx="2682459" cy="3861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Прямая соединительная линия 7"/>
          <p:cNvCxnSpPr>
            <a:cxnSpLocks/>
          </p:cNvCxnSpPr>
          <p:nvPr/>
        </p:nvCxnSpPr>
        <p:spPr bwMode="auto">
          <a:xfrm>
            <a:off x="215899" y="346259"/>
            <a:ext cx="6287385" cy="271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 bwMode="auto">
          <a:xfrm>
            <a:off x="92150" y="366281"/>
            <a:ext cx="75755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0">
                <a:ln>
                  <a:noFill/>
                </a:ln>
                <a:latin typeface="Times New Roman"/>
                <a:cs typeface="Times New Roman"/>
              </a:rPr>
              <a:t>«Организация структуры хранения документации в Министерстве финансов Забайкальского края»</a:t>
            </a:r>
            <a:endParaRPr lang="ru-RU" sz="1200" b="0" i="0" u="none" strike="noStrike" cap="none" spc="0">
              <a:ln>
                <a:noFill/>
              </a:ln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718364" y="386998"/>
            <a:ext cx="272460" cy="324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rcRect l="30219" t="17679" r="11751" b="9858"/>
          <a:stretch/>
        </p:blipFill>
        <p:spPr bwMode="auto">
          <a:xfrm>
            <a:off x="3113468" y="911746"/>
            <a:ext cx="5469878" cy="3841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 bwMode="auto">
          <a:xfrm>
            <a:off x="215899" y="20589"/>
            <a:ext cx="3974437" cy="3283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/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endParaRPr sz="180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2150" y="366281"/>
            <a:ext cx="75755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0">
                <a:ln>
                  <a:noFill/>
                </a:ln>
                <a:latin typeface="Times New Roman"/>
                <a:cs typeface="Times New Roman"/>
              </a:rPr>
              <a:t>«Организация структуры хранения документации в Министерстве финансов Забайкальского края»</a:t>
            </a:r>
            <a:endParaRPr lang="ru-RU" sz="1200" b="0" i="0" u="none" strike="noStrike" cap="none" spc="0">
              <a:ln>
                <a:noFill/>
              </a:ln>
            </a:endParaRPr>
          </a:p>
        </p:txBody>
      </p:sp>
      <p:cxnSp>
        <p:nvCxnSpPr>
          <p:cNvPr id="12" name="Прямая соединительная линия 11"/>
          <p:cNvCxnSpPr>
            <a:cxnSpLocks/>
          </p:cNvCxnSpPr>
          <p:nvPr/>
        </p:nvCxnSpPr>
        <p:spPr bwMode="auto">
          <a:xfrm>
            <a:off x="215899" y="346259"/>
            <a:ext cx="6287385" cy="271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718364" y="386998"/>
            <a:ext cx="272460" cy="324000"/>
          </a:xfrm>
          <a:prstGeom prst="rect">
            <a:avLst/>
          </a:prstGeom>
        </p:spPr>
      </p:pic>
      <p:sp>
        <p:nvSpPr>
          <p:cNvPr id="8" name="Заголовок 1"/>
          <p:cNvSpPr txBox="1"/>
          <p:nvPr/>
        </p:nvSpPr>
        <p:spPr bwMode="auto">
          <a:xfrm>
            <a:off x="215899" y="29241"/>
            <a:ext cx="3974437" cy="3283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/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 sz="180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Обратная связь</a:t>
            </a:r>
            <a:endParaRPr sz="1800"/>
          </a:p>
        </p:txBody>
      </p:sp>
      <p:sp>
        <p:nvSpPr>
          <p:cNvPr id="10" name="Заголовок 1"/>
          <p:cNvSpPr txBox="1"/>
          <p:nvPr/>
        </p:nvSpPr>
        <p:spPr bwMode="auto">
          <a:xfrm>
            <a:off x="868733" y="2346551"/>
            <a:ext cx="3974437" cy="3283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/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 sz="1800"/>
              <a:t>Анкета обратной связи</a:t>
            </a:r>
            <a:endParaRPr sz="180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284860" y="917934"/>
            <a:ext cx="3697786" cy="369778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 bwMode="auto">
          <a:xfrm>
            <a:off x="215899" y="20589"/>
            <a:ext cx="3974437" cy="3283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/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endParaRPr sz="180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2150" y="366281"/>
            <a:ext cx="75755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0">
                <a:ln>
                  <a:noFill/>
                </a:ln>
                <a:latin typeface="Times New Roman"/>
                <a:cs typeface="Times New Roman"/>
              </a:rPr>
              <a:t>«Организация структуры хранения документации в Министерстве финансов Забайкальского края»</a:t>
            </a:r>
            <a:endParaRPr lang="ru-RU" sz="1200" b="0" i="0" u="none" strike="noStrike" cap="none" spc="0">
              <a:ln>
                <a:noFill/>
              </a:ln>
            </a:endParaRPr>
          </a:p>
        </p:txBody>
      </p:sp>
      <p:cxnSp>
        <p:nvCxnSpPr>
          <p:cNvPr id="12" name="Прямая соединительная линия 11"/>
          <p:cNvCxnSpPr>
            <a:cxnSpLocks/>
          </p:cNvCxnSpPr>
          <p:nvPr/>
        </p:nvCxnSpPr>
        <p:spPr bwMode="auto">
          <a:xfrm>
            <a:off x="215899" y="346259"/>
            <a:ext cx="6287385" cy="271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718364" y="386998"/>
            <a:ext cx="272460" cy="324000"/>
          </a:xfrm>
          <a:prstGeom prst="rect">
            <a:avLst/>
          </a:prstGeom>
        </p:spPr>
      </p:pic>
      <p:sp>
        <p:nvSpPr>
          <p:cNvPr id="8" name="Заголовок 1"/>
          <p:cNvSpPr txBox="1"/>
          <p:nvPr/>
        </p:nvSpPr>
        <p:spPr bwMode="auto">
          <a:xfrm>
            <a:off x="215899" y="29241"/>
            <a:ext cx="3974437" cy="3283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/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Результаты обратной связи </a:t>
            </a:r>
            <a:endParaRPr sz="18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15899" y="912094"/>
            <a:ext cx="4272490" cy="584775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Times New Roman"/>
                <a:cs typeface="Times New Roman"/>
              </a:rPr>
              <a:t>Была ли необходимость в Министерстве упорядочить работу с архивом? </a:t>
            </a:r>
            <a:endParaRPr/>
          </a:p>
        </p:txBody>
      </p:sp>
      <p:graphicFrame>
        <p:nvGraphicFramePr>
          <p:cNvPr id="7" name="Диаграмма 6"/>
          <p:cNvGraphicFramePr>
            <a:graphicFrameLocks xmlns:a="http://schemas.openxmlformats.org/drawingml/2006/main"/>
          </p:cNvGraphicFramePr>
          <p:nvPr/>
        </p:nvGraphicFramePr>
        <p:xfrm>
          <a:off x="-308318" y="1743091"/>
          <a:ext cx="4796707" cy="3035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Прямая соединительная линия 13"/>
          <p:cNvCxnSpPr>
            <a:cxnSpLocks/>
          </p:cNvCxnSpPr>
          <p:nvPr/>
        </p:nvCxnSpPr>
        <p:spPr bwMode="auto">
          <a:xfrm>
            <a:off x="4625399" y="912094"/>
            <a:ext cx="0" cy="3804369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 bwMode="auto">
          <a:xfrm>
            <a:off x="215899" y="4558651"/>
            <a:ext cx="224614" cy="1578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>
                <a:latin typeface="Times New Roman"/>
                <a:cs typeface="Times New Roman"/>
              </a:rPr>
              <a:t>1</a:t>
            </a:r>
            <a:endParaRPr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4778913" y="912094"/>
            <a:ext cx="4258296" cy="83099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Times New Roman"/>
                <a:cs typeface="Times New Roman"/>
              </a:rPr>
              <a:t>Насколько Вы находите удобным и понятным разработанный порядок организации работы с архивом Министерства?</a:t>
            </a:r>
            <a:endParaRPr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728251" y="4558651"/>
            <a:ext cx="224614" cy="1578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>
                <a:latin typeface="Times New Roman"/>
                <a:cs typeface="Times New Roman"/>
              </a:rPr>
              <a:t>2</a:t>
            </a:r>
            <a:endParaRPr/>
          </a:p>
        </p:txBody>
      </p:sp>
      <p:graphicFrame>
        <p:nvGraphicFramePr>
          <p:cNvPr id="19" name="Диаграмма 18"/>
          <p:cNvGraphicFramePr>
            <a:graphicFrameLocks xmlns:a="http://schemas.openxmlformats.org/drawingml/2006/main"/>
          </p:cNvGraphicFramePr>
          <p:nvPr/>
        </p:nvGraphicFramePr>
        <p:xfrm>
          <a:off x="4387032" y="1681087"/>
          <a:ext cx="4696359" cy="3035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 bwMode="auto">
          <a:xfrm>
            <a:off x="215899" y="20589"/>
            <a:ext cx="3974437" cy="3283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/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endParaRPr sz="180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2150" y="366281"/>
            <a:ext cx="75755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0">
                <a:ln>
                  <a:noFill/>
                </a:ln>
                <a:latin typeface="Times New Roman"/>
                <a:cs typeface="Times New Roman"/>
              </a:rPr>
              <a:t>«Организация структуры хранения документации в Министерстве финансов Забайкальского края»</a:t>
            </a:r>
            <a:endParaRPr lang="ru-RU" sz="1200" b="0" i="0" u="none" strike="noStrike" cap="none" spc="0">
              <a:ln>
                <a:noFill/>
              </a:ln>
            </a:endParaRPr>
          </a:p>
        </p:txBody>
      </p:sp>
      <p:cxnSp>
        <p:nvCxnSpPr>
          <p:cNvPr id="12" name="Прямая соединительная линия 11"/>
          <p:cNvCxnSpPr>
            <a:cxnSpLocks/>
          </p:cNvCxnSpPr>
          <p:nvPr/>
        </p:nvCxnSpPr>
        <p:spPr bwMode="auto">
          <a:xfrm>
            <a:off x="215899" y="346259"/>
            <a:ext cx="6287385" cy="271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718364" y="386998"/>
            <a:ext cx="272460" cy="324000"/>
          </a:xfrm>
          <a:prstGeom prst="rect">
            <a:avLst/>
          </a:prstGeom>
        </p:spPr>
      </p:pic>
      <p:sp>
        <p:nvSpPr>
          <p:cNvPr id="8" name="Заголовок 1"/>
          <p:cNvSpPr txBox="1"/>
          <p:nvPr/>
        </p:nvSpPr>
        <p:spPr bwMode="auto">
          <a:xfrm>
            <a:off x="215899" y="29241"/>
            <a:ext cx="3974437" cy="3283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/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Результаты обратной связи </a:t>
            </a:r>
            <a:endParaRPr sz="18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15899" y="912094"/>
            <a:ext cx="4272490" cy="83099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Times New Roman"/>
                <a:cs typeface="Times New Roman"/>
              </a:rPr>
              <a:t>Разработка Порядка организации работы с архивом Министерства смогла помочь в составлении номенклатуры? </a:t>
            </a:r>
            <a:endParaRPr/>
          </a:p>
        </p:txBody>
      </p:sp>
      <p:graphicFrame>
        <p:nvGraphicFramePr>
          <p:cNvPr id="7" name="Диаграмма 6"/>
          <p:cNvGraphicFramePr>
            <a:graphicFrameLocks xmlns:a="http://schemas.openxmlformats.org/drawingml/2006/main"/>
          </p:cNvGraphicFramePr>
          <p:nvPr/>
        </p:nvGraphicFramePr>
        <p:xfrm>
          <a:off x="-308318" y="1743091"/>
          <a:ext cx="4796707" cy="3035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Прямая соединительная линия 13"/>
          <p:cNvCxnSpPr>
            <a:cxnSpLocks/>
          </p:cNvCxnSpPr>
          <p:nvPr/>
        </p:nvCxnSpPr>
        <p:spPr bwMode="auto">
          <a:xfrm>
            <a:off x="4625399" y="912094"/>
            <a:ext cx="0" cy="3804369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 bwMode="auto">
          <a:xfrm>
            <a:off x="215899" y="4558651"/>
            <a:ext cx="224614" cy="1578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>
                <a:latin typeface="Times New Roman"/>
                <a:cs typeface="Times New Roman"/>
              </a:rPr>
              <a:t>3</a:t>
            </a:r>
            <a:endParaRPr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4778913" y="912094"/>
            <a:ext cx="4258296" cy="83099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>
                <a:latin typeface="Times New Roman"/>
                <a:cs typeface="Times New Roman"/>
              </a:rPr>
              <a:t>Удобны ли сроки прохождения архивных документов в Министерстве, указанные в Порядке график передачи дел?</a:t>
            </a:r>
            <a:endParaRPr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728251" y="4558651"/>
            <a:ext cx="224614" cy="1578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>
                <a:latin typeface="Times New Roman"/>
                <a:cs typeface="Times New Roman"/>
              </a:rPr>
              <a:t>4</a:t>
            </a:r>
            <a:endParaRPr/>
          </a:p>
        </p:txBody>
      </p:sp>
      <p:graphicFrame>
        <p:nvGraphicFramePr>
          <p:cNvPr id="19" name="Диаграмма 18"/>
          <p:cNvGraphicFramePr>
            <a:graphicFrameLocks xmlns:a="http://schemas.openxmlformats.org/drawingml/2006/main"/>
          </p:cNvGraphicFramePr>
          <p:nvPr/>
        </p:nvGraphicFramePr>
        <p:xfrm>
          <a:off x="4340851" y="1681087"/>
          <a:ext cx="4696359" cy="3035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 bwMode="auto">
          <a:xfrm>
            <a:off x="215899" y="20589"/>
            <a:ext cx="3974437" cy="3283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/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 sz="180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Достижение целевых показателей</a:t>
            </a:r>
            <a:endParaRPr sz="1800"/>
          </a:p>
        </p:txBody>
      </p:sp>
      <p:graphicFrame>
        <p:nvGraphicFramePr>
          <p:cNvPr id="3" name="Таблица 2"/>
          <p:cNvGraphicFramePr>
            <a:graphicFrameLocks xmlns:a="http://schemas.openxmlformats.org/drawingml/2006/main" noGrp="1"/>
          </p:cNvGraphicFramePr>
          <p:nvPr/>
        </p:nvGraphicFramePr>
        <p:xfrm>
          <a:off x="215899" y="1171365"/>
          <a:ext cx="8713416" cy="2535122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2009329"/>
                <a:gridCol w="1237272"/>
                <a:gridCol w="1093596"/>
                <a:gridCol w="1009816"/>
                <a:gridCol w="1582886"/>
                <a:gridCol w="1780517"/>
              </a:tblGrid>
              <a:tr h="646218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Наименование показателя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T="34322" marB="34322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Ед. измерения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T="34322" marB="34322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Текущий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T="34322" marB="34322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Целевой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T="34322" marB="34322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Фактический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T="34322" marB="34322"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Эффективность, % 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T="34322" marB="34322" anchor="ctr"/>
                </a:tc>
              </a:tr>
              <a:tr h="1888904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Организация структуры хранения документации в Министерстве финансов Забайкальского края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T="34322" marB="3432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Рабочий день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T="34322" marB="3432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от 240 </a:t>
                      </a:r>
                      <a:br>
                        <a:rPr lang="ru-RU" sz="1600">
                          <a:latin typeface="Times New Roman"/>
                          <a:cs typeface="Times New Roman"/>
                        </a:rPr>
                      </a:br>
                      <a:r>
                        <a:rPr lang="ru-RU" sz="1600">
                          <a:latin typeface="Times New Roman"/>
                          <a:cs typeface="Times New Roman"/>
                        </a:rPr>
                        <a:t>до 247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T="34322" marB="3432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от 179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до 181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T="34322" marB="3432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от 182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до 185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T="34322" marB="3432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600">
                          <a:latin typeface="Times New Roman"/>
                          <a:cs typeface="Times New Roman"/>
                        </a:rPr>
                        <a:t>94,51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T="34322" marB="3432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 bwMode="auto">
          <a:xfrm>
            <a:off x="376421" y="3883262"/>
            <a:ext cx="7180724" cy="100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>
                <a:latin typeface="Times New Roman"/>
                <a:cs typeface="Times New Roman"/>
              </a:rPr>
              <a:t>Выполнение плана мероприятий </a:t>
            </a:r>
            <a:r>
              <a:rPr lang="ru-RU" sz="2000" b="1">
                <a:latin typeface="Times New Roman"/>
                <a:cs typeface="Times New Roman"/>
              </a:rPr>
              <a:t>–</a:t>
            </a:r>
            <a:r>
              <a:rPr lang="ru-RU" sz="2000" b="1">
                <a:latin typeface="Times New Roman"/>
                <a:cs typeface="Times New Roman"/>
              </a:rPr>
              <a:t> 100%</a:t>
            </a:r>
            <a:endParaRPr/>
          </a:p>
          <a:p>
            <a:pPr>
              <a:defRPr/>
            </a:pPr>
            <a:r>
              <a:rPr lang="ru-RU" sz="2000" b="1">
                <a:latin typeface="Times New Roman"/>
                <a:cs typeface="Times New Roman"/>
              </a:rPr>
              <a:t>Эффективность мероприятия </a:t>
            </a:r>
            <a:r>
              <a:rPr lang="ru-RU" sz="20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ru-RU" sz="2000" b="1">
                <a:latin typeface="Times New Roman"/>
                <a:cs typeface="Times New Roman"/>
              </a:rPr>
              <a:t> 94,51 %</a:t>
            </a:r>
            <a:endParaRPr lang="ru-RU" sz="2000" b="1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000" b="1">
                <a:latin typeface="Times New Roman"/>
                <a:cs typeface="Times New Roman"/>
              </a:rPr>
              <a:t>Сокращение ВПП – от 58 до 62  рабочих дней</a:t>
            </a:r>
            <a:endParaRPr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2150" y="366281"/>
            <a:ext cx="75755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0">
                <a:ln>
                  <a:noFill/>
                </a:ln>
                <a:latin typeface="Times New Roman"/>
                <a:cs typeface="Times New Roman"/>
              </a:rPr>
              <a:t>«Организация структуры хранения документации в Министерстве финансов Забайкальского края»</a:t>
            </a:r>
            <a:endParaRPr lang="ru-RU" sz="1200" b="0" i="0" u="none" strike="noStrike" cap="none" spc="0">
              <a:ln>
                <a:noFill/>
              </a:ln>
            </a:endParaRPr>
          </a:p>
        </p:txBody>
      </p:sp>
      <p:cxnSp>
        <p:nvCxnSpPr>
          <p:cNvPr id="12" name="Прямая соединительная линия 11"/>
          <p:cNvCxnSpPr>
            <a:cxnSpLocks/>
          </p:cNvCxnSpPr>
          <p:nvPr/>
        </p:nvCxnSpPr>
        <p:spPr bwMode="auto">
          <a:xfrm>
            <a:off x="215899" y="346259"/>
            <a:ext cx="6287385" cy="271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718364" y="386998"/>
            <a:ext cx="272460" cy="32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27718" y="1885772"/>
            <a:ext cx="7822384" cy="2101012"/>
          </a:xfrm>
        </p:spPr>
        <p:txBody>
          <a:bodyPr/>
          <a:lstStyle/>
          <a:p>
            <a:pPr>
              <a:defRPr/>
            </a:pPr>
            <a:r>
              <a:rPr lang="ru-RU" sz="2800">
                <a:latin typeface="Times New Roman"/>
                <a:cs typeface="Times New Roman"/>
              </a:rPr>
              <a:t>«Организация структуры хранения документации в Министерстве финансов Забайкальского края»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Проект: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471743" y="342421"/>
            <a:ext cx="319073" cy="3794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Спасибо</a:t>
            </a:r>
            <a:endParaRPr/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за внимание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1200">
                <a:solidFill>
                  <a:srgbClr val="FF0000"/>
                </a:solidFill>
                <a:latin typeface="Times New Roman"/>
                <a:cs typeface="Times New Roman"/>
              </a:rPr>
              <a:t>15</a:t>
            </a:r>
            <a:r>
              <a:rPr lang="ru-RU" sz="120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lang="en-US" sz="120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lang="ru-RU" sz="1200">
                <a:solidFill>
                  <a:srgbClr val="FF0000"/>
                </a:solidFill>
                <a:latin typeface="Times New Roman"/>
                <a:cs typeface="Times New Roman"/>
              </a:rPr>
              <a:t>5.202</a:t>
            </a:r>
            <a:r>
              <a:rPr lang="en-US" sz="120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sz="12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>
                <a:latin typeface="Times New Roman"/>
                <a:ea typeface="Arial"/>
                <a:cs typeface="Times New Roman"/>
              </a:rPr>
              <a:t>Тел.: + 8 (3022) 35-12-24</a:t>
            </a:r>
            <a:endParaRPr/>
          </a:p>
          <a:p>
            <a:pPr>
              <a:defRPr/>
            </a:pPr>
            <a:r>
              <a:rPr lang="ru-RU" sz="1200">
                <a:latin typeface="Times New Roman"/>
                <a:ea typeface="Arial"/>
                <a:cs typeface="Times New Roman"/>
              </a:rPr>
              <a:t>E-mail: </a:t>
            </a:r>
            <a:r>
              <a:rPr lang="en-US" sz="1200">
                <a:latin typeface="Times New Roman"/>
                <a:ea typeface="Arial"/>
                <a:cs typeface="Times New Roman"/>
              </a:rPr>
              <a:t>prognoz@fin.e-zab.ru</a:t>
            </a:r>
            <a:endParaRPr lang="ru-RU" sz="1200">
              <a:latin typeface="Times New Roman"/>
              <a:ea typeface="Arial"/>
              <a:cs typeface="Times New Roman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Акжигитова Ирина Владимировна</a:t>
            </a:r>
            <a:endParaRPr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Консультант отдела реализации государственной политики в сфере закупок для обеспечения нужд Забайкальского края</a:t>
            </a:r>
            <a:endParaRPr lang="ru-RU">
              <a:latin typeface="Times New Roman"/>
              <a:cs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587091" y="325255"/>
            <a:ext cx="968006" cy="1151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title"/>
          </p:nvPr>
        </p:nvSpPr>
        <p:spPr bwMode="auto">
          <a:xfrm>
            <a:off x="-81387" y="89380"/>
            <a:ext cx="5574461" cy="342420"/>
          </a:xfrm>
        </p:spPr>
        <p:txBody>
          <a:bodyPr/>
          <a:lstStyle/>
          <a:p>
            <a:pPr algn="ctr">
              <a:defRPr/>
            </a:pPr>
            <a:r>
              <a:rPr lang="ru-RU"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Организационно-распорядительные документы</a:t>
            </a:r>
            <a:endParaRPr sz="44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 l="32015" t="11667" r="35658" b="7049"/>
          <a:stretch/>
        </p:blipFill>
        <p:spPr bwMode="auto">
          <a:xfrm>
            <a:off x="235239" y="792882"/>
            <a:ext cx="2950186" cy="41727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 l="31861" t="13891" r="35876" b="12688"/>
          <a:stretch/>
        </p:blipFill>
        <p:spPr bwMode="auto">
          <a:xfrm>
            <a:off x="3412761" y="798738"/>
            <a:ext cx="3259844" cy="41727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718364" y="386998"/>
            <a:ext cx="272460" cy="324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92150" y="372955"/>
            <a:ext cx="75755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>
                <a:latin typeface="Times New Roman"/>
                <a:cs typeface="Times New Roman"/>
              </a:rPr>
              <a:t>«Организация структуры хранения документации в Министерстве финансов Забайкальского края»</a:t>
            </a:r>
            <a:endParaRPr lang="ru-RU" sz="1200"/>
          </a:p>
        </p:txBody>
      </p:sp>
      <p:cxnSp>
        <p:nvCxnSpPr>
          <p:cNvPr id="9" name="Прямая соединительная линия 8"/>
          <p:cNvCxnSpPr>
            <a:cxnSpLocks/>
          </p:cNvCxnSpPr>
          <p:nvPr/>
        </p:nvCxnSpPr>
        <p:spPr bwMode="auto">
          <a:xfrm>
            <a:off x="215899" y="346259"/>
            <a:ext cx="6287385" cy="271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title"/>
          </p:nvPr>
        </p:nvSpPr>
        <p:spPr bwMode="auto">
          <a:xfrm>
            <a:off x="203567" y="73034"/>
            <a:ext cx="1897916" cy="338554"/>
          </a:xfrm>
        </p:spPr>
        <p:txBody>
          <a:bodyPr/>
          <a:lstStyle/>
          <a:p>
            <a:pPr algn="ctr">
              <a:defRPr/>
            </a:pPr>
            <a:r>
              <a:rPr lang="ru-RU"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Команда проекта</a:t>
            </a:r>
            <a:endParaRPr sz="44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699597" y="3066076"/>
            <a:ext cx="1261729" cy="16318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6400843" y="3410289"/>
            <a:ext cx="2348399" cy="129429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b="1">
                <a:solidFill>
                  <a:schemeClr val="tx1"/>
                </a:solidFill>
                <a:latin typeface="Times New Roman"/>
                <a:cs typeface="Times New Roman"/>
              </a:rPr>
              <a:t>Ивлева Дарья Михайловна </a:t>
            </a:r>
            <a:r>
              <a:rPr lang="ru-RU" sz="1200">
                <a:solidFill>
                  <a:schemeClr val="tx1"/>
                </a:solidFill>
                <a:latin typeface="Times New Roman"/>
                <a:cs typeface="Times New Roman"/>
              </a:rPr>
              <a:t>– главный специалист-эксперт отдела реализации государственной политики в сфере закупок для обеспечения нужд Забайкальского края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688300" y="3433980"/>
            <a:ext cx="2275366" cy="127060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b="1">
                <a:solidFill>
                  <a:schemeClr val="tx1"/>
                </a:solidFill>
                <a:latin typeface="Times New Roman"/>
                <a:cs typeface="Times New Roman"/>
              </a:rPr>
              <a:t>Трегубенко Ольга Алексеевна </a:t>
            </a:r>
            <a:r>
              <a:rPr lang="ru-RU" sz="1200">
                <a:solidFill>
                  <a:schemeClr val="tx1"/>
                </a:solidFill>
                <a:latin typeface="Times New Roman"/>
                <a:cs typeface="Times New Roman"/>
              </a:rPr>
              <a:t>– заместитель начальника отдела реализации государственной политики в сфере закупок для обеспечения нужд Забайкальского края</a:t>
            </a:r>
            <a:endParaRPr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rcRect l="0" t="13941" r="0" b="-1"/>
          <a:stretch/>
        </p:blipFill>
        <p:spPr bwMode="auto">
          <a:xfrm>
            <a:off x="109891" y="2936993"/>
            <a:ext cx="1302894" cy="1765043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 bwMode="auto">
          <a:xfrm>
            <a:off x="1630323" y="1184598"/>
            <a:ext cx="2333343" cy="121737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b="1">
                <a:solidFill>
                  <a:schemeClr val="tx1"/>
                </a:solidFill>
                <a:latin typeface="Times New Roman"/>
                <a:cs typeface="Times New Roman"/>
              </a:rPr>
              <a:t>Акжигитова Ирина Владимировна </a:t>
            </a:r>
            <a:r>
              <a:rPr lang="ru-RU" sz="1200">
                <a:solidFill>
                  <a:schemeClr val="tx1"/>
                </a:solidFill>
                <a:latin typeface="Times New Roman"/>
                <a:cs typeface="Times New Roman"/>
              </a:rPr>
              <a:t>– консультант отдела реализации государственной политики в сфере закупок для обеспечения нужд Забайкальского края</a:t>
            </a:r>
            <a:endParaRPr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6405893" y="1114176"/>
            <a:ext cx="2343368" cy="129429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b="1">
                <a:solidFill>
                  <a:schemeClr val="tx1"/>
                </a:solidFill>
                <a:latin typeface="Times New Roman"/>
                <a:cs typeface="Times New Roman"/>
              </a:rPr>
              <a:t>Петрук Юлия Анатольевна </a:t>
            </a:r>
            <a:r>
              <a:rPr lang="ru-RU" sz="1200">
                <a:solidFill>
                  <a:schemeClr val="tx1"/>
                </a:solidFill>
                <a:latin typeface="Times New Roman"/>
                <a:cs typeface="Times New Roman"/>
              </a:rPr>
              <a:t>– начальник отдела реализации государственной политики в сфере закупок для обеспечения нужд Забайкальского края</a:t>
            </a:r>
            <a:endParaRPr/>
          </a:p>
        </p:txBody>
      </p:sp>
      <p:cxnSp>
        <p:nvCxnSpPr>
          <p:cNvPr id="32" name="Прямая соединительная линия 31"/>
          <p:cNvCxnSpPr>
            <a:cxnSpLocks/>
          </p:cNvCxnSpPr>
          <p:nvPr/>
        </p:nvCxnSpPr>
        <p:spPr bwMode="auto">
          <a:xfrm>
            <a:off x="1630324" y="983165"/>
            <a:ext cx="21600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 bwMode="auto">
          <a:xfrm>
            <a:off x="1531083" y="628918"/>
            <a:ext cx="2346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>
                <a:latin typeface="Times New Roman"/>
                <a:cs typeface="Times New Roman"/>
              </a:rPr>
              <a:t>Руководитель проекта</a:t>
            </a: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 l="0" t="3607" r="0" b="13340"/>
          <a:stretch/>
        </p:blipFill>
        <p:spPr bwMode="auto">
          <a:xfrm>
            <a:off x="75730" y="838756"/>
            <a:ext cx="1464644" cy="15598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722811" y="776841"/>
            <a:ext cx="1261731" cy="1621790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>
            <a:cxnSpLocks/>
          </p:cNvCxnSpPr>
          <p:nvPr/>
        </p:nvCxnSpPr>
        <p:spPr bwMode="auto">
          <a:xfrm>
            <a:off x="215899" y="346259"/>
            <a:ext cx="6287385" cy="271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718364" y="386998"/>
            <a:ext cx="272460" cy="324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 bwMode="auto">
          <a:xfrm>
            <a:off x="92150" y="366281"/>
            <a:ext cx="75755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>
                <a:latin typeface="Times New Roman"/>
                <a:cs typeface="Times New Roman"/>
              </a:rPr>
              <a:t>«Организация структуры хранения документации в Министерстве финансов Забайкальского края»</a:t>
            </a:r>
            <a:endParaRPr lang="ru-RU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 l="30584" t="19548" r="13138" b="16995"/>
          <a:stretch/>
        </p:blipFill>
        <p:spPr bwMode="auto">
          <a:xfrm>
            <a:off x="215899" y="791784"/>
            <a:ext cx="6669980" cy="4230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 bwMode="auto">
          <a:xfrm>
            <a:off x="215899" y="95555"/>
            <a:ext cx="1816351" cy="261610"/>
          </a:xfrm>
        </p:spPr>
        <p:txBody>
          <a:bodyPr/>
          <a:lstStyle/>
          <a:p>
            <a:pPr algn="ctr">
              <a:defRPr/>
            </a:pPr>
            <a:r>
              <a:rPr lang="ru-RU" sz="1800">
                <a:solidFill>
                  <a:schemeClr val="tx1"/>
                </a:solidFill>
                <a:latin typeface="Times New Roman"/>
                <a:cs typeface="Times New Roman"/>
              </a:rPr>
              <a:t>Паспорт проекта</a:t>
            </a:r>
            <a:endParaRPr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92150" y="366281"/>
            <a:ext cx="75755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>
                <a:latin typeface="Times New Roman"/>
                <a:cs typeface="Times New Roman"/>
              </a:rPr>
              <a:t>«Организация структуры хранения документации в Министерстве финансов Забайкальского края»</a:t>
            </a:r>
            <a:endParaRPr lang="ru-RU" sz="1200"/>
          </a:p>
        </p:txBody>
      </p:sp>
      <p:cxnSp>
        <p:nvCxnSpPr>
          <p:cNvPr id="15" name="Прямая соединительная линия 14"/>
          <p:cNvCxnSpPr>
            <a:cxnSpLocks/>
          </p:cNvCxnSpPr>
          <p:nvPr/>
        </p:nvCxnSpPr>
        <p:spPr bwMode="auto">
          <a:xfrm>
            <a:off x="215899" y="346259"/>
            <a:ext cx="6287385" cy="2717"/>
          </a:xfrm>
          <a:prstGeom prst="line">
            <a:avLst/>
          </a:prstGeom>
          <a:noFill/>
          <a:ln w="1905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718364" y="386998"/>
            <a:ext cx="272460" cy="32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title"/>
          </p:nvPr>
        </p:nvSpPr>
        <p:spPr bwMode="auto">
          <a:xfrm>
            <a:off x="92150" y="91287"/>
            <a:ext cx="2939587" cy="330200"/>
          </a:xfrm>
        </p:spPr>
        <p:txBody>
          <a:bodyPr/>
          <a:lstStyle/>
          <a:p>
            <a:pPr algn="ctr">
              <a:defRPr/>
            </a:pPr>
            <a:r>
              <a:rPr lang="ru-RU" sz="1800">
                <a:latin typeface="Times New Roman"/>
                <a:cs typeface="Times New Roman"/>
              </a:rPr>
              <a:t>Текущая карта процесса</a:t>
            </a:r>
            <a:endParaRPr sz="4400"/>
          </a:p>
        </p:txBody>
      </p:sp>
      <p:sp>
        <p:nvSpPr>
          <p:cNvPr id="7" name="TextBox 6"/>
          <p:cNvSpPr txBox="1"/>
          <p:nvPr/>
        </p:nvSpPr>
        <p:spPr bwMode="auto">
          <a:xfrm>
            <a:off x="215899" y="4647063"/>
            <a:ext cx="7397907" cy="383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</a:rPr>
              <a:t>Время протекания процесса (ВПП) – от 240 до 247 рабочих дней</a:t>
            </a: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 l="3565" t="21323" r="11867" b="38857"/>
          <a:stretch/>
        </p:blipFill>
        <p:spPr bwMode="auto">
          <a:xfrm>
            <a:off x="215899" y="1278108"/>
            <a:ext cx="8532813" cy="22377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ятно 1 9"/>
          <p:cNvSpPr/>
          <p:nvPr/>
        </p:nvSpPr>
        <p:spPr bwMode="auto">
          <a:xfrm>
            <a:off x="219739" y="3811591"/>
            <a:ext cx="608513" cy="623141"/>
          </a:xfrm>
          <a:prstGeom prst="irregularSeal1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>
                <a:solidFill>
                  <a:sysClr val="windowText" lastClr="000000"/>
                </a:solidFill>
                <a:latin typeface="Times New Roman"/>
                <a:cs typeface="Times New Roman"/>
              </a:rPr>
              <a:t>1</a:t>
            </a:r>
            <a:endParaRPr lang="ru-RU" sz="2000" b="1" i="0" u="none" strike="noStrike" cap="none" spc="0">
              <a:ln>
                <a:noFill/>
              </a:ln>
              <a:solidFill>
                <a:sysClr val="windowText" lastClr="000000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871320" y="3794740"/>
            <a:ext cx="7819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rgbClr val="000000"/>
                </a:solidFill>
                <a:latin typeface="Times New Roman"/>
              </a:rPr>
              <a:t>Нарушение сроков хранения архивных документов, сроков сдачи дел </a:t>
            </a:r>
            <a:endParaRPr/>
          </a:p>
          <a:p>
            <a:pPr>
              <a:defRPr/>
            </a:pPr>
            <a:r>
              <a:rPr lang="ru-RU">
                <a:solidFill>
                  <a:srgbClr val="000000"/>
                </a:solidFill>
                <a:latin typeface="Times New Roman"/>
              </a:rPr>
              <a:t>постоянного хранения в ГКУ «Государственный архив Забайкальского края»</a:t>
            </a:r>
            <a:endParaRPr sz="200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92150" y="366281"/>
            <a:ext cx="75755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0">
                <a:ln>
                  <a:noFill/>
                </a:ln>
                <a:latin typeface="Times New Roman"/>
                <a:cs typeface="Times New Roman"/>
              </a:rPr>
              <a:t>«Организация структуры хранения документации в Министерстве финансов Забайкальского края»</a:t>
            </a:r>
            <a:endParaRPr lang="ru-RU" sz="1200" b="0" i="0" u="none" strike="noStrike" cap="none" spc="0">
              <a:ln>
                <a:noFill/>
              </a:ln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718364" y="386998"/>
            <a:ext cx="272460" cy="324000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>
            <a:cxnSpLocks/>
          </p:cNvCxnSpPr>
          <p:nvPr/>
        </p:nvCxnSpPr>
        <p:spPr bwMode="auto">
          <a:xfrm>
            <a:off x="215899" y="346259"/>
            <a:ext cx="6287385" cy="271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215899" y="102911"/>
            <a:ext cx="2768169" cy="285811"/>
          </a:xfrm>
        </p:spPr>
        <p:txBody>
          <a:bodyPr/>
          <a:lstStyle/>
          <a:p>
            <a:pPr algn="ctr">
              <a:defRPr/>
            </a:pPr>
            <a:r>
              <a:rPr lang="ru-RU"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Идеальная карта процесса</a:t>
            </a:r>
            <a:endParaRPr sz="4400"/>
          </a:p>
        </p:txBody>
      </p:sp>
      <p:sp>
        <p:nvSpPr>
          <p:cNvPr id="4" name="TextBox 3"/>
          <p:cNvSpPr txBox="1"/>
          <p:nvPr/>
        </p:nvSpPr>
        <p:spPr bwMode="auto">
          <a:xfrm>
            <a:off x="92150" y="4531797"/>
            <a:ext cx="685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</a:rPr>
              <a:t>Время протекания процесса (ВПП) – от 179 до 181 рабочего дня</a:t>
            </a:r>
            <a:endParaRPr sz="200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rcRect l="4340" t="23537" r="2557" b="42303"/>
          <a:stretch/>
        </p:blipFill>
        <p:spPr bwMode="auto">
          <a:xfrm>
            <a:off x="215899" y="1155425"/>
            <a:ext cx="8532813" cy="2424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Прямая соединительная линия 7"/>
          <p:cNvCxnSpPr>
            <a:cxnSpLocks/>
          </p:cNvCxnSpPr>
          <p:nvPr/>
        </p:nvCxnSpPr>
        <p:spPr bwMode="auto">
          <a:xfrm>
            <a:off x="215899" y="346259"/>
            <a:ext cx="6287385" cy="271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718364" y="386998"/>
            <a:ext cx="272460" cy="324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auto">
          <a:xfrm>
            <a:off x="92150" y="366281"/>
            <a:ext cx="75755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0">
                <a:ln>
                  <a:noFill/>
                </a:ln>
                <a:latin typeface="Times New Roman"/>
                <a:cs typeface="Times New Roman"/>
              </a:rPr>
              <a:t>«Организация структуры хранения документации в Министерстве финансов Забайкальского края»</a:t>
            </a:r>
            <a:endParaRPr lang="ru-RU" sz="1200" b="0" i="0" u="none" strike="noStrike" cap="none" spc="0">
              <a:ln>
                <a:noFill/>
              </a:ln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-323999" y="12960"/>
            <a:ext cx="6003235" cy="346267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>
              <a:defRPr/>
            </a:pPr>
            <a:r>
              <a:rPr lang="ru-RU" b="1">
                <a:ln w="0"/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Выявление</a:t>
            </a:r>
            <a:r>
              <a:rPr lang="ru-RU" sz="1600" b="1">
                <a:ln w="0"/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коренных причин методом «5 Почему?»</a:t>
            </a:r>
            <a:endParaRPr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084522" y="1033188"/>
            <a:ext cx="6625278" cy="346267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lIns="68598" tIns="34299" rIns="68598" bIns="34299">
            <a:spAutoFit/>
          </a:bodyPr>
          <a:lstStyle/>
          <a:p>
            <a:pPr algn="ctr">
              <a:defRPr/>
            </a:pPr>
            <a:r>
              <a:rPr lang="ru-RU" b="1">
                <a:ln w="0"/>
                <a:solidFill>
                  <a:schemeClr val="bg1"/>
                </a:solidFill>
                <a:latin typeface="Times New Roman"/>
                <a:cs typeface="Times New Roman"/>
              </a:rPr>
              <a:t>Проблема </a:t>
            </a:r>
            <a:endParaRPr sz="2000"/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2677618" y="3676475"/>
            <a:ext cx="3625281" cy="438600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>
              <a:defRPr/>
            </a:pPr>
            <a:r>
              <a:rPr lang="ru-RU" sz="2400" b="1">
                <a:ln w="0"/>
                <a:solidFill>
                  <a:srgbClr val="C00000"/>
                </a:solidFill>
                <a:latin typeface="Times New Roman"/>
                <a:cs typeface="Times New Roman"/>
              </a:rPr>
              <a:t>Коренная причина:</a:t>
            </a:r>
            <a:endParaRPr/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1054836" y="4208737"/>
            <a:ext cx="7034328" cy="44916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600" b="1">
                <a:solidFill>
                  <a:schemeClr val="tx1"/>
                </a:solidFill>
                <a:latin typeface="Times New Roman"/>
                <a:cs typeface="Times New Roman"/>
              </a:rPr>
              <a:t>Нерегламентированные процессы работы с архивными документами</a:t>
            </a:r>
            <a:endParaRPr/>
          </a:p>
        </p:txBody>
      </p:sp>
      <p:sp>
        <p:nvSpPr>
          <p:cNvPr id="10" name="Стрелка: штриховая вправо 9"/>
          <p:cNvSpPr/>
          <p:nvPr/>
        </p:nvSpPr>
        <p:spPr bwMode="auto">
          <a:xfrm rot="5400000">
            <a:off x="3924882" y="2841388"/>
            <a:ext cx="1130751" cy="596237"/>
          </a:xfrm>
          <a:prstGeom prst="stripedRightArrow">
            <a:avLst>
              <a:gd name="adj1" fmla="val 69022"/>
              <a:gd name="adj2" fmla="val 57133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: скругленные углы 14"/>
          <p:cNvSpPr/>
          <p:nvPr/>
        </p:nvSpPr>
        <p:spPr bwMode="auto">
          <a:xfrm>
            <a:off x="1084522" y="1460591"/>
            <a:ext cx="6625278" cy="546041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  <a:latin typeface="Times New Roman"/>
                <a:cs typeface="Times New Roman"/>
              </a:rPr>
              <a:t>Нарушение сроков хранения архивных документов, сроков сдачи дел постоянного хранения в ГКУ «Государственный архив Забайкальского края»</a:t>
            </a:r>
            <a:endParaRPr sz="1400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2563396" y="2118592"/>
            <a:ext cx="3853725" cy="315489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txBody>
          <a:bodyPr wrap="square" lIns="68598" tIns="34299" rIns="68598" bIns="34299">
            <a:spAutoFit/>
          </a:bodyPr>
          <a:lstStyle/>
          <a:p>
            <a:pPr algn="ctr">
              <a:defRPr/>
            </a:pPr>
            <a:r>
              <a:rPr lang="ru-RU" sz="1600" b="1">
                <a:ln w="0"/>
                <a:solidFill>
                  <a:schemeClr val="bg1"/>
                </a:solidFill>
                <a:latin typeface="Times New Roman"/>
                <a:cs typeface="Times New Roman"/>
              </a:rPr>
              <a:t>Почему?</a:t>
            </a:r>
            <a:endParaRPr/>
          </a:p>
        </p:txBody>
      </p:sp>
      <p:cxnSp>
        <p:nvCxnSpPr>
          <p:cNvPr id="14" name="Прямая соединительная линия 13"/>
          <p:cNvCxnSpPr>
            <a:cxnSpLocks/>
          </p:cNvCxnSpPr>
          <p:nvPr/>
        </p:nvCxnSpPr>
        <p:spPr bwMode="auto">
          <a:xfrm>
            <a:off x="215899" y="346259"/>
            <a:ext cx="6287385" cy="271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 bwMode="auto">
          <a:xfrm>
            <a:off x="92150" y="366281"/>
            <a:ext cx="75755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0">
                <a:ln>
                  <a:noFill/>
                </a:ln>
                <a:latin typeface="Times New Roman"/>
                <a:cs typeface="Times New Roman"/>
              </a:rPr>
              <a:t>«Организация структуры хранения документации в Министерстве финансов Забайкальского края»</a:t>
            </a:r>
            <a:endParaRPr lang="ru-RU" sz="1200" b="0" i="0" u="none" strike="noStrike" cap="none" spc="0">
              <a:ln>
                <a:noFill/>
              </a:ln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718364" y="386998"/>
            <a:ext cx="272460" cy="32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>
            <a:spLocks noGrp="1"/>
          </p:cNvSpPr>
          <p:nvPr>
            <p:ph type="title"/>
          </p:nvPr>
        </p:nvSpPr>
        <p:spPr bwMode="auto">
          <a:xfrm>
            <a:off x="111319" y="84138"/>
            <a:ext cx="2219482" cy="330200"/>
          </a:xfrm>
        </p:spPr>
        <p:txBody>
          <a:bodyPr/>
          <a:lstStyle/>
          <a:p>
            <a:pPr algn="ctr">
              <a:defRPr/>
            </a:pPr>
            <a:r>
              <a:rPr lang="ru-RU"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Пирамида проблем</a:t>
            </a:r>
            <a:endParaRPr/>
          </a:p>
        </p:txBody>
      </p:sp>
      <p:graphicFrame>
        <p:nvGraphicFramePr>
          <p:cNvPr id="3" name="Схема 2"/>
          <p:cNvGraphicFramePr>
            <a:graphicFrameLocks xmlns:a="http://schemas.openxmlformats.org/drawingml/2006/main"/>
          </p:cNvGraphicFramePr>
          <p:nvPr/>
        </p:nvGraphicFramePr>
        <p:xfrm>
          <a:off x="342900" y="1147763"/>
          <a:ext cx="7475525" cy="3638433"/>
          <a:chOff x="0" y="0"/>
          <a:chExt cx="7475525" cy="3638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  <p:graphicFrame>
        <p:nvGraphicFramePr>
          <p:cNvPr id="4" name="Схема 3"/>
          <p:cNvGraphicFramePr>
            <a:graphicFrameLocks xmlns:a="http://schemas.openxmlformats.org/drawingml/2006/main"/>
          </p:cNvGraphicFramePr>
          <p:nvPr/>
        </p:nvGraphicFramePr>
        <p:xfrm>
          <a:off x="342900" y="1147763"/>
          <a:ext cx="7475525" cy="3638433"/>
          <a:chOff x="0" y="0"/>
          <a:chExt cx="7475525" cy="3638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10" r:qs="rId11" r:cs="rId9"/>
          </a:graphicData>
        </a:graphic>
      </p:graphicFrame>
      <p:cxnSp>
        <p:nvCxnSpPr>
          <p:cNvPr id="5" name="Прямая соединительная линия 4"/>
          <p:cNvCxnSpPr>
            <a:cxnSpLocks/>
          </p:cNvCxnSpPr>
          <p:nvPr/>
        </p:nvCxnSpPr>
        <p:spPr bwMode="auto">
          <a:xfrm>
            <a:off x="3201603" y="2452725"/>
            <a:ext cx="1571653" cy="76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cxnSpLocks/>
          </p:cNvCxnSpPr>
          <p:nvPr/>
        </p:nvCxnSpPr>
        <p:spPr bwMode="auto">
          <a:xfrm flipV="1">
            <a:off x="2552700" y="3532452"/>
            <a:ext cx="2872890" cy="108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Пятно 1 6"/>
          <p:cNvSpPr/>
          <p:nvPr/>
        </p:nvSpPr>
        <p:spPr bwMode="auto">
          <a:xfrm>
            <a:off x="3274546" y="3543300"/>
            <a:ext cx="1297454" cy="1161428"/>
          </a:xfrm>
          <a:prstGeom prst="irregularSeal1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i="0" u="none" strike="noStrike" cap="none" spc="0">
                <a:ln>
                  <a:noFill/>
                </a:ln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endParaRPr/>
          </a:p>
        </p:txBody>
      </p:sp>
      <p:cxnSp>
        <p:nvCxnSpPr>
          <p:cNvPr id="12" name="Прямая соединительная линия 11"/>
          <p:cNvCxnSpPr>
            <a:cxnSpLocks/>
          </p:cNvCxnSpPr>
          <p:nvPr/>
        </p:nvCxnSpPr>
        <p:spPr bwMode="auto">
          <a:xfrm>
            <a:off x="215899" y="346259"/>
            <a:ext cx="6287385" cy="271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6718364" y="386998"/>
            <a:ext cx="272460" cy="324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 bwMode="auto">
          <a:xfrm>
            <a:off x="92150" y="366281"/>
            <a:ext cx="75755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0">
                <a:ln>
                  <a:noFill/>
                </a:ln>
                <a:latin typeface="Times New Roman"/>
                <a:cs typeface="Times New Roman"/>
              </a:rPr>
              <a:t>«Организация структуры хранения документации в Министерстве финансов Забайкальского края»</a:t>
            </a:r>
            <a:endParaRPr lang="ru-RU" sz="1200" b="0" i="0" u="none" strike="noStrike" cap="none" spc="0">
              <a:ln>
                <a:noFill/>
              </a:ln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_rels/theme3.xml.rels><?xml version="1.0" encoding="UTF-8" standalone="yes"?><Relationships xmlns="http://schemas.openxmlformats.org/package/2006/relationships"></Relationships>
</file>

<file path=ppt/theme/_rels/theme4.xml.rels><?xml version="1.0" encoding="UTF-8" standalone="yes"?><Relationships xmlns="http://schemas.openxmlformats.org/package/2006/relationships"></Relationships>
</file>

<file path=ppt/theme/_rels/theme5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3.xml><?xml version="1.0" encoding="utf-8"?>
<a:theme xmlns:a="http://schemas.openxmlformats.org/drawingml/2006/main" xmlns:r="http://schemas.openxmlformats.org/officeDocument/2006/relationships" xmlns:p="http://schemas.openxmlformats.org/presentationml/2006/main" name="Диаграммы">
  <a:themeElements>
    <a:clrScheme name="ПСР">
      <a:dk1>
        <a:srgbClr val="414042"/>
      </a:dk1>
      <a:lt1>
        <a:srgbClr val="FFFFFF"/>
      </a:lt1>
      <a:dk2>
        <a:srgbClr val="FFFFFF"/>
      </a:dk2>
      <a:lt2>
        <a:srgbClr val="FFFFFF"/>
      </a:lt2>
      <a:accent1>
        <a:srgbClr val="468ABC"/>
      </a:accent1>
      <a:accent2>
        <a:srgbClr val="24367E"/>
      </a:accent2>
      <a:accent3>
        <a:srgbClr val="E2652C"/>
      </a:accent3>
      <a:accent4>
        <a:srgbClr val="E2A52D"/>
      </a:accent4>
      <a:accent5>
        <a:srgbClr val="1C548D"/>
      </a:accent5>
      <a:accent6>
        <a:srgbClr val="7F7F7F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4.xml><?xml version="1.0" encoding="utf-8"?>
<a:theme xmlns:a="http://schemas.openxmlformats.org/drawingml/2006/main" xmlns:r="http://schemas.openxmlformats.org/officeDocument/2006/relationships" xmlns:p="http://schemas.openxmlformats.org/presentation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5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Р7-Офис/2024.3.2.584</Application>
  <DocSecurity>0</DocSecurity>
  <PresentationFormat>Произвольный</PresentationFormat>
  <Paragraphs>0</Paragraphs>
  <Slides>20</Slides>
  <Notes>20</Notes>
  <HiddenSlides>0</HiddenSlides>
  <MMClips>2</MMClips>
  <ScaleCrop>0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Theme 1</vt:lpstr>
      <vt:lpstr>Theme 2</vt:lpstr>
      <vt:lpstr>Theme 3</vt:lpstr>
      <vt:lpstr>Theme 4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dc:subject/>
  <dc:creator>Макарова Юлия Сергеевна</dc:creator>
  <cp:keywords/>
  <dc:description/>
  <dc:identifier/>
  <dc:language/>
  <cp:lastModifiedBy/>
  <cp:revision>545</cp:revision>
  <dcterms:modified xsi:type="dcterms:W3CDTF">2025-07-24T05:08:19Z</dcterms:modified>
  <cp:category/>
  <cp:contentStatus/>
  <cp:version/>
</cp:coreProperties>
</file>