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 strictFirstAndLastChar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Light Style 3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band2V>
      <a:tcStyle>
        <a:tcBdr/>
        <a:fill>
          <a:solidFill>
            <a:schemeClr val="accent5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38100">
              <a:solidFill>
                <a:schemeClr val="accent5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pos="261" orient="horz"/>
        <p:guide pos="340"/>
        <p:guide pos="3028" orient="horz"/>
        <p:guide pos="5511"/>
        <p:guide pos="272" orient="horz"/>
        <p:guide pos="2971" orient="horz"/>
        <p:guide pos="930" orient="horz"/>
        <p:guide pos="1337" orient="horz"/>
        <p:guide pos="2086" orient="horz"/>
        <p:guide pos="2331"/>
        <p:guide pos="726"/>
        <p:guide pos="875"/>
        <p:guide pos="1260"/>
        <p:guide pos="1410"/>
        <p:guide pos="1796"/>
        <p:guide pos="1944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presProps" Target="presProps.xml" /><Relationship Id="rId32" Type="http://schemas.openxmlformats.org/officeDocument/2006/relationships/tableStyles" Target="tableStyles.xml" /><Relationship Id="rId33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F2516AA0-42D0-4E9A-904E-E056068D8ADE}" type="doc">
      <dgm:prSet loTypeId="urn:microsoft.com/office/officeart/2005/8/layout/pyramid2#1" loCatId="pyramid" qsTypeId="urn:microsoft.com/office/officeart/2005/8/quickstyle/3d2#3" qsCatId="3D" csTypeId="urn:microsoft.com/office/officeart/2005/8/colors/accent1_2" csCatId="accent1" phldr="1"/>
      <dgm:spPr bwMode="auto"/>
    </dgm:pt>
    <dgm:pt modelId="{3FF748B2-CC95-451B-8143-C5A03F1EB111}">
      <dgm:prSet phldrT="[Текст]"/>
      <dgm:spPr bwMode="auto"/>
      <dgm:t>
        <a:bodyPr/>
        <a:lstStyle/>
        <a:p>
          <a:pPr>
            <a:defRPr/>
          </a:pPr>
          <a:r>
            <a:rPr lang="ru-RU"/>
            <a:t>Федеральный уровень</a:t>
          </a:r>
          <a:endParaRPr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Текст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Текст]"/>
      <dgm:spPr bwMode="auto"/>
      <dgm:t>
        <a:bodyPr/>
        <a:lstStyle/>
        <a:p>
          <a:pPr>
            <a:defRPr/>
          </a:pPr>
          <a:r>
            <a:rPr lang="ru-RU"/>
            <a:t>Уровень организации</a:t>
          </a:r>
          <a:endParaRPr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 val="norm"/>
          <dgm:resizeHandles val="exact"/>
        </dgm:presLayoutVars>
      </dgm:prSet>
      <dgm:spPr bwMode="auto"/>
    </dgm:pt>
    <dgm:pt modelId="{B5D2158A-EB40-4D24-8CC8-B2BFED5A76F0}" type="pres">
      <dgm:prSet custLinFactNeighborX="-1111" custLinFactNeighborY="538" custScaleX="124718" custScaleY="100000" presAssocID="{F2516AA0-42D0-4E9A-904E-E056068D8ADE}" presName="pyramid" presStyleLbl="node1" presStyleIdx="0" presStyleCnt="1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custLinFactNeighborX="35433" custLinFactNeighborY="-97008" presAssocID="{3FF748B2-CC95-451B-8143-C5A03F1EB111}" presName="aNode" presStyleLbl="fgAcc1" presStyleIdx="0" presStyleCnt="3">
        <dgm:presLayoutVars>
          <dgm:bulletEnabled val="1"/>
        </dgm:presLayoutVars>
      </dgm:prSet>
      <dgm:spPr bwMode="auto"/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custLinFactNeighborX="36169" custLinFactNeighborY="-56369" presAssocID="{B26F7618-C915-462A-BFAF-8F1E5C379A4B}" presName="aNode" presStyleLbl="fgAcc1" presStyleIdx="1" presStyleCnt="3">
        <dgm:presLayoutVars>
          <dgm:bulletEnabled val="1"/>
        </dgm:presLayoutVars>
      </dgm:prSet>
      <dgm:spPr bwMode="auto"/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custLinFactNeighborX="37396" custLinFactNeighborY="-37494" presAssocID="{CCD4CE0A-9387-4751-B631-756FA8B3A1B1}" presName="aNode" presStyleLbl="fgAcc1" presStyleIdx="2" presStyleCnt="3">
        <dgm:presLayoutVars>
          <dgm:bulletEnabled val="1"/>
        </dgm:presLayoutVars>
      </dgm:prSet>
      <dgm:spPr bwMode="auto"/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C9631D59-8060-4D0B-9350-4A2A0FAF0299}" type="presOf" srcId="{CCD4CE0A-9387-4751-B631-756FA8B3A1B1}" destId="{F9F5084D-E7E2-4934-B9CC-4E50C1F41F90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E09E4391-3A43-452B-8666-75FCCB762DAC}" type="presOf" srcId="{B26F7618-C915-462A-BFAF-8F1E5C379A4B}" destId="{8AB727E3-2AAC-4333-BE67-DDCC2DBAF903}" srcOrd="0" destOrd="0" presId="urn:microsoft.com/office/officeart/2005/8/layout/pyramid2#1"/>
    <dgm:cxn modelId="{F59E0F9C-F97F-4254-89FB-9DBF43B75DBE}" type="presOf" srcId="{F2516AA0-42D0-4E9A-904E-E056068D8ADE}" destId="{4E388B56-311A-46E5-9570-0E5542DBCD84}" srcOrd="0" destOrd="0" presId="urn:microsoft.com/office/officeart/2005/8/layout/pyramid2#1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A7491BD0-2CF9-40D4-B016-C6B727AA8C6A}" type="presOf" srcId="{3FF748B2-CC95-451B-8143-C5A03F1EB111}" destId="{500CF7D1-1636-4DEB-8CDC-2F7C02C42901}" srcOrd="0" destOrd="0" presId="urn:microsoft.com/office/officeart/2005/8/layout/pyramid2#1"/>
    <dgm:cxn modelId="{D1FBDEC4-E43A-4A6B-83D3-DDACE25101EB}" type="presParOf" srcId="{4E388B56-311A-46E5-9570-0E5542DBCD84}" destId="{B5D2158A-EB40-4D24-8CC8-B2BFED5A76F0}" srcOrd="0" destOrd="0" presId="urn:microsoft.com/office/officeart/2005/8/layout/pyramid2#1"/>
    <dgm:cxn modelId="{1319F30E-68D0-4A5E-9098-B0CA11EA3148}" type="presParOf" srcId="{4E388B56-311A-46E5-9570-0E5542DBCD84}" destId="{9EAEA455-5A6E-410E-B4B7-AC856197C3E4}" srcOrd="1" destOrd="0" presId="urn:microsoft.com/office/officeart/2005/8/layout/pyramid2#1"/>
    <dgm:cxn modelId="{DA439BB2-26F7-454F-83F5-6B241696AFD2}" type="presParOf" srcId="{9EAEA455-5A6E-410E-B4B7-AC856197C3E4}" destId="{500CF7D1-1636-4DEB-8CDC-2F7C02C42901}" srcOrd="0" destOrd="0" presId="urn:microsoft.com/office/officeart/2005/8/layout/pyramid2#1"/>
    <dgm:cxn modelId="{0BE3299E-8D87-4953-829D-4B5E976633AB}" type="presParOf" srcId="{9EAEA455-5A6E-410E-B4B7-AC856197C3E4}" destId="{A32BACF9-1EBF-4380-93A2-375886B886CF}" srcOrd="1" destOrd="0" presId="urn:microsoft.com/office/officeart/2005/8/layout/pyramid2#1"/>
    <dgm:cxn modelId="{11C0ECAE-E165-4163-8756-25FA29E08029}" type="presParOf" srcId="{9EAEA455-5A6E-410E-B4B7-AC856197C3E4}" destId="{8AB727E3-2AAC-4333-BE67-DDCC2DBAF903}" srcOrd="2" destOrd="0" presId="urn:microsoft.com/office/officeart/2005/8/layout/pyramid2#1"/>
    <dgm:cxn modelId="{57EB8A7D-7A62-43D6-B9FD-CE378882A16E}" type="presParOf" srcId="{9EAEA455-5A6E-410E-B4B7-AC856197C3E4}" destId="{29539D37-E751-4F81-B040-B9AF8800B9C2}" srcOrd="3" destOrd="0" presId="urn:microsoft.com/office/officeart/2005/8/layout/pyramid2#1"/>
    <dgm:cxn modelId="{3A4109A5-A9C9-41C7-A30A-2981DDCA1C2F}" type="presParOf" srcId="{9EAEA455-5A6E-410E-B4B7-AC856197C3E4}" destId="{F9F5084D-E7E2-4934-B9CC-4E50C1F41F90}" srcOrd="4" destOrd="0" presId="urn:microsoft.com/office/officeart/2005/8/layout/pyramid2#1"/>
    <dgm:cxn modelId="{EF859C8E-C326-426A-93EC-C6F91302F2DB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678649480" name=""/>
      <dsp:cNvGrpSpPr/>
    </dsp:nvGrpSpPr>
    <dsp:grpSpPr bwMode="auto">
      <a:xfrm>
        <a:off x="0" y="0"/>
        <a:ext cx="6370320" cy="3720451"/>
        <a:chOff x="0" y="0"/>
        <a:chExt cx="6370320" cy="3720451"/>
      </a:xfrm>
    </dsp:grpSpPr>
    <dsp:sp modelId="{B5D2158A-EB40-4D24-8CC8-B2BFED5A76F0}">
      <dsp:nvSpPr>
        <dsp:cNvPr id="0" name=""/>
        <dsp:cNvSpPr/>
      </dsp:nvSpPr>
      <dsp:spPr bwMode="auto">
        <a:xfrm>
          <a:off x="774661" y="0"/>
          <a:ext cx="4640072" cy="3720451"/>
        </a:xfrm>
        <a:prstGeom prst="triangle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 bwMode="auto">
        <a:xfrm>
          <a:off x="3952026" y="267249"/>
          <a:ext cx="2418293" cy="880700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Федеральный уровень</a:t>
          </a:r>
          <a:endParaRPr sz="2300"/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 bwMode="auto">
        <a:xfrm>
          <a:off x="3952026" y="1302776"/>
          <a:ext cx="2418293" cy="880700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Региональный уровень</a:t>
          </a:r>
          <a:endParaRPr sz="2300"/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 bwMode="auto">
        <a:xfrm>
          <a:off x="3952026" y="2314343"/>
          <a:ext cx="2418293" cy="880700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Уровень организации</a:t>
          </a:r>
          <a:endParaRPr sz="2300"/>
        </a:p>
      </dsp:txBody>
      <dsp:txXfrm>
        <a:off x="3995018" y="2357334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r:blip="">
      <dgm:adjLst/>
    </dgm:shape>
    <dgm:presOf/>
    <dgm:varLst>
      <dgm:dir val="norm"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00000"/>
          <dgm:constr type="w" for="ch" forName="theList" refType="h" fact="0.650000"/>
          <dgm:constr type="ctrY" for="ch" forName="theList" refType="h" refFor="ch" refForName="pyramid" fact="0.500000"/>
          <dgm:constr type="l" for="ch" forName="theList" refType="w" refFor="ch" refForName="pyramid" fact="0.500000"/>
          <dgm:constr type="h" for="des" forName="aSpace" refType="h" fact="0.100000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00000"/>
          <dgm:constr type="w" for="ch" forName="theList" refType="h" fact="0.650000"/>
          <dgm:constr type="ctrY" for="ch" forName="theList" refType="h" refFor="ch" refForName="pyramid" fact="0.500000"/>
          <dgm:constr type="r" for="ch" forName="theList" refType="w" refFor="ch" refForName="pyramid" fact="0.500000"/>
          <dgm:constr type="h" for="des" forName="aSpace" refType="h" fact="0.100000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00000"/>
                <dgm:constr type="bMarg" refType="primFontSz" fact="0.300000"/>
                <dgm:constr type="lMarg" refType="primFontSz" fact="0.300000"/>
                <dgm:constr type="rMarg" refType="primFontSz" fact="0.300000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36000" tIns="36000" rIns="36000" bIns="3600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/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l="0" t="0" r="0"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image" Target="../media/image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2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media1.svg"/><Relationship Id="rId5" Type="http://schemas.openxmlformats.org/officeDocument/2006/relationships/image" Target="../media/image18.png"/><Relationship Id="rId6" Type="http://schemas.openxmlformats.org/officeDocument/2006/relationships/image" Target="../media/media2.svg"/><Relationship Id="rId7" Type="http://schemas.openxmlformats.org/officeDocument/2006/relationships/image" Target="../media/image19.png"/><Relationship Id="rId8" Type="http://schemas.openxmlformats.org/officeDocument/2006/relationships/image" Target="../media/media3.sv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58420" y="423569"/>
            <a:ext cx="698432" cy="833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57116" y="1973894"/>
            <a:ext cx="6077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Министерство финансов Забайкальского края</a:t>
            </a:r>
            <a:endParaRPr lang="ru-RU" sz="2000" b="1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539749" y="3977914"/>
            <a:ext cx="5711825" cy="2184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Антропова Вера Александровна</a:t>
            </a:r>
            <a:endParaRPr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2"/>
          </p:nvPr>
        </p:nvSpPr>
        <p:spPr bwMode="auto">
          <a:xfrm>
            <a:off x="539747" y="4440011"/>
            <a:ext cx="5711825" cy="2846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Министр финансов Забайкальского края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04987" y="891887"/>
            <a:ext cx="8596974" cy="4080723"/>
          </a:xfrm>
          <a:prstGeom prst="rect">
            <a:avLst/>
          </a:prstGeom>
          <a:blipFill>
            <a:blip r:embed="rId2">
              <a:alphaModFix amt="33000"/>
            </a:blip>
            <a:stretch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224783" name="TextBox 3"/>
          <p:cNvSpPr txBox="1"/>
          <p:nvPr/>
        </p:nvSpPr>
        <p:spPr bwMode="auto">
          <a:xfrm>
            <a:off x="47295" y="361974"/>
            <a:ext cx="6833742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/>
              <a:t>Проек</a:t>
            </a:r>
            <a:r>
              <a:rPr lang="ru-RU" sz="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46320595" name="Заголовок 2"/>
          <p:cNvSpPr txBox="1"/>
          <p:nvPr/>
        </p:nvSpPr>
        <p:spPr bwMode="auto">
          <a:xfrm>
            <a:off x="0" y="73596"/>
            <a:ext cx="6881038" cy="273474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>
                <a:solidFill>
                  <a:schemeClr val="bg2">
                    <a:lumMod val="25000"/>
                  </a:schemeClr>
                </a:solidFill>
              </a:rPr>
              <a:t>Реализация проекта</a:t>
            </a:r>
            <a:endParaRPr sz="1600"/>
          </a:p>
        </p:txBody>
      </p:sp>
      <p:pic>
        <p:nvPicPr>
          <p:cNvPr id="1708538359" name="Рисунок 170853835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725" y="2470001"/>
            <a:ext cx="2324819" cy="2070606"/>
          </a:xfrm>
          <a:prstGeom prst="rect">
            <a:avLst/>
          </a:prstGeom>
        </p:spPr>
      </p:pic>
      <p:pic>
        <p:nvPicPr>
          <p:cNvPr id="459149407" name="Рисунок 45914940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64685" y="2460558"/>
            <a:ext cx="2385437" cy="2042326"/>
          </a:xfrm>
          <a:prstGeom prst="rect">
            <a:avLst/>
          </a:prstGeom>
        </p:spPr>
      </p:pic>
      <p:sp>
        <p:nvSpPr>
          <p:cNvPr id="409775821" name="TextBox 409775820"/>
          <p:cNvSpPr txBox="1"/>
          <p:nvPr/>
        </p:nvSpPr>
        <p:spPr bwMode="auto">
          <a:xfrm>
            <a:off x="376766" y="1813243"/>
            <a:ext cx="3428952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Согласны ли вы использовать в новой структуре информационного ресурса стандартные папки внутри подразделения?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65132708" name="TextBox 1365132707"/>
          <p:cNvSpPr txBox="1"/>
          <p:nvPr/>
        </p:nvSpPr>
        <p:spPr bwMode="auto">
          <a:xfrm>
            <a:off x="4500838" y="1802186"/>
            <a:ext cx="3238644" cy="4462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Определите срок, необходимый для хранения временной информации в папках обмена.</a:t>
            </a:r>
            <a:endParaRPr lang="ru-RU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18246" y="914831"/>
            <a:ext cx="8416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Times New Roman"/>
              </a:rPr>
              <a:t>Анкетирование по структуре информационного ресурса общего доступа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9019407" name="Заголовок 2"/>
          <p:cNvSpPr>
            <a:spLocks noGrp="1"/>
          </p:cNvSpPr>
          <p:nvPr>
            <p:ph type="title"/>
          </p:nvPr>
        </p:nvSpPr>
        <p:spPr bwMode="auto">
          <a:xfrm>
            <a:off x="223974" y="147438"/>
            <a:ext cx="6561137" cy="330199"/>
          </a:xfrm>
        </p:spPr>
        <p:txBody>
          <a:bodyPr/>
          <a:lstStyle/>
          <a:p>
            <a:pPr>
              <a:defRPr/>
            </a:pPr>
            <a:r>
              <a:rPr lang="ru-RU" sz="2300">
                <a:latin typeface="Arial"/>
                <a:cs typeface="Times New Roman"/>
              </a:rPr>
              <a:t>Идеальная карта процесса</a:t>
            </a:r>
            <a:endParaRPr lang="ru-RU">
              <a:latin typeface="Arial"/>
            </a:endParaRPr>
          </a:p>
        </p:txBody>
      </p:sp>
      <p:pic>
        <p:nvPicPr>
          <p:cNvPr id="1069359679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3271" y="370559"/>
            <a:ext cx="283681" cy="338724"/>
          </a:xfrm>
          <a:prstGeom prst="rect">
            <a:avLst/>
          </a:prstGeom>
        </p:spPr>
      </p:pic>
      <p:sp>
        <p:nvSpPr>
          <p:cNvPr id="724429706" name="Прямоугольник 6"/>
          <p:cNvSpPr/>
          <p:nvPr/>
        </p:nvSpPr>
        <p:spPr bwMode="auto">
          <a:xfrm>
            <a:off x="165483" y="2097930"/>
            <a:ext cx="1234033" cy="7445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Возникновение необходимости размещения или поиска информации (документов)</a:t>
            </a:r>
            <a:endParaRPr sz="800">
              <a:solidFill>
                <a:schemeClr val="tx1"/>
              </a:solidFill>
            </a:endParaRPr>
          </a:p>
        </p:txBody>
      </p:sp>
      <p:sp>
        <p:nvSpPr>
          <p:cNvPr id="185451697" name="Прямоугольный треугольник 7"/>
          <p:cNvSpPr/>
          <p:nvPr/>
        </p:nvSpPr>
        <p:spPr bwMode="auto">
          <a:xfrm flipH="1">
            <a:off x="174345" y="1690156"/>
            <a:ext cx="469555" cy="40741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294338" name="Прямоугольный треугольник 8"/>
          <p:cNvSpPr/>
          <p:nvPr/>
        </p:nvSpPr>
        <p:spPr bwMode="auto">
          <a:xfrm flipH="1">
            <a:off x="534218" y="1686149"/>
            <a:ext cx="469554" cy="40741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861276" name="Прямоугольный треугольник 9"/>
          <p:cNvSpPr/>
          <p:nvPr/>
        </p:nvSpPr>
        <p:spPr bwMode="auto">
          <a:xfrm flipH="1">
            <a:off x="934310" y="1686149"/>
            <a:ext cx="465206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836352" name="Прямоугольник 11"/>
          <p:cNvSpPr/>
          <p:nvPr/>
        </p:nvSpPr>
        <p:spPr bwMode="auto">
          <a:xfrm>
            <a:off x="7795308" y="2229181"/>
            <a:ext cx="1218602" cy="605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Информация для сотрудников размещена или найдена в сети</a:t>
            </a:r>
            <a:endParaRPr sz="800">
              <a:solidFill>
                <a:schemeClr val="tx1"/>
              </a:solidFill>
            </a:endParaRPr>
          </a:p>
        </p:txBody>
      </p:sp>
      <p:sp>
        <p:nvSpPr>
          <p:cNvPr id="6299578" name="Прямоугольный треугольник 19"/>
          <p:cNvSpPr/>
          <p:nvPr/>
        </p:nvSpPr>
        <p:spPr bwMode="auto">
          <a:xfrm flipH="1">
            <a:off x="7794690" y="1819108"/>
            <a:ext cx="465205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930982" name="Прямоугольный треугольник 20"/>
          <p:cNvSpPr/>
          <p:nvPr/>
        </p:nvSpPr>
        <p:spPr bwMode="auto">
          <a:xfrm flipH="1">
            <a:off x="8548086" y="1825005"/>
            <a:ext cx="465207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958688" name="Прямоугольный треугольник 21"/>
          <p:cNvSpPr/>
          <p:nvPr/>
        </p:nvSpPr>
        <p:spPr bwMode="auto">
          <a:xfrm flipH="1">
            <a:off x="8148966" y="1819058"/>
            <a:ext cx="465207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025352" name="Прямоугольник 22"/>
          <p:cNvSpPr/>
          <p:nvPr/>
        </p:nvSpPr>
        <p:spPr bwMode="auto">
          <a:xfrm>
            <a:off x="1770711" y="2210123"/>
            <a:ext cx="1072830" cy="616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Открытие информационного ресурса</a:t>
            </a:r>
            <a:endParaRPr/>
          </a:p>
        </p:txBody>
      </p:sp>
      <p:sp>
        <p:nvSpPr>
          <p:cNvPr id="1380129120" name="Прямоугольник 23"/>
          <p:cNvSpPr/>
          <p:nvPr/>
        </p:nvSpPr>
        <p:spPr bwMode="auto">
          <a:xfrm>
            <a:off x="3245948" y="2214234"/>
            <a:ext cx="1072830" cy="6167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необходимого структурного подразделения</a:t>
            </a:r>
            <a:endParaRPr/>
          </a:p>
        </p:txBody>
      </p:sp>
      <p:sp>
        <p:nvSpPr>
          <p:cNvPr id="1683891611" name="Прямоугольник 24"/>
          <p:cNvSpPr/>
          <p:nvPr/>
        </p:nvSpPr>
        <p:spPr bwMode="auto">
          <a:xfrm>
            <a:off x="6316997" y="2218344"/>
            <a:ext cx="1218602" cy="6167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соответствующей папки</a:t>
            </a:r>
            <a:endParaRPr/>
          </a:p>
        </p:txBody>
      </p:sp>
      <p:sp>
        <p:nvSpPr>
          <p:cNvPr id="655574608" name="Прямоугольник 26"/>
          <p:cNvSpPr/>
          <p:nvPr/>
        </p:nvSpPr>
        <p:spPr bwMode="auto">
          <a:xfrm>
            <a:off x="4738520" y="2225746"/>
            <a:ext cx="1128970" cy="616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периода информации (год, квартал, месяц и т.д.)</a:t>
            </a:r>
            <a:endParaRPr/>
          </a:p>
        </p:txBody>
      </p:sp>
      <p:cxnSp>
        <p:nvCxnSpPr>
          <p:cNvPr id="432845564" name="Прямая со стрелкой 78"/>
          <p:cNvCxnSpPr>
            <a:cxnSpLocks/>
          </p:cNvCxnSpPr>
          <p:nvPr/>
        </p:nvCxnSpPr>
        <p:spPr bwMode="auto">
          <a:xfrm>
            <a:off x="1408986" y="2465602"/>
            <a:ext cx="346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2575808" name="Прямая со стрелкой 78"/>
          <p:cNvCxnSpPr>
            <a:cxnSpLocks/>
          </p:cNvCxnSpPr>
          <p:nvPr/>
        </p:nvCxnSpPr>
        <p:spPr bwMode="auto">
          <a:xfrm>
            <a:off x="2843541" y="2465602"/>
            <a:ext cx="377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4898904" name="Прямая со стрелкой 78"/>
          <p:cNvCxnSpPr>
            <a:cxnSpLocks/>
          </p:cNvCxnSpPr>
          <p:nvPr/>
        </p:nvCxnSpPr>
        <p:spPr bwMode="auto">
          <a:xfrm>
            <a:off x="5867490" y="2437688"/>
            <a:ext cx="4377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3207240" name="Прямая со стрелкой 78"/>
          <p:cNvCxnSpPr>
            <a:cxnSpLocks/>
          </p:cNvCxnSpPr>
          <p:nvPr/>
        </p:nvCxnSpPr>
        <p:spPr bwMode="auto">
          <a:xfrm>
            <a:off x="4316341" y="2459452"/>
            <a:ext cx="395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4696591" name="Прямая со стрелкой 78"/>
          <p:cNvCxnSpPr>
            <a:cxnSpLocks/>
            <a:stCxn id="1683891611" idx="3"/>
            <a:endCxn id="447836352" idx="1"/>
          </p:cNvCxnSpPr>
          <p:nvPr/>
        </p:nvCxnSpPr>
        <p:spPr bwMode="auto">
          <a:xfrm>
            <a:off x="7535599" y="2526718"/>
            <a:ext cx="259709" cy="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5646610" name="Прямоугольник 90"/>
          <p:cNvSpPr/>
          <p:nvPr/>
        </p:nvSpPr>
        <p:spPr bwMode="auto">
          <a:xfrm>
            <a:off x="1764585" y="2036635"/>
            <a:ext cx="1079738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1405349176" name="Прямоугольник 91"/>
          <p:cNvSpPr/>
          <p:nvPr/>
        </p:nvSpPr>
        <p:spPr bwMode="auto">
          <a:xfrm>
            <a:off x="3236602" y="2036635"/>
            <a:ext cx="1079739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 1 мин.</a:t>
            </a:r>
            <a:endParaRPr/>
          </a:p>
        </p:txBody>
      </p:sp>
      <p:sp>
        <p:nvSpPr>
          <p:cNvPr id="1011107618" name="Прямоугольник 95"/>
          <p:cNvSpPr/>
          <p:nvPr/>
        </p:nvSpPr>
        <p:spPr bwMode="auto">
          <a:xfrm>
            <a:off x="6316997" y="2028332"/>
            <a:ext cx="1218602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192970811" name="Прямоугольник 101"/>
          <p:cNvSpPr/>
          <p:nvPr/>
        </p:nvSpPr>
        <p:spPr bwMode="auto">
          <a:xfrm>
            <a:off x="4738520" y="2034469"/>
            <a:ext cx="1128970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87177171" name="TextBox 107"/>
          <p:cNvSpPr txBox="1"/>
          <p:nvPr/>
        </p:nvSpPr>
        <p:spPr bwMode="auto">
          <a:xfrm>
            <a:off x="7795307" y="3617860"/>
            <a:ext cx="1132183" cy="27467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F0000"/>
                </a:solidFill>
              </a:rPr>
              <a:t>ВПП= 4 мин.</a:t>
            </a:r>
            <a:endParaRPr/>
          </a:p>
        </p:txBody>
      </p:sp>
      <p:sp>
        <p:nvSpPr>
          <p:cNvPr id="762084548" name="TextBox 10"/>
          <p:cNvSpPr txBox="1"/>
          <p:nvPr/>
        </p:nvSpPr>
        <p:spPr bwMode="auto">
          <a:xfrm>
            <a:off x="112957" y="495843"/>
            <a:ext cx="6247647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imes New Roman"/>
                <a:ea typeface="Times New Roman"/>
                <a:cs typeface="Times New Roman"/>
              </a:rPr>
              <a:t>Проект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9042" y="28063"/>
            <a:ext cx="6872303" cy="315489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1600" b="1">
                <a:ln w="0"/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Выявление коренных причин методом «5 Почему?»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2660" y="101904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497665" y="101046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793118" y="101904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962085" y="101904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252661" y="1383016"/>
            <a:ext cx="2099667" cy="109757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sz="105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 bwMode="auto">
          <a:xfrm>
            <a:off x="7025329" y="1394222"/>
            <a:ext cx="1973180" cy="109757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2560909" y="1383016"/>
            <a:ext cx="1973180" cy="109757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4793119" y="1383016"/>
            <a:ext cx="1973180" cy="109757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78717" y="2775921"/>
            <a:ext cx="2099667" cy="781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70C0"/>
                </a:solidFill>
                <a:latin typeface="Arial"/>
                <a:ea typeface="Arial"/>
                <a:cs typeface="Arial"/>
              </a:rPr>
              <a:t>Почему?</a:t>
            </a:r>
            <a:endParaRPr sz="1400"/>
          </a:p>
        </p:txBody>
      </p:sp>
      <p:sp>
        <p:nvSpPr>
          <p:cNvPr id="14" name="Стрелка: вниз 13"/>
          <p:cNvSpPr/>
          <p:nvPr/>
        </p:nvSpPr>
        <p:spPr bwMode="auto">
          <a:xfrm>
            <a:off x="6930986" y="2776921"/>
            <a:ext cx="2099667" cy="781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Arial"/>
                <a:ea typeface="Arial"/>
                <a:cs typeface="Arial"/>
              </a:rPr>
              <a:t>Почему?</a:t>
            </a:r>
            <a:endParaRPr/>
          </a:p>
        </p:txBody>
      </p:sp>
      <p:sp>
        <p:nvSpPr>
          <p:cNvPr id="15" name="Стрелка: вниз 14"/>
          <p:cNvSpPr/>
          <p:nvPr/>
        </p:nvSpPr>
        <p:spPr bwMode="auto">
          <a:xfrm>
            <a:off x="4666632" y="2774423"/>
            <a:ext cx="2099667" cy="781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Arial"/>
                <a:ea typeface="Arial"/>
                <a:cs typeface="Arial"/>
              </a:rPr>
              <a:t>Почему?</a:t>
            </a:r>
            <a:endParaRPr/>
          </a:p>
        </p:txBody>
      </p:sp>
      <p:sp>
        <p:nvSpPr>
          <p:cNvPr id="16" name="Стрелка: вниз 15"/>
          <p:cNvSpPr/>
          <p:nvPr/>
        </p:nvSpPr>
        <p:spPr bwMode="auto">
          <a:xfrm>
            <a:off x="2445182" y="2775921"/>
            <a:ext cx="2099667" cy="781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70C0"/>
                </a:solidFill>
                <a:latin typeface="Arial"/>
                <a:ea typeface="Arial"/>
                <a:cs typeface="Arial"/>
              </a:rPr>
              <a:t>Почему?</a:t>
            </a:r>
            <a:endParaRPr sz="140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131375" y="3726260"/>
            <a:ext cx="2787617" cy="315489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6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sz="1600"/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178717" y="4186955"/>
            <a:ext cx="8786486" cy="51219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Неоптимальная схема размещения информации на ресурсе общего доступа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75162" y="332501"/>
            <a:ext cx="283682" cy="3387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 bwMode="auto">
          <a:xfrm>
            <a:off x="311186" y="1560182"/>
            <a:ext cx="1968635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Потеря времени на определение принадлежности информации между разделами ресурса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2568735" y="1667396"/>
            <a:ext cx="1965712" cy="594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Потеря времени на определение периода информации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756716" y="1389507"/>
            <a:ext cx="2038914" cy="1097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Потеря времени на уточнение конкретного нахождения информации (либо уточнение сетевого пути размещения информации) у сотрудника соответствующего отдела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7025328" y="1494881"/>
            <a:ext cx="1942032" cy="929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Потеря времени на создание новой папки для размещения информации на информационном </a:t>
            </a:r>
            <a:endParaRPr sz="11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ресурсе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9041" y="317197"/>
            <a:ext cx="6834102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88309" y="9644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1800">
                <a:latin typeface="Times New Roman"/>
                <a:ea typeface="Times New Roman"/>
                <a:cs typeface="Times New Roman"/>
              </a:rPr>
              <a:t>Пирамида проблем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Схема 5"/>
          <p:cNvGraphicFramePr>
            <a:graphicFrameLocks xmlns:a="http://schemas.openxmlformats.org/drawingml/2006/main"/>
          </p:cNvGraphicFramePr>
          <p:nvPr/>
        </p:nvGraphicFramePr>
        <p:xfrm>
          <a:off x="381000" y="1147763"/>
          <a:ext cx="6370320" cy="3720451"/>
          <a:chOff x="0" y="0"/>
          <a:ch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 bwMode="auto"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4064271" y="4225166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676403" y="365421"/>
            <a:ext cx="283682" cy="338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58635" y="426647"/>
            <a:ext cx="6834102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33960" y="33766"/>
            <a:ext cx="5734706" cy="297204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Подготовка к плану действий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373769" y="981429"/>
          <a:ext cx="7635571" cy="349346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748707"/>
                <a:gridCol w="1972646"/>
                <a:gridCol w="1957109"/>
                <a:gridCol w="1957109"/>
              </a:tblGrid>
              <a:tr h="4071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50"/>
                        <a:t>Проблема </a:t>
                      </a:r>
                      <a:endParaRPr/>
                    </a:p>
                  </a:txBody>
                  <a:tcPr marL="68580" marR="68580" marT="25741" marB="25741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50"/>
                        <a:t>Решение</a:t>
                      </a:r>
                      <a:endParaRPr lang="ru-RU" sz="105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25741" marB="25741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5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Решить полностью</a:t>
                      </a:r>
                      <a:endParaRPr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5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Решить частично </a:t>
                      </a:r>
                      <a:endParaRPr/>
                    </a:p>
                  </a:txBody>
                  <a:tcPr marT="34322" marB="34322" anchor="ctr"/>
                </a:tc>
              </a:tr>
              <a:tr h="255217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Потеря времени на определение принадлежности информации между разделами ресурса</a:t>
                      </a:r>
                      <a:endParaRPr sz="90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rowSpan="4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Создание оптимальной схемы размещения информации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</a:tr>
              <a:tr h="25521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Потеря времени на определение периода информации</a:t>
                      </a:r>
                      <a:endParaRPr sz="900"/>
                    </a:p>
                    <a:p>
                      <a:pPr algn="ctr"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25741" marB="25741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</a:tr>
              <a:tr h="25521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Потеря времени на создание новой папки для размещения информации на информационном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ресурсе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25741" marB="25741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</a:tr>
              <a:tr h="255217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Потеря времени на уточнение конкретного нахождения информации (либо уточнение сетевого пути размещения информации) у сотрудника соответствующего отдела</a:t>
                      </a:r>
                      <a:endParaRPr sz="900"/>
                    </a:p>
                    <a:p>
                      <a:pPr algn="ctr"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25741" marB="25741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6524" y="330972"/>
            <a:ext cx="283682" cy="338725"/>
          </a:xfrm>
          <a:prstGeom prst="rect">
            <a:avLst/>
          </a:prstGeom>
        </p:spPr>
      </p:pic>
      <p:pic>
        <p:nvPicPr>
          <p:cNvPr id="420586003" name="Рисунок 42058600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7208" y="1421160"/>
            <a:ext cx="931464" cy="538179"/>
          </a:xfrm>
          <a:prstGeom prst="rect">
            <a:avLst/>
          </a:prstGeom>
        </p:spPr>
      </p:pic>
      <p:pic>
        <p:nvPicPr>
          <p:cNvPr id="563096328" name="Рисунок 5630963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7208" y="1959340"/>
            <a:ext cx="931464" cy="538178"/>
          </a:xfrm>
          <a:prstGeom prst="rect">
            <a:avLst/>
          </a:prstGeom>
        </p:spPr>
      </p:pic>
      <p:pic>
        <p:nvPicPr>
          <p:cNvPr id="725142592" name="Рисунок 725142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64011" y="3691040"/>
            <a:ext cx="931464" cy="538178"/>
          </a:xfrm>
          <a:prstGeom prst="rect">
            <a:avLst/>
          </a:prstGeom>
        </p:spPr>
      </p:pic>
      <p:pic>
        <p:nvPicPr>
          <p:cNvPr id="1562915889" name="Рисунок 15629158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7208" y="2672598"/>
            <a:ext cx="931464" cy="538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59041" y="414337"/>
            <a:ext cx="6834462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1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708823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259762" y="4840797"/>
            <a:ext cx="627061" cy="2836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</a:t>
            </a:r>
            <a:endParaRPr>
              <a:solidFill>
                <a:srgbClr val="0032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55021" y="10033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1800">
                <a:latin typeface="Times New Roman"/>
                <a:ea typeface="Times New Roman"/>
                <a:cs typeface="Times New Roman"/>
              </a:rPr>
              <a:t>Вклад в цель проекта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345057" y="1081261"/>
          <a:ext cx="8258311" cy="295424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{BDBED569-4797-4DF1-A0F4-6AAB3CD982D8}</a:tableStyleId>
              </a:tblPr>
              <a:tblGrid>
                <a:gridCol w="378958"/>
                <a:gridCol w="2720003"/>
                <a:gridCol w="1601868"/>
                <a:gridCol w="1750817"/>
                <a:gridCol w="1806665"/>
              </a:tblGrid>
              <a:tr h="31905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ПЕРВОПРИЧИНА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imes New Roman"/>
                          <a:ea typeface="Times New Roman"/>
                          <a:cs typeface="Times New Roman"/>
                        </a:rPr>
                        <a:t>ПРЕДЛАГАЕМОЕ РЕШЕНИЕ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ВКЛАД В ДОСТИЖЕНИЕ ЦЕЛИ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</a:tr>
              <a:tr h="5287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Потеря времени на определение принадлежности информации между разделами ресурса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rowSpan="4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Неоптимальная схема размещения информации на ресурсе общего доступа</a:t>
                      </a:r>
                      <a:endParaRPr sz="11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1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 rowSpan="4">
                  <a:txBody>
                    <a:bodyPr/>
                    <a:p>
                      <a:pPr algn="ctr"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оптимальной схемы размещения информации</a:t>
                      </a:r>
                      <a:endParaRPr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 rowSpan="4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ВПП на 11-17 минут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</a:tr>
              <a:tr h="37207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Потеря времени на определение периода информации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</a:tr>
              <a:tr h="7357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Потеря времени на уточнение конкретного нахождения информации (либо уточнение сетевого пути размещения информации) у сотрудника соответствующего отдела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25741" marB="25741" anchor="ctr"/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</a:tr>
              <a:tr h="99862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Потеря времени на создание новой папки для размещения информации на информационном </a:t>
                      </a:r>
                      <a:endParaRPr lang="ru-RU" sz="900" b="0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ресурсе</a:t>
                      </a:r>
                      <a:endParaRPr lang="ru-RU" sz="900" b="0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/>
                    </a:p>
                  </a:txBody>
                  <a:tcPr marL="68580" marR="68580" marT="25741" marB="25741" anchor="ctr"/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6159" y="371858"/>
            <a:ext cx="283682" cy="33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76398" y="371857"/>
            <a:ext cx="6834462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1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86668" y="164147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Целевая карта процесса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22785" y="393239"/>
            <a:ext cx="283682" cy="33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2048" y="498206"/>
            <a:ext cx="62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/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6"/>
          <p:cNvSpPr/>
          <p:nvPr/>
        </p:nvSpPr>
        <p:spPr bwMode="auto">
          <a:xfrm>
            <a:off x="139762" y="1278207"/>
            <a:ext cx="882974" cy="876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700">
                <a:solidFill>
                  <a:schemeClr val="tx1"/>
                </a:solidFill>
              </a:rPr>
              <a:t>Возникновение необходимости размещения или поиска информации (документов)</a:t>
            </a:r>
            <a:endParaRPr sz="700">
              <a:solidFill>
                <a:schemeClr val="tx1"/>
              </a:solidFill>
            </a:endParaRPr>
          </a:p>
        </p:txBody>
      </p:sp>
      <p:sp>
        <p:nvSpPr>
          <p:cNvPr id="7" name="Прямоугольный треугольник 7"/>
          <p:cNvSpPr/>
          <p:nvPr/>
        </p:nvSpPr>
        <p:spPr bwMode="auto">
          <a:xfrm flipH="1">
            <a:off x="135308" y="877107"/>
            <a:ext cx="306569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ый треугольник 8"/>
          <p:cNvSpPr/>
          <p:nvPr/>
        </p:nvSpPr>
        <p:spPr bwMode="auto">
          <a:xfrm flipH="1">
            <a:off x="407115" y="873100"/>
            <a:ext cx="343815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ый треугольник 9"/>
          <p:cNvSpPr/>
          <p:nvPr/>
        </p:nvSpPr>
        <p:spPr bwMode="auto">
          <a:xfrm flipH="1">
            <a:off x="707915" y="875491"/>
            <a:ext cx="314819" cy="40741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11"/>
          <p:cNvSpPr/>
          <p:nvPr/>
        </p:nvSpPr>
        <p:spPr bwMode="auto">
          <a:xfrm>
            <a:off x="7650538" y="3959831"/>
            <a:ext cx="993884" cy="605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Информация для сотрудников размещена или найдена в сети</a:t>
            </a:r>
            <a:endParaRPr sz="800">
              <a:solidFill>
                <a:schemeClr val="tx1"/>
              </a:solidFill>
            </a:endParaRPr>
          </a:p>
        </p:txBody>
      </p:sp>
      <p:sp>
        <p:nvSpPr>
          <p:cNvPr id="11" name="Прямоугольный треугольник 19"/>
          <p:cNvSpPr/>
          <p:nvPr/>
        </p:nvSpPr>
        <p:spPr bwMode="auto">
          <a:xfrm flipH="1">
            <a:off x="7650538" y="3548981"/>
            <a:ext cx="328005" cy="4074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ый треугольник 20"/>
          <p:cNvSpPr/>
          <p:nvPr/>
        </p:nvSpPr>
        <p:spPr bwMode="auto">
          <a:xfrm flipH="1">
            <a:off x="8253676" y="3548981"/>
            <a:ext cx="390747" cy="40741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ый треугольник 21"/>
          <p:cNvSpPr/>
          <p:nvPr/>
        </p:nvSpPr>
        <p:spPr bwMode="auto">
          <a:xfrm flipH="1">
            <a:off x="7937429" y="3549708"/>
            <a:ext cx="385771" cy="40741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 22"/>
          <p:cNvSpPr/>
          <p:nvPr/>
        </p:nvSpPr>
        <p:spPr bwMode="auto">
          <a:xfrm>
            <a:off x="1183017" y="1459990"/>
            <a:ext cx="1104257" cy="4947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Открытие информационного ресурса</a:t>
            </a:r>
            <a:endParaRPr/>
          </a:p>
        </p:txBody>
      </p:sp>
      <p:sp>
        <p:nvSpPr>
          <p:cNvPr id="15" name="Прямоугольник 23"/>
          <p:cNvSpPr/>
          <p:nvPr/>
        </p:nvSpPr>
        <p:spPr bwMode="auto">
          <a:xfrm>
            <a:off x="2575115" y="1948383"/>
            <a:ext cx="956197" cy="616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Выбор необходимого структурного подразделения</a:t>
            </a:r>
            <a:endParaRPr/>
          </a:p>
        </p:txBody>
      </p:sp>
      <p:sp>
        <p:nvSpPr>
          <p:cNvPr id="16" name="Прямоугольник 24"/>
          <p:cNvSpPr/>
          <p:nvPr/>
        </p:nvSpPr>
        <p:spPr bwMode="auto">
          <a:xfrm>
            <a:off x="5093200" y="2995448"/>
            <a:ext cx="1078457" cy="5022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Выбор соответствующей папки</a:t>
            </a:r>
            <a:endParaRPr sz="800"/>
          </a:p>
        </p:txBody>
      </p:sp>
      <p:sp>
        <p:nvSpPr>
          <p:cNvPr id="17" name="Прямоугольник 26"/>
          <p:cNvSpPr/>
          <p:nvPr/>
        </p:nvSpPr>
        <p:spPr bwMode="auto">
          <a:xfrm>
            <a:off x="3845474" y="2505364"/>
            <a:ext cx="966404" cy="6167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Выбор периода информации (год, квартал, месяц и т.д.)</a:t>
            </a:r>
            <a:endParaRPr/>
          </a:p>
        </p:txBody>
      </p:sp>
      <p:sp>
        <p:nvSpPr>
          <p:cNvPr id="23" name="Прямоугольник 90"/>
          <p:cNvSpPr/>
          <p:nvPr/>
        </p:nvSpPr>
        <p:spPr bwMode="auto">
          <a:xfrm>
            <a:off x="1176892" y="1286502"/>
            <a:ext cx="1110383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24" name="Прямоугольник 91"/>
          <p:cNvSpPr/>
          <p:nvPr/>
        </p:nvSpPr>
        <p:spPr bwMode="auto">
          <a:xfrm>
            <a:off x="2565769" y="1770783"/>
            <a:ext cx="965543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 1 мин.</a:t>
            </a:r>
            <a:endParaRPr/>
          </a:p>
        </p:txBody>
      </p:sp>
      <p:sp>
        <p:nvSpPr>
          <p:cNvPr id="25" name="Прямоугольник 95"/>
          <p:cNvSpPr/>
          <p:nvPr/>
        </p:nvSpPr>
        <p:spPr bwMode="auto">
          <a:xfrm>
            <a:off x="5093198" y="2813738"/>
            <a:ext cx="1078458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1-2 мин.</a:t>
            </a:r>
            <a:endParaRPr/>
          </a:p>
        </p:txBody>
      </p:sp>
      <p:sp>
        <p:nvSpPr>
          <p:cNvPr id="26" name="Прямоугольник 101"/>
          <p:cNvSpPr/>
          <p:nvPr/>
        </p:nvSpPr>
        <p:spPr bwMode="auto">
          <a:xfrm>
            <a:off x="3845474" y="2307413"/>
            <a:ext cx="966404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1-2 мин.</a:t>
            </a:r>
            <a:endParaRPr/>
          </a:p>
        </p:txBody>
      </p:sp>
      <p:sp>
        <p:nvSpPr>
          <p:cNvPr id="27" name="TextBox 107"/>
          <p:cNvSpPr txBox="1"/>
          <p:nvPr/>
        </p:nvSpPr>
        <p:spPr bwMode="auto">
          <a:xfrm>
            <a:off x="7121640" y="1355109"/>
            <a:ext cx="1522781" cy="2769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F0000"/>
                </a:solidFill>
              </a:rPr>
              <a:t>ВПП= 5-7 мин.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471502" y="3462929"/>
            <a:ext cx="958258" cy="6604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b="0" i="0" u="none" strike="noStrike" cap="none" spc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Формирование названия папки</a:t>
            </a:r>
            <a:endParaRPr sz="800"/>
          </a:p>
          <a:p>
            <a:pPr algn="ctr">
              <a:defRPr/>
            </a:pPr>
            <a:r>
              <a:rPr lang="ru-RU" sz="800"/>
              <a:t>и сохранение информации</a:t>
            </a:r>
            <a:endParaRPr sz="80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471502" y="3282868"/>
            <a:ext cx="958258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33" name="Пятно 1 11"/>
          <p:cNvSpPr/>
          <p:nvPr/>
        </p:nvSpPr>
        <p:spPr bwMode="auto">
          <a:xfrm>
            <a:off x="227571" y="4565719"/>
            <a:ext cx="518504" cy="4294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76668059" name="TextBox 12"/>
          <p:cNvSpPr txBox="1"/>
          <p:nvPr/>
        </p:nvSpPr>
        <p:spPr bwMode="auto">
          <a:xfrm>
            <a:off x="785694" y="4588307"/>
            <a:ext cx="6114413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/>
              <a:t>Потеря времени на создание новой папки для размещения информации на информационном </a:t>
            </a:r>
            <a:endParaRPr sz="1000"/>
          </a:p>
          <a:p>
            <a:pPr>
              <a:defRPr/>
            </a:pPr>
            <a:r>
              <a:rPr lang="ru-RU" sz="1000"/>
              <a:t>ресурсе</a:t>
            </a:r>
            <a:endParaRPr sz="1000"/>
          </a:p>
        </p:txBody>
      </p:sp>
      <p:cxnSp>
        <p:nvCxnSpPr>
          <p:cNvPr id="1861080895" name="Прямая со стрелкой 78"/>
          <p:cNvCxnSpPr>
            <a:cxnSpLocks/>
            <a:stCxn id="6" idx="3"/>
            <a:endCxn id="14" idx="1"/>
          </p:cNvCxnSpPr>
          <p:nvPr/>
        </p:nvCxnSpPr>
        <p:spPr bwMode="auto">
          <a:xfrm flipV="1">
            <a:off x="1022736" y="1711853"/>
            <a:ext cx="160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Соединитель: уступ 1"/>
          <p:cNvCxnSpPr>
            <a:cxnSpLocks/>
            <a:stCxn id="14" idx="3"/>
            <a:endCxn id="15" idx="1"/>
          </p:cNvCxnSpPr>
          <p:nvPr/>
        </p:nvCxnSpPr>
        <p:spPr bwMode="auto">
          <a:xfrm>
            <a:off x="2287275" y="1707389"/>
            <a:ext cx="287839" cy="549363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tx1"/>
            </a:solidFill>
            <a:prstDash val="solid"/>
            <a:miter lim="800000"/>
            <a:tailEnd type="triangle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1841722" name="Соединитель: уступ 1571841721"/>
          <p:cNvCxnSpPr>
            <a:cxnSpLocks/>
            <a:stCxn id="15" idx="3"/>
            <a:endCxn id="17" idx="1"/>
          </p:cNvCxnSpPr>
          <p:nvPr/>
        </p:nvCxnSpPr>
        <p:spPr bwMode="auto">
          <a:xfrm>
            <a:off x="3531313" y="2256752"/>
            <a:ext cx="314160" cy="556985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tx1"/>
            </a:solidFill>
            <a:prstDash val="solid"/>
            <a:miter lim="800000"/>
            <a:tailEnd type="triangle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1178550" name="Соединитель: уступ 1391178549"/>
          <p:cNvCxnSpPr>
            <a:cxnSpLocks/>
            <a:stCxn id="28" idx="3"/>
            <a:endCxn id="10" idx="1"/>
          </p:cNvCxnSpPr>
          <p:nvPr/>
        </p:nvCxnSpPr>
        <p:spPr bwMode="auto">
          <a:xfrm>
            <a:off x="7429760" y="3793152"/>
            <a:ext cx="220778" cy="469622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tx1"/>
            </a:solidFill>
            <a:prstDash val="solid"/>
            <a:miter lim="800000"/>
            <a:tailEnd type="triangle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5135476" name="Рисунок 4551354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7274" y="1270385"/>
            <a:ext cx="675701" cy="446445"/>
          </a:xfrm>
          <a:prstGeom prst="rect">
            <a:avLst/>
          </a:prstGeom>
        </p:spPr>
      </p:pic>
      <p:pic>
        <p:nvPicPr>
          <p:cNvPr id="673137233" name="Рисунок 6731372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11878" y="2341898"/>
            <a:ext cx="675700" cy="446445"/>
          </a:xfrm>
          <a:prstGeom prst="rect">
            <a:avLst/>
          </a:prstGeom>
        </p:spPr>
      </p:pic>
      <p:pic>
        <p:nvPicPr>
          <p:cNvPr id="470835399" name="Рисунок 4708353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6578" y="3541043"/>
            <a:ext cx="858181" cy="567012"/>
          </a:xfrm>
          <a:prstGeom prst="rect">
            <a:avLst/>
          </a:prstGeom>
        </p:spPr>
      </p:pic>
      <p:pic>
        <p:nvPicPr>
          <p:cNvPr id="1690158802" name="Рисунок 1690158801"/>
          <p:cNvPicPr>
            <a:picLocks noChangeAspect="1"/>
          </p:cNvPicPr>
          <p:nvPr/>
        </p:nvPicPr>
        <p:blipFill>
          <a:blip r:embed="rId3"/>
          <a:srcRect l="1" t="0" r="4492" b="0"/>
          <a:stretch/>
        </p:blipFill>
        <p:spPr bwMode="auto">
          <a:xfrm>
            <a:off x="4328676" y="3143826"/>
            <a:ext cx="645339" cy="446445"/>
          </a:xfrm>
          <a:prstGeom prst="rect">
            <a:avLst/>
          </a:prstGeom>
        </p:spPr>
      </p:pic>
      <p:sp>
        <p:nvSpPr>
          <p:cNvPr id="30" name="Пятно 1 11"/>
          <p:cNvSpPr/>
          <p:nvPr/>
        </p:nvSpPr>
        <p:spPr bwMode="auto">
          <a:xfrm>
            <a:off x="5944279" y="3626389"/>
            <a:ext cx="361317" cy="24812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sz="11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23091110" name="TextBox 623091109"/>
          <p:cNvSpPr txBox="1"/>
          <p:nvPr/>
        </p:nvSpPr>
        <p:spPr bwMode="auto">
          <a:xfrm>
            <a:off x="5106678" y="2398267"/>
            <a:ext cx="269077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2</a:t>
            </a:r>
            <a:endParaRPr/>
          </a:p>
        </p:txBody>
      </p:sp>
      <p:sp>
        <p:nvSpPr>
          <p:cNvPr id="473754501" name="TextBox 473754500"/>
          <p:cNvSpPr txBox="1"/>
          <p:nvPr/>
        </p:nvSpPr>
        <p:spPr bwMode="auto">
          <a:xfrm>
            <a:off x="2546313" y="1322649"/>
            <a:ext cx="304835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1</a:t>
            </a:r>
            <a:endParaRPr/>
          </a:p>
        </p:txBody>
      </p:sp>
      <p:sp>
        <p:nvSpPr>
          <p:cNvPr id="2123383537" name="TextBox 2123383536"/>
          <p:cNvSpPr txBox="1"/>
          <p:nvPr/>
        </p:nvSpPr>
        <p:spPr bwMode="auto">
          <a:xfrm>
            <a:off x="4570304" y="3158875"/>
            <a:ext cx="268357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3</a:t>
            </a:r>
            <a:endParaRPr/>
          </a:p>
        </p:txBody>
      </p:sp>
      <p:cxnSp>
        <p:nvCxnSpPr>
          <p:cNvPr id="387401149" name="Соединитель: уступ 387401148"/>
          <p:cNvCxnSpPr>
            <a:cxnSpLocks/>
            <a:stCxn id="16" idx="3"/>
            <a:endCxn id="28" idx="1"/>
          </p:cNvCxnSpPr>
          <p:nvPr/>
        </p:nvCxnSpPr>
        <p:spPr bwMode="auto">
          <a:xfrm>
            <a:off x="6171658" y="3246570"/>
            <a:ext cx="299843" cy="546581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tx1"/>
            </a:solidFill>
            <a:prstDash val="solid"/>
            <a:miter lim="800000"/>
            <a:tailEnd type="triangle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5837249" name="Соединитель: уступ 1975837248"/>
          <p:cNvCxnSpPr>
            <a:cxnSpLocks/>
            <a:stCxn id="17" idx="3"/>
            <a:endCxn id="16" idx="1"/>
          </p:cNvCxnSpPr>
          <p:nvPr/>
        </p:nvCxnSpPr>
        <p:spPr bwMode="auto">
          <a:xfrm>
            <a:off x="4811879" y="2813738"/>
            <a:ext cx="281320" cy="432831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tx1"/>
            </a:solidFill>
            <a:prstDash val="solid"/>
            <a:miter lim="800000"/>
            <a:tailEnd type="triangle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1788" y="69296"/>
            <a:ext cx="6750997" cy="330200"/>
          </a:xfrm>
        </p:spPr>
        <p:txBody>
          <a:bodyPr/>
          <a:lstStyle/>
          <a:p>
            <a:pPr lvl="0">
              <a:defRPr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План мероприятий по реализации проекта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709964" y="880266"/>
          <a:ext cx="7772083" cy="353465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02483"/>
                <a:gridCol w="4151401"/>
                <a:gridCol w="1410829"/>
                <a:gridCol w="865285"/>
                <a:gridCol w="842085"/>
              </a:tblGrid>
              <a:tr h="2827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Предлагаемое решение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</a:t>
                      </a:r>
                      <a:endParaRPr sz="1100"/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Срок</a:t>
                      </a:r>
                      <a:endParaRPr sz="1100"/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</a:t>
                      </a:r>
                      <a:endParaRPr sz="1100"/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414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текущей схемы размещения информации на ресурсе общего доступа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5060" marR="5060" marT="5060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Клишко Е.Г., Макарова Ю.С., Лаврова О.В.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01.04.2025</a:t>
                      </a:r>
                      <a:endParaRPr lang="ru-RU"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5628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Удаление неактуальной информации на ресурсе общего доступа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Макарова Ю.С., Лаврова О.В., </a:t>
                      </a:r>
                      <a:r>
                        <a:rPr lang="en-US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 Е.В., </a:t>
                      </a:r>
                      <a:r>
                        <a:rPr lang="en-US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Бронникова Ю.Н.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01.05.2025</a:t>
                      </a:r>
                      <a:endParaRPr lang="ru-RU" sz="10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414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Оптимизация дисков информационного ресурса общего доступа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Клишко Е.Г.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До 19.05.2025</a:t>
                      </a:r>
                      <a:endParaRPr/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414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типовой структуры для информационного ресурса (схемы размещения информации)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Макарова Ю.С., Лаврова О.В.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До 30.05.2025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414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 типовой структуры к информационному ресурсу общего доступа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 Е.В., </a:t>
                      </a:r>
                      <a:r>
                        <a:rPr lang="en-US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Бронникова Ю.Н.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До 01.07.2025</a:t>
                      </a:r>
                      <a:endParaRPr/>
                    </a:p>
                    <a:p>
                      <a:pPr marL="900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414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Администрирование доступа к структуре информационного ресурса общего доступа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Клишко Е.Г.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До 22.08.2025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  <a:tr h="414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Автоматизация удаления неактуальной информации (файлов)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Клишко Е.Г.</a:t>
                      </a:r>
                      <a:endParaRPr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marL="900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ежемесячно</a:t>
                      </a:r>
                      <a:endParaRPr lang="ru-RU" sz="10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06" marR="2406" marT="2406" marB="0" anchor="ctr">
                    <a:lnL w="12699" algn="ctr">
                      <a:solidFill>
                        <a:srgbClr val="5B9BD5"/>
                      </a:solidFill>
                    </a:lnL>
                    <a:lnR w="12699" algn="ctr">
                      <a:solidFill>
                        <a:srgbClr val="5B9BD5"/>
                      </a:solidFill>
                    </a:lnR>
                    <a:lnT w="12699" algn="ctr">
                      <a:solidFill>
                        <a:srgbClr val="5B9BD5"/>
                      </a:solidFill>
                    </a:lnT>
                    <a:lnB w="12699" algn="ctr">
                      <a:solidFill>
                        <a:srgbClr val="5B9BD5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3150" y="365421"/>
            <a:ext cx="283682" cy="33872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 bwMode="auto">
          <a:xfrm>
            <a:off x="7899764" y="4049853"/>
            <a:ext cx="337061" cy="324540"/>
          </a:xfrm>
          <a:prstGeom prst="ellipse">
            <a:avLst/>
          </a:prstGeom>
          <a:solidFill>
            <a:srgbClr val="004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 bwMode="auto">
          <a:xfrm>
            <a:off x="7899764" y="1850227"/>
            <a:ext cx="337060" cy="326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9041" y="314649"/>
            <a:ext cx="6834462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1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72494362" name="Овал 11"/>
          <p:cNvSpPr/>
          <p:nvPr/>
        </p:nvSpPr>
        <p:spPr bwMode="auto">
          <a:xfrm>
            <a:off x="7899764" y="3621432"/>
            <a:ext cx="337060" cy="324540"/>
          </a:xfrm>
          <a:prstGeom prst="ellipse">
            <a:avLst/>
          </a:prstGeom>
          <a:solidFill>
            <a:srgbClr val="004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4054198" name="Овал 12"/>
          <p:cNvSpPr/>
          <p:nvPr/>
        </p:nvSpPr>
        <p:spPr bwMode="auto">
          <a:xfrm>
            <a:off x="7899764" y="1272014"/>
            <a:ext cx="337059" cy="326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6835709" name="Овал 12"/>
          <p:cNvSpPr/>
          <p:nvPr/>
        </p:nvSpPr>
        <p:spPr bwMode="auto">
          <a:xfrm>
            <a:off x="282320" y="4716462"/>
            <a:ext cx="257429" cy="2362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9869881" name="Овал 9"/>
          <p:cNvSpPr/>
          <p:nvPr/>
        </p:nvSpPr>
        <p:spPr bwMode="auto">
          <a:xfrm>
            <a:off x="1663189" y="4703684"/>
            <a:ext cx="249473" cy="256248"/>
          </a:xfrm>
          <a:prstGeom prst="ellipse">
            <a:avLst/>
          </a:prstGeom>
          <a:solidFill>
            <a:srgbClr val="004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3900531" name="TextBox 233900530"/>
          <p:cNvSpPr txBox="1"/>
          <p:nvPr/>
        </p:nvSpPr>
        <p:spPr bwMode="auto">
          <a:xfrm>
            <a:off x="465043" y="4716462"/>
            <a:ext cx="1035259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выполнено</a:t>
            </a:r>
            <a:endParaRPr/>
          </a:p>
        </p:txBody>
      </p:sp>
      <p:sp>
        <p:nvSpPr>
          <p:cNvPr id="657307860" name="TextBox 657307859"/>
          <p:cNvSpPr txBox="1"/>
          <p:nvPr/>
        </p:nvSpPr>
        <p:spPr bwMode="auto">
          <a:xfrm>
            <a:off x="1815528" y="4702088"/>
            <a:ext cx="1039219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работе</a:t>
            </a:r>
            <a:endParaRPr/>
          </a:p>
        </p:txBody>
      </p:sp>
      <p:sp>
        <p:nvSpPr>
          <p:cNvPr id="298314857" name="TextBox 298314856"/>
          <p:cNvSpPr txBox="1"/>
          <p:nvPr/>
        </p:nvSpPr>
        <p:spPr bwMode="auto">
          <a:xfrm>
            <a:off x="2957629" y="4716462"/>
            <a:ext cx="2018919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срок не наступил</a:t>
            </a:r>
            <a:endParaRPr/>
          </a:p>
        </p:txBody>
      </p:sp>
      <p:sp>
        <p:nvSpPr>
          <p:cNvPr id="20" name="Овал 12"/>
          <p:cNvSpPr/>
          <p:nvPr/>
        </p:nvSpPr>
        <p:spPr bwMode="auto">
          <a:xfrm>
            <a:off x="7899764" y="3234233"/>
            <a:ext cx="337059" cy="326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12"/>
          <p:cNvSpPr/>
          <p:nvPr/>
        </p:nvSpPr>
        <p:spPr bwMode="auto">
          <a:xfrm>
            <a:off x="7904205" y="2799544"/>
            <a:ext cx="337059" cy="326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12"/>
          <p:cNvSpPr/>
          <p:nvPr/>
        </p:nvSpPr>
        <p:spPr bwMode="auto">
          <a:xfrm>
            <a:off x="7903654" y="2388266"/>
            <a:ext cx="337059" cy="326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9"/>
          <p:cNvSpPr/>
          <p:nvPr/>
        </p:nvSpPr>
        <p:spPr bwMode="auto">
          <a:xfrm>
            <a:off x="2807881" y="4723087"/>
            <a:ext cx="249473" cy="256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955223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493027" y="1556861"/>
            <a:ext cx="5508151" cy="396099"/>
          </a:xfrm>
        </p:spPr>
        <p:txBody>
          <a:bodyPr/>
          <a:lstStyle/>
          <a:p>
            <a:pPr>
              <a:defRPr/>
            </a:pPr>
            <a:r>
              <a:rPr lang="ru-RU" sz="2300"/>
              <a:t>Реализация мероприятий</a:t>
            </a:r>
            <a:endParaRPr/>
          </a:p>
        </p:txBody>
      </p:sp>
      <p:sp>
        <p:nvSpPr>
          <p:cNvPr id="1089015132" name="TextBox 3"/>
          <p:cNvSpPr txBox="1"/>
          <p:nvPr/>
        </p:nvSpPr>
        <p:spPr bwMode="auto">
          <a:xfrm>
            <a:off x="493027" y="1373800"/>
            <a:ext cx="7036611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0" y="73597"/>
            <a:ext cx="3883325" cy="273475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>
                <a:solidFill>
                  <a:schemeClr val="bg2">
                    <a:lumMod val="25000"/>
                  </a:schemeClr>
                </a:solidFill>
              </a:rPr>
              <a:t>Реализация проекта (как было)</a:t>
            </a:r>
            <a:endParaRPr sz="1600"/>
          </a:p>
        </p:txBody>
      </p:sp>
      <p:pic>
        <p:nvPicPr>
          <p:cNvPr id="1521910659" name="Рисунок 1521910658"/>
          <p:cNvPicPr>
            <a:picLocks noChangeAspect="1"/>
          </p:cNvPicPr>
          <p:nvPr/>
        </p:nvPicPr>
        <p:blipFill>
          <a:blip r:embed="rId2"/>
          <a:srcRect l="0" t="0" r="72366" b="0"/>
          <a:stretch/>
        </p:blipFill>
        <p:spPr bwMode="auto">
          <a:xfrm>
            <a:off x="96041" y="824749"/>
            <a:ext cx="1358958" cy="3926349"/>
          </a:xfrm>
          <a:prstGeom prst="rect">
            <a:avLst/>
          </a:prstGeom>
        </p:spPr>
      </p:pic>
      <p:pic>
        <p:nvPicPr>
          <p:cNvPr id="565096229" name="Рисунок 565096228"/>
          <p:cNvPicPr>
            <a:picLocks noChangeAspect="1"/>
          </p:cNvPicPr>
          <p:nvPr/>
        </p:nvPicPr>
        <p:blipFill>
          <a:blip r:embed="rId3"/>
          <a:srcRect l="0" t="0" r="62208" b="0"/>
          <a:stretch/>
        </p:blipFill>
        <p:spPr bwMode="auto">
          <a:xfrm>
            <a:off x="1454997" y="836046"/>
            <a:ext cx="1982472" cy="3926349"/>
          </a:xfrm>
          <a:prstGeom prst="rect">
            <a:avLst/>
          </a:prstGeom>
        </p:spPr>
      </p:pic>
      <p:pic>
        <p:nvPicPr>
          <p:cNvPr id="1314186077" name="Рисунок 1314186076"/>
          <p:cNvPicPr>
            <a:picLocks noChangeAspect="1"/>
          </p:cNvPicPr>
          <p:nvPr/>
        </p:nvPicPr>
        <p:blipFill>
          <a:blip r:embed="rId4"/>
          <a:srcRect l="0" t="0" r="45442" b="0"/>
          <a:stretch/>
        </p:blipFill>
        <p:spPr bwMode="auto">
          <a:xfrm>
            <a:off x="3437472" y="824749"/>
            <a:ext cx="2881312" cy="3948945"/>
          </a:xfrm>
          <a:prstGeom prst="rect">
            <a:avLst/>
          </a:prstGeom>
        </p:spPr>
      </p:pic>
      <p:pic>
        <p:nvPicPr>
          <p:cNvPr id="1480309025" name="Рисунок 1480309024"/>
          <p:cNvPicPr>
            <a:picLocks noChangeAspect="1"/>
          </p:cNvPicPr>
          <p:nvPr/>
        </p:nvPicPr>
        <p:blipFill>
          <a:blip r:embed="rId5"/>
          <a:srcRect l="0" t="0" r="52617" b="0"/>
          <a:stretch/>
        </p:blipFill>
        <p:spPr bwMode="auto">
          <a:xfrm>
            <a:off x="6318784" y="824749"/>
            <a:ext cx="2710999" cy="4015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0598" y="347071"/>
            <a:ext cx="683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/>
              <a:t>Проек</a:t>
            </a:r>
            <a:r>
              <a:rPr lang="ru-RU" sz="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493028" y="791954"/>
            <a:ext cx="5508152" cy="396099"/>
          </a:xfrm>
        </p:spPr>
        <p:txBody>
          <a:bodyPr/>
          <a:lstStyle/>
          <a:p>
            <a:pPr>
              <a:defRPr/>
            </a:pPr>
            <a:r>
              <a:rPr lang="ru-RU" sz="2300"/>
              <a:t>Проект: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93028" y="1373802"/>
            <a:ext cx="703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0" u="none" strike="noStrike" cap="none" spc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24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0558527" name="TextBox 3"/>
          <p:cNvSpPr txBox="1"/>
          <p:nvPr/>
        </p:nvSpPr>
        <p:spPr bwMode="auto">
          <a:xfrm>
            <a:off x="47295" y="361974"/>
            <a:ext cx="6833742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/>
              <a:t>Проек</a:t>
            </a:r>
            <a:r>
              <a:rPr lang="ru-RU" sz="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80521263" name="Заголовок 2"/>
          <p:cNvSpPr txBox="1"/>
          <p:nvPr/>
        </p:nvSpPr>
        <p:spPr bwMode="auto">
          <a:xfrm>
            <a:off x="0" y="73596"/>
            <a:ext cx="3883324" cy="273474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>
                <a:solidFill>
                  <a:schemeClr val="bg2">
                    <a:lumMod val="25000"/>
                  </a:schemeClr>
                </a:solidFill>
              </a:rPr>
              <a:t>Реализация проекта (как стало)</a:t>
            </a:r>
            <a:endParaRPr sz="1600"/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>
            <a:off x="4877680" y="1241939"/>
            <a:ext cx="1687671" cy="48995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18305" name="TextBox 1027218304"/>
          <p:cNvSpPr txBox="1"/>
          <p:nvPr/>
        </p:nvSpPr>
        <p:spPr bwMode="auto">
          <a:xfrm>
            <a:off x="6231867" y="930315"/>
            <a:ext cx="2424446" cy="62324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Идентичность</a:t>
            </a: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папок</a:t>
            </a: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каждом</a:t>
            </a: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отделе</a:t>
            </a:r>
            <a:endParaRPr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2394605" name="TextBox 2022394604"/>
          <p:cNvSpPr txBox="1"/>
          <p:nvPr/>
        </p:nvSpPr>
        <p:spPr bwMode="auto">
          <a:xfrm>
            <a:off x="590434" y="2933348"/>
            <a:ext cx="2727653" cy="20120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Также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созданы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папки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временного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обмена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хранения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информации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сотрудниками</a:t>
            </a:r>
            <a:endParaRPr/>
          </a:p>
          <a:p>
            <a:pPr algn="ctr">
              <a:defRPr/>
            </a:pPr>
            <a:endParaRPr sz="1800" b="1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СРОК ХРАНЕНИЯ 1 </a:t>
            </a:r>
            <a:r>
              <a:rPr lang="ru-RU" sz="1200" b="1">
                <a:latin typeface="Times New Roman"/>
                <a:ea typeface="Times New Roman"/>
                <a:cs typeface="Times New Roman"/>
              </a:rPr>
              <a:t>ГОД </a:t>
            </a:r>
            <a:r>
              <a:rPr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ДАЛЕЕ АВТОМАТИЧЕСКОЕ УДАЛЕНИЕ ФАЙЛОВ</a:t>
            </a:r>
            <a:endParaRPr sz="1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38775416" name="Рисунок 2038775415"/>
          <p:cNvPicPr>
            <a:picLocks noChangeAspect="1"/>
          </p:cNvPicPr>
          <p:nvPr/>
        </p:nvPicPr>
        <p:blipFill>
          <a:blip r:embed="rId2"/>
          <a:srcRect l="31823" t="30595" r="37535" b="52594"/>
          <a:stretch/>
        </p:blipFill>
        <p:spPr bwMode="auto">
          <a:xfrm>
            <a:off x="279619" y="878855"/>
            <a:ext cx="4598061" cy="1418933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  <p:grpSp>
        <p:nvGrpSpPr>
          <p:cNvPr id="6" name="Группа 5"/>
          <p:cNvGrpSpPr/>
          <p:nvPr/>
        </p:nvGrpSpPr>
        <p:grpSpPr bwMode="auto">
          <a:xfrm>
            <a:off x="4277961" y="2850474"/>
            <a:ext cx="4574781" cy="2175230"/>
            <a:chOff x="4277961" y="2850474"/>
            <a:chExt cx="4574781" cy="2175230"/>
          </a:xfrm>
        </p:grpSpPr>
        <p:pic>
          <p:nvPicPr>
            <p:cNvPr id="8102625" name="Рисунок 8102624"/>
            <p:cNvPicPr>
              <a:picLocks noChangeAspect="1"/>
            </p:cNvPicPr>
            <p:nvPr/>
          </p:nvPicPr>
          <p:blipFill>
            <a:blip r:embed="rId3"/>
            <a:srcRect l="31938" t="24276" r="37648" b="44020"/>
            <a:stretch/>
          </p:blipFill>
          <p:spPr bwMode="auto">
            <a:xfrm>
              <a:off x="4277961" y="2850474"/>
              <a:ext cx="4574781" cy="2175230"/>
            </a:xfrm>
            <a:prstGeom prst="rect">
              <a:avLst/>
            </a:prstGeom>
            <a:ln w="19049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5" name="Прямоугольник 4"/>
            <p:cNvSpPr/>
            <p:nvPr/>
          </p:nvSpPr>
          <p:spPr bwMode="auto">
            <a:xfrm>
              <a:off x="6927759" y="4153805"/>
              <a:ext cx="1221748" cy="131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Прямая со стрелкой 10"/>
          <p:cNvCxnSpPr>
            <a:cxnSpLocks/>
            <a:endCxn id="8102625" idx="0"/>
          </p:cNvCxnSpPr>
          <p:nvPr/>
        </p:nvCxnSpPr>
        <p:spPr bwMode="auto">
          <a:xfrm>
            <a:off x="6565351" y="1731891"/>
            <a:ext cx="1" cy="111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/>
          <p:nvPr/>
        </p:nvSpPr>
        <p:spPr bwMode="auto">
          <a:xfrm>
            <a:off x="119715" y="-26902"/>
            <a:ext cx="7714908" cy="540485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bg2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Достижение целевых показателей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0" name="Таблица 49"/>
          <p:cNvGraphicFramePr>
            <a:graphicFrameLocks xmlns:a="http://schemas.openxmlformats.org/drawingml/2006/main" noGrp="1"/>
          </p:cNvGraphicFramePr>
          <p:nvPr/>
        </p:nvGraphicFramePr>
        <p:xfrm>
          <a:off x="246955" y="1154680"/>
          <a:ext cx="8596694" cy="206185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178775"/>
                <a:gridCol w="1242628"/>
                <a:gridCol w="1146994"/>
                <a:gridCol w="1803405"/>
                <a:gridCol w="2224892"/>
              </a:tblGrid>
              <a:tr h="9264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Текущий</a:t>
                      </a:r>
                      <a:endParaRPr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Целевой</a:t>
                      </a:r>
                      <a:endParaRPr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Фактический</a:t>
                      </a:r>
                      <a:endParaRPr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Эффективность, % </a:t>
                      </a:r>
                      <a:endParaRPr/>
                    </a:p>
                  </a:txBody>
                  <a:tcPr marT="34322" marB="34322" anchor="ctr"/>
                </a:tc>
              </a:tr>
              <a:tr h="88508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Сокращение времени на размещение информации на общем информационном ресурсе (минут)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16-24</a:t>
                      </a:r>
                      <a:endParaRPr sz="1600"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5-7</a:t>
                      </a:r>
                      <a:endParaRPr sz="1600"/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-8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97,06 %</a:t>
                      </a:r>
                      <a:endParaRPr sz="1600"/>
                    </a:p>
                  </a:txBody>
                  <a:tcPr marT="34322" marB="34322"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9776" y="351904"/>
            <a:ext cx="283682" cy="338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56002" y="3571175"/>
            <a:ext cx="8682107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Выполнение плана мероприятий – 100 %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Эффективность мероприятия </a:t>
            </a: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b="1">
                <a:latin typeface="Times New Roman"/>
                <a:cs typeface="Times New Roman"/>
              </a:rPr>
              <a:t>97,06 %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Сокращение ВПП – от 10 до 16 мин.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64799"/>
            <a:ext cx="683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/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48217563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259762" y="4840797"/>
            <a:ext cx="627061" cy="2836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90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F5AC17-1977-2191-49C8-2B8F52378DAB}" type="slidenum">
              <a:rPr lang="ru-RU" sz="11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fld>
            <a:endParaRPr>
              <a:solidFill>
                <a:srgbClr val="0032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30.09.2025г.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Arial"/>
                <a:ea typeface="Arial"/>
                <a:cs typeface="Arial"/>
              </a:rPr>
              <a:t>Тел.: +7 (3022) 28-83-23, доб. 6041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Клишко Елена Геннадьевна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Руководитель проекта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30601" y="2563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/>
              <a:t>Организационно-распорядительные документы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9898" y="370560"/>
            <a:ext cx="283682" cy="338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33932" t="11688" r="30438" b="4021"/>
          <a:stretch/>
        </p:blipFill>
        <p:spPr bwMode="auto">
          <a:xfrm>
            <a:off x="546897" y="998665"/>
            <a:ext cx="2298099" cy="280464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34380" t="17697" r="30656" b="9471"/>
          <a:stretch/>
        </p:blipFill>
        <p:spPr bwMode="auto">
          <a:xfrm>
            <a:off x="4418488" y="823537"/>
            <a:ext cx="3257861" cy="3817298"/>
          </a:xfrm>
          <a:prstGeom prst="rect">
            <a:avLst/>
          </a:prstGeom>
          <a:ln>
            <a:noFill/>
          </a:ln>
        </p:spPr>
      </p:pic>
      <p:pic>
        <p:nvPicPr>
          <p:cNvPr id="2007984511" name="Рисунок 2007984510"/>
          <p:cNvPicPr>
            <a:picLocks noChangeAspect="1"/>
          </p:cNvPicPr>
          <p:nvPr/>
        </p:nvPicPr>
        <p:blipFill>
          <a:blip r:embed="rId5"/>
          <a:srcRect l="0" t="0" r="0" b="10519"/>
          <a:stretch/>
        </p:blipFill>
        <p:spPr bwMode="auto">
          <a:xfrm>
            <a:off x="1629202" y="3902502"/>
            <a:ext cx="2635773" cy="1245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90236" y="198833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/>
              <a:t>Команда проекта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9533" y="363933"/>
            <a:ext cx="283682" cy="338725"/>
          </a:xfrm>
          <a:prstGeom prst="rect">
            <a:avLst/>
          </a:prstGeom>
        </p:spPr>
      </p:pic>
      <p:pic>
        <p:nvPicPr>
          <p:cNvPr id="5" name="Picture 3" descr="V:\2. Управление БП\1. Отдел сводного бюджетного планирования\!Лаврова О.В\Фото\ОПиСПБ\Лаврова Ольга Владимировна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90235" y="3008318"/>
            <a:ext cx="1179326" cy="14103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1469562" y="3164974"/>
            <a:ext cx="1572963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000" b="1">
                <a:latin typeface="Times New Roman"/>
                <a:cs typeface="Times New Roman"/>
              </a:rPr>
              <a:t>Лаврова Ольга Владимировна -</a:t>
            </a:r>
            <a:endParaRPr sz="1000"/>
          </a:p>
          <a:p>
            <a:pPr algn="ctr">
              <a:defRPr/>
            </a:pPr>
            <a:r>
              <a:rPr lang="ru-RU" sz="1000">
                <a:latin typeface="Times New Roman"/>
                <a:cs typeface="Times New Roman"/>
              </a:rPr>
              <a:t>заместитель начальника отдела </a:t>
            </a:r>
            <a:endParaRPr sz="10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000">
                <a:latin typeface="Times New Roman"/>
                <a:cs typeface="Times New Roman"/>
              </a:rPr>
              <a:t>планирования </a:t>
            </a:r>
            <a:endParaRPr sz="10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000">
                <a:latin typeface="Times New Roman"/>
                <a:cs typeface="Times New Roman"/>
              </a:rPr>
              <a:t>и составления </a:t>
            </a:r>
            <a:endParaRPr sz="10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000">
                <a:latin typeface="Times New Roman"/>
                <a:cs typeface="Times New Roman"/>
              </a:rPr>
              <a:t>программного бюджета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65992" y="3132159"/>
            <a:ext cx="1145128" cy="1406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7480334" y="3164974"/>
            <a:ext cx="1268377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lvl="0" algn="ctr">
              <a:defRPr/>
            </a:pPr>
            <a:r>
              <a:rPr lang="ru-RU" sz="1000" b="1">
                <a:latin typeface="Times New Roman"/>
                <a:cs typeface="Times New Roman"/>
              </a:rPr>
              <a:t>Макарова Юлия Сергеевна </a:t>
            </a:r>
            <a:r>
              <a:rPr lang="ru-RU" sz="1000">
                <a:latin typeface="Times New Roman"/>
                <a:cs typeface="Times New Roman"/>
              </a:rPr>
              <a:t>– консультант </a:t>
            </a:r>
            <a:r>
              <a:rPr lang="ru-RU" sz="1000">
                <a:solidFill>
                  <a:prstClr val="black"/>
                </a:solidFill>
                <a:latin typeface="Times New Roman"/>
                <a:cs typeface="Times New Roman"/>
              </a:rPr>
              <a:t>отдела организации бюджетного процесса в муниципальных образованиях </a:t>
            </a:r>
            <a:endParaRPr sz="1400"/>
          </a:p>
        </p:txBody>
      </p:sp>
      <p:pic>
        <p:nvPicPr>
          <p:cNvPr id="9" name="Picture 2" descr="V:\6. Управление в сфере межбюд.отношений\Общий доступ\!UPRAVLENIE\КУРАТОРСТВО\БЕРЕЖЛИВОЕ  УПРАВЛЕИЕ\фото\ААГ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29019" y="852430"/>
            <a:ext cx="960042" cy="13619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 bwMode="auto">
          <a:xfrm>
            <a:off x="1389061" y="810559"/>
            <a:ext cx="1625895" cy="146340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000" b="1" u="sng">
                <a:latin typeface="Times New Roman"/>
                <a:cs typeface="Times New Roman"/>
              </a:rPr>
              <a:t>Владелец проекта</a:t>
            </a:r>
            <a:endParaRPr sz="1000" b="1" u="sng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000" b="1">
                <a:latin typeface="Times New Roman"/>
                <a:cs typeface="Times New Roman"/>
              </a:rPr>
              <a:t>Голышева Анна Анатольевна </a:t>
            </a:r>
            <a:r>
              <a:rPr lang="ru-RU" sz="1000">
                <a:latin typeface="Times New Roman"/>
                <a:cs typeface="Times New Roman"/>
              </a:rPr>
              <a:t>- заместитель министра - начальник управления в сфере межбюджетных отношений с муниципальными образованиями</a:t>
            </a:r>
            <a:endParaRPr/>
          </a:p>
        </p:txBody>
      </p:sp>
      <p:pic>
        <p:nvPicPr>
          <p:cNvPr id="1232894638" name="Рисунок 123289463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359791" y="3008318"/>
            <a:ext cx="1145128" cy="1471912"/>
          </a:xfrm>
          <a:prstGeom prst="rect">
            <a:avLst/>
          </a:prstGeom>
        </p:spPr>
      </p:pic>
      <p:sp>
        <p:nvSpPr>
          <p:cNvPr id="1781603564" name="TextBox 5"/>
          <p:cNvSpPr txBox="1"/>
          <p:nvPr/>
        </p:nvSpPr>
        <p:spPr bwMode="auto">
          <a:xfrm>
            <a:off x="4569768" y="3317915"/>
            <a:ext cx="1427010" cy="853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Бронникова Юлия Николаевна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консультант </a:t>
            </a:r>
            <a:r>
              <a:rPr lang="ru-RU" sz="1000" b="0" i="0" u="none" strike="noStrike" cap="none" spc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отдела социальной защиты населения и культуры</a:t>
            </a:r>
            <a:endParaRPr sz="1600"/>
          </a:p>
        </p:txBody>
      </p:sp>
      <p:pic>
        <p:nvPicPr>
          <p:cNvPr id="1032995886" name="Рисунок 103299588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59791" y="847537"/>
            <a:ext cx="1028799" cy="1371733"/>
          </a:xfrm>
          <a:prstGeom prst="rect">
            <a:avLst/>
          </a:prstGeom>
        </p:spPr>
      </p:pic>
      <p:pic>
        <p:nvPicPr>
          <p:cNvPr id="1201079204" name="Рисунок 120107920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293090" y="883160"/>
            <a:ext cx="859858" cy="1348173"/>
          </a:xfrm>
          <a:prstGeom prst="rect">
            <a:avLst/>
          </a:prstGeom>
        </p:spPr>
      </p:pic>
      <p:sp>
        <p:nvSpPr>
          <p:cNvPr id="1714031424" name="TextBox 5"/>
          <p:cNvSpPr txBox="1"/>
          <p:nvPr/>
        </p:nvSpPr>
        <p:spPr bwMode="auto">
          <a:xfrm>
            <a:off x="7152949" y="882800"/>
            <a:ext cx="1489699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Хан Елена Викторовна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Заместитель начальника отдела </a:t>
            </a:r>
            <a:r>
              <a:rPr lang="ru-RU" sz="1000" b="0" i="0" u="none" strike="noStrike" cap="none" spc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консолидированной бюджетной отчетности и методологии бюджетного учета</a:t>
            </a:r>
            <a:endParaRPr sz="1600"/>
          </a:p>
        </p:txBody>
      </p:sp>
      <p:sp>
        <p:nvSpPr>
          <p:cNvPr id="2137200853" name="TextBox 5"/>
          <p:cNvSpPr txBox="1"/>
          <p:nvPr/>
        </p:nvSpPr>
        <p:spPr bwMode="auto">
          <a:xfrm>
            <a:off x="4388591" y="887119"/>
            <a:ext cx="1472509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000" b="1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Руководитель проекта</a:t>
            </a:r>
            <a:endParaRPr lang="ru-RU" sz="1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Клишко  Елена  Геннадьевна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Заместитель начальника отдела </a:t>
            </a:r>
            <a:r>
              <a:rPr lang="ru-RU" sz="1000" b="0" i="0" u="none" strike="noStrike" cap="none" spc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автоматизации бюджетного процесса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4097" y="101600"/>
            <a:ext cx="6561137" cy="330199"/>
          </a:xfrm>
        </p:spPr>
        <p:txBody>
          <a:bodyPr/>
          <a:lstStyle/>
          <a:p>
            <a:pPr>
              <a:defRPr/>
            </a:pPr>
            <a:r>
              <a:rPr lang="ru-RU"/>
              <a:t>Паспорт проекта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3394" y="369883"/>
            <a:ext cx="283682" cy="338725"/>
          </a:xfrm>
          <a:prstGeom prst="rect">
            <a:avLst/>
          </a:prstGeom>
        </p:spPr>
      </p:pic>
      <p:pic>
        <p:nvPicPr>
          <p:cNvPr id="873949469" name=""/>
          <p:cNvPicPr>
            <a:picLocks noChangeAspect="1"/>
          </p:cNvPicPr>
          <p:nvPr/>
        </p:nvPicPr>
        <p:blipFill>
          <a:blip r:embed="rId3"/>
          <a:srcRect l="21592" t="15073" r="22407" b="17663"/>
          <a:stretch/>
        </p:blipFill>
        <p:spPr bwMode="auto">
          <a:xfrm rot="0" flipH="0" flipV="0">
            <a:off x="442414" y="840706"/>
            <a:ext cx="7748406" cy="4248563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23975" y="14743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300">
                <a:latin typeface="+mn-lt"/>
                <a:cs typeface="Times New Roman"/>
              </a:rPr>
              <a:t>Текущая карта процесса</a:t>
            </a:r>
            <a:endParaRPr sz="230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3272" y="370560"/>
            <a:ext cx="283682" cy="338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50182" y="1494609"/>
            <a:ext cx="1234034" cy="6604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Возникновение необходимости размещения или поиска информации (документов)</a:t>
            </a:r>
            <a:endParaRPr sz="800">
              <a:solidFill>
                <a:schemeClr val="tx1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 bwMode="auto">
          <a:xfrm flipH="1">
            <a:off x="165484" y="1083184"/>
            <a:ext cx="469556" cy="40741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ый треугольник 8"/>
          <p:cNvSpPr/>
          <p:nvPr/>
        </p:nvSpPr>
        <p:spPr bwMode="auto">
          <a:xfrm flipH="1">
            <a:off x="512009" y="1079177"/>
            <a:ext cx="469555" cy="40741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ый треугольник 9"/>
          <p:cNvSpPr/>
          <p:nvPr/>
        </p:nvSpPr>
        <p:spPr bwMode="auto">
          <a:xfrm flipH="1">
            <a:off x="912101" y="1079177"/>
            <a:ext cx="465207" cy="40741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 bwMode="auto">
          <a:xfrm>
            <a:off x="165483" y="471506"/>
            <a:ext cx="62142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118031" y="3724600"/>
            <a:ext cx="1455179" cy="6207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Информация для сотрудников размещена или найдена на информационном ресурсе</a:t>
            </a:r>
            <a:endParaRPr sz="800">
              <a:solidFill>
                <a:schemeClr val="tx1"/>
              </a:solidFill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 bwMode="auto">
          <a:xfrm flipH="1">
            <a:off x="7118030" y="3321202"/>
            <a:ext cx="437228" cy="40741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Прямоугольный треугольник 20"/>
          <p:cNvSpPr/>
          <p:nvPr/>
        </p:nvSpPr>
        <p:spPr bwMode="auto">
          <a:xfrm flipH="1">
            <a:off x="7926452" y="3313751"/>
            <a:ext cx="519403" cy="40741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ый треугольник 21"/>
          <p:cNvSpPr/>
          <p:nvPr/>
        </p:nvSpPr>
        <p:spPr bwMode="auto">
          <a:xfrm flipH="1">
            <a:off x="7511091" y="3321152"/>
            <a:ext cx="548991" cy="40741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 22"/>
          <p:cNvSpPr/>
          <p:nvPr/>
        </p:nvSpPr>
        <p:spPr bwMode="auto">
          <a:xfrm>
            <a:off x="1932061" y="1494609"/>
            <a:ext cx="1372377" cy="6410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Открытие информационного ресурса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58686" y="1494609"/>
            <a:ext cx="1372376" cy="660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необходимого структурного подразделения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443538" y="2580002"/>
            <a:ext cx="1372376" cy="6604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соответствующей папки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443538" y="3938097"/>
            <a:ext cx="1372377" cy="6711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Создание новой папки для размещения информации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48294" y="3131463"/>
            <a:ext cx="1372377" cy="6604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периода информации (год, квартал, месяц и т.д.)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540567" y="1484460"/>
            <a:ext cx="1372375" cy="6561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Выбор необходимого направления информации (отчет, НПА, бюджет…)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752390" y="3950086"/>
            <a:ext cx="1372377" cy="6604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0" i="0" u="none" strike="noStrike" cap="none" spc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Формирование названия папки</a:t>
            </a:r>
            <a:endParaRPr/>
          </a:p>
          <a:p>
            <a:pPr algn="ctr">
              <a:defRPr/>
            </a:pPr>
            <a:r>
              <a:rPr lang="ru-RU" sz="900"/>
              <a:t>и сохранение информации</a:t>
            </a:r>
            <a:endParaRPr/>
          </a:p>
        </p:txBody>
      </p:sp>
      <p:cxnSp>
        <p:nvCxnSpPr>
          <p:cNvPr id="31" name="Прямая со стрелкой 78"/>
          <p:cNvCxnSpPr>
            <a:cxnSpLocks/>
          </p:cNvCxnSpPr>
          <p:nvPr/>
        </p:nvCxnSpPr>
        <p:spPr bwMode="auto">
          <a:xfrm>
            <a:off x="1384216" y="1824856"/>
            <a:ext cx="523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78"/>
          <p:cNvCxnSpPr>
            <a:cxnSpLocks/>
            <a:stCxn id="23" idx="3"/>
            <a:endCxn id="24" idx="1"/>
          </p:cNvCxnSpPr>
          <p:nvPr/>
        </p:nvCxnSpPr>
        <p:spPr bwMode="auto">
          <a:xfrm>
            <a:off x="3304438" y="1815123"/>
            <a:ext cx="754248" cy="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 bwMode="auto">
          <a:xfrm>
            <a:off x="6393943" y="2686613"/>
            <a:ext cx="1647171" cy="386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/>
              <a:t>Уточнение расположения информации у сотрудника</a:t>
            </a:r>
            <a:endParaRPr/>
          </a:p>
        </p:txBody>
      </p:sp>
      <p:cxnSp>
        <p:nvCxnSpPr>
          <p:cNvPr id="43" name="Прямая со стрелкой 42"/>
          <p:cNvCxnSpPr>
            <a:cxnSpLocks/>
          </p:cNvCxnSpPr>
          <p:nvPr/>
        </p:nvCxnSpPr>
        <p:spPr bwMode="auto">
          <a:xfrm>
            <a:off x="7363263" y="2135637"/>
            <a:ext cx="0" cy="38706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7" name="Прямая со стрелкой 78"/>
          <p:cNvCxnSpPr>
            <a:cxnSpLocks/>
            <a:endCxn id="25" idx="1"/>
          </p:cNvCxnSpPr>
          <p:nvPr/>
        </p:nvCxnSpPr>
        <p:spPr bwMode="auto">
          <a:xfrm flipV="1">
            <a:off x="1644303" y="2910225"/>
            <a:ext cx="799236" cy="40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78"/>
          <p:cNvCxnSpPr>
            <a:cxnSpLocks/>
            <a:endCxn id="26" idx="1"/>
          </p:cNvCxnSpPr>
          <p:nvPr/>
        </p:nvCxnSpPr>
        <p:spPr bwMode="auto">
          <a:xfrm>
            <a:off x="1675453" y="3758875"/>
            <a:ext cx="768084" cy="51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78"/>
          <p:cNvCxnSpPr>
            <a:cxnSpLocks/>
            <a:stCxn id="26" idx="3"/>
            <a:endCxn id="30" idx="1"/>
          </p:cNvCxnSpPr>
          <p:nvPr/>
        </p:nvCxnSpPr>
        <p:spPr bwMode="auto">
          <a:xfrm>
            <a:off x="3815915" y="4273655"/>
            <a:ext cx="936475" cy="6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78"/>
          <p:cNvCxnSpPr>
            <a:cxnSpLocks/>
          </p:cNvCxnSpPr>
          <p:nvPr/>
        </p:nvCxnSpPr>
        <p:spPr bwMode="auto">
          <a:xfrm flipV="1">
            <a:off x="6124767" y="3987648"/>
            <a:ext cx="993263" cy="292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78"/>
          <p:cNvCxnSpPr>
            <a:cxnSpLocks/>
            <a:stCxn id="24" idx="3"/>
            <a:endCxn id="29" idx="1"/>
          </p:cNvCxnSpPr>
          <p:nvPr/>
        </p:nvCxnSpPr>
        <p:spPr bwMode="auto">
          <a:xfrm flipV="1">
            <a:off x="5431062" y="1812541"/>
            <a:ext cx="1109505" cy="1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78"/>
          <p:cNvCxnSpPr>
            <a:cxnSpLocks/>
          </p:cNvCxnSpPr>
          <p:nvPr/>
        </p:nvCxnSpPr>
        <p:spPr bwMode="auto">
          <a:xfrm>
            <a:off x="7978284" y="1778288"/>
            <a:ext cx="7048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78"/>
          <p:cNvCxnSpPr>
            <a:cxnSpLocks/>
          </p:cNvCxnSpPr>
          <p:nvPr/>
        </p:nvCxnSpPr>
        <p:spPr bwMode="auto">
          <a:xfrm>
            <a:off x="49218" y="3380275"/>
            <a:ext cx="191785" cy="1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Рисунок 79" descr="Пешком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541391" y="2206924"/>
            <a:ext cx="274319" cy="242278"/>
          </a:xfrm>
          <a:prstGeom prst="rect">
            <a:avLst/>
          </a:prstGeom>
        </p:spPr>
      </p:pic>
      <p:cxnSp>
        <p:nvCxnSpPr>
          <p:cNvPr id="81" name="Прямая со стрелкой 78"/>
          <p:cNvCxnSpPr>
            <a:cxnSpLocks/>
          </p:cNvCxnSpPr>
          <p:nvPr/>
        </p:nvCxnSpPr>
        <p:spPr bwMode="auto">
          <a:xfrm>
            <a:off x="6926954" y="2135637"/>
            <a:ext cx="0" cy="38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Рисунок 83" descr="Телефонная трубка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7520007" y="2135638"/>
            <a:ext cx="175074" cy="175074"/>
          </a:xfrm>
          <a:prstGeom prst="rect">
            <a:avLst/>
          </a:prstGeom>
        </p:spPr>
      </p:pic>
      <p:pic>
        <p:nvPicPr>
          <p:cNvPr id="87" name="Рисунок 86" descr="Чат (справа налево)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7476407" y="2270491"/>
            <a:ext cx="262273" cy="262273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 bwMode="auto">
          <a:xfrm>
            <a:off x="1932061" y="1310265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2 мин.</a:t>
            </a:r>
            <a:endParaRPr/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4058686" y="1300914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 1 мин.</a:t>
            </a:r>
            <a:endParaRPr/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6540567" y="1299050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 5 мин.</a:t>
            </a:r>
            <a:endParaRPr/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248295" y="2949753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2443538" y="2394375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1 мин.</a:t>
            </a:r>
            <a:endParaRPr/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2446615" y="3758875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 3 мин.</a:t>
            </a:r>
            <a:endParaRPr/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4752390" y="3768376"/>
            <a:ext cx="1372376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</a:t>
            </a:r>
            <a:r>
              <a:rPr lang="ru-RU" sz="1000">
                <a:solidFill>
                  <a:schemeClr val="tx1"/>
                </a:solidFill>
              </a:rPr>
              <a:t>6 мин.</a:t>
            </a:r>
            <a:endParaRPr/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6398836" y="2522705"/>
            <a:ext cx="1647172" cy="181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>
                <a:solidFill>
                  <a:schemeClr val="tx1"/>
                </a:solidFill>
              </a:rPr>
              <a:t>t=6 </a:t>
            </a:r>
            <a:r>
              <a:rPr lang="ru-RU" sz="1000">
                <a:solidFill>
                  <a:schemeClr val="tx1"/>
                </a:solidFill>
              </a:rPr>
              <a:t>мин.</a:t>
            </a:r>
            <a:endParaRPr/>
          </a:p>
        </p:txBody>
      </p:sp>
      <p:sp>
        <p:nvSpPr>
          <p:cNvPr id="108" name="TextBox 107"/>
          <p:cNvSpPr txBox="1"/>
          <p:nvPr/>
        </p:nvSpPr>
        <p:spPr bwMode="auto">
          <a:xfrm>
            <a:off x="6998242" y="4716462"/>
            <a:ext cx="1516762" cy="2769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F0000"/>
                </a:solidFill>
              </a:rPr>
              <a:t>ВПП= 16 – 24 мин.</a:t>
            </a:r>
            <a:endParaRPr/>
          </a:p>
        </p:txBody>
      </p:sp>
      <p:sp>
        <p:nvSpPr>
          <p:cNvPr id="109" name="Пятно 1 11"/>
          <p:cNvSpPr/>
          <p:nvPr/>
        </p:nvSpPr>
        <p:spPr bwMode="auto">
          <a:xfrm>
            <a:off x="6124768" y="1869249"/>
            <a:ext cx="518504" cy="4294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0" name="Пятно 1 11"/>
          <p:cNvSpPr/>
          <p:nvPr/>
        </p:nvSpPr>
        <p:spPr bwMode="auto">
          <a:xfrm>
            <a:off x="329971" y="3629019"/>
            <a:ext cx="489652" cy="4360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1" name="Пятно 1 11"/>
          <p:cNvSpPr/>
          <p:nvPr/>
        </p:nvSpPr>
        <p:spPr bwMode="auto">
          <a:xfrm>
            <a:off x="7738680" y="2269798"/>
            <a:ext cx="437228" cy="40741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2" name="Пятно 1 11"/>
          <p:cNvSpPr/>
          <p:nvPr/>
        </p:nvSpPr>
        <p:spPr bwMode="auto">
          <a:xfrm>
            <a:off x="3588102" y="4294592"/>
            <a:ext cx="565193" cy="498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cxnSp>
        <p:nvCxnSpPr>
          <p:cNvPr id="495405386" name="Прямая со стрелкой 78"/>
          <p:cNvCxnSpPr>
            <a:cxnSpLocks/>
          </p:cNvCxnSpPr>
          <p:nvPr/>
        </p:nvCxnSpPr>
        <p:spPr bwMode="auto">
          <a:xfrm>
            <a:off x="3815913" y="2910222"/>
            <a:ext cx="3302117" cy="1027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79330" y="92605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/>
              <a:t>Текущие проблемы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9898" y="423275"/>
            <a:ext cx="283682" cy="338725"/>
          </a:xfrm>
          <a:prstGeom prst="rect">
            <a:avLst/>
          </a:prstGeom>
        </p:spPr>
      </p:pic>
      <p:sp>
        <p:nvSpPr>
          <p:cNvPr id="5" name="Пятно 1 11"/>
          <p:cNvSpPr/>
          <p:nvPr/>
        </p:nvSpPr>
        <p:spPr bwMode="auto">
          <a:xfrm>
            <a:off x="408705" y="1303033"/>
            <a:ext cx="518504" cy="4294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" name="Пятно 1 11"/>
          <p:cNvSpPr/>
          <p:nvPr/>
        </p:nvSpPr>
        <p:spPr bwMode="auto">
          <a:xfrm>
            <a:off x="408705" y="3230590"/>
            <a:ext cx="518504" cy="4294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" name="Пятно 1 11"/>
          <p:cNvSpPr/>
          <p:nvPr/>
        </p:nvSpPr>
        <p:spPr bwMode="auto">
          <a:xfrm>
            <a:off x="408705" y="2568721"/>
            <a:ext cx="518504" cy="4294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9" name="Пятно 1 11"/>
          <p:cNvSpPr/>
          <p:nvPr/>
        </p:nvSpPr>
        <p:spPr bwMode="auto">
          <a:xfrm>
            <a:off x="408705" y="1855975"/>
            <a:ext cx="518504" cy="4294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27208" y="1303959"/>
            <a:ext cx="7731172" cy="30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Потеря времени на определение принадлежности информации между разделами ресурса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927209" y="1881240"/>
            <a:ext cx="481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Потеря времени на определение периода информации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927208" y="2554909"/>
            <a:ext cx="7960446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/>
              <a:t>Потеря времени на уточнение конкретного нахождения информации (либо уточнение сетевого пути размещения информации) у сотрудника соответствующего отдела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992840" y="3347631"/>
            <a:ext cx="7997779" cy="51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Потеря времени на создание новой папки для размещения информации на информационном </a:t>
            </a:r>
            <a:endParaRPr/>
          </a:p>
          <a:p>
            <a:pPr>
              <a:defRPr/>
            </a:pPr>
            <a:r>
              <a:rPr lang="ru-RU" sz="1400"/>
              <a:t>ресурсе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05413" y="460804"/>
            <a:ext cx="62142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7295" y="361974"/>
            <a:ext cx="6834462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imes New Roman"/>
                <a:ea typeface="Times New Roman"/>
                <a:cs typeface="Times New Roman"/>
              </a:rPr>
              <a:t>Проек</a:t>
            </a:r>
            <a:r>
              <a:rPr lang="ru-RU" sz="9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9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7295" y="-7356"/>
            <a:ext cx="2562647" cy="311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Хронометраж процесса</a:t>
            </a:r>
            <a:endParaRPr lang="ru-RU" sz="1600" b="1" i="0" u="none" strike="noStrike" cap="none" spc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59927208" name="TextBox 1959927207"/>
          <p:cNvSpPr txBox="1"/>
          <p:nvPr/>
        </p:nvSpPr>
        <p:spPr bwMode="auto">
          <a:xfrm>
            <a:off x="539749" y="4639129"/>
            <a:ext cx="6025439" cy="335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Среднее значение времени на размещение информации - 16,89 мин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24055664" name="Рисунок 224055663"/>
          <p:cNvPicPr>
            <a:picLocks noChangeAspect="1"/>
          </p:cNvPicPr>
          <p:nvPr/>
        </p:nvPicPr>
        <p:blipFill>
          <a:blip r:embed="rId2"/>
          <a:srcRect l="878" t="30683" r="43084" b="13581"/>
          <a:stretch/>
        </p:blipFill>
        <p:spPr bwMode="auto">
          <a:xfrm>
            <a:off x="223193" y="786474"/>
            <a:ext cx="8525518" cy="3651393"/>
          </a:xfrm>
          <a:prstGeom prst="rect">
            <a:avLst/>
          </a:prstGeom>
        </p:spPr>
      </p:pic>
      <p:sp>
        <p:nvSpPr>
          <p:cNvPr id="329289545" name="TextBox 329289544"/>
          <p:cNvSpPr txBox="1"/>
          <p:nvPr/>
        </p:nvSpPr>
        <p:spPr bwMode="auto">
          <a:xfrm rot="20488523">
            <a:off x="7794470" y="2273898"/>
            <a:ext cx="1302008" cy="3356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t=</a:t>
            </a:r>
            <a:r>
              <a:rPr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17,08 мин.</a:t>
            </a:r>
            <a:endParaRPr sz="16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62810180" name="TextBox 562810179"/>
          <p:cNvSpPr txBox="1"/>
          <p:nvPr/>
        </p:nvSpPr>
        <p:spPr bwMode="auto">
          <a:xfrm rot="20458959">
            <a:off x="7794460" y="4165803"/>
            <a:ext cx="1302368" cy="3356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t=</a:t>
            </a:r>
            <a:r>
              <a:rPr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16,7 мин.</a:t>
            </a:r>
            <a:endParaRPr sz="16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36622011" name="TextBox 1136622010"/>
          <p:cNvSpPr txBox="1"/>
          <p:nvPr/>
        </p:nvSpPr>
        <p:spPr bwMode="auto">
          <a:xfrm rot="20800464">
            <a:off x="2112540" y="2205335"/>
            <a:ext cx="5169812" cy="488039"/>
          </a:xfrm>
          <a:prstGeom prst="rect">
            <a:avLst/>
          </a:prstGeom>
          <a:noFill/>
          <a:ln w="12700">
            <a:solidFill>
              <a:srgbClr val="000000">
                <a:alpha val="10999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>
                <a:ln w="12700"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>
                    <a:alpha val="43999"/>
                  </a:schemeClr>
                </a:solidFill>
                <a:latin typeface="Times New Roman"/>
                <a:ea typeface="Times New Roman"/>
                <a:cs typeface="Times New Roman"/>
              </a:rPr>
              <a:t>ДО РЕАЛИЗАЦИИ ПРОЕКТА</a:t>
            </a:r>
            <a:endParaRPr sz="2600">
              <a:ln w="12700">
                <a:solidFill>
                  <a:srgbClr val="000000">
                    <a:alpha val="0"/>
                  </a:srgbClr>
                </a:solidFill>
              </a:ln>
              <a:solidFill>
                <a:schemeClr val="tx1">
                  <a:alpha val="43999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346312" name="TextBox 3"/>
          <p:cNvSpPr txBox="1"/>
          <p:nvPr/>
        </p:nvSpPr>
        <p:spPr bwMode="auto">
          <a:xfrm>
            <a:off x="47295" y="361974"/>
            <a:ext cx="6833742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/>
              <a:t>Проек</a:t>
            </a:r>
            <a:r>
              <a:rPr lang="ru-RU" sz="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 «Оптимизация информационного ресурса общего доступа по обмену файлами в локальной сети Министерства финансов Забайкальского края»</a:t>
            </a:r>
            <a:endParaRPr sz="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73607685" name="Рисунок 973607684"/>
          <p:cNvPicPr>
            <a:picLocks noChangeAspect="1"/>
          </p:cNvPicPr>
          <p:nvPr/>
        </p:nvPicPr>
        <p:blipFill>
          <a:blip r:embed="rId2"/>
          <a:srcRect l="916" t="31697" r="37268" b="32354"/>
          <a:stretch/>
        </p:blipFill>
        <p:spPr bwMode="auto">
          <a:xfrm>
            <a:off x="167572" y="959452"/>
            <a:ext cx="8732408" cy="3274653"/>
          </a:xfrm>
          <a:prstGeom prst="rect">
            <a:avLst/>
          </a:prstGeom>
        </p:spPr>
      </p:pic>
      <p:sp>
        <p:nvSpPr>
          <p:cNvPr id="1725308727" name="TextBox 1725308726"/>
          <p:cNvSpPr txBox="1"/>
          <p:nvPr/>
        </p:nvSpPr>
        <p:spPr bwMode="auto">
          <a:xfrm rot="20488523">
            <a:off x="7687825" y="2320165"/>
            <a:ext cx="1299128" cy="3356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t=</a:t>
            </a:r>
            <a:r>
              <a:rPr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20,92 мин.</a:t>
            </a:r>
            <a:endParaRPr sz="16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3345285" name="TextBox 223345284"/>
          <p:cNvSpPr txBox="1"/>
          <p:nvPr/>
        </p:nvSpPr>
        <p:spPr bwMode="auto">
          <a:xfrm rot="20488523">
            <a:off x="7636458" y="4115725"/>
            <a:ext cx="1302728" cy="3356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t=18</a:t>
            </a:r>
            <a:r>
              <a:rPr lang="ru-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68</a:t>
            </a:r>
            <a:r>
              <a:rPr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мин.</a:t>
            </a:r>
            <a:endParaRPr sz="16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3788081" name="TextBox 1533788080"/>
          <p:cNvSpPr txBox="1"/>
          <p:nvPr/>
        </p:nvSpPr>
        <p:spPr bwMode="auto">
          <a:xfrm>
            <a:off x="472573" y="4548642"/>
            <a:ext cx="5386674" cy="335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Среднее значение времени на поиск информации - 19,8 мин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60337203" name="TextBox 760337202"/>
          <p:cNvSpPr txBox="1"/>
          <p:nvPr/>
        </p:nvSpPr>
        <p:spPr bwMode="auto">
          <a:xfrm rot="20800464">
            <a:off x="2112539" y="2205515"/>
            <a:ext cx="5170171" cy="488039"/>
          </a:xfrm>
          <a:prstGeom prst="rect">
            <a:avLst/>
          </a:prstGeom>
          <a:noFill/>
          <a:ln w="12700">
            <a:solidFill>
              <a:srgbClr val="000000">
                <a:alpha val="10999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>
                <a:ln w="12700"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>
                    <a:alpha val="43999"/>
                  </a:schemeClr>
                </a:solidFill>
                <a:latin typeface="Times New Roman"/>
                <a:ea typeface="Times New Roman"/>
                <a:cs typeface="Times New Roman"/>
              </a:rPr>
              <a:t>ДО РЕАЛИЗАЦИИ ПРОЕКТА</a:t>
            </a:r>
            <a:endParaRPr sz="2600">
              <a:ln w="12700">
                <a:solidFill>
                  <a:srgbClr val="000000">
                    <a:alpha val="0"/>
                  </a:srgbClr>
                </a:solidFill>
              </a:ln>
              <a:solidFill>
                <a:schemeClr val="tx1">
                  <a:alpha val="43999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99410322" name="TextBox 4"/>
          <p:cNvSpPr txBox="1"/>
          <p:nvPr/>
        </p:nvSpPr>
        <p:spPr bwMode="auto">
          <a:xfrm>
            <a:off x="47295" y="-7355"/>
            <a:ext cx="2562647" cy="311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Хронометраж процесса</a:t>
            </a:r>
            <a:endParaRPr lang="ru-RU" sz="1600" b="1" i="0" u="none" strike="noStrike" cap="none" spc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Р7-Офис/2024.3.2.584</Application>
  <DocSecurity>0</DocSecurity>
  <PresentationFormat>Произвольный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Сычев А.В.</dc:creator>
  <cp:keywords/>
  <dc:description/>
  <dc:identifier/>
  <dc:language/>
  <cp:lastModifiedBy/>
  <cp:revision>109</cp:revision>
  <dcterms:modified xsi:type="dcterms:W3CDTF">2025-10-01T00:27:30Z</dcterms:modified>
  <cp:category/>
  <cp:contentStatus/>
  <cp:version/>
</cp:coreProperties>
</file>