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quickStyle7.xml" ContentType="application/vnd.openxmlformats-officedocument.drawingml.diagramQuickStyle+xml"/>
  <Override PartName="/ppt/slides/slide8.xml" ContentType="application/vnd.openxmlformats-officedocument.presentationml.slide+xml"/>
  <Override PartName="/ppt/diagrams/colors7.xml" ContentType="application/vnd.openxmlformats-officedocument.drawingml.diagramColors+xml"/>
  <Override PartName="/docProps/app.xml" ContentType="application/vnd.openxmlformats-officedocument.extended-properties+xml"/>
  <Override PartName="/ppt/diagrams/drawing7.xml" ContentType="application/vnd.openxmlformats-officedocument.drawingml.diagramDrawing+xml"/>
  <Override PartName="/ppt/diagrams/colors6.xml" ContentType="application/vnd.openxmlformats-officedocument.drawingml.diagramColors+xml"/>
  <Override PartName="/ppt/slides/slide9.xml" ContentType="application/vnd.openxmlformats-officedocument.presentationml.slide+xml"/>
  <Override PartName="/ppt/diagrams/drawing6.xml" ContentType="application/vnd.openxmlformats-officedocument.drawingml.diagramDrawing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openxmlformats-officedocument.drawingml.diagramDrawing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slideMasters/slideMaster2.xml" ContentType="application/vnd.openxmlformats-officedocument.presentationml.slideMaster+xml"/>
  <Override PartName="/ppt/diagrams/data4.xml" ContentType="application/vnd.openxmlformats-officedocument.drawingml.diagramData+xml"/>
  <Override PartName="/ppt/slides/slide3.xml" ContentType="application/vnd.openxmlformats-officedocument.presentationml.slide+xml"/>
  <Override PartName="/ppt/slideMasters/slideMaster3.xml" ContentType="application/vnd.openxmlformats-officedocument.presentationml.slideMaster+xml"/>
  <Override PartName="/ppt/diagrams/colors4.xml" ContentType="application/vnd.openxmlformats-officedocument.drawingml.diagramColors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diagrams/layout6.xml" ContentType="application/vnd.openxmlformats-officedocument.drawingml.diagramLayout+xml"/>
  <Override PartName="/ppt/diagrams/quickStyle5.xml" ContentType="application/vnd.openxmlformats-officedocument.drawingml.diagramQuickStyle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quickStyle6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diagrams/colors2.xml" ContentType="application/vnd.openxmlformats-officedocument.drawingml.diagramColors+xml"/>
  <Override PartName="/ppt/slides/slide7.xml" ContentType="application/vnd.openxmlformats-officedocument.presentationml.slide+xml"/>
  <Override PartName="/ppt/diagrams/layout1.xml" ContentType="application/vnd.openxmlformats-officedocument.drawingml.diagramLayout+xml"/>
  <Override PartName="/ppt/diagrams/quickStyle4.xml" ContentType="application/vnd.openxmlformats-officedocument.drawingml.diagramQuickStyl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layout7.xml" ContentType="application/vnd.openxmlformats-officedocument.drawingml.diagramLayout+xml"/>
  <Override PartName="/ppt/diagrams/drawing4.xml" ContentType="application/vnd.openxmlformats-officedocument.drawingml.diagramDrawing+xml"/>
  <Override PartName="/ppt/diagrams/colors5.xml" ContentType="application/vnd.openxmlformats-officedocument.drawingml.diagramColors+xml"/>
  <Override PartName="/ppt/diagrams/colors3.xml" ContentType="application/vnd.openxmlformats-officedocument.drawingml.diagramColors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5148263"/>
  <p:notesSz cx="9144000" cy="51482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pos="2880"/>
        <p:guide pos="1621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microsoft.com/office/2007/relationships/diagramDrawing" Target="../diagrams/drawing6.xml" /></Relationships>
</file>

<file path=ppt/diagrams/_rels/data7.xml.rels><?xml version="1.0" encoding="UTF-8" standalone="yes"?><Relationships xmlns="http://schemas.openxmlformats.org/package/2006/relationships"><Relationship Id="rId1" Type="http://schemas.microsoft.com/office/2007/relationships/diagramDrawing" Target="../diagrams/drawing7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/Relationships>
</file>

<file path=ppt/diagrams/_rels/drawing7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AAC93AC-23AD-4415-BB0C-0ECE33F2D92F}" type="doc">
      <dgm:prSet loTypeId="urn:microsoft.com/office/officeart/2005/8/layout/process1" loCatId="process" qsTypeId="urn:microsoft.com/office/officeart/2005/8/quickstyle/simple1#1" qsCatId="simple" csTypeId="urn:microsoft.com/office/officeart/2005/8/colors/accent1_2" csCatId="accent1" phldr="1"/>
      <dgm:spPr bwMode="auto"/>
    </dgm:pt>
    <dgm:pt modelId="{9481D821-40C5-4C2C-BAC8-8373217531C0}">
      <dgm:prSet phldrT="[Текст]"/>
      <dgm:spPr bwMode="auto"/>
      <dgm:t>
        <a:bodyPr/>
        <a:lstStyle/>
        <a:p>
          <a:pPr>
            <a:defRPr/>
          </a:pPr>
          <a:r>
            <a:rPr lang="ru-RU"/>
            <a:t>возникновение необходимости приведения приказа Минфина в соответствие с действующим законодательством</a:t>
          </a:r>
          <a:endParaRPr/>
        </a:p>
      </dgm:t>
    </dgm:pt>
    <dgm:pt modelId="{C1BB9A17-2480-4099-8089-E1A2193E2AFD}" type="parTrans" cxnId="{F72F4BA0-A96C-43B5-B80B-99626A6E51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B37FD8-F334-4BB9-9F87-B3A44D0EF4D6}" type="sibTrans" cxnId="{F72F4BA0-A96C-43B5-B80B-99626A6E51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0FA8D2A-DCB6-4245-86EC-D45BB938CF48}">
      <dgm:prSet phldrT="[Текст]"/>
      <dgm:spPr bwMode="auto"/>
      <dgm:t>
        <a:bodyPr/>
        <a:lstStyle/>
        <a:p>
          <a:pPr>
            <a:defRPr/>
          </a:pPr>
          <a:r>
            <a:rPr lang="ru-RU"/>
            <a:t>разработка проекта приказа Минфина</a:t>
          </a:r>
          <a:endParaRPr/>
        </a:p>
      </dgm:t>
    </dgm:pt>
    <dgm:pt modelId="{87A52649-FF9E-4A27-8C68-0019B8DED855}" type="parTrans" cxnId="{703EF145-018F-4814-8619-D1242E78D5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439382-F834-419C-967D-92361A809068}" type="sibTrans" cxnId="{703EF145-018F-4814-8619-D1242E78D5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934CF4E-681B-4C15-86DB-6E492869A3E6}">
      <dgm:prSet phldrT=""/>
      <dgm:spPr bwMode="auto"/>
      <dgm:t>
        <a:bodyPr/>
        <a:lstStyle/>
        <a:p>
          <a:pPr>
            <a:defRPr/>
          </a:pPr>
          <a:r>
            <a:rPr lang="ru-RU"/>
            <a:t>сбор, обобщение, анализ и оценка информации для обеспечения принятия, изменения или признания утратившим силу (отмены) приказа Минфина</a:t>
          </a:r>
          <a:endParaRPr/>
        </a:p>
        <a:p>
          <a:pPr>
            <a:defRPr/>
          </a:pPr>
          <a:endParaRPr lang="ru-RU"/>
        </a:p>
        <a:p>
          <a:pPr>
            <a:defRPr/>
          </a:pPr>
          <a:r>
            <a:rPr lang="en-US"/>
            <a:t>T = </a:t>
          </a:r>
          <a:r>
            <a:rPr lang="ru-RU"/>
            <a:t>от 1 до </a:t>
          </a:r>
          <a:r>
            <a:rPr lang="en-US"/>
            <a:t>5 </a:t>
          </a:r>
          <a:r>
            <a:rPr lang="ru-RU"/>
            <a:t>рабочих дней</a:t>
          </a:r>
          <a:endParaRPr/>
        </a:p>
      </dgm:t>
    </dgm:pt>
    <dgm:pt modelId="{483A946D-6518-4805-B675-A4AA22A800DF}" type="parTrans" cxnId="{BF851A93-2A55-4017-AEE1-B421A30FB8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1824F29-9DD7-4B66-9FA4-9081321DCE42}" type="sibTrans" cxnId="{BF851A93-2A55-4017-AEE1-B421A30FB8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F1804FA-2EF8-4F52-9B1B-A3055CC37FAA}" type="pres">
      <dgm:prSet presAssocID="{8AAC93AC-23AD-4415-BB0C-0ECE33F2D92F}" presName="Name0" presStyleCnt="0">
        <dgm:presLayoutVars>
          <dgm:dir val="norm"/>
          <dgm:resizeHandles val="exact"/>
        </dgm:presLayoutVars>
      </dgm:prSet>
      <dgm:spPr bwMode="auto"/>
    </dgm:pt>
    <dgm:pt modelId="{56614268-B02D-4197-B0AC-036374A3C6E7}" type="pres">
      <dgm:prSet custLinFactX="-335" presAssocID="{9481D821-40C5-4C2C-BAC8-8373217531C0}" presName="node" presStyleLbl="node1" presStyleIdx="0" presStyleCnt="3">
        <dgm:presLayoutVars>
          <dgm:bulletEnabled val="1"/>
        </dgm:presLayoutVars>
      </dgm:prSet>
      <dgm:spPr bwMode="auto">
        <a:solidFill>
          <a:schemeClr val="accent1"/>
        </a:solidFill>
      </dgm:spPr>
    </dgm:pt>
    <dgm:pt modelId="{0E473709-3ED5-4A40-B85A-90065B91FCA2}" type="pres">
      <dgm:prSet presAssocID="{19B37FD8-F334-4BB9-9F87-B3A44D0EF4D6}" presName="sibTrans" presStyleLbl="sibTrans2D1" presStyleIdx="0" presStyleCnt="2"/>
      <dgm:spPr bwMode="auto"/>
    </dgm:pt>
    <dgm:pt modelId="{47246438-C4B4-4FD6-8635-37B7FDAE5EB6}" type="pres">
      <dgm:prSet presAssocID="{19B37FD8-F334-4BB9-9F87-B3A44D0EF4D6}" presName="connectorText" presStyleLbl="sibTrans2D1" presStyleIdx="0" presStyleCnt="2"/>
      <dgm:spPr bwMode="auto"/>
    </dgm:pt>
    <dgm:pt modelId="{1651BB5D-8168-4ABE-8626-B69A2A64D182}" type="pres">
      <dgm:prSet presAssocID="{7934CF4E-681B-4C15-86DB-6E492869A3E6}" presName="node" presStyleLbl="node1" presStyleIdx="1" presStyleCnt="3">
        <dgm:presLayoutVars>
          <dgm:bulletEnabled val="1"/>
        </dgm:presLayoutVars>
      </dgm:prSet>
      <dgm:spPr bwMode="auto"/>
    </dgm:pt>
    <dgm:pt modelId="{5D9B1E0F-4309-4E4B-A1D4-19CCC41DB525}" type="pres">
      <dgm:prSet presAssocID="{21824F29-9DD7-4B66-9FA4-9081321DCE42}" presName="sibTrans" presStyleLbl="sibTrans2D1" presStyleIdx="1" presStyleCnt="2"/>
      <dgm:spPr bwMode="auto"/>
    </dgm:pt>
    <dgm:pt modelId="{A3F6EB85-8A45-4A84-9054-0462389EB351}" type="pres">
      <dgm:prSet presAssocID="{21824F29-9DD7-4B66-9FA4-9081321DCE42}" presName="connectorText" presStyleLbl="sibTrans2D1" presStyleIdx="1" presStyleCnt="2"/>
      <dgm:spPr bwMode="auto"/>
    </dgm:pt>
    <dgm:pt modelId="{04BE3461-FFF8-42A8-82EF-B4E92219954E}" type="pres">
      <dgm:prSet presAssocID="{60FA8D2A-DCB6-4245-86EC-D45BB938CF48}" presName="node" presStyleLbl="node1" presStyleIdx="2" presStyleCnt="3">
        <dgm:presLayoutVars>
          <dgm:bulletEnabled val="1"/>
        </dgm:presLayoutVars>
      </dgm:prSet>
      <dgm:spPr bwMode="auto"/>
    </dgm:pt>
  </dgm:ptLst>
  <dgm:cxnLst>
    <dgm:cxn modelId="{B11FAC10-3AC6-45F0-9FA5-4A3ACAB90B04}" type="presOf" srcId="{7934CF4E-681B-4C15-86DB-6E492869A3E6}" destId="{1651BB5D-8168-4ABE-8626-B69A2A64D182}" srcOrd="0" destOrd="0" presId="urn:microsoft.com/office/officeart/2005/8/layout/process1"/>
    <dgm:cxn modelId="{51C9125C-6378-45F2-B539-2B02BFB96953}" type="presOf" srcId="{21824F29-9DD7-4B66-9FA4-9081321DCE42}" destId="{A3F6EB85-8A45-4A84-9054-0462389EB351}" srcOrd="1" destOrd="0" presId="urn:microsoft.com/office/officeart/2005/8/layout/process1"/>
    <dgm:cxn modelId="{6C8E625F-FB4A-42E2-A911-B9868A60BEC9}" type="presOf" srcId="{9481D821-40C5-4C2C-BAC8-8373217531C0}" destId="{56614268-B02D-4197-B0AC-036374A3C6E7}" srcOrd="0" destOrd="0" presId="urn:microsoft.com/office/officeart/2005/8/layout/process1"/>
    <dgm:cxn modelId="{2835BC42-112C-456B-ABEF-6315EFF17F80}" type="presOf" srcId="{60FA8D2A-DCB6-4245-86EC-D45BB938CF48}" destId="{04BE3461-FFF8-42A8-82EF-B4E92219954E}" srcOrd="0" destOrd="0" presId="urn:microsoft.com/office/officeart/2005/8/layout/process1"/>
    <dgm:cxn modelId="{703EF145-018F-4814-8619-D1242E78D5CA}" srcId="{8AAC93AC-23AD-4415-BB0C-0ECE33F2D92F}" destId="{60FA8D2A-DCB6-4245-86EC-D45BB938CF48}" srcOrd="2" destOrd="0" parTransId="{87A52649-FF9E-4A27-8C68-0019B8DED855}" sibTransId="{1D439382-F834-419C-967D-92361A809068}"/>
    <dgm:cxn modelId="{BDBF1F6F-FE3A-4B92-BDEB-EC75DEA8BC4C}" type="presOf" srcId="{19B37FD8-F334-4BB9-9F87-B3A44D0EF4D6}" destId="{0E473709-3ED5-4A40-B85A-90065B91FCA2}" srcOrd="0" destOrd="0" presId="urn:microsoft.com/office/officeart/2005/8/layout/process1"/>
    <dgm:cxn modelId="{609D6F8D-4625-41E0-92BC-CAC6C6B95182}" type="presOf" srcId="{21824F29-9DD7-4B66-9FA4-9081321DCE42}" destId="{5D9B1E0F-4309-4E4B-A1D4-19CCC41DB525}" srcOrd="0" destOrd="0" presId="urn:microsoft.com/office/officeart/2005/8/layout/process1"/>
    <dgm:cxn modelId="{BF851A93-2A55-4017-AEE1-B421A30FB8E3}" srcId="{8AAC93AC-23AD-4415-BB0C-0ECE33F2D92F}" destId="{7934CF4E-681B-4C15-86DB-6E492869A3E6}" srcOrd="1" destOrd="0" parTransId="{483A946D-6518-4805-B675-A4AA22A800DF}" sibTransId="{21824F29-9DD7-4B66-9FA4-9081321DCE42}"/>
    <dgm:cxn modelId="{F72F4BA0-A96C-43B5-B80B-99626A6E51E0}" srcId="{8AAC93AC-23AD-4415-BB0C-0ECE33F2D92F}" destId="{9481D821-40C5-4C2C-BAC8-8373217531C0}" srcOrd="0" destOrd="0" parTransId="{C1BB9A17-2480-4099-8089-E1A2193E2AFD}" sibTransId="{19B37FD8-F334-4BB9-9F87-B3A44D0EF4D6}"/>
    <dgm:cxn modelId="{9D0E4CC6-B4DF-4B1D-B466-3BCA9F8E52D3}" type="presOf" srcId="{8AAC93AC-23AD-4415-BB0C-0ECE33F2D92F}" destId="{DF1804FA-2EF8-4F52-9B1B-A3055CC37FAA}" srcOrd="0" destOrd="0" presId="urn:microsoft.com/office/officeart/2005/8/layout/process1"/>
    <dgm:cxn modelId="{D4878DFF-E9AE-461A-8301-7D6F5A897BD7}" type="presOf" srcId="{19B37FD8-F334-4BB9-9F87-B3A44D0EF4D6}" destId="{47246438-C4B4-4FD6-8635-37B7FDAE5EB6}" srcOrd="1" destOrd="0" presId="urn:microsoft.com/office/officeart/2005/8/layout/process1"/>
    <dgm:cxn modelId="{CFF0B72B-3934-4FCB-8C0B-322E6E83F094}" type="presParOf" srcId="{DF1804FA-2EF8-4F52-9B1B-A3055CC37FAA}" destId="{56614268-B02D-4197-B0AC-036374A3C6E7}" srcOrd="0" destOrd="0" presId="urn:microsoft.com/office/officeart/2005/8/layout/process1"/>
    <dgm:cxn modelId="{6650228B-CC30-4F5D-A199-64B925CDB368}" type="presParOf" srcId="{DF1804FA-2EF8-4F52-9B1B-A3055CC37FAA}" destId="{0E473709-3ED5-4A40-B85A-90065B91FCA2}" srcOrd="1" destOrd="0" presId="urn:microsoft.com/office/officeart/2005/8/layout/process1"/>
    <dgm:cxn modelId="{B1302284-6F00-4657-867C-421079362917}" type="presParOf" srcId="{0E473709-3ED5-4A40-B85A-90065B91FCA2}" destId="{47246438-C4B4-4FD6-8635-37B7FDAE5EB6}" srcOrd="0" destOrd="0" presId="urn:microsoft.com/office/officeart/2005/8/layout/process1"/>
    <dgm:cxn modelId="{F792D2F4-AF22-42AC-966B-6EA9150AE41B}" type="presParOf" srcId="{DF1804FA-2EF8-4F52-9B1B-A3055CC37FAA}" destId="{1651BB5D-8168-4ABE-8626-B69A2A64D182}" srcOrd="2" destOrd="0" presId="urn:microsoft.com/office/officeart/2005/8/layout/process1"/>
    <dgm:cxn modelId="{28BC03B5-FB74-462D-A414-0B72B96241F3}" type="presParOf" srcId="{DF1804FA-2EF8-4F52-9B1B-A3055CC37FAA}" destId="{5D9B1E0F-4309-4E4B-A1D4-19CCC41DB525}" srcOrd="3" destOrd="0" presId="urn:microsoft.com/office/officeart/2005/8/layout/process1"/>
    <dgm:cxn modelId="{41D85553-D605-40B4-8460-5BF60982C410}" type="presParOf" srcId="{5D9B1E0F-4309-4E4B-A1D4-19CCC41DB525}" destId="{A3F6EB85-8A45-4A84-9054-0462389EB351}" srcOrd="0" destOrd="0" presId="urn:microsoft.com/office/officeart/2005/8/layout/process1"/>
    <dgm:cxn modelId="{0A1BEB16-0DA3-46F1-B47D-EE7B44525C92}" type="presParOf" srcId="{DF1804FA-2EF8-4F52-9B1B-A3055CC37FAA}" destId="{04BE3461-FFF8-42A8-82EF-B4E9221995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E62561A-6D25-4F61-BB60-B3E85310504C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1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4AD2198-C460-41BB-8E33-EF7551189877}">
      <dgm:prSet phldrT=""/>
      <dgm:spPr bwMode="auto"/>
      <dgm:t>
        <a:bodyPr/>
        <a:lstStyle/>
        <a:p>
          <a:pPr>
            <a:defRPr/>
          </a:pPr>
          <a:r>
            <a:rPr lang="ru-RU"/>
            <a:t>1. Временные потери на поиск и сбор информации </a:t>
          </a:r>
          <a:endParaRPr/>
        </a:p>
      </dgm:t>
    </dgm:pt>
    <dgm:pt modelId="{093C1403-2833-48F2-9B2E-C7F44C043000}" type="parTrans" cxnId="{D54694ED-50A3-4305-BD68-FEC72FA1FC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A62CA2C-EFCB-47F9-B5EA-A10CDDD8B59A}" type="sibTrans" cxnId="{D54694ED-50A3-4305-BD68-FEC72FA1FC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598795-FEA5-4FCE-A8B2-D0EC6067A679}">
      <dgm:prSet phldrT=""/>
      <dgm:spPr bwMode="auto"/>
      <dgm:t>
        <a:bodyPr/>
        <a:lstStyle/>
        <a:p>
          <a:pPr>
            <a:defRPr/>
          </a:pPr>
          <a:r>
            <a:rPr lang="ru-RU"/>
            <a:t>2. Значительные затраты времени на анализ и оценку информации</a:t>
          </a:r>
          <a:endParaRPr/>
        </a:p>
      </dgm:t>
    </dgm:pt>
    <dgm:pt modelId="{9AFDD652-114F-4597-91B8-893212A40D07}" type="parTrans" cxnId="{12DE4BFD-1A79-4E97-8CEE-4755606D998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5BBF52F-BFE5-460E-83C4-5AD96F4F2AF3}" type="sibTrans" cxnId="{12DE4BFD-1A79-4E97-8CEE-4755606D998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9EEB51-B430-495C-BF59-F8320F1E80D2}" type="pres">
      <dgm:prSet presAssocID="{0E62561A-6D25-4F61-BB60-B3E85310504C}" presName="Name0" presStyleCnt="0">
        <dgm:presLayoutVars>
          <dgm:chMax val="7"/>
          <dgm:chPref val="7"/>
          <dgm:dir val="norm"/>
        </dgm:presLayoutVars>
      </dgm:prSet>
      <dgm:spPr bwMode="auto"/>
    </dgm:pt>
    <dgm:pt modelId="{EF8D1421-0540-4425-91E2-995390387499}" type="pres">
      <dgm:prSet presAssocID="{0E62561A-6D25-4F61-BB60-B3E85310504C}" presName="Name1" presStyleCnt="0"/>
      <dgm:spPr bwMode="auto"/>
    </dgm:pt>
    <dgm:pt modelId="{4A7DF0F7-D836-4EDD-9912-40FCA2DF1B5B}" type="pres">
      <dgm:prSet presAssocID="{0E62561A-6D25-4F61-BB60-B3E85310504C}" presName="cycle" presStyleCnt="0"/>
      <dgm:spPr bwMode="auto"/>
    </dgm:pt>
    <dgm:pt modelId="{058E5FD3-3D4A-44B3-AF5B-101F380257A2}" type="pres">
      <dgm:prSet presAssocID="{0E62561A-6D25-4F61-BB60-B3E85310504C}" presName="srcNode" presStyleLbl="node1" presStyleIdx="0" presStyleCnt="2"/>
      <dgm:spPr bwMode="auto"/>
    </dgm:pt>
    <dgm:pt modelId="{E4D6E015-362F-4AEB-9457-765462FDE0E8}" type="pres">
      <dgm:prSet presAssocID="{0E62561A-6D25-4F61-BB60-B3E85310504C}" presName="conn" presStyleLbl="parChTrans1D2" presStyleIdx="0" presStyleCnt="1"/>
      <dgm:spPr bwMode="auto"/>
    </dgm:pt>
    <dgm:pt modelId="{3FA75C03-5292-4475-8676-2B3FA7366E12}" type="pres">
      <dgm:prSet presAssocID="{0E62561A-6D25-4F61-BB60-B3E85310504C}" presName="extraNode" presStyleLbl="node1" presStyleIdx="0" presStyleCnt="2"/>
      <dgm:spPr bwMode="auto"/>
    </dgm:pt>
    <dgm:pt modelId="{10DE0E94-ECA4-422B-B45E-D687D18FBA6C}" type="pres">
      <dgm:prSet presAssocID="{0E62561A-6D25-4F61-BB60-B3E85310504C}" presName="dstNode" presStyleLbl="node1" presStyleIdx="0" presStyleCnt="2"/>
      <dgm:spPr bwMode="auto"/>
    </dgm:pt>
    <dgm:pt modelId="{387CC29E-95CF-473B-ACA0-D388E3AF149B}" type="pres">
      <dgm:prSet presAssocID="{04AD2198-C460-41BB-8E33-EF7551189877}" presName="text_1" presStyleLbl="node1" presStyleIdx="0" presStyleCnt="2">
        <dgm:presLayoutVars>
          <dgm:bulletEnabled val="1"/>
        </dgm:presLayoutVars>
      </dgm:prSet>
      <dgm:spPr bwMode="auto"/>
    </dgm:pt>
    <dgm:pt modelId="{AE47E7BB-7347-4BDB-BFF1-3C14CD38CF2E}" type="pres">
      <dgm:prSet presAssocID="{04AD2198-C460-41BB-8E33-EF7551189877}" presName="accent_1" presStyleCnt="0"/>
      <dgm:spPr bwMode="auto"/>
    </dgm:pt>
    <dgm:pt modelId="{244030CC-2ACF-4F99-9C3E-D8DCCF211755}" type="pres">
      <dgm:prSet presAssocID="{04AD2198-C460-41BB-8E33-EF7551189877}" presName="accentRepeatNode" presStyleLbl="solidFgAcc1" presStyleIdx="0" presStyleCnt="2"/>
      <dgm:spPr bwMode="auto">
        <a:prstGeom prst="irregularSeal1">
          <a:avLst/>
        </a:prstGeom>
        <a:solidFill>
          <a:srgbClr val="FF0000"/>
        </a:solidFill>
      </dgm:spPr>
    </dgm:pt>
    <dgm:pt modelId="{E0DB7AED-9A21-4D6F-A284-55FB4510F2E1}" type="pres">
      <dgm:prSet presAssocID="{A8598795-FEA5-4FCE-A8B2-D0EC6067A679}" presName="text_2" presStyleLbl="node1" presStyleIdx="1" presStyleCnt="2">
        <dgm:presLayoutVars>
          <dgm:bulletEnabled val="1"/>
        </dgm:presLayoutVars>
      </dgm:prSet>
      <dgm:spPr bwMode="auto"/>
    </dgm:pt>
    <dgm:pt modelId="{F9DF37AB-0A62-47B9-AA84-EA1B496F668B}" type="pres">
      <dgm:prSet presAssocID="{A8598795-FEA5-4FCE-A8B2-D0EC6067A679}" presName="accent_2" presStyleCnt="0"/>
      <dgm:spPr bwMode="auto"/>
    </dgm:pt>
    <dgm:pt modelId="{BF525385-5B6C-4D68-AC2B-E2649DA83595}" type="pres">
      <dgm:prSet presAssocID="{A8598795-FEA5-4FCE-A8B2-D0EC6067A679}" presName="accentRepeatNode" presStyleLbl="solidFgAcc1" presStyleIdx="1" presStyleCnt="2"/>
      <dgm:spPr bwMode="auto">
        <a:prstGeom prst="irregularSeal1">
          <a:avLst/>
        </a:prstGeom>
        <a:solidFill>
          <a:srgbClr val="FF0000"/>
        </a:solidFill>
      </dgm:spPr>
    </dgm:pt>
  </dgm:ptLst>
  <dgm:cxnLst>
    <dgm:cxn modelId="{E1CC6110-3F9B-44DC-9116-A28DA069E7F3}" type="presOf" srcId="{0A62CA2C-EFCB-47F9-B5EA-A10CDDD8B59A}" destId="{E4D6E015-362F-4AEB-9457-765462FDE0E8}" srcOrd="0" destOrd="0" presId="urn:microsoft.com/office/officeart/2008/layout/VerticalCurvedList"/>
    <dgm:cxn modelId="{D7C25128-F839-4176-9326-F6C24A44055F}" type="presOf" srcId="{04AD2198-C460-41BB-8E33-EF7551189877}" destId="{387CC29E-95CF-473B-ACA0-D388E3AF149B}" srcOrd="0" destOrd="0" presId="urn:microsoft.com/office/officeart/2008/layout/VerticalCurvedList"/>
    <dgm:cxn modelId="{DD7FB586-2900-4EDB-B047-10D5CB42130A}" type="presOf" srcId="{0E62561A-6D25-4F61-BB60-B3E85310504C}" destId="{839EEB51-B430-495C-BF59-F8320F1E80D2}" srcOrd="0" destOrd="0" presId="urn:microsoft.com/office/officeart/2008/layout/VerticalCurvedList"/>
    <dgm:cxn modelId="{8C93B4CC-FE5F-441F-BABC-B9A933D0E3D7}" type="presOf" srcId="{A8598795-FEA5-4FCE-A8B2-D0EC6067A679}" destId="{E0DB7AED-9A21-4D6F-A284-55FB4510F2E1}" srcOrd="0" destOrd="0" presId="urn:microsoft.com/office/officeart/2008/layout/VerticalCurvedList"/>
    <dgm:cxn modelId="{D54694ED-50A3-4305-BD68-FEC72FA1FC94}" srcId="{0E62561A-6D25-4F61-BB60-B3E85310504C}" destId="{04AD2198-C460-41BB-8E33-EF7551189877}" srcOrd="0" destOrd="0" parTransId="{093C1403-2833-48F2-9B2E-C7F44C043000}" sibTransId="{0A62CA2C-EFCB-47F9-B5EA-A10CDDD8B59A}"/>
    <dgm:cxn modelId="{12DE4BFD-1A79-4E97-8CEE-4755606D998F}" srcId="{0E62561A-6D25-4F61-BB60-B3E85310504C}" destId="{A8598795-FEA5-4FCE-A8B2-D0EC6067A679}" srcOrd="1" destOrd="0" parTransId="{9AFDD652-114F-4597-91B8-893212A40D07}" sibTransId="{55BBF52F-BFE5-460E-83C4-5AD96F4F2AF3}"/>
    <dgm:cxn modelId="{D09CF8BB-5329-4A5F-902C-9A87956140C2}" type="presParOf" srcId="{839EEB51-B430-495C-BF59-F8320F1E80D2}" destId="{EF8D1421-0540-4425-91E2-995390387499}" srcOrd="0" destOrd="0" presId="urn:microsoft.com/office/officeart/2008/layout/VerticalCurvedList"/>
    <dgm:cxn modelId="{42E23442-0B25-400B-B9AD-57DA429EA3F3}" type="presParOf" srcId="{EF8D1421-0540-4425-91E2-995390387499}" destId="{4A7DF0F7-D836-4EDD-9912-40FCA2DF1B5B}" srcOrd="0" destOrd="0" presId="urn:microsoft.com/office/officeart/2008/layout/VerticalCurvedList"/>
    <dgm:cxn modelId="{09555CA6-FA8B-49C3-8F25-0803F732389F}" type="presParOf" srcId="{4A7DF0F7-D836-4EDD-9912-40FCA2DF1B5B}" destId="{058E5FD3-3D4A-44B3-AF5B-101F380257A2}" srcOrd="0" destOrd="0" presId="urn:microsoft.com/office/officeart/2008/layout/VerticalCurvedList"/>
    <dgm:cxn modelId="{2AF5382F-3BB1-4BD2-8F26-F01F19859108}" type="presParOf" srcId="{4A7DF0F7-D836-4EDD-9912-40FCA2DF1B5B}" destId="{E4D6E015-362F-4AEB-9457-765462FDE0E8}" srcOrd="1" destOrd="0" presId="urn:microsoft.com/office/officeart/2008/layout/VerticalCurvedList"/>
    <dgm:cxn modelId="{1FBD1111-2896-4B14-8C6B-187595997545}" type="presParOf" srcId="{4A7DF0F7-D836-4EDD-9912-40FCA2DF1B5B}" destId="{3FA75C03-5292-4475-8676-2B3FA7366E12}" srcOrd="2" destOrd="0" presId="urn:microsoft.com/office/officeart/2008/layout/VerticalCurvedList"/>
    <dgm:cxn modelId="{1E281E5C-328E-4AB0-B5FD-3662FDCB7222}" type="presParOf" srcId="{4A7DF0F7-D836-4EDD-9912-40FCA2DF1B5B}" destId="{10DE0E94-ECA4-422B-B45E-D687D18FBA6C}" srcOrd="3" destOrd="0" presId="urn:microsoft.com/office/officeart/2008/layout/VerticalCurvedList"/>
    <dgm:cxn modelId="{12291050-F675-44AC-AA78-C32ACAA09CD0}" type="presParOf" srcId="{EF8D1421-0540-4425-91E2-995390387499}" destId="{387CC29E-95CF-473B-ACA0-D388E3AF149B}" srcOrd="1" destOrd="0" presId="urn:microsoft.com/office/officeart/2008/layout/VerticalCurvedList"/>
    <dgm:cxn modelId="{FA2A8209-4789-42B8-A823-D90FEB66673E}" type="presParOf" srcId="{EF8D1421-0540-4425-91E2-995390387499}" destId="{AE47E7BB-7347-4BDB-BFF1-3C14CD38CF2E}" srcOrd="2" destOrd="0" presId="urn:microsoft.com/office/officeart/2008/layout/VerticalCurvedList"/>
    <dgm:cxn modelId="{98CC6F11-0A03-45B5-AFBE-C83CDCC381A6}" type="presParOf" srcId="{AE47E7BB-7347-4BDB-BFF1-3C14CD38CF2E}" destId="{244030CC-2ACF-4F99-9C3E-D8DCCF211755}" srcOrd="0" destOrd="0" presId="urn:microsoft.com/office/officeart/2008/layout/VerticalCurvedList"/>
    <dgm:cxn modelId="{E062006E-91C2-4D5E-9598-7AB543C845DD}" type="presParOf" srcId="{EF8D1421-0540-4425-91E2-995390387499}" destId="{E0DB7AED-9A21-4D6F-A284-55FB4510F2E1}" srcOrd="3" destOrd="0" presId="urn:microsoft.com/office/officeart/2008/layout/VerticalCurvedList"/>
    <dgm:cxn modelId="{B79C9EAD-9170-44D8-85BA-B89E351902AD}" type="presParOf" srcId="{EF8D1421-0540-4425-91E2-995390387499}" destId="{F9DF37AB-0A62-47B9-AA84-EA1B496F668B}" srcOrd="4" destOrd="0" presId="urn:microsoft.com/office/officeart/2008/layout/VerticalCurvedList"/>
    <dgm:cxn modelId="{62503946-112A-4EB8-986B-40174A4F68DC}" type="presParOf" srcId="{F9DF37AB-0A62-47B9-AA84-EA1B496F668B}" destId="{BF525385-5B6C-4D68-AC2B-E2649DA835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E62561A-6D25-4F61-BB60-B3E85310504C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1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4AD2198-C460-41BB-8E33-EF7551189877}">
      <dgm:prSet phldrT=""/>
      <dgm:spPr bwMode="auto"/>
      <dgm:t>
        <a:bodyPr/>
        <a:lstStyle/>
        <a:p>
          <a:pPr>
            <a:defRPr/>
          </a:pPr>
          <a:r>
            <a:rPr lang="ru-RU"/>
            <a:t>1. Временные потери на поиск и сбор информации </a:t>
          </a:r>
          <a:endParaRPr/>
        </a:p>
      </dgm:t>
    </dgm:pt>
    <dgm:pt modelId="{093C1403-2833-48F2-9B2E-C7F44C043000}" type="parTrans" cxnId="{D54694ED-50A3-4305-BD68-FEC72FA1FC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A62CA2C-EFCB-47F9-B5EA-A10CDDD8B59A}" type="sibTrans" cxnId="{D54694ED-50A3-4305-BD68-FEC72FA1FC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598795-FEA5-4FCE-A8B2-D0EC6067A679}">
      <dgm:prSet phldrT=""/>
      <dgm:spPr bwMode="auto"/>
      <dgm:t>
        <a:bodyPr/>
        <a:lstStyle/>
        <a:p>
          <a:pPr>
            <a:defRPr/>
          </a:pPr>
          <a:r>
            <a:rPr lang="ru-RU"/>
            <a:t>2. Значительные затраты времени на анализ и оценку информации</a:t>
          </a:r>
          <a:endParaRPr/>
        </a:p>
      </dgm:t>
    </dgm:pt>
    <dgm:pt modelId="{9AFDD652-114F-4597-91B8-893212A40D07}" type="parTrans" cxnId="{12DE4BFD-1A79-4E97-8CEE-4755606D998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5BBF52F-BFE5-460E-83C4-5AD96F4F2AF3}" type="sibTrans" cxnId="{12DE4BFD-1A79-4E97-8CEE-4755606D998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9EEB51-B430-495C-BF59-F8320F1E80D2}" type="pres">
      <dgm:prSet presAssocID="{0E62561A-6D25-4F61-BB60-B3E85310504C}" presName="Name0" presStyleCnt="0">
        <dgm:presLayoutVars>
          <dgm:chMax val="7"/>
          <dgm:chPref val="7"/>
          <dgm:dir val="norm"/>
        </dgm:presLayoutVars>
      </dgm:prSet>
      <dgm:spPr bwMode="auto"/>
    </dgm:pt>
    <dgm:pt modelId="{EF8D1421-0540-4425-91E2-995390387499}" type="pres">
      <dgm:prSet presAssocID="{0E62561A-6D25-4F61-BB60-B3E85310504C}" presName="Name1" presStyleCnt="0"/>
      <dgm:spPr bwMode="auto"/>
    </dgm:pt>
    <dgm:pt modelId="{4A7DF0F7-D836-4EDD-9912-40FCA2DF1B5B}" type="pres">
      <dgm:prSet presAssocID="{0E62561A-6D25-4F61-BB60-B3E85310504C}" presName="cycle" presStyleCnt="0"/>
      <dgm:spPr bwMode="auto"/>
    </dgm:pt>
    <dgm:pt modelId="{058E5FD3-3D4A-44B3-AF5B-101F380257A2}" type="pres">
      <dgm:prSet presAssocID="{0E62561A-6D25-4F61-BB60-B3E85310504C}" presName="srcNode" presStyleLbl="node1" presStyleIdx="0" presStyleCnt="2"/>
      <dgm:spPr bwMode="auto"/>
    </dgm:pt>
    <dgm:pt modelId="{E4D6E015-362F-4AEB-9457-765462FDE0E8}" type="pres">
      <dgm:prSet presAssocID="{0E62561A-6D25-4F61-BB60-B3E85310504C}" presName="conn" presStyleLbl="parChTrans1D2" presStyleIdx="0" presStyleCnt="1"/>
      <dgm:spPr bwMode="auto"/>
    </dgm:pt>
    <dgm:pt modelId="{3FA75C03-5292-4475-8676-2B3FA7366E12}" type="pres">
      <dgm:prSet presAssocID="{0E62561A-6D25-4F61-BB60-B3E85310504C}" presName="extraNode" presStyleLbl="node1" presStyleIdx="0" presStyleCnt="2"/>
      <dgm:spPr bwMode="auto"/>
    </dgm:pt>
    <dgm:pt modelId="{10DE0E94-ECA4-422B-B45E-D687D18FBA6C}" type="pres">
      <dgm:prSet presAssocID="{0E62561A-6D25-4F61-BB60-B3E85310504C}" presName="dstNode" presStyleLbl="node1" presStyleIdx="0" presStyleCnt="2"/>
      <dgm:spPr bwMode="auto"/>
    </dgm:pt>
    <dgm:pt modelId="{387CC29E-95CF-473B-ACA0-D388E3AF149B}" type="pres">
      <dgm:prSet presAssocID="{04AD2198-C460-41BB-8E33-EF7551189877}" presName="text_1" presStyleLbl="node1" presStyleIdx="0" presStyleCnt="2">
        <dgm:presLayoutVars>
          <dgm:bulletEnabled val="1"/>
        </dgm:presLayoutVars>
      </dgm:prSet>
      <dgm:spPr bwMode="auto"/>
    </dgm:pt>
    <dgm:pt modelId="{AE47E7BB-7347-4BDB-BFF1-3C14CD38CF2E}" type="pres">
      <dgm:prSet presAssocID="{04AD2198-C460-41BB-8E33-EF7551189877}" presName="accent_1" presStyleCnt="0"/>
      <dgm:spPr bwMode="auto"/>
    </dgm:pt>
    <dgm:pt modelId="{244030CC-2ACF-4F99-9C3E-D8DCCF211755}" type="pres">
      <dgm:prSet presAssocID="{04AD2198-C460-41BB-8E33-EF7551189877}" presName="accentRepeatNode" presStyleLbl="solidFgAcc1" presStyleIdx="0" presStyleCnt="2"/>
      <dgm:spPr bwMode="auto">
        <a:prstGeom prst="irregularSeal1">
          <a:avLst/>
        </a:prstGeom>
        <a:solidFill>
          <a:srgbClr val="FF0000"/>
        </a:solidFill>
      </dgm:spPr>
    </dgm:pt>
    <dgm:pt modelId="{E0DB7AED-9A21-4D6F-A284-55FB4510F2E1}" type="pres">
      <dgm:prSet presAssocID="{A8598795-FEA5-4FCE-A8B2-D0EC6067A679}" presName="text_2" presStyleLbl="node1" presStyleIdx="1" presStyleCnt="2">
        <dgm:presLayoutVars>
          <dgm:bulletEnabled val="1"/>
        </dgm:presLayoutVars>
      </dgm:prSet>
      <dgm:spPr bwMode="auto"/>
    </dgm:pt>
    <dgm:pt modelId="{F9DF37AB-0A62-47B9-AA84-EA1B496F668B}" type="pres">
      <dgm:prSet presAssocID="{A8598795-FEA5-4FCE-A8B2-D0EC6067A679}" presName="accent_2" presStyleCnt="0"/>
      <dgm:spPr bwMode="auto"/>
    </dgm:pt>
    <dgm:pt modelId="{BF525385-5B6C-4D68-AC2B-E2649DA83595}" type="pres">
      <dgm:prSet presAssocID="{A8598795-FEA5-4FCE-A8B2-D0EC6067A679}" presName="accentRepeatNode" presStyleLbl="solidFgAcc1" presStyleIdx="1" presStyleCnt="2"/>
      <dgm:spPr bwMode="auto">
        <a:prstGeom prst="irregularSeal1">
          <a:avLst/>
        </a:prstGeom>
        <a:solidFill>
          <a:srgbClr val="FF0000"/>
        </a:solidFill>
      </dgm:spPr>
    </dgm:pt>
  </dgm:ptLst>
  <dgm:cxnLst>
    <dgm:cxn modelId="{E1CC6110-3F9B-44DC-9116-A28DA069E7F3}" type="presOf" srcId="{0A62CA2C-EFCB-47F9-B5EA-A10CDDD8B59A}" destId="{E4D6E015-362F-4AEB-9457-765462FDE0E8}" srcOrd="0" destOrd="0" presId="urn:microsoft.com/office/officeart/2008/layout/VerticalCurvedList"/>
    <dgm:cxn modelId="{D7C25128-F839-4176-9326-F6C24A44055F}" type="presOf" srcId="{04AD2198-C460-41BB-8E33-EF7551189877}" destId="{387CC29E-95CF-473B-ACA0-D388E3AF149B}" srcOrd="0" destOrd="0" presId="urn:microsoft.com/office/officeart/2008/layout/VerticalCurvedList"/>
    <dgm:cxn modelId="{DD7FB586-2900-4EDB-B047-10D5CB42130A}" type="presOf" srcId="{0E62561A-6D25-4F61-BB60-B3E85310504C}" destId="{839EEB51-B430-495C-BF59-F8320F1E80D2}" srcOrd="0" destOrd="0" presId="urn:microsoft.com/office/officeart/2008/layout/VerticalCurvedList"/>
    <dgm:cxn modelId="{8C93B4CC-FE5F-441F-BABC-B9A933D0E3D7}" type="presOf" srcId="{A8598795-FEA5-4FCE-A8B2-D0EC6067A679}" destId="{E0DB7AED-9A21-4D6F-A284-55FB4510F2E1}" srcOrd="0" destOrd="0" presId="urn:microsoft.com/office/officeart/2008/layout/VerticalCurvedList"/>
    <dgm:cxn modelId="{D54694ED-50A3-4305-BD68-FEC72FA1FC94}" srcId="{0E62561A-6D25-4F61-BB60-B3E85310504C}" destId="{04AD2198-C460-41BB-8E33-EF7551189877}" srcOrd="0" destOrd="0" parTransId="{093C1403-2833-48F2-9B2E-C7F44C043000}" sibTransId="{0A62CA2C-EFCB-47F9-B5EA-A10CDDD8B59A}"/>
    <dgm:cxn modelId="{12DE4BFD-1A79-4E97-8CEE-4755606D998F}" srcId="{0E62561A-6D25-4F61-BB60-B3E85310504C}" destId="{A8598795-FEA5-4FCE-A8B2-D0EC6067A679}" srcOrd="1" destOrd="0" parTransId="{9AFDD652-114F-4597-91B8-893212A40D07}" sibTransId="{55BBF52F-BFE5-460E-83C4-5AD96F4F2AF3}"/>
    <dgm:cxn modelId="{D09CF8BB-5329-4A5F-902C-9A87956140C2}" type="presParOf" srcId="{839EEB51-B430-495C-BF59-F8320F1E80D2}" destId="{EF8D1421-0540-4425-91E2-995390387499}" srcOrd="0" destOrd="0" presId="urn:microsoft.com/office/officeart/2008/layout/VerticalCurvedList"/>
    <dgm:cxn modelId="{42E23442-0B25-400B-B9AD-57DA429EA3F3}" type="presParOf" srcId="{EF8D1421-0540-4425-91E2-995390387499}" destId="{4A7DF0F7-D836-4EDD-9912-40FCA2DF1B5B}" srcOrd="0" destOrd="0" presId="urn:microsoft.com/office/officeart/2008/layout/VerticalCurvedList"/>
    <dgm:cxn modelId="{09555CA6-FA8B-49C3-8F25-0803F732389F}" type="presParOf" srcId="{4A7DF0F7-D836-4EDD-9912-40FCA2DF1B5B}" destId="{058E5FD3-3D4A-44B3-AF5B-101F380257A2}" srcOrd="0" destOrd="0" presId="urn:microsoft.com/office/officeart/2008/layout/VerticalCurvedList"/>
    <dgm:cxn modelId="{2AF5382F-3BB1-4BD2-8F26-F01F19859108}" type="presParOf" srcId="{4A7DF0F7-D836-4EDD-9912-40FCA2DF1B5B}" destId="{E4D6E015-362F-4AEB-9457-765462FDE0E8}" srcOrd="1" destOrd="0" presId="urn:microsoft.com/office/officeart/2008/layout/VerticalCurvedList"/>
    <dgm:cxn modelId="{1FBD1111-2896-4B14-8C6B-187595997545}" type="presParOf" srcId="{4A7DF0F7-D836-4EDD-9912-40FCA2DF1B5B}" destId="{3FA75C03-5292-4475-8676-2B3FA7366E12}" srcOrd="2" destOrd="0" presId="urn:microsoft.com/office/officeart/2008/layout/VerticalCurvedList"/>
    <dgm:cxn modelId="{1E281E5C-328E-4AB0-B5FD-3662FDCB7222}" type="presParOf" srcId="{4A7DF0F7-D836-4EDD-9912-40FCA2DF1B5B}" destId="{10DE0E94-ECA4-422B-B45E-D687D18FBA6C}" srcOrd="3" destOrd="0" presId="urn:microsoft.com/office/officeart/2008/layout/VerticalCurvedList"/>
    <dgm:cxn modelId="{12291050-F675-44AC-AA78-C32ACAA09CD0}" type="presParOf" srcId="{EF8D1421-0540-4425-91E2-995390387499}" destId="{387CC29E-95CF-473B-ACA0-D388E3AF149B}" srcOrd="1" destOrd="0" presId="urn:microsoft.com/office/officeart/2008/layout/VerticalCurvedList"/>
    <dgm:cxn modelId="{FA2A8209-4789-42B8-A823-D90FEB66673E}" type="presParOf" srcId="{EF8D1421-0540-4425-91E2-995390387499}" destId="{AE47E7BB-7347-4BDB-BFF1-3C14CD38CF2E}" srcOrd="2" destOrd="0" presId="urn:microsoft.com/office/officeart/2008/layout/VerticalCurvedList"/>
    <dgm:cxn modelId="{98CC6F11-0A03-45B5-AFBE-C83CDCC381A6}" type="presParOf" srcId="{AE47E7BB-7347-4BDB-BFF1-3C14CD38CF2E}" destId="{244030CC-2ACF-4F99-9C3E-D8DCCF211755}" srcOrd="0" destOrd="0" presId="urn:microsoft.com/office/officeart/2008/layout/VerticalCurvedList"/>
    <dgm:cxn modelId="{E062006E-91C2-4D5E-9598-7AB543C845DD}" type="presParOf" srcId="{EF8D1421-0540-4425-91E2-995390387499}" destId="{E0DB7AED-9A21-4D6F-A284-55FB4510F2E1}" srcOrd="3" destOrd="0" presId="urn:microsoft.com/office/officeart/2008/layout/VerticalCurvedList"/>
    <dgm:cxn modelId="{B79C9EAD-9170-44D8-85BA-B89E351902AD}" type="presParOf" srcId="{EF8D1421-0540-4425-91E2-995390387499}" destId="{F9DF37AB-0A62-47B9-AA84-EA1B496F668B}" srcOrd="4" destOrd="0" presId="urn:microsoft.com/office/officeart/2008/layout/VerticalCurvedList"/>
    <dgm:cxn modelId="{62503946-112A-4EB8-986B-40174A4F68DC}" type="presParOf" srcId="{F9DF37AB-0A62-47B9-AA84-EA1B496F668B}" destId="{BF525385-5B6C-4D68-AC2B-E2649DA835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AAC93AC-23AD-4415-BB0C-0ECE33F2D92F}" type="doc">
      <dgm:prSet loTypeId="urn:microsoft.com/office/officeart/2005/8/layout/process1" loCatId="process" qsTypeId="urn:microsoft.com/office/officeart/2005/8/quickstyle/simple1#3" qsCatId="simple" csTypeId="urn:microsoft.com/office/officeart/2005/8/colors/accent1_2" csCatId="accent1" phldr="1"/>
      <dgm:spPr bwMode="auto"/>
    </dgm:pt>
    <dgm:pt modelId="{9481D821-40C5-4C2C-BAC8-8373217531C0}">
      <dgm:prSet phldrT="[Текст]"/>
      <dgm:spPr bwMode="auto"/>
      <dgm:t>
        <a:bodyPr/>
        <a:lstStyle/>
        <a:p>
          <a:pPr>
            <a:defRPr/>
          </a:pPr>
          <a:r>
            <a:rPr lang="ru-RU"/>
            <a:t>возникновение необходимости приведения приказа Минфина в соответствие с действующим законодательством</a:t>
          </a:r>
          <a:endParaRPr/>
        </a:p>
      </dgm:t>
    </dgm:pt>
    <dgm:pt modelId="{C1BB9A17-2480-4099-8089-E1A2193E2AFD}" type="parTrans" cxnId="{F72F4BA0-A96C-43B5-B80B-99626A6E51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B37FD8-F334-4BB9-9F87-B3A44D0EF4D6}" type="sibTrans" cxnId="{F72F4BA0-A96C-43B5-B80B-99626A6E51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0FA8D2A-DCB6-4245-86EC-D45BB938CF48}">
      <dgm:prSet phldrT="[Текст]"/>
      <dgm:spPr bwMode="auto"/>
      <dgm:t>
        <a:bodyPr/>
        <a:lstStyle/>
        <a:p>
          <a:pPr>
            <a:defRPr/>
          </a:pPr>
          <a:r>
            <a:rPr lang="ru-RU"/>
            <a:t>разработка проекта приказа Минфина</a:t>
          </a:r>
          <a:endParaRPr/>
        </a:p>
      </dgm:t>
    </dgm:pt>
    <dgm:pt modelId="{87A52649-FF9E-4A27-8C68-0019B8DED855}" type="parTrans" cxnId="{703EF145-018F-4814-8619-D1242E78D5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439382-F834-419C-967D-92361A809068}" type="sibTrans" cxnId="{703EF145-018F-4814-8619-D1242E78D5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934CF4E-681B-4C15-86DB-6E492869A3E6}">
      <dgm:prSet phldrT=""/>
      <dgm:spPr bwMode="auto"/>
      <dgm:t>
        <a:bodyPr/>
        <a:lstStyle/>
        <a:p>
          <a:pPr>
            <a:defRPr/>
          </a:pPr>
          <a:r>
            <a:rPr lang="ru-RU"/>
            <a:t>сбор, обобщение, анализ и оценка информации для обеспечения принятия, изменения или признания утратившим силу (отмены) приказа Минфина</a:t>
          </a:r>
          <a:endParaRPr/>
        </a:p>
        <a:p>
          <a:pPr>
            <a:defRPr/>
          </a:pPr>
          <a:endParaRPr lang="ru-RU"/>
        </a:p>
        <a:p>
          <a:pPr>
            <a:defRPr/>
          </a:pPr>
          <a:r>
            <a:rPr lang="en-US"/>
            <a:t>T = </a:t>
          </a:r>
          <a:r>
            <a:rPr lang="ru-RU"/>
            <a:t>от 1 до 3</a:t>
          </a:r>
          <a:r>
            <a:rPr lang="en-US"/>
            <a:t> </a:t>
          </a:r>
          <a:r>
            <a:rPr lang="ru-RU"/>
            <a:t>рабочих дней</a:t>
          </a:r>
          <a:endParaRPr/>
        </a:p>
      </dgm:t>
    </dgm:pt>
    <dgm:pt modelId="{483A946D-6518-4805-B675-A4AA22A800DF}" type="parTrans" cxnId="{BF851A93-2A55-4017-AEE1-B421A30FB8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1824F29-9DD7-4B66-9FA4-9081321DCE42}" type="sibTrans" cxnId="{BF851A93-2A55-4017-AEE1-B421A30FB8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F1804FA-2EF8-4F52-9B1B-A3055CC37FAA}" type="pres">
      <dgm:prSet presAssocID="{8AAC93AC-23AD-4415-BB0C-0ECE33F2D92F}" presName="Name0" presStyleCnt="0">
        <dgm:presLayoutVars>
          <dgm:dir val="norm"/>
          <dgm:resizeHandles val="exact"/>
        </dgm:presLayoutVars>
      </dgm:prSet>
      <dgm:spPr bwMode="auto"/>
    </dgm:pt>
    <dgm:pt modelId="{56614268-B02D-4197-B0AC-036374A3C6E7}" type="pres">
      <dgm:prSet presAssocID="{9481D821-40C5-4C2C-BAC8-8373217531C0}" presName="node" presStyleLbl="node1" presStyleIdx="0" presStyleCnt="3">
        <dgm:presLayoutVars>
          <dgm:bulletEnabled val="1"/>
        </dgm:presLayoutVars>
      </dgm:prSet>
      <dgm:spPr bwMode="auto"/>
    </dgm:pt>
    <dgm:pt modelId="{0E473709-3ED5-4A40-B85A-90065B91FCA2}" type="pres">
      <dgm:prSet presAssocID="{19B37FD8-F334-4BB9-9F87-B3A44D0EF4D6}" presName="sibTrans" presStyleLbl="sibTrans2D1" presStyleIdx="0" presStyleCnt="2"/>
      <dgm:spPr bwMode="auto"/>
    </dgm:pt>
    <dgm:pt modelId="{47246438-C4B4-4FD6-8635-37B7FDAE5EB6}" type="pres">
      <dgm:prSet presAssocID="{19B37FD8-F334-4BB9-9F87-B3A44D0EF4D6}" presName="connectorText" presStyleLbl="sibTrans2D1" presStyleIdx="0" presStyleCnt="2"/>
      <dgm:spPr bwMode="auto"/>
    </dgm:pt>
    <dgm:pt modelId="{1651BB5D-8168-4ABE-8626-B69A2A64D182}" type="pres">
      <dgm:prSet presAssocID="{7934CF4E-681B-4C15-86DB-6E492869A3E6}" presName="node" presStyleLbl="node1" presStyleIdx="1" presStyleCnt="3">
        <dgm:presLayoutVars>
          <dgm:bulletEnabled val="1"/>
        </dgm:presLayoutVars>
      </dgm:prSet>
      <dgm:spPr bwMode="auto"/>
    </dgm:pt>
    <dgm:pt modelId="{5D9B1E0F-4309-4E4B-A1D4-19CCC41DB525}" type="pres">
      <dgm:prSet presAssocID="{21824F29-9DD7-4B66-9FA4-9081321DCE42}" presName="sibTrans" presStyleLbl="sibTrans2D1" presStyleIdx="1" presStyleCnt="2"/>
      <dgm:spPr bwMode="auto"/>
    </dgm:pt>
    <dgm:pt modelId="{A3F6EB85-8A45-4A84-9054-0462389EB351}" type="pres">
      <dgm:prSet presAssocID="{21824F29-9DD7-4B66-9FA4-9081321DCE42}" presName="connectorText" presStyleLbl="sibTrans2D1" presStyleIdx="1" presStyleCnt="2"/>
      <dgm:spPr bwMode="auto"/>
    </dgm:pt>
    <dgm:pt modelId="{04BE3461-FFF8-42A8-82EF-B4E92219954E}" type="pres">
      <dgm:prSet presAssocID="{60FA8D2A-DCB6-4245-86EC-D45BB938CF48}" presName="node" presStyleLbl="node1" presStyleIdx="2" presStyleCnt="3">
        <dgm:presLayoutVars>
          <dgm:bulletEnabled val="1"/>
        </dgm:presLayoutVars>
      </dgm:prSet>
      <dgm:spPr bwMode="auto"/>
    </dgm:pt>
  </dgm:ptLst>
  <dgm:cxnLst>
    <dgm:cxn modelId="{B11FAC10-3AC6-45F0-9FA5-4A3ACAB90B04}" type="presOf" srcId="{7934CF4E-681B-4C15-86DB-6E492869A3E6}" destId="{1651BB5D-8168-4ABE-8626-B69A2A64D182}" srcOrd="0" destOrd="0" presId="urn:microsoft.com/office/officeart/2005/8/layout/process1"/>
    <dgm:cxn modelId="{51C9125C-6378-45F2-B539-2B02BFB96953}" type="presOf" srcId="{21824F29-9DD7-4B66-9FA4-9081321DCE42}" destId="{A3F6EB85-8A45-4A84-9054-0462389EB351}" srcOrd="1" destOrd="0" presId="urn:microsoft.com/office/officeart/2005/8/layout/process1"/>
    <dgm:cxn modelId="{6C8E625F-FB4A-42E2-A911-B9868A60BEC9}" type="presOf" srcId="{9481D821-40C5-4C2C-BAC8-8373217531C0}" destId="{56614268-B02D-4197-B0AC-036374A3C6E7}" srcOrd="0" destOrd="0" presId="urn:microsoft.com/office/officeart/2005/8/layout/process1"/>
    <dgm:cxn modelId="{2835BC42-112C-456B-ABEF-6315EFF17F80}" type="presOf" srcId="{60FA8D2A-DCB6-4245-86EC-D45BB938CF48}" destId="{04BE3461-FFF8-42A8-82EF-B4E92219954E}" srcOrd="0" destOrd="0" presId="urn:microsoft.com/office/officeart/2005/8/layout/process1"/>
    <dgm:cxn modelId="{703EF145-018F-4814-8619-D1242E78D5CA}" srcId="{8AAC93AC-23AD-4415-BB0C-0ECE33F2D92F}" destId="{60FA8D2A-DCB6-4245-86EC-D45BB938CF48}" srcOrd="2" destOrd="0" parTransId="{87A52649-FF9E-4A27-8C68-0019B8DED855}" sibTransId="{1D439382-F834-419C-967D-92361A809068}"/>
    <dgm:cxn modelId="{BDBF1F6F-FE3A-4B92-BDEB-EC75DEA8BC4C}" type="presOf" srcId="{19B37FD8-F334-4BB9-9F87-B3A44D0EF4D6}" destId="{0E473709-3ED5-4A40-B85A-90065B91FCA2}" srcOrd="0" destOrd="0" presId="urn:microsoft.com/office/officeart/2005/8/layout/process1"/>
    <dgm:cxn modelId="{609D6F8D-4625-41E0-92BC-CAC6C6B95182}" type="presOf" srcId="{21824F29-9DD7-4B66-9FA4-9081321DCE42}" destId="{5D9B1E0F-4309-4E4B-A1D4-19CCC41DB525}" srcOrd="0" destOrd="0" presId="urn:microsoft.com/office/officeart/2005/8/layout/process1"/>
    <dgm:cxn modelId="{BF851A93-2A55-4017-AEE1-B421A30FB8E3}" srcId="{8AAC93AC-23AD-4415-BB0C-0ECE33F2D92F}" destId="{7934CF4E-681B-4C15-86DB-6E492869A3E6}" srcOrd="1" destOrd="0" parTransId="{483A946D-6518-4805-B675-A4AA22A800DF}" sibTransId="{21824F29-9DD7-4B66-9FA4-9081321DCE42}"/>
    <dgm:cxn modelId="{F72F4BA0-A96C-43B5-B80B-99626A6E51E0}" srcId="{8AAC93AC-23AD-4415-BB0C-0ECE33F2D92F}" destId="{9481D821-40C5-4C2C-BAC8-8373217531C0}" srcOrd="0" destOrd="0" parTransId="{C1BB9A17-2480-4099-8089-E1A2193E2AFD}" sibTransId="{19B37FD8-F334-4BB9-9F87-B3A44D0EF4D6}"/>
    <dgm:cxn modelId="{9D0E4CC6-B4DF-4B1D-B466-3BCA9F8E52D3}" type="presOf" srcId="{8AAC93AC-23AD-4415-BB0C-0ECE33F2D92F}" destId="{DF1804FA-2EF8-4F52-9B1B-A3055CC37FAA}" srcOrd="0" destOrd="0" presId="urn:microsoft.com/office/officeart/2005/8/layout/process1"/>
    <dgm:cxn modelId="{D4878DFF-E9AE-461A-8301-7D6F5A897BD7}" type="presOf" srcId="{19B37FD8-F334-4BB9-9F87-B3A44D0EF4D6}" destId="{47246438-C4B4-4FD6-8635-37B7FDAE5EB6}" srcOrd="1" destOrd="0" presId="urn:microsoft.com/office/officeart/2005/8/layout/process1"/>
    <dgm:cxn modelId="{CFF0B72B-3934-4FCB-8C0B-322E6E83F094}" type="presParOf" srcId="{DF1804FA-2EF8-4F52-9B1B-A3055CC37FAA}" destId="{56614268-B02D-4197-B0AC-036374A3C6E7}" srcOrd="0" destOrd="0" presId="urn:microsoft.com/office/officeart/2005/8/layout/process1"/>
    <dgm:cxn modelId="{6650228B-CC30-4F5D-A199-64B925CDB368}" type="presParOf" srcId="{DF1804FA-2EF8-4F52-9B1B-A3055CC37FAA}" destId="{0E473709-3ED5-4A40-B85A-90065B91FCA2}" srcOrd="1" destOrd="0" presId="urn:microsoft.com/office/officeart/2005/8/layout/process1"/>
    <dgm:cxn modelId="{B1302284-6F00-4657-867C-421079362917}" type="presParOf" srcId="{0E473709-3ED5-4A40-B85A-90065B91FCA2}" destId="{47246438-C4B4-4FD6-8635-37B7FDAE5EB6}" srcOrd="0" destOrd="0" presId="urn:microsoft.com/office/officeart/2005/8/layout/process1"/>
    <dgm:cxn modelId="{F792D2F4-AF22-42AC-966B-6EA9150AE41B}" type="presParOf" srcId="{DF1804FA-2EF8-4F52-9B1B-A3055CC37FAA}" destId="{1651BB5D-8168-4ABE-8626-B69A2A64D182}" srcOrd="2" destOrd="0" presId="urn:microsoft.com/office/officeart/2005/8/layout/process1"/>
    <dgm:cxn modelId="{28BC03B5-FB74-462D-A414-0B72B96241F3}" type="presParOf" srcId="{DF1804FA-2EF8-4F52-9B1B-A3055CC37FAA}" destId="{5D9B1E0F-4309-4E4B-A1D4-19CCC41DB525}" srcOrd="3" destOrd="0" presId="urn:microsoft.com/office/officeart/2005/8/layout/process1"/>
    <dgm:cxn modelId="{41D85553-D605-40B4-8460-5BF60982C410}" type="presParOf" srcId="{5D9B1E0F-4309-4E4B-A1D4-19CCC41DB525}" destId="{A3F6EB85-8A45-4A84-9054-0462389EB351}" srcOrd="0" destOrd="0" presId="urn:microsoft.com/office/officeart/2005/8/layout/process1"/>
    <dgm:cxn modelId="{0A1BEB16-0DA3-46F1-B47D-EE7B44525C92}" type="presParOf" srcId="{DF1804FA-2EF8-4F52-9B1B-A3055CC37FAA}" destId="{04BE3461-FFF8-42A8-82EF-B4E9221995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E62561A-6D25-4F61-BB60-B3E85310504C}" type="doc">
      <dgm:prSet loTypeId="urn:microsoft.com/office/officeart/2008/layout/VerticalCurvedList" loCatId="list" qsTypeId="urn:microsoft.com/office/officeart/2005/8/quickstyle/simple1#4" qsCatId="simple" csTypeId="urn:microsoft.com/office/officeart/2005/8/colors/accent1_1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4AD2198-C460-41BB-8E33-EF7551189877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rgbClr val="0070C0"/>
              </a:solidFill>
              <a:latin typeface="Times New Roman"/>
              <a:ea typeface="Times New Roman"/>
              <a:cs typeface="Times New Roman"/>
            </a:rPr>
            <a:t>Все процессы автоматизированы</a:t>
          </a:r>
          <a:endParaRPr>
            <a:latin typeface="Times New Roman"/>
            <a:cs typeface="Times New Roman"/>
          </a:endParaRPr>
        </a:p>
      </dgm:t>
    </dgm:pt>
    <dgm:pt modelId="{093C1403-2833-48F2-9B2E-C7F44C043000}" type="parTrans" cxnId="{D54694ED-50A3-4305-BD68-FEC72FA1FC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A62CA2C-EFCB-47F9-B5EA-A10CDDD8B59A}" type="sibTrans" cxnId="{D54694ED-50A3-4305-BD68-FEC72FA1FC9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9EEB51-B430-495C-BF59-F8320F1E80D2}" type="pres">
      <dgm:prSet presAssocID="{0E62561A-6D25-4F61-BB60-B3E85310504C}" presName="Name0" presStyleCnt="0">
        <dgm:presLayoutVars>
          <dgm:chMax val="7"/>
          <dgm:chPref val="7"/>
          <dgm:dir val="norm"/>
        </dgm:presLayoutVars>
      </dgm:prSet>
      <dgm:spPr bwMode="auto"/>
    </dgm:pt>
    <dgm:pt modelId="{EF8D1421-0540-4425-91E2-995390387499}" type="pres">
      <dgm:prSet presAssocID="{0E62561A-6D25-4F61-BB60-B3E85310504C}" presName="Name1" presStyleCnt="0"/>
      <dgm:spPr bwMode="auto"/>
    </dgm:pt>
    <dgm:pt modelId="{4A7DF0F7-D836-4EDD-9912-40FCA2DF1B5B}" type="pres">
      <dgm:prSet presAssocID="{0E62561A-6D25-4F61-BB60-B3E85310504C}" presName="cycle" presStyleCnt="0"/>
      <dgm:spPr bwMode="auto"/>
    </dgm:pt>
    <dgm:pt modelId="{058E5FD3-3D4A-44B3-AF5B-101F380257A2}" type="pres">
      <dgm:prSet presAssocID="{0E62561A-6D25-4F61-BB60-B3E85310504C}" presName="srcNode" presStyleLbl="node1" presStyleIdx="0" presStyleCnt="1"/>
      <dgm:spPr bwMode="auto"/>
    </dgm:pt>
    <dgm:pt modelId="{E4D6E015-362F-4AEB-9457-765462FDE0E8}" type="pres">
      <dgm:prSet presAssocID="{0E62561A-6D25-4F61-BB60-B3E85310504C}" presName="conn" presStyleLbl="parChTrans1D2" presStyleIdx="0" presStyleCnt="1"/>
      <dgm:spPr bwMode="auto"/>
    </dgm:pt>
    <dgm:pt modelId="{3FA75C03-5292-4475-8676-2B3FA7366E12}" type="pres">
      <dgm:prSet presAssocID="{0E62561A-6D25-4F61-BB60-B3E85310504C}" presName="extraNode" presStyleLbl="node1" presStyleIdx="0" presStyleCnt="1"/>
      <dgm:spPr bwMode="auto"/>
    </dgm:pt>
    <dgm:pt modelId="{10DE0E94-ECA4-422B-B45E-D687D18FBA6C}" type="pres">
      <dgm:prSet presAssocID="{0E62561A-6D25-4F61-BB60-B3E85310504C}" presName="dstNode" presStyleLbl="node1" presStyleIdx="0" presStyleCnt="1"/>
      <dgm:spPr bwMode="auto"/>
    </dgm:pt>
    <dgm:pt modelId="{387CC29E-95CF-473B-ACA0-D388E3AF149B}" type="pres">
      <dgm:prSet presAssocID="{04AD2198-C460-41BB-8E33-EF7551189877}" presName="text_1" presStyleLbl="node1" presStyleIdx="0" presStyleCnt="1">
        <dgm:presLayoutVars>
          <dgm:bulletEnabled val="1"/>
        </dgm:presLayoutVars>
      </dgm:prSet>
      <dgm:spPr bwMode="auto">
        <a:ln w="12700">
          <a:solidFill>
            <a:schemeClr val="accent1">
              <a:lumMod val="50196"/>
            </a:schemeClr>
          </a:solidFill>
          <a:prstDash val="solid"/>
        </a:ln>
      </dgm:spPr>
    </dgm:pt>
    <dgm:pt modelId="{AE47E7BB-7347-4BDB-BFF1-3C14CD38CF2E}" type="pres">
      <dgm:prSet presAssocID="{04AD2198-C460-41BB-8E33-EF7551189877}" presName="accent_1" presStyleCnt="0"/>
      <dgm:spPr bwMode="auto"/>
    </dgm:pt>
    <dgm:pt modelId="{244030CC-2ACF-4F99-9C3E-D8DCCF211755}" type="pres">
      <dgm:prSet presAssocID="{04AD2198-C460-41BB-8E33-EF7551189877}" presName="accentRepeatNode" presStyleLbl="solidFgAcc1" presStyleIdx="0" presStyleCnt="1"/>
      <dgm:spPr bwMode="auto">
        <a:prstGeom prst="flowChartConnector">
          <a:avLst/>
        </a:prstGeom>
        <a:noFill/>
      </dgm:spPr>
    </dgm:pt>
  </dgm:ptLst>
  <dgm:cxnLst>
    <dgm:cxn modelId="{E1CC6110-3F9B-44DC-9116-A28DA069E7F3}" type="presOf" srcId="{0A62CA2C-EFCB-47F9-B5EA-A10CDDD8B59A}" destId="{E4D6E015-362F-4AEB-9457-765462FDE0E8}" srcOrd="0" destOrd="0" presId="urn:microsoft.com/office/officeart/2008/layout/VerticalCurvedList"/>
    <dgm:cxn modelId="{D7C25128-F839-4176-9326-F6C24A44055F}" type="presOf" srcId="{04AD2198-C460-41BB-8E33-EF7551189877}" destId="{387CC29E-95CF-473B-ACA0-D388E3AF149B}" srcOrd="0" destOrd="0" presId="urn:microsoft.com/office/officeart/2008/layout/VerticalCurvedList"/>
    <dgm:cxn modelId="{DD7FB586-2900-4EDB-B047-10D5CB42130A}" type="presOf" srcId="{0E62561A-6D25-4F61-BB60-B3E85310504C}" destId="{839EEB51-B430-495C-BF59-F8320F1E80D2}" srcOrd="0" destOrd="0" presId="urn:microsoft.com/office/officeart/2008/layout/VerticalCurvedList"/>
    <dgm:cxn modelId="{D54694ED-50A3-4305-BD68-FEC72FA1FC94}" srcId="{0E62561A-6D25-4F61-BB60-B3E85310504C}" destId="{04AD2198-C460-41BB-8E33-EF7551189877}" srcOrd="0" destOrd="0" parTransId="{093C1403-2833-48F2-9B2E-C7F44C043000}" sibTransId="{0A62CA2C-EFCB-47F9-B5EA-A10CDDD8B59A}"/>
    <dgm:cxn modelId="{D09CF8BB-5329-4A5F-902C-9A87956140C2}" type="presParOf" srcId="{839EEB51-B430-495C-BF59-F8320F1E80D2}" destId="{EF8D1421-0540-4425-91E2-995390387499}" srcOrd="0" destOrd="0" presId="urn:microsoft.com/office/officeart/2008/layout/VerticalCurvedList"/>
    <dgm:cxn modelId="{42E23442-0B25-400B-B9AD-57DA429EA3F3}" type="presParOf" srcId="{EF8D1421-0540-4425-91E2-995390387499}" destId="{4A7DF0F7-D836-4EDD-9912-40FCA2DF1B5B}" srcOrd="0" destOrd="0" presId="urn:microsoft.com/office/officeart/2008/layout/VerticalCurvedList"/>
    <dgm:cxn modelId="{09555CA6-FA8B-49C3-8F25-0803F732389F}" type="presParOf" srcId="{4A7DF0F7-D836-4EDD-9912-40FCA2DF1B5B}" destId="{058E5FD3-3D4A-44B3-AF5B-101F380257A2}" srcOrd="0" destOrd="0" presId="urn:microsoft.com/office/officeart/2008/layout/VerticalCurvedList"/>
    <dgm:cxn modelId="{2AF5382F-3BB1-4BD2-8F26-F01F19859108}" type="presParOf" srcId="{4A7DF0F7-D836-4EDD-9912-40FCA2DF1B5B}" destId="{E4D6E015-362F-4AEB-9457-765462FDE0E8}" srcOrd="1" destOrd="0" presId="urn:microsoft.com/office/officeart/2008/layout/VerticalCurvedList"/>
    <dgm:cxn modelId="{1FBD1111-2896-4B14-8C6B-187595997545}" type="presParOf" srcId="{4A7DF0F7-D836-4EDD-9912-40FCA2DF1B5B}" destId="{3FA75C03-5292-4475-8676-2B3FA7366E12}" srcOrd="2" destOrd="0" presId="urn:microsoft.com/office/officeart/2008/layout/VerticalCurvedList"/>
    <dgm:cxn modelId="{1E281E5C-328E-4AB0-B5FD-3662FDCB7222}" type="presParOf" srcId="{4A7DF0F7-D836-4EDD-9912-40FCA2DF1B5B}" destId="{10DE0E94-ECA4-422B-B45E-D687D18FBA6C}" srcOrd="3" destOrd="0" presId="urn:microsoft.com/office/officeart/2008/layout/VerticalCurvedList"/>
    <dgm:cxn modelId="{12291050-F675-44AC-AA78-C32ACAA09CD0}" type="presParOf" srcId="{EF8D1421-0540-4425-91E2-995390387499}" destId="{387CC29E-95CF-473B-ACA0-D388E3AF149B}" srcOrd="1" destOrd="0" presId="urn:microsoft.com/office/officeart/2008/layout/VerticalCurvedList"/>
    <dgm:cxn modelId="{FA2A8209-4789-42B8-A823-D90FEB66673E}" type="presParOf" srcId="{EF8D1421-0540-4425-91E2-995390387499}" destId="{AE47E7BB-7347-4BDB-BFF1-3C14CD38CF2E}" srcOrd="2" destOrd="0" presId="urn:microsoft.com/office/officeart/2008/layout/VerticalCurvedList"/>
    <dgm:cxn modelId="{98CC6F11-0A03-45B5-AFBE-C83CDCC381A6}" type="presParOf" srcId="{AE47E7BB-7347-4BDB-BFF1-3C14CD38CF2E}" destId="{244030CC-2ACF-4F99-9C3E-D8DCCF2117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AAC93AC-23AD-4415-BB0C-0ECE33F2D92F}" type="doc">
      <dgm:prSet loTypeId="urn:microsoft.com/office/officeart/2005/8/layout/process1" loCatId="process" qsTypeId="urn:microsoft.com/office/officeart/2005/8/quickstyle/simple1#5" qsCatId="simple" csTypeId="urn:microsoft.com/office/officeart/2005/8/colors/accent1_2" csCatId="accent1" phldr="1"/>
      <dgm:spPr bwMode="auto"/>
    </dgm:pt>
    <dgm:pt modelId="{9481D821-40C5-4C2C-BAC8-8373217531C0}">
      <dgm:prSet phldrT="[Текст]"/>
      <dgm:spPr bwMode="auto"/>
      <dgm:t>
        <a:bodyPr/>
        <a:lstStyle/>
        <a:p>
          <a:pPr>
            <a:defRPr/>
          </a:pPr>
          <a:r>
            <a:rPr lang="ru-RU"/>
            <a:t>возникновение необходимости приведения приказа Минфина в соответствие с действующим законодательством</a:t>
          </a:r>
          <a:endParaRPr/>
        </a:p>
      </dgm:t>
    </dgm:pt>
    <dgm:pt modelId="{C1BB9A17-2480-4099-8089-E1A2193E2AFD}" type="parTrans" cxnId="{F72F4BA0-A96C-43B5-B80B-99626A6E51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B37FD8-F334-4BB9-9F87-B3A44D0EF4D6}" type="sibTrans" cxnId="{F72F4BA0-A96C-43B5-B80B-99626A6E51E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0FA8D2A-DCB6-4245-86EC-D45BB938CF48}">
      <dgm:prSet phldrT="[Текст]"/>
      <dgm:spPr bwMode="auto"/>
      <dgm:t>
        <a:bodyPr/>
        <a:lstStyle/>
        <a:p>
          <a:pPr>
            <a:defRPr/>
          </a:pPr>
          <a:r>
            <a:rPr lang="ru-RU"/>
            <a:t>разработка проекта приказа Минфина</a:t>
          </a:r>
          <a:endParaRPr/>
        </a:p>
      </dgm:t>
    </dgm:pt>
    <dgm:pt modelId="{87A52649-FF9E-4A27-8C68-0019B8DED855}" type="parTrans" cxnId="{703EF145-018F-4814-8619-D1242E78D5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439382-F834-419C-967D-92361A809068}" type="sibTrans" cxnId="{703EF145-018F-4814-8619-D1242E78D5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934CF4E-681B-4C15-86DB-6E492869A3E6}">
      <dgm:prSet phldrT=""/>
      <dgm:spPr bwMode="auto"/>
      <dgm:t>
        <a:bodyPr/>
        <a:lstStyle/>
        <a:p>
          <a:pPr>
            <a:defRPr/>
          </a:pPr>
          <a:r>
            <a:rPr lang="ru-RU"/>
            <a:t>сбор, обобщение, анализ и оценка информации для обеспечения принятия, изменения или признания утратившим силу (отмены) приказа Минфина</a:t>
          </a:r>
          <a:endParaRPr/>
        </a:p>
        <a:p>
          <a:pPr>
            <a:defRPr/>
          </a:pPr>
          <a:endParaRPr lang="ru-RU"/>
        </a:p>
        <a:p>
          <a:pPr>
            <a:defRPr/>
          </a:pPr>
          <a:r>
            <a:rPr lang="en-US"/>
            <a:t>T = </a:t>
          </a:r>
          <a:r>
            <a:rPr lang="ru-RU"/>
            <a:t>от 1 до 3</a:t>
          </a:r>
          <a:r>
            <a:rPr lang="en-US"/>
            <a:t> </a:t>
          </a:r>
          <a:r>
            <a:rPr lang="ru-RU"/>
            <a:t>рабочих дней</a:t>
          </a:r>
          <a:endParaRPr/>
        </a:p>
      </dgm:t>
    </dgm:pt>
    <dgm:pt modelId="{483A946D-6518-4805-B675-A4AA22A800DF}" type="parTrans" cxnId="{BF851A93-2A55-4017-AEE1-B421A30FB8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1824F29-9DD7-4B66-9FA4-9081321DCE42}" type="sibTrans" cxnId="{BF851A93-2A55-4017-AEE1-B421A30FB8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F1804FA-2EF8-4F52-9B1B-A3055CC37FAA}" type="pres">
      <dgm:prSet presAssocID="{8AAC93AC-23AD-4415-BB0C-0ECE33F2D92F}" presName="Name0" presStyleCnt="0">
        <dgm:presLayoutVars>
          <dgm:dir val="norm"/>
          <dgm:resizeHandles val="exact"/>
        </dgm:presLayoutVars>
      </dgm:prSet>
      <dgm:spPr bwMode="auto"/>
    </dgm:pt>
    <dgm:pt modelId="{56614268-B02D-4197-B0AC-036374A3C6E7}" type="pres">
      <dgm:prSet presAssocID="{9481D821-40C5-4C2C-BAC8-8373217531C0}" presName="node" presStyleLbl="node1" presStyleIdx="0" presStyleCnt="3">
        <dgm:presLayoutVars>
          <dgm:bulletEnabled val="1"/>
        </dgm:presLayoutVars>
      </dgm:prSet>
      <dgm:spPr bwMode="auto"/>
    </dgm:pt>
    <dgm:pt modelId="{0E473709-3ED5-4A40-B85A-90065B91FCA2}" type="pres">
      <dgm:prSet presAssocID="{19B37FD8-F334-4BB9-9F87-B3A44D0EF4D6}" presName="sibTrans" presStyleLbl="sibTrans2D1" presStyleIdx="0" presStyleCnt="2"/>
      <dgm:spPr bwMode="auto"/>
    </dgm:pt>
    <dgm:pt modelId="{47246438-C4B4-4FD6-8635-37B7FDAE5EB6}" type="pres">
      <dgm:prSet presAssocID="{19B37FD8-F334-4BB9-9F87-B3A44D0EF4D6}" presName="connectorText" presStyleLbl="sibTrans2D1" presStyleIdx="0" presStyleCnt="2"/>
      <dgm:spPr bwMode="auto"/>
    </dgm:pt>
    <dgm:pt modelId="{1651BB5D-8168-4ABE-8626-B69A2A64D182}" type="pres">
      <dgm:prSet presAssocID="{7934CF4E-681B-4C15-86DB-6E492869A3E6}" presName="node" presStyleLbl="node1" presStyleIdx="1" presStyleCnt="3">
        <dgm:presLayoutVars>
          <dgm:bulletEnabled val="1"/>
        </dgm:presLayoutVars>
      </dgm:prSet>
      <dgm:spPr bwMode="auto"/>
    </dgm:pt>
    <dgm:pt modelId="{5D9B1E0F-4309-4E4B-A1D4-19CCC41DB525}" type="pres">
      <dgm:prSet presAssocID="{21824F29-9DD7-4B66-9FA4-9081321DCE42}" presName="sibTrans" presStyleLbl="sibTrans2D1" presStyleIdx="1" presStyleCnt="2"/>
      <dgm:spPr bwMode="auto"/>
    </dgm:pt>
    <dgm:pt modelId="{A3F6EB85-8A45-4A84-9054-0462389EB351}" type="pres">
      <dgm:prSet presAssocID="{21824F29-9DD7-4B66-9FA4-9081321DCE42}" presName="connectorText" presStyleLbl="sibTrans2D1" presStyleIdx="1" presStyleCnt="2"/>
      <dgm:spPr bwMode="auto"/>
    </dgm:pt>
    <dgm:pt modelId="{04BE3461-FFF8-42A8-82EF-B4E92219954E}" type="pres">
      <dgm:prSet presAssocID="{60FA8D2A-DCB6-4245-86EC-D45BB938CF48}" presName="node" presStyleLbl="node1" presStyleIdx="2" presStyleCnt="3">
        <dgm:presLayoutVars>
          <dgm:bulletEnabled val="1"/>
        </dgm:presLayoutVars>
      </dgm:prSet>
      <dgm:spPr bwMode="auto"/>
    </dgm:pt>
  </dgm:ptLst>
  <dgm:cxnLst>
    <dgm:cxn modelId="{B11FAC10-3AC6-45F0-9FA5-4A3ACAB90B04}" type="presOf" srcId="{7934CF4E-681B-4C15-86DB-6E492869A3E6}" destId="{1651BB5D-8168-4ABE-8626-B69A2A64D182}" srcOrd="0" destOrd="0" presId="urn:microsoft.com/office/officeart/2005/8/layout/process1"/>
    <dgm:cxn modelId="{51C9125C-6378-45F2-B539-2B02BFB96953}" type="presOf" srcId="{21824F29-9DD7-4B66-9FA4-9081321DCE42}" destId="{A3F6EB85-8A45-4A84-9054-0462389EB351}" srcOrd="1" destOrd="0" presId="urn:microsoft.com/office/officeart/2005/8/layout/process1"/>
    <dgm:cxn modelId="{6C8E625F-FB4A-42E2-A911-B9868A60BEC9}" type="presOf" srcId="{9481D821-40C5-4C2C-BAC8-8373217531C0}" destId="{56614268-B02D-4197-B0AC-036374A3C6E7}" srcOrd="0" destOrd="0" presId="urn:microsoft.com/office/officeart/2005/8/layout/process1"/>
    <dgm:cxn modelId="{2835BC42-112C-456B-ABEF-6315EFF17F80}" type="presOf" srcId="{60FA8D2A-DCB6-4245-86EC-D45BB938CF48}" destId="{04BE3461-FFF8-42A8-82EF-B4E92219954E}" srcOrd="0" destOrd="0" presId="urn:microsoft.com/office/officeart/2005/8/layout/process1"/>
    <dgm:cxn modelId="{703EF145-018F-4814-8619-D1242E78D5CA}" srcId="{8AAC93AC-23AD-4415-BB0C-0ECE33F2D92F}" destId="{60FA8D2A-DCB6-4245-86EC-D45BB938CF48}" srcOrd="2" destOrd="0" parTransId="{87A52649-FF9E-4A27-8C68-0019B8DED855}" sibTransId="{1D439382-F834-419C-967D-92361A809068}"/>
    <dgm:cxn modelId="{BDBF1F6F-FE3A-4B92-BDEB-EC75DEA8BC4C}" type="presOf" srcId="{19B37FD8-F334-4BB9-9F87-B3A44D0EF4D6}" destId="{0E473709-3ED5-4A40-B85A-90065B91FCA2}" srcOrd="0" destOrd="0" presId="urn:microsoft.com/office/officeart/2005/8/layout/process1"/>
    <dgm:cxn modelId="{609D6F8D-4625-41E0-92BC-CAC6C6B95182}" type="presOf" srcId="{21824F29-9DD7-4B66-9FA4-9081321DCE42}" destId="{5D9B1E0F-4309-4E4B-A1D4-19CCC41DB525}" srcOrd="0" destOrd="0" presId="urn:microsoft.com/office/officeart/2005/8/layout/process1"/>
    <dgm:cxn modelId="{BF851A93-2A55-4017-AEE1-B421A30FB8E3}" srcId="{8AAC93AC-23AD-4415-BB0C-0ECE33F2D92F}" destId="{7934CF4E-681B-4C15-86DB-6E492869A3E6}" srcOrd="1" destOrd="0" parTransId="{483A946D-6518-4805-B675-A4AA22A800DF}" sibTransId="{21824F29-9DD7-4B66-9FA4-9081321DCE42}"/>
    <dgm:cxn modelId="{F72F4BA0-A96C-43B5-B80B-99626A6E51E0}" srcId="{8AAC93AC-23AD-4415-BB0C-0ECE33F2D92F}" destId="{9481D821-40C5-4C2C-BAC8-8373217531C0}" srcOrd="0" destOrd="0" parTransId="{C1BB9A17-2480-4099-8089-E1A2193E2AFD}" sibTransId="{19B37FD8-F334-4BB9-9F87-B3A44D0EF4D6}"/>
    <dgm:cxn modelId="{9D0E4CC6-B4DF-4B1D-B466-3BCA9F8E52D3}" type="presOf" srcId="{8AAC93AC-23AD-4415-BB0C-0ECE33F2D92F}" destId="{DF1804FA-2EF8-4F52-9B1B-A3055CC37FAA}" srcOrd="0" destOrd="0" presId="urn:microsoft.com/office/officeart/2005/8/layout/process1"/>
    <dgm:cxn modelId="{D4878DFF-E9AE-461A-8301-7D6F5A897BD7}" type="presOf" srcId="{19B37FD8-F334-4BB9-9F87-B3A44D0EF4D6}" destId="{47246438-C4B4-4FD6-8635-37B7FDAE5EB6}" srcOrd="1" destOrd="0" presId="urn:microsoft.com/office/officeart/2005/8/layout/process1"/>
    <dgm:cxn modelId="{CFF0B72B-3934-4FCB-8C0B-322E6E83F094}" type="presParOf" srcId="{DF1804FA-2EF8-4F52-9B1B-A3055CC37FAA}" destId="{56614268-B02D-4197-B0AC-036374A3C6E7}" srcOrd="0" destOrd="0" presId="urn:microsoft.com/office/officeart/2005/8/layout/process1"/>
    <dgm:cxn modelId="{6650228B-CC30-4F5D-A199-64B925CDB368}" type="presParOf" srcId="{DF1804FA-2EF8-4F52-9B1B-A3055CC37FAA}" destId="{0E473709-3ED5-4A40-B85A-90065B91FCA2}" srcOrd="1" destOrd="0" presId="urn:microsoft.com/office/officeart/2005/8/layout/process1"/>
    <dgm:cxn modelId="{B1302284-6F00-4657-867C-421079362917}" type="presParOf" srcId="{0E473709-3ED5-4A40-B85A-90065B91FCA2}" destId="{47246438-C4B4-4FD6-8635-37B7FDAE5EB6}" srcOrd="0" destOrd="0" presId="urn:microsoft.com/office/officeart/2005/8/layout/process1"/>
    <dgm:cxn modelId="{F792D2F4-AF22-42AC-966B-6EA9150AE41B}" type="presParOf" srcId="{DF1804FA-2EF8-4F52-9B1B-A3055CC37FAA}" destId="{1651BB5D-8168-4ABE-8626-B69A2A64D182}" srcOrd="2" destOrd="0" presId="urn:microsoft.com/office/officeart/2005/8/layout/process1"/>
    <dgm:cxn modelId="{28BC03B5-FB74-462D-A414-0B72B96241F3}" type="presParOf" srcId="{DF1804FA-2EF8-4F52-9B1B-A3055CC37FAA}" destId="{5D9B1E0F-4309-4E4B-A1D4-19CCC41DB525}" srcOrd="3" destOrd="0" presId="urn:microsoft.com/office/officeart/2005/8/layout/process1"/>
    <dgm:cxn modelId="{41D85553-D605-40B4-8460-5BF60982C410}" type="presParOf" srcId="{5D9B1E0F-4309-4E4B-A1D4-19CCC41DB525}" destId="{A3F6EB85-8A45-4A84-9054-0462389EB351}" srcOrd="0" destOrd="0" presId="urn:microsoft.com/office/officeart/2005/8/layout/process1"/>
    <dgm:cxn modelId="{0A1BEB16-0DA3-46F1-B47D-EE7B44525C92}" type="presParOf" srcId="{DF1804FA-2EF8-4F52-9B1B-A3055CC37FAA}" destId="{04BE3461-FFF8-42A8-82EF-B4E9221995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3DD7EF0-4A12-4E68-8B35-E06075EAC4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66C6DD6-D27C-47D1-811F-D7E32B3CFD67}">
      <dgm:prSet phldrT="[Текст]"/>
      <dgm:spPr bwMode="auto">
        <a:solidFill>
          <a:sysClr val="window" lastClr="FFFFFF"/>
        </a:solidFill>
        <a:ln>
          <a:solidFill>
            <a:schemeClr val="accent1"/>
          </a:solidFill>
        </a:ln>
      </dgm:spPr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1. Ведение реестра приказов в электронном виде </a:t>
          </a:r>
          <a:endParaRPr/>
        </a:p>
      </dgm:t>
    </dgm:pt>
    <dgm:pt modelId="{A1AA237A-DD08-48A8-8FAF-A42A85041C42}" type="parTrans" cxnId="{E82DEB58-35C4-41A6-A840-C88C6DDD9EB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EAA184-99F1-4919-AB07-5EB9AD6FE654}" type="sibTrans" cxnId="{E82DEB58-35C4-41A6-A840-C88C6DDD9EB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71D44B2-75B5-4E8B-8917-A4E4CDBEE2C8}">
      <dgm:prSet phldrT="[Текст]"/>
      <dgm:spPr bwMode="auto">
        <a:solidFill>
          <a:sysClr val="window" lastClr="FFFFFF"/>
        </a:solidFill>
        <a:ln>
          <a:solidFill>
            <a:schemeClr val="accent1"/>
          </a:solidFill>
        </a:ln>
      </dgm:spPr>
      <dgm:t>
        <a:bodyPr/>
        <a:lstStyle/>
        <a:p>
          <a:pPr>
            <a:defRPr/>
          </a:pPr>
          <a:r>
            <a:rPr lang="ru-RU" b="0" i="0" u="none">
              <a:solidFill>
                <a:sysClr val="windowText" lastClr="000000"/>
              </a:solidFill>
            </a:rPr>
            <a:t>2. Предоставление сотрудникам доступа к реестру на индивидуальном рабочем месте </a:t>
          </a:r>
          <a:endParaRPr lang="ru-RU">
            <a:solidFill>
              <a:sysClr val="windowText" lastClr="000000"/>
            </a:solidFill>
          </a:endParaRPr>
        </a:p>
      </dgm:t>
    </dgm:pt>
    <dgm:pt modelId="{33463A68-FA4E-4ADE-BAF7-3C173D2B208B}" type="parTrans" cxnId="{A4A6C518-C1B4-4C08-8472-CE1987AAEEF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C9707A-3460-426C-ADB0-CAC1A1B11489}" type="sibTrans" cxnId="{A4A6C518-C1B4-4C08-8472-CE1987AAEEF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D013C4-A7C9-43FD-9B33-C09E0E0A8080}" type="pres">
      <dgm:prSet presAssocID="{03DD7EF0-4A12-4E68-8B35-E06075EAC494}" presName="Name0" presStyleCnt="0">
        <dgm:presLayoutVars>
          <dgm:chMax val="7"/>
          <dgm:chPref val="7"/>
          <dgm:dir val="norm"/>
        </dgm:presLayoutVars>
      </dgm:prSet>
      <dgm:spPr bwMode="auto"/>
    </dgm:pt>
    <dgm:pt modelId="{604F0BA2-09E8-43F2-883F-D5B42DF65F14}" type="pres">
      <dgm:prSet presAssocID="{03DD7EF0-4A12-4E68-8B35-E06075EAC494}" presName="Name1" presStyleCnt="0"/>
      <dgm:spPr bwMode="auto"/>
    </dgm:pt>
    <dgm:pt modelId="{2D29DEE0-E6AD-4491-87C5-B63278786740}" type="pres">
      <dgm:prSet presAssocID="{03DD7EF0-4A12-4E68-8B35-E06075EAC494}" presName="cycle" presStyleCnt="0"/>
      <dgm:spPr bwMode="auto"/>
    </dgm:pt>
    <dgm:pt modelId="{32740A6B-CB03-4B79-B4BD-AF221A107215}" type="pres">
      <dgm:prSet presAssocID="{03DD7EF0-4A12-4E68-8B35-E06075EAC494}" presName="srcNode" presStyleLbl="node1" presStyleIdx="0" presStyleCnt="2"/>
      <dgm:spPr bwMode="auto"/>
    </dgm:pt>
    <dgm:pt modelId="{F1864743-FF7C-47C8-9F1A-3D5610141EE3}" type="pres">
      <dgm:prSet presAssocID="{03DD7EF0-4A12-4E68-8B35-E06075EAC494}" presName="conn" presStyleLbl="parChTrans1D2" presStyleIdx="0" presStyleCnt="1"/>
      <dgm:spPr bwMode="auto"/>
    </dgm:pt>
    <dgm:pt modelId="{50F13A85-CDE6-458B-B20F-8AE0B4D24C65}" type="pres">
      <dgm:prSet presAssocID="{03DD7EF0-4A12-4E68-8B35-E06075EAC494}" presName="extraNode" presStyleLbl="node1" presStyleIdx="0" presStyleCnt="2"/>
      <dgm:spPr bwMode="auto"/>
    </dgm:pt>
    <dgm:pt modelId="{16C45568-FF52-40D8-B321-B421DA6BFFE5}" type="pres">
      <dgm:prSet presAssocID="{03DD7EF0-4A12-4E68-8B35-E06075EAC494}" presName="dstNode" presStyleLbl="node1" presStyleIdx="0" presStyleCnt="2"/>
      <dgm:spPr bwMode="auto"/>
    </dgm:pt>
    <dgm:pt modelId="{884BBF73-6849-4AF8-87C6-AB1733CD669B}" type="pres">
      <dgm:prSet presAssocID="{D66C6DD6-D27C-47D1-811F-D7E32B3CFD67}" presName="text_1" presStyleLbl="node1" presStyleIdx="0" presStyleCnt="2">
        <dgm:presLayoutVars>
          <dgm:bulletEnabled val="1"/>
        </dgm:presLayoutVars>
      </dgm:prSet>
      <dgm:spPr bwMode="auto"/>
    </dgm:pt>
    <dgm:pt modelId="{344DAE90-3B67-45D8-BFD5-E0804178C0AE}" type="pres">
      <dgm:prSet presAssocID="{D66C6DD6-D27C-47D1-811F-D7E32B3CFD67}" presName="accent_1" presStyleCnt="0"/>
      <dgm:spPr bwMode="auto"/>
    </dgm:pt>
    <dgm:pt modelId="{4FF322DA-5C89-4BC8-92E5-281CACA11EE1}" type="pres">
      <dgm:prSet presAssocID="{D66C6DD6-D27C-47D1-811F-D7E32B3CFD67}" presName="accentRepeatNode" presStyleLbl="solidFgAcc1" presStyleIdx="0" presStyleCnt="2"/>
      <dgm:spPr bwMode="auto">
        <a:prstGeom prst="cloudCallout">
          <a:avLst>
            <a:gd name="adj1" fmla="val -20833"/>
            <a:gd name="adj2" fmla="val 62500"/>
          </a:avLst>
        </a:prstGeom>
      </dgm:spPr>
    </dgm:pt>
    <dgm:pt modelId="{6A7DBD39-1234-4738-AFA8-8662C576EC61}" type="pres">
      <dgm:prSet presAssocID="{871D44B2-75B5-4E8B-8917-A4E4CDBEE2C8}" presName="text_2" presStyleLbl="node1" presStyleIdx="1" presStyleCnt="2">
        <dgm:presLayoutVars>
          <dgm:bulletEnabled val="1"/>
        </dgm:presLayoutVars>
      </dgm:prSet>
      <dgm:spPr bwMode="auto"/>
    </dgm:pt>
    <dgm:pt modelId="{C322E501-2030-46D0-80DF-DFFEBD2436F3}" type="pres">
      <dgm:prSet presAssocID="{871D44B2-75B5-4E8B-8917-A4E4CDBEE2C8}" presName="accent_2" presStyleCnt="0"/>
      <dgm:spPr bwMode="auto"/>
    </dgm:pt>
    <dgm:pt modelId="{8E1B8321-726D-42F9-9711-EDC9FB4670C6}" type="pres">
      <dgm:prSet presAssocID="{871D44B2-75B5-4E8B-8917-A4E4CDBEE2C8}" presName="accentRepeatNode" presStyleLbl="solidFgAcc1" presStyleIdx="1" presStyleCnt="2"/>
      <dgm:spPr bwMode="auto">
        <a:prstGeom prst="cloudCallout">
          <a:avLst>
            <a:gd name="adj1" fmla="val -20833"/>
            <a:gd name="adj2" fmla="val 62500"/>
          </a:avLst>
        </a:prstGeom>
      </dgm:spPr>
    </dgm:pt>
  </dgm:ptLst>
  <dgm:cxnLst>
    <dgm:cxn modelId="{A4A6C518-C1B4-4C08-8472-CE1987AAEEF9}" srcId="{03DD7EF0-4A12-4E68-8B35-E06075EAC494}" destId="{871D44B2-75B5-4E8B-8917-A4E4CDBEE2C8}" srcOrd="1" destOrd="0" parTransId="{33463A68-FA4E-4ADE-BAF7-3C173D2B208B}" sibTransId="{0EC9707A-3460-426C-ADB0-CAC1A1B11489}"/>
    <dgm:cxn modelId="{6F88A621-273A-4523-94DD-5A85BA88AE74}" type="presOf" srcId="{F9EAA184-99F1-4919-AB07-5EB9AD6FE654}" destId="{F1864743-FF7C-47C8-9F1A-3D5610141EE3}" srcOrd="0" destOrd="0" presId="urn:microsoft.com/office/officeart/2008/layout/VerticalCurvedList"/>
    <dgm:cxn modelId="{94E7CF33-63EB-46D1-A013-30C85188697C}" type="presOf" srcId="{D66C6DD6-D27C-47D1-811F-D7E32B3CFD67}" destId="{884BBF73-6849-4AF8-87C6-AB1733CD669B}" srcOrd="0" destOrd="0" presId="urn:microsoft.com/office/officeart/2008/layout/VerticalCurvedList"/>
    <dgm:cxn modelId="{E82DEB58-35C4-41A6-A840-C88C6DDD9EB5}" srcId="{03DD7EF0-4A12-4E68-8B35-E06075EAC494}" destId="{D66C6DD6-D27C-47D1-811F-D7E32B3CFD67}" srcOrd="0" destOrd="0" parTransId="{A1AA237A-DD08-48A8-8FAF-A42A85041C42}" sibTransId="{F9EAA184-99F1-4919-AB07-5EB9AD6FE654}"/>
    <dgm:cxn modelId="{A87418A9-4D9D-415D-81B4-A799BD9E06CF}" type="presOf" srcId="{03DD7EF0-4A12-4E68-8B35-E06075EAC494}" destId="{C6D013C4-A7C9-43FD-9B33-C09E0E0A8080}" srcOrd="0" destOrd="0" presId="urn:microsoft.com/office/officeart/2008/layout/VerticalCurvedList"/>
    <dgm:cxn modelId="{7071B3C5-DF50-42B8-A594-374E2A253691}" type="presOf" srcId="{871D44B2-75B5-4E8B-8917-A4E4CDBEE2C8}" destId="{6A7DBD39-1234-4738-AFA8-8662C576EC61}" srcOrd="0" destOrd="0" presId="urn:microsoft.com/office/officeart/2008/layout/VerticalCurvedList"/>
    <dgm:cxn modelId="{7DEEE006-73F9-4902-9B41-57E73CD45121}" type="presParOf" srcId="{C6D013C4-A7C9-43FD-9B33-C09E0E0A8080}" destId="{604F0BA2-09E8-43F2-883F-D5B42DF65F14}" srcOrd="0" destOrd="0" presId="urn:microsoft.com/office/officeart/2008/layout/VerticalCurvedList"/>
    <dgm:cxn modelId="{A7F40FE2-4F26-484C-B2FA-60826B5119CB}" type="presParOf" srcId="{604F0BA2-09E8-43F2-883F-D5B42DF65F14}" destId="{2D29DEE0-E6AD-4491-87C5-B63278786740}" srcOrd="0" destOrd="0" presId="urn:microsoft.com/office/officeart/2008/layout/VerticalCurvedList"/>
    <dgm:cxn modelId="{4BC07C6F-AFF9-476C-A427-EF66424E62BB}" type="presParOf" srcId="{2D29DEE0-E6AD-4491-87C5-B63278786740}" destId="{32740A6B-CB03-4B79-B4BD-AF221A107215}" srcOrd="0" destOrd="0" presId="urn:microsoft.com/office/officeart/2008/layout/VerticalCurvedList"/>
    <dgm:cxn modelId="{91D1169B-82B0-498C-9801-11C7A196E5DC}" type="presParOf" srcId="{2D29DEE0-E6AD-4491-87C5-B63278786740}" destId="{F1864743-FF7C-47C8-9F1A-3D5610141EE3}" srcOrd="1" destOrd="0" presId="urn:microsoft.com/office/officeart/2008/layout/VerticalCurvedList"/>
    <dgm:cxn modelId="{B46BD036-4667-4C5F-9C0A-B02EF9D26CDD}" type="presParOf" srcId="{2D29DEE0-E6AD-4491-87C5-B63278786740}" destId="{50F13A85-CDE6-458B-B20F-8AE0B4D24C65}" srcOrd="2" destOrd="0" presId="urn:microsoft.com/office/officeart/2008/layout/VerticalCurvedList"/>
    <dgm:cxn modelId="{64A4C80F-4049-4B39-9D59-CA3931D27898}" type="presParOf" srcId="{2D29DEE0-E6AD-4491-87C5-B63278786740}" destId="{16C45568-FF52-40D8-B321-B421DA6BFFE5}" srcOrd="3" destOrd="0" presId="urn:microsoft.com/office/officeart/2008/layout/VerticalCurvedList"/>
    <dgm:cxn modelId="{E562F647-A852-4AFB-B148-F6ACF9A857E1}" type="presParOf" srcId="{604F0BA2-09E8-43F2-883F-D5B42DF65F14}" destId="{884BBF73-6849-4AF8-87C6-AB1733CD669B}" srcOrd="1" destOrd="0" presId="urn:microsoft.com/office/officeart/2008/layout/VerticalCurvedList"/>
    <dgm:cxn modelId="{9F0B496D-1285-40FC-9DCD-9BBFE5645158}" type="presParOf" srcId="{604F0BA2-09E8-43F2-883F-D5B42DF65F14}" destId="{344DAE90-3B67-45D8-BFD5-E0804178C0AE}" srcOrd="2" destOrd="0" presId="urn:microsoft.com/office/officeart/2008/layout/VerticalCurvedList"/>
    <dgm:cxn modelId="{6CA6ABF9-E421-4BD1-9594-8B83D9547A01}" type="presParOf" srcId="{344DAE90-3B67-45D8-BFD5-E0804178C0AE}" destId="{4FF322DA-5C89-4BC8-92E5-281CACA11EE1}" srcOrd="0" destOrd="0" presId="urn:microsoft.com/office/officeart/2008/layout/VerticalCurvedList"/>
    <dgm:cxn modelId="{E66AD685-1660-4D98-B09C-28ED72DABD3F}" type="presParOf" srcId="{604F0BA2-09E8-43F2-883F-D5B42DF65F14}" destId="{6A7DBD39-1234-4738-AFA8-8662C576EC61}" srcOrd="3" destOrd="0" presId="urn:microsoft.com/office/officeart/2008/layout/VerticalCurvedList"/>
    <dgm:cxn modelId="{C184627E-B9AA-475E-8420-0A05137682CB}" type="presParOf" srcId="{604F0BA2-09E8-43F2-883F-D5B42DF65F14}" destId="{C322E501-2030-46D0-80DF-DFFEBD2436F3}" srcOrd="4" destOrd="0" presId="urn:microsoft.com/office/officeart/2008/layout/VerticalCurvedList"/>
    <dgm:cxn modelId="{D8A4D4C0-17B9-4C99-9E70-4DFA1BDE5E95}" type="presParOf" srcId="{C322E501-2030-46D0-80DF-DFFEBD2436F3}" destId="{8E1B8321-726D-42F9-9711-EDC9FB4670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526220787" name=""/>
      <dsp:cNvGrpSpPr/>
    </dsp:nvGrpSpPr>
    <dsp:grpSpPr bwMode="auto">
      <a:xfrm>
        <a:off x="0" y="0"/>
        <a:ext cx="8217133" cy="1886541"/>
        <a:chOff x="0" y="0"/>
        <a:chExt cx="8217133" cy="1886541"/>
      </a:xfrm>
    </dsp:grpSpPr>
    <dsp:sp modelId="{56614268-B02D-4197-B0AC-036374A3C6E7}">
      <dsp:nvSpPr>
        <dsp:cNvPr id="0" name=""/>
        <dsp:cNvSpPr/>
      </dsp:nvSpPr>
      <dsp:spPr bwMode="auto">
        <a:xfrm>
          <a:off x="0" y="143913"/>
          <a:ext cx="2158602" cy="1598714"/>
        </a:xfrm>
        <a:prstGeom prst="roundRect">
          <a:avLst>
            <a:gd name="adj" fmla="val 10000"/>
          </a:avLst>
        </a:prstGeom>
        <a:solidFill>
          <a:schemeClr val="accent1"/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возникновение необходимости приведения приказа Минфина в соответствие с действующим законодательством</a:t>
          </a:r>
          <a:endParaRPr sz="1200"/>
        </a:p>
      </dsp:txBody>
      <dsp:txXfrm>
        <a:off x="46825" y="190738"/>
        <a:ext cx="2064952" cy="1505064"/>
      </dsp:txXfrm>
    </dsp:sp>
    <dsp:sp modelId="{0E473709-3ED5-4A40-B85A-90065B91FCA2}">
      <dsp:nvSpPr>
        <dsp:cNvPr id="0" name=""/>
        <dsp:cNvSpPr/>
      </dsp:nvSpPr>
      <dsp:spPr bwMode="auto">
        <a:xfrm>
          <a:off x="2376268" y="675602"/>
          <a:ext cx="461451" cy="535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000"/>
        </a:p>
      </dsp:txBody>
      <dsp:txXfrm>
        <a:off x="2376268" y="782670"/>
        <a:ext cx="323016" cy="321199"/>
      </dsp:txXfrm>
    </dsp:sp>
    <dsp:sp modelId="{1651BB5D-8168-4ABE-8626-B69A2A64D182}">
      <dsp:nvSpPr>
        <dsp:cNvPr id="0" name=""/>
        <dsp:cNvSpPr/>
      </dsp:nvSpPr>
      <dsp:spPr bwMode="auto">
        <a:xfrm>
          <a:off x="3029265" y="143913"/>
          <a:ext cx="2158602" cy="1598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сбор, обобщение, анализ и оценка информации для обеспечения принятия, изменения или признания утратившим силу (отмены) приказа Минфина</a:t>
          </a:r>
          <a:endParaRPr sz="1200"/>
        </a:p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200"/>
        </a:p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1200"/>
            <a:t>T = </a:t>
          </a:r>
          <a:r>
            <a:rPr lang="ru-RU" sz="1200"/>
            <a:t>от 1 до </a:t>
          </a:r>
          <a:r>
            <a:rPr lang="en-US" sz="1200"/>
            <a:t>5 </a:t>
          </a:r>
          <a:r>
            <a:rPr lang="ru-RU" sz="1200"/>
            <a:t>рабочих дней</a:t>
          </a:r>
          <a:endParaRPr sz="1200"/>
        </a:p>
      </dsp:txBody>
      <dsp:txXfrm>
        <a:off x="3076090" y="190738"/>
        <a:ext cx="2064952" cy="1505064"/>
      </dsp:txXfrm>
    </dsp:sp>
    <dsp:sp modelId="{5D9B1E0F-4309-4E4B-A1D4-19CCC41DB525}">
      <dsp:nvSpPr>
        <dsp:cNvPr id="0" name=""/>
        <dsp:cNvSpPr/>
      </dsp:nvSpPr>
      <dsp:spPr bwMode="auto">
        <a:xfrm>
          <a:off x="5403727" y="675602"/>
          <a:ext cx="457623" cy="535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000"/>
        </a:p>
      </dsp:txBody>
      <dsp:txXfrm>
        <a:off x="5403727" y="782670"/>
        <a:ext cx="320336" cy="321199"/>
      </dsp:txXfrm>
    </dsp:sp>
    <dsp:sp modelId="{04BE3461-FFF8-42A8-82EF-B4E92219954E}">
      <dsp:nvSpPr>
        <dsp:cNvPr id="0" name=""/>
        <dsp:cNvSpPr/>
      </dsp:nvSpPr>
      <dsp:spPr bwMode="auto">
        <a:xfrm>
          <a:off x="6051308" y="143913"/>
          <a:ext cx="2158602" cy="1598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разработка проекта приказа Минфина</a:t>
          </a:r>
          <a:endParaRPr sz="1200"/>
        </a:p>
      </dsp:txBody>
      <dsp:txXfrm>
        <a:off x="6098133" y="190738"/>
        <a:ext cx="2064952" cy="1505064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32140036" name=""/>
      <dsp:cNvGrpSpPr/>
    </dsp:nvGrpSpPr>
    <dsp:grpSpPr bwMode="auto">
      <a:xfrm>
        <a:off x="0" y="0"/>
        <a:ext cx="3938810" cy="1025959"/>
        <a:chOff x="0" y="0"/>
        <a:chExt cx="3938810" cy="1025959"/>
      </a:xfrm>
    </dsp:grpSpPr>
    <dsp:sp modelId="{E4D6E015-362F-4AEB-9457-765462FDE0E8}">
      <dsp:nvSpPr>
        <dsp:cNvPr id="0" name=""/>
        <dsp:cNvSpPr/>
      </dsp:nvSpPr>
      <dsp:spPr bwMode="auto">
        <a:xfrm>
          <a:off x="-1155359" y="-181864"/>
          <a:ext cx="1389688" cy="1389688"/>
        </a:xfrm>
        <a:prstGeom prst="blockArc">
          <a:avLst>
            <a:gd name="adj1" fmla="val 18900000"/>
            <a:gd name="adj2" fmla="val 2700000"/>
            <a:gd name="adj3" fmla="val 1554"/>
          </a:avLst>
        </a:pr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87CC29E-95CF-473B-ACA0-D388E3AF149B}">
      <dsp:nvSpPr>
        <dsp:cNvPr id="0" name=""/>
        <dsp:cNvSpPr/>
      </dsp:nvSpPr>
      <dsp:spPr bwMode="auto">
        <a:xfrm>
          <a:off x="188596" y="146568"/>
          <a:ext cx="3744801" cy="29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32645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900"/>
            <a:t>1. Временные потери на поиск и сбор информации </a:t>
          </a:r>
          <a:endParaRPr sz="900"/>
        </a:p>
      </dsp:txBody>
      <dsp:txXfrm>
        <a:off x="188596" y="146568"/>
        <a:ext cx="3744801" cy="293095"/>
      </dsp:txXfrm>
    </dsp:sp>
    <dsp:sp modelId="{244030CC-2ACF-4F99-9C3E-D8DCCF211755}">
      <dsp:nvSpPr>
        <dsp:cNvPr id="0" name=""/>
        <dsp:cNvSpPr/>
      </dsp:nvSpPr>
      <dsp:spPr bwMode="auto">
        <a:xfrm>
          <a:off x="5411" y="109931"/>
          <a:ext cx="366369" cy="366369"/>
        </a:xfrm>
        <a:prstGeom prst="irregularSeal1">
          <a:avLst/>
        </a:prstGeom>
        <a:solidFill>
          <a:srgbClr val="FF0000"/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0DB7AED-9A21-4D6F-A284-55FB4510F2E1}">
      <dsp:nvSpPr>
        <dsp:cNvPr id="0" name=""/>
        <dsp:cNvSpPr/>
      </dsp:nvSpPr>
      <dsp:spPr bwMode="auto">
        <a:xfrm>
          <a:off x="188596" y="586293"/>
          <a:ext cx="3744801" cy="29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32645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900"/>
            <a:t>2. Значительные затраты времени на анализ и оценку информации</a:t>
          </a:r>
          <a:endParaRPr sz="900"/>
        </a:p>
      </dsp:txBody>
      <dsp:txXfrm>
        <a:off x="188596" y="586293"/>
        <a:ext cx="3744801" cy="293095"/>
      </dsp:txXfrm>
    </dsp:sp>
    <dsp:sp modelId="{BF525385-5B6C-4D68-AC2B-E2649DA83595}">
      <dsp:nvSpPr>
        <dsp:cNvPr id="0" name=""/>
        <dsp:cNvSpPr/>
      </dsp:nvSpPr>
      <dsp:spPr bwMode="auto">
        <a:xfrm>
          <a:off x="5411" y="549657"/>
          <a:ext cx="366369" cy="366369"/>
        </a:xfrm>
        <a:prstGeom prst="irregularSeal1">
          <a:avLst/>
        </a:prstGeom>
        <a:solidFill>
          <a:srgbClr val="FF0000"/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55532938" name=""/>
      <dsp:cNvGrpSpPr/>
    </dsp:nvGrpSpPr>
    <dsp:grpSpPr bwMode="auto">
      <a:xfrm>
        <a:off x="0" y="0"/>
        <a:ext cx="3938810" cy="1025959"/>
        <a:chOff x="0" y="0"/>
        <a:chExt cx="3938810" cy="1025959"/>
      </a:xfrm>
    </dsp:grpSpPr>
    <dsp:sp modelId="{E4D6E015-362F-4AEB-9457-765462FDE0E8}">
      <dsp:nvSpPr>
        <dsp:cNvPr id="0" name=""/>
        <dsp:cNvSpPr/>
      </dsp:nvSpPr>
      <dsp:spPr bwMode="auto">
        <a:xfrm>
          <a:off x="-1155359" y="-181864"/>
          <a:ext cx="1389688" cy="1389688"/>
        </a:xfrm>
        <a:prstGeom prst="blockArc">
          <a:avLst>
            <a:gd name="adj1" fmla="val 18900000"/>
            <a:gd name="adj2" fmla="val 2700000"/>
            <a:gd name="adj3" fmla="val 1554"/>
          </a:avLst>
        </a:pr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87CC29E-95CF-473B-ACA0-D388E3AF149B}">
      <dsp:nvSpPr>
        <dsp:cNvPr id="0" name=""/>
        <dsp:cNvSpPr/>
      </dsp:nvSpPr>
      <dsp:spPr bwMode="auto">
        <a:xfrm>
          <a:off x="188596" y="146568"/>
          <a:ext cx="3744801" cy="29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32645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900"/>
            <a:t>1. Временные потери на поиск и сбор информации </a:t>
          </a:r>
          <a:endParaRPr sz="900"/>
        </a:p>
      </dsp:txBody>
      <dsp:txXfrm>
        <a:off x="188596" y="146568"/>
        <a:ext cx="3744801" cy="293095"/>
      </dsp:txXfrm>
    </dsp:sp>
    <dsp:sp modelId="{244030CC-2ACF-4F99-9C3E-D8DCCF211755}">
      <dsp:nvSpPr>
        <dsp:cNvPr id="0" name=""/>
        <dsp:cNvSpPr/>
      </dsp:nvSpPr>
      <dsp:spPr bwMode="auto">
        <a:xfrm>
          <a:off x="5411" y="109931"/>
          <a:ext cx="366369" cy="366369"/>
        </a:xfrm>
        <a:prstGeom prst="irregularSeal1">
          <a:avLst/>
        </a:prstGeom>
        <a:solidFill>
          <a:srgbClr val="FF0000"/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0DB7AED-9A21-4D6F-A284-55FB4510F2E1}">
      <dsp:nvSpPr>
        <dsp:cNvPr id="0" name=""/>
        <dsp:cNvSpPr/>
      </dsp:nvSpPr>
      <dsp:spPr bwMode="auto">
        <a:xfrm>
          <a:off x="188596" y="586293"/>
          <a:ext cx="3744801" cy="293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32645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900"/>
            <a:t>2. Значительные затраты времени на анализ и оценку информации</a:t>
          </a:r>
          <a:endParaRPr sz="900"/>
        </a:p>
      </dsp:txBody>
      <dsp:txXfrm>
        <a:off x="188596" y="586293"/>
        <a:ext cx="3744801" cy="293095"/>
      </dsp:txXfrm>
    </dsp:sp>
    <dsp:sp modelId="{BF525385-5B6C-4D68-AC2B-E2649DA83595}">
      <dsp:nvSpPr>
        <dsp:cNvPr id="0" name=""/>
        <dsp:cNvSpPr/>
      </dsp:nvSpPr>
      <dsp:spPr bwMode="auto">
        <a:xfrm>
          <a:off x="5411" y="549657"/>
          <a:ext cx="366369" cy="366369"/>
        </a:xfrm>
        <a:prstGeom prst="irregularSeal1">
          <a:avLst/>
        </a:prstGeom>
        <a:solidFill>
          <a:srgbClr val="FF0000"/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93800910" name=""/>
      <dsp:cNvGrpSpPr/>
    </dsp:nvGrpSpPr>
    <dsp:grpSpPr bwMode="auto">
      <a:xfrm>
        <a:off x="0" y="0"/>
        <a:ext cx="8217134" cy="1886542"/>
        <a:chOff x="0" y="0"/>
        <a:chExt cx="8217134" cy="1886542"/>
      </a:xfrm>
    </dsp:grpSpPr>
    <dsp:sp modelId="{56614268-B02D-4197-B0AC-036374A3C6E7}">
      <dsp:nvSpPr>
        <dsp:cNvPr id="0" name=""/>
        <dsp:cNvSpPr/>
      </dsp:nvSpPr>
      <dsp:spPr bwMode="auto">
        <a:xfrm>
          <a:off x="7222" y="143913"/>
          <a:ext cx="2158602" cy="159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возникновение необходимости приведения приказа Минфина в соответствие с действующим законодательством</a:t>
          </a:r>
          <a:endParaRPr sz="1200"/>
        </a:p>
      </dsp:txBody>
      <dsp:txXfrm>
        <a:off x="54046" y="190738"/>
        <a:ext cx="2064952" cy="1505065"/>
      </dsp:txXfrm>
    </dsp:sp>
    <dsp:sp modelId="{0E473709-3ED5-4A40-B85A-90065B91FCA2}">
      <dsp:nvSpPr>
        <dsp:cNvPr id="0" name=""/>
        <dsp:cNvSpPr/>
      </dsp:nvSpPr>
      <dsp:spPr bwMode="auto">
        <a:xfrm>
          <a:off x="2381684" y="675604"/>
          <a:ext cx="457623" cy="535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000"/>
        </a:p>
      </dsp:txBody>
      <dsp:txXfrm>
        <a:off x="2381684" y="782671"/>
        <a:ext cx="320336" cy="321199"/>
      </dsp:txXfrm>
    </dsp:sp>
    <dsp:sp modelId="{1651BB5D-8168-4ABE-8626-B69A2A64D182}">
      <dsp:nvSpPr>
        <dsp:cNvPr id="0" name=""/>
        <dsp:cNvSpPr/>
      </dsp:nvSpPr>
      <dsp:spPr bwMode="auto">
        <a:xfrm>
          <a:off x="3029265" y="143913"/>
          <a:ext cx="2158602" cy="159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сбор, обобщение, анализ и оценка информации для обеспечения принятия, изменения или признания утратившим силу (отмены) приказа Минфина</a:t>
          </a:r>
          <a:endParaRPr sz="1200"/>
        </a:p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200"/>
        </a:p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1200"/>
            <a:t>T = </a:t>
          </a:r>
          <a:r>
            <a:rPr lang="ru-RU" sz="1200"/>
            <a:t>от 1 до 3</a:t>
          </a:r>
          <a:r>
            <a:rPr lang="en-US" sz="1200"/>
            <a:t> </a:t>
          </a:r>
          <a:r>
            <a:rPr lang="ru-RU" sz="1200"/>
            <a:t>рабочих дней</a:t>
          </a:r>
          <a:endParaRPr sz="1200"/>
        </a:p>
      </dsp:txBody>
      <dsp:txXfrm>
        <a:off x="3076090" y="190738"/>
        <a:ext cx="2064952" cy="1505065"/>
      </dsp:txXfrm>
    </dsp:sp>
    <dsp:sp modelId="{5D9B1E0F-4309-4E4B-A1D4-19CCC41DB525}">
      <dsp:nvSpPr>
        <dsp:cNvPr id="0" name=""/>
        <dsp:cNvSpPr/>
      </dsp:nvSpPr>
      <dsp:spPr bwMode="auto">
        <a:xfrm>
          <a:off x="5403728" y="675604"/>
          <a:ext cx="457623" cy="535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000"/>
        </a:p>
      </dsp:txBody>
      <dsp:txXfrm>
        <a:off x="5403728" y="782671"/>
        <a:ext cx="320336" cy="321199"/>
      </dsp:txXfrm>
    </dsp:sp>
    <dsp:sp modelId="{04BE3461-FFF8-42A8-82EF-B4E92219954E}">
      <dsp:nvSpPr>
        <dsp:cNvPr id="0" name=""/>
        <dsp:cNvSpPr/>
      </dsp:nvSpPr>
      <dsp:spPr bwMode="auto">
        <a:xfrm>
          <a:off x="6051309" y="143913"/>
          <a:ext cx="2158602" cy="159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разработка проекта приказа Минфина</a:t>
          </a:r>
          <a:endParaRPr sz="1200"/>
        </a:p>
      </dsp:txBody>
      <dsp:txXfrm>
        <a:off x="6098134" y="190738"/>
        <a:ext cx="2064952" cy="1505065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802961359" name=""/>
      <dsp:cNvGrpSpPr/>
    </dsp:nvGrpSpPr>
    <dsp:grpSpPr bwMode="auto">
      <a:xfrm>
        <a:off x="0" y="0"/>
        <a:ext cx="3938810" cy="1025959"/>
        <a:chOff x="0" y="0"/>
        <a:chExt cx="3938810" cy="1025959"/>
      </a:xfrm>
    </dsp:grpSpPr>
    <dsp:sp modelId="{E4D6E015-362F-4AEB-9457-765462FDE0E8}">
      <dsp:nvSpPr>
        <dsp:cNvPr id="0" name=""/>
        <dsp:cNvSpPr/>
      </dsp:nvSpPr>
      <dsp:spPr bwMode="auto">
        <a:xfrm>
          <a:off x="-1065432" y="-181864"/>
          <a:ext cx="1389688" cy="1389688"/>
        </a:xfrm>
        <a:prstGeom prst="blockArc">
          <a:avLst>
            <a:gd name="adj1" fmla="val 18900000"/>
            <a:gd name="adj2" fmla="val 2700000"/>
            <a:gd name="adj3" fmla="val 1554"/>
          </a:avLst>
        </a:pr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87CC29E-95CF-473B-ACA0-D388E3AF149B}">
      <dsp:nvSpPr>
        <dsp:cNvPr id="0" name=""/>
        <dsp:cNvSpPr/>
      </dsp:nvSpPr>
      <dsp:spPr bwMode="auto">
        <a:xfrm>
          <a:off x="313491" y="262186"/>
          <a:ext cx="3625317" cy="501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lumMod val="50196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407177" tIns="40640" rIns="40640" bIns="40640" numCol="1" spcCol="1270" rtlCol="0" fromWordArt="0" anchor="ctr" anchorCtr="0" forceAA="0" compatLnSpc="0">
          <a:noAutofit/>
        </a:bodyPr>
        <a:lstStyle/>
        <a:p>
          <a:pPr marL="0" lvl="0" indent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solidFill>
                <a:srgbClr val="0070C0"/>
              </a:solidFill>
              <a:latin typeface="Times New Roman"/>
              <a:ea typeface="Times New Roman"/>
              <a:cs typeface="Times New Roman"/>
            </a:rPr>
            <a:t>Все процессы автоматизированы</a:t>
          </a:r>
          <a:endParaRPr sz="1600">
            <a:latin typeface="Times New Roman"/>
            <a:cs typeface="Times New Roman"/>
          </a:endParaRPr>
        </a:p>
      </dsp:txBody>
      <dsp:txXfrm>
        <a:off x="313491" y="262186"/>
        <a:ext cx="3625317" cy="501586"/>
      </dsp:txXfrm>
    </dsp:sp>
    <dsp:sp modelId="{244030CC-2ACF-4F99-9C3E-D8DCCF211755}">
      <dsp:nvSpPr>
        <dsp:cNvPr id="0" name=""/>
        <dsp:cNvSpPr/>
      </dsp:nvSpPr>
      <dsp:spPr bwMode="auto">
        <a:xfrm>
          <a:off x="0" y="199487"/>
          <a:ext cx="626983" cy="626983"/>
        </a:xfrm>
        <a:prstGeom prst="flowChartConnector">
          <a:avLst/>
        </a:prstGeom>
        <a:noFill/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2744952" name=""/>
      <dsp:cNvGrpSpPr/>
    </dsp:nvGrpSpPr>
    <dsp:grpSpPr bwMode="auto">
      <a:xfrm>
        <a:off x="0" y="0"/>
        <a:ext cx="8217134" cy="1886542"/>
        <a:chOff x="0" y="0"/>
        <a:chExt cx="8217134" cy="1886542"/>
      </a:xfrm>
    </dsp:grpSpPr>
    <dsp:sp modelId="{56614268-B02D-4197-B0AC-036374A3C6E7}">
      <dsp:nvSpPr>
        <dsp:cNvPr id="0" name=""/>
        <dsp:cNvSpPr/>
      </dsp:nvSpPr>
      <dsp:spPr bwMode="auto">
        <a:xfrm>
          <a:off x="7222" y="143913"/>
          <a:ext cx="2158602" cy="159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возникновение необходимости приведения приказа Минфина в соответствие с действующим законодательством</a:t>
          </a:r>
          <a:endParaRPr sz="1200"/>
        </a:p>
      </dsp:txBody>
      <dsp:txXfrm>
        <a:off x="54046" y="190738"/>
        <a:ext cx="2064952" cy="1505065"/>
      </dsp:txXfrm>
    </dsp:sp>
    <dsp:sp modelId="{0E473709-3ED5-4A40-B85A-90065B91FCA2}">
      <dsp:nvSpPr>
        <dsp:cNvPr id="0" name=""/>
        <dsp:cNvSpPr/>
      </dsp:nvSpPr>
      <dsp:spPr bwMode="auto">
        <a:xfrm>
          <a:off x="2381684" y="675604"/>
          <a:ext cx="457623" cy="535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000"/>
        </a:p>
      </dsp:txBody>
      <dsp:txXfrm>
        <a:off x="2381684" y="782671"/>
        <a:ext cx="320336" cy="321199"/>
      </dsp:txXfrm>
    </dsp:sp>
    <dsp:sp modelId="{1651BB5D-8168-4ABE-8626-B69A2A64D182}">
      <dsp:nvSpPr>
        <dsp:cNvPr id="0" name=""/>
        <dsp:cNvSpPr/>
      </dsp:nvSpPr>
      <dsp:spPr bwMode="auto">
        <a:xfrm>
          <a:off x="3029265" y="143913"/>
          <a:ext cx="2158602" cy="159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сбор, обобщение, анализ и оценка информации для обеспечения принятия, изменения или признания утратившим силу (отмены) приказа Минфина</a:t>
          </a:r>
          <a:endParaRPr sz="1200"/>
        </a:p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200"/>
        </a:p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1200"/>
            <a:t>T = </a:t>
          </a:r>
          <a:r>
            <a:rPr lang="ru-RU" sz="1200"/>
            <a:t>от 1 до 3</a:t>
          </a:r>
          <a:r>
            <a:rPr lang="en-US" sz="1200"/>
            <a:t> </a:t>
          </a:r>
          <a:r>
            <a:rPr lang="ru-RU" sz="1200"/>
            <a:t>рабочих дней</a:t>
          </a:r>
          <a:endParaRPr sz="1200"/>
        </a:p>
      </dsp:txBody>
      <dsp:txXfrm>
        <a:off x="3076090" y="190738"/>
        <a:ext cx="2064952" cy="1505065"/>
      </dsp:txXfrm>
    </dsp:sp>
    <dsp:sp modelId="{5D9B1E0F-4309-4E4B-A1D4-19CCC41DB525}">
      <dsp:nvSpPr>
        <dsp:cNvPr id="0" name=""/>
        <dsp:cNvSpPr/>
      </dsp:nvSpPr>
      <dsp:spPr bwMode="auto">
        <a:xfrm>
          <a:off x="5403728" y="675604"/>
          <a:ext cx="457623" cy="535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000"/>
        </a:p>
      </dsp:txBody>
      <dsp:txXfrm>
        <a:off x="5403728" y="782671"/>
        <a:ext cx="320336" cy="321199"/>
      </dsp:txXfrm>
    </dsp:sp>
    <dsp:sp modelId="{04BE3461-FFF8-42A8-82EF-B4E92219954E}">
      <dsp:nvSpPr>
        <dsp:cNvPr id="0" name=""/>
        <dsp:cNvSpPr/>
      </dsp:nvSpPr>
      <dsp:spPr bwMode="auto">
        <a:xfrm>
          <a:off x="6051309" y="143913"/>
          <a:ext cx="2158602" cy="1598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/>
            <a:t>разработка проекта приказа Минфина</a:t>
          </a:r>
          <a:endParaRPr sz="1200"/>
        </a:p>
      </dsp:txBody>
      <dsp:txXfrm>
        <a:off x="6098134" y="190738"/>
        <a:ext cx="2064952" cy="1505065"/>
      </dsp:txXfrm>
    </dsp:sp>
  </dsp:spTree>
</dsp:drawing>
</file>

<file path=ppt/diagrams/drawing7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35191120" name=""/>
      <dsp:cNvGrpSpPr/>
    </dsp:nvGrpSpPr>
    <dsp:grpSpPr bwMode="auto">
      <a:xfrm>
        <a:off x="0" y="0"/>
        <a:ext cx="4572805" cy="895819"/>
        <a:chOff x="0" y="0"/>
        <a:chExt cx="4572805" cy="895819"/>
      </a:xfrm>
    </dsp:grpSpPr>
    <dsp:sp modelId="{F1864743-FF7C-47C8-9F1A-3D5610141EE3}">
      <dsp:nvSpPr>
        <dsp:cNvPr id="0" name=""/>
        <dsp:cNvSpPr/>
      </dsp:nvSpPr>
      <dsp:spPr bwMode="auto">
        <a:xfrm>
          <a:off x="-1009490" y="-159480"/>
          <a:ext cx="1214780" cy="1214780"/>
        </a:xfrm>
        <a:prstGeom prst="blockArc">
          <a:avLst>
            <a:gd name="adj1" fmla="val 18900000"/>
            <a:gd name="adj2" fmla="val 2700000"/>
            <a:gd name="adj3" fmla="val 1778"/>
          </a:avLst>
        </a:pr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84BBF73-6849-4AF8-87C6-AB1733CD669B}">
      <dsp:nvSpPr>
        <dsp:cNvPr id="0" name=""/>
        <dsp:cNvSpPr/>
      </dsp:nvSpPr>
      <dsp:spPr bwMode="auto">
        <a:xfrm>
          <a:off x="164673" y="127976"/>
          <a:ext cx="4403405" cy="255917"/>
        </a:xfrm>
        <a:prstGeom prst="rect">
          <a:avLst/>
        </a:prstGeom>
        <a:solidFill>
          <a:sysClr val="window" lastClr="FFFFFF"/>
        </a:solidFill>
        <a:ln w="12700">
          <a:solidFill>
            <a:schemeClr val="accent1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135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800">
              <a:solidFill>
                <a:sysClr val="windowText" lastClr="000000"/>
              </a:solidFill>
            </a:rPr>
            <a:t>1. Ведение реестра приказов в электронном виде </a:t>
          </a:r>
          <a:endParaRPr/>
        </a:p>
      </dsp:txBody>
      <dsp:txXfrm>
        <a:off x="164673" y="127976"/>
        <a:ext cx="4403405" cy="255917"/>
      </dsp:txXfrm>
    </dsp:sp>
    <dsp:sp modelId="{4FF322DA-5C89-4BC8-92E5-281CACA11EE1}">
      <dsp:nvSpPr>
        <dsp:cNvPr id="0" name=""/>
        <dsp:cNvSpPr/>
      </dsp:nvSpPr>
      <dsp:spPr bwMode="auto">
        <a:xfrm>
          <a:off x="4725" y="95987"/>
          <a:ext cx="319896" cy="319896"/>
        </a:xfrm>
        <a:prstGeom prst="cloudCallout">
          <a:avLst>
            <a:gd name="adj1" fmla="val -20833"/>
            <a:gd name="adj2" fmla="val 6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A7DBD39-1234-4738-AFA8-8662C576EC61}">
      <dsp:nvSpPr>
        <dsp:cNvPr id="0" name=""/>
        <dsp:cNvSpPr/>
      </dsp:nvSpPr>
      <dsp:spPr bwMode="auto">
        <a:xfrm>
          <a:off x="164673" y="511924"/>
          <a:ext cx="4403405" cy="255917"/>
        </a:xfrm>
        <a:prstGeom prst="rect">
          <a:avLst/>
        </a:prstGeom>
        <a:solidFill>
          <a:sysClr val="window" lastClr="FFFFFF"/>
        </a:solidFill>
        <a:ln w="12700">
          <a:solidFill>
            <a:schemeClr val="accent1"/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135" tIns="20320" rIns="20320" bIns="2032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800" b="0" i="0" u="none">
              <a:solidFill>
                <a:sysClr val="windowText" lastClr="000000"/>
              </a:solidFill>
            </a:rPr>
            <a:t>2. Предоставление сотрудникам доступа к реестру на индивидуальном рабочем месте </a:t>
          </a:r>
          <a:endParaRPr lang="ru-RU" sz="800">
            <a:solidFill>
              <a:sysClr val="windowText" lastClr="000000"/>
            </a:solidFill>
          </a:endParaRPr>
        </a:p>
      </dsp:txBody>
      <dsp:txXfrm>
        <a:off x="164673" y="511924"/>
        <a:ext cx="4403405" cy="255917"/>
      </dsp:txXfrm>
    </dsp:sp>
    <dsp:sp modelId="{8E1B8321-726D-42F9-9711-EDC9FB4670C6}">
      <dsp:nvSpPr>
        <dsp:cNvPr id="0" name=""/>
        <dsp:cNvSpPr/>
      </dsp:nvSpPr>
      <dsp:spPr bwMode="auto">
        <a:xfrm>
          <a:off x="4725" y="479935"/>
          <a:ext cx="319896" cy="319896"/>
        </a:xfrm>
        <a:prstGeom prst="cloudCallout">
          <a:avLst>
            <a:gd name="adj1" fmla="val -20833"/>
            <a:gd name="adj2" fmla="val 6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PtType="node" refType="w" refFor="ch" op="equ" fact="0.400000"/>
      <dgm:constr type="h" for="ch" ptType="sibTrans" op="equ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00000"/>
          </dgm:adjLst>
        </dgm:shape>
        <dgm:presOf axis="desOrSelf" ptType="node"/>
        <dgm:constrLst>
          <dgm:constr type="h" refType="w" fact="0.6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PtType="node" refType="w" refFor="ch" op="equ" fact="0.400000"/>
      <dgm:constr type="h" for="ch" ptType="sibTrans" op="equ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00000"/>
          </dgm:adjLst>
        </dgm:shape>
        <dgm:presOf axis="desOrSelf" ptType="node"/>
        <dgm:constrLst>
          <dgm:constr type="h" refType="w" fact="0.6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PtType="node" refType="w" refFor="ch" op="equ" fact="0.400000"/>
      <dgm:constr type="h" for="ch" ptType="sibTrans" op="equ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00000"/>
          </dgm:adjLst>
        </dgm:shape>
        <dgm:presOf axis="desOrSelf" ptType="node"/>
        <dgm:constrLst>
          <dgm:constr type="h" refType="w" fact="0.6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 bwMode="auto">
          <a:xfrm>
            <a:off x="539749" y="2122487"/>
            <a:ext cx="5711825" cy="1189036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lvl="0">
              <a:defRPr sz="2700" b="1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700" b="1" i="0" u="none" strike="noStrike" cap="none" spc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Arial"/>
                <a:cs typeface="Arial"/>
              </a:rPr>
              <a:t>Тема презентации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latin typeface="Arial"/>
                <a:ea typeface="Arial"/>
                <a:cs typeface="Arial"/>
              </a:rPr>
              <a:t>Наименование мероприятия / название площадки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 bwMode="auto">
          <a:xfrm>
            <a:off x="539749" y="4212000"/>
            <a:ext cx="5711825" cy="218485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ФИО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3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rgbClr val="333333"/>
                </a:solidFill>
                <a:latin typeface="Arial"/>
                <a:ea typeface="Arial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 idx="4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lvl="0">
              <a:defRPr sz="4100" b="1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/>
              <a:t>Перебивочный слайд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5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>
              <a:buFont typeface="Arial"/>
              <a:buNone/>
              <a:defRPr sz="4100" b="1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/>
              <a:t>Нумерация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>
              <a:lnSpc>
                <a:spcPts val="3780"/>
              </a:lnSpc>
              <a:spcBef>
                <a:spcPts val="0"/>
              </a:spcBef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/>
              <a:t>Заголовок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2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36000" tIns="36000" rIns="36000" bIns="36000" anchor="b"/>
          <a:lstStyle>
            <a:defPPr/>
            <a:lvl1pPr marL="0" lv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/>
              <a:t>Дата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3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36000" tIns="36000" rIns="36000" bIns="36000" anchor="ctr"/>
          <a:lstStyle>
            <a:defPPr/>
            <a:lvl1pPr marL="0" lv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/>
              <a:t>Основная информация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4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/>
              <a:t>ФИО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5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/>
              <a:t>Должность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/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15" name="Picture 15"/>
          <p:cNvPicPr/>
          <p:nvPr/>
        </p:nvPicPr>
        <p:blipFill>
          <a:blip r:embed="rId4"/>
          <a:srcRect l="0" t="0" r="0" b="5262"/>
          <a:stretch/>
        </p:blipFill>
        <p:spPr bwMode="auto">
          <a:xfrm>
            <a:off x="3706800" y="434365"/>
            <a:ext cx="1137342" cy="816041"/>
          </a:xfrm>
          <a:prstGeom prst="rect">
            <a:avLst/>
          </a:prstGeom>
        </p:spPr>
      </p:pic>
      <p:pic>
        <p:nvPicPr>
          <p:cNvPr id="17" name="Picture 17"/>
          <p:cNvPicPr/>
          <p:nvPr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/>
      <a:lvl1pPr lvl="0" algn="l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lvl="0" indent="-171450" algn="l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/>
          <p:nvPr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5" name="Picture 5"/>
          <p:cNvPicPr/>
          <p:nvPr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defPPr/>
      <a:lvl1pPr lvl="0" algn="l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171450" lvl="0" indent="-171450" algn="l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lvl="1" indent="-171450" algn="l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 /><Relationship Id="rId3" Type="http://schemas.microsoft.com/office/2007/relationships/diagramDrawing" Target="../diagrams/drawing6.xml" /><Relationship Id="rId4" Type="http://schemas.openxmlformats.org/officeDocument/2006/relationships/diagramColors" Target="../diagrams/colors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image" Target="../media/image5.png"/><Relationship Id="rId8" Type="http://schemas.openxmlformats.org/officeDocument/2006/relationships/diagramData" Target="../diagrams/data7.xml" /><Relationship Id="rId9" Type="http://schemas.microsoft.com/office/2007/relationships/diagramDrawing" Target="../diagrams/drawing7.xml" /><Relationship Id="rId10" Type="http://schemas.openxmlformats.org/officeDocument/2006/relationships/diagramColors" Target="../diagrams/colors7.xml" /><Relationship Id="rId11" Type="http://schemas.openxmlformats.org/officeDocument/2006/relationships/diagramLayout" Target="../diagrams/layout7.xml" /><Relationship Id="rId12" Type="http://schemas.openxmlformats.org/officeDocument/2006/relationships/diagramQuickStyle" Target="../diagrams/quickStyle7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Data" Target="../diagrams/data2.xml" /><Relationship Id="rId8" Type="http://schemas.microsoft.com/office/2007/relationships/diagramDrawing" Target="../diagrams/drawing2.xml" /><Relationship Id="rId9" Type="http://schemas.openxmlformats.org/officeDocument/2006/relationships/diagramColors" Target="../diagrams/colors2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image" Target="../media/image5.png"/><Relationship Id="rId13" Type="http://schemas.openxmlformats.org/officeDocument/2006/relationships/diagramData" Target="../diagrams/data3.xml" /><Relationship Id="rId14" Type="http://schemas.microsoft.com/office/2007/relationships/diagramDrawing" Target="../diagrams/drawing3.xml" /><Relationship Id="rId15" Type="http://schemas.openxmlformats.org/officeDocument/2006/relationships/diagramColors" Target="../diagrams/colors3.xml" /><Relationship Id="rId16" Type="http://schemas.openxmlformats.org/officeDocument/2006/relationships/diagramLayout" Target="../diagrams/layout3.xml" /><Relationship Id="rId17" Type="http://schemas.openxmlformats.org/officeDocument/2006/relationships/diagramQuickStyle" Target="../diagrams/quickStyle3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Data" Target="../diagrams/data5.xml" /><Relationship Id="rId8" Type="http://schemas.microsoft.com/office/2007/relationships/diagramDrawing" Target="../diagrams/drawing5.xml" /><Relationship Id="rId9" Type="http://schemas.openxmlformats.org/officeDocument/2006/relationships/diagramColors" Target="../diagrams/colors5.xml" /><Relationship Id="rId10" Type="http://schemas.openxmlformats.org/officeDocument/2006/relationships/diagramLayout" Target="../diagrams/layout5.xml" /><Relationship Id="rId11" Type="http://schemas.openxmlformats.org/officeDocument/2006/relationships/diagramQuickStyle" Target="../diagrams/quickStyle5.xml" /><Relationship Id="rId12" Type="http://schemas.openxmlformats.org/officeDocument/2006/relationships/image" Target="../media/image9.png"/><Relationship Id="rId1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Министерство</a:t>
            </a: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 финансов Забайкальского края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 b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Антропова Вера Александровна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Министр финансов Забайкальского края</a:t>
            </a:r>
            <a:endParaRPr/>
          </a:p>
        </p:txBody>
      </p:sp>
      <p:pic>
        <p:nvPicPr>
          <p:cNvPr id="54" name="Picture 54"/>
          <p:cNvPicPr/>
          <p:nvPr/>
        </p:nvPicPr>
        <p:blipFill>
          <a:blip r:embed="rId2"/>
          <a:stretch/>
        </p:blipFill>
        <p:spPr bwMode="auto">
          <a:xfrm>
            <a:off x="5465452" y="424070"/>
            <a:ext cx="786122" cy="934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"/>
          </p:nvPr>
        </p:nvSpPr>
        <p:spPr bwMode="auto">
          <a:xfrm>
            <a:off x="329759" y="659969"/>
            <a:ext cx="5508152" cy="330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 sz="2000"/>
              <a:t>Вклад</a:t>
            </a:r>
            <a:r>
              <a:rPr sz="2000"/>
              <a:t> в </a:t>
            </a:r>
            <a:r>
              <a:rPr sz="2000"/>
              <a:t>цель</a:t>
            </a:r>
            <a:r>
              <a:rPr sz="2000"/>
              <a:t> </a:t>
            </a:r>
            <a:r>
              <a:rPr sz="2000"/>
              <a:t>проекта</a:t>
            </a:r>
            <a:endParaRPr sz="2000"/>
          </a:p>
        </p:txBody>
      </p:sp>
      <p:pic>
        <p:nvPicPr>
          <p:cNvPr id="119" name="Picture 119"/>
          <p:cNvPicPr/>
          <p:nvPr/>
        </p:nvPicPr>
        <p:blipFill>
          <a:blip r:embed="rId2"/>
          <a:stretch/>
        </p:blipFill>
        <p:spPr bwMode="auto">
          <a:xfrm>
            <a:off x="6658210" y="382569"/>
            <a:ext cx="319072" cy="379431"/>
          </a:xfrm>
          <a:prstGeom prst="rect">
            <a:avLst/>
          </a:prstGeom>
        </p:spPr>
      </p:pic>
      <p:graphicFrame>
        <p:nvGraphicFramePr>
          <p:cNvPr id="120" name="Table 120"/>
          <p:cNvGraphicFramePr>
            <a:graphicFrameLocks xmlns:a="http://schemas.openxmlformats.org/drawingml/2006/main"/>
          </p:cNvGraphicFramePr>
          <p:nvPr/>
        </p:nvGraphicFramePr>
        <p:xfrm>
          <a:off x="329759" y="1167358"/>
          <a:ext cx="8281520" cy="3456056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562908"/>
                <a:gridCol w="1837765"/>
                <a:gridCol w="1398494"/>
                <a:gridCol w="3083858"/>
                <a:gridCol w="1398495"/>
              </a:tblGrid>
              <a:tr h="49408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Первопричина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Предлагаемое решение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Вклад в достижение цели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</a:tr>
              <a:tr h="14809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Временные потери на поиск и сбор информации 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использование возможностей СЭД-Дело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 rowSpan="2">
                  <a:txBody>
                    <a:bodyPr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реестра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приказов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электронном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/>
                    </a:p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сотрудникам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доступа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реестру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индивидуальном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рабочем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месте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/>
                    </a:p>
                  </a:txBody>
                  <a:tcPr marL="3235" marR="3235" marT="3235" marB="0"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</a:t>
                      </a:r>
                      <a:r>
                        <a:rPr lang="ru-RU"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ени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прохождения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процесса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рабочих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дня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</a:tr>
              <a:tr h="14809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Значительные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затраты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оценку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информации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5" marR="3235" marT="3235" marB="0" anchor="ctr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hape 80"/>
          <p:cNvSpPr txBox="1"/>
          <p:nvPr/>
        </p:nvSpPr>
        <p:spPr bwMode="auto">
          <a:xfrm>
            <a:off x="329759" y="93889"/>
            <a:ext cx="5620769" cy="330200"/>
          </a:xfrm>
          <a:prstGeom prst="rect">
            <a:avLst/>
          </a:prstGeom>
        </p:spPr>
        <p:txBody>
          <a:bodyPr lIns="36000" tIns="36000" rIns="36000" bIns="36000"/>
          <a:lstStyle>
            <a:defPPr>
              <a:defRPr/>
            </a:defPPr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329759" y="505439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"/>
          </p:nvPr>
        </p:nvSpPr>
        <p:spPr bwMode="auto">
          <a:xfrm>
            <a:off x="258771" y="766765"/>
            <a:ext cx="5508152" cy="39790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+mn-lt"/>
                <a:ea typeface="+mn-ea"/>
                <a:cs typeface="+mn-cs"/>
              </a:rPr>
              <a:t>Целевая ка</a:t>
            </a:r>
            <a:r>
              <a:rPr sz="2000">
                <a:latin typeface="+mn-lt"/>
                <a:ea typeface="+mn-ea"/>
                <a:cs typeface="+mn-cs"/>
              </a:rPr>
              <a:t>рта</a:t>
            </a:r>
            <a:r>
              <a:rPr sz="2000">
                <a:latin typeface="+mn-lt"/>
                <a:ea typeface="+mn-ea"/>
                <a:cs typeface="+mn-cs"/>
              </a:rPr>
              <a:t> </a:t>
            </a:r>
            <a:r>
              <a:rPr sz="2000">
                <a:latin typeface="+mn-lt"/>
                <a:ea typeface="+mn-ea"/>
                <a:cs typeface="+mn-cs"/>
              </a:rPr>
              <a:t>процесса</a:t>
            </a:r>
            <a:endParaRPr sz="2000">
              <a:latin typeface="+mn-lt"/>
              <a:ea typeface="+mn-ea"/>
              <a:cs typeface="+mn-cs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5"/>
          </p:nvPr>
        </p:nvSpPr>
        <p:spPr bwMode="auto">
          <a:xfrm>
            <a:off x="258771" y="84250"/>
            <a:ext cx="5508152" cy="57606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Совершенствование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мониторинга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правоприменения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приказов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Министерства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финансов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Забайкальского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b="0"/>
          </a:p>
        </p:txBody>
      </p:sp>
      <p:sp>
        <p:nvSpPr>
          <p:cNvPr id="82" name="Shape 82"/>
          <p:cNvSpPr/>
          <p:nvPr/>
        </p:nvSpPr>
        <p:spPr bwMode="auto">
          <a:xfrm>
            <a:off x="3684884" y="3761549"/>
            <a:ext cx="5137137" cy="36611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r">
              <a:defRPr/>
            </a:pPr>
            <a:r>
              <a:rPr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Максимальное </a:t>
            </a:r>
            <a:r>
              <a:rPr lang="ru-RU"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ВПП </a:t>
            </a:r>
            <a:r>
              <a:rPr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1 до 3</a:t>
            </a:r>
            <a:r>
              <a:rPr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рабочих дней </a:t>
            </a:r>
            <a:endParaRPr sz="1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Shape 83"/>
          <p:cNvSpPr txBox="1"/>
          <p:nvPr/>
        </p:nvSpPr>
        <p:spPr bwMode="auto">
          <a:xfrm>
            <a:off x="539748" y="3761549"/>
            <a:ext cx="7429873" cy="330200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576557" y="1630860"/>
          <a:ext cx="8217134" cy="1886542"/>
          <a:chOff x="0" y="0"/>
          <a:chExt cx="8217134" cy="18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pic>
        <p:nvPicPr>
          <p:cNvPr id="7" name="Picture 158"/>
          <p:cNvPicPr/>
          <p:nvPr/>
        </p:nvPicPr>
        <p:blipFill>
          <a:blip r:embed="rId7"/>
          <a:stretch/>
        </p:blipFill>
        <p:spPr bwMode="auto">
          <a:xfrm>
            <a:off x="6660374" y="319692"/>
            <a:ext cx="319073" cy="379431"/>
          </a:xfrm>
          <a:prstGeom prst="rect">
            <a:avLst/>
          </a:prstGeom>
        </p:spPr>
      </p:pic>
      <p:sp>
        <p:nvSpPr>
          <p:cNvPr id="123612526" name="Прямоугольный треугольник 9"/>
          <p:cNvSpPr/>
          <p:nvPr/>
        </p:nvSpPr>
        <p:spPr bwMode="auto">
          <a:xfrm flipH="1">
            <a:off x="661203" y="1244506"/>
            <a:ext cx="764780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044509" name="Прямоугольный треугольник 9"/>
          <p:cNvSpPr/>
          <p:nvPr/>
        </p:nvSpPr>
        <p:spPr bwMode="auto">
          <a:xfrm flipH="1">
            <a:off x="1088532" y="1244506"/>
            <a:ext cx="942324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124418" name="Прямоугольный треугольник 9"/>
          <p:cNvSpPr/>
          <p:nvPr/>
        </p:nvSpPr>
        <p:spPr bwMode="auto">
          <a:xfrm flipH="1">
            <a:off x="1762324" y="1244506"/>
            <a:ext cx="845593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970915" name="Прямоугольный треугольник 9"/>
          <p:cNvSpPr/>
          <p:nvPr/>
        </p:nvSpPr>
        <p:spPr bwMode="auto">
          <a:xfrm flipH="1">
            <a:off x="6660374" y="1244506"/>
            <a:ext cx="764780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888204" name="Прямоугольный треугольник 9"/>
          <p:cNvSpPr/>
          <p:nvPr/>
        </p:nvSpPr>
        <p:spPr bwMode="auto">
          <a:xfrm flipH="1">
            <a:off x="7087702" y="1244506"/>
            <a:ext cx="942324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817456" name="Прямоугольный треугольник 9"/>
          <p:cNvSpPr/>
          <p:nvPr/>
        </p:nvSpPr>
        <p:spPr bwMode="auto">
          <a:xfrm flipH="1">
            <a:off x="7761495" y="1244506"/>
            <a:ext cx="845593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Схема 18"/>
          <p:cNvGraphicFramePr>
            <a:graphicFrameLocks xmlns:a="http://schemas.openxmlformats.org/drawingml/2006/main"/>
          </p:cNvGraphicFramePr>
          <p:nvPr/>
        </p:nvGraphicFramePr>
        <p:xfrm>
          <a:off x="446382" y="4127668"/>
          <a:ext cx="4572805" cy="895819"/>
          <a:chOff x="0" y="0"/>
          <a:chExt cx="4572805" cy="895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11" r:qs="rId12" r:cs="rId10"/>
          </a:graphicData>
        </a:graphic>
      </p:graphicFrame>
      <p:sp>
        <p:nvSpPr>
          <p:cNvPr id="20" name="Пузырек для мыслей: облако 19"/>
          <p:cNvSpPr/>
          <p:nvPr/>
        </p:nvSpPr>
        <p:spPr bwMode="auto">
          <a:xfrm>
            <a:off x="4975422" y="972155"/>
            <a:ext cx="399591" cy="397910"/>
          </a:xfrm>
          <a:prstGeom prst="cloudCallout">
            <a:avLst>
              <a:gd name="adj1" fmla="val -95945"/>
              <a:gd name="adj2" fmla="val 68759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2</a:t>
            </a:r>
            <a:endParaRPr/>
          </a:p>
        </p:txBody>
      </p:sp>
      <p:sp>
        <p:nvSpPr>
          <p:cNvPr id="21" name="Пузырек для мыслей: облако 20"/>
          <p:cNvSpPr/>
          <p:nvPr/>
        </p:nvSpPr>
        <p:spPr bwMode="auto">
          <a:xfrm>
            <a:off x="4148504" y="1171110"/>
            <a:ext cx="399590" cy="397909"/>
          </a:xfrm>
          <a:prstGeom prst="cloudCallout">
            <a:avLst>
              <a:gd name="adj1" fmla="val -87599"/>
              <a:gd name="adj2" fmla="val 68759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1</a:t>
            </a:r>
            <a:endParaRPr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V="1">
            <a:off x="258771" y="622039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bg1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idx="4"/>
          </p:nvPr>
        </p:nvSpPr>
        <p:spPr bwMode="auto">
          <a:xfrm>
            <a:off x="628650" y="651974"/>
            <a:ext cx="5508152" cy="42435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 b="0"/>
              <a:t>План мероприятий по реализации проекта</a:t>
            </a:r>
            <a:endParaRPr/>
          </a:p>
        </p:txBody>
      </p:sp>
      <p:sp>
        <p:nvSpPr>
          <p:cNvPr id="15" name="Текст 14"/>
          <p:cNvSpPr>
            <a:spLocks noGrp="1"/>
          </p:cNvSpPr>
          <p:nvPr>
            <p:ph type="body" idx="5"/>
          </p:nvPr>
        </p:nvSpPr>
        <p:spPr bwMode="auto">
          <a:xfrm>
            <a:off x="628650" y="162818"/>
            <a:ext cx="5508152" cy="489156"/>
          </a:xfrm>
        </p:spPr>
        <p:txBody>
          <a:bodyPr/>
          <a:lstStyle/>
          <a:p>
            <a:pPr>
              <a:defRPr/>
            </a:pPr>
            <a:r>
              <a:rPr lang="ru-RU"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 lang="ru-RU" sz="1100" b="0"/>
          </a:p>
          <a:p>
            <a:pPr>
              <a:defRPr/>
            </a:pPr>
            <a:endParaRPr lang="ru-RU" sz="1100" b="0"/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V="1">
            <a:off x="628650" y="560159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xmlns:a="http://schemas.openxmlformats.org/drawingml/2006/main" noGrp="1"/>
          </p:cNvGraphicFramePr>
          <p:nvPr/>
        </p:nvGraphicFramePr>
        <p:xfrm>
          <a:off x="628650" y="1577975"/>
          <a:ext cx="7886700" cy="1989765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{5C22544A-7EE6-4342-B048-85BDC9FD1C3A}</a:tableStyleId>
              </a:tblPr>
              <a:tblGrid>
                <a:gridCol w="337528"/>
                <a:gridCol w="3315006"/>
                <a:gridCol w="1365179"/>
                <a:gridCol w="1205456"/>
                <a:gridCol w="578619"/>
                <a:gridCol w="1084911"/>
              </a:tblGrid>
              <a:tr h="18088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№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Мероприятие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Проблема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Ответственный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Срок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Исполнение</a:t>
                      </a:r>
                      <a:endParaRPr lang="ru-RU" sz="10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</a:tr>
              <a:tr h="5426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Оцифровывание и систематизация приказов Министерства финансов Забайкальского края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 row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Временные потери на поиск и сбор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Владимирова А.Э.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август 2025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длящееся исполнение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</a:tr>
              <a:tr h="54266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Настройка регистрации и ведения учета приказов Министерства посредством СЭД-Дело путем внесения информации в СЭД-Дело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Цырэнэ Б.Б., Владимирова А.Э., Каргина Р.Н.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май    2025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</a:tr>
              <a:tr h="72355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Информирование сотрудников Министерства о наличии электронной базы приказов Министерства и доступа к ней посредством СЭД-Дело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Значительные затраты времени на анализ и оценку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Владимирова А.Э.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июль 2025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u="none" strike="noStrike"/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44" marR="9044" marT="9044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0" t="0" r="45809" b="0"/>
          <a:stretch/>
        </p:blipFill>
        <p:spPr bwMode="auto">
          <a:xfrm>
            <a:off x="5813047" y="912717"/>
            <a:ext cx="3103225" cy="368461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52" name="Shape 152"/>
          <p:cNvSpPr txBox="1"/>
          <p:nvPr/>
        </p:nvSpPr>
        <p:spPr bwMode="auto">
          <a:xfrm>
            <a:off x="347627" y="4378142"/>
            <a:ext cx="3623712" cy="3661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lang="ru-RU" sz="18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Ведение реестра приказов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8" name="Picture 158"/>
          <p:cNvPicPr/>
          <p:nvPr/>
        </p:nvPicPr>
        <p:blipFill>
          <a:blip r:embed="rId3"/>
          <a:stretch/>
        </p:blipFill>
        <p:spPr bwMode="auto">
          <a:xfrm>
            <a:off x="6494477" y="338795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7727" y="912718"/>
            <a:ext cx="5734120" cy="322544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Shape 80"/>
          <p:cNvSpPr txBox="1"/>
          <p:nvPr/>
        </p:nvSpPr>
        <p:spPr bwMode="auto">
          <a:xfrm>
            <a:off x="192278" y="124133"/>
            <a:ext cx="5620769" cy="330200"/>
          </a:xfrm>
          <a:prstGeom prst="rect">
            <a:avLst/>
          </a:prstGeom>
        </p:spPr>
        <p:txBody>
          <a:bodyPr/>
          <a:lstStyle>
            <a:defPPr>
              <a:defRPr/>
            </a:defPPr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 rot="660470">
            <a:off x="4663645" y="4121687"/>
            <a:ext cx="1630128" cy="879030"/>
          </a:xfrm>
          <a:prstGeom prst="rect">
            <a:avLst/>
          </a:prstGeom>
          <a:noFill/>
        </p:spPr>
      </p:pic>
      <p:sp>
        <p:nvSpPr>
          <p:cNvPr id="779432500" name="TextBox 779432499"/>
          <p:cNvSpPr txBox="1"/>
          <p:nvPr/>
        </p:nvSpPr>
        <p:spPr bwMode="auto">
          <a:xfrm>
            <a:off x="227727" y="514181"/>
            <a:ext cx="2775568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Реализация проекта</a:t>
            </a:r>
            <a:endParaRPr lang="ru-RU" sz="2000" b="1" i="0" u="none" strike="noStrike" cap="none" spc="0">
              <a:solidFill>
                <a:srgbClr val="333333"/>
              </a:solidFill>
              <a:latin typeface="Arial"/>
              <a:cs typeface="Arial"/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236685" y="501210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 bwMode="auto">
          <a:xfrm>
            <a:off x="6755492" y="1225494"/>
            <a:ext cx="1793824" cy="731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/>
              <a:t>Регистрация приказов в СЭД-Дело</a:t>
            </a:r>
            <a:endParaRPr/>
          </a:p>
        </p:txBody>
      </p:sp>
      <p:pic>
        <p:nvPicPr>
          <p:cNvPr id="165" name="Picture 165"/>
          <p:cNvPicPr/>
          <p:nvPr/>
        </p:nvPicPr>
        <p:blipFill>
          <a:blip r:embed="rId2"/>
          <a:stretch/>
        </p:blipFill>
        <p:spPr bwMode="auto">
          <a:xfrm>
            <a:off x="6509677" y="379877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728789" y="896332"/>
            <a:ext cx="4033406" cy="271006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 bwMode="auto">
          <a:xfrm>
            <a:off x="2639694" y="1591074"/>
            <a:ext cx="3709900" cy="279804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 bwMode="auto">
          <a:xfrm>
            <a:off x="4462057" y="2226422"/>
            <a:ext cx="4586872" cy="273049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V="1">
            <a:off x="272121" y="429106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"/>
          </p:nvPr>
        </p:nvSpPr>
        <p:spPr bwMode="auto">
          <a:xfrm>
            <a:off x="350950" y="580210"/>
            <a:ext cx="5508152" cy="506455"/>
          </a:xfrm>
        </p:spPr>
        <p:txBody>
          <a:bodyPr/>
          <a:lstStyle/>
          <a:p>
            <a:pPr>
              <a:defRPr/>
            </a:pPr>
            <a:r>
              <a:rPr lang="ru-RU" sz="2000"/>
              <a:t>Реализация проекта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5"/>
          </p:nvPr>
        </p:nvSpPr>
        <p:spPr bwMode="auto">
          <a:xfrm>
            <a:off x="350950" y="76433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 lang="ru-RU" sz="1100" b="0">
              <a:solidFill>
                <a:schemeClr val="tx1"/>
              </a:solidFill>
            </a:endParaRPr>
          </a:p>
          <a:p>
            <a:pPr>
              <a:defRPr/>
            </a:pPr>
            <a:endParaRPr lang="ru-RU" sz="1100"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 bwMode="auto">
          <a:xfrm>
            <a:off x="233681" y="606880"/>
            <a:ext cx="5271769" cy="446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sz="20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Достижение</a:t>
            </a:r>
            <a:r>
              <a:rPr sz="23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sz="23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целевых</a:t>
            </a:r>
            <a:r>
              <a:rPr sz="23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sz="23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показателей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2" name="Table 212"/>
          <p:cNvGraphicFramePr>
            <a:graphicFrameLocks xmlns:a="http://schemas.openxmlformats.org/drawingml/2006/main"/>
          </p:cNvGraphicFramePr>
          <p:nvPr/>
        </p:nvGraphicFramePr>
        <p:xfrm>
          <a:off x="381000" y="1193800"/>
          <a:ext cx="8534401" cy="198701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704814"/>
                <a:gridCol w="1402233"/>
                <a:gridCol w="1466294"/>
                <a:gridCol w="1321019"/>
                <a:gridCol w="1640041"/>
              </a:tblGrid>
              <a:tr h="47467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Наименование</a:t>
                      </a:r>
                      <a:r>
                        <a:rPr sz="1200"/>
                        <a:t> </a:t>
                      </a:r>
                      <a:r>
                        <a:rPr sz="1200"/>
                        <a:t>показателя</a:t>
                      </a:r>
                      <a:endParaRPr lang="ru-RU" sz="1200"/>
                    </a:p>
                    <a:p>
                      <a:pPr algn="ctr">
                        <a:defRPr/>
                      </a:pPr>
                      <a:r>
                        <a:rPr lang="ru-RU" sz="1200"/>
                        <a:t>(единица измерения)</a:t>
                      </a:r>
                      <a:endParaRPr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defRPr/>
                      </a:pPr>
                      <a:r>
                        <a:rPr sz="12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</a:t>
                      </a:r>
                      <a:endParaRPr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defRPr/>
                      </a:pPr>
                      <a:r>
                        <a:rPr sz="12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</a:t>
                      </a:r>
                      <a:endParaRPr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defRPr/>
                      </a:pPr>
                      <a:r>
                        <a:rPr sz="12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Фактический</a:t>
                      </a:r>
                      <a:endParaRPr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defRPr/>
                      </a:pPr>
                      <a:r>
                        <a:rPr sz="12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Эффективность, %</a:t>
                      </a:r>
                      <a:endParaRPr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56168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1.Сокращение </a:t>
                      </a: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поиск и сбор информации </a:t>
                      </a: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рабочи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й </a:t>
                      </a: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ень</a:t>
                      </a:r>
                      <a:r>
                        <a:rPr sz="1400" b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1 - 5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1 - 3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1 - 3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6168"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2.Сокращение </a:t>
                      </a: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времени</a:t>
                      </a: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анализ и оценку информации </a:t>
                      </a: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рабочи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</a:t>
                      </a: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ень</a:t>
                      </a:r>
                      <a:r>
                        <a:rPr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1 - 5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1 - 3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1 - 3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3" name="Shape 213"/>
          <p:cNvSpPr txBox="1"/>
          <p:nvPr/>
        </p:nvSpPr>
        <p:spPr bwMode="auto">
          <a:xfrm>
            <a:off x="546100" y="3689351"/>
            <a:ext cx="49593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Выполнение плана мероприятий</a:t>
            </a:r>
            <a:endParaRPr/>
          </a:p>
        </p:txBody>
      </p:sp>
      <p:sp>
        <p:nvSpPr>
          <p:cNvPr id="214" name="Shape 214"/>
          <p:cNvSpPr/>
          <p:nvPr/>
        </p:nvSpPr>
        <p:spPr bwMode="auto">
          <a:xfrm>
            <a:off x="4419600" y="2420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>
              <a:defRPr/>
            </a:pP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" name="Shape 215"/>
          <p:cNvSpPr txBox="1"/>
          <p:nvPr/>
        </p:nvSpPr>
        <p:spPr bwMode="auto">
          <a:xfrm>
            <a:off x="1060450" y="4329350"/>
            <a:ext cx="21755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Сокращение ВПП</a:t>
            </a:r>
            <a:endParaRPr/>
          </a:p>
        </p:txBody>
      </p:sp>
      <p:sp>
        <p:nvSpPr>
          <p:cNvPr id="216" name="Shape 216"/>
          <p:cNvSpPr txBox="1"/>
          <p:nvPr/>
        </p:nvSpPr>
        <p:spPr bwMode="auto">
          <a:xfrm>
            <a:off x="5770588" y="3620717"/>
            <a:ext cx="16637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100 %</a:t>
            </a:r>
            <a:endParaRPr sz="1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7" name="Shape 217"/>
          <p:cNvSpPr txBox="1"/>
          <p:nvPr/>
        </p:nvSpPr>
        <p:spPr bwMode="auto">
          <a:xfrm>
            <a:off x="5770588" y="4175462"/>
            <a:ext cx="32447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lang="ru-RU" sz="2800" b="1">
                <a:solidFill>
                  <a:srgbClr val="FF0000"/>
                </a:solidFill>
              </a:rPr>
              <a:t>н</a:t>
            </a:r>
            <a:r>
              <a:rPr lang="ru-RU" sz="28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 2 рабочих дня</a:t>
            </a:r>
            <a:endParaRPr sz="1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9" name="Picture 219"/>
          <p:cNvPicPr/>
          <p:nvPr/>
        </p:nvPicPr>
        <p:blipFill>
          <a:blip r:embed="rId2"/>
          <a:stretch/>
        </p:blipFill>
        <p:spPr bwMode="auto">
          <a:xfrm>
            <a:off x="6507963" y="370384"/>
            <a:ext cx="319072" cy="379430"/>
          </a:xfrm>
          <a:prstGeom prst="rect">
            <a:avLst/>
          </a:prstGeom>
        </p:spPr>
      </p:pic>
      <p:sp>
        <p:nvSpPr>
          <p:cNvPr id="10" name="Shape 80"/>
          <p:cNvSpPr txBox="1"/>
          <p:nvPr/>
        </p:nvSpPr>
        <p:spPr bwMode="auto">
          <a:xfrm>
            <a:off x="265897" y="151807"/>
            <a:ext cx="6561138" cy="330200"/>
          </a:xfrm>
          <a:prstGeom prst="rect">
            <a:avLst/>
          </a:prstGeom>
        </p:spPr>
        <p:txBody>
          <a:bodyPr/>
          <a:lstStyle>
            <a:defPPr>
              <a:defRPr/>
            </a:defPPr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V="1">
            <a:off x="332792" y="573747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1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/>
              <a:t>Спасибо</a:t>
            </a:r>
            <a:endParaRPr/>
          </a:p>
          <a:p>
            <a:pPr>
              <a:defRPr/>
            </a:pPr>
            <a:r>
              <a:rPr/>
              <a:t>за внимание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2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30.09.2025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3"/>
          </p:nvPr>
        </p:nvSpPr>
        <p:spPr bwMode="auto">
          <a:xfrm>
            <a:off x="533694" y="3610524"/>
            <a:ext cx="4860925" cy="94637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Тел</a:t>
            </a: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.: +7 (3022)</a:t>
            </a:r>
            <a:r>
              <a:rPr lang="ru-RU">
                <a:solidFill>
                  <a:schemeClr val="tx1"/>
                </a:solidFill>
                <a:latin typeface="Arial"/>
                <a:ea typeface="Arial"/>
                <a:cs typeface="Arial"/>
              </a:rPr>
              <a:t> 28 83 23 (доб. 6031)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E-mail: </a:t>
            </a:r>
            <a:r>
              <a:rPr lang="en-US">
                <a:solidFill>
                  <a:schemeClr val="tx1"/>
                </a:solidFill>
                <a:latin typeface="Arial"/>
                <a:ea typeface="Arial"/>
                <a:cs typeface="Arial"/>
              </a:rPr>
              <a:t>okr</a:t>
            </a:r>
            <a:r>
              <a:rPr>
                <a:solidFill>
                  <a:schemeClr val="tx1"/>
                </a:solidFill>
                <a:latin typeface="Arial"/>
                <a:ea typeface="Arial"/>
                <a:cs typeface="Arial"/>
              </a:rPr>
              <a:t>@fin.e-zab.ru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4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 lang="ru-RU"/>
              <a:t>Владимирова Анна Эдуардовна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5"/>
          </p:nvPr>
        </p:nvSpPr>
        <p:spPr bwMode="auto">
          <a:xfrm>
            <a:off x="539750" y="3311524"/>
            <a:ext cx="4860925" cy="33314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 lang="ru-RU"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заместитель начальник</a:t>
            </a:r>
            <a:r>
              <a:rPr lang="ru-RU" sz="1000"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отдела правового и кадрового обеспечения </a:t>
            </a:r>
            <a:endParaRPr lang="ru-RU" sz="18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 правового, кадрового, информационного обеспечения и закупок </a:t>
            </a:r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 idx="4"/>
          </p:nvPr>
        </p:nvSpPr>
        <p:spPr bwMode="auto">
          <a:xfrm>
            <a:off x="582706" y="2115671"/>
            <a:ext cx="5557702" cy="17934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«Совершенствование проведения мониторинга правоприменения приказов Министерства финансов Забайкальского края»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5"/>
          </p:nvPr>
        </p:nvSpPr>
        <p:spPr bwMode="auto"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defRPr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Проект: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 idx="4"/>
          </p:nvPr>
        </p:nvSpPr>
        <p:spPr bwMode="auto">
          <a:xfrm>
            <a:off x="203600" y="576929"/>
            <a:ext cx="6044799" cy="304098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defRPr/>
            </a:pPr>
            <a:r>
              <a:rPr sz="2000">
                <a:latin typeface="Times New Roman"/>
                <a:cs typeface="Times New Roman"/>
              </a:rPr>
              <a:t>Организационно-распорядительные</a:t>
            </a:r>
            <a:r>
              <a:rPr sz="200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документы</a:t>
            </a:r>
            <a:endParaRPr sz="2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1" name="Picture 61"/>
          <p:cNvPicPr/>
          <p:nvPr/>
        </p:nvPicPr>
        <p:blipFill>
          <a:blip r:embed="rId2"/>
          <a:stretch/>
        </p:blipFill>
        <p:spPr bwMode="auto">
          <a:xfrm>
            <a:off x="6605202" y="382569"/>
            <a:ext cx="319072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0309" y="881028"/>
            <a:ext cx="3235365" cy="4102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28174" y="881028"/>
            <a:ext cx="3240092" cy="4105805"/>
          </a:xfrm>
          <a:prstGeom prst="rect">
            <a:avLst/>
          </a:prstGeom>
        </p:spPr>
      </p:pic>
      <p:sp>
        <p:nvSpPr>
          <p:cNvPr id="6" name="Shape 80"/>
          <p:cNvSpPr txBox="1"/>
          <p:nvPr/>
        </p:nvSpPr>
        <p:spPr bwMode="auto">
          <a:xfrm>
            <a:off x="203600" y="121060"/>
            <a:ext cx="6561138" cy="330200"/>
          </a:xfrm>
          <a:prstGeom prst="rect">
            <a:avLst/>
          </a:prstGeom>
        </p:spPr>
        <p:txBody>
          <a:bodyPr lIns="36000" tIns="36000" rIns="36000" bIns="36000" anchor="ctr"/>
          <a:lstStyle>
            <a:defPPr>
              <a:defRPr/>
            </a:defPPr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V="1">
            <a:off x="203600" y="507610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"/>
          </p:nvPr>
        </p:nvSpPr>
        <p:spPr bwMode="auto">
          <a:xfrm>
            <a:off x="201038" y="602534"/>
            <a:ext cx="5508152" cy="442319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lnSpc>
                <a:spcPct val="100000"/>
              </a:lnSpc>
              <a:defRPr/>
            </a:pPr>
            <a:r>
              <a:rPr lang="ru-RU" sz="2000" b="0">
                <a:solidFill>
                  <a:schemeClr val="tx1"/>
                </a:solidFill>
              </a:rPr>
              <a:t>Команда проекта</a:t>
            </a:r>
            <a:endParaRPr sz="2000" b="0">
              <a:solidFill>
                <a:schemeClr val="tx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5"/>
          </p:nvPr>
        </p:nvSpPr>
        <p:spPr bwMode="auto">
          <a:xfrm>
            <a:off x="201038" y="104037"/>
            <a:ext cx="5508152" cy="427277"/>
          </a:xfrm>
        </p:spPr>
        <p:txBody>
          <a:bodyPr/>
          <a:lstStyle/>
          <a:p>
            <a:pPr>
              <a:defRPr/>
            </a:pPr>
            <a:r>
              <a:rPr lang="ru-RU"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 lang="ru-RU" sz="1100" b="0"/>
          </a:p>
          <a:p>
            <a:pPr>
              <a:defRPr/>
            </a:pPr>
            <a:endParaRPr lang="ru-RU" sz="1100" b="0"/>
          </a:p>
        </p:txBody>
      </p:sp>
      <p:pic>
        <p:nvPicPr>
          <p:cNvPr id="65" name="Picture 65"/>
          <p:cNvPicPr/>
          <p:nvPr/>
        </p:nvPicPr>
        <p:blipFill>
          <a:blip r:embed="rId2"/>
          <a:stretch/>
        </p:blipFill>
        <p:spPr bwMode="auto">
          <a:xfrm>
            <a:off x="6684716" y="382569"/>
            <a:ext cx="319072" cy="379431"/>
          </a:xfrm>
          <a:prstGeom prst="rect">
            <a:avLst/>
          </a:prstGeom>
        </p:spPr>
      </p:pic>
      <p:sp>
        <p:nvSpPr>
          <p:cNvPr id="68" name="Shape 68"/>
          <p:cNvSpPr txBox="1"/>
          <p:nvPr/>
        </p:nvSpPr>
        <p:spPr bwMode="auto">
          <a:xfrm>
            <a:off x="459579" y="1070137"/>
            <a:ext cx="8538456" cy="427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Голышева</a:t>
            </a: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Анна </a:t>
            </a: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Анатольевна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заместитель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министра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начальник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сфере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межбюджетных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отношений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муниципальными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образованиями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Shape 69"/>
          <p:cNvSpPr txBox="1"/>
          <p:nvPr/>
        </p:nvSpPr>
        <p:spPr bwMode="auto">
          <a:xfrm>
            <a:off x="692853" y="1650069"/>
            <a:ext cx="7957518" cy="2746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Иванов</a:t>
            </a: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Дмитрий</a:t>
            </a: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Станиславович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начальник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закупок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1" name="Shape 71"/>
          <p:cNvSpPr txBox="1"/>
          <p:nvPr/>
        </p:nvSpPr>
        <p:spPr bwMode="auto">
          <a:xfrm>
            <a:off x="1015784" y="3432697"/>
            <a:ext cx="6375057" cy="442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Алексина Софья Сергеевна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ведущий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консультант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l">
              <a:defRPr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закупок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2" name="Shape 72"/>
          <p:cNvSpPr txBox="1"/>
          <p:nvPr/>
        </p:nvSpPr>
        <p:spPr bwMode="auto">
          <a:xfrm>
            <a:off x="941917" y="2131017"/>
            <a:ext cx="6829368" cy="442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Каргина Радмила Николаевна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начальник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l">
              <a:defRPr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закупок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3" name="Shape 73"/>
          <p:cNvSpPr txBox="1"/>
          <p:nvPr/>
        </p:nvSpPr>
        <p:spPr bwMode="auto">
          <a:xfrm>
            <a:off x="586969" y="4083096"/>
            <a:ext cx="7970061" cy="442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Цырэнэ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Булат 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Баирович</a:t>
            </a: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консультант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автоматизации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бюджетного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l">
              <a:defRPr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закупок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Shape 72"/>
          <p:cNvSpPr txBox="1"/>
          <p:nvPr/>
        </p:nvSpPr>
        <p:spPr bwMode="auto">
          <a:xfrm>
            <a:off x="1075852" y="2790118"/>
            <a:ext cx="6561497" cy="442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Владимирова Анна Эдуардовна </a:t>
            </a:r>
            <a:r>
              <a:rPr lang="ru-RU"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заместитель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начальник</a:t>
            </a:r>
            <a:r>
              <a:rPr lang="ru-RU" sz="1100">
                <a:latin typeface="Times New Roman"/>
                <a:ea typeface="Times New Roman"/>
                <a:cs typeface="Times New Roman"/>
              </a:rPr>
              <a:t>а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отдела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l">
              <a:defRPr/>
            </a:pP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кадрового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информационного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обеспечения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закупок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1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Shape 80"/>
          <p:cNvSpPr txBox="1"/>
          <p:nvPr/>
        </p:nvSpPr>
        <p:spPr bwMode="auto">
          <a:xfrm>
            <a:off x="201038" y="132451"/>
            <a:ext cx="6561138" cy="330200"/>
          </a:xfrm>
          <a:prstGeom prst="rect">
            <a:avLst/>
          </a:prstGeom>
        </p:spPr>
        <p:txBody>
          <a:bodyPr lIns="36000" tIns="36000" rIns="36000" bIns="36000" anchor="ctr"/>
          <a:lstStyle>
            <a:defPPr>
              <a:defRPr/>
            </a:defPPr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V="1">
            <a:off x="201038" y="593794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 idx="4"/>
          </p:nvPr>
        </p:nvSpPr>
        <p:spPr bwMode="auto">
          <a:xfrm>
            <a:off x="276292" y="150684"/>
            <a:ext cx="5508152" cy="436846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lnSpc>
                <a:spcPct val="100000"/>
              </a:lnSpc>
              <a:defRPr/>
            </a:pPr>
            <a:r>
              <a:rPr lang="ru-RU" sz="1100" b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br>
              <a:rPr lang="ru-RU" sz="1100" b="0">
                <a:latin typeface="+mj-lt"/>
              </a:rPr>
            </a:br>
            <a:endParaRPr sz="1100" b="0"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5"/>
          </p:nvPr>
        </p:nvSpPr>
        <p:spPr bwMode="auto">
          <a:xfrm>
            <a:off x="276292" y="619325"/>
            <a:ext cx="5508152" cy="373253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chemeClr val="tx1"/>
                </a:solidFill>
              </a:rPr>
              <a:t>Паспорт проекта</a:t>
            </a:r>
            <a:endParaRPr lang="ru-RU" sz="2000"/>
          </a:p>
          <a:p>
            <a:pPr>
              <a:defRPr/>
            </a:pPr>
            <a:endParaRPr lang="ru-RU" sz="2000"/>
          </a:p>
        </p:txBody>
      </p:sp>
      <p:pic>
        <p:nvPicPr>
          <p:cNvPr id="77" name="Picture 77"/>
          <p:cNvPicPr/>
          <p:nvPr/>
        </p:nvPicPr>
        <p:blipFill>
          <a:blip r:embed="rId2"/>
          <a:stretch/>
        </p:blipFill>
        <p:spPr bwMode="auto">
          <a:xfrm>
            <a:off x="6684716" y="382569"/>
            <a:ext cx="319072" cy="379431"/>
          </a:xfrm>
          <a:prstGeom prst="rect">
            <a:avLst/>
          </a:prstGeom>
        </p:spPr>
      </p:pic>
      <p:sp>
        <p:nvSpPr>
          <p:cNvPr id="5" name="Shape 80"/>
          <p:cNvSpPr txBox="1"/>
          <p:nvPr/>
        </p:nvSpPr>
        <p:spPr bwMode="auto">
          <a:xfrm>
            <a:off x="1010031" y="-701219"/>
            <a:ext cx="6475099" cy="330200"/>
          </a:xfrm>
          <a:prstGeom prst="rect">
            <a:avLst/>
          </a:prstGeom>
        </p:spPr>
        <p:txBody>
          <a:bodyPr lIns="36000" tIns="36000" rIns="36000" bIns="36000" anchor="ctr"/>
          <a:lstStyle>
            <a:defPPr>
              <a:defRPr/>
            </a:defPPr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sz="11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51910" y="1063299"/>
            <a:ext cx="5706634" cy="408496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9617" y="535638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"/>
          </p:nvPr>
        </p:nvSpPr>
        <p:spPr bwMode="auto">
          <a:xfrm>
            <a:off x="275917" y="764647"/>
            <a:ext cx="5508152" cy="43984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lnSpc>
                <a:spcPct val="100000"/>
              </a:lnSpc>
              <a:defRPr/>
            </a:pPr>
            <a:r>
              <a:rPr sz="2000">
                <a:latin typeface="+mn-lt"/>
                <a:ea typeface="+mn-ea"/>
                <a:cs typeface="+mn-cs"/>
              </a:rPr>
              <a:t>Текущая</a:t>
            </a:r>
            <a:r>
              <a:rPr sz="2000">
                <a:latin typeface="+mn-lt"/>
                <a:ea typeface="+mn-ea"/>
                <a:cs typeface="+mn-cs"/>
              </a:rPr>
              <a:t> </a:t>
            </a:r>
            <a:r>
              <a:rPr sz="2000">
                <a:latin typeface="+mn-lt"/>
                <a:ea typeface="+mn-ea"/>
                <a:cs typeface="+mn-cs"/>
              </a:rPr>
              <a:t>карта</a:t>
            </a:r>
            <a:r>
              <a:rPr sz="2000">
                <a:latin typeface="+mn-lt"/>
                <a:ea typeface="+mn-ea"/>
                <a:cs typeface="+mn-cs"/>
              </a:rPr>
              <a:t> </a:t>
            </a:r>
            <a:r>
              <a:rPr sz="2000">
                <a:latin typeface="+mn-lt"/>
                <a:ea typeface="+mn-ea"/>
                <a:cs typeface="+mn-cs"/>
              </a:rPr>
              <a:t>процесса</a:t>
            </a:r>
            <a:endParaRPr sz="2000">
              <a:latin typeface="+mn-lt"/>
              <a:ea typeface="+mn-ea"/>
              <a:cs typeface="+mn-cs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5"/>
          </p:nvPr>
        </p:nvSpPr>
        <p:spPr bwMode="auto">
          <a:xfrm>
            <a:off x="275917" y="81724"/>
            <a:ext cx="5508152" cy="576064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Совершенствование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мониторинга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правоприменения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приказов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Министерства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финансов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Забайкальского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100" b="0"/>
          </a:p>
        </p:txBody>
      </p:sp>
      <p:sp>
        <p:nvSpPr>
          <p:cNvPr id="82" name="Shape 82"/>
          <p:cNvSpPr/>
          <p:nvPr/>
        </p:nvSpPr>
        <p:spPr bwMode="auto">
          <a:xfrm>
            <a:off x="4478558" y="3517402"/>
            <a:ext cx="4396500" cy="3077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r">
              <a:defRPr/>
            </a:pP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Максимальное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ВПП 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1 до 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 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рабочих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дней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Shape 83"/>
          <p:cNvSpPr txBox="1"/>
          <p:nvPr/>
        </p:nvSpPr>
        <p:spPr bwMode="auto">
          <a:xfrm>
            <a:off x="539748" y="3761549"/>
            <a:ext cx="7429873" cy="330200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Потери:</a:t>
            </a:r>
            <a:endParaRPr/>
          </a:p>
        </p:txBody>
      </p:sp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575384" y="1643786"/>
          <a:ext cx="8217133" cy="1886541"/>
          <a:chOff x="0" y="0"/>
          <a:chExt cx="8217133" cy="188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539748" y="3906461"/>
          <a:ext cx="3938810" cy="1025959"/>
          <a:chOff x="0" y="0"/>
          <a:chExt cx="3938810" cy="102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84" name="Shape 84"/>
          <p:cNvSpPr/>
          <p:nvPr/>
        </p:nvSpPr>
        <p:spPr bwMode="auto">
          <a:xfrm>
            <a:off x="3152242" y="1386713"/>
            <a:ext cx="635141" cy="6192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defRPr/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Shape 85"/>
          <p:cNvSpPr/>
          <p:nvPr/>
        </p:nvSpPr>
        <p:spPr bwMode="auto">
          <a:xfrm>
            <a:off x="5503456" y="1934388"/>
            <a:ext cx="561226" cy="63974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defRPr/>
            </a:pP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5493531" name="Прямоугольный треугольник 9"/>
          <p:cNvSpPr/>
          <p:nvPr/>
        </p:nvSpPr>
        <p:spPr bwMode="auto">
          <a:xfrm flipH="1">
            <a:off x="661204" y="1244507"/>
            <a:ext cx="764780" cy="549622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17443" name="Прямоугольный треугольник 9"/>
          <p:cNvSpPr/>
          <p:nvPr/>
        </p:nvSpPr>
        <p:spPr bwMode="auto">
          <a:xfrm flipH="1">
            <a:off x="1088532" y="1244507"/>
            <a:ext cx="942324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829740" name="Прямоугольный треугольник 9"/>
          <p:cNvSpPr/>
          <p:nvPr/>
        </p:nvSpPr>
        <p:spPr bwMode="auto">
          <a:xfrm flipH="1">
            <a:off x="1762325" y="1244507"/>
            <a:ext cx="845593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636647" name="Прямоугольный треугольник 9"/>
          <p:cNvSpPr/>
          <p:nvPr/>
        </p:nvSpPr>
        <p:spPr bwMode="auto">
          <a:xfrm flipH="1">
            <a:off x="6717023" y="1264439"/>
            <a:ext cx="715735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597042" name="Прямоугольный треугольник 9"/>
          <p:cNvSpPr/>
          <p:nvPr/>
        </p:nvSpPr>
        <p:spPr bwMode="auto">
          <a:xfrm flipH="1">
            <a:off x="7157432" y="1264439"/>
            <a:ext cx="942324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400201" name="Прямоугольный треугольник 9"/>
          <p:cNvSpPr/>
          <p:nvPr/>
        </p:nvSpPr>
        <p:spPr bwMode="auto">
          <a:xfrm flipH="1">
            <a:off x="7796290" y="1279334"/>
            <a:ext cx="845593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9216681" name="Picture 102"/>
          <p:cNvPicPr/>
          <p:nvPr/>
        </p:nvPicPr>
        <p:blipFill>
          <a:blip r:embed="rId12"/>
          <a:stretch/>
        </p:blipFill>
        <p:spPr bwMode="auto">
          <a:xfrm>
            <a:off x="6578696" y="382568"/>
            <a:ext cx="319071" cy="379431"/>
          </a:xfrm>
          <a:prstGeom prst="rect">
            <a:avLst/>
          </a:prstGeom>
        </p:spPr>
      </p:pic>
      <p:graphicFrame>
        <p:nvGraphicFramePr>
          <p:cNvPr id="17" name="Схема 16"/>
          <p:cNvGraphicFramePr>
            <a:graphicFrameLocks xmlns:a="http://schemas.openxmlformats.org/drawingml/2006/main"/>
          </p:cNvGraphicFramePr>
          <p:nvPr/>
        </p:nvGraphicFramePr>
        <p:xfrm>
          <a:off x="539748" y="3903756"/>
          <a:ext cx="3938810" cy="1025959"/>
          <a:chOff x="0" y="0"/>
          <a:chExt cx="3938810" cy="102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6" r:qs="rId17" r:cs="rId15"/>
          </a:graphicData>
        </a:graphic>
      </p:graphicFrame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 flipV="1">
            <a:off x="275917" y="657788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"/>
          </p:nvPr>
        </p:nvSpPr>
        <p:spPr bwMode="auto">
          <a:xfrm>
            <a:off x="201038" y="627505"/>
            <a:ext cx="5508152" cy="534827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+mn-lt"/>
                <a:ea typeface="+mn-ea"/>
                <a:cs typeface="+mn-cs"/>
              </a:rPr>
              <a:t>Идеальная ка</a:t>
            </a:r>
            <a:r>
              <a:rPr sz="2000">
                <a:latin typeface="+mn-lt"/>
                <a:ea typeface="+mn-ea"/>
                <a:cs typeface="+mn-cs"/>
              </a:rPr>
              <a:t>рта</a:t>
            </a:r>
            <a:r>
              <a:rPr sz="2000">
                <a:latin typeface="+mn-lt"/>
                <a:ea typeface="+mn-ea"/>
                <a:cs typeface="+mn-cs"/>
              </a:rPr>
              <a:t> </a:t>
            </a:r>
            <a:r>
              <a:rPr sz="2000">
                <a:latin typeface="+mn-lt"/>
                <a:ea typeface="+mn-ea"/>
                <a:cs typeface="+mn-cs"/>
              </a:rPr>
              <a:t>процесса</a:t>
            </a:r>
            <a:endParaRPr sz="2000"/>
          </a:p>
        </p:txBody>
      </p:sp>
      <p:sp>
        <p:nvSpPr>
          <p:cNvPr id="80" name="Shape 80"/>
          <p:cNvSpPr txBox="1">
            <a:spLocks noGrp="1"/>
          </p:cNvSpPr>
          <p:nvPr>
            <p:ph type="body" idx="5"/>
          </p:nvPr>
        </p:nvSpPr>
        <p:spPr bwMode="auto">
          <a:xfrm>
            <a:off x="238140" y="10354"/>
            <a:ext cx="5508152" cy="576064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Совершенствование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мониторинга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правоприменения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приказов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Министерства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финансов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Забайкальского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sz="11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b="0"/>
          </a:p>
        </p:txBody>
      </p:sp>
      <p:sp>
        <p:nvSpPr>
          <p:cNvPr id="82" name="Shape 82"/>
          <p:cNvSpPr/>
          <p:nvPr/>
        </p:nvSpPr>
        <p:spPr bwMode="auto">
          <a:xfrm>
            <a:off x="4946471" y="3640054"/>
            <a:ext cx="3902592" cy="3077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r">
              <a:defRPr/>
            </a:pP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Максимальное </a:t>
            </a:r>
            <a:r>
              <a:rPr lang="ru-RU"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ВПП 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1 до 3</a:t>
            </a:r>
            <a:r>
              <a:rPr sz="1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рабочих дн</a:t>
            </a:r>
            <a:r>
              <a:rPr lang="ru-RU" sz="1400" b="1">
                <a:latin typeface="Times New Roman"/>
                <a:ea typeface="Times New Roman"/>
                <a:cs typeface="Times New Roman"/>
              </a:rPr>
              <a:t>ей</a:t>
            </a:r>
            <a:endParaRPr sz="18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" name="Shape 83"/>
          <p:cNvSpPr txBox="1"/>
          <p:nvPr/>
        </p:nvSpPr>
        <p:spPr bwMode="auto">
          <a:xfrm>
            <a:off x="479678" y="3741361"/>
            <a:ext cx="7429873" cy="330200"/>
          </a:xfrm>
          <a:prstGeom prst="rect">
            <a:avLst/>
          </a:prstGeom>
        </p:spPr>
        <p:txBody>
          <a:bodyPr lIns="36000" tIns="36000" rIns="36000" bIns="36000"/>
          <a:lstStyle>
            <a:defPPr/>
            <a:lvl1pPr marL="0" lvl="0" indent="0" algn="l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539748" y="1614985"/>
          <a:ext cx="8217134" cy="1886542"/>
          <a:chOff x="0" y="0"/>
          <a:chExt cx="8217134" cy="18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539748" y="3906461"/>
          <a:ext cx="3938810" cy="1025959"/>
          <a:chOff x="0" y="0"/>
          <a:chExt cx="3938810" cy="102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pic>
        <p:nvPicPr>
          <p:cNvPr id="10" name="Picture 109"/>
          <p:cNvPicPr/>
          <p:nvPr/>
        </p:nvPicPr>
        <p:blipFill>
          <a:blip r:embed="rId12"/>
          <a:stretch/>
        </p:blipFill>
        <p:spPr bwMode="auto">
          <a:xfrm>
            <a:off x="4465752" y="1182915"/>
            <a:ext cx="365125" cy="384341"/>
          </a:xfrm>
          <a:prstGeom prst="rect">
            <a:avLst/>
          </a:prstGeom>
        </p:spPr>
      </p:pic>
      <p:sp>
        <p:nvSpPr>
          <p:cNvPr id="1370634917" name="Прямоугольный треугольник 9"/>
          <p:cNvSpPr/>
          <p:nvPr/>
        </p:nvSpPr>
        <p:spPr bwMode="auto">
          <a:xfrm flipH="1">
            <a:off x="661203" y="1244506"/>
            <a:ext cx="764780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035953" name="Прямоугольный треугольник 9"/>
          <p:cNvSpPr/>
          <p:nvPr/>
        </p:nvSpPr>
        <p:spPr bwMode="auto">
          <a:xfrm flipH="1">
            <a:off x="1088532" y="1244506"/>
            <a:ext cx="942324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75232" name="Прямоугольный треугольник 9"/>
          <p:cNvSpPr/>
          <p:nvPr/>
        </p:nvSpPr>
        <p:spPr bwMode="auto">
          <a:xfrm flipH="1">
            <a:off x="1762324" y="1244506"/>
            <a:ext cx="845593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201524" name="Прямоугольный треугольник 9"/>
          <p:cNvSpPr/>
          <p:nvPr/>
        </p:nvSpPr>
        <p:spPr bwMode="auto">
          <a:xfrm flipH="1">
            <a:off x="6713769" y="1244506"/>
            <a:ext cx="764780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684609" name="Прямоугольный треугольник 9"/>
          <p:cNvSpPr/>
          <p:nvPr/>
        </p:nvSpPr>
        <p:spPr bwMode="auto">
          <a:xfrm flipH="1">
            <a:off x="7141097" y="1244506"/>
            <a:ext cx="942324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87975" name="Прямоугольный треугольник 9"/>
          <p:cNvSpPr/>
          <p:nvPr/>
        </p:nvSpPr>
        <p:spPr bwMode="auto">
          <a:xfrm flipH="1">
            <a:off x="7814890" y="1244506"/>
            <a:ext cx="845593" cy="549621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9350448" name="Picture 102"/>
          <p:cNvPicPr/>
          <p:nvPr/>
        </p:nvPicPr>
        <p:blipFill>
          <a:blip r:embed="rId13"/>
          <a:stretch/>
        </p:blipFill>
        <p:spPr bwMode="auto">
          <a:xfrm>
            <a:off x="6578696" y="382568"/>
            <a:ext cx="319071" cy="37943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 flipV="1">
            <a:off x="201038" y="542263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 bwMode="auto">
          <a:xfrm>
            <a:off x="1497930" y="1070228"/>
            <a:ext cx="2099665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marL="0" indent="0" algn="ctr">
              <a:defRPr/>
            </a:pPr>
            <a:r>
              <a:rPr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Проблема 1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" name="Shape 89"/>
          <p:cNvSpPr/>
          <p:nvPr/>
        </p:nvSpPr>
        <p:spPr bwMode="auto">
          <a:xfrm>
            <a:off x="5171647" y="1446249"/>
            <a:ext cx="2971800" cy="38487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98" tIns="34299" rIns="68598" bIns="34299" anchor="ctr"/>
          <a:lstStyle/>
          <a:p>
            <a:pPr marL="0" indent="0" algn="ctr">
              <a:defRPr/>
            </a:pP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Значительные затраты времени на анализ и оценку информации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Shape 90"/>
          <p:cNvSpPr/>
          <p:nvPr/>
        </p:nvSpPr>
        <p:spPr bwMode="auto">
          <a:xfrm>
            <a:off x="2321670" y="2632614"/>
            <a:ext cx="4500653" cy="55375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98" tIns="34299" rIns="68598" bIns="34299" anchor="ctr"/>
          <a:lstStyle/>
          <a:p>
            <a:pPr marL="0" indent="0" algn="ctr">
              <a:defRPr/>
            </a:pP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Ведение реестра приказов на бумажном носителе с доступом в отделе правового и кадрового обеспечения</a:t>
            </a:r>
            <a:endParaRPr/>
          </a:p>
        </p:txBody>
      </p:sp>
      <p:sp>
        <p:nvSpPr>
          <p:cNvPr id="91" name="Shape 91"/>
          <p:cNvSpPr/>
          <p:nvPr/>
        </p:nvSpPr>
        <p:spPr bwMode="auto">
          <a:xfrm>
            <a:off x="3771640" y="3825187"/>
            <a:ext cx="160933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marL="0" indent="0" algn="ctr">
              <a:defRPr/>
            </a:pPr>
            <a:r>
              <a:rPr sz="12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Коренная причина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Shape 92"/>
          <p:cNvSpPr/>
          <p:nvPr/>
        </p:nvSpPr>
        <p:spPr bwMode="auto">
          <a:xfrm>
            <a:off x="3069003" y="4182856"/>
            <a:ext cx="3005988" cy="7895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98" tIns="34299" rIns="68598" bIns="34299" anchor="ctr"/>
          <a:lstStyle/>
          <a:p>
            <a:pPr marL="0" indent="0" algn="ctr">
              <a:defRPr/>
            </a:pPr>
            <a:r>
              <a:rPr sz="11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использование возможностей СЭД-Дело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4" name="Picture 94"/>
          <p:cNvPicPr/>
          <p:nvPr/>
        </p:nvPicPr>
        <p:blipFill>
          <a:blip r:embed="rId2"/>
          <a:stretch/>
        </p:blipFill>
        <p:spPr bwMode="auto">
          <a:xfrm>
            <a:off x="8037349" y="302914"/>
            <a:ext cx="319072" cy="379430"/>
          </a:xfrm>
          <a:prstGeom prst="rect">
            <a:avLst/>
          </a:prstGeom>
        </p:spPr>
      </p:pic>
      <p:sp>
        <p:nvSpPr>
          <p:cNvPr id="95" name="Shape 95"/>
          <p:cNvSpPr/>
          <p:nvPr/>
        </p:nvSpPr>
        <p:spPr bwMode="auto">
          <a:xfrm>
            <a:off x="973589" y="1446849"/>
            <a:ext cx="3040052" cy="37713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98" tIns="34299" rIns="68598" bIns="34299" anchor="ctr"/>
          <a:lstStyle/>
          <a:p>
            <a:pPr marL="0" indent="0" algn="ctr">
              <a:defRPr/>
            </a:pPr>
            <a:r>
              <a:rPr sz="1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Временные потери на поиск и сбор информации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6" name="Shape 96"/>
          <p:cNvSpPr/>
          <p:nvPr/>
        </p:nvSpPr>
        <p:spPr bwMode="auto">
          <a:xfrm>
            <a:off x="5486334" y="1072691"/>
            <a:ext cx="2099665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marL="0" indent="0" algn="ctr">
              <a:defRPr/>
            </a:pPr>
            <a:r>
              <a:rPr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Проблема 2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Shape 97"/>
          <p:cNvSpPr/>
          <p:nvPr/>
        </p:nvSpPr>
        <p:spPr bwMode="auto">
          <a:xfrm>
            <a:off x="3771640" y="3289886"/>
            <a:ext cx="1613649" cy="5050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98" tIns="34299" rIns="68598" bIns="34299" anchor="ctr"/>
          <a:lstStyle/>
          <a:p>
            <a:pPr marL="0" indent="0" algn="ctr">
              <a:defRPr/>
            </a:pPr>
            <a:r>
              <a:rPr sz="1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Почему?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98"/>
          <p:cNvSpPr/>
          <p:nvPr/>
        </p:nvSpPr>
        <p:spPr bwMode="auto">
          <a:xfrm>
            <a:off x="3528397" y="2008133"/>
            <a:ext cx="2087197" cy="5050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lIns="68598" tIns="34299" rIns="68598" bIns="34299" anchor="ctr"/>
          <a:lstStyle/>
          <a:p>
            <a:pPr marL="0" indent="0" algn="ctr">
              <a:defRPr/>
            </a:pPr>
            <a:r>
              <a:rPr sz="1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Почему?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hape 80"/>
          <p:cNvSpPr txBox="1"/>
          <p:nvPr/>
        </p:nvSpPr>
        <p:spPr bwMode="auto">
          <a:xfrm>
            <a:off x="92425" y="120607"/>
            <a:ext cx="6468426" cy="330200"/>
          </a:xfrm>
          <a:prstGeom prst="rect">
            <a:avLst/>
          </a:prstGeom>
        </p:spPr>
        <p:txBody>
          <a:bodyPr anchor="ctr"/>
          <a:lstStyle>
            <a:defPPr>
              <a:defRPr/>
            </a:defPPr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V="1">
            <a:off x="314927" y="560308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"/>
          </p:nvPr>
        </p:nvSpPr>
        <p:spPr bwMode="auto">
          <a:xfrm>
            <a:off x="253949" y="616178"/>
            <a:ext cx="6778862" cy="402114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Выявление коренных причин методом «5 Почему?»</a:t>
            </a:r>
            <a:br>
              <a:rPr lang="ru-RU" sz="2000" b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b="0"/>
          </a:p>
        </p:txBody>
      </p:sp>
      <p:sp>
        <p:nvSpPr>
          <p:cNvPr id="3" name="Текст 2"/>
          <p:cNvSpPr>
            <a:spLocks noGrp="1"/>
          </p:cNvSpPr>
          <p:nvPr>
            <p:ph type="body" idx="5"/>
          </p:nvPr>
        </p:nvSpPr>
        <p:spPr bwMode="auto">
          <a:xfrm>
            <a:off x="314927" y="134198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sz="1100" b="0"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 lang="ru-RU" sz="1100" b="0"/>
          </a:p>
          <a:p>
            <a:pPr>
              <a:defRPr/>
            </a:pPr>
            <a:endParaRPr lang="ru-RU" sz="11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/>
          <p:nvPr/>
        </p:nvPicPr>
        <p:blipFill>
          <a:blip r:embed="rId2"/>
          <a:stretch/>
        </p:blipFill>
        <p:spPr bwMode="auto">
          <a:xfrm>
            <a:off x="6578697" y="382569"/>
            <a:ext cx="319072" cy="379431"/>
          </a:xfrm>
          <a:prstGeom prst="rect">
            <a:avLst/>
          </a:prstGeom>
        </p:spPr>
      </p:pic>
      <p:graphicFrame>
        <p:nvGraphicFramePr>
          <p:cNvPr id="103" name="Table 103"/>
          <p:cNvGraphicFramePr>
            <a:graphicFrameLocks xmlns:a="http://schemas.openxmlformats.org/drawingml/2006/main"/>
          </p:cNvGraphicFramePr>
          <p:nvPr/>
        </p:nvGraphicFramePr>
        <p:xfrm>
          <a:off x="441858" y="1121148"/>
          <a:ext cx="8247529" cy="334239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649505"/>
                <a:gridCol w="2301342"/>
                <a:gridCol w="1550894"/>
                <a:gridCol w="1559859"/>
                <a:gridCol w="1185929"/>
              </a:tblGrid>
              <a:tr h="52294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п\п</a:t>
                      </a:r>
                      <a:endParaRPr sz="1400" b="1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sz="1400" b="1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Решить полностью</a:t>
                      </a:r>
                      <a:endParaRPr sz="1400" b="1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Решить частично</a:t>
                      </a:r>
                      <a:endParaRPr sz="1400" b="1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Причины</a:t>
                      </a:r>
                      <a:endParaRPr sz="1400" b="1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</a:tr>
              <a:tr h="11408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Временные потери на поиск и сбор информации 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2400" b="1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2400" b="1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</a:tr>
              <a:tr h="167856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Значительные затраты времени на анализ и оценку информации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marL="0" indent="0" algn="ctr">
                        <a:defRPr/>
                      </a:pPr>
                      <a:r>
                        <a:rPr sz="2400" b="1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u="none" strike="noStrik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400" b="0" i="0" u="none" strike="noStrik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8" marR="5528" marT="5528" marB="0" anchor="ctr"/>
                </a:tc>
              </a:tr>
            </a:tbl>
          </a:graphicData>
        </a:graphic>
      </p:graphicFrame>
      <p:pic>
        <p:nvPicPr>
          <p:cNvPr id="159575220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99341" y="3435077"/>
            <a:ext cx="454280" cy="3425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49000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99341" y="2064868"/>
            <a:ext cx="440931" cy="332484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V="1">
            <a:off x="283024" y="565799"/>
            <a:ext cx="6186792" cy="129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"/>
          </p:nvPr>
        </p:nvSpPr>
        <p:spPr bwMode="auto">
          <a:xfrm>
            <a:off x="441858" y="632353"/>
            <a:ext cx="5508152" cy="412288"/>
          </a:xfrm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333333"/>
                </a:solidFill>
              </a:rPr>
              <a:t>Подготовка к плану действий</a:t>
            </a:r>
            <a:br>
              <a:rPr lang="ru-RU" sz="2000">
                <a:solidFill>
                  <a:schemeClr val="tx1"/>
                </a:solidFill>
              </a:rPr>
            </a:br>
            <a:endParaRPr lang="ru-RU" sz="2000"/>
          </a:p>
        </p:txBody>
      </p:sp>
      <p:sp>
        <p:nvSpPr>
          <p:cNvPr id="3" name="Текст 2"/>
          <p:cNvSpPr>
            <a:spLocks noGrp="1"/>
          </p:cNvSpPr>
          <p:nvPr>
            <p:ph type="body" idx="5"/>
          </p:nvPr>
        </p:nvSpPr>
        <p:spPr bwMode="auto">
          <a:xfrm>
            <a:off x="441858" y="147202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Проект «Совершенствование проведения мониторинга правоприменения приказов Министерства финансов Забайкальского края»</a:t>
            </a:r>
            <a:endParaRPr lang="ru-RU" sz="1100"/>
          </a:p>
          <a:p>
            <a:pPr>
              <a:defRPr/>
            </a:pPr>
            <a:endParaRPr lang="ru-RU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итульный слайд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Перебивочный слайд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Заключительный слайд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0</Words>
  <Application>Р7-Офис/2024.3.2.584</Application>
  <DocSecurity>0</DocSecurity>
  <PresentationFormat>Произвольный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финансов Забайкальского края</dc:title>
  <dc:subject/>
  <dc:creator>Каргина Радмила Николаевна</dc:creator>
  <cp:keywords/>
  <dc:description/>
  <dc:identifier/>
  <dc:language/>
  <cp:lastModifiedBy/>
  <cp:revision>30</cp:revision>
  <dcterms:created xsi:type="dcterms:W3CDTF">2024-03-26T08:42:44Z</dcterms:created>
  <dcterms:modified xsi:type="dcterms:W3CDTF">2025-10-01T06:01:03Z</dcterms:modified>
  <cp:category/>
  <cp:contentStatus/>
  <cp:version/>
</cp:coreProperties>
</file>