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5148263"/>
  <p:notesSz cx="9929813" cy="6799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>
          <p15:clr>
            <a:srgbClr val="A4A3A4"/>
          </p15:clr>
        </p15:guide>
        <p15:guide id="2" pos="340">
          <p15:clr>
            <a:srgbClr val="A4A3A4"/>
          </p15:clr>
        </p15:guide>
        <p15:guide id="3" orient="horz" pos="3028">
          <p15:clr>
            <a:srgbClr val="A4A3A4"/>
          </p15:clr>
        </p15:guide>
        <p15:guide id="4" pos="551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2#1" qsCatId="3D" csTypeId="urn:microsoft.com/office/officeart/2005/8/colors/accent6_5" csCatId="accent6" phldr="1"/>
      <dgm:spPr bwMode="auto"/>
    </dgm:pt>
    <dgm:pt modelId="{3FF748B2-CC95-451B-8143-C5A03F1EB111}">
      <dgm:prSet phldrT="[Текст]" custT="1"/>
      <dgm:spPr bwMode="auto">
        <a:ln w="28575">
          <a:solidFill>
            <a:srgbClr val="92D050"/>
          </a:solidFill>
          <a:round/>
        </a:ln>
      </dgm:spPr>
      <dgm:t>
        <a:bodyPr vert="horz" anchor="ctr"/>
        <a:lstStyle/>
        <a:p>
          <a:pPr marL="0" indent="0" algn="ctr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>
              <a:solidFill>
                <a:srgbClr val="002060"/>
              </a:solidFill>
              <a:latin typeface="Times New Roman"/>
              <a:cs typeface="Times New Roman"/>
            </a:rPr>
            <a:t>федеральный уровень</a:t>
          </a:r>
          <a:endParaRPr b="1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B26F7618-C915-462A-BFAF-8F1E5C379A4B}">
      <dgm:prSet phldrT="[Текст]" custT="1"/>
      <dgm:spPr bwMode="auto">
        <a:ln w="28575">
          <a:solidFill>
            <a:srgbClr val="92D050"/>
          </a:solidFill>
        </a:ln>
      </dgm:spPr>
      <dgm:t>
        <a:bodyPr vert="horz" anchor="ctr"/>
        <a:lstStyle/>
        <a:p>
          <a:pPr marL="0" indent="0" algn="ctr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dirty="0">
              <a:solidFill>
                <a:srgbClr val="002060"/>
              </a:solidFill>
              <a:latin typeface="Times New Roman"/>
              <a:cs typeface="Times New Roman"/>
            </a:rPr>
            <a:t>региональный уровень</a:t>
          </a:r>
          <a:endParaRPr b="1" dirty="0"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CCD4CE0A-9387-4751-B631-756FA8B3A1B1}">
      <dgm:prSet phldrT="[Текст]" custT="1"/>
      <dgm:spPr bwMode="auto">
        <a:ln w="28575">
          <a:solidFill>
            <a:srgbClr val="92D050"/>
          </a:solidFill>
          <a:round/>
        </a:ln>
      </dgm:spPr>
      <dgm:t>
        <a:bodyPr/>
        <a:lstStyle/>
        <a:p>
          <a:pPr>
            <a:defRPr/>
          </a:pPr>
          <a:r>
            <a:rPr lang="ru-RU" sz="2000" b="1">
              <a:solidFill>
                <a:srgbClr val="002060"/>
              </a:solidFill>
              <a:latin typeface="Times New Roman"/>
              <a:cs typeface="Times New Roman"/>
            </a:rPr>
            <a:t>уровень организации</a:t>
          </a:r>
          <a:endParaRPr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>
            <a:latin typeface="Times New Roman"/>
            <a:cs typeface="Times New Roman"/>
          </a:endParaRPr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NeighborX="-1013" custLinFactNeighborY="1256"/>
      <dgm:spPr bwMode="auto">
        <a:solidFill>
          <a:schemeClr val="accent6">
            <a:lumMod val="60000"/>
            <a:lumOff val="40000"/>
          </a:schemeClr>
        </a:solidFill>
        <a:ln w="12700">
          <a:solidFill>
            <a:srgbClr val="92D050"/>
          </a:solidFill>
        </a:ln>
      </dgm:spPr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ScaleX="113037" custLinFactY="-2598" custLinFactNeighborX="16657" custLinFactNeighborY="-100000">
        <dgm:presLayoutVars>
          <dgm:bulletEnabled val="1"/>
        </dgm:presLayoutVars>
      </dgm:prSet>
      <dgm:spPr bwMode="auto"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</dgm:spPr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9138" custLinFactNeighborY="79162">
        <dgm:presLayoutVars>
          <dgm:bulletEnabled val="1"/>
        </dgm:presLayoutVars>
      </dgm:prSet>
      <dgm:spPr bwMode="auto"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</dgm:spPr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Y="23887" custLinFactNeighborX="61104" custLinFactNeighborY="100000">
        <dgm:presLayoutVars>
          <dgm:bulletEnabled val="1"/>
        </dgm:presLayoutVars>
      </dgm:prSet>
      <dgm:spPr bwMode="auto"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</dgm:spPr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2158A-EB40-4D24-8CC8-B2BFED5A76F0}">
      <dsp:nvSpPr>
        <dsp:cNvPr id="0" name=""/>
        <dsp:cNvSpPr/>
      </dsp:nvSpPr>
      <dsp:spPr bwMode="auto">
        <a:xfrm>
          <a:off x="1251744" y="0"/>
          <a:ext cx="4640070" cy="3720450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2700">
          <a:solidFill>
            <a:srgbClr val="92D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</dsp:sp>
    <dsp:sp modelId="{500CF7D1-1636-4DEB-8CDC-2F7C02C42901}">
      <dsp:nvSpPr>
        <dsp:cNvPr id="0" name=""/>
        <dsp:cNvSpPr/>
      </dsp:nvSpPr>
      <dsp:spPr bwMode="auto">
        <a:xfrm>
          <a:off x="3854646" y="241075"/>
          <a:ext cx="2733565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89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2000" b="1" kern="1200">
              <a:solidFill>
                <a:srgbClr val="002060"/>
              </a:solidFill>
              <a:latin typeface="Times New Roman"/>
              <a:cs typeface="Times New Roman"/>
            </a:rPr>
            <a:t>федеральный уровень</a:t>
          </a:r>
          <a:endParaRPr b="1" kern="1200"/>
        </a:p>
      </dsp:txBody>
      <dsp:txXfrm>
        <a:off x="3897638" y="284067"/>
        <a:ext cx="2647581" cy="794716"/>
      </dsp:txXfrm>
    </dsp:sp>
    <dsp:sp modelId="{8AB727E3-2AAC-4333-BE67-DDCC2DBAF903}">
      <dsp:nvSpPr>
        <dsp:cNvPr id="0" name=""/>
        <dsp:cNvSpPr/>
      </dsp:nvSpPr>
      <dsp:spPr bwMode="auto">
        <a:xfrm>
          <a:off x="4555939" y="1451978"/>
          <a:ext cx="2418292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8999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defRPr/>
          </a:pPr>
          <a:r>
            <a:rPr lang="ru-RU" sz="2000" b="1" kern="1200" dirty="0">
              <a:solidFill>
                <a:srgbClr val="002060"/>
              </a:solidFill>
              <a:latin typeface="Times New Roman"/>
              <a:cs typeface="Times New Roman"/>
            </a:rPr>
            <a:t>региональный уровень</a:t>
          </a:r>
          <a:endParaRPr b="1" kern="1200" dirty="0"/>
        </a:p>
      </dsp:txBody>
      <dsp:txXfrm>
        <a:off x="4598931" y="1494970"/>
        <a:ext cx="2332308" cy="794716"/>
      </dsp:txXfrm>
    </dsp:sp>
    <dsp:sp modelId="{F9F5084D-E7E2-4934-B9CC-4E50C1F41F90}">
      <dsp:nvSpPr>
        <dsp:cNvPr id="0" name=""/>
        <dsp:cNvSpPr/>
      </dsp:nvSpPr>
      <dsp:spPr bwMode="auto">
        <a:xfrm>
          <a:off x="5056537" y="2676079"/>
          <a:ext cx="2418292" cy="880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50196"/>
            </a:scheme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ru-RU" sz="2000" b="1" kern="1200">
              <a:solidFill>
                <a:srgbClr val="002060"/>
              </a:solidFill>
              <a:latin typeface="Times New Roman"/>
              <a:cs typeface="Times New Roman"/>
            </a:rPr>
            <a:t>уровень организации</a:t>
          </a:r>
          <a:endParaRPr kern="1200"/>
        </a:p>
      </dsp:txBody>
      <dsp:txXfrm>
        <a:off x="5099529" y="2719071"/>
        <a:ext cx="2332308" cy="79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/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/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204032" cy="655710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188177" y="0"/>
            <a:ext cx="3204032" cy="655710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pPr>
              <a:defRPr/>
            </a:pPr>
            <a:fld id="{9B084D8A-822D-488E-8D1C-8C90CBE022BE}" type="datetimeFigureOut">
              <a:rPr lang="ru-RU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671513" y="982663"/>
            <a:ext cx="8736013" cy="4919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39393" y="6229252"/>
            <a:ext cx="5915133" cy="5901395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12456226"/>
            <a:ext cx="3204032" cy="655710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188177" y="12456226"/>
            <a:ext cx="3204032" cy="655710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pPr>
              <a:defRPr/>
            </a:pPr>
            <a:fld id="{A0F70B7F-3432-4DBE-B821-B38A127FB2DF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Добрый день!</a:t>
            </a:r>
            <a:endParaRPr/>
          </a:p>
          <a:p>
            <a:pPr>
              <a:defRPr/>
            </a:pPr>
            <a:r>
              <a:rPr lang="ru-RU"/>
              <a:t>Представляем Вам проект на тему «</a:t>
            </a: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Оптимизация порядка внутреннего согласования проектов приказов Министерства финансов Забайкальского края</a:t>
            </a:r>
            <a:r>
              <a:rPr lang="ru-RU"/>
              <a:t>»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Команда проекта состоит из пяти человек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6356"/>
            <a:ext cx="9144000" cy="5154619"/>
            <a:chOff x="0" y="-8467"/>
            <a:chExt cx="12192000" cy="6866466"/>
          </a:xfrm>
        </p:grpSpPr>
        <p:cxnSp>
          <p:nvCxnSpPr>
            <p:cNvPr id="32" name="Straight Connector 31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30300" y="1805070"/>
            <a:ext cx="5825202" cy="1235870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30300" y="3040939"/>
            <a:ext cx="5825202" cy="8234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457623"/>
            <a:ext cx="6447501" cy="2555064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55905"/>
            <a:ext cx="6447501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98500" y="457624"/>
            <a:ext cx="6070601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024604" y="2726672"/>
            <a:ext cx="5418393" cy="28601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55905"/>
            <a:ext cx="6447501" cy="117931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406403" y="59333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defRPr/>
            </a:pPr>
            <a:r>
              <a:rPr lang="en-US" sz="6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6669758" y="216692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defRPr/>
            </a:pPr>
            <a:r>
              <a:rPr lang="en-US" sz="6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1450333"/>
            <a:ext cx="6447501" cy="19483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98500" y="457624"/>
            <a:ext cx="6070601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07999" y="3012687"/>
            <a:ext cx="6447502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406403" y="59333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defRPr/>
            </a:pPr>
            <a:r>
              <a:rPr lang="en-US" sz="6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6669758" y="2166922"/>
            <a:ext cx="457200" cy="43898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>
              <a:defRPr/>
            </a:pPr>
            <a:r>
              <a:rPr lang="en-US" sz="600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14350" y="457624"/>
            <a:ext cx="6441152" cy="2269049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507999" y="3012687"/>
            <a:ext cx="6447502" cy="38604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98730"/>
            <a:ext cx="6447501" cy="113648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333C77-0158-454C-844F-B7AB9BD7DAD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5975755" y="457623"/>
            <a:ext cx="978557" cy="3942235"/>
          </a:xfrm>
        </p:spPr>
        <p:txBody>
          <a:bodyPr vert="eaVert" anchor="ctr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508001" y="457623"/>
            <a:ext cx="5295113" cy="394223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36000" tIns="36000" rIns="36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27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36000" tIns="36000" rIns="36000" bIns="3600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36000" tIns="36000" rIns="36000" bIns="3600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36000" tIns="36000" rIns="36000" bIns="3600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2027527"/>
            <a:ext cx="6447501" cy="1371204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3398730"/>
            <a:ext cx="6447501" cy="645898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08001" y="1621942"/>
            <a:ext cx="3138026" cy="291327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817476" y="1621943"/>
            <a:ext cx="3138026" cy="291327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F9F0C5-380F-41C2-899A-BAC0F0927E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808" y="1622238"/>
            <a:ext cx="3139217" cy="4325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06808" y="2054835"/>
            <a:ext cx="3139217" cy="24803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816287" y="1622238"/>
            <a:ext cx="3139214" cy="4325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816288" y="2054835"/>
            <a:ext cx="3139213" cy="248038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457624"/>
            <a:ext cx="6447501" cy="99151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1124994"/>
            <a:ext cx="2890896" cy="95973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570346" y="386551"/>
            <a:ext cx="3385156" cy="41486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8001" y="2084731"/>
            <a:ext cx="2890896" cy="19401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1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9954A3-9DFD-4C44-94BA-B95130A3BA1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08001" y="3603784"/>
            <a:ext cx="6447500" cy="425447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08001" y="457624"/>
            <a:ext cx="6447501" cy="288695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08001" y="4029231"/>
            <a:ext cx="6447500" cy="505986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0" y="-6356"/>
            <a:ext cx="9144000" cy="5154619"/>
            <a:chOff x="0" y="-8467"/>
            <a:chExt cx="12192000" cy="6866466"/>
          </a:xfrm>
        </p:grpSpPr>
        <p:cxnSp>
          <p:nvCxnSpPr>
            <p:cNvPr id="20" name="Straight Connector 19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1" y="457624"/>
            <a:ext cx="6447501" cy="991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1" y="1621943"/>
            <a:ext cx="6447501" cy="2913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403850" y="4535218"/>
            <a:ext cx="68395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08001" y="4535218"/>
            <a:ext cx="4723209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42998" y="4535218"/>
            <a:ext cx="51250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  <p:pic>
        <p:nvPicPr>
          <p:cNvPr id="18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21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19" name="Рисунок 9"/>
          <p:cNvPicPr>
            <a:picLocks noChangeAspect="1"/>
          </p:cNvPicPr>
          <p:nvPr userDrawn="1"/>
        </p:nvPicPr>
        <p:blipFill>
          <a:blip r:embed="rId22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lvl1pPr algn="l" defTabSz="342900">
        <a:spcBef>
          <a:spcPts val="0"/>
        </a:spcBef>
        <a:buNone/>
        <a:defRPr sz="2700">
          <a:solidFill>
            <a:schemeClr val="accent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57175" indent="-257175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3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105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/>
        <a:buChar char=""/>
        <a:defRPr sz="9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48" y="1759321"/>
            <a:ext cx="5711825" cy="11890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rgbClr val="002060"/>
                </a:solidFill>
                <a:latin typeface="Times New Roman"/>
                <a:cs typeface="Times New Roman"/>
              </a:rPr>
              <a:t>Министерство финансов Забайкальского края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10300" y="423569"/>
            <a:ext cx="698432" cy="833949"/>
          </a:xfrm>
          <a:prstGeom prst="rect">
            <a:avLst/>
          </a:prstGeom>
        </p:spPr>
      </p:pic>
      <p:sp>
        <p:nvSpPr>
          <p:cNvPr id="11" name="Текст 3"/>
          <p:cNvSpPr>
            <a:spLocks noGrp="1"/>
          </p:cNvSpPr>
          <p:nvPr/>
        </p:nvSpPr>
        <p:spPr bwMode="auto">
          <a:xfrm>
            <a:off x="539747" y="3607990"/>
            <a:ext cx="5711825" cy="218486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 err="1">
                <a:solidFill>
                  <a:srgbClr val="002060"/>
                </a:solidFill>
                <a:latin typeface="Times New Roman"/>
                <a:cs typeface="Times New Roman"/>
              </a:rPr>
              <a:t>Сидунова</a:t>
            </a: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 Оксана Вячеславна – </a:t>
            </a:r>
            <a:endParaRPr dirty="0"/>
          </a:p>
          <a:p>
            <a:pPr>
              <a:defRPr/>
            </a:pPr>
            <a:r>
              <a:rPr lang="ru-RU" dirty="0" err="1">
                <a:solidFill>
                  <a:srgbClr val="002060"/>
                </a:solidFill>
                <a:latin typeface="Times New Roman"/>
                <a:cs typeface="Times New Roman"/>
              </a:rPr>
              <a:t>и.о.министра</a:t>
            </a:r>
            <a:r>
              <a:rPr lang="ru-RU" dirty="0">
                <a:solidFill>
                  <a:srgbClr val="002060"/>
                </a:solidFill>
                <a:latin typeface="Times New Roman"/>
                <a:cs typeface="Times New Roman"/>
              </a:rPr>
              <a:t> финансов Забайкальского края</a:t>
            </a:r>
            <a:endParaRPr lang="ru-RU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749" y="2936795"/>
            <a:ext cx="5711825" cy="28468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Итоговая защита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7" y="486382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Вклад в цель проекта</a:t>
            </a:r>
            <a:endParaRPr sz="200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785139"/>
              </p:ext>
            </p:extLst>
          </p:nvPr>
        </p:nvGraphicFramePr>
        <p:xfrm>
          <a:off x="201037" y="1170198"/>
          <a:ext cx="8780425" cy="15997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9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2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06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№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Проблема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Первопричина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Предлагаемое решение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latin typeface="Times New Roman"/>
                        </a:rPr>
                        <a:t>Вклад в достижение цели</a:t>
                      </a:r>
                      <a:endParaRPr sz="160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909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1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Временные потери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Последовательное согласование</a:t>
                      </a: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 бумаге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Внедрение процесса согласования проектов приказов Министерства </a:t>
                      </a:r>
                      <a:b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 использованием </a:t>
                      </a: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СЭД «Дело»</a:t>
                      </a:r>
                      <a:endParaRPr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Сокращение сроков согласования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до 2-3 дней</a:t>
                      </a:r>
                      <a:endParaRPr sz="16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94478"/>
            <a:ext cx="5642441" cy="288822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Целевая карта процесса</a:t>
            </a:r>
            <a:endParaRPr sz="200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1038" y="901539"/>
            <a:ext cx="6186792" cy="4129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6676770" y="1075722"/>
            <a:ext cx="2274202" cy="830997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Общая </a:t>
            </a:r>
            <a:endParaRPr sz="1600" dirty="0"/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продолжительность процесса</a:t>
            </a:r>
            <a:endParaRPr lang="ru-RU"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7268416" y="2741021"/>
            <a:ext cx="10909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Times New Roman"/>
                <a:cs typeface="Times New Roman"/>
              </a:rPr>
              <a:t>2-3 дня</a:t>
            </a:r>
            <a:r>
              <a:rPr lang="ru-RU" sz="16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1600"/>
          </a:p>
        </p:txBody>
      </p:sp>
      <p:sp>
        <p:nvSpPr>
          <p:cNvPr id="11" name="Стрелка: вниз 10"/>
          <p:cNvSpPr/>
          <p:nvPr/>
        </p:nvSpPr>
        <p:spPr bwMode="auto">
          <a:xfrm>
            <a:off x="7578241" y="2068804"/>
            <a:ext cx="471257" cy="487515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638814673" name="Рисунок 63881467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79330" y="3811158"/>
            <a:ext cx="415104" cy="2717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0FB0B05-DA60-4BD1-ABE7-F14AB4081F84}"/>
              </a:ext>
            </a:extLst>
          </p:cNvPr>
          <p:cNvSpPr txBox="1"/>
          <p:nvPr/>
        </p:nvSpPr>
        <p:spPr bwMode="auto">
          <a:xfrm>
            <a:off x="2973699" y="3821253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206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7047CB-29A1-4166-8596-683E05EA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507171" y="3517448"/>
            <a:ext cx="659889" cy="431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63613C-E902-4F42-8A58-AE6A9D3F9C51}"/>
              </a:ext>
            </a:extLst>
          </p:cNvPr>
          <p:cNvSpPr txBox="1"/>
          <p:nvPr/>
        </p:nvSpPr>
        <p:spPr>
          <a:xfrm>
            <a:off x="6721183" y="3607681"/>
            <a:ext cx="24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43D0DF-A95C-4EEA-8AA0-2C92BC39CD6C}"/>
              </a:ext>
            </a:extLst>
          </p:cNvPr>
          <p:cNvSpPr txBox="1"/>
          <p:nvPr/>
        </p:nvSpPr>
        <p:spPr bwMode="auto">
          <a:xfrm>
            <a:off x="7175476" y="3580044"/>
            <a:ext cx="18366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  <a:t>Использование СЭД «Дело»: </a:t>
            </a:r>
            <a:b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  <a:t>- параллельное согласование </a:t>
            </a:r>
          </a:p>
          <a:p>
            <a:pPr>
              <a:defRPr/>
            </a:pPr>
            <a: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  <a:t>- в электронном виде</a:t>
            </a:r>
            <a:endParaRPr sz="11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3BB47FF-340A-467E-ABCA-423F040C6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2290" y="3075309"/>
            <a:ext cx="415104" cy="27170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FC1A167-08E3-4970-9E7B-8259B0C5A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118551" y="1458597"/>
            <a:ext cx="415104" cy="27170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06448B7-08DE-4FD4-8D04-F80EB668B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731487" y="3075309"/>
            <a:ext cx="415104" cy="2717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359088B-DC48-4D3C-9B00-57F0CCC44852}"/>
              </a:ext>
            </a:extLst>
          </p:cNvPr>
          <p:cNvSpPr txBox="1"/>
          <p:nvPr/>
        </p:nvSpPr>
        <p:spPr bwMode="auto">
          <a:xfrm>
            <a:off x="3606659" y="3085404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6BE09B-E9DF-410E-A278-4FDD852DC483}"/>
              </a:ext>
            </a:extLst>
          </p:cNvPr>
          <p:cNvSpPr txBox="1"/>
          <p:nvPr/>
        </p:nvSpPr>
        <p:spPr bwMode="auto">
          <a:xfrm>
            <a:off x="4212920" y="1491220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06221C-8EF8-40BD-910B-C97BBBB2542C}"/>
              </a:ext>
            </a:extLst>
          </p:cNvPr>
          <p:cNvSpPr txBox="1"/>
          <p:nvPr/>
        </p:nvSpPr>
        <p:spPr bwMode="auto">
          <a:xfrm>
            <a:off x="4825856" y="3085404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05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80811"/>
            <a:ext cx="6750997" cy="330200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План мероприятий по реализации проекта</a:t>
            </a:r>
            <a:endParaRPr sz="200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274258"/>
              </p:ext>
            </p:extLst>
          </p:nvPr>
        </p:nvGraphicFramePr>
        <p:xfrm>
          <a:off x="93823" y="961650"/>
          <a:ext cx="8244204" cy="29035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3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Мероприятие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Проблема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Ответственный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Срок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Настройка группы документов «Приказ по основной деятельности МФ» на создание проектов документов для всех сотрудников Министерства в государственной информационной системе Забайкальского края «Электронный документооборот в исполнительных органах государственной власти Забайкальского края»</a:t>
                      </a:r>
                      <a:endParaRPr dirty="0"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Временные потери, повышенные материальные издержки</a:t>
                      </a:r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algn="ctr">
                      <a:solidFill>
                        <a:schemeClr val="tx1"/>
                      </a:solidFill>
                    </a:lnT>
                    <a:lnB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Цырэнэ Б.Б.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15.05.2025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91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 dirty="0"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Настройка регистрации документов для сотрудников отдела правового и кадрового обеспечения управления правового, кадрового, информационного обеспечения и закупок</a:t>
                      </a:r>
                      <a:endParaRPr dirty="0"/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Цырэнэ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Б.Б.</a:t>
                      </a:r>
                      <a:endParaRPr dirty="0"/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15.05.2025</a:t>
                      </a:r>
                      <a:endParaRPr/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chemeClr val="tx1"/>
                      </a:solidFill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53">
                <a:tc>
                  <a:txBody>
                    <a:bodyPr/>
                    <a:lstStyle/>
                    <a:p>
                      <a:pPr marL="0" algn="ctr" defTabSz="914400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endParaRPr sz="1000" b="0" i="0" u="none" strike="noStrike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Обучение специалистов Министерства согласованию проектов приказов в государственной информационной системе Забайкальского края «Электронный документооборот в исполнительных органах государственной власти Забайкальского края» </a:t>
                      </a:r>
                      <a:endParaRPr dirty="0"/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0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Каргина Р.Н.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Владимирова А.Э.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Цырэнэ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 Б.Б.</a:t>
                      </a:r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10.07.2025</a:t>
                      </a:r>
                      <a:endParaRPr dirty="0"/>
                    </a:p>
                  </a:txBody>
                  <a:tcPr marL="45720" marR="45720" anchor="ctr">
                    <a:lnL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chemeClr val="tx1"/>
                      </a:solidFill>
                    </a:lnR>
                    <a:lnT w="12699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72030245" name="Рисунок 87203024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15382" y="1181934"/>
            <a:ext cx="1262962" cy="861339"/>
          </a:xfrm>
          <a:prstGeom prst="rect">
            <a:avLst/>
          </a:prstGeom>
        </p:spPr>
      </p:pic>
      <p:pic>
        <p:nvPicPr>
          <p:cNvPr id="172880753" name="Рисунок 17288075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130041">
            <a:off x="7796364" y="2043274"/>
            <a:ext cx="1300998" cy="887280"/>
          </a:xfrm>
          <a:prstGeom prst="rect">
            <a:avLst/>
          </a:prstGeom>
        </p:spPr>
      </p:pic>
      <p:sp>
        <p:nvSpPr>
          <p:cNvPr id="1968591225" name="TextBox 1968591224"/>
          <p:cNvSpPr txBox="1"/>
          <p:nvPr/>
        </p:nvSpPr>
        <p:spPr bwMode="auto">
          <a:xfrm rot="20589799">
            <a:off x="7863752" y="1437853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  <p:sp>
        <p:nvSpPr>
          <p:cNvPr id="637774344" name="TextBox 637774343"/>
          <p:cNvSpPr txBox="1"/>
          <p:nvPr/>
        </p:nvSpPr>
        <p:spPr bwMode="auto">
          <a:xfrm rot="20589799">
            <a:off x="7860469" y="2314100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130041">
            <a:off x="7930872" y="2924255"/>
            <a:ext cx="1300998" cy="8872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 rot="20589799">
            <a:off x="7990941" y="3183074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80811"/>
            <a:ext cx="6750997" cy="330200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План мероприятий по реализации проекта</a:t>
            </a:r>
            <a:endParaRPr sz="200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3823" y="961652"/>
          <a:ext cx="7492301" cy="11068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8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76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Мероприятие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8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Настройка группы документов «Приказ по основной деятельности МФ» на создание проектов документов для всех сотрудников Министерства в государственной информационной системе Забайкальского края «Электронный документооборот в исполнительных органах государственной власти Забайкальского края»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0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2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Настройка регистрации документов для сотрудников отдела правового и кадрового обеспечения управления правового, кадрового, информационного обеспечения и закупок</a:t>
                      </a:r>
                      <a:endParaRPr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72030245" name="Рисунок 87203024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15382" y="861206"/>
            <a:ext cx="1262962" cy="861339"/>
          </a:xfrm>
          <a:prstGeom prst="rect">
            <a:avLst/>
          </a:prstGeom>
        </p:spPr>
      </p:pic>
      <p:pic>
        <p:nvPicPr>
          <p:cNvPr id="172880753" name="Рисунок 17288075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130041">
            <a:off x="7796364" y="1455938"/>
            <a:ext cx="1300998" cy="887280"/>
          </a:xfrm>
          <a:prstGeom prst="rect">
            <a:avLst/>
          </a:prstGeom>
        </p:spPr>
      </p:pic>
      <p:sp>
        <p:nvSpPr>
          <p:cNvPr id="1968591225" name="TextBox 1968591224"/>
          <p:cNvSpPr txBox="1"/>
          <p:nvPr/>
        </p:nvSpPr>
        <p:spPr bwMode="auto">
          <a:xfrm rot="20589799">
            <a:off x="7863752" y="1117125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  <p:sp>
        <p:nvSpPr>
          <p:cNvPr id="637774344" name="TextBox 637774343"/>
          <p:cNvSpPr txBox="1"/>
          <p:nvPr/>
        </p:nvSpPr>
        <p:spPr bwMode="auto">
          <a:xfrm rot="20589799">
            <a:off x="7860469" y="1726764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3823" y="2146843"/>
            <a:ext cx="4443498" cy="21741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693170" y="2404756"/>
            <a:ext cx="4041421" cy="21884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80811"/>
            <a:ext cx="6750997" cy="330200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План мероприятий по реализации проекта</a:t>
            </a:r>
            <a:endParaRPr sz="200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pic>
        <p:nvPicPr>
          <p:cNvPr id="872030245" name="Рисунок 87203024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69145" y="909777"/>
            <a:ext cx="1262962" cy="861339"/>
          </a:xfrm>
          <a:prstGeom prst="rect">
            <a:avLst/>
          </a:prstGeom>
        </p:spPr>
      </p:pic>
      <p:sp>
        <p:nvSpPr>
          <p:cNvPr id="1968591225" name="TextBox 1968591224"/>
          <p:cNvSpPr txBox="1"/>
          <p:nvPr/>
        </p:nvSpPr>
        <p:spPr bwMode="auto">
          <a:xfrm rot="20589799">
            <a:off x="7149990" y="1209222"/>
            <a:ext cx="1044635" cy="2746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>
                <a:latin typeface="Segoe Script"/>
                <a:ea typeface="Segoe Script"/>
                <a:cs typeface="Segoe Script"/>
              </a:rPr>
              <a:t>выполнено</a:t>
            </a:r>
            <a:endParaRPr sz="1200">
              <a:latin typeface="Segoe Script"/>
              <a:cs typeface="Segoe Script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1038" y="1816125"/>
            <a:ext cx="4109175" cy="2311412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13589"/>
              </p:ext>
            </p:extLst>
          </p:nvPr>
        </p:nvGraphicFramePr>
        <p:xfrm>
          <a:off x="201038" y="998028"/>
          <a:ext cx="6750998" cy="7280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7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№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Мероприятие</a:t>
                      </a:r>
                      <a:endParaRPr/>
                    </a:p>
                  </a:txBody>
                  <a:tcPr marL="9525" marR="9525" marT="9525" marB="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6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  <a:endParaRPr sz="1000" b="0" i="0" u="none" strike="noStrike" dirty="0">
                        <a:solidFill>
                          <a:srgbClr val="00206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Обучение специалистов Министерства согласованию проектов приказов в государственной информационной системе Забайкальского края «Электронный документооборот в исполнительных органах государственной власти Забайкальского края» </a:t>
                      </a:r>
                      <a:endParaRPr dirty="0"/>
                    </a:p>
                  </a:txBody>
                  <a:tcPr marL="45720" marR="45720" anchor="ctr">
                    <a:lnL w="12699" algn="ctr">
                      <a:solidFill>
                        <a:schemeClr val="tx1"/>
                      </a:solidFill>
                    </a:lnL>
                    <a:lnR w="12699" algn="ctr">
                      <a:solidFill>
                        <a:schemeClr val="tx1"/>
                      </a:solidFill>
                    </a:lnR>
                    <a:lnT w="12699" algn="ctr">
                      <a:solidFill>
                        <a:schemeClr val="tx1"/>
                      </a:solidFill>
                    </a:lnT>
                    <a:lnB w="12699" algn="ctr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461786" y="2108850"/>
            <a:ext cx="4109177" cy="231141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D943E0-D675-4938-94EB-613ED8B3BE0B}"/>
              </a:ext>
            </a:extLst>
          </p:cNvPr>
          <p:cNvSpPr/>
          <p:nvPr/>
        </p:nvSpPr>
        <p:spPr>
          <a:xfrm>
            <a:off x="97078" y="42175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"V:\10. Отдел кадровой работы\ИНФОРМАЦИЯ ДЛЯ ОТДЕЛОВ\БЕРЕЖЛИВОЕ УПРАВЛЕНИЕ\ОБУЧЕНИЕ СЭД (приказы).mp4"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1038" y="494548"/>
            <a:ext cx="7420323" cy="338725"/>
          </a:xfrm>
        </p:spPr>
        <p:txBody>
          <a:bodyPr lIns="36000" tIns="36000" rIns="36000" bIns="36000"/>
          <a:lstStyle/>
          <a:p>
            <a:pPr algn="l">
              <a:lnSpc>
                <a:spcPct val="100000"/>
              </a:lnSpc>
              <a:defRPr/>
            </a:pPr>
            <a:r>
              <a:rPr lang="ru-RU" sz="2000" b="1">
                <a:solidFill>
                  <a:srgbClr val="C00000"/>
                </a:solidFill>
                <a:latin typeface="Times New Roman"/>
                <a:cs typeface="Times New Roman"/>
              </a:rPr>
              <a:t>Достижение целевых показателей</a:t>
            </a:r>
            <a:endParaRPr sz="440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71192"/>
              </p:ext>
            </p:extLst>
          </p:nvPr>
        </p:nvGraphicFramePr>
        <p:xfrm>
          <a:off x="275365" y="1250452"/>
          <a:ext cx="8593270" cy="12523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1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6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1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Наименование показателя</a:t>
                      </a:r>
                      <a:endParaRPr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Текущий</a:t>
                      </a:r>
                      <a:endParaRPr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Целевой</a:t>
                      </a:r>
                      <a:endParaRPr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Фактический</a:t>
                      </a:r>
                      <a:endParaRPr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Эффективность, % </a:t>
                      </a:r>
                      <a:endParaRPr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algn="ctr">
                      <a:solidFill>
                        <a:schemeClr val="accent6">
                          <a:lumMod val="75000"/>
                        </a:schemeClr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29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на экспертизу и согласование проекта приказа (дней)</a:t>
                      </a:r>
                      <a:endParaRPr dirty="0"/>
                    </a:p>
                  </a:txBody>
                  <a:tcPr marL="68580" marR="68580" marT="0" marB="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4-5</a:t>
                      </a:r>
                      <a:endParaRPr dirty="0"/>
                    </a:p>
                  </a:txBody>
                  <a:tcPr marL="68580" marR="68580" marT="0" marB="0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2-3</a:t>
                      </a:r>
                      <a:endParaRPr dirty="0"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2-3</a:t>
                      </a:r>
                      <a:endParaRPr dirty="0"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/>
                          <a:cs typeface="Times New Roman"/>
                        </a:rPr>
                        <a:t>100,0</a:t>
                      </a:r>
                      <a:endParaRPr dirty="0"/>
                    </a:p>
                  </a:txBody>
                  <a:tcPr marT="34322" marB="34322" anchor="ctr">
                    <a:lnL w="12700" algn="ctr">
                      <a:solidFill>
                        <a:schemeClr val="accent6">
                          <a:lumMod val="75000"/>
                        </a:schemeClr>
                      </a:solidFill>
                    </a:lnL>
                    <a:lnR w="12700" algn="ctr">
                      <a:solidFill>
                        <a:schemeClr val="accent6">
                          <a:lumMod val="75000"/>
                        </a:schemeClr>
                      </a:solidFill>
                    </a:lnR>
                    <a:lnT w="12700" algn="ctr">
                      <a:solidFill>
                        <a:schemeClr val="accent6">
                          <a:lumMod val="75000"/>
                        </a:schemeClr>
                      </a:solidFill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213"/>
          <p:cNvSpPr txBox="1"/>
          <p:nvPr/>
        </p:nvSpPr>
        <p:spPr bwMode="auto">
          <a:xfrm>
            <a:off x="968382" y="2758671"/>
            <a:ext cx="39106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Выполнение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плана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мероприятий</a:t>
            </a:r>
            <a:endParaRPr sz="1800"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8" name="Shape 215"/>
          <p:cNvSpPr txBox="1"/>
          <p:nvPr/>
        </p:nvSpPr>
        <p:spPr bwMode="auto">
          <a:xfrm>
            <a:off x="1794097" y="3321726"/>
            <a:ext cx="208101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lang="ru-RU" b="1" dirty="0">
                <a:solidFill>
                  <a:srgbClr val="002060"/>
                </a:solidFill>
                <a:latin typeface="Times New Roman"/>
                <a:cs typeface="Times New Roman"/>
              </a:rPr>
              <a:t>Сокращение</a:t>
            </a:r>
            <a:r>
              <a:rPr sz="1800" b="1" dirty="0">
                <a:solidFill>
                  <a:srgbClr val="002060"/>
                </a:solidFill>
                <a:latin typeface="Times New Roman"/>
                <a:cs typeface="Times New Roman"/>
              </a:rPr>
              <a:t> ВПП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9" name="Shape 216"/>
          <p:cNvSpPr txBox="1"/>
          <p:nvPr/>
        </p:nvSpPr>
        <p:spPr bwMode="auto">
          <a:xfrm>
            <a:off x="4994516" y="2681727"/>
            <a:ext cx="16637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defRPr/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100 %</a:t>
            </a:r>
            <a:endParaRPr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Shape 217"/>
          <p:cNvSpPr txBox="1"/>
          <p:nvPr/>
        </p:nvSpPr>
        <p:spPr bwMode="auto">
          <a:xfrm>
            <a:off x="5308435" y="3244782"/>
            <a:ext cx="915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2 дня</a:t>
            </a:r>
            <a:endParaRPr sz="1600" b="1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sp>
        <p:nvSpPr>
          <p:cNvPr id="3" name="Стрелка: вправо 2"/>
          <p:cNvSpPr/>
          <p:nvPr/>
        </p:nvSpPr>
        <p:spPr bwMode="auto">
          <a:xfrm>
            <a:off x="4879029" y="2883382"/>
            <a:ext cx="320370" cy="193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: вправо 12"/>
          <p:cNvSpPr/>
          <p:nvPr/>
        </p:nvSpPr>
        <p:spPr bwMode="auto">
          <a:xfrm>
            <a:off x="4871244" y="3409612"/>
            <a:ext cx="320370" cy="19355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38701338-BA2E-4730-809B-260D5CA9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1659" y="4516666"/>
            <a:ext cx="2057400" cy="274097"/>
          </a:xfrm>
        </p:spPr>
        <p:txBody>
          <a:bodyPr/>
          <a:lstStyle/>
          <a:p>
            <a:pPr algn="r">
              <a:defRPr/>
            </a:pPr>
            <a:fld id="{1DB53087-2C50-47AC-ACD0-434C56EF5E4C}" type="slidenum">
              <a:rPr lang="ru-RU" sz="800" smtClean="0"/>
              <a:pPr algn="r">
                <a:defRPr/>
              </a:pPr>
              <a:t>15</a:t>
            </a:fld>
            <a:endParaRPr lang="ru-RU" sz="800"/>
          </a:p>
        </p:txBody>
      </p:sp>
      <p:sp>
        <p:nvSpPr>
          <p:cNvPr id="14" name="Shape 213">
            <a:extLst>
              <a:ext uri="{FF2B5EF4-FFF2-40B4-BE49-F238E27FC236}">
                <a16:creationId xmlns:a16="http://schemas.microsoft.com/office/drawing/2014/main" id="{8F981C05-7642-4C5F-8C03-94BC31A63D71}"/>
              </a:ext>
            </a:extLst>
          </p:cNvPr>
          <p:cNvSpPr txBox="1"/>
          <p:nvPr/>
        </p:nvSpPr>
        <p:spPr bwMode="auto">
          <a:xfrm>
            <a:off x="275364" y="4019030"/>
            <a:ext cx="80209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>
              <a:defRPr/>
            </a:pP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*Оптимизация материальных издержек: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экономия бумаги - 1500 л. (</a:t>
            </a:r>
            <a:r>
              <a:rPr lang="ru-RU" sz="1200" i="1" dirty="0">
                <a:solidFill>
                  <a:srgbClr val="002060"/>
                </a:solidFill>
                <a:latin typeface="Times New Roman"/>
                <a:cs typeface="Times New Roman"/>
              </a:rPr>
              <a:t>250 проектов приказов (в среднем в год) х 5-6 листов</a:t>
            </a: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) – вклад в сохранение экологии;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экономия тонера.</a:t>
            </a:r>
            <a:endParaRPr sz="12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>
          <a:xfrm>
            <a:off x="340274" y="1993619"/>
            <a:ext cx="7002382" cy="509631"/>
          </a:xfrm>
        </p:spPr>
        <p:txBody>
          <a:bodyPr>
            <a:normAutofit fontScale="55000" lnSpcReduction="20000"/>
          </a:bodyPr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imes New Roman"/>
                <a:cs typeface="Times New Roman"/>
              </a:rPr>
              <a:t>Спасибо за внимание!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>
          <a:xfrm>
            <a:off x="526777" y="4536635"/>
            <a:ext cx="4860925" cy="2279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 «30» сентября 2025 года</a:t>
            </a: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10300" y="423569"/>
            <a:ext cx="698432" cy="83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26777" y="2669477"/>
            <a:ext cx="3565323" cy="307777"/>
          </a:xfrm>
          <a:prstGeom prst="rect">
            <a:avLst/>
          </a:prstGeom>
        </p:spPr>
        <p:txBody>
          <a:bodyPr lIns="36000" tIns="36000" rIns="36000" bIns="36000"/>
          <a:lstStyle>
            <a:defPPr lvl="0">
              <a:defRPr lang="ru-RU"/>
            </a:defPPr>
            <a:lvl1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rgbClr val="FF0000"/>
                </a:solidFill>
                <a:latin typeface="Times New Roman"/>
                <a:cs typeface="Times New Roman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/>
            </a:lvl9pPr>
          </a:lstStyle>
          <a:p>
            <a:pPr>
              <a:defRPr/>
            </a:pPr>
            <a:r>
              <a:rPr lang="ru-RU" sz="1200">
                <a:solidFill>
                  <a:srgbClr val="002060"/>
                </a:solidFill>
              </a:rPr>
              <a:t>Докладчик: </a:t>
            </a:r>
            <a:endParaRPr/>
          </a:p>
          <a:p>
            <a:pPr>
              <a:defRPr/>
            </a:pPr>
            <a:r>
              <a:rPr lang="ru-RU" sz="1200">
                <a:solidFill>
                  <a:srgbClr val="002060"/>
                </a:solidFill>
              </a:rPr>
              <a:t>Каргина Радмила Николаевна – начальник отдела правового и кадрового обеспечения управления правового, кадрового, информационного обеспечения и закупок</a:t>
            </a:r>
            <a:endParaRPr/>
          </a:p>
          <a:p>
            <a:pPr>
              <a:defRPr/>
            </a:pPr>
            <a:endParaRPr lang="ru-RU" sz="12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200">
                <a:solidFill>
                  <a:srgbClr val="002060"/>
                </a:solidFill>
              </a:rPr>
              <a:t>Тел.: +7 (3022) 28 83 23, доб. 6030</a:t>
            </a:r>
            <a:endParaRPr/>
          </a:p>
          <a:p>
            <a:pPr>
              <a:defRPr/>
            </a:pPr>
            <a:r>
              <a:rPr lang="en-US" sz="1200">
                <a:solidFill>
                  <a:srgbClr val="002060"/>
                </a:solidFill>
              </a:rPr>
              <a:t>e-mail: kargina@fin.e-zab.ru</a:t>
            </a:r>
            <a:endParaRPr lang="ru-RU" sz="1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91" y="1943948"/>
            <a:ext cx="5411355" cy="16256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«Оптимизация порядка </a:t>
            </a:r>
            <a:b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внутреннего согласования </a:t>
            </a:r>
            <a:b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проектов приказов </a:t>
            </a:r>
            <a:b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</a:t>
            </a:r>
            <a:b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2800" dirty="0">
                <a:solidFill>
                  <a:srgbClr val="002060"/>
                </a:solidFill>
                <a:latin typeface="Times New Roman"/>
                <a:cs typeface="Times New Roman"/>
              </a:rPr>
              <a:t>Забайкальского края»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627833" y="1398736"/>
            <a:ext cx="1648439" cy="50075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Times New Roman"/>
                <a:cs typeface="Times New Roman"/>
              </a:rPr>
              <a:t>Проект: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03815" y="423569"/>
            <a:ext cx="698432" cy="8339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94435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Организационно-распорядительные документы</a:t>
            </a:r>
            <a:endParaRPr sz="20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01953" y="971594"/>
            <a:ext cx="2721923" cy="3830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51149" y="971593"/>
            <a:ext cx="2937337" cy="41756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788487" y="824634"/>
            <a:ext cx="2884058" cy="40783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508492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Команда проекта</a:t>
            </a:r>
            <a:endParaRPr sz="2000">
              <a:solidFill>
                <a:srgbClr val="C00000"/>
              </a:solidFill>
            </a:endParaRPr>
          </a:p>
        </p:txBody>
      </p: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 bwMode="auto">
          <a:xfrm>
            <a:off x="5899633" y="966441"/>
            <a:ext cx="17899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Руководитель проекта:</a:t>
            </a:r>
            <a:endParaRPr/>
          </a:p>
          <a:p>
            <a:pPr algn="just">
              <a:defRPr/>
            </a:pPr>
            <a:endParaRPr lang="ru-RU" sz="11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КАРГИНА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Радмила Николаевна </a:t>
            </a:r>
            <a:r>
              <a:rPr lang="ru-RU" sz="110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  <a:t>начальник отдела правового и кадрового обеспечения управления правового, кадрового,  информационного обеспечения и закупок</a:t>
            </a:r>
            <a:endParaRPr lang="ru-RU" sz="11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537343" y="2924419"/>
            <a:ext cx="192608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ВЛАДИМИРОВА </a:t>
            </a:r>
            <a:endParaRPr/>
          </a:p>
          <a:p>
            <a:pPr lvl="0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Анна Эдуардовна </a:t>
            </a:r>
            <a:r>
              <a:rPr lang="ru-RU" sz="110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  <a:t>заместитель начальника отдела правового </a:t>
            </a:r>
            <a:b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</a:br>
            <a: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  <a:t>и кадрового обеспечения управления правового, кадрового,  информационного обеспечения и закупок</a:t>
            </a:r>
            <a:endParaRPr lang="ru-RU" sz="11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6713267" y="2924420"/>
            <a:ext cx="178996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ЦЫРЭНЭ</a:t>
            </a:r>
            <a:endParaRPr/>
          </a:p>
          <a:p>
            <a:pPr lvl="0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Булат Баирович </a:t>
            </a:r>
            <a:r>
              <a:rPr lang="ru-RU" sz="110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050">
                <a:solidFill>
                  <a:srgbClr val="002060"/>
                </a:solidFill>
                <a:latin typeface="Times New Roman"/>
                <a:cs typeface="Times New Roman"/>
              </a:rPr>
              <a:t>консультант отдела автоматизации бюджетного процесса управления правового, кадрового,  информационного обеспечения и закупок</a:t>
            </a:r>
            <a:endParaRPr lang="ru-RU" sz="110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707390" y="968470"/>
            <a:ext cx="1926088" cy="1402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Владелец процесса:</a:t>
            </a:r>
            <a:endParaRPr/>
          </a:p>
          <a:p>
            <a:pPr lvl="0" algn="just">
              <a:defRPr/>
            </a:pPr>
            <a:endParaRPr lang="ru-RU" sz="1100" b="1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ИВАНОВ </a:t>
            </a:r>
            <a:endParaRPr/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Дмитрий Станиславович </a:t>
            </a:r>
            <a:r>
              <a:rPr lang="ru-RU" sz="1100"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ru-RU" sz="1050" b="0" i="0" u="none" strike="noStrike" cap="none" spc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начальник управления правового, кадрового, информационного обеспечения и закупок</a:t>
            </a:r>
            <a:endParaRPr lang="ru-RU" sz="1050" b="0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69964" y="1382183"/>
            <a:ext cx="1255885" cy="125588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/>
          <a:srcRect t="7171" b="36579"/>
          <a:stretch/>
        </p:blipFill>
        <p:spPr bwMode="auto">
          <a:xfrm>
            <a:off x="4567015" y="1382182"/>
            <a:ext cx="1253416" cy="1255884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/>
          <a:srcRect t="15013" b="28736"/>
          <a:stretch/>
        </p:blipFill>
        <p:spPr bwMode="auto">
          <a:xfrm>
            <a:off x="1272023" y="3000296"/>
            <a:ext cx="1253418" cy="1253418"/>
          </a:xfrm>
          <a:prstGeom prst="rect">
            <a:avLst/>
          </a:prstGeom>
          <a:noFill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/>
          <a:srcRect t="11788" b="31962"/>
          <a:stretch/>
        </p:blipFill>
        <p:spPr bwMode="auto">
          <a:xfrm>
            <a:off x="5459849" y="3000296"/>
            <a:ext cx="1253416" cy="1253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500054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Паспорт проекта</a:t>
            </a:r>
            <a:endParaRPr sz="200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399292-83F5-4E80-9B36-300DAD04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2" y="837441"/>
            <a:ext cx="7234165" cy="42523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501345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Карта текущего состояния процесса</a:t>
            </a:r>
            <a:endParaRPr sz="200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645412" y="4680866"/>
            <a:ext cx="2816209" cy="276999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Общая продолжительность процесса</a:t>
            </a:r>
            <a:r>
              <a:rPr lang="ru-RU" sz="12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1400" dirty="0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8055" y="834306"/>
            <a:ext cx="8285946" cy="3737340"/>
          </a:xfrm>
          <a:prstGeom prst="rect">
            <a:avLst/>
          </a:prstGeom>
        </p:spPr>
      </p:pic>
      <p:sp>
        <p:nvSpPr>
          <p:cNvPr id="16" name="Взрыв: 8 точек 15"/>
          <p:cNvSpPr/>
          <p:nvPr/>
        </p:nvSpPr>
        <p:spPr bwMode="auto">
          <a:xfrm>
            <a:off x="3038834" y="3280944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Взрыв: 8 точек 16"/>
          <p:cNvSpPr/>
          <p:nvPr/>
        </p:nvSpPr>
        <p:spPr bwMode="auto">
          <a:xfrm>
            <a:off x="4316400" y="2130263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Взрыв: 8 точек 17"/>
          <p:cNvSpPr/>
          <p:nvPr/>
        </p:nvSpPr>
        <p:spPr bwMode="auto">
          <a:xfrm>
            <a:off x="4938951" y="1867127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Взрыв: 8 точек 18"/>
          <p:cNvSpPr/>
          <p:nvPr/>
        </p:nvSpPr>
        <p:spPr bwMode="auto">
          <a:xfrm>
            <a:off x="5592568" y="1586327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TextBox 19"/>
          <p:cNvSpPr txBox="1"/>
          <p:nvPr/>
        </p:nvSpPr>
        <p:spPr bwMode="auto">
          <a:xfrm>
            <a:off x="3181251" y="3382834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458817" y="2206782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 bwMode="auto">
          <a:xfrm>
            <a:off x="5081368" y="1963261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5734985" y="1668561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25" name="Взрыв: 8 точек 24"/>
          <p:cNvSpPr/>
          <p:nvPr/>
        </p:nvSpPr>
        <p:spPr bwMode="auto">
          <a:xfrm>
            <a:off x="284877" y="4598344"/>
            <a:ext cx="312724" cy="3583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 bwMode="auto">
          <a:xfrm>
            <a:off x="328055" y="4632573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Times New Roman"/>
                <a:cs typeface="Times New Roman"/>
              </a:rPr>
              <a:t>1</a:t>
            </a:r>
            <a:endParaRPr dirty="0"/>
          </a:p>
        </p:txBody>
      </p:sp>
      <p:sp>
        <p:nvSpPr>
          <p:cNvPr id="27" name="TextBox 26"/>
          <p:cNvSpPr txBox="1"/>
          <p:nvPr/>
        </p:nvSpPr>
        <p:spPr bwMode="auto">
          <a:xfrm>
            <a:off x="552827" y="4605521"/>
            <a:ext cx="183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002060"/>
                </a:solidFill>
                <a:latin typeface="Times New Roman"/>
                <a:cs typeface="Times New Roman"/>
              </a:rPr>
              <a:t>временные потери </a:t>
            </a:r>
            <a: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  <a:t>(длительное ожидание рассмотрения проекта)</a:t>
            </a:r>
            <a:endParaRPr sz="1100" dirty="0"/>
          </a:p>
        </p:txBody>
      </p:sp>
      <p:sp>
        <p:nvSpPr>
          <p:cNvPr id="28" name="Стрелка: вправо 27"/>
          <p:cNvSpPr/>
          <p:nvPr/>
        </p:nvSpPr>
        <p:spPr bwMode="auto">
          <a:xfrm>
            <a:off x="7539668" y="4667888"/>
            <a:ext cx="276446" cy="293749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7871867" y="4676264"/>
            <a:ext cx="773296" cy="2769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4-5</a:t>
            </a:r>
            <a:r>
              <a:rPr lang="ru-RU" sz="1200"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cs typeface="Times New Roman"/>
              </a:rPr>
              <a:t>дней</a:t>
            </a:r>
            <a:endParaRPr sz="1400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sp>
        <p:nvSpPr>
          <p:cNvPr id="30" name="Взрыв: 8 точек 29">
            <a:extLst>
              <a:ext uri="{FF2B5EF4-FFF2-40B4-BE49-F238E27FC236}">
                <a16:creationId xmlns:a16="http://schemas.microsoft.com/office/drawing/2014/main" id="{E9AA2CBA-D528-4BD8-AAEA-40AB947B2A62}"/>
              </a:ext>
            </a:extLst>
          </p:cNvPr>
          <p:cNvSpPr/>
          <p:nvPr/>
        </p:nvSpPr>
        <p:spPr bwMode="auto">
          <a:xfrm>
            <a:off x="2372859" y="4597240"/>
            <a:ext cx="312724" cy="3583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24F36-62A0-4181-AAB8-DE5E77CC4FE8}"/>
              </a:ext>
            </a:extLst>
          </p:cNvPr>
          <p:cNvSpPr txBox="1"/>
          <p:nvPr/>
        </p:nvSpPr>
        <p:spPr bwMode="auto">
          <a:xfrm>
            <a:off x="2416037" y="4631469"/>
            <a:ext cx="226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B3D6A7-5FA5-4471-9D0E-C2F1F19635CA}"/>
              </a:ext>
            </a:extLst>
          </p:cNvPr>
          <p:cNvSpPr txBox="1"/>
          <p:nvPr/>
        </p:nvSpPr>
        <p:spPr bwMode="auto">
          <a:xfrm>
            <a:off x="2647482" y="4604417"/>
            <a:ext cx="1908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rgbClr val="002060"/>
                </a:solidFill>
                <a:latin typeface="Times New Roman"/>
                <a:cs typeface="Times New Roman"/>
              </a:rPr>
              <a:t>материальные издержки </a:t>
            </a:r>
            <a:r>
              <a:rPr lang="ru-RU" sz="900" dirty="0">
                <a:solidFill>
                  <a:srgbClr val="002060"/>
                </a:solidFill>
                <a:latin typeface="Times New Roman"/>
                <a:cs typeface="Times New Roman"/>
              </a:rPr>
              <a:t>(расход бумаги, тонера на принтере)</a:t>
            </a:r>
            <a:endParaRPr sz="1100" dirty="0"/>
          </a:p>
        </p:txBody>
      </p:sp>
      <p:sp>
        <p:nvSpPr>
          <p:cNvPr id="34" name="Взрыв: 8 точек 33">
            <a:extLst>
              <a:ext uri="{FF2B5EF4-FFF2-40B4-BE49-F238E27FC236}">
                <a16:creationId xmlns:a16="http://schemas.microsoft.com/office/drawing/2014/main" id="{E95F4710-39CA-4823-A78F-6B780805D51C}"/>
              </a:ext>
            </a:extLst>
          </p:cNvPr>
          <p:cNvSpPr/>
          <p:nvPr/>
        </p:nvSpPr>
        <p:spPr bwMode="auto">
          <a:xfrm>
            <a:off x="3693849" y="2574131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Взрыв: 8 точек 34">
            <a:extLst>
              <a:ext uri="{FF2B5EF4-FFF2-40B4-BE49-F238E27FC236}">
                <a16:creationId xmlns:a16="http://schemas.microsoft.com/office/drawing/2014/main" id="{341B630A-D5F0-4BE7-9E3E-629E51A913A7}"/>
              </a:ext>
            </a:extLst>
          </p:cNvPr>
          <p:cNvSpPr/>
          <p:nvPr/>
        </p:nvSpPr>
        <p:spPr bwMode="auto">
          <a:xfrm>
            <a:off x="6876450" y="2574131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6C8DC0-799C-4345-B48E-C652014D8C6C}"/>
              </a:ext>
            </a:extLst>
          </p:cNvPr>
          <p:cNvSpPr txBox="1"/>
          <p:nvPr/>
        </p:nvSpPr>
        <p:spPr bwMode="auto">
          <a:xfrm>
            <a:off x="3836266" y="2664652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A5FD97-FE5D-43B0-AA2E-EB16F66314D6}"/>
              </a:ext>
            </a:extLst>
          </p:cNvPr>
          <p:cNvSpPr txBox="1"/>
          <p:nvPr/>
        </p:nvSpPr>
        <p:spPr bwMode="auto">
          <a:xfrm>
            <a:off x="7018867" y="2664652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Взрыв: 8 точек 32">
            <a:extLst>
              <a:ext uri="{FF2B5EF4-FFF2-40B4-BE49-F238E27FC236}">
                <a16:creationId xmlns:a16="http://schemas.microsoft.com/office/drawing/2014/main" id="{FF37E02F-0257-4D91-A362-E0A3D915408E}"/>
              </a:ext>
            </a:extLst>
          </p:cNvPr>
          <p:cNvSpPr/>
          <p:nvPr/>
        </p:nvSpPr>
        <p:spPr bwMode="auto">
          <a:xfrm>
            <a:off x="6250976" y="1134919"/>
            <a:ext cx="511200" cy="5616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31E59E-7804-473A-ADF1-E96F8130DF7F}"/>
              </a:ext>
            </a:extLst>
          </p:cNvPr>
          <p:cNvSpPr txBox="1"/>
          <p:nvPr/>
        </p:nvSpPr>
        <p:spPr bwMode="auto">
          <a:xfrm>
            <a:off x="6403192" y="1236809"/>
            <a:ext cx="22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endParaRPr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505031"/>
            <a:ext cx="5642441" cy="3715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Карта идеального состояния процесса</a:t>
            </a:r>
            <a:endParaRPr sz="200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133822" y="1244858"/>
            <a:ext cx="2473243" cy="830997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Общая </a:t>
            </a:r>
            <a:endParaRPr sz="1600" dirty="0"/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Times New Roman"/>
              </a:rPr>
              <a:t>продолжительность процесса</a:t>
            </a:r>
            <a:endParaRPr lang="ru-RU" sz="16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0607" y="910880"/>
            <a:ext cx="5250723" cy="41290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6897108" y="2958441"/>
            <a:ext cx="109090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2060"/>
                </a:solidFill>
                <a:latin typeface="Times New Roman"/>
                <a:cs typeface="Times New Roman"/>
              </a:rPr>
              <a:t>1 день</a:t>
            </a:r>
            <a:r>
              <a:rPr lang="ru-RU" sz="160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endParaRPr sz="1600"/>
          </a:p>
        </p:txBody>
      </p:sp>
      <p:sp>
        <p:nvSpPr>
          <p:cNvPr id="4" name="Стрелка: вниз 3"/>
          <p:cNvSpPr/>
          <p:nvPr/>
        </p:nvSpPr>
        <p:spPr bwMode="auto">
          <a:xfrm>
            <a:off x="7206934" y="2327789"/>
            <a:ext cx="471257" cy="369332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01038" y="492867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000" b="1">
                <a:ln w="0"/>
                <a:solidFill>
                  <a:srgbClr val="C00000"/>
                </a:solidFill>
                <a:latin typeface="Times New Roman"/>
                <a:cs typeface="Times New Roman"/>
              </a:rPr>
              <a:t>Выявление коренных причин методом «5 Почему?»</a:t>
            </a:r>
            <a:endParaRPr>
              <a:solidFill>
                <a:srgbClr val="C00000"/>
              </a:solidFill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 bwMode="auto">
          <a:xfrm>
            <a:off x="3015289" y="976515"/>
            <a:ext cx="2099667" cy="28471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4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lang="ru-RU" sz="1200" b="1" dirty="0">
              <a:ln w="0"/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 bwMode="auto">
          <a:xfrm>
            <a:off x="1522981" y="2374357"/>
            <a:ext cx="2164066" cy="553754"/>
          </a:xfrm>
          <a:prstGeom prst="roundRect">
            <a:avLst>
              <a:gd name="adj" fmla="val 16667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ожидает визирования заинтересованных должностных лиц </a:t>
            </a:r>
            <a:endParaRPr/>
          </a:p>
        </p:txBody>
      </p:sp>
      <p:sp>
        <p:nvSpPr>
          <p:cNvPr id="25" name="Прямоугольник: скругленные углы 10"/>
          <p:cNvSpPr/>
          <p:nvPr/>
        </p:nvSpPr>
        <p:spPr bwMode="auto">
          <a:xfrm>
            <a:off x="1484646" y="1323088"/>
            <a:ext cx="5160953" cy="37713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/>
                <a:cs typeface="Times New Roman"/>
              </a:rPr>
              <a:t>Временные потери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/>
                <a:cs typeface="Times New Roman"/>
              </a:rPr>
              <a:t>при согласовании проекта приказа</a:t>
            </a:r>
            <a:endParaRPr dirty="0"/>
          </a:p>
        </p:txBody>
      </p:sp>
      <p:sp>
        <p:nvSpPr>
          <p:cNvPr id="28" name="Стрелка: вниз 23"/>
          <p:cNvSpPr/>
          <p:nvPr/>
        </p:nvSpPr>
        <p:spPr bwMode="auto">
          <a:xfrm>
            <a:off x="1561416" y="1829688"/>
            <a:ext cx="2087197" cy="505073"/>
          </a:xfrm>
          <a:prstGeom prst="down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cs typeface="Times New Roman"/>
              </a:rPr>
              <a:t>Почему ?</a:t>
            </a:r>
            <a:endParaRPr/>
          </a:p>
        </p:txBody>
      </p:sp>
      <p:sp>
        <p:nvSpPr>
          <p:cNvPr id="30" name="Прямоугольник: скругленные углы 17"/>
          <p:cNvSpPr/>
          <p:nvPr/>
        </p:nvSpPr>
        <p:spPr bwMode="auto">
          <a:xfrm>
            <a:off x="4219130" y="4082236"/>
            <a:ext cx="2942712" cy="553753"/>
          </a:xfrm>
          <a:prstGeom prst="roundRect">
            <a:avLst>
              <a:gd name="adj" fmla="val 16667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«Так было всегда»</a:t>
            </a:r>
            <a:endParaRPr/>
          </a:p>
        </p:txBody>
      </p:sp>
      <p:sp>
        <p:nvSpPr>
          <p:cNvPr id="33" name="Прямоугольник: скругленные углы 19"/>
          <p:cNvSpPr/>
          <p:nvPr/>
        </p:nvSpPr>
        <p:spPr bwMode="auto">
          <a:xfrm>
            <a:off x="877098" y="4082237"/>
            <a:ext cx="2902902" cy="553754"/>
          </a:xfrm>
          <a:prstGeom prst="roundRect">
            <a:avLst>
              <a:gd name="adj" fmla="val 16667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/>
                <a:cs typeface="Times New Roman"/>
              </a:rPr>
              <a:t>Последовательное согласование</a:t>
            </a:r>
            <a:endParaRPr dirty="0"/>
          </a:p>
        </p:txBody>
      </p:sp>
      <p:sp>
        <p:nvSpPr>
          <p:cNvPr id="34" name="Стрелка: вниз 33"/>
          <p:cNvSpPr/>
          <p:nvPr/>
        </p:nvSpPr>
        <p:spPr bwMode="auto">
          <a:xfrm>
            <a:off x="1561415" y="3025463"/>
            <a:ext cx="2087197" cy="505073"/>
          </a:xfrm>
          <a:prstGeom prst="down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cs typeface="Times New Roman"/>
              </a:rPr>
              <a:t>Почему ?</a:t>
            </a:r>
            <a:endParaRPr/>
          </a:p>
        </p:txBody>
      </p:sp>
      <p:sp>
        <p:nvSpPr>
          <p:cNvPr id="35" name="Стрелка: вниз 23"/>
          <p:cNvSpPr/>
          <p:nvPr/>
        </p:nvSpPr>
        <p:spPr bwMode="auto">
          <a:xfrm>
            <a:off x="4443940" y="1829688"/>
            <a:ext cx="2087197" cy="505073"/>
          </a:xfrm>
          <a:prstGeom prst="down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cs typeface="Times New Roman"/>
              </a:rPr>
              <a:t>Почему ?</a:t>
            </a:r>
            <a:endParaRPr/>
          </a:p>
        </p:txBody>
      </p:sp>
      <p:sp>
        <p:nvSpPr>
          <p:cNvPr id="37" name="Стрелка: вниз 23"/>
          <p:cNvSpPr/>
          <p:nvPr/>
        </p:nvSpPr>
        <p:spPr bwMode="auto">
          <a:xfrm>
            <a:off x="4443940" y="3025464"/>
            <a:ext cx="2087197" cy="505073"/>
          </a:xfrm>
          <a:prstGeom prst="downArrow">
            <a:avLst>
              <a:gd name="adj1" fmla="val 50000"/>
              <a:gd name="adj2" fmla="val 50000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400" b="1">
                <a:solidFill>
                  <a:srgbClr val="002060"/>
                </a:solidFill>
                <a:latin typeface="Times New Roman"/>
                <a:cs typeface="Times New Roman"/>
              </a:rPr>
              <a:t>Почему ?</a:t>
            </a:r>
            <a:endParaRPr/>
          </a:p>
        </p:txBody>
      </p:sp>
      <p:sp>
        <p:nvSpPr>
          <p:cNvPr id="38" name="Прямоугольник: скругленные углы 19"/>
          <p:cNvSpPr/>
          <p:nvPr/>
        </p:nvSpPr>
        <p:spPr bwMode="auto">
          <a:xfrm>
            <a:off x="4443940" y="2374357"/>
            <a:ext cx="2164066" cy="553754"/>
          </a:xfrm>
          <a:prstGeom prst="roundRect">
            <a:avLst>
              <a:gd name="adj" fmla="val 16667"/>
            </a:avLst>
          </a:prstGeom>
          <a:noFill/>
          <a:ln w="19049" cap="flat" cmpd="sng" algn="ctr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/>
                <a:cs typeface="Times New Roman"/>
              </a:rPr>
              <a:t>Согласование 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Times New Roman"/>
                <a:cs typeface="Times New Roman"/>
              </a:rPr>
              <a:t>на бумажном носителе</a:t>
            </a:r>
            <a:endParaRPr dirty="0"/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4714546" y="3659885"/>
            <a:ext cx="1546342" cy="251837"/>
          </a:xfrm>
          <a:prstGeom prst="rect">
            <a:avLst/>
          </a:prstGeom>
          <a:noFill/>
          <a:ln w="19049">
            <a:solidFill>
              <a:srgbClr val="7030A0"/>
            </a:solidFill>
          </a:ln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Коренная причина</a:t>
            </a:r>
            <a:endParaRPr/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1815167" y="3659885"/>
            <a:ext cx="1547062" cy="251837"/>
          </a:xfrm>
          <a:prstGeom prst="rect">
            <a:avLst/>
          </a:prstGeom>
          <a:noFill/>
          <a:ln w="19049">
            <a:solidFill>
              <a:srgbClr val="7030A0"/>
            </a:solidFill>
          </a:ln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Коренная причина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7B4E5AF-E6AA-49D3-B151-F7B8EB0A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3775" y="4559010"/>
            <a:ext cx="269898" cy="274097"/>
          </a:xfrm>
        </p:spPr>
        <p:txBody>
          <a:bodyPr/>
          <a:lstStyle/>
          <a:p>
            <a:pPr>
              <a:defRPr/>
            </a:pPr>
            <a:fld id="{1DB53087-2C50-47AC-ACD0-434C56EF5E4C}" type="slidenum">
              <a:rPr lang="ru-RU" sz="700" smtClean="0"/>
              <a:t>8</a:t>
            </a:fld>
            <a:endParaRPr lang="ru-RU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01038" y="492031"/>
            <a:ext cx="6561138" cy="3302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rgbClr val="C00000"/>
                </a:solidFill>
                <a:latin typeface="Times New Roman"/>
                <a:cs typeface="Times New Roman"/>
              </a:rPr>
              <a:t>Пирамида проблем</a:t>
            </a:r>
            <a:endParaRPr sz="2000">
              <a:solidFill>
                <a:srgbClr val="C00000"/>
              </a:solidFill>
            </a:endParaRPr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233233"/>
              </p:ext>
            </p:extLst>
          </p:nvPr>
        </p:nvGraphicFramePr>
        <p:xfrm>
          <a:off x="220076" y="900428"/>
          <a:ext cx="7474830" cy="372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902769" y="2471771"/>
            <a:ext cx="1825500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238374" y="3547081"/>
            <a:ext cx="2952206" cy="0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2652790" y="3486959"/>
            <a:ext cx="1379181" cy="11123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imes New Roman"/>
                <a:cs typeface="Times New Roman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V="1">
            <a:off x="201038" y="479898"/>
            <a:ext cx="6186792" cy="12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16375" y="372218"/>
            <a:ext cx="283682" cy="3387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97078" y="77369"/>
            <a:ext cx="64906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Проект «Оптимизация порядка внутреннего согласования проектов приказов </a:t>
            </a:r>
            <a:endParaRPr/>
          </a:p>
          <a:p>
            <a:pPr>
              <a:defRPr/>
            </a:pPr>
            <a:r>
              <a:rPr lang="ru-RU" sz="1100" b="1">
                <a:solidFill>
                  <a:srgbClr val="002060"/>
                </a:solidFill>
                <a:latin typeface="Times New Roman"/>
                <a:cs typeface="Times New Roman"/>
              </a:rPr>
              <a:t>Министерства финансов Забайкальского края»</a:t>
            </a:r>
            <a:endParaRPr/>
          </a:p>
        </p:txBody>
      </p:sp>
      <p:sp>
        <p:nvSpPr>
          <p:cNvPr id="13" name="Пятно 1 8">
            <a:extLst>
              <a:ext uri="{FF2B5EF4-FFF2-40B4-BE49-F238E27FC236}">
                <a16:creationId xmlns:a16="http://schemas.microsoft.com/office/drawing/2014/main" id="{00A0E4E4-4766-48EA-99F2-1A928C01D3C2}"/>
              </a:ext>
            </a:extLst>
          </p:cNvPr>
          <p:cNvSpPr/>
          <p:nvPr/>
        </p:nvSpPr>
        <p:spPr bwMode="auto">
          <a:xfrm>
            <a:off x="3878445" y="3576831"/>
            <a:ext cx="1379181" cy="1112312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852</Words>
  <Application>Microsoft Office PowerPoint</Application>
  <DocSecurity>0</DocSecurity>
  <PresentationFormat>Произвольный</PresentationFormat>
  <Paragraphs>181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Segoe Script</vt:lpstr>
      <vt:lpstr>Times New Roman</vt:lpstr>
      <vt:lpstr>Trebuchet MS</vt:lpstr>
      <vt:lpstr>Wingdings 3</vt:lpstr>
      <vt:lpstr>Аспект</vt:lpstr>
      <vt:lpstr>Текст картинка</vt:lpstr>
      <vt:lpstr>Министерство финансов Забайкальского края</vt:lpstr>
      <vt:lpstr>«Оптимизация порядка  внутреннего согласования  проектов приказов  Министерства финансов  Забайкальского края»</vt:lpstr>
      <vt:lpstr>Организационно-распорядительные документы</vt:lpstr>
      <vt:lpstr>Команда проекта</vt:lpstr>
      <vt:lpstr>Паспорт проекта</vt:lpstr>
      <vt:lpstr>Карта текущего состояния процесса</vt:lpstr>
      <vt:lpstr>Карта идеального состояния процесса</vt:lpstr>
      <vt:lpstr>Презентация PowerPoint</vt:lpstr>
      <vt:lpstr>Пирамида проблем</vt:lpstr>
      <vt:lpstr>Вклад в цель проекта</vt:lpstr>
      <vt:lpstr>Целевая карта процесса</vt:lpstr>
      <vt:lpstr>План мероприятий по реализации проекта</vt:lpstr>
      <vt:lpstr>План мероприятий по реализации проекта</vt:lpstr>
      <vt:lpstr>План мероприятий по реализации проекта</vt:lpstr>
      <vt:lpstr>Достижение целевых показателей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Сычев А.В.</dc:creator>
  <cp:keywords/>
  <dc:description/>
  <cp:lastModifiedBy>Каргина Радмила Николаевна</cp:lastModifiedBy>
  <cp:revision>326</cp:revision>
  <cp:lastPrinted>2025-09-29T05:36:55Z</cp:lastPrinted>
  <dcterms:modified xsi:type="dcterms:W3CDTF">2025-09-29T23:51:55Z</dcterms:modified>
  <cp:category/>
  <dc:identifier/>
  <cp:contentStatus/>
  <dc:language/>
  <cp:version/>
</cp:coreProperties>
</file>