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</p:sldMasterIdLst>
  <p:notesMasterIdLst>
    <p:notesMasterId r:id="rId28"/>
  </p:notesMasterIdLst>
  <p:sldIdLst>
    <p:sldId id="256" r:id="rId8"/>
    <p:sldId id="257" r:id="rId9"/>
    <p:sldId id="264" r:id="rId10"/>
    <p:sldId id="295" r:id="rId11"/>
    <p:sldId id="265" r:id="rId12"/>
    <p:sldId id="268" r:id="rId13"/>
    <p:sldId id="289" r:id="rId14"/>
    <p:sldId id="290" r:id="rId15"/>
    <p:sldId id="273" r:id="rId16"/>
    <p:sldId id="287" r:id="rId17"/>
    <p:sldId id="293" r:id="rId18"/>
    <p:sldId id="272" r:id="rId19"/>
    <p:sldId id="292" r:id="rId20"/>
    <p:sldId id="294" r:id="rId21"/>
    <p:sldId id="282" r:id="rId22"/>
    <p:sldId id="284" r:id="rId23"/>
    <p:sldId id="285" r:id="rId24"/>
    <p:sldId id="283" r:id="rId25"/>
    <p:sldId id="286" r:id="rId26"/>
    <p:sldId id="263" r:id="rId27"/>
  </p:sldIdLst>
  <p:sldSz cx="9144000" cy="5148263"/>
  <p:notesSz cx="6797675" cy="9926638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">
          <p15:clr>
            <a:srgbClr val="A4A3A4"/>
          </p15:clr>
        </p15:guide>
        <p15:guide id="2" pos="340">
          <p15:clr>
            <a:srgbClr val="A4A3A4"/>
          </p15:clr>
        </p15:guide>
        <p15:guide id="3" orient="horz" pos="3028">
          <p15:clr>
            <a:srgbClr val="A4A3A4"/>
          </p15:clr>
        </p15:guide>
        <p15:guide id="4" pos="5511">
          <p15:clr>
            <a:srgbClr val="A4A3A4"/>
          </p15:clr>
        </p15:guide>
        <p15:guide id="5" orient="horz" pos="272">
          <p15:clr>
            <a:srgbClr val="A4A3A4"/>
          </p15:clr>
        </p15:guide>
        <p15:guide id="6" orient="horz" pos="2971">
          <p15:clr>
            <a:srgbClr val="A4A3A4"/>
          </p15:clr>
        </p15:guide>
        <p15:guide id="7" orient="horz" pos="930">
          <p15:clr>
            <a:srgbClr val="A4A3A4"/>
          </p15:clr>
        </p15:guide>
        <p15:guide id="8" orient="horz" pos="1337">
          <p15:clr>
            <a:srgbClr val="A4A3A4"/>
          </p15:clr>
        </p15:guide>
        <p15:guide id="9" orient="horz" pos="2086">
          <p15:clr>
            <a:srgbClr val="A4A3A4"/>
          </p15:clr>
        </p15:guide>
        <p15:guide id="10" pos="2331">
          <p15:clr>
            <a:srgbClr val="A4A3A4"/>
          </p15:clr>
        </p15:guide>
        <p15:guide id="11" pos="726">
          <p15:clr>
            <a:srgbClr val="A4A3A4"/>
          </p15:clr>
        </p15:guide>
        <p15:guide id="12" pos="875">
          <p15:clr>
            <a:srgbClr val="A4A3A4"/>
          </p15:clr>
        </p15:guide>
        <p15:guide id="13" pos="1260">
          <p15:clr>
            <a:srgbClr val="A4A3A4"/>
          </p15:clr>
        </p15:guide>
        <p15:guide id="14" pos="1410">
          <p15:clr>
            <a:srgbClr val="A4A3A4"/>
          </p15:clr>
        </p15:guide>
        <p15:guide id="15" pos="1796">
          <p15:clr>
            <a:srgbClr val="A4A3A4"/>
          </p15:clr>
        </p15:guide>
        <p15:guide id="16" pos="19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76399"/>
    <a:srgbClr val="1352D1"/>
    <a:srgbClr val="1B76C9"/>
    <a:srgbClr val="EAEFF7"/>
    <a:srgbClr val="5B9BD5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0"/>
      </p:cViewPr>
      <p:guideLst>
        <p:guide orient="horz" pos="261"/>
        <p:guide pos="340"/>
        <p:guide orient="horz" pos="3028"/>
        <p:guide pos="5511"/>
        <p:guide orient="horz" pos="272"/>
        <p:guide orient="horz" pos="2971"/>
        <p:guide orient="horz" pos="930"/>
        <p:guide orient="horz" pos="1337"/>
        <p:guide orient="horz" pos="2086"/>
        <p:guide pos="2331"/>
        <p:guide pos="726"/>
        <p:guide pos="875"/>
        <p:guide pos="1260"/>
        <p:guide pos="1410"/>
        <p:guide pos="1796"/>
        <p:guide pos="19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4D8A-822D-488E-8D1C-8C90CBE022BE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663" y="744538"/>
            <a:ext cx="66103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70B7F-3432-4DBE-B821-B38A127FB2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2022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70B7F-3432-4DBE-B821-B38A127FB2D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988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70B7F-3432-4DBE-B821-B38A127FB2D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41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2F07F-1F4E-4C79-9CD9-4054A165DE59}" type="slidenum">
              <a:rPr lang="ru-RU" altLang="ru-RU" smtClean="0">
                <a:solidFill>
                  <a:prstClr val="black"/>
                </a:solidFill>
              </a:rPr>
              <a:pPr/>
              <a:t>11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720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70B7F-3432-4DBE-B821-B38A127FB2D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853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70B7F-3432-4DBE-B821-B38A127FB2D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404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70B7F-3432-4DBE-B821-B38A127FB2D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636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2F07F-1F4E-4C79-9CD9-4054A165DE59}" type="slidenum">
              <a:rPr lang="ru-RU" altLang="ru-RU" smtClean="0">
                <a:solidFill>
                  <a:prstClr val="black"/>
                </a:solidFill>
              </a:rPr>
              <a:pPr/>
              <a:t>18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88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2122487"/>
            <a:ext cx="5711825" cy="1189037"/>
          </a:xfrm>
          <a:prstGeom prst="rect">
            <a:avLst/>
          </a:prstGeom>
        </p:spPr>
        <p:txBody>
          <a:bodyPr lIns="0" tIns="0" rIns="0" bIns="0"/>
          <a:lstStyle>
            <a:lvl1pPr>
              <a:defRPr sz="2700" b="1">
                <a:solidFill>
                  <a:srgbClr val="404040"/>
                </a:solidFill>
                <a:latin typeface="+mn-lt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</a:rPr>
              <a:t>Тема презентации</a:t>
            </a: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39749" y="3798267"/>
            <a:ext cx="5711825" cy="2846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ru-RU" dirty="0">
                <a:latin typeface="Arial" pitchFamily="34" charset="0"/>
                <a:cs typeface="Arial" pitchFamily="34" charset="0"/>
              </a:rPr>
              <a:t>Наименование мероприятия </a:t>
            </a:r>
            <a:r>
              <a:rPr lang="en-US" dirty="0">
                <a:latin typeface="Arial" pitchFamily="34" charset="0"/>
                <a:cs typeface="Arial" pitchFamily="34" charset="0"/>
              </a:rPr>
              <a:t>/</a:t>
            </a:r>
            <a:r>
              <a:rPr lang="ru-RU" dirty="0">
                <a:latin typeface="Arial" pitchFamily="34" charset="0"/>
                <a:cs typeface="Arial" pitchFamily="34" charset="0"/>
              </a:rPr>
              <a:t> название площадки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4212000"/>
            <a:ext cx="5711825" cy="21848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333333"/>
                </a:solidFill>
                <a:latin typeface="Arial" panose="020B0604020202020204" pitchFamily="34" charset="0"/>
                <a:ea typeface="Rosatom Light" pitchFamily="34" charset="-52"/>
                <a:cs typeface="Arial" pitchFamily="34" charset="0"/>
              </a:rPr>
              <a:t>ФИО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39749" y="4428000"/>
            <a:ext cx="5711825" cy="28468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rPr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8705562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еребиво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2298615"/>
            <a:ext cx="5508152" cy="1012910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4100" b="1" kern="1200" baseline="0" dirty="0">
                <a:solidFill>
                  <a:srgbClr val="404040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 err="1"/>
              <a:t>Перебивочный</a:t>
            </a:r>
            <a:r>
              <a:rPr lang="ru-RU" dirty="0"/>
              <a:t> слайд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239143"/>
            <a:ext cx="5508152" cy="5760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charset="0"/>
              <a:buNone/>
              <a:defRPr lang="en-US" sz="4100" b="1" kern="1200" dirty="0">
                <a:solidFill>
                  <a:srgbClr val="404040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pPr lvl="0"/>
            <a:r>
              <a:rPr lang="ru-RU" dirty="0"/>
              <a:t>Нумерация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2539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Место для указания источников и сносок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476376"/>
            <a:ext cx="4014788" cy="246590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itchFamily="34" charset="0"/>
              <a:buNone/>
              <a:defRPr sz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sz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Текст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>
          <a:xfrm>
            <a:off x="4808538" y="1476375"/>
            <a:ext cx="3940175" cy="2456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>
                <a:latin typeface="Arial" pitchFamily="34" charset="0"/>
                <a:cs typeface="Arial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99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01A24-D417-4C2C-8678-193C1B633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  <a:prstGeom prst="rect">
            <a:avLst/>
          </a:prstGeom>
        </p:spPr>
        <p:txBody>
          <a:bodyPr lIns="68598" tIns="34299" rIns="68598" bIns="34299"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E8BE72-AE62-4A26-B023-3DFAB2B725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  <a:prstGeom prst="rect">
            <a:avLst/>
          </a:prstGeom>
        </p:spPr>
        <p:txBody>
          <a:bodyPr lIns="68598" tIns="34299" rIns="68598" bIns="34299"/>
          <a:lstStyle>
            <a:lvl1pPr marL="0" indent="0" algn="ctr">
              <a:buNone/>
              <a:defRPr sz="1800"/>
            </a:lvl1pPr>
            <a:lvl2pPr marL="342991" indent="0" algn="ctr">
              <a:buNone/>
              <a:defRPr sz="1500"/>
            </a:lvl2pPr>
            <a:lvl3pPr marL="685983" indent="0" algn="ctr">
              <a:buNone/>
              <a:defRPr sz="1400"/>
            </a:lvl3pPr>
            <a:lvl4pPr marL="1028974" indent="0" algn="ctr">
              <a:buNone/>
              <a:defRPr sz="1200"/>
            </a:lvl4pPr>
            <a:lvl5pPr marL="1371966" indent="0" algn="ctr">
              <a:buNone/>
              <a:defRPr sz="1200"/>
            </a:lvl5pPr>
            <a:lvl6pPr marL="1714957" indent="0" algn="ctr">
              <a:buNone/>
              <a:defRPr sz="1200"/>
            </a:lvl6pPr>
            <a:lvl7pPr marL="2057949" indent="0" algn="ctr">
              <a:buNone/>
              <a:defRPr sz="1200"/>
            </a:lvl7pPr>
            <a:lvl8pPr marL="2400940" indent="0" algn="ctr">
              <a:buNone/>
              <a:defRPr sz="1200"/>
            </a:lvl8pPr>
            <a:lvl9pPr marL="2743932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34FE84-9DD0-4F8C-AD06-2CCE4353BA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 lIns="68598" tIns="34299" rIns="68598" bIns="34299"/>
          <a:lstStyle/>
          <a:p>
            <a:fld id="{2DB00539-76DD-4291-9C68-45997AB8432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97C6E8-82D6-46DC-9870-C4CB0BAC3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 lIns="68598" tIns="34299" rIns="68598" bIns="34299"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62BD4A-2090-46E1-92FD-5D40ABD7E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 lIns="68598" tIns="34299" rIns="68598" bIns="34299"/>
          <a:lstStyle/>
          <a:p>
            <a:fld id="{1DB53087-2C50-47AC-ACD0-434C56EF5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49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59763" y="4840798"/>
            <a:ext cx="627062" cy="28363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266048B4-E1F6-4B7C-B5CF-B726961A650C}" type="slidenum">
              <a:rPr lang="ru-RU" altLang="ru-RU">
                <a:solidFill>
                  <a:srgbClr val="003274"/>
                </a:solidFill>
              </a:rPr>
              <a:pPr/>
              <a:t>‹#›</a:t>
            </a:fld>
            <a:endParaRPr lang="ru-RU" alt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423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ы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art Placeholder 4"/>
          <p:cNvSpPr>
            <a:spLocks noGrp="1"/>
          </p:cNvSpPr>
          <p:nvPr>
            <p:ph type="chart" sz="quarter" idx="16"/>
          </p:nvPr>
        </p:nvSpPr>
        <p:spPr>
          <a:xfrm>
            <a:off x="539750" y="1476375"/>
            <a:ext cx="4014788" cy="18351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7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6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4808538" y="1476375"/>
            <a:ext cx="3940175" cy="18351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7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Место для указания источников и сносок</a:t>
            </a:r>
            <a:endParaRPr lang="en-US" dirty="0"/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3482975"/>
            <a:ext cx="4014788" cy="76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sz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Текст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4808538" y="3479346"/>
            <a:ext cx="3940174" cy="76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sz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45409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8" hasCustomPrompt="1"/>
          </p:nvPr>
        </p:nvSpPr>
        <p:spPr>
          <a:xfrm>
            <a:off x="539750" y="1476375"/>
            <a:ext cx="4014788" cy="28013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7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ru-RU" dirty="0"/>
              <a:t>Контент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9" hasCustomPrompt="1"/>
          </p:nvPr>
        </p:nvSpPr>
        <p:spPr>
          <a:xfrm>
            <a:off x="4808539" y="1476375"/>
            <a:ext cx="3940174" cy="28013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7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ru-RU" dirty="0"/>
              <a:t>Контент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Место для указания источников и сносок</a:t>
            </a: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76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4808537" y="1476375"/>
            <a:ext cx="3940175" cy="250787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en-US" sz="7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476375"/>
            <a:ext cx="4014788" cy="2458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charset="0"/>
              <a:buNone/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Место для указания источников и сносок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775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1476375"/>
            <a:ext cx="4860925" cy="12740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780"/>
              </a:lnSpc>
              <a:spcBef>
                <a:spcPts val="0"/>
              </a:spcBef>
              <a:buFontTx/>
              <a:buNone/>
              <a:defRPr sz="41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4488543"/>
            <a:ext cx="4860925" cy="22792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50" b="1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4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537857"/>
            <a:ext cx="4860925" cy="94637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Основная информация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3083605"/>
            <a:ext cx="4860925" cy="2279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0" y="3311525"/>
            <a:ext cx="4860925" cy="2279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109050184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38037" cy="5152838"/>
          </a:xfrm>
          <a:prstGeom prst="rect">
            <a:avLst/>
          </a:prstGeom>
        </p:spPr>
      </p:pic>
      <p:pic>
        <p:nvPicPr>
          <p:cNvPr id="6" name="Picture 6" descr="https://www.po-mayak.ru/upload/iblock/9ec/9ecb73e54779038d188628512a145e82.jpg">
            <a:extLst>
              <a:ext uri="{FF2B5EF4-FFF2-40B4-BE49-F238E27FC236}">
                <a16:creationId xmlns:a16="http://schemas.microsoft.com/office/drawing/2014/main" id="{9C4DD657-A62E-4141-A8ED-4D2EFA3A76C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2"/>
          <a:stretch/>
        </p:blipFill>
        <p:spPr bwMode="auto">
          <a:xfrm>
            <a:off x="3706801" y="434365"/>
            <a:ext cx="1137342" cy="81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2E8852FB-C57F-0144-92DA-F7FDD31D99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2" y="425269"/>
            <a:ext cx="2344312" cy="82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1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" y="0"/>
            <a:ext cx="9138037" cy="515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po-mayak.ru/upload/iblock/9ec/9ecb73e54779038d188628512a145e82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76" y="355382"/>
            <a:ext cx="435673" cy="3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44" y="359203"/>
            <a:ext cx="926594" cy="3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po-mayak.ru/upload/iblock/9ec/9ecb73e54779038d188628512a145e8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76" y="355382"/>
            <a:ext cx="435673" cy="3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44" y="359203"/>
            <a:ext cx="926594" cy="3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po-mayak.ru/upload/iblock/9ec/9ecb73e54779038d188628512a145e82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76" y="355382"/>
            <a:ext cx="435673" cy="3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44" y="359203"/>
            <a:ext cx="926594" cy="3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po-mayak.ru/upload/iblock/9ec/9ecb73e54779038d188628512a145e82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76" y="355382"/>
            <a:ext cx="435673" cy="3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44" y="359203"/>
            <a:ext cx="926594" cy="3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0" y="0"/>
            <a:ext cx="9138039" cy="5152838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BFCFDCD3-0E65-BD46-B70A-BD77913A52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38037" cy="515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3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Министерство финансов Забайкальского края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11"/>
          </p:nvPr>
        </p:nvSpPr>
        <p:spPr>
          <a:xfrm>
            <a:off x="539749" y="3977914"/>
            <a:ext cx="5711825" cy="218486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Антропова Вера Александровна</a:t>
            </a:r>
          </a:p>
        </p:txBody>
      </p:sp>
      <p:sp>
        <p:nvSpPr>
          <p:cNvPr id="19" name="Текст 4"/>
          <p:cNvSpPr>
            <a:spLocks noGrp="1"/>
          </p:cNvSpPr>
          <p:nvPr>
            <p:ph type="body" sz="quarter" idx="12"/>
          </p:nvPr>
        </p:nvSpPr>
        <p:spPr>
          <a:xfrm>
            <a:off x="517804" y="4237804"/>
            <a:ext cx="5711825" cy="284683"/>
          </a:xfrm>
          <a:prstGeom prst="rect">
            <a:avLst/>
          </a:prstGeo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Министр финансов Забайкальского края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164" y="481492"/>
            <a:ext cx="698432" cy="83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1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00" y="2012865"/>
            <a:ext cx="6718300" cy="1625686"/>
          </a:xfrm>
        </p:spPr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«Оптимизация процесса сбора информации о финансировании объектов строительства, капитального ремонта, приобретения оборудования»</a:t>
            </a:r>
            <a:endParaRPr lang="ru-RU" sz="27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11150" y="1004193"/>
            <a:ext cx="5508152" cy="500757"/>
          </a:xfrm>
        </p:spPr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Проект:</a:t>
            </a:r>
          </a:p>
        </p:txBody>
      </p:sp>
    </p:spTree>
    <p:extLst>
      <p:ext uri="{BB962C8B-B14F-4D97-AF65-F5344CB8AC3E}">
        <p14:creationId xmlns:p14="http://schemas.microsoft.com/office/powerpoint/2010/main" val="3244748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Организационно-распорядительные документы</a:t>
            </a:r>
            <a:endParaRPr lang="ru-RU" sz="27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898" y="370560"/>
            <a:ext cx="283682" cy="3387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C448329-B648-4BF0-B56B-9EED8C05A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97" y="1199566"/>
            <a:ext cx="2537775" cy="37284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09EE59B-580B-49BC-92D0-FBD9559E5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427" y="1198405"/>
            <a:ext cx="2499673" cy="3729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CF7010F-B91A-44E5-BBB5-7F645B0DBF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2356" y="1199566"/>
            <a:ext cx="2404165" cy="37433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8663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Организационно-распорядительные документы</a:t>
            </a:r>
            <a:endParaRPr lang="ru-RU" sz="27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898" y="370560"/>
            <a:ext cx="283682" cy="3387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17FA99-A344-41DE-BC40-6B80EC510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83" y="1265768"/>
            <a:ext cx="2542792" cy="3729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A99B54-B84E-4B5A-9F75-A3B99C18E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9360" y="1265768"/>
            <a:ext cx="2533878" cy="3729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47FAE4-B4A3-4525-9699-1B01D73DA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723" y="1265768"/>
            <a:ext cx="2542792" cy="3729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2153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3538" y="286020"/>
            <a:ext cx="6561138" cy="330200"/>
          </a:xfrm>
        </p:spPr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Команда проекта</a:t>
            </a:r>
            <a:endParaRPr lang="ru-RU" sz="27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533" y="363934"/>
            <a:ext cx="283682" cy="338725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315A3C3-20A5-48E7-A012-530CB2457146}"/>
              </a:ext>
            </a:extLst>
          </p:cNvPr>
          <p:cNvSpPr txBox="1">
            <a:spLocks/>
          </p:cNvSpPr>
          <p:nvPr/>
        </p:nvSpPr>
        <p:spPr>
          <a:xfrm>
            <a:off x="879116" y="1112030"/>
            <a:ext cx="4646300" cy="54344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z="2400" dirty="0" err="1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Хлуднева</a:t>
            </a:r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 Юлия </a:t>
            </a:r>
          </a:p>
          <a:p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Николаевна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E561E25D-A1C6-4976-AA0F-D2C65DDF6422}"/>
              </a:ext>
            </a:extLst>
          </p:cNvPr>
          <p:cNvSpPr txBox="1">
            <a:spLocks/>
          </p:cNvSpPr>
          <p:nvPr/>
        </p:nvSpPr>
        <p:spPr>
          <a:xfrm>
            <a:off x="810912" y="3452005"/>
            <a:ext cx="4646300" cy="54344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Банченко Ирина </a:t>
            </a:r>
          </a:p>
          <a:p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Юрьевна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4A35246-867A-4F37-A646-71D853163888}"/>
              </a:ext>
            </a:extLst>
          </p:cNvPr>
          <p:cNvSpPr txBox="1">
            <a:spLocks/>
          </p:cNvSpPr>
          <p:nvPr/>
        </p:nvSpPr>
        <p:spPr>
          <a:xfrm>
            <a:off x="879116" y="2222969"/>
            <a:ext cx="4646300" cy="54344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z="2400" dirty="0" err="1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Стремецкая</a:t>
            </a:r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 Вера </a:t>
            </a:r>
          </a:p>
          <a:p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Васильевна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0AB8DBE-6E73-42AC-9402-E0AC86FE9322}"/>
              </a:ext>
            </a:extLst>
          </p:cNvPr>
          <p:cNvSpPr txBox="1">
            <a:spLocks/>
          </p:cNvSpPr>
          <p:nvPr/>
        </p:nvSpPr>
        <p:spPr>
          <a:xfrm>
            <a:off x="5366039" y="2229643"/>
            <a:ext cx="4646300" cy="54344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Ивкина </a:t>
            </a:r>
          </a:p>
          <a:p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Оксана Валентиновна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21FFE918-9ED4-4B06-A637-82A57A3A4F84}"/>
              </a:ext>
            </a:extLst>
          </p:cNvPr>
          <p:cNvSpPr txBox="1">
            <a:spLocks/>
          </p:cNvSpPr>
          <p:nvPr/>
        </p:nvSpPr>
        <p:spPr>
          <a:xfrm>
            <a:off x="5366039" y="1156137"/>
            <a:ext cx="4646300" cy="54344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Власова </a:t>
            </a:r>
          </a:p>
          <a:p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Оксана Витальевна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DF72B5E5-0184-4197-9CFB-0A61A17C5E72}"/>
              </a:ext>
            </a:extLst>
          </p:cNvPr>
          <p:cNvSpPr txBox="1">
            <a:spLocks/>
          </p:cNvSpPr>
          <p:nvPr/>
        </p:nvSpPr>
        <p:spPr>
          <a:xfrm>
            <a:off x="5366039" y="3438815"/>
            <a:ext cx="4646300" cy="54344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1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sz="2400" dirty="0" err="1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Макковеева</a:t>
            </a:r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>
                <a:solidFill>
                  <a:srgbClr val="276399"/>
                </a:solidFill>
                <a:latin typeface="Times New Roman" pitchFamily="18" charset="0"/>
                <a:cs typeface="Times New Roman" pitchFamily="18" charset="0"/>
              </a:rPr>
              <a:t>Евгения Сергеевна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094B3E-396E-4295-96A1-15C7D4375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20" y="1198496"/>
            <a:ext cx="599103" cy="599103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9A71F0F-D852-42AD-8AC4-6CB6C174EDC1}"/>
              </a:ext>
            </a:extLst>
          </p:cNvPr>
          <p:cNvCxnSpPr/>
          <p:nvPr/>
        </p:nvCxnSpPr>
        <p:spPr>
          <a:xfrm>
            <a:off x="879116" y="1790925"/>
            <a:ext cx="307883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B5A9344-EAF1-4764-B285-616A190EB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538" y="2274579"/>
            <a:ext cx="599103" cy="599103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3AF0541-AA5A-4E04-B315-7B868D0D041A}"/>
              </a:ext>
            </a:extLst>
          </p:cNvPr>
          <p:cNvCxnSpPr/>
          <p:nvPr/>
        </p:nvCxnSpPr>
        <p:spPr>
          <a:xfrm>
            <a:off x="879116" y="2873682"/>
            <a:ext cx="307883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7BA1447-FB54-47BA-B03D-D19A3CB3B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20" y="3492783"/>
            <a:ext cx="599103" cy="599103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C47CA48-0CB5-4E61-9FCD-A3A1E71960E0}"/>
              </a:ext>
            </a:extLst>
          </p:cNvPr>
          <p:cNvCxnSpPr/>
          <p:nvPr/>
        </p:nvCxnSpPr>
        <p:spPr>
          <a:xfrm>
            <a:off x="810912" y="4109159"/>
            <a:ext cx="307883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30D3EFA-6DDD-473D-9E60-94EDB0957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743" y="1233042"/>
            <a:ext cx="599103" cy="599103"/>
          </a:xfrm>
          <a:prstGeom prst="rect">
            <a:avLst/>
          </a:prstGeom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D6ADDC8-84C4-4E34-92F5-E53C3FC23F26}"/>
              </a:ext>
            </a:extLst>
          </p:cNvPr>
          <p:cNvCxnSpPr/>
          <p:nvPr/>
        </p:nvCxnSpPr>
        <p:spPr>
          <a:xfrm>
            <a:off x="5366039" y="1797599"/>
            <a:ext cx="307883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7D92076-57C7-4AA4-B98D-9682460E0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432" y="2313472"/>
            <a:ext cx="599103" cy="599103"/>
          </a:xfrm>
          <a:prstGeom prst="rect">
            <a:avLst/>
          </a:prstGeom>
        </p:spPr>
      </p:pic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4A6B1BBB-5AAB-4E15-AAA4-D1B6A26B0C5E}"/>
              </a:ext>
            </a:extLst>
          </p:cNvPr>
          <p:cNvCxnSpPr/>
          <p:nvPr/>
        </p:nvCxnSpPr>
        <p:spPr>
          <a:xfrm>
            <a:off x="5366039" y="2912575"/>
            <a:ext cx="307883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F698FFF-2FE6-42E6-A73F-B12FDF02A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432" y="3445331"/>
            <a:ext cx="599103" cy="599103"/>
          </a:xfrm>
          <a:prstGeom prst="rect">
            <a:avLst/>
          </a:prstGeom>
        </p:spPr>
      </p:pic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59EF7B1D-63F2-4AB2-AB22-F2E64B99FA24}"/>
              </a:ext>
            </a:extLst>
          </p:cNvPr>
          <p:cNvCxnSpPr/>
          <p:nvPr/>
        </p:nvCxnSpPr>
        <p:spPr>
          <a:xfrm>
            <a:off x="5366039" y="4109159"/>
            <a:ext cx="307883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071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9EE13B-52BE-4101-9502-3D9D74554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696576"/>
            <a:ext cx="6731785" cy="451842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Паспорт проекта</a:t>
            </a:r>
            <a:endParaRPr lang="ru-RU" sz="27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394" y="348534"/>
            <a:ext cx="283682" cy="3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1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7B86FD52-5067-439F-BD72-D33D6D9C3090}"/>
              </a:ext>
            </a:extLst>
          </p:cNvPr>
          <p:cNvSpPr/>
          <p:nvPr/>
        </p:nvSpPr>
        <p:spPr>
          <a:xfrm>
            <a:off x="7663938" y="1943338"/>
            <a:ext cx="668557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18FF9E-36BB-49E6-BACB-3D8C45103A16}"/>
              </a:ext>
            </a:extLst>
          </p:cNvPr>
          <p:cNvSpPr/>
          <p:nvPr/>
        </p:nvSpPr>
        <p:spPr>
          <a:xfrm>
            <a:off x="998942" y="1113522"/>
            <a:ext cx="1014517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F59A75-EDFE-4B32-A49D-8E84CA4C0B57}"/>
              </a:ext>
            </a:extLst>
          </p:cNvPr>
          <p:cNvSpPr/>
          <p:nvPr/>
        </p:nvSpPr>
        <p:spPr>
          <a:xfrm>
            <a:off x="2186995" y="1113522"/>
            <a:ext cx="1014517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E6C2AE4-F92A-4A6B-BEA0-773B0A7D2E41}"/>
              </a:ext>
            </a:extLst>
          </p:cNvPr>
          <p:cNvSpPr/>
          <p:nvPr/>
        </p:nvSpPr>
        <p:spPr>
          <a:xfrm>
            <a:off x="3476277" y="1119084"/>
            <a:ext cx="1014517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0494E43-45B4-4293-A2AD-59C97C514DE6}"/>
              </a:ext>
            </a:extLst>
          </p:cNvPr>
          <p:cNvSpPr/>
          <p:nvPr/>
        </p:nvSpPr>
        <p:spPr>
          <a:xfrm>
            <a:off x="4856220" y="1113522"/>
            <a:ext cx="1957839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754A08-8831-4F59-9D59-286FCB6C60F3}"/>
              </a:ext>
            </a:extLst>
          </p:cNvPr>
          <p:cNvSpPr/>
          <p:nvPr/>
        </p:nvSpPr>
        <p:spPr>
          <a:xfrm>
            <a:off x="3888243" y="2719577"/>
            <a:ext cx="735719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21522FF-1811-43B4-BB83-8C98291B98E7}"/>
              </a:ext>
            </a:extLst>
          </p:cNvPr>
          <p:cNvSpPr/>
          <p:nvPr/>
        </p:nvSpPr>
        <p:spPr>
          <a:xfrm>
            <a:off x="2876843" y="2712902"/>
            <a:ext cx="774546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>
            <a:extLst>
              <a:ext uri="{FF2B5EF4-FFF2-40B4-BE49-F238E27FC236}">
                <a16:creationId xmlns:a16="http://schemas.microsoft.com/office/drawing/2014/main" id="{D2D422C1-59DC-4D2C-B361-48B2FA1B8E25}"/>
              </a:ext>
            </a:extLst>
          </p:cNvPr>
          <p:cNvSpPr/>
          <p:nvPr/>
        </p:nvSpPr>
        <p:spPr>
          <a:xfrm flipH="1">
            <a:off x="46164" y="1023381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ый треугольник 15">
            <a:extLst>
              <a:ext uri="{FF2B5EF4-FFF2-40B4-BE49-F238E27FC236}">
                <a16:creationId xmlns:a16="http://schemas.microsoft.com/office/drawing/2014/main" id="{0C7D50EA-F6D7-4F3E-BE63-FE03CC70EAB0}"/>
              </a:ext>
            </a:extLst>
          </p:cNvPr>
          <p:cNvSpPr/>
          <p:nvPr/>
        </p:nvSpPr>
        <p:spPr>
          <a:xfrm flipH="1">
            <a:off x="279770" y="1023381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>
            <a:extLst>
              <a:ext uri="{FF2B5EF4-FFF2-40B4-BE49-F238E27FC236}">
                <a16:creationId xmlns:a16="http://schemas.microsoft.com/office/drawing/2014/main" id="{3AB83FB2-323B-4506-A0E1-EFCB15922D47}"/>
              </a:ext>
            </a:extLst>
          </p:cNvPr>
          <p:cNvSpPr/>
          <p:nvPr/>
        </p:nvSpPr>
        <p:spPr>
          <a:xfrm flipH="1">
            <a:off x="513376" y="1023381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2AADAA1-4740-41FC-9091-186A07059122}"/>
              </a:ext>
            </a:extLst>
          </p:cNvPr>
          <p:cNvSpPr/>
          <p:nvPr/>
        </p:nvSpPr>
        <p:spPr>
          <a:xfrm>
            <a:off x="43940" y="1461704"/>
            <a:ext cx="703042" cy="8932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581AE5-E83A-483F-99E2-D8DD064B4374}"/>
              </a:ext>
            </a:extLst>
          </p:cNvPr>
          <p:cNvSpPr/>
          <p:nvPr/>
        </p:nvSpPr>
        <p:spPr>
          <a:xfrm>
            <a:off x="-39213" y="1684583"/>
            <a:ext cx="8554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Получение </a:t>
            </a:r>
          </a:p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поручения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79913EB-A978-4EF7-895E-57F38C025AFC}"/>
              </a:ext>
            </a:extLst>
          </p:cNvPr>
          <p:cNvSpPr/>
          <p:nvPr/>
        </p:nvSpPr>
        <p:spPr>
          <a:xfrm>
            <a:off x="998942" y="900756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10-20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8368632-FAE7-4AB6-8CF0-31CEF79E444D}"/>
              </a:ext>
            </a:extLst>
          </p:cNvPr>
          <p:cNvSpPr/>
          <p:nvPr/>
        </p:nvSpPr>
        <p:spPr>
          <a:xfrm>
            <a:off x="998943" y="1458913"/>
            <a:ext cx="1014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Создание/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оформление шаблона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A88D7F1-0588-4D57-A28F-A020E6AF4DC1}"/>
              </a:ext>
            </a:extLst>
          </p:cNvPr>
          <p:cNvSpPr/>
          <p:nvPr/>
        </p:nvSpPr>
        <p:spPr>
          <a:xfrm>
            <a:off x="5072027" y="1125211"/>
            <a:ext cx="152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Вход в программу Бюджет-Смарт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D58A5F1-241C-466F-A517-671BF368F324}"/>
              </a:ext>
            </a:extLst>
          </p:cNvPr>
          <p:cNvSpPr/>
          <p:nvPr/>
        </p:nvSpPr>
        <p:spPr>
          <a:xfrm>
            <a:off x="3454027" y="1366578"/>
            <a:ext cx="1014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формы отчета и выгрузка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42A9606-B3D9-4364-A79A-5039C24AA603}"/>
              </a:ext>
            </a:extLst>
          </p:cNvPr>
          <p:cNvSpPr/>
          <p:nvPr/>
        </p:nvSpPr>
        <p:spPr>
          <a:xfrm>
            <a:off x="2215918" y="1318747"/>
            <a:ext cx="1014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Вход в программу Бюджет-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NEXT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6941F3C-FB76-4C0E-84D7-6C4890C6A5BD}"/>
              </a:ext>
            </a:extLst>
          </p:cNvPr>
          <p:cNvSpPr/>
          <p:nvPr/>
        </p:nvSpPr>
        <p:spPr>
          <a:xfrm>
            <a:off x="4856220" y="1611913"/>
            <a:ext cx="1957839" cy="3437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C967A8A-C427-43A1-A879-D34023633868}"/>
              </a:ext>
            </a:extLst>
          </p:cNvPr>
          <p:cNvSpPr/>
          <p:nvPr/>
        </p:nvSpPr>
        <p:spPr>
          <a:xfrm>
            <a:off x="6145502" y="1955614"/>
            <a:ext cx="668557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892A0C1-5F97-4B3F-8A0F-151E78A5F8DC}"/>
              </a:ext>
            </a:extLst>
          </p:cNvPr>
          <p:cNvSpPr/>
          <p:nvPr/>
        </p:nvSpPr>
        <p:spPr>
          <a:xfrm>
            <a:off x="5475832" y="1962841"/>
            <a:ext cx="668557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36111B6-5E03-4383-8230-8C67DB824F38}"/>
              </a:ext>
            </a:extLst>
          </p:cNvPr>
          <p:cNvSpPr/>
          <p:nvPr/>
        </p:nvSpPr>
        <p:spPr>
          <a:xfrm>
            <a:off x="4856220" y="1962841"/>
            <a:ext cx="668557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FA48E4C-A5FE-4598-95F8-CB87E0DA6299}"/>
              </a:ext>
            </a:extLst>
          </p:cNvPr>
          <p:cNvSpPr/>
          <p:nvPr/>
        </p:nvSpPr>
        <p:spPr>
          <a:xfrm>
            <a:off x="5072027" y="1629761"/>
            <a:ext cx="152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периода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F8F7C997-33C3-4C38-BAD8-690846519333}"/>
              </a:ext>
            </a:extLst>
          </p:cNvPr>
          <p:cNvSpPr/>
          <p:nvPr/>
        </p:nvSpPr>
        <p:spPr>
          <a:xfrm>
            <a:off x="4765559" y="1927800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Период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53B580F5-5C78-4D4D-ABFA-89E4FE3898F7}"/>
              </a:ext>
            </a:extLst>
          </p:cNvPr>
          <p:cNvSpPr/>
          <p:nvPr/>
        </p:nvSpPr>
        <p:spPr>
          <a:xfrm>
            <a:off x="5425215" y="1927800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Период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B2C0CF3-D375-4F33-9B20-C24BE9AFDE7C}"/>
              </a:ext>
            </a:extLst>
          </p:cNvPr>
          <p:cNvSpPr/>
          <p:nvPr/>
        </p:nvSpPr>
        <p:spPr>
          <a:xfrm>
            <a:off x="6062901" y="1911167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Период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3BE40199-356D-4FE7-A00F-94C277C5B175}"/>
              </a:ext>
            </a:extLst>
          </p:cNvPr>
          <p:cNvSpPr/>
          <p:nvPr/>
        </p:nvSpPr>
        <p:spPr>
          <a:xfrm>
            <a:off x="7004282" y="1107941"/>
            <a:ext cx="1957839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88D1A50B-40F2-4250-854F-443B35E06C2C}"/>
              </a:ext>
            </a:extLst>
          </p:cNvPr>
          <p:cNvSpPr/>
          <p:nvPr/>
        </p:nvSpPr>
        <p:spPr>
          <a:xfrm>
            <a:off x="7220089" y="1119630"/>
            <a:ext cx="152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формы отчета и выгрузка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C50E696-3419-4669-BAD7-BCF4C5155D5B}"/>
              </a:ext>
            </a:extLst>
          </p:cNvPr>
          <p:cNvSpPr/>
          <p:nvPr/>
        </p:nvSpPr>
        <p:spPr>
          <a:xfrm>
            <a:off x="7004282" y="1606332"/>
            <a:ext cx="1957839" cy="3437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A2CFF4CF-C648-4FB8-87A0-A4B883372DE2}"/>
              </a:ext>
            </a:extLst>
          </p:cNvPr>
          <p:cNvSpPr/>
          <p:nvPr/>
        </p:nvSpPr>
        <p:spPr>
          <a:xfrm>
            <a:off x="7220089" y="1624180"/>
            <a:ext cx="152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периода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CC2F243F-B132-48C4-9B14-580CF7CD4A46}"/>
              </a:ext>
            </a:extLst>
          </p:cNvPr>
          <p:cNvSpPr/>
          <p:nvPr/>
        </p:nvSpPr>
        <p:spPr>
          <a:xfrm>
            <a:off x="8293564" y="1943892"/>
            <a:ext cx="668557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881DE710-6505-49E7-AF23-FB30414B0204}"/>
              </a:ext>
            </a:extLst>
          </p:cNvPr>
          <p:cNvSpPr/>
          <p:nvPr/>
        </p:nvSpPr>
        <p:spPr>
          <a:xfrm>
            <a:off x="7004282" y="1951119"/>
            <a:ext cx="668557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6AD5C462-7B24-4D7A-B802-85447E995059}"/>
              </a:ext>
            </a:extLst>
          </p:cNvPr>
          <p:cNvSpPr/>
          <p:nvPr/>
        </p:nvSpPr>
        <p:spPr>
          <a:xfrm>
            <a:off x="6913621" y="1916078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Период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715BA482-64C1-4609-84B1-D2F27D7F7173}"/>
              </a:ext>
            </a:extLst>
          </p:cNvPr>
          <p:cNvSpPr/>
          <p:nvPr/>
        </p:nvSpPr>
        <p:spPr>
          <a:xfrm>
            <a:off x="8210963" y="1899445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Период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59A559E8-D19A-4DBF-B8DD-CAAEC59F3718}"/>
              </a:ext>
            </a:extLst>
          </p:cNvPr>
          <p:cNvSpPr/>
          <p:nvPr/>
        </p:nvSpPr>
        <p:spPr>
          <a:xfrm>
            <a:off x="7656707" y="1950012"/>
            <a:ext cx="668557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8BD67C4A-25BC-4F1E-8C39-C8093C4256C1}"/>
              </a:ext>
            </a:extLst>
          </p:cNvPr>
          <p:cNvSpPr/>
          <p:nvPr/>
        </p:nvSpPr>
        <p:spPr>
          <a:xfrm>
            <a:off x="7581061" y="1912761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Период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B34D7D49-D334-4E98-B749-200A72C3E25A}"/>
              </a:ext>
            </a:extLst>
          </p:cNvPr>
          <p:cNvSpPr/>
          <p:nvPr/>
        </p:nvSpPr>
        <p:spPr>
          <a:xfrm>
            <a:off x="135087" y="2705675"/>
            <a:ext cx="2470625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94201A9-A9E6-43FC-B611-4A8B1B05B6BA}"/>
              </a:ext>
            </a:extLst>
          </p:cNvPr>
          <p:cNvSpPr/>
          <p:nvPr/>
        </p:nvSpPr>
        <p:spPr>
          <a:xfrm>
            <a:off x="-306468" y="2654594"/>
            <a:ext cx="3413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Выборка по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параметрам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(КБК, направление)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перенос данных в таблицу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Excel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7057639D-8A23-46CF-95D6-57FD3C8EFFFF}"/>
              </a:ext>
            </a:extLst>
          </p:cNvPr>
          <p:cNvSpPr/>
          <p:nvPr/>
        </p:nvSpPr>
        <p:spPr>
          <a:xfrm>
            <a:off x="126747" y="3277975"/>
            <a:ext cx="2470626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4FD4F433-9E6B-46FC-A8A3-F6ABAE4ED1E3}"/>
              </a:ext>
            </a:extLst>
          </p:cNvPr>
          <p:cNvSpPr/>
          <p:nvPr/>
        </p:nvSpPr>
        <p:spPr>
          <a:xfrm>
            <a:off x="126746" y="3562201"/>
            <a:ext cx="817200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9B6CC615-54DE-4608-BB7E-CA196EC17DA3}"/>
              </a:ext>
            </a:extLst>
          </p:cNvPr>
          <p:cNvSpPr/>
          <p:nvPr/>
        </p:nvSpPr>
        <p:spPr>
          <a:xfrm>
            <a:off x="550766" y="3264073"/>
            <a:ext cx="152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параметра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6CD92CE2-2FA0-4354-89DF-99E2475036C0}"/>
              </a:ext>
            </a:extLst>
          </p:cNvPr>
          <p:cNvSpPr/>
          <p:nvPr/>
        </p:nvSpPr>
        <p:spPr>
          <a:xfrm>
            <a:off x="102846" y="3524148"/>
            <a:ext cx="85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F62F35FD-F500-4339-8247-43E010801F37}"/>
              </a:ext>
            </a:extLst>
          </p:cNvPr>
          <p:cNvSpPr/>
          <p:nvPr/>
        </p:nvSpPr>
        <p:spPr>
          <a:xfrm>
            <a:off x="4828409" y="2719577"/>
            <a:ext cx="2536294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74F74BE7-B624-43B8-9688-89DAD626A3E3}"/>
              </a:ext>
            </a:extLst>
          </p:cNvPr>
          <p:cNvSpPr/>
          <p:nvPr/>
        </p:nvSpPr>
        <p:spPr>
          <a:xfrm>
            <a:off x="4398180" y="2677271"/>
            <a:ext cx="3413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Проверка полноты и достоверности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данных (проверка итогов, расчетов, корректировка ошибок)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D15F06F5-120E-4B7D-A815-E3F970EF86D8}"/>
              </a:ext>
            </a:extLst>
          </p:cNvPr>
          <p:cNvSpPr/>
          <p:nvPr/>
        </p:nvSpPr>
        <p:spPr>
          <a:xfrm>
            <a:off x="4820068" y="3300925"/>
            <a:ext cx="2536294" cy="2679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938FB95C-58AE-4A07-836D-30565B8CDB5A}"/>
              </a:ext>
            </a:extLst>
          </p:cNvPr>
          <p:cNvSpPr/>
          <p:nvPr/>
        </p:nvSpPr>
        <p:spPr>
          <a:xfrm>
            <a:off x="4820068" y="3576103"/>
            <a:ext cx="846000" cy="371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A0E6603C-70EC-48E1-8032-A9C8F86D931C}"/>
              </a:ext>
            </a:extLst>
          </p:cNvPr>
          <p:cNvSpPr/>
          <p:nvPr/>
        </p:nvSpPr>
        <p:spPr>
          <a:xfrm>
            <a:off x="5299789" y="3293371"/>
            <a:ext cx="152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параметра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87E40456-512E-4A96-899D-5E1492976928}"/>
              </a:ext>
            </a:extLst>
          </p:cNvPr>
          <p:cNvSpPr/>
          <p:nvPr/>
        </p:nvSpPr>
        <p:spPr>
          <a:xfrm>
            <a:off x="4817285" y="3544682"/>
            <a:ext cx="85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8004E21A-8260-404C-8163-0218C7600C70}"/>
              </a:ext>
            </a:extLst>
          </p:cNvPr>
          <p:cNvSpPr/>
          <p:nvPr/>
        </p:nvSpPr>
        <p:spPr>
          <a:xfrm>
            <a:off x="940994" y="3560871"/>
            <a:ext cx="837429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3B22B358-5588-4DE5-BCC6-6273F5944D40}"/>
              </a:ext>
            </a:extLst>
          </p:cNvPr>
          <p:cNvSpPr/>
          <p:nvPr/>
        </p:nvSpPr>
        <p:spPr>
          <a:xfrm>
            <a:off x="1779298" y="3552416"/>
            <a:ext cx="817200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13BDF2F1-713E-4512-8FCC-C0E99015E259}"/>
              </a:ext>
            </a:extLst>
          </p:cNvPr>
          <p:cNvSpPr/>
          <p:nvPr/>
        </p:nvSpPr>
        <p:spPr>
          <a:xfrm>
            <a:off x="927987" y="3531251"/>
            <a:ext cx="876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AB4BA77F-1F8D-4F55-AA6E-B9509D3E01CA}"/>
              </a:ext>
            </a:extLst>
          </p:cNvPr>
          <p:cNvSpPr/>
          <p:nvPr/>
        </p:nvSpPr>
        <p:spPr>
          <a:xfrm>
            <a:off x="1774539" y="3527250"/>
            <a:ext cx="85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43890A37-4BA2-40BC-B51B-EB806E447133}"/>
              </a:ext>
            </a:extLst>
          </p:cNvPr>
          <p:cNvSpPr/>
          <p:nvPr/>
        </p:nvSpPr>
        <p:spPr>
          <a:xfrm>
            <a:off x="5673556" y="3576103"/>
            <a:ext cx="846000" cy="371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235C6A7F-D102-4613-AED3-BAED7CC36306}"/>
              </a:ext>
            </a:extLst>
          </p:cNvPr>
          <p:cNvSpPr/>
          <p:nvPr/>
        </p:nvSpPr>
        <p:spPr>
          <a:xfrm>
            <a:off x="6530968" y="3568876"/>
            <a:ext cx="846000" cy="385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A6448DCA-E78A-4828-806D-E63E2F5BE933}"/>
              </a:ext>
            </a:extLst>
          </p:cNvPr>
          <p:cNvSpPr/>
          <p:nvPr/>
        </p:nvSpPr>
        <p:spPr>
          <a:xfrm>
            <a:off x="5656052" y="3537346"/>
            <a:ext cx="85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84F08084-B462-4C4C-826D-567359B2A15E}"/>
              </a:ext>
            </a:extLst>
          </p:cNvPr>
          <p:cNvSpPr/>
          <p:nvPr/>
        </p:nvSpPr>
        <p:spPr>
          <a:xfrm>
            <a:off x="6533214" y="3522021"/>
            <a:ext cx="85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7EB2B689-1C22-45E1-A7FE-49FB329F44C7}"/>
              </a:ext>
            </a:extLst>
          </p:cNvPr>
          <p:cNvSpPr/>
          <p:nvPr/>
        </p:nvSpPr>
        <p:spPr>
          <a:xfrm>
            <a:off x="7558026" y="2712902"/>
            <a:ext cx="735719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2" name="Прямоугольный треугольник 101">
            <a:extLst>
              <a:ext uri="{FF2B5EF4-FFF2-40B4-BE49-F238E27FC236}">
                <a16:creationId xmlns:a16="http://schemas.microsoft.com/office/drawing/2014/main" id="{7B4CEAFA-FCDD-46E6-B394-BAEF027285E0}"/>
              </a:ext>
            </a:extLst>
          </p:cNvPr>
          <p:cNvSpPr/>
          <p:nvPr/>
        </p:nvSpPr>
        <p:spPr>
          <a:xfrm flipH="1">
            <a:off x="8421919" y="2607886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ый треугольник 102">
            <a:extLst>
              <a:ext uri="{FF2B5EF4-FFF2-40B4-BE49-F238E27FC236}">
                <a16:creationId xmlns:a16="http://schemas.microsoft.com/office/drawing/2014/main" id="{CB2435BB-C111-42B7-B1FE-96D4040886AA}"/>
              </a:ext>
            </a:extLst>
          </p:cNvPr>
          <p:cNvSpPr/>
          <p:nvPr/>
        </p:nvSpPr>
        <p:spPr>
          <a:xfrm flipH="1">
            <a:off x="8655525" y="2607886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ый треугольник 103">
            <a:extLst>
              <a:ext uri="{FF2B5EF4-FFF2-40B4-BE49-F238E27FC236}">
                <a16:creationId xmlns:a16="http://schemas.microsoft.com/office/drawing/2014/main" id="{B68A53E6-0938-44F7-860E-3DA391B88208}"/>
              </a:ext>
            </a:extLst>
          </p:cNvPr>
          <p:cNvSpPr/>
          <p:nvPr/>
        </p:nvSpPr>
        <p:spPr>
          <a:xfrm flipH="1">
            <a:off x="8889131" y="2607886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6C5F2171-C0A0-4A3B-ABA0-134BED0F882C}"/>
              </a:ext>
            </a:extLst>
          </p:cNvPr>
          <p:cNvSpPr/>
          <p:nvPr/>
        </p:nvSpPr>
        <p:spPr>
          <a:xfrm>
            <a:off x="8419695" y="3046209"/>
            <a:ext cx="703042" cy="8932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9166CFE1-180A-4D72-B6D6-79D878574E0A}"/>
              </a:ext>
            </a:extLst>
          </p:cNvPr>
          <p:cNvSpPr/>
          <p:nvPr/>
        </p:nvSpPr>
        <p:spPr>
          <a:xfrm>
            <a:off x="8336542" y="3269088"/>
            <a:ext cx="855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Исполнение </a:t>
            </a:r>
          </a:p>
          <a:p>
            <a:pPr algn="ctr"/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поручения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68DF7E9F-FDF9-46D4-875E-9F62C5CF2CCA}"/>
              </a:ext>
            </a:extLst>
          </p:cNvPr>
          <p:cNvSpPr/>
          <p:nvPr/>
        </p:nvSpPr>
        <p:spPr>
          <a:xfrm>
            <a:off x="2777892" y="2863454"/>
            <a:ext cx="1014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Корректи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ровка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единиц измерения</a:t>
            </a: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621C3108-F865-4188-9B17-1D0CB1C82C36}"/>
              </a:ext>
            </a:extLst>
          </p:cNvPr>
          <p:cNvSpPr/>
          <p:nvPr/>
        </p:nvSpPr>
        <p:spPr>
          <a:xfrm>
            <a:off x="3742789" y="3114438"/>
            <a:ext cx="101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Расчет формул 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9CD6CB40-B89A-4A61-8A20-4709E3DEA005}"/>
              </a:ext>
            </a:extLst>
          </p:cNvPr>
          <p:cNvSpPr/>
          <p:nvPr/>
        </p:nvSpPr>
        <p:spPr>
          <a:xfrm>
            <a:off x="7410923" y="2725888"/>
            <a:ext cx="1014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Печать, передача</a:t>
            </a:r>
          </a:p>
          <a:p>
            <a:pPr algn="ctr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информа-ции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руководст-ву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73BB1C50-469A-4FCD-8134-3DAF07BC76BE}"/>
              </a:ext>
            </a:extLst>
          </p:cNvPr>
          <p:cNvSpPr/>
          <p:nvPr/>
        </p:nvSpPr>
        <p:spPr>
          <a:xfrm>
            <a:off x="2195338" y="894574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1-2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34319261-A439-4A45-BCE4-9D0DAFE66E8F}"/>
              </a:ext>
            </a:extLst>
          </p:cNvPr>
          <p:cNvSpPr/>
          <p:nvPr/>
        </p:nvSpPr>
        <p:spPr>
          <a:xfrm>
            <a:off x="3492965" y="878111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2-3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2CF53BA2-1A7E-4390-B6B1-B98B14087C8F}"/>
              </a:ext>
            </a:extLst>
          </p:cNvPr>
          <p:cNvSpPr/>
          <p:nvPr/>
        </p:nvSpPr>
        <p:spPr>
          <a:xfrm>
            <a:off x="4851842" y="891112"/>
            <a:ext cx="195783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20-25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47BD370C-68AF-438A-BC82-9527B34FB738}"/>
              </a:ext>
            </a:extLst>
          </p:cNvPr>
          <p:cNvSpPr/>
          <p:nvPr/>
        </p:nvSpPr>
        <p:spPr>
          <a:xfrm>
            <a:off x="7004281" y="881349"/>
            <a:ext cx="195783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15-20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735493BB-40F1-43EC-8496-CFC8DA58C26C}"/>
              </a:ext>
            </a:extLst>
          </p:cNvPr>
          <p:cNvSpPr/>
          <p:nvPr/>
        </p:nvSpPr>
        <p:spPr>
          <a:xfrm>
            <a:off x="139197" y="2463445"/>
            <a:ext cx="248267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500-600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D93F7E94-A812-4CFC-A85C-CBCDD9E2D963}"/>
              </a:ext>
            </a:extLst>
          </p:cNvPr>
          <p:cNvSpPr/>
          <p:nvPr/>
        </p:nvSpPr>
        <p:spPr>
          <a:xfrm>
            <a:off x="2731519" y="2456854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20-30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55659F69-D87C-44B9-8076-738017F5EAC8}"/>
              </a:ext>
            </a:extLst>
          </p:cNvPr>
          <p:cNvSpPr/>
          <p:nvPr/>
        </p:nvSpPr>
        <p:spPr>
          <a:xfrm>
            <a:off x="3763726" y="2456191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15-20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0ABD13C1-4951-4D64-BD4B-A76A88FF8C54}"/>
              </a:ext>
            </a:extLst>
          </p:cNvPr>
          <p:cNvSpPr/>
          <p:nvPr/>
        </p:nvSpPr>
        <p:spPr>
          <a:xfrm>
            <a:off x="4851842" y="2463445"/>
            <a:ext cx="250452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15-20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00567343-49DF-4813-8568-295F24F811D1}"/>
              </a:ext>
            </a:extLst>
          </p:cNvPr>
          <p:cNvSpPr/>
          <p:nvPr/>
        </p:nvSpPr>
        <p:spPr>
          <a:xfrm>
            <a:off x="7432396" y="2447646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2-4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20" name="Стрелка: вправо 119">
            <a:extLst>
              <a:ext uri="{FF2B5EF4-FFF2-40B4-BE49-F238E27FC236}">
                <a16:creationId xmlns:a16="http://schemas.microsoft.com/office/drawing/2014/main" id="{12E5415A-9387-406A-954B-C4747D0DAFC7}"/>
              </a:ext>
            </a:extLst>
          </p:cNvPr>
          <p:cNvSpPr/>
          <p:nvPr/>
        </p:nvSpPr>
        <p:spPr>
          <a:xfrm>
            <a:off x="766351" y="1708906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Стрелка: вправо 120">
            <a:extLst>
              <a:ext uri="{FF2B5EF4-FFF2-40B4-BE49-F238E27FC236}">
                <a16:creationId xmlns:a16="http://schemas.microsoft.com/office/drawing/2014/main" id="{264A8530-6FF1-47AD-BA11-8281410FB3CB}"/>
              </a:ext>
            </a:extLst>
          </p:cNvPr>
          <p:cNvSpPr/>
          <p:nvPr/>
        </p:nvSpPr>
        <p:spPr>
          <a:xfrm>
            <a:off x="1986590" y="1702896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Стрелка: вправо 121">
            <a:extLst>
              <a:ext uri="{FF2B5EF4-FFF2-40B4-BE49-F238E27FC236}">
                <a16:creationId xmlns:a16="http://schemas.microsoft.com/office/drawing/2014/main" id="{C70A4698-D4B0-4B72-A70B-C4A9E753B814}"/>
              </a:ext>
            </a:extLst>
          </p:cNvPr>
          <p:cNvSpPr/>
          <p:nvPr/>
        </p:nvSpPr>
        <p:spPr>
          <a:xfrm>
            <a:off x="3190845" y="1693403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Стрелка: вправо 122">
            <a:extLst>
              <a:ext uri="{FF2B5EF4-FFF2-40B4-BE49-F238E27FC236}">
                <a16:creationId xmlns:a16="http://schemas.microsoft.com/office/drawing/2014/main" id="{06A952D3-490B-4FE3-A1D3-F2E250E063BB}"/>
              </a:ext>
            </a:extLst>
          </p:cNvPr>
          <p:cNvSpPr/>
          <p:nvPr/>
        </p:nvSpPr>
        <p:spPr>
          <a:xfrm>
            <a:off x="4468543" y="1693403"/>
            <a:ext cx="348742" cy="1259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Стрелка: вправо 123">
            <a:extLst>
              <a:ext uri="{FF2B5EF4-FFF2-40B4-BE49-F238E27FC236}">
                <a16:creationId xmlns:a16="http://schemas.microsoft.com/office/drawing/2014/main" id="{93E7B122-73E1-457B-B185-131E8A5BCC13}"/>
              </a:ext>
            </a:extLst>
          </p:cNvPr>
          <p:cNvSpPr/>
          <p:nvPr/>
        </p:nvSpPr>
        <p:spPr>
          <a:xfrm>
            <a:off x="6788474" y="1655253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Стрелка: вправо 124">
            <a:extLst>
              <a:ext uri="{FF2B5EF4-FFF2-40B4-BE49-F238E27FC236}">
                <a16:creationId xmlns:a16="http://schemas.microsoft.com/office/drawing/2014/main" id="{BB05A77A-6588-4626-B9BB-1803843BC752}"/>
              </a:ext>
            </a:extLst>
          </p:cNvPr>
          <p:cNvSpPr/>
          <p:nvPr/>
        </p:nvSpPr>
        <p:spPr>
          <a:xfrm>
            <a:off x="8903113" y="1633620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26" name="Стрелка: вправо 125">
            <a:extLst>
              <a:ext uri="{FF2B5EF4-FFF2-40B4-BE49-F238E27FC236}">
                <a16:creationId xmlns:a16="http://schemas.microsoft.com/office/drawing/2014/main" id="{D1027C2A-EE2F-41EE-8A45-F2879068DA02}"/>
              </a:ext>
            </a:extLst>
          </p:cNvPr>
          <p:cNvSpPr/>
          <p:nvPr/>
        </p:nvSpPr>
        <p:spPr>
          <a:xfrm>
            <a:off x="-21945" y="3198460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27" name="Стрелка: вправо 126">
            <a:extLst>
              <a:ext uri="{FF2B5EF4-FFF2-40B4-BE49-F238E27FC236}">
                <a16:creationId xmlns:a16="http://schemas.microsoft.com/office/drawing/2014/main" id="{61B1F007-E04D-419C-9A48-49890E7DE6FC}"/>
              </a:ext>
            </a:extLst>
          </p:cNvPr>
          <p:cNvSpPr/>
          <p:nvPr/>
        </p:nvSpPr>
        <p:spPr>
          <a:xfrm>
            <a:off x="2605240" y="3226894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28" name="Стрелка: вправо 127">
            <a:extLst>
              <a:ext uri="{FF2B5EF4-FFF2-40B4-BE49-F238E27FC236}">
                <a16:creationId xmlns:a16="http://schemas.microsoft.com/office/drawing/2014/main" id="{7D58B92A-837E-4018-9DA4-C525CA25AC98}"/>
              </a:ext>
            </a:extLst>
          </p:cNvPr>
          <p:cNvSpPr/>
          <p:nvPr/>
        </p:nvSpPr>
        <p:spPr>
          <a:xfrm>
            <a:off x="3628412" y="3231649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м</a:t>
            </a:r>
          </a:p>
        </p:txBody>
      </p:sp>
      <p:sp>
        <p:nvSpPr>
          <p:cNvPr id="129" name="Стрелка: вправо 128">
            <a:extLst>
              <a:ext uri="{FF2B5EF4-FFF2-40B4-BE49-F238E27FC236}">
                <a16:creationId xmlns:a16="http://schemas.microsoft.com/office/drawing/2014/main" id="{BAA7467F-2AF8-416D-912D-22C859802FF9}"/>
              </a:ext>
            </a:extLst>
          </p:cNvPr>
          <p:cNvSpPr/>
          <p:nvPr/>
        </p:nvSpPr>
        <p:spPr>
          <a:xfrm>
            <a:off x="4583994" y="3215377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30" name="Стрелка: вправо 129">
            <a:extLst>
              <a:ext uri="{FF2B5EF4-FFF2-40B4-BE49-F238E27FC236}">
                <a16:creationId xmlns:a16="http://schemas.microsoft.com/office/drawing/2014/main" id="{F20901BB-974E-48F0-97D8-5D5A693691D4}"/>
              </a:ext>
            </a:extLst>
          </p:cNvPr>
          <p:cNvSpPr/>
          <p:nvPr/>
        </p:nvSpPr>
        <p:spPr>
          <a:xfrm>
            <a:off x="7333667" y="3206946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31" name="Стрелка: вправо 130">
            <a:extLst>
              <a:ext uri="{FF2B5EF4-FFF2-40B4-BE49-F238E27FC236}">
                <a16:creationId xmlns:a16="http://schemas.microsoft.com/office/drawing/2014/main" id="{B81B96E1-A29A-4EE6-8453-9493AA01EC1D}"/>
              </a:ext>
            </a:extLst>
          </p:cNvPr>
          <p:cNvSpPr/>
          <p:nvPr/>
        </p:nvSpPr>
        <p:spPr>
          <a:xfrm>
            <a:off x="8233018" y="3227935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32" name="Заголовок 2">
            <a:extLst>
              <a:ext uri="{FF2B5EF4-FFF2-40B4-BE49-F238E27FC236}">
                <a16:creationId xmlns:a16="http://schemas.microsoft.com/office/drawing/2014/main" id="{2E6D0B67-D4A7-49F6-9C50-A9A7D514B66A}"/>
              </a:ext>
            </a:extLst>
          </p:cNvPr>
          <p:cNvSpPr txBox="1">
            <a:spLocks/>
          </p:cNvSpPr>
          <p:nvPr/>
        </p:nvSpPr>
        <p:spPr>
          <a:xfrm>
            <a:off x="-1362928" y="186888"/>
            <a:ext cx="6561138" cy="330200"/>
          </a:xfrm>
          <a:prstGeom prst="rect">
            <a:avLst/>
          </a:prstGeom>
        </p:spPr>
        <p:txBody>
          <a:bodyPr lIns="68598" tIns="34299" rIns="68598" bIns="34299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>
                <a:latin typeface="Times New Roman" pitchFamily="18" charset="0"/>
                <a:cs typeface="Times New Roman" pitchFamily="18" charset="0"/>
              </a:rPr>
              <a:t>Текущая карта процесса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376DB14C-286B-42A9-8C3E-455FB150FCFF}"/>
              </a:ext>
            </a:extLst>
          </p:cNvPr>
          <p:cNvSpPr/>
          <p:nvPr/>
        </p:nvSpPr>
        <p:spPr>
          <a:xfrm>
            <a:off x="630179" y="4388150"/>
            <a:ext cx="2754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Значительные временные потери</a:t>
            </a:r>
          </a:p>
        </p:txBody>
      </p:sp>
      <p:sp>
        <p:nvSpPr>
          <p:cNvPr id="138" name="Пятно 1 4">
            <a:extLst>
              <a:ext uri="{FF2B5EF4-FFF2-40B4-BE49-F238E27FC236}">
                <a16:creationId xmlns:a16="http://schemas.microsoft.com/office/drawing/2014/main" id="{740787C2-E57A-4E3B-BBF0-5A1A65D0D43D}"/>
              </a:ext>
            </a:extLst>
          </p:cNvPr>
          <p:cNvSpPr/>
          <p:nvPr/>
        </p:nvSpPr>
        <p:spPr bwMode="auto">
          <a:xfrm>
            <a:off x="233451" y="4361208"/>
            <a:ext cx="380698" cy="359547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43" name="Пятно 1 4">
            <a:extLst>
              <a:ext uri="{FF2B5EF4-FFF2-40B4-BE49-F238E27FC236}">
                <a16:creationId xmlns:a16="http://schemas.microsoft.com/office/drawing/2014/main" id="{7909CF21-715C-496E-88B7-D1A16C23B4A0}"/>
              </a:ext>
            </a:extLst>
          </p:cNvPr>
          <p:cNvSpPr/>
          <p:nvPr/>
        </p:nvSpPr>
        <p:spPr bwMode="auto">
          <a:xfrm>
            <a:off x="1212141" y="2181414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:a16="http://schemas.microsoft.com/office/drawing/2014/main" id="{766551A4-B3E6-4D3B-90C1-5649E9C856E9}"/>
              </a:ext>
            </a:extLst>
          </p:cNvPr>
          <p:cNvSpPr/>
          <p:nvPr/>
        </p:nvSpPr>
        <p:spPr>
          <a:xfrm>
            <a:off x="7029470" y="4364540"/>
            <a:ext cx="1989493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ИТОГО ВПП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t=600-744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мин. (10-12,4 ч.)</a:t>
            </a:r>
          </a:p>
        </p:txBody>
      </p:sp>
      <p:sp>
        <p:nvSpPr>
          <p:cNvPr id="118" name="Пятно 1 4">
            <a:extLst>
              <a:ext uri="{FF2B5EF4-FFF2-40B4-BE49-F238E27FC236}">
                <a16:creationId xmlns:a16="http://schemas.microsoft.com/office/drawing/2014/main" id="{5133310D-05FB-4AF7-8AE4-AACADC6C12E0}"/>
              </a:ext>
            </a:extLst>
          </p:cNvPr>
          <p:cNvSpPr/>
          <p:nvPr/>
        </p:nvSpPr>
        <p:spPr bwMode="auto">
          <a:xfrm>
            <a:off x="2484070" y="2237366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61" name="Пятно 1 4">
            <a:extLst>
              <a:ext uri="{FF2B5EF4-FFF2-40B4-BE49-F238E27FC236}">
                <a16:creationId xmlns:a16="http://schemas.microsoft.com/office/drawing/2014/main" id="{5471C609-1CDB-422A-BB2E-0BD29319A4EB}"/>
              </a:ext>
            </a:extLst>
          </p:cNvPr>
          <p:cNvSpPr/>
          <p:nvPr/>
        </p:nvSpPr>
        <p:spPr bwMode="auto">
          <a:xfrm>
            <a:off x="3870993" y="2203826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63" name="Пятно 1 4">
            <a:extLst>
              <a:ext uri="{FF2B5EF4-FFF2-40B4-BE49-F238E27FC236}">
                <a16:creationId xmlns:a16="http://schemas.microsoft.com/office/drawing/2014/main" id="{6F1D5221-08F4-48AE-8E5F-CF09B7E2796D}"/>
              </a:ext>
            </a:extLst>
          </p:cNvPr>
          <p:cNvSpPr/>
          <p:nvPr/>
        </p:nvSpPr>
        <p:spPr bwMode="auto">
          <a:xfrm>
            <a:off x="5408165" y="2193537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64" name="Пятно 1 4">
            <a:extLst>
              <a:ext uri="{FF2B5EF4-FFF2-40B4-BE49-F238E27FC236}">
                <a16:creationId xmlns:a16="http://schemas.microsoft.com/office/drawing/2014/main" id="{302A4984-BE14-47CE-A8B9-86FDD46CA4A6}"/>
              </a:ext>
            </a:extLst>
          </p:cNvPr>
          <p:cNvSpPr/>
          <p:nvPr/>
        </p:nvSpPr>
        <p:spPr bwMode="auto">
          <a:xfrm>
            <a:off x="7633351" y="2196286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65" name="Пятно 1 4">
            <a:extLst>
              <a:ext uri="{FF2B5EF4-FFF2-40B4-BE49-F238E27FC236}">
                <a16:creationId xmlns:a16="http://schemas.microsoft.com/office/drawing/2014/main" id="{B92078FE-0BCA-4AB9-9CE3-C130C5F97F04}"/>
              </a:ext>
            </a:extLst>
          </p:cNvPr>
          <p:cNvSpPr/>
          <p:nvPr/>
        </p:nvSpPr>
        <p:spPr bwMode="auto">
          <a:xfrm>
            <a:off x="737679" y="3808623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66" name="Пятно 1 4">
            <a:extLst>
              <a:ext uri="{FF2B5EF4-FFF2-40B4-BE49-F238E27FC236}">
                <a16:creationId xmlns:a16="http://schemas.microsoft.com/office/drawing/2014/main" id="{6FD94CBB-EB16-459B-A85E-D9B9C122244D}"/>
              </a:ext>
            </a:extLst>
          </p:cNvPr>
          <p:cNvSpPr/>
          <p:nvPr/>
        </p:nvSpPr>
        <p:spPr bwMode="auto">
          <a:xfrm>
            <a:off x="3019366" y="3822525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67" name="Пятно 1 4">
            <a:extLst>
              <a:ext uri="{FF2B5EF4-FFF2-40B4-BE49-F238E27FC236}">
                <a16:creationId xmlns:a16="http://schemas.microsoft.com/office/drawing/2014/main" id="{68B373D3-9500-42DB-9769-E344F394D03F}"/>
              </a:ext>
            </a:extLst>
          </p:cNvPr>
          <p:cNvSpPr/>
          <p:nvPr/>
        </p:nvSpPr>
        <p:spPr bwMode="auto">
          <a:xfrm>
            <a:off x="4077815" y="3860511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68" name="Пятно 1 4">
            <a:extLst>
              <a:ext uri="{FF2B5EF4-FFF2-40B4-BE49-F238E27FC236}">
                <a16:creationId xmlns:a16="http://schemas.microsoft.com/office/drawing/2014/main" id="{01341EE3-567C-42BD-9E2B-8C20A96A0410}"/>
              </a:ext>
            </a:extLst>
          </p:cNvPr>
          <p:cNvSpPr/>
          <p:nvPr/>
        </p:nvSpPr>
        <p:spPr bwMode="auto">
          <a:xfrm>
            <a:off x="5477482" y="3818034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395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Прямоугольник 171">
            <a:extLst>
              <a:ext uri="{FF2B5EF4-FFF2-40B4-BE49-F238E27FC236}">
                <a16:creationId xmlns:a16="http://schemas.microsoft.com/office/drawing/2014/main" id="{5AD30A1E-E89C-4751-97DC-E5BA4BDA3362}"/>
              </a:ext>
            </a:extLst>
          </p:cNvPr>
          <p:cNvSpPr/>
          <p:nvPr/>
        </p:nvSpPr>
        <p:spPr>
          <a:xfrm>
            <a:off x="6406598" y="1973031"/>
            <a:ext cx="1063020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18FF9E-36BB-49E6-BACB-3D8C45103A16}"/>
              </a:ext>
            </a:extLst>
          </p:cNvPr>
          <p:cNvSpPr/>
          <p:nvPr/>
        </p:nvSpPr>
        <p:spPr>
          <a:xfrm>
            <a:off x="998942" y="1940144"/>
            <a:ext cx="1014517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754A08-8831-4F59-9D59-286FCB6C60F3}"/>
              </a:ext>
            </a:extLst>
          </p:cNvPr>
          <p:cNvSpPr/>
          <p:nvPr/>
        </p:nvSpPr>
        <p:spPr>
          <a:xfrm>
            <a:off x="5052391" y="1940838"/>
            <a:ext cx="826228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ый треугольник 13">
            <a:extLst>
              <a:ext uri="{FF2B5EF4-FFF2-40B4-BE49-F238E27FC236}">
                <a16:creationId xmlns:a16="http://schemas.microsoft.com/office/drawing/2014/main" id="{D2D422C1-59DC-4D2C-B361-48B2FA1B8E25}"/>
              </a:ext>
            </a:extLst>
          </p:cNvPr>
          <p:cNvSpPr/>
          <p:nvPr/>
        </p:nvSpPr>
        <p:spPr>
          <a:xfrm flipH="1">
            <a:off x="46164" y="1850003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ый треугольник 15">
            <a:extLst>
              <a:ext uri="{FF2B5EF4-FFF2-40B4-BE49-F238E27FC236}">
                <a16:creationId xmlns:a16="http://schemas.microsoft.com/office/drawing/2014/main" id="{0C7D50EA-F6D7-4F3E-BE63-FE03CC70EAB0}"/>
              </a:ext>
            </a:extLst>
          </p:cNvPr>
          <p:cNvSpPr/>
          <p:nvPr/>
        </p:nvSpPr>
        <p:spPr>
          <a:xfrm flipH="1">
            <a:off x="279770" y="1850003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>
            <a:extLst>
              <a:ext uri="{FF2B5EF4-FFF2-40B4-BE49-F238E27FC236}">
                <a16:creationId xmlns:a16="http://schemas.microsoft.com/office/drawing/2014/main" id="{3AB83FB2-323B-4506-A0E1-EFCB15922D47}"/>
              </a:ext>
            </a:extLst>
          </p:cNvPr>
          <p:cNvSpPr/>
          <p:nvPr/>
        </p:nvSpPr>
        <p:spPr>
          <a:xfrm flipH="1">
            <a:off x="513376" y="1850003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2AADAA1-4740-41FC-9091-186A07059122}"/>
              </a:ext>
            </a:extLst>
          </p:cNvPr>
          <p:cNvSpPr/>
          <p:nvPr/>
        </p:nvSpPr>
        <p:spPr>
          <a:xfrm>
            <a:off x="43940" y="2288326"/>
            <a:ext cx="703042" cy="8932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581AE5-E83A-483F-99E2-D8DD064B4374}"/>
              </a:ext>
            </a:extLst>
          </p:cNvPr>
          <p:cNvSpPr/>
          <p:nvPr/>
        </p:nvSpPr>
        <p:spPr>
          <a:xfrm>
            <a:off x="-39213" y="2511205"/>
            <a:ext cx="8554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Получение </a:t>
            </a:r>
          </a:p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поручения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79913EB-A978-4EF7-895E-57F38C025AFC}"/>
              </a:ext>
            </a:extLst>
          </p:cNvPr>
          <p:cNvSpPr/>
          <p:nvPr/>
        </p:nvSpPr>
        <p:spPr>
          <a:xfrm>
            <a:off x="991253" y="1605817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1-2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02" name="Прямоугольный треугольник 101">
            <a:extLst>
              <a:ext uri="{FF2B5EF4-FFF2-40B4-BE49-F238E27FC236}">
                <a16:creationId xmlns:a16="http://schemas.microsoft.com/office/drawing/2014/main" id="{7B4CEAFA-FCDD-46E6-B394-BAEF027285E0}"/>
              </a:ext>
            </a:extLst>
          </p:cNvPr>
          <p:cNvSpPr/>
          <p:nvPr/>
        </p:nvSpPr>
        <p:spPr>
          <a:xfrm flipH="1">
            <a:off x="7975315" y="1812390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ый треугольник 102">
            <a:extLst>
              <a:ext uri="{FF2B5EF4-FFF2-40B4-BE49-F238E27FC236}">
                <a16:creationId xmlns:a16="http://schemas.microsoft.com/office/drawing/2014/main" id="{CB2435BB-C111-42B7-B1FE-96D4040886AA}"/>
              </a:ext>
            </a:extLst>
          </p:cNvPr>
          <p:cNvSpPr/>
          <p:nvPr/>
        </p:nvSpPr>
        <p:spPr>
          <a:xfrm flipH="1">
            <a:off x="8225179" y="1821895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ый треугольник 103">
            <a:extLst>
              <a:ext uri="{FF2B5EF4-FFF2-40B4-BE49-F238E27FC236}">
                <a16:creationId xmlns:a16="http://schemas.microsoft.com/office/drawing/2014/main" id="{B68A53E6-0938-44F7-860E-3DA391B88208}"/>
              </a:ext>
            </a:extLst>
          </p:cNvPr>
          <p:cNvSpPr/>
          <p:nvPr/>
        </p:nvSpPr>
        <p:spPr>
          <a:xfrm flipH="1">
            <a:off x="8458784" y="1815212"/>
            <a:ext cx="288403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6C5F2171-C0A0-4A3B-ABA0-134BED0F882C}"/>
              </a:ext>
            </a:extLst>
          </p:cNvPr>
          <p:cNvSpPr/>
          <p:nvPr/>
        </p:nvSpPr>
        <p:spPr>
          <a:xfrm>
            <a:off x="7959057" y="2251180"/>
            <a:ext cx="791835" cy="8932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9166CFE1-180A-4D72-B6D6-79D878574E0A}"/>
              </a:ext>
            </a:extLst>
          </p:cNvPr>
          <p:cNvSpPr/>
          <p:nvPr/>
        </p:nvSpPr>
        <p:spPr>
          <a:xfrm>
            <a:off x="7886021" y="2409817"/>
            <a:ext cx="9379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Исполнение </a:t>
            </a:r>
          </a:p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поручения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9CD6CB40-B89A-4A61-8A20-4709E3DEA005}"/>
              </a:ext>
            </a:extLst>
          </p:cNvPr>
          <p:cNvSpPr/>
          <p:nvPr/>
        </p:nvSpPr>
        <p:spPr>
          <a:xfrm>
            <a:off x="4968300" y="2272658"/>
            <a:ext cx="1014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Выгрузка формы отчета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73BB1C50-469A-4FCD-8134-3DAF07BC76BE}"/>
              </a:ext>
            </a:extLst>
          </p:cNvPr>
          <p:cNvSpPr/>
          <p:nvPr/>
        </p:nvSpPr>
        <p:spPr>
          <a:xfrm>
            <a:off x="2940376" y="1633266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4-6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34319261-A439-4A45-BCE4-9D0DAFE66E8F}"/>
              </a:ext>
            </a:extLst>
          </p:cNvPr>
          <p:cNvSpPr/>
          <p:nvPr/>
        </p:nvSpPr>
        <p:spPr>
          <a:xfrm>
            <a:off x="4966590" y="1598912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2-3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2CF53BA2-1A7E-4390-B6B1-B98B14087C8F}"/>
              </a:ext>
            </a:extLst>
          </p:cNvPr>
          <p:cNvSpPr/>
          <p:nvPr/>
        </p:nvSpPr>
        <p:spPr>
          <a:xfrm>
            <a:off x="5964684" y="1668850"/>
            <a:ext cx="195783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2-4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20" name="Стрелка: вправо 119">
            <a:extLst>
              <a:ext uri="{FF2B5EF4-FFF2-40B4-BE49-F238E27FC236}">
                <a16:creationId xmlns:a16="http://schemas.microsoft.com/office/drawing/2014/main" id="{12E5415A-9387-406A-954B-C4747D0DAFC7}"/>
              </a:ext>
            </a:extLst>
          </p:cNvPr>
          <p:cNvSpPr/>
          <p:nvPr/>
        </p:nvSpPr>
        <p:spPr>
          <a:xfrm>
            <a:off x="743546" y="2489984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Заголовок 2">
            <a:extLst>
              <a:ext uri="{FF2B5EF4-FFF2-40B4-BE49-F238E27FC236}">
                <a16:creationId xmlns:a16="http://schemas.microsoft.com/office/drawing/2014/main" id="{2E6D0B67-D4A7-49F6-9C50-A9A7D514B66A}"/>
              </a:ext>
            </a:extLst>
          </p:cNvPr>
          <p:cNvSpPr txBox="1">
            <a:spLocks/>
          </p:cNvSpPr>
          <p:nvPr/>
        </p:nvSpPr>
        <p:spPr>
          <a:xfrm>
            <a:off x="-1267110" y="186888"/>
            <a:ext cx="6561138" cy="330200"/>
          </a:xfrm>
          <a:prstGeom prst="rect">
            <a:avLst/>
          </a:prstGeom>
        </p:spPr>
        <p:txBody>
          <a:bodyPr lIns="68598" tIns="34299" rIns="68598" bIns="34299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Идеальная карта процесса</a:t>
            </a: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:a16="http://schemas.microsoft.com/office/drawing/2014/main" id="{766551A4-B3E6-4D3B-90C1-5649E9C856E9}"/>
              </a:ext>
            </a:extLst>
          </p:cNvPr>
          <p:cNvSpPr/>
          <p:nvPr/>
        </p:nvSpPr>
        <p:spPr>
          <a:xfrm>
            <a:off x="7029470" y="4364540"/>
            <a:ext cx="1989493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ИТОГО ВПП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t=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9-15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мин. 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5F60ACEC-C446-43EF-A19C-5600AD1F88D6}"/>
              </a:ext>
            </a:extLst>
          </p:cNvPr>
          <p:cNvSpPr/>
          <p:nvPr/>
        </p:nvSpPr>
        <p:spPr>
          <a:xfrm>
            <a:off x="970961" y="2056319"/>
            <a:ext cx="1014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Вход в программу Бюджет-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NEXT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/Свод-Смарт</a:t>
            </a: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id="{5D61925F-C3F4-46CE-882A-76C939E6B89F}"/>
              </a:ext>
            </a:extLst>
          </p:cNvPr>
          <p:cNvSpPr/>
          <p:nvPr/>
        </p:nvSpPr>
        <p:spPr>
          <a:xfrm>
            <a:off x="2263475" y="1938536"/>
            <a:ext cx="2355081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30BAF5DE-D5F4-40D4-A086-BB2A9B77C47C}"/>
              </a:ext>
            </a:extLst>
          </p:cNvPr>
          <p:cNvSpPr/>
          <p:nvPr/>
        </p:nvSpPr>
        <p:spPr>
          <a:xfrm>
            <a:off x="2219569" y="1947462"/>
            <a:ext cx="244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формы отчета и заданных параметров (период, ГРБС)</a:t>
            </a:r>
          </a:p>
        </p:txBody>
      </p:sp>
      <p:sp>
        <p:nvSpPr>
          <p:cNvPr id="164" name="Прямоугольник 163">
            <a:extLst>
              <a:ext uri="{FF2B5EF4-FFF2-40B4-BE49-F238E27FC236}">
                <a16:creationId xmlns:a16="http://schemas.microsoft.com/office/drawing/2014/main" id="{030A67DD-A1FF-496B-A99D-D1064CF20947}"/>
              </a:ext>
            </a:extLst>
          </p:cNvPr>
          <p:cNvSpPr/>
          <p:nvPr/>
        </p:nvSpPr>
        <p:spPr>
          <a:xfrm>
            <a:off x="2263475" y="2436927"/>
            <a:ext cx="2355081" cy="3437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рямоугольник 164">
            <a:extLst>
              <a:ext uri="{FF2B5EF4-FFF2-40B4-BE49-F238E27FC236}">
                <a16:creationId xmlns:a16="http://schemas.microsoft.com/office/drawing/2014/main" id="{9E3E5044-8C7A-4DA1-A1D2-74C42568E8AB}"/>
              </a:ext>
            </a:extLst>
          </p:cNvPr>
          <p:cNvSpPr/>
          <p:nvPr/>
        </p:nvSpPr>
        <p:spPr>
          <a:xfrm>
            <a:off x="3828446" y="2783778"/>
            <a:ext cx="784800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Прямоугольник 165">
            <a:extLst>
              <a:ext uri="{FF2B5EF4-FFF2-40B4-BE49-F238E27FC236}">
                <a16:creationId xmlns:a16="http://schemas.microsoft.com/office/drawing/2014/main" id="{9F65516C-5E0A-4542-97E9-70154D9F291A}"/>
              </a:ext>
            </a:extLst>
          </p:cNvPr>
          <p:cNvSpPr/>
          <p:nvPr/>
        </p:nvSpPr>
        <p:spPr>
          <a:xfrm>
            <a:off x="3058456" y="2780540"/>
            <a:ext cx="784800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Прямоугольник 166">
            <a:extLst>
              <a:ext uri="{FF2B5EF4-FFF2-40B4-BE49-F238E27FC236}">
                <a16:creationId xmlns:a16="http://schemas.microsoft.com/office/drawing/2014/main" id="{4D031854-70BA-46AB-806A-74FAB30B3668}"/>
              </a:ext>
            </a:extLst>
          </p:cNvPr>
          <p:cNvSpPr/>
          <p:nvPr/>
        </p:nvSpPr>
        <p:spPr>
          <a:xfrm>
            <a:off x="2263474" y="2787855"/>
            <a:ext cx="784800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рямоугольник 167">
            <a:extLst>
              <a:ext uri="{FF2B5EF4-FFF2-40B4-BE49-F238E27FC236}">
                <a16:creationId xmlns:a16="http://schemas.microsoft.com/office/drawing/2014/main" id="{6D5A550A-2BEB-43D1-A2C8-79F6D0ADE780}"/>
              </a:ext>
            </a:extLst>
          </p:cNvPr>
          <p:cNvSpPr/>
          <p:nvPr/>
        </p:nvSpPr>
        <p:spPr>
          <a:xfrm>
            <a:off x="2721238" y="2454874"/>
            <a:ext cx="152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параметра</a:t>
            </a: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id="{1D0E4429-B5D2-43E8-90CF-B5ADB44D6044}"/>
              </a:ext>
            </a:extLst>
          </p:cNvPr>
          <p:cNvSpPr/>
          <p:nvPr/>
        </p:nvSpPr>
        <p:spPr>
          <a:xfrm>
            <a:off x="2277330" y="2746119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70" name="Прямоугольник 169">
            <a:extLst>
              <a:ext uri="{FF2B5EF4-FFF2-40B4-BE49-F238E27FC236}">
                <a16:creationId xmlns:a16="http://schemas.microsoft.com/office/drawing/2014/main" id="{DC5D006E-8165-4BA7-BD1F-0D6276863A07}"/>
              </a:ext>
            </a:extLst>
          </p:cNvPr>
          <p:cNvSpPr/>
          <p:nvPr/>
        </p:nvSpPr>
        <p:spPr>
          <a:xfrm>
            <a:off x="3029367" y="2736266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71" name="Прямоугольник 170">
            <a:extLst>
              <a:ext uri="{FF2B5EF4-FFF2-40B4-BE49-F238E27FC236}">
                <a16:creationId xmlns:a16="http://schemas.microsoft.com/office/drawing/2014/main" id="{FD0DEE29-0122-4CE5-908C-1D5BA93BD064}"/>
              </a:ext>
            </a:extLst>
          </p:cNvPr>
          <p:cNvSpPr/>
          <p:nvPr/>
        </p:nvSpPr>
        <p:spPr>
          <a:xfrm>
            <a:off x="3801011" y="2751317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id="{C140E239-9A21-4609-AA32-2BAC055DE554}"/>
              </a:ext>
            </a:extLst>
          </p:cNvPr>
          <p:cNvSpPr/>
          <p:nvPr/>
        </p:nvSpPr>
        <p:spPr>
          <a:xfrm>
            <a:off x="6335162" y="2121845"/>
            <a:ext cx="1268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Печать, передача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информации руководству</a:t>
            </a:r>
          </a:p>
        </p:txBody>
      </p:sp>
      <p:sp>
        <p:nvSpPr>
          <p:cNvPr id="174" name="Стрелка: вправо 173">
            <a:extLst>
              <a:ext uri="{FF2B5EF4-FFF2-40B4-BE49-F238E27FC236}">
                <a16:creationId xmlns:a16="http://schemas.microsoft.com/office/drawing/2014/main" id="{39D23334-5BE2-4253-A753-98E183711629}"/>
              </a:ext>
            </a:extLst>
          </p:cNvPr>
          <p:cNvSpPr/>
          <p:nvPr/>
        </p:nvSpPr>
        <p:spPr>
          <a:xfrm>
            <a:off x="1999826" y="2504855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Стрелка: вправо 174">
            <a:extLst>
              <a:ext uri="{FF2B5EF4-FFF2-40B4-BE49-F238E27FC236}">
                <a16:creationId xmlns:a16="http://schemas.microsoft.com/office/drawing/2014/main" id="{5D0A5D6F-3234-476F-9C49-008D43D8A3CF}"/>
              </a:ext>
            </a:extLst>
          </p:cNvPr>
          <p:cNvSpPr/>
          <p:nvPr/>
        </p:nvSpPr>
        <p:spPr>
          <a:xfrm>
            <a:off x="4627252" y="2489984"/>
            <a:ext cx="391068" cy="153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6" name="Стрелка: вправо 175">
            <a:extLst>
              <a:ext uri="{FF2B5EF4-FFF2-40B4-BE49-F238E27FC236}">
                <a16:creationId xmlns:a16="http://schemas.microsoft.com/office/drawing/2014/main" id="{EEE5AFCC-40E3-4C33-BD03-22C9F539D985}"/>
              </a:ext>
            </a:extLst>
          </p:cNvPr>
          <p:cNvSpPr/>
          <p:nvPr/>
        </p:nvSpPr>
        <p:spPr>
          <a:xfrm>
            <a:off x="5961749" y="2489983"/>
            <a:ext cx="391068" cy="153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Стрелка: вправо 176">
            <a:extLst>
              <a:ext uri="{FF2B5EF4-FFF2-40B4-BE49-F238E27FC236}">
                <a16:creationId xmlns:a16="http://schemas.microsoft.com/office/drawing/2014/main" id="{1630FC2B-585D-451F-B733-9577FC1C52CA}"/>
              </a:ext>
            </a:extLst>
          </p:cNvPr>
          <p:cNvSpPr/>
          <p:nvPr/>
        </p:nvSpPr>
        <p:spPr>
          <a:xfrm>
            <a:off x="7541054" y="2511205"/>
            <a:ext cx="391068" cy="153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637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CA5572-46EA-4D41-B4D3-D094FE775F99}"/>
              </a:ext>
            </a:extLst>
          </p:cNvPr>
          <p:cNvSpPr/>
          <p:nvPr/>
        </p:nvSpPr>
        <p:spPr>
          <a:xfrm>
            <a:off x="124587" y="71856"/>
            <a:ext cx="8774224" cy="900265"/>
          </a:xfrm>
          <a:prstGeom prst="rect">
            <a:avLst/>
          </a:prstGeom>
          <a:noFill/>
        </p:spPr>
        <p:txBody>
          <a:bodyPr wrap="square" lIns="68598" tIns="34299" rIns="68598" bIns="34299">
            <a:spAutoFit/>
          </a:bodyPr>
          <a:lstStyle/>
          <a:p>
            <a:r>
              <a:rPr lang="ru-RU" sz="2700" b="1" dirty="0">
                <a:ln w="0"/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Выявление коренных причин методом </a:t>
            </a:r>
          </a:p>
          <a:p>
            <a:r>
              <a:rPr lang="ru-RU" sz="2700" b="1" dirty="0">
                <a:ln w="0"/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«5 Почему?»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50A87BD-F685-4B94-AB8D-17A0F412D906}"/>
              </a:ext>
            </a:extLst>
          </p:cNvPr>
          <p:cNvSpPr/>
          <p:nvPr/>
        </p:nvSpPr>
        <p:spPr>
          <a:xfrm>
            <a:off x="381876" y="1089130"/>
            <a:ext cx="8380247" cy="87353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79C4175-9E14-4BAB-8A0A-8F9F00BD6D95}"/>
              </a:ext>
            </a:extLst>
          </p:cNvPr>
          <p:cNvSpPr/>
          <p:nvPr/>
        </p:nvSpPr>
        <p:spPr>
          <a:xfrm>
            <a:off x="340538" y="2663364"/>
            <a:ext cx="2793600" cy="82141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4EDBBFB-8733-4F42-8019-B0DD81D88961}"/>
              </a:ext>
            </a:extLst>
          </p:cNvPr>
          <p:cNvSpPr/>
          <p:nvPr/>
        </p:nvSpPr>
        <p:spPr>
          <a:xfrm>
            <a:off x="6266728" y="2684312"/>
            <a:ext cx="2793600" cy="8208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78C36970-6E2B-407C-A93B-FDCB3B3BEBDA}"/>
              </a:ext>
            </a:extLst>
          </p:cNvPr>
          <p:cNvSpPr/>
          <p:nvPr/>
        </p:nvSpPr>
        <p:spPr>
          <a:xfrm>
            <a:off x="1908474" y="3695377"/>
            <a:ext cx="2451328" cy="527083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C304827-BE5A-49A7-8C66-6C6E8DB3AD9D}"/>
              </a:ext>
            </a:extLst>
          </p:cNvPr>
          <p:cNvSpPr/>
          <p:nvPr/>
        </p:nvSpPr>
        <p:spPr>
          <a:xfrm>
            <a:off x="3704660" y="4072499"/>
            <a:ext cx="2099667" cy="315489"/>
          </a:xfrm>
          <a:prstGeom prst="rect">
            <a:avLst/>
          </a:prstGeom>
          <a:noFill/>
        </p:spPr>
        <p:txBody>
          <a:bodyPr wrap="square" lIns="68598" tIns="34299" rIns="68598" bIns="34299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Коренная причина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7794A345-0853-4A20-8635-875C6BDD7F42}"/>
              </a:ext>
            </a:extLst>
          </p:cNvPr>
          <p:cNvSpPr/>
          <p:nvPr/>
        </p:nvSpPr>
        <p:spPr>
          <a:xfrm>
            <a:off x="661228" y="4403319"/>
            <a:ext cx="8031440" cy="6123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71954" y="1192941"/>
            <a:ext cx="5279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Значительные временные потери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595" y="4433981"/>
            <a:ext cx="7505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Отсутствие единой базы данных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2731" y="2731436"/>
            <a:ext cx="2369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 algn="ctr">
              <a:defRPr sz="14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1600" dirty="0"/>
              <a:t>Множество источников </a:t>
            </a:r>
          </a:p>
          <a:p>
            <a:r>
              <a:rPr lang="ru-RU" sz="1600" dirty="0"/>
              <a:t>информации</a:t>
            </a:r>
            <a:endParaRPr lang="ru-RU" sz="1800" dirty="0"/>
          </a:p>
        </p:txBody>
      </p:sp>
      <p:sp>
        <p:nvSpPr>
          <p:cNvPr id="44" name="TextBox 43"/>
          <p:cNvSpPr txBox="1"/>
          <p:nvPr/>
        </p:nvSpPr>
        <p:spPr>
          <a:xfrm>
            <a:off x="6431951" y="2684312"/>
            <a:ext cx="2475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 algn="ctr">
              <a:defRPr sz="14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1600" dirty="0"/>
              <a:t>Расчет и копирование данных осуществляется в ручную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9461F184-885E-4E27-8A70-0344E04DFD61}"/>
              </a:ext>
            </a:extLst>
          </p:cNvPr>
          <p:cNvSpPr/>
          <p:nvPr/>
        </p:nvSpPr>
        <p:spPr>
          <a:xfrm>
            <a:off x="3303633" y="2684558"/>
            <a:ext cx="2793600" cy="8208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B52E4C1-0CC2-4AF2-988E-C6DF2160C3D9}"/>
              </a:ext>
            </a:extLst>
          </p:cNvPr>
          <p:cNvSpPr txBox="1"/>
          <p:nvPr/>
        </p:nvSpPr>
        <p:spPr>
          <a:xfrm>
            <a:off x="3102037" y="2657092"/>
            <a:ext cx="3149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 algn="ctr">
              <a:defRPr sz="14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z="1600" dirty="0"/>
              <a:t>Отсутствие точных данных </a:t>
            </a:r>
          </a:p>
          <a:p>
            <a:r>
              <a:rPr lang="ru-RU" sz="1600" dirty="0"/>
              <a:t>о периоде начала финансирования объекта</a:t>
            </a:r>
          </a:p>
        </p:txBody>
      </p:sp>
      <p:sp>
        <p:nvSpPr>
          <p:cNvPr id="37" name="Стрелка: вниз 12">
            <a:extLst>
              <a:ext uri="{FF2B5EF4-FFF2-40B4-BE49-F238E27FC236}">
                <a16:creationId xmlns:a16="http://schemas.microsoft.com/office/drawing/2014/main" id="{731B5695-548C-4C01-B84F-1CE04FDC5287}"/>
              </a:ext>
            </a:extLst>
          </p:cNvPr>
          <p:cNvSpPr/>
          <p:nvPr/>
        </p:nvSpPr>
        <p:spPr>
          <a:xfrm>
            <a:off x="616600" y="2017206"/>
            <a:ext cx="2125469" cy="504825"/>
          </a:xfrm>
          <a:prstGeom prst="downArrow">
            <a:avLst>
              <a:gd name="adj1" fmla="val 50000"/>
              <a:gd name="adj2" fmla="val 4664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4C3CBFEA-C8E5-4912-8331-6E353B0F98D5}"/>
              </a:ext>
            </a:extLst>
          </p:cNvPr>
          <p:cNvSpPr/>
          <p:nvPr/>
        </p:nvSpPr>
        <p:spPr>
          <a:xfrm>
            <a:off x="5145728" y="3702678"/>
            <a:ext cx="2451328" cy="527083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</a:p>
        </p:txBody>
      </p:sp>
      <p:sp>
        <p:nvSpPr>
          <p:cNvPr id="23" name="Стрелка: вниз 12">
            <a:extLst>
              <a:ext uri="{FF2B5EF4-FFF2-40B4-BE49-F238E27FC236}">
                <a16:creationId xmlns:a16="http://schemas.microsoft.com/office/drawing/2014/main" id="{B2BF0262-59AC-424A-A4A0-586208B28E97}"/>
              </a:ext>
            </a:extLst>
          </p:cNvPr>
          <p:cNvSpPr/>
          <p:nvPr/>
        </p:nvSpPr>
        <p:spPr>
          <a:xfrm>
            <a:off x="3714283" y="2017206"/>
            <a:ext cx="2125469" cy="504825"/>
          </a:xfrm>
          <a:prstGeom prst="downArrow">
            <a:avLst>
              <a:gd name="adj1" fmla="val 50000"/>
              <a:gd name="adj2" fmla="val 4664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</a:p>
        </p:txBody>
      </p:sp>
      <p:sp>
        <p:nvSpPr>
          <p:cNvPr id="25" name="Стрелка: вниз 12">
            <a:extLst>
              <a:ext uri="{FF2B5EF4-FFF2-40B4-BE49-F238E27FC236}">
                <a16:creationId xmlns:a16="http://schemas.microsoft.com/office/drawing/2014/main" id="{6B8B2838-104E-4A32-850A-D00C8D6FB262}"/>
              </a:ext>
            </a:extLst>
          </p:cNvPr>
          <p:cNvSpPr/>
          <p:nvPr/>
        </p:nvSpPr>
        <p:spPr>
          <a:xfrm>
            <a:off x="6742372" y="2024231"/>
            <a:ext cx="2125469" cy="504825"/>
          </a:xfrm>
          <a:prstGeom prst="downArrow">
            <a:avLst>
              <a:gd name="adj1" fmla="val 50000"/>
              <a:gd name="adj2" fmla="val 4664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8" tIns="34299" rIns="68598" bIns="34299" rtlCol="0" anchor="ctr"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</a:p>
        </p:txBody>
      </p:sp>
    </p:spTree>
    <p:extLst>
      <p:ext uri="{BB962C8B-B14F-4D97-AF65-F5344CB8AC3E}">
        <p14:creationId xmlns:p14="http://schemas.microsoft.com/office/powerpoint/2010/main" val="1513523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7F13F5-9C24-4D38-9871-67CFF497F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451" y="228892"/>
            <a:ext cx="5499748" cy="4904376"/>
          </a:xfrm>
          <a:prstGeom prst="rect">
            <a:avLst/>
          </a:prstGeom>
        </p:spPr>
      </p:pic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258E631A-9171-458C-A3F6-4DEB6D053CAE}"/>
              </a:ext>
            </a:extLst>
          </p:cNvPr>
          <p:cNvSpPr txBox="1">
            <a:spLocks/>
          </p:cNvSpPr>
          <p:nvPr/>
        </p:nvSpPr>
        <p:spPr>
          <a:xfrm>
            <a:off x="-1329001" y="243887"/>
            <a:ext cx="6561138" cy="330200"/>
          </a:xfrm>
          <a:prstGeom prst="rect">
            <a:avLst/>
          </a:prstGeom>
        </p:spPr>
        <p:txBody>
          <a:bodyPr lIns="68598" tIns="34299" rIns="68598" bIns="34299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>
                <a:latin typeface="Times New Roman" pitchFamily="18" charset="0"/>
                <a:cs typeface="Times New Roman" pitchFamily="18" charset="0"/>
              </a:rPr>
              <a:t>Пирамида проблем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ятно 1 8">
            <a:extLst>
              <a:ext uri="{FF2B5EF4-FFF2-40B4-BE49-F238E27FC236}">
                <a16:creationId xmlns:a16="http://schemas.microsoft.com/office/drawing/2014/main" id="{A096618E-0837-484B-93EA-49BD37839002}"/>
              </a:ext>
            </a:extLst>
          </p:cNvPr>
          <p:cNvSpPr/>
          <p:nvPr/>
        </p:nvSpPr>
        <p:spPr>
          <a:xfrm>
            <a:off x="4924458" y="4085547"/>
            <a:ext cx="615358" cy="59238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587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 txBox="1">
            <a:spLocks/>
          </p:cNvSpPr>
          <p:nvPr/>
        </p:nvSpPr>
        <p:spPr bwMode="auto">
          <a:xfrm>
            <a:off x="558818" y="176199"/>
            <a:ext cx="7714908" cy="68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7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к плану действий </a:t>
            </a:r>
          </a:p>
        </p:txBody>
      </p:sp>
      <p:graphicFrame>
        <p:nvGraphicFramePr>
          <p:cNvPr id="50" name="Таблица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529266"/>
              </p:ext>
            </p:extLst>
          </p:nvPr>
        </p:nvGraphicFramePr>
        <p:xfrm>
          <a:off x="333580" y="1312223"/>
          <a:ext cx="8460099" cy="353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6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126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Проблема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Решить полностью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Решить частично </a:t>
                      </a:r>
                    </a:p>
                  </a:txBody>
                  <a:tcPr marT="34322" marB="343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966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Значительные временные потери: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322" marB="34322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T="34322" marB="343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403">
                <a:tc>
                  <a:txBody>
                    <a:bodyPr/>
                    <a:lstStyle/>
                    <a:p>
                      <a:r>
                        <a:rPr lang="ru-RU" sz="1800" i="1" dirty="0">
                          <a:latin typeface="Times New Roman" pitchFamily="18" charset="0"/>
                          <a:cs typeface="Times New Roman" pitchFamily="18" charset="0"/>
                        </a:rPr>
                        <a:t>Необходимость входа в разные версии ПК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T="34322" marB="34322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322" marB="343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802">
                <a:tc>
                  <a:txBody>
                    <a:bodyPr/>
                    <a:lstStyle/>
                    <a:p>
                      <a:r>
                        <a:rPr lang="ru-RU" sz="1800" i="1" dirty="0">
                          <a:latin typeface="Times New Roman" pitchFamily="18" charset="0"/>
                          <a:cs typeface="Times New Roman" pitchFamily="18" charset="0"/>
                        </a:rPr>
                        <a:t>Необходимость подключения разных баз данных ПК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T="34322" marB="34322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322" marB="3432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802">
                <a:tc>
                  <a:txBody>
                    <a:bodyPr/>
                    <a:lstStyle/>
                    <a:p>
                      <a:pPr algn="l"/>
                      <a:r>
                        <a:rPr lang="ru-RU" sz="1800" i="1" dirty="0">
                          <a:latin typeface="Times New Roman" pitchFamily="18" charset="0"/>
                          <a:cs typeface="Times New Roman" pitchFamily="18" charset="0"/>
                        </a:rPr>
                        <a:t>Необходимости проверки </a:t>
                      </a:r>
                    </a:p>
                    <a:p>
                      <a:pPr algn="l"/>
                      <a:r>
                        <a:rPr lang="ru-RU" sz="1800" i="1" dirty="0">
                          <a:latin typeface="Times New Roman" pitchFamily="18" charset="0"/>
                          <a:cs typeface="Times New Roman" pitchFamily="18" charset="0"/>
                        </a:rPr>
                        <a:t>нескольких баз данных по каждому объекту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T="34322" marB="34322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322" marB="34322"/>
                </a:tc>
                <a:extLst>
                  <a:ext uri="{0D108BD9-81ED-4DB2-BD59-A6C34878D82A}">
                    <a16:rowId xmlns:a16="http://schemas.microsoft.com/office/drawing/2014/main" val="1587938476"/>
                  </a:ext>
                </a:extLst>
              </a:tr>
              <a:tr h="390802">
                <a:tc>
                  <a:txBody>
                    <a:bodyPr/>
                    <a:lstStyle/>
                    <a:p>
                      <a:pPr algn="l"/>
                      <a:r>
                        <a:rPr lang="ru-RU" sz="1800" i="1" dirty="0">
                          <a:latin typeface="Times New Roman" pitchFamily="18" charset="0"/>
                          <a:cs typeface="Times New Roman" pitchFamily="18" charset="0"/>
                        </a:rPr>
                        <a:t>Необходимость корректировки единиц измерения и проверки данных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T="34322" marB="34322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T="34322" marB="34322"/>
                </a:tc>
                <a:extLst>
                  <a:ext uri="{0D108BD9-81ED-4DB2-BD59-A6C34878D82A}">
                    <a16:rowId xmlns:a16="http://schemas.microsoft.com/office/drawing/2014/main" val="466687531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776" y="351904"/>
            <a:ext cx="283682" cy="3387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0FF1D5-CC4C-4491-A513-D4EE5210B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399" y="2802742"/>
            <a:ext cx="373459" cy="3734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F28FB2-C2BE-4F4C-99E9-1FAA74043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193" y="2305477"/>
            <a:ext cx="428489" cy="42848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1F51283-ED77-4EBB-969F-9A0787523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776" y="3243369"/>
            <a:ext cx="373459" cy="37345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D5A311E-592D-4B92-BB02-BE711B4ED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398" y="3718286"/>
            <a:ext cx="373459" cy="3734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D708EF-94CA-4617-B7EA-08F8BEE34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6223" y="4391293"/>
            <a:ext cx="373459" cy="37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8703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6587" y="122084"/>
            <a:ext cx="6561138" cy="330200"/>
          </a:xfrm>
        </p:spPr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Вклад в цель проекта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159" y="371858"/>
            <a:ext cx="283682" cy="338725"/>
          </a:xfrm>
          <a:prstGeom prst="rect">
            <a:avLst/>
          </a:prstGeom>
        </p:spPr>
      </p:pic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3C789EAA-0108-4CDE-BEC6-22626047CF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633717"/>
              </p:ext>
            </p:extLst>
          </p:nvPr>
        </p:nvGraphicFramePr>
        <p:xfrm>
          <a:off x="169606" y="770731"/>
          <a:ext cx="8738420" cy="3273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382">
                  <a:extLst>
                    <a:ext uri="{9D8B030D-6E8A-4147-A177-3AD203B41FA5}">
                      <a16:colId xmlns:a16="http://schemas.microsoft.com/office/drawing/2014/main" val="2497862805"/>
                    </a:ext>
                  </a:extLst>
                </a:gridCol>
                <a:gridCol w="2262828">
                  <a:extLst>
                    <a:ext uri="{9D8B030D-6E8A-4147-A177-3AD203B41FA5}">
                      <a16:colId xmlns:a16="http://schemas.microsoft.com/office/drawing/2014/main" val="3790973826"/>
                    </a:ext>
                  </a:extLst>
                </a:gridCol>
                <a:gridCol w="2184605">
                  <a:extLst>
                    <a:ext uri="{9D8B030D-6E8A-4147-A177-3AD203B41FA5}">
                      <a16:colId xmlns:a16="http://schemas.microsoft.com/office/drawing/2014/main" val="2279916242"/>
                    </a:ext>
                  </a:extLst>
                </a:gridCol>
                <a:gridCol w="2184605">
                  <a:extLst>
                    <a:ext uri="{9D8B030D-6E8A-4147-A177-3AD203B41FA5}">
                      <a16:colId xmlns:a16="http://schemas.microsoft.com/office/drawing/2014/main" val="773089247"/>
                    </a:ext>
                  </a:extLst>
                </a:gridCol>
              </a:tblGrid>
              <a:tr h="5389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Первопричина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Предлагаемое решение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Вклад в достижение цели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4829661"/>
                  </a:ext>
                </a:extLst>
              </a:tr>
              <a:tr h="2694545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Значительные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временные потери</a:t>
                      </a:r>
                    </a:p>
                  </a:txBody>
                  <a:tcPr marT="34322" marB="34322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Отсутствие единой базы данных 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Ввести в ПК «Свод-Смарт»/Бюджет-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Next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форму для выгрузки необходимой информации</a:t>
                      </a: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ВПП </a:t>
                      </a:r>
                      <a:b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8,7-10,6 час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запусков программных комплексов на 1-8 раз.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0406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525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Прямоугольник 171">
            <a:extLst>
              <a:ext uri="{FF2B5EF4-FFF2-40B4-BE49-F238E27FC236}">
                <a16:creationId xmlns:a16="http://schemas.microsoft.com/office/drawing/2014/main" id="{5AD30A1E-E89C-4751-97DC-E5BA4BDA3362}"/>
              </a:ext>
            </a:extLst>
          </p:cNvPr>
          <p:cNvSpPr/>
          <p:nvPr/>
        </p:nvSpPr>
        <p:spPr>
          <a:xfrm>
            <a:off x="1101501" y="2717469"/>
            <a:ext cx="1063020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18FF9E-36BB-49E6-BACB-3D8C45103A16}"/>
              </a:ext>
            </a:extLst>
          </p:cNvPr>
          <p:cNvSpPr/>
          <p:nvPr/>
        </p:nvSpPr>
        <p:spPr>
          <a:xfrm>
            <a:off x="1108258" y="964161"/>
            <a:ext cx="1014517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754A08-8831-4F59-9D59-286FCB6C60F3}"/>
              </a:ext>
            </a:extLst>
          </p:cNvPr>
          <p:cNvSpPr/>
          <p:nvPr/>
        </p:nvSpPr>
        <p:spPr>
          <a:xfrm>
            <a:off x="5926809" y="1059340"/>
            <a:ext cx="1063019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ый треугольник 13">
            <a:extLst>
              <a:ext uri="{FF2B5EF4-FFF2-40B4-BE49-F238E27FC236}">
                <a16:creationId xmlns:a16="http://schemas.microsoft.com/office/drawing/2014/main" id="{D2D422C1-59DC-4D2C-B361-48B2FA1B8E25}"/>
              </a:ext>
            </a:extLst>
          </p:cNvPr>
          <p:cNvSpPr/>
          <p:nvPr/>
        </p:nvSpPr>
        <p:spPr>
          <a:xfrm flipH="1">
            <a:off x="46164" y="877080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ый треугольник 15">
            <a:extLst>
              <a:ext uri="{FF2B5EF4-FFF2-40B4-BE49-F238E27FC236}">
                <a16:creationId xmlns:a16="http://schemas.microsoft.com/office/drawing/2014/main" id="{0C7D50EA-F6D7-4F3E-BE63-FE03CC70EAB0}"/>
              </a:ext>
            </a:extLst>
          </p:cNvPr>
          <p:cNvSpPr/>
          <p:nvPr/>
        </p:nvSpPr>
        <p:spPr>
          <a:xfrm flipH="1">
            <a:off x="279770" y="877080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>
            <a:extLst>
              <a:ext uri="{FF2B5EF4-FFF2-40B4-BE49-F238E27FC236}">
                <a16:creationId xmlns:a16="http://schemas.microsoft.com/office/drawing/2014/main" id="{3AB83FB2-323B-4506-A0E1-EFCB15922D47}"/>
              </a:ext>
            </a:extLst>
          </p:cNvPr>
          <p:cNvSpPr/>
          <p:nvPr/>
        </p:nvSpPr>
        <p:spPr>
          <a:xfrm flipH="1">
            <a:off x="513376" y="877080"/>
            <a:ext cx="315364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2AADAA1-4740-41FC-9091-186A07059122}"/>
              </a:ext>
            </a:extLst>
          </p:cNvPr>
          <p:cNvSpPr/>
          <p:nvPr/>
        </p:nvSpPr>
        <p:spPr>
          <a:xfrm>
            <a:off x="43940" y="1315403"/>
            <a:ext cx="784800" cy="8932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581AE5-E83A-483F-99E2-D8DD064B4374}"/>
              </a:ext>
            </a:extLst>
          </p:cNvPr>
          <p:cNvSpPr/>
          <p:nvPr/>
        </p:nvSpPr>
        <p:spPr>
          <a:xfrm>
            <a:off x="17878" y="1502045"/>
            <a:ext cx="8554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Получение </a:t>
            </a:r>
          </a:p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поручения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79913EB-A978-4EF7-895E-57F38C025AFC}"/>
              </a:ext>
            </a:extLst>
          </p:cNvPr>
          <p:cNvSpPr/>
          <p:nvPr/>
        </p:nvSpPr>
        <p:spPr>
          <a:xfrm>
            <a:off x="1142613" y="694694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1-2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02" name="Прямоугольный треугольник 101">
            <a:extLst>
              <a:ext uri="{FF2B5EF4-FFF2-40B4-BE49-F238E27FC236}">
                <a16:creationId xmlns:a16="http://schemas.microsoft.com/office/drawing/2014/main" id="{7B4CEAFA-FCDD-46E6-B394-BAEF027285E0}"/>
              </a:ext>
            </a:extLst>
          </p:cNvPr>
          <p:cNvSpPr/>
          <p:nvPr/>
        </p:nvSpPr>
        <p:spPr>
          <a:xfrm flipH="1">
            <a:off x="7708026" y="2534829"/>
            <a:ext cx="344439" cy="430887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ый треугольник 102">
            <a:extLst>
              <a:ext uri="{FF2B5EF4-FFF2-40B4-BE49-F238E27FC236}">
                <a16:creationId xmlns:a16="http://schemas.microsoft.com/office/drawing/2014/main" id="{CB2435BB-C111-42B7-B1FE-96D4040886AA}"/>
              </a:ext>
            </a:extLst>
          </p:cNvPr>
          <p:cNvSpPr/>
          <p:nvPr/>
        </p:nvSpPr>
        <p:spPr>
          <a:xfrm flipH="1">
            <a:off x="8046616" y="2520710"/>
            <a:ext cx="233606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ый треугольник 103">
            <a:extLst>
              <a:ext uri="{FF2B5EF4-FFF2-40B4-BE49-F238E27FC236}">
                <a16:creationId xmlns:a16="http://schemas.microsoft.com/office/drawing/2014/main" id="{B68A53E6-0938-44F7-860E-3DA391B88208}"/>
              </a:ext>
            </a:extLst>
          </p:cNvPr>
          <p:cNvSpPr/>
          <p:nvPr/>
        </p:nvSpPr>
        <p:spPr>
          <a:xfrm flipH="1">
            <a:off x="8280221" y="2514027"/>
            <a:ext cx="288403" cy="438323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6C5F2171-C0A0-4A3B-ABA0-134BED0F882C}"/>
              </a:ext>
            </a:extLst>
          </p:cNvPr>
          <p:cNvSpPr/>
          <p:nvPr/>
        </p:nvSpPr>
        <p:spPr>
          <a:xfrm>
            <a:off x="7707458" y="2949995"/>
            <a:ext cx="864871" cy="8932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9166CFE1-180A-4D72-B6D6-79D878574E0A}"/>
              </a:ext>
            </a:extLst>
          </p:cNvPr>
          <p:cNvSpPr/>
          <p:nvPr/>
        </p:nvSpPr>
        <p:spPr>
          <a:xfrm>
            <a:off x="7685919" y="3108415"/>
            <a:ext cx="9379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Исполнение </a:t>
            </a:r>
          </a:p>
          <a:p>
            <a:pPr algn="ctr"/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поручения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9CD6CB40-B89A-4A61-8A20-4709E3DEA005}"/>
              </a:ext>
            </a:extLst>
          </p:cNvPr>
          <p:cNvSpPr/>
          <p:nvPr/>
        </p:nvSpPr>
        <p:spPr>
          <a:xfrm>
            <a:off x="5951060" y="1277518"/>
            <a:ext cx="1014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Выгрузка формы отчета</a:t>
            </a: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34319261-A439-4A45-BCE4-9D0DAFE66E8F}"/>
              </a:ext>
            </a:extLst>
          </p:cNvPr>
          <p:cNvSpPr/>
          <p:nvPr/>
        </p:nvSpPr>
        <p:spPr>
          <a:xfrm>
            <a:off x="3604523" y="725977"/>
            <a:ext cx="99782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4-6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2CF53BA2-1A7E-4390-B6B1-B98B14087C8F}"/>
              </a:ext>
            </a:extLst>
          </p:cNvPr>
          <p:cNvSpPr/>
          <p:nvPr/>
        </p:nvSpPr>
        <p:spPr>
          <a:xfrm>
            <a:off x="5465195" y="768970"/>
            <a:ext cx="195783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2-4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132" name="Заголовок 2">
            <a:extLst>
              <a:ext uri="{FF2B5EF4-FFF2-40B4-BE49-F238E27FC236}">
                <a16:creationId xmlns:a16="http://schemas.microsoft.com/office/drawing/2014/main" id="{2E6D0B67-D4A7-49F6-9C50-A9A7D514B66A}"/>
              </a:ext>
            </a:extLst>
          </p:cNvPr>
          <p:cNvSpPr txBox="1">
            <a:spLocks/>
          </p:cNvSpPr>
          <p:nvPr/>
        </p:nvSpPr>
        <p:spPr>
          <a:xfrm>
            <a:off x="-1267110" y="186888"/>
            <a:ext cx="6561138" cy="330200"/>
          </a:xfrm>
          <a:prstGeom prst="rect">
            <a:avLst/>
          </a:prstGeom>
        </p:spPr>
        <p:txBody>
          <a:bodyPr lIns="68598" tIns="34299" rIns="68598" bIns="34299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Целевая карта процесса</a:t>
            </a: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:a16="http://schemas.microsoft.com/office/drawing/2014/main" id="{766551A4-B3E6-4D3B-90C1-5649E9C856E9}"/>
              </a:ext>
            </a:extLst>
          </p:cNvPr>
          <p:cNvSpPr/>
          <p:nvPr/>
        </p:nvSpPr>
        <p:spPr>
          <a:xfrm>
            <a:off x="7029470" y="4364540"/>
            <a:ext cx="1989493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ИТОГО ВПП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t=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79-106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мин.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(1,3-1,8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ч.)</a:t>
            </a: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5F60ACEC-C446-43EF-A19C-5600AD1F88D6}"/>
              </a:ext>
            </a:extLst>
          </p:cNvPr>
          <p:cNvSpPr/>
          <p:nvPr/>
        </p:nvSpPr>
        <p:spPr>
          <a:xfrm>
            <a:off x="1119282" y="1065073"/>
            <a:ext cx="1014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Вход в программу Бюджет-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NEXT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/Свод-Смарт</a:t>
            </a: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id="{5D61925F-C3F4-46CE-882A-76C939E6B89F}"/>
              </a:ext>
            </a:extLst>
          </p:cNvPr>
          <p:cNvSpPr/>
          <p:nvPr/>
        </p:nvSpPr>
        <p:spPr>
          <a:xfrm>
            <a:off x="2684679" y="1031465"/>
            <a:ext cx="2788623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30BAF5DE-D5F4-40D4-A086-BB2A9B77C47C}"/>
              </a:ext>
            </a:extLst>
          </p:cNvPr>
          <p:cNvSpPr/>
          <p:nvPr/>
        </p:nvSpPr>
        <p:spPr>
          <a:xfrm>
            <a:off x="2862718" y="1032107"/>
            <a:ext cx="244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формы отчета и заданных параметров (период, ГРБС)</a:t>
            </a:r>
          </a:p>
        </p:txBody>
      </p:sp>
      <p:sp>
        <p:nvSpPr>
          <p:cNvPr id="164" name="Прямоугольник 163">
            <a:extLst>
              <a:ext uri="{FF2B5EF4-FFF2-40B4-BE49-F238E27FC236}">
                <a16:creationId xmlns:a16="http://schemas.microsoft.com/office/drawing/2014/main" id="{030A67DD-A1FF-496B-A99D-D1064CF20947}"/>
              </a:ext>
            </a:extLst>
          </p:cNvPr>
          <p:cNvSpPr/>
          <p:nvPr/>
        </p:nvSpPr>
        <p:spPr>
          <a:xfrm>
            <a:off x="2695702" y="1508214"/>
            <a:ext cx="2777600" cy="3437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рямоугольник 164">
            <a:extLst>
              <a:ext uri="{FF2B5EF4-FFF2-40B4-BE49-F238E27FC236}">
                <a16:creationId xmlns:a16="http://schemas.microsoft.com/office/drawing/2014/main" id="{9E3E5044-8C7A-4DA1-A1D2-74C42568E8AB}"/>
              </a:ext>
            </a:extLst>
          </p:cNvPr>
          <p:cNvSpPr/>
          <p:nvPr/>
        </p:nvSpPr>
        <p:spPr>
          <a:xfrm>
            <a:off x="4680395" y="1859469"/>
            <a:ext cx="784800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Прямоугольник 165">
            <a:extLst>
              <a:ext uri="{FF2B5EF4-FFF2-40B4-BE49-F238E27FC236}">
                <a16:creationId xmlns:a16="http://schemas.microsoft.com/office/drawing/2014/main" id="{9F65516C-5E0A-4542-97E9-70154D9F291A}"/>
              </a:ext>
            </a:extLst>
          </p:cNvPr>
          <p:cNvSpPr/>
          <p:nvPr/>
        </p:nvSpPr>
        <p:spPr>
          <a:xfrm>
            <a:off x="3488313" y="1860354"/>
            <a:ext cx="1192082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Прямоугольник 166">
            <a:extLst>
              <a:ext uri="{FF2B5EF4-FFF2-40B4-BE49-F238E27FC236}">
                <a16:creationId xmlns:a16="http://schemas.microsoft.com/office/drawing/2014/main" id="{4D031854-70BA-46AB-806A-74FAB30B3668}"/>
              </a:ext>
            </a:extLst>
          </p:cNvPr>
          <p:cNvSpPr/>
          <p:nvPr/>
        </p:nvSpPr>
        <p:spPr>
          <a:xfrm>
            <a:off x="2693331" y="1867680"/>
            <a:ext cx="784800" cy="398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рямоугольник 167">
            <a:extLst>
              <a:ext uri="{FF2B5EF4-FFF2-40B4-BE49-F238E27FC236}">
                <a16:creationId xmlns:a16="http://schemas.microsoft.com/office/drawing/2014/main" id="{6D5A550A-2BEB-43D1-A2C8-79F6D0ADE780}"/>
              </a:ext>
            </a:extLst>
          </p:cNvPr>
          <p:cNvSpPr/>
          <p:nvPr/>
        </p:nvSpPr>
        <p:spPr>
          <a:xfrm>
            <a:off x="3320110" y="1533466"/>
            <a:ext cx="1517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параметра</a:t>
            </a: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id="{1D0E4429-B5D2-43E8-90CF-B5ADB44D6044}"/>
              </a:ext>
            </a:extLst>
          </p:cNvPr>
          <p:cNvSpPr/>
          <p:nvPr/>
        </p:nvSpPr>
        <p:spPr>
          <a:xfrm>
            <a:off x="2684679" y="1825208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70" name="Прямоугольник 169">
            <a:extLst>
              <a:ext uri="{FF2B5EF4-FFF2-40B4-BE49-F238E27FC236}">
                <a16:creationId xmlns:a16="http://schemas.microsoft.com/office/drawing/2014/main" id="{DC5D006E-8165-4BA7-BD1F-0D6276863A07}"/>
              </a:ext>
            </a:extLst>
          </p:cNvPr>
          <p:cNvSpPr/>
          <p:nvPr/>
        </p:nvSpPr>
        <p:spPr>
          <a:xfrm>
            <a:off x="3490802" y="1844375"/>
            <a:ext cx="1111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71" name="Прямоугольник 170">
            <a:extLst>
              <a:ext uri="{FF2B5EF4-FFF2-40B4-BE49-F238E27FC236}">
                <a16:creationId xmlns:a16="http://schemas.microsoft.com/office/drawing/2014/main" id="{FD0DEE29-0122-4CE5-908C-1D5BA93BD064}"/>
              </a:ext>
            </a:extLst>
          </p:cNvPr>
          <p:cNvSpPr/>
          <p:nvPr/>
        </p:nvSpPr>
        <p:spPr>
          <a:xfrm>
            <a:off x="4680395" y="1849114"/>
            <a:ext cx="8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id="{C140E239-9A21-4609-AA32-2BAC055DE554}"/>
              </a:ext>
            </a:extLst>
          </p:cNvPr>
          <p:cNvSpPr/>
          <p:nvPr/>
        </p:nvSpPr>
        <p:spPr>
          <a:xfrm>
            <a:off x="998942" y="2963881"/>
            <a:ext cx="1268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Корректировка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единиц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измерения</a:t>
            </a: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4FCDC9E-A10A-4F28-B14F-E27B4301017B}"/>
              </a:ext>
            </a:extLst>
          </p:cNvPr>
          <p:cNvSpPr/>
          <p:nvPr/>
        </p:nvSpPr>
        <p:spPr>
          <a:xfrm>
            <a:off x="2735774" y="2719834"/>
            <a:ext cx="2536294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940B53B1-B889-47F8-9E97-014C2AFDBF90}"/>
              </a:ext>
            </a:extLst>
          </p:cNvPr>
          <p:cNvSpPr/>
          <p:nvPr/>
        </p:nvSpPr>
        <p:spPr>
          <a:xfrm>
            <a:off x="2305545" y="2677528"/>
            <a:ext cx="3413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Проверка полноты и достоверности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данных (проверка итогов, расчетов, корректировка ошибок)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F026F124-5726-4DA3-8390-074A6650E4B3}"/>
              </a:ext>
            </a:extLst>
          </p:cNvPr>
          <p:cNvSpPr/>
          <p:nvPr/>
        </p:nvSpPr>
        <p:spPr>
          <a:xfrm>
            <a:off x="2727433" y="3301182"/>
            <a:ext cx="2536294" cy="2679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239ACE2-6103-4B29-AE75-5FCCE9FB2C41}"/>
              </a:ext>
            </a:extLst>
          </p:cNvPr>
          <p:cNvSpPr/>
          <p:nvPr/>
        </p:nvSpPr>
        <p:spPr>
          <a:xfrm>
            <a:off x="2727433" y="3576360"/>
            <a:ext cx="846000" cy="371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703A851-96D0-413F-975B-622DFEDF4BFC}"/>
              </a:ext>
            </a:extLst>
          </p:cNvPr>
          <p:cNvSpPr/>
          <p:nvPr/>
        </p:nvSpPr>
        <p:spPr>
          <a:xfrm>
            <a:off x="3207154" y="3293628"/>
            <a:ext cx="152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Выбор параметра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1344215-146F-4377-9026-B199166D94FD}"/>
              </a:ext>
            </a:extLst>
          </p:cNvPr>
          <p:cNvSpPr/>
          <p:nvPr/>
        </p:nvSpPr>
        <p:spPr>
          <a:xfrm>
            <a:off x="2734759" y="3537712"/>
            <a:ext cx="85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A9D5731F-6C8F-4931-AF85-73A74D7E2FCF}"/>
              </a:ext>
            </a:extLst>
          </p:cNvPr>
          <p:cNvSpPr/>
          <p:nvPr/>
        </p:nvSpPr>
        <p:spPr>
          <a:xfrm>
            <a:off x="3583682" y="3576360"/>
            <a:ext cx="846000" cy="371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18060B84-0167-4836-AEE9-E833DDE409B8}"/>
              </a:ext>
            </a:extLst>
          </p:cNvPr>
          <p:cNvSpPr/>
          <p:nvPr/>
        </p:nvSpPr>
        <p:spPr>
          <a:xfrm>
            <a:off x="4437192" y="3583763"/>
            <a:ext cx="846000" cy="371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330388F2-42A8-469F-AB2F-665656EC0DBC}"/>
              </a:ext>
            </a:extLst>
          </p:cNvPr>
          <p:cNvSpPr/>
          <p:nvPr/>
        </p:nvSpPr>
        <p:spPr>
          <a:xfrm>
            <a:off x="3563417" y="3537603"/>
            <a:ext cx="85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932E661F-4799-417C-9F6F-CE013DF7D68F}"/>
              </a:ext>
            </a:extLst>
          </p:cNvPr>
          <p:cNvSpPr/>
          <p:nvPr/>
        </p:nvSpPr>
        <p:spPr>
          <a:xfrm>
            <a:off x="4450688" y="3536996"/>
            <a:ext cx="85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Параметр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05281F46-9170-4C35-B799-A0D24CC8D8F9}"/>
              </a:ext>
            </a:extLst>
          </p:cNvPr>
          <p:cNvSpPr/>
          <p:nvPr/>
        </p:nvSpPr>
        <p:spPr>
          <a:xfrm>
            <a:off x="5926808" y="2654022"/>
            <a:ext cx="1063020" cy="12414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24D3CB07-36B2-4D7F-BFCF-BD5466D7315B}"/>
              </a:ext>
            </a:extLst>
          </p:cNvPr>
          <p:cNvSpPr/>
          <p:nvPr/>
        </p:nvSpPr>
        <p:spPr>
          <a:xfrm>
            <a:off x="5860551" y="2817654"/>
            <a:ext cx="1268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Печать, передача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информации руководству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6B5035E5-BEED-4048-93C1-D9678CAB9029}"/>
              </a:ext>
            </a:extLst>
          </p:cNvPr>
          <p:cNvSpPr/>
          <p:nvPr/>
        </p:nvSpPr>
        <p:spPr>
          <a:xfrm>
            <a:off x="608427" y="2425027"/>
            <a:ext cx="195783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20-30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FBA96F34-ADC0-42F5-BEFD-1FE608628AB2}"/>
              </a:ext>
            </a:extLst>
          </p:cNvPr>
          <p:cNvSpPr/>
          <p:nvPr/>
        </p:nvSpPr>
        <p:spPr>
          <a:xfrm>
            <a:off x="2926970" y="2439797"/>
            <a:ext cx="195783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50-60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52813800-3254-440C-9C66-BF7372213177}"/>
              </a:ext>
            </a:extLst>
          </p:cNvPr>
          <p:cNvSpPr/>
          <p:nvPr/>
        </p:nvSpPr>
        <p:spPr>
          <a:xfrm>
            <a:off x="5458080" y="2379839"/>
            <a:ext cx="195783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2-4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мин</a:t>
            </a:r>
          </a:p>
        </p:txBody>
      </p:sp>
      <p:sp>
        <p:nvSpPr>
          <p:cNvPr id="54" name="Стрелка: вправо 53">
            <a:extLst>
              <a:ext uri="{FF2B5EF4-FFF2-40B4-BE49-F238E27FC236}">
                <a16:creationId xmlns:a16="http://schemas.microsoft.com/office/drawing/2014/main" id="{BCE82206-27A7-492E-B2CF-0DA41FC038AB}"/>
              </a:ext>
            </a:extLst>
          </p:cNvPr>
          <p:cNvSpPr/>
          <p:nvPr/>
        </p:nvSpPr>
        <p:spPr>
          <a:xfrm>
            <a:off x="846105" y="1598696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: вправо 54">
            <a:extLst>
              <a:ext uri="{FF2B5EF4-FFF2-40B4-BE49-F238E27FC236}">
                <a16:creationId xmlns:a16="http://schemas.microsoft.com/office/drawing/2014/main" id="{34311AC4-D30E-4768-864A-962B1A21C5E7}"/>
              </a:ext>
            </a:extLst>
          </p:cNvPr>
          <p:cNvSpPr/>
          <p:nvPr/>
        </p:nvSpPr>
        <p:spPr>
          <a:xfrm>
            <a:off x="794826" y="3282699"/>
            <a:ext cx="255396" cy="138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трелка: вправо 56">
            <a:extLst>
              <a:ext uri="{FF2B5EF4-FFF2-40B4-BE49-F238E27FC236}">
                <a16:creationId xmlns:a16="http://schemas.microsoft.com/office/drawing/2014/main" id="{FA9CECB7-A796-4345-B160-8F3B036F34C6}"/>
              </a:ext>
            </a:extLst>
          </p:cNvPr>
          <p:cNvSpPr/>
          <p:nvPr/>
        </p:nvSpPr>
        <p:spPr>
          <a:xfrm>
            <a:off x="2186443" y="1529421"/>
            <a:ext cx="400861" cy="131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: вправо 57">
            <a:extLst>
              <a:ext uri="{FF2B5EF4-FFF2-40B4-BE49-F238E27FC236}">
                <a16:creationId xmlns:a16="http://schemas.microsoft.com/office/drawing/2014/main" id="{E942495A-4D04-44DB-B009-56F10DBCCC13}"/>
              </a:ext>
            </a:extLst>
          </p:cNvPr>
          <p:cNvSpPr/>
          <p:nvPr/>
        </p:nvSpPr>
        <p:spPr>
          <a:xfrm>
            <a:off x="5513822" y="1574079"/>
            <a:ext cx="400861" cy="131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: вправо 58">
            <a:extLst>
              <a:ext uri="{FF2B5EF4-FFF2-40B4-BE49-F238E27FC236}">
                <a16:creationId xmlns:a16="http://schemas.microsoft.com/office/drawing/2014/main" id="{398A335A-17FE-42EC-B7F0-6518B9C4EEEB}"/>
              </a:ext>
            </a:extLst>
          </p:cNvPr>
          <p:cNvSpPr/>
          <p:nvPr/>
        </p:nvSpPr>
        <p:spPr>
          <a:xfrm>
            <a:off x="7055989" y="1587022"/>
            <a:ext cx="400861" cy="131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трелка: вправо 59">
            <a:extLst>
              <a:ext uri="{FF2B5EF4-FFF2-40B4-BE49-F238E27FC236}">
                <a16:creationId xmlns:a16="http://schemas.microsoft.com/office/drawing/2014/main" id="{F73F4709-F228-41AF-A58C-4338A63D251F}"/>
              </a:ext>
            </a:extLst>
          </p:cNvPr>
          <p:cNvSpPr/>
          <p:nvPr/>
        </p:nvSpPr>
        <p:spPr>
          <a:xfrm>
            <a:off x="7039885" y="3246438"/>
            <a:ext cx="400861" cy="131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Стрелка: вправо 60">
            <a:extLst>
              <a:ext uri="{FF2B5EF4-FFF2-40B4-BE49-F238E27FC236}">
                <a16:creationId xmlns:a16="http://schemas.microsoft.com/office/drawing/2014/main" id="{A08222FD-89C5-4831-B0DB-B148FDF53EEA}"/>
              </a:ext>
            </a:extLst>
          </p:cNvPr>
          <p:cNvSpPr/>
          <p:nvPr/>
        </p:nvSpPr>
        <p:spPr>
          <a:xfrm>
            <a:off x="5357974" y="3224325"/>
            <a:ext cx="400861" cy="131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трелка: вправо 61">
            <a:extLst>
              <a:ext uri="{FF2B5EF4-FFF2-40B4-BE49-F238E27FC236}">
                <a16:creationId xmlns:a16="http://schemas.microsoft.com/office/drawing/2014/main" id="{F0E1B206-6075-4922-9025-00D70D74E072}"/>
              </a:ext>
            </a:extLst>
          </p:cNvPr>
          <p:cNvSpPr/>
          <p:nvPr/>
        </p:nvSpPr>
        <p:spPr>
          <a:xfrm>
            <a:off x="2222288" y="3303459"/>
            <a:ext cx="400861" cy="131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0BD42FEC-C38C-4381-A3AA-9A9CDA8583ED}"/>
              </a:ext>
            </a:extLst>
          </p:cNvPr>
          <p:cNvSpPr/>
          <p:nvPr/>
        </p:nvSpPr>
        <p:spPr>
          <a:xfrm>
            <a:off x="430772" y="4453569"/>
            <a:ext cx="2754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Значительные временные потери</a:t>
            </a:r>
          </a:p>
        </p:txBody>
      </p:sp>
      <p:sp>
        <p:nvSpPr>
          <p:cNvPr id="65" name="Пятно 1 4">
            <a:extLst>
              <a:ext uri="{FF2B5EF4-FFF2-40B4-BE49-F238E27FC236}">
                <a16:creationId xmlns:a16="http://schemas.microsoft.com/office/drawing/2014/main" id="{05E48E39-ACB8-4786-89F5-D67875B6A564}"/>
              </a:ext>
            </a:extLst>
          </p:cNvPr>
          <p:cNvSpPr/>
          <p:nvPr/>
        </p:nvSpPr>
        <p:spPr bwMode="auto">
          <a:xfrm>
            <a:off x="132278" y="4434544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67" name="Пятно 1 4">
            <a:extLst>
              <a:ext uri="{FF2B5EF4-FFF2-40B4-BE49-F238E27FC236}">
                <a16:creationId xmlns:a16="http://schemas.microsoft.com/office/drawing/2014/main" id="{C6974425-ACCE-43CF-838C-E998611863A8}"/>
              </a:ext>
            </a:extLst>
          </p:cNvPr>
          <p:cNvSpPr/>
          <p:nvPr/>
        </p:nvSpPr>
        <p:spPr bwMode="auto">
          <a:xfrm>
            <a:off x="985309" y="3738398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68" name="Пятно 1 4">
            <a:extLst>
              <a:ext uri="{FF2B5EF4-FFF2-40B4-BE49-F238E27FC236}">
                <a16:creationId xmlns:a16="http://schemas.microsoft.com/office/drawing/2014/main" id="{AB4D862D-9279-4B9C-BA2F-D37DC2DD8590}"/>
              </a:ext>
            </a:extLst>
          </p:cNvPr>
          <p:cNvSpPr/>
          <p:nvPr/>
        </p:nvSpPr>
        <p:spPr bwMode="auto">
          <a:xfrm>
            <a:off x="2689318" y="3767828"/>
            <a:ext cx="294967" cy="277000"/>
          </a:xfrm>
          <a:prstGeom prst="irregularSeal1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95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D55DF5-4C91-464E-BAB0-B5711407DC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58" t="5273" r="8094" b="4644"/>
          <a:stretch/>
        </p:blipFill>
        <p:spPr>
          <a:xfrm rot="16200000">
            <a:off x="2234077" y="-466819"/>
            <a:ext cx="4455592" cy="6774571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6587" y="122084"/>
            <a:ext cx="6561138" cy="330200"/>
          </a:xfrm>
        </p:spPr>
        <p:txBody>
          <a:bodyPr/>
          <a:lstStyle/>
          <a:p>
            <a: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мероприятий по реализации проекта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6159" y="371858"/>
            <a:ext cx="283682" cy="3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86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3067" y="163433"/>
            <a:ext cx="6361594" cy="403976"/>
          </a:xfrm>
        </p:spPr>
        <p:txBody>
          <a:bodyPr/>
          <a:lstStyle/>
          <a:p>
            <a:pPr lvl="0"/>
            <a: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проекта</a:t>
            </a:r>
            <a:b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28650" y="1531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150" y="365421"/>
            <a:ext cx="283682" cy="3387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B38A9B-D70D-4C58-8256-8491350CA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67" y="704146"/>
            <a:ext cx="7623352" cy="442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43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3067" y="163433"/>
            <a:ext cx="6361594" cy="403976"/>
          </a:xfrm>
        </p:spPr>
        <p:txBody>
          <a:bodyPr/>
          <a:lstStyle/>
          <a:p>
            <a:pPr lvl="0"/>
            <a: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проекта</a:t>
            </a:r>
            <a:b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28650" y="1531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150" y="365421"/>
            <a:ext cx="283682" cy="3387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13C81E-CBB9-41D0-8D31-807D457E2E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1" t="-3027" r="-951" b="60194"/>
          <a:stretch/>
        </p:blipFill>
        <p:spPr>
          <a:xfrm>
            <a:off x="59193" y="958644"/>
            <a:ext cx="9052848" cy="286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63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3067" y="163433"/>
            <a:ext cx="6361594" cy="403976"/>
          </a:xfrm>
        </p:spPr>
        <p:txBody>
          <a:bodyPr/>
          <a:lstStyle/>
          <a:p>
            <a:pPr lvl="0"/>
            <a: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проекта</a:t>
            </a:r>
            <a:b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28650" y="1531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150" y="365421"/>
            <a:ext cx="283682" cy="3387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14A56C-2D20-4FE0-AB31-F89EED0BF6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456"/>
          <a:stretch/>
        </p:blipFill>
        <p:spPr>
          <a:xfrm>
            <a:off x="213068" y="967002"/>
            <a:ext cx="8879314" cy="381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75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 txBox="1">
            <a:spLocks/>
          </p:cNvSpPr>
          <p:nvPr/>
        </p:nvSpPr>
        <p:spPr bwMode="auto">
          <a:xfrm>
            <a:off x="558818" y="176199"/>
            <a:ext cx="7714908" cy="68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7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Достижение целевых показателей</a:t>
            </a:r>
          </a:p>
        </p:txBody>
      </p:sp>
      <p:graphicFrame>
        <p:nvGraphicFramePr>
          <p:cNvPr id="50" name="Таблица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48108"/>
              </p:ext>
            </p:extLst>
          </p:nvPr>
        </p:nvGraphicFramePr>
        <p:xfrm>
          <a:off x="225787" y="1034075"/>
          <a:ext cx="8692425" cy="2709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4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26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6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4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641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T="34322" marB="34322"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Текущий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Целевой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Фактический*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Эффективность, % </a:t>
                      </a:r>
                    </a:p>
                  </a:txBody>
                  <a:tcPr marT="34322" marB="343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082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Сокращение сроков на сбор информации (час.)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imes New Roman" pitchFamily="18" charset="0"/>
                          <a:cs typeface="Times New Roman" pitchFamily="18" charset="0"/>
                        </a:rPr>
                        <a:t>10-12,4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1,3-1,8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T="34322" marB="343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5082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Число запусков программных комплексов (раз)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2-9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T="34322" marB="34322" anchor="ctr"/>
                </a:tc>
                <a:extLst>
                  <a:ext uri="{0D108BD9-81ED-4DB2-BD59-A6C34878D82A}">
                    <a16:rowId xmlns:a16="http://schemas.microsoft.com/office/drawing/2014/main" val="176672744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776" y="351904"/>
            <a:ext cx="283682" cy="3387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5787" y="3956401"/>
            <a:ext cx="8654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Выполнение плана мероприятий – 100 %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Сокращение ВПП – 8,7-10,6 час.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Сокращение запусков программных комплексов – 1-8 раз.</a:t>
            </a:r>
          </a:p>
        </p:txBody>
      </p:sp>
    </p:spTree>
    <p:extLst>
      <p:ext uri="{BB962C8B-B14F-4D97-AF65-F5344CB8AC3E}">
        <p14:creationId xmlns:p14="http://schemas.microsoft.com/office/powerpoint/2010/main" val="263782809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7EBF654-CAB7-41AA-A1D0-27BABDD1C9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63"/>
          <a:stretch/>
        </p:blipFill>
        <p:spPr>
          <a:xfrm>
            <a:off x="404524" y="881027"/>
            <a:ext cx="8096820" cy="402028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687DAF6-1C3C-40AC-8D44-844EE26C43D3}"/>
              </a:ext>
            </a:extLst>
          </p:cNvPr>
          <p:cNvSpPr/>
          <p:nvPr/>
        </p:nvSpPr>
        <p:spPr>
          <a:xfrm>
            <a:off x="1104409" y="3377272"/>
            <a:ext cx="584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956,7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8AEBA0E9-EA2F-4D0A-BA4E-C3FBC7EF85EA}"/>
              </a:ext>
            </a:extLst>
          </p:cNvPr>
          <p:cNvSpPr txBox="1">
            <a:spLocks/>
          </p:cNvSpPr>
          <p:nvPr/>
        </p:nvSpPr>
        <p:spPr>
          <a:xfrm>
            <a:off x="213067" y="163433"/>
            <a:ext cx="6361594" cy="4039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Финансирование объектов строительства</a:t>
            </a:r>
            <a:br>
              <a:rPr lang="ru-RU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52428C-3DB5-4A87-992D-A4233FBF3E79}"/>
              </a:ext>
            </a:extLst>
          </p:cNvPr>
          <p:cNvSpPr/>
          <p:nvPr/>
        </p:nvSpPr>
        <p:spPr>
          <a:xfrm>
            <a:off x="2278000" y="3069495"/>
            <a:ext cx="765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1 425,1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D36CDFD-59BC-4C09-BE20-8683CF3C38DD}"/>
              </a:ext>
            </a:extLst>
          </p:cNvPr>
          <p:cNvSpPr/>
          <p:nvPr/>
        </p:nvSpPr>
        <p:spPr>
          <a:xfrm>
            <a:off x="3505200" y="2359777"/>
            <a:ext cx="786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2 563,2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579473A-76C2-4483-A021-0D29E09ACCB0}"/>
              </a:ext>
            </a:extLst>
          </p:cNvPr>
          <p:cNvSpPr/>
          <p:nvPr/>
        </p:nvSpPr>
        <p:spPr>
          <a:xfrm>
            <a:off x="8136158" y="727138"/>
            <a:ext cx="895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руб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8C6B975-015B-49F0-8273-F55B79F37565}"/>
              </a:ext>
            </a:extLst>
          </p:cNvPr>
          <p:cNvSpPr/>
          <p:nvPr/>
        </p:nvSpPr>
        <p:spPr>
          <a:xfrm>
            <a:off x="4785582" y="2420242"/>
            <a:ext cx="786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2 462,7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76E9B70-8C39-4E62-BCE7-DD379D1D2446}"/>
              </a:ext>
            </a:extLst>
          </p:cNvPr>
          <p:cNvSpPr/>
          <p:nvPr/>
        </p:nvSpPr>
        <p:spPr>
          <a:xfrm>
            <a:off x="6052616" y="790563"/>
            <a:ext cx="786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5 166,6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9984BEE-CC14-4828-9FA3-FAE249319A96}"/>
              </a:ext>
            </a:extLst>
          </p:cNvPr>
          <p:cNvSpPr/>
          <p:nvPr/>
        </p:nvSpPr>
        <p:spPr>
          <a:xfrm>
            <a:off x="7349472" y="1957480"/>
            <a:ext cx="786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3 191,3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52D94F0-FED9-41F4-B4F7-4953A046F960}"/>
              </a:ext>
            </a:extLst>
          </p:cNvPr>
          <p:cNvSpPr/>
          <p:nvPr/>
        </p:nvSpPr>
        <p:spPr>
          <a:xfrm>
            <a:off x="1310205" y="3903442"/>
            <a:ext cx="584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660,9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7483181-3464-45DF-B989-A843184D4F5E}"/>
              </a:ext>
            </a:extLst>
          </p:cNvPr>
          <p:cNvSpPr/>
          <p:nvPr/>
        </p:nvSpPr>
        <p:spPr>
          <a:xfrm>
            <a:off x="2368661" y="3985401"/>
            <a:ext cx="584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376,0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8F27017-93D8-419D-ACEC-BD4092EFBCBB}"/>
              </a:ext>
            </a:extLst>
          </p:cNvPr>
          <p:cNvSpPr/>
          <p:nvPr/>
        </p:nvSpPr>
        <p:spPr>
          <a:xfrm>
            <a:off x="3655718" y="3903442"/>
            <a:ext cx="584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496,2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DA788D4-ACF3-42A6-94F5-CAC69A32C61F}"/>
              </a:ext>
            </a:extLst>
          </p:cNvPr>
          <p:cNvSpPr/>
          <p:nvPr/>
        </p:nvSpPr>
        <p:spPr>
          <a:xfrm>
            <a:off x="4886810" y="3557121"/>
            <a:ext cx="859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1 160,7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B5E9C73-680F-404E-B855-1D74F119559E}"/>
              </a:ext>
            </a:extLst>
          </p:cNvPr>
          <p:cNvSpPr/>
          <p:nvPr/>
        </p:nvSpPr>
        <p:spPr>
          <a:xfrm>
            <a:off x="6100452" y="3128843"/>
            <a:ext cx="859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1 883,8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0B476DC-3CD4-4F46-80FD-AC4919E37A7F}"/>
              </a:ext>
            </a:extLst>
          </p:cNvPr>
          <p:cNvSpPr/>
          <p:nvPr/>
        </p:nvSpPr>
        <p:spPr>
          <a:xfrm>
            <a:off x="7025418" y="3223383"/>
            <a:ext cx="859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1 798,2</a:t>
            </a:r>
          </a:p>
        </p:txBody>
      </p:sp>
    </p:spTree>
    <p:extLst>
      <p:ext uri="{BB962C8B-B14F-4D97-AF65-F5344CB8AC3E}">
        <p14:creationId xmlns:p14="http://schemas.microsoft.com/office/powerpoint/2010/main" val="164883976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Спасибо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за внимание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sz="1200" dirty="0">
              <a:latin typeface="Times New Roman" pitchFamily="18" charset="0"/>
              <a:ea typeface="Arial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43814"/>
      </p:ext>
    </p:extLst>
  </p:cSld>
  <p:clrMapOvr>
    <a:masterClrMapping/>
  </p:clrMapOvr>
</p:sld>
</file>

<file path=ppt/theme/theme1.xml><?xml version="1.0" encoding="utf-8"?>
<a:theme xmlns:a="http://schemas.openxmlformats.org/drawingml/2006/main" name="Титульный слайд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541B8C7B-4633-2E45-B746-A05B8E1543F8}"/>
    </a:ext>
  </a:extLst>
</a:theme>
</file>

<file path=ppt/theme/theme2.xml><?xml version="1.0" encoding="utf-8"?>
<a:theme xmlns:a="http://schemas.openxmlformats.org/drawingml/2006/main" name="Перебивочный слайд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6BE6B458-93C6-814D-A81B-47849E6A55A1}"/>
    </a:ext>
  </a:extLst>
</a:theme>
</file>

<file path=ppt/theme/theme3.xml><?xml version="1.0" encoding="utf-8"?>
<a:theme xmlns:a="http://schemas.openxmlformats.org/drawingml/2006/main" name="Текст картинк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4.xml><?xml version="1.0" encoding="utf-8"?>
<a:theme xmlns:a="http://schemas.openxmlformats.org/drawingml/2006/main" name="Текст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5.xml><?xml version="1.0" encoding="utf-8"?>
<a:theme xmlns:a="http://schemas.openxmlformats.org/drawingml/2006/main" name="Диаграммы">
  <a:themeElements>
    <a:clrScheme name="ПСР">
      <a:dk1>
        <a:srgbClr val="414042"/>
      </a:dk1>
      <a:lt1>
        <a:srgbClr val="FFFFFF"/>
      </a:lt1>
      <a:dk2>
        <a:srgbClr val="FFFFFF"/>
      </a:dk2>
      <a:lt2>
        <a:srgbClr val="FFFFFF"/>
      </a:lt2>
      <a:accent1>
        <a:srgbClr val="468ABC"/>
      </a:accent1>
      <a:accent2>
        <a:srgbClr val="24367E"/>
      </a:accent2>
      <a:accent3>
        <a:srgbClr val="E2652C"/>
      </a:accent3>
      <a:accent4>
        <a:srgbClr val="E2A52D"/>
      </a:accent4>
      <a:accent5>
        <a:srgbClr val="1C548D"/>
      </a:accent5>
      <a:accent6>
        <a:srgbClr val="7F7F7F"/>
      </a:accent6>
      <a:hlink>
        <a:srgbClr val="414042"/>
      </a:hlink>
      <a:folHlink>
        <a:srgbClr val="41404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6.xml><?xml version="1.0" encoding="utf-8"?>
<a:theme xmlns:a="http://schemas.openxmlformats.org/drawingml/2006/main" name="Текст диаграмма">
  <a:themeElements>
    <a:clrScheme name="тема для слайдов текст-диаграмма">
      <a:dk1>
        <a:srgbClr val="414042"/>
      </a:dk1>
      <a:lt1>
        <a:sysClr val="window" lastClr="FFFFFF"/>
      </a:lt1>
      <a:dk2>
        <a:srgbClr val="FFFFFF"/>
      </a:dk2>
      <a:lt2>
        <a:srgbClr val="FFFFFF"/>
      </a:lt2>
      <a:accent1>
        <a:srgbClr val="EBA444"/>
      </a:accent1>
      <a:accent2>
        <a:srgbClr val="F06942"/>
      </a:accent2>
      <a:accent3>
        <a:srgbClr val="AD5483"/>
      </a:accent3>
      <a:accent4>
        <a:srgbClr val="456EA9"/>
      </a:accent4>
      <a:accent5>
        <a:srgbClr val="68B0E0"/>
      </a:accent5>
      <a:accent6>
        <a:srgbClr val="259789"/>
      </a:accent6>
      <a:hlink>
        <a:srgbClr val="414042"/>
      </a:hlink>
      <a:folHlink>
        <a:srgbClr val="41404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7.xml><?xml version="1.0" encoding="utf-8"?>
<a:theme xmlns:a="http://schemas.openxmlformats.org/drawingml/2006/main" name="Заключительный слайд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0DAE905-2894-9645-87E8-4A089C61D1E7}" vid="{BB001172-481D-5B4F-A54A-4F845D4C8301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2164</TotalTime>
  <Words>619</Words>
  <Application>Microsoft Office PowerPoint</Application>
  <PresentationFormat>Произвольный</PresentationFormat>
  <Paragraphs>228</Paragraphs>
  <Slides>20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Times New Roman</vt:lpstr>
      <vt:lpstr>Титульный слайд</vt:lpstr>
      <vt:lpstr>Перебивочный слайд</vt:lpstr>
      <vt:lpstr>Текст картинка</vt:lpstr>
      <vt:lpstr>Текст</vt:lpstr>
      <vt:lpstr>Диаграммы</vt:lpstr>
      <vt:lpstr>Текст диаграмма</vt:lpstr>
      <vt:lpstr>Заключительный слайд</vt:lpstr>
      <vt:lpstr>Министерство финансов Забайкальского края</vt:lpstr>
      <vt:lpstr>«Оптимизация процесса сбора информации о финансировании объектов строительства, капитального ремонта, приобретения оборудования»</vt:lpstr>
      <vt:lpstr>Организационно-распорядительные документы</vt:lpstr>
      <vt:lpstr>Организационно-распорядительные документы</vt:lpstr>
      <vt:lpstr>Команда проекта</vt:lpstr>
      <vt:lpstr>Паспорт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Вклад в цель проекта</vt:lpstr>
      <vt:lpstr>Презентация PowerPoint</vt:lpstr>
      <vt:lpstr>План мероприятий по реализации проекта</vt:lpstr>
      <vt:lpstr>Реализация проекта </vt:lpstr>
      <vt:lpstr>Реализация проекта </vt:lpstr>
      <vt:lpstr>Реализация проекта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</dc:title>
  <dc:creator>Сычев А.В.</dc:creator>
  <cp:lastModifiedBy>Банченко Ирина Юрьевна</cp:lastModifiedBy>
  <cp:revision>115</cp:revision>
  <cp:lastPrinted>2026-08-23T07:21:58Z</cp:lastPrinted>
  <dcterms:modified xsi:type="dcterms:W3CDTF">2026-09-16T07:56:53Z</dcterms:modified>
</cp:coreProperties>
</file>