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7" r:id="rId4"/>
  </p:sldMasterIdLst>
  <p:notesMasterIdLst>
    <p:notesMasterId r:id="rId4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8" r:id="rId31"/>
    <p:sldId id="282" r:id="rId32"/>
    <p:sldId id="283" r:id="rId33"/>
    <p:sldId id="284" r:id="rId34"/>
    <p:sldId id="285" r:id="rId35"/>
    <p:sldId id="286" r:id="rId36"/>
    <p:sldId id="1309" r:id="rId37"/>
    <p:sldId id="1310" r:id="rId38"/>
    <p:sldId id="1311" r:id="rId39"/>
    <p:sldId id="1312" r:id="rId40"/>
    <p:sldId id="1313" r:id="rId41"/>
    <p:sldId id="1314" r:id="rId42"/>
    <p:sldId id="1315" r:id="rId43"/>
    <p:sldId id="287" r:id="rId44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43A18A-DD44-DA8F-51AE-4EF7C0402C2E}">
  <a:tblStyle styleId="{5F43A18A-DD44-DA8F-51AE-4EF7C0402C2E}" styleName="Нет стиля, сетка таблицы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solidFill>
                <a:schemeClr val="tx1"/>
              </a:solidFill>
            </a:ln>
          </a:left>
          <a:right>
            <a:ln w="12700">
              <a:solidFill>
                <a:schemeClr val="tx1"/>
              </a:solidFill>
            </a:ln>
          </a:right>
          <a:top>
            <a:ln w="12700">
              <a:solidFill>
                <a:schemeClr val="tx1"/>
              </a:solidFill>
            </a:ln>
          </a:top>
          <a:bottom>
            <a:ln w="12700">
              <a:solidFill>
                <a:schemeClr val="tx1"/>
              </a:solidFill>
            </a:ln>
          </a:bottom>
          <a:insideH>
            <a:ln w="12700">
              <a:solidFill>
                <a:schemeClr val="tx1"/>
              </a:solidFill>
            </a:ln>
          </a:insideH>
          <a:insideV>
            <a:ln w="12700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Важно для каждой операции определить точку отсчета (границы замера)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07724-AD1D-4A3C-9BBB-4D06978BDFA3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122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507724-AD1D-4A3C-9BBB-4D06978BDFA3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8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диаграмм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 bwMode="auto"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5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4808538" y="1476375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39750" y="2815317"/>
            <a:ext cx="4014788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08538" y="2815317"/>
            <a:ext cx="3940175" cy="123053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Arial"/>
              <a:buChar char="•"/>
              <a:defRPr lang="en-US"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Текст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6335935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460432" y="4790429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48DC-A899-4108-80E1-A8AA8154927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userDrawn="1">
  <p:cSld name="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7632700" cy="7221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844935"/>
            <a:ext cx="8424862" cy="3864772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D272EA8-4B81-4A31-A7C3-D00B044141D1}" type="slidenum">
              <a:rPr lang="ru-RU">
                <a:solidFill>
                  <a:srgbClr val="003274"/>
                </a:solidFill>
              </a:r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4AB1-B8EC-415D-AE03-A9C01327FD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798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7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9" r:id="rId5"/>
  </p:sldLayoutIdLst>
  <p:hf sldNum="0"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>
                <a:solidFill>
                  <a:srgbClr val="002060"/>
                </a:solidFill>
                <a:latin typeface="Arial"/>
                <a:cs typeface="Arial"/>
              </a:rPr>
              <a:t>Реализация ПСР-проекта</a:t>
            </a:r>
            <a:br>
              <a:rPr lang="ru-RU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1600">
                <a:solidFill>
                  <a:srgbClr val="002060"/>
                </a:solidFill>
                <a:latin typeface="Arial"/>
                <a:cs typeface="Arial"/>
              </a:rPr>
              <a:t>Картирование потока создания ценности (ПСЦ)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37810" y="433982"/>
            <a:ext cx="734029" cy="8764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71038" y="3789603"/>
            <a:ext cx="68162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400"/>
              <a:t>Проектный офис ГК «Росатом»</a:t>
            </a:r>
            <a:endParaRPr/>
          </a:p>
          <a:p>
            <a:pPr>
              <a:defRPr/>
            </a:pPr>
            <a:r>
              <a:rPr lang="ru-RU" sz="1400"/>
              <a:t>Проектный офис Министерства планирования и развития Забайкальского края</a:t>
            </a:r>
            <a:endParaRPr/>
          </a:p>
          <a:p>
            <a:pPr>
              <a:defRPr/>
            </a:pPr>
            <a:endParaRPr lang="ru-RU" sz="1400"/>
          </a:p>
          <a:p>
            <a:pPr>
              <a:defRPr/>
            </a:pPr>
            <a:r>
              <a:rPr lang="ru-RU" sz="1400"/>
              <a:t>Апрель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" name="Rectangle 222"/>
          <p:cNvSpPr/>
          <p:nvPr/>
        </p:nvSpPr>
        <p:spPr bwMode="auto">
          <a:xfrm>
            <a:off x="3115081" y="1807684"/>
            <a:ext cx="1545675" cy="2850197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222"/>
          <p:cNvSpPr/>
          <p:nvPr/>
        </p:nvSpPr>
        <p:spPr bwMode="auto">
          <a:xfrm>
            <a:off x="4742355" y="1790763"/>
            <a:ext cx="1545675" cy="2867118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223"/>
          <p:cNvSpPr/>
          <p:nvPr/>
        </p:nvSpPr>
        <p:spPr bwMode="auto">
          <a:xfrm>
            <a:off x="6354937" y="1790199"/>
            <a:ext cx="1545675" cy="2867681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ctangle 177"/>
          <p:cNvSpPr/>
          <p:nvPr/>
        </p:nvSpPr>
        <p:spPr bwMode="auto">
          <a:xfrm>
            <a:off x="1487048" y="1851316"/>
            <a:ext cx="1545675" cy="2789645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20202"/>
              </a:solidFill>
              <a:latin typeface="Arial"/>
            </a:endParaRPr>
          </a:p>
        </p:txBody>
      </p:sp>
      <p:sp>
        <p:nvSpPr>
          <p:cNvPr id="73" name="Rectangle 4"/>
          <p:cNvSpPr txBox="1"/>
          <p:nvPr/>
        </p:nvSpPr>
        <p:spPr bwMode="auto">
          <a:xfrm rot="16199998">
            <a:off x="-35820" y="3110789"/>
            <a:ext cx="2810342" cy="250003"/>
          </a:xfrm>
          <a:prstGeom prst="rect">
            <a:avLst/>
          </a:prstGeom>
          <a:solidFill>
            <a:srgbClr val="1C436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vert="horz" wrap="square" lIns="55149" tIns="55149" rIns="55149" bIns="5514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algn="ctr" defTabSz="672132">
              <a:buClr>
                <a:srgbClr val="FFFFFF"/>
              </a:buClr>
              <a:defRPr/>
            </a:pPr>
            <a:r>
              <a:rPr lang="ru-RU" sz="900" b="1">
                <a:solidFill>
                  <a:srgbClr val="FFFFFF"/>
                </a:solidFill>
                <a:latin typeface="Arial"/>
              </a:rPr>
              <a:t>Шаги</a:t>
            </a:r>
            <a:endParaRPr lang="en-US" sz="9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Oval 24"/>
          <p:cNvSpPr>
            <a:spLocks noChangeAspect="1" noChangeArrowheads="1"/>
          </p:cNvSpPr>
          <p:nvPr/>
        </p:nvSpPr>
        <p:spPr bwMode="auto">
          <a:xfrm>
            <a:off x="4747442" y="314335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grpSp>
        <p:nvGrpSpPr>
          <p:cNvPr id="75" name="Группа 74"/>
          <p:cNvGrpSpPr/>
          <p:nvPr/>
        </p:nvGrpSpPr>
        <p:grpSpPr bwMode="auto">
          <a:xfrm>
            <a:off x="1245451" y="790294"/>
            <a:ext cx="6620235" cy="640686"/>
            <a:chOff x="137894" y="911269"/>
            <a:chExt cx="8642743" cy="836469"/>
          </a:xfrm>
        </p:grpSpPr>
        <p:sp>
          <p:nvSpPr>
            <p:cNvPr id="76" name="Freeform 112"/>
            <p:cNvSpPr/>
            <p:nvPr/>
          </p:nvSpPr>
          <p:spPr bwMode="auto">
            <a:xfrm>
              <a:off x="2605552" y="1084474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6"/>
            <p:cNvSpPr txBox="1"/>
            <p:nvPr/>
          </p:nvSpPr>
          <p:spPr bwMode="auto">
            <a:xfrm>
              <a:off x="2775739" y="1130534"/>
              <a:ext cx="1847699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Диагностика и целевое состояние</a:t>
              </a:r>
              <a:endParaRPr/>
            </a:p>
          </p:txBody>
        </p:sp>
        <p:sp>
          <p:nvSpPr>
            <p:cNvPr id="78" name="Freeform 4"/>
            <p:cNvSpPr/>
            <p:nvPr/>
          </p:nvSpPr>
          <p:spPr bwMode="auto">
            <a:xfrm>
              <a:off x="526952" y="1083861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6"/>
            <p:cNvSpPr txBox="1"/>
            <p:nvPr/>
          </p:nvSpPr>
          <p:spPr bwMode="auto">
            <a:xfrm>
              <a:off x="577752" y="1129921"/>
              <a:ext cx="1967087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Открытие и подготовка</a:t>
              </a:r>
              <a:br>
                <a:rPr lang="ru-RU" sz="900" b="1">
                  <a:solidFill>
                    <a:srgbClr val="000000"/>
                  </a:solidFill>
                  <a:latin typeface="Arial"/>
                </a:rPr>
              </a:br>
              <a:r>
                <a:rPr lang="ru-RU" sz="900" b="1">
                  <a:solidFill>
                    <a:srgbClr val="000000"/>
                  </a:solidFill>
                  <a:latin typeface="Arial"/>
                </a:rPr>
                <a:t>проекта</a:t>
              </a:r>
              <a:endParaRPr lang="ru-RU" sz="900" b="1" baseline="30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Oval 24"/>
            <p:cNvSpPr>
              <a:spLocks noChangeAspect="1" noChangeArrowheads="1"/>
            </p:cNvSpPr>
            <p:nvPr/>
          </p:nvSpPr>
          <p:spPr bwMode="auto">
            <a:xfrm>
              <a:off x="63683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en-US" sz="900" b="1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1" name="Rectangle 4"/>
            <p:cNvSpPr txBox="1"/>
            <p:nvPr/>
          </p:nvSpPr>
          <p:spPr bwMode="auto">
            <a:xfrm rot="16199998">
              <a:off x="-31988" y="1253742"/>
              <a:ext cx="663265" cy="323500"/>
            </a:xfrm>
            <a:prstGeom prst="rect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</p:spPr>
          <p:txBody>
            <a:bodyPr vert="horz" wrap="square" lIns="54057" tIns="54057" rIns="54057" bIns="54057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algn="ctr" defTabSz="672132">
                <a:buClr>
                  <a:srgbClr val="FFFFFF"/>
                </a:buClr>
                <a:defRPr/>
              </a:pPr>
              <a:r>
                <a:rPr lang="ru-RU" sz="900" b="1">
                  <a:solidFill>
                    <a:srgbClr val="FFFFFF"/>
                  </a:solidFill>
                  <a:latin typeface="Arial"/>
                </a:rPr>
                <a:t>Этапы</a:t>
              </a:r>
              <a:endParaRPr lang="en-US" sz="9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684152" y="1083861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7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6"/>
            <p:cNvSpPr txBox="1"/>
            <p:nvPr/>
          </p:nvSpPr>
          <p:spPr bwMode="auto">
            <a:xfrm>
              <a:off x="4854340" y="1129921"/>
              <a:ext cx="1847699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Внедрение улучшений</a:t>
              </a:r>
              <a:endParaRPr/>
            </a:p>
          </p:txBody>
        </p:sp>
        <p:sp>
          <p:nvSpPr>
            <p:cNvPr id="84" name="Freeform 131"/>
            <p:cNvSpPr/>
            <p:nvPr/>
          </p:nvSpPr>
          <p:spPr bwMode="auto">
            <a:xfrm>
              <a:off x="6762750" y="1083861"/>
              <a:ext cx="2017886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Oval 24"/>
            <p:cNvSpPr>
              <a:spLocks noChangeAspect="1" noChangeArrowheads="1"/>
            </p:cNvSpPr>
            <p:nvPr/>
          </p:nvSpPr>
          <p:spPr bwMode="auto">
            <a:xfrm>
              <a:off x="266067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6" name="Oval 24"/>
            <p:cNvSpPr>
              <a:spLocks noChangeAspect="1" noChangeArrowheads="1"/>
            </p:cNvSpPr>
            <p:nvPr/>
          </p:nvSpPr>
          <p:spPr bwMode="auto">
            <a:xfrm>
              <a:off x="473927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4"/>
            <p:cNvSpPr>
              <a:spLocks noChangeAspect="1" noChangeArrowheads="1"/>
            </p:cNvSpPr>
            <p:nvPr/>
          </p:nvSpPr>
          <p:spPr bwMode="auto">
            <a:xfrm>
              <a:off x="6817871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8" name="Rectangle 6"/>
            <p:cNvSpPr txBox="1"/>
            <p:nvPr/>
          </p:nvSpPr>
          <p:spPr bwMode="auto">
            <a:xfrm>
              <a:off x="7059387" y="1130464"/>
              <a:ext cx="1650223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Закрепление результатов и закрытие проекта</a:t>
              </a:r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 bwMode="auto">
          <a:xfrm>
            <a:off x="1570006" y="1866487"/>
            <a:ext cx="1580324" cy="2322852"/>
            <a:chOff x="561602" y="1984921"/>
            <a:chExt cx="2063120" cy="3032673"/>
          </a:xfrm>
        </p:grpSpPr>
        <p:sp>
          <p:nvSpPr>
            <p:cNvPr id="90" name="Rectangle 245"/>
            <p:cNvSpPr txBox="1"/>
            <p:nvPr/>
          </p:nvSpPr>
          <p:spPr bwMode="auto">
            <a:xfrm>
              <a:off x="693316" y="3162223"/>
              <a:ext cx="1674096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45390" lvl="1" indent="-144199" defTabSz="672132">
                <a:buClr>
                  <a:srgbClr val="002960"/>
                </a:buClr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Определение проблемы и выбор темы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Oval 24"/>
            <p:cNvSpPr>
              <a:spLocks noChangeAspect="1" noChangeArrowheads="1"/>
            </p:cNvSpPr>
            <p:nvPr/>
          </p:nvSpPr>
          <p:spPr bwMode="auto">
            <a:xfrm>
              <a:off x="582072" y="2003071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1.1</a:t>
              </a:r>
              <a:endParaRPr lang="ru-RU" sz="75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ectangle 241"/>
            <p:cNvSpPr txBox="1"/>
            <p:nvPr/>
          </p:nvSpPr>
          <p:spPr bwMode="auto">
            <a:xfrm>
              <a:off x="675925" y="2491112"/>
              <a:ext cx="1766316" cy="15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45390" lvl="1" indent="-144199" defTabSz="672132">
                <a:buClr>
                  <a:srgbClr val="002960"/>
                </a:buClr>
                <a:defRPr/>
              </a:pP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4"/>
            <p:cNvSpPr>
              <a:spLocks noChangeAspect="1" noChangeArrowheads="1"/>
            </p:cNvSpPr>
            <p:nvPr/>
          </p:nvSpPr>
          <p:spPr bwMode="auto">
            <a:xfrm>
              <a:off x="571439" y="3181004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/>
            </a:p>
          </p:txBody>
        </p:sp>
        <p:sp>
          <p:nvSpPr>
            <p:cNvPr id="94" name="Oval 24"/>
            <p:cNvSpPr>
              <a:spLocks noChangeAspect="1" noChangeArrowheads="1"/>
            </p:cNvSpPr>
            <p:nvPr/>
          </p:nvSpPr>
          <p:spPr bwMode="auto">
            <a:xfrm>
              <a:off x="582072" y="2516071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1.2</a:t>
              </a:r>
              <a:endParaRPr lang="ru-RU" sz="75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5" name="Oval 24"/>
            <p:cNvSpPr>
              <a:spLocks noChangeAspect="1" noChangeArrowheads="1"/>
            </p:cNvSpPr>
            <p:nvPr/>
          </p:nvSpPr>
          <p:spPr bwMode="auto">
            <a:xfrm>
              <a:off x="561602" y="4168204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/>
            </a:p>
          </p:txBody>
        </p:sp>
        <p:sp>
          <p:nvSpPr>
            <p:cNvPr id="96" name="Rectangle 249"/>
            <p:cNvSpPr txBox="1"/>
            <p:nvPr/>
          </p:nvSpPr>
          <p:spPr bwMode="auto">
            <a:xfrm>
              <a:off x="881632" y="3531009"/>
              <a:ext cx="1588822" cy="60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Проведение</a:t>
              </a:r>
              <a:b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стартового совещания и выпуск распоряжения о реализации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Rectangle 249"/>
            <p:cNvSpPr txBox="1"/>
            <p:nvPr/>
          </p:nvSpPr>
          <p:spPr bwMode="auto">
            <a:xfrm>
              <a:off x="891559" y="1984921"/>
              <a:ext cx="1588821" cy="30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Формирование рабочей группы проекта 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Oval 24"/>
            <p:cNvSpPr>
              <a:spLocks noChangeAspect="1" noChangeArrowheads="1"/>
            </p:cNvSpPr>
            <p:nvPr/>
          </p:nvSpPr>
          <p:spPr bwMode="auto">
            <a:xfrm>
              <a:off x="570916" y="3554989"/>
              <a:ext cx="244800" cy="244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chemeClr val="bg1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  <a:endParaRPr/>
            </a:p>
          </p:txBody>
        </p:sp>
        <p:sp>
          <p:nvSpPr>
            <p:cNvPr id="99" name="Rectangle 249"/>
            <p:cNvSpPr txBox="1"/>
            <p:nvPr/>
          </p:nvSpPr>
          <p:spPr bwMode="auto">
            <a:xfrm>
              <a:off x="840737" y="4715888"/>
              <a:ext cx="1371620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Разработка дорожной карты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Oval 24"/>
            <p:cNvSpPr>
              <a:spLocks noChangeAspect="1" noChangeArrowheads="1"/>
            </p:cNvSpPr>
            <p:nvPr/>
          </p:nvSpPr>
          <p:spPr bwMode="auto">
            <a:xfrm>
              <a:off x="567027" y="4693490"/>
              <a:ext cx="244800" cy="24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/>
                </a:rPr>
                <a:t>6</a:t>
              </a:r>
              <a:endParaRPr/>
            </a:p>
          </p:txBody>
        </p:sp>
        <p:sp>
          <p:nvSpPr>
            <p:cNvPr id="101" name="Rectangle 249"/>
            <p:cNvSpPr txBox="1"/>
            <p:nvPr/>
          </p:nvSpPr>
          <p:spPr bwMode="auto">
            <a:xfrm>
              <a:off x="882932" y="2516071"/>
              <a:ext cx="1588822" cy="45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Ознакомление рабочей группы с инструментами и методами ПСР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Rectangle 241"/>
            <p:cNvSpPr txBox="1"/>
            <p:nvPr/>
          </p:nvSpPr>
          <p:spPr bwMode="auto">
            <a:xfrm>
              <a:off x="858407" y="4195087"/>
              <a:ext cx="1766315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0" lvl="1" indent="0" defTabSz="672132">
                <a:buClr>
                  <a:srgbClr val="002960"/>
                </a:buClr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Оформление паспорта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2" name="Oval 24"/>
          <p:cNvSpPr>
            <a:spLocks noChangeAspect="1" noChangeArrowheads="1"/>
          </p:cNvSpPr>
          <p:nvPr/>
        </p:nvSpPr>
        <p:spPr bwMode="auto">
          <a:xfrm>
            <a:off x="4747443" y="2463076"/>
            <a:ext cx="187513" cy="191736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103" name="Rectangle 225"/>
          <p:cNvSpPr txBox="1"/>
          <p:nvPr/>
        </p:nvSpPr>
        <p:spPr bwMode="auto">
          <a:xfrm>
            <a:off x="4957564" y="2452604"/>
            <a:ext cx="129762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Внедрение мероприятий </a:t>
            </a: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для достижения целевого состояния и целевых показателей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09" name="Rectangle 253"/>
          <p:cNvSpPr txBox="1"/>
          <p:nvPr/>
        </p:nvSpPr>
        <p:spPr bwMode="auto">
          <a:xfrm>
            <a:off x="6601503" y="2915624"/>
            <a:ext cx="1308769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Оценка результатов проекта, определение путей дальнейшего развития процесса на завершающем совещании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Rectangle 229"/>
          <p:cNvSpPr txBox="1"/>
          <p:nvPr/>
        </p:nvSpPr>
        <p:spPr bwMode="auto">
          <a:xfrm>
            <a:off x="6432084" y="1873496"/>
            <a:ext cx="1391382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Мониторинг достигнутых результатов </a:t>
            </a:r>
            <a:r>
              <a:rPr lang="ru-RU" sz="750">
                <a:solidFill>
                  <a:srgbClr val="000000"/>
                </a:solidFill>
                <a:cs typeface="Arial"/>
              </a:rPr>
              <a:t>(хронометраж процесса №2 показателей проекта)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6354936" y="187699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6376169" y="2920900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113" name="Rectangle 229"/>
          <p:cNvSpPr txBox="1"/>
          <p:nvPr/>
        </p:nvSpPr>
        <p:spPr bwMode="auto">
          <a:xfrm>
            <a:off x="6431521" y="2434355"/>
            <a:ext cx="1391382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Стандартизация достигнутых улучшений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354373" y="243785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4.2</a:t>
            </a:r>
            <a:endParaRPr/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>
            <a:off x="6385214" y="3656342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/>
          </a:p>
        </p:txBody>
      </p:sp>
      <p:cxnSp>
        <p:nvCxnSpPr>
          <p:cNvPr id="117" name="Прямая со стрелкой 116"/>
          <p:cNvCxnSpPr>
            <a:cxnSpLocks/>
          </p:cNvCxnSpPr>
          <p:nvPr/>
        </p:nvCxnSpPr>
        <p:spPr bwMode="auto">
          <a:xfrm>
            <a:off x="1582376" y="1654829"/>
            <a:ext cx="3098946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18" name="Rectangle 241"/>
          <p:cNvSpPr txBox="1"/>
          <p:nvPr/>
        </p:nvSpPr>
        <p:spPr bwMode="auto">
          <a:xfrm>
            <a:off x="2316125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2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9" name="Прямая со стрелкой 118"/>
          <p:cNvCxnSpPr>
            <a:cxnSpLocks/>
          </p:cNvCxnSpPr>
          <p:nvPr/>
        </p:nvCxnSpPr>
        <p:spPr bwMode="auto">
          <a:xfrm>
            <a:off x="4695849" y="1654829"/>
            <a:ext cx="163868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0" name="Rectangle 241"/>
          <p:cNvSpPr txBox="1"/>
          <p:nvPr/>
        </p:nvSpPr>
        <p:spPr bwMode="auto">
          <a:xfrm>
            <a:off x="4836715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3,5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1" name="Прямая со стрелкой 120"/>
          <p:cNvCxnSpPr>
            <a:cxnSpLocks/>
          </p:cNvCxnSpPr>
          <p:nvPr/>
        </p:nvCxnSpPr>
        <p:spPr bwMode="auto">
          <a:xfrm>
            <a:off x="6334535" y="1654829"/>
            <a:ext cx="153115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2" name="Rectangle 241"/>
          <p:cNvSpPr txBox="1"/>
          <p:nvPr/>
        </p:nvSpPr>
        <p:spPr bwMode="auto">
          <a:xfrm>
            <a:off x="6469926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0,5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" name="Oval 24"/>
          <p:cNvSpPr>
            <a:spLocks noChangeAspect="1" noChangeArrowheads="1"/>
          </p:cNvSpPr>
          <p:nvPr/>
        </p:nvSpPr>
        <p:spPr bwMode="auto">
          <a:xfrm>
            <a:off x="4765759" y="1870236"/>
            <a:ext cx="187513" cy="191736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3.1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6" name="Rectangle 225"/>
          <p:cNvSpPr txBox="1"/>
          <p:nvPr/>
        </p:nvSpPr>
        <p:spPr bwMode="auto">
          <a:xfrm>
            <a:off x="4975880" y="1859765"/>
            <a:ext cx="129762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215" lvl="1" indent="0" defTabSz="672132">
              <a:spcBef>
                <a:spcPts val="919"/>
              </a:spcBef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Проведение совещания (старт активного этапа внедрения улучшений)</a:t>
            </a:r>
            <a:br>
              <a:rPr lang="en-US" sz="75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lang="en-US" sz="750">
                <a:solidFill>
                  <a:srgbClr val="000000"/>
                </a:solidFill>
                <a:latin typeface="Arial"/>
                <a:cs typeface="Arial"/>
              </a:rPr>
              <a:t>Kick OFF</a:t>
            </a: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»</a:t>
            </a:r>
            <a:endParaRPr/>
          </a:p>
        </p:txBody>
      </p:sp>
      <p:sp>
        <p:nvSpPr>
          <p:cNvPr id="127" name="Rectangle 249"/>
          <p:cNvSpPr txBox="1"/>
          <p:nvPr/>
        </p:nvSpPr>
        <p:spPr bwMode="auto">
          <a:xfrm>
            <a:off x="4039216" y="4653574"/>
            <a:ext cx="4133184" cy="20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081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en-US" sz="700">
                <a:solidFill>
                  <a:srgbClr val="000000"/>
                </a:solidFill>
                <a:latin typeface="Arial"/>
              </a:rPr>
              <a:t> </a:t>
            </a:r>
            <a:r>
              <a:rPr lang="ru-RU" sz="700">
                <a:solidFill>
                  <a:srgbClr val="000000"/>
                </a:solidFill>
                <a:latin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en-US" sz="70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8" name="Прямая со стрелкой 127"/>
          <p:cNvCxnSpPr>
            <a:cxnSpLocks/>
          </p:cNvCxnSpPr>
          <p:nvPr/>
        </p:nvCxnSpPr>
        <p:spPr bwMode="auto">
          <a:xfrm>
            <a:off x="3161341" y="4567820"/>
            <a:ext cx="5083067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31" name="Rectangle 21"/>
          <p:cNvSpPr txBox="1"/>
          <p:nvPr/>
        </p:nvSpPr>
        <p:spPr bwMode="auto">
          <a:xfrm>
            <a:off x="6601503" y="3688213"/>
            <a:ext cx="1089982" cy="3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081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Обратная связь и поощрение участников ПСР-проекта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" name="Rectangle 225"/>
          <p:cNvSpPr txBox="1"/>
          <p:nvPr/>
        </p:nvSpPr>
        <p:spPr bwMode="auto">
          <a:xfrm>
            <a:off x="4978760" y="3146747"/>
            <a:ext cx="1210931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215" lvl="1" indent="0" defTabSz="672132">
              <a:spcBef>
                <a:spcPts val="919"/>
              </a:spcBef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Освоение и применение внедряемых улучшений участниками процесса (специалисты, операторы, и т.д.)</a:t>
            </a:r>
            <a:endParaRPr/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40" name="Oval 24"/>
          <p:cNvSpPr>
            <a:spLocks noChangeAspect="1" noChangeArrowheads="1"/>
          </p:cNvSpPr>
          <p:nvPr/>
        </p:nvSpPr>
        <p:spPr bwMode="auto">
          <a:xfrm>
            <a:off x="3115083" y="2559066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141" name="Rectangle 26"/>
          <p:cNvSpPr txBox="1"/>
          <p:nvPr/>
        </p:nvSpPr>
        <p:spPr bwMode="auto">
          <a:xfrm>
            <a:off x="3374173" y="1882523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Хронометраж процесса №1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42" name="Oval 24"/>
          <p:cNvSpPr>
            <a:spLocks noChangeAspect="1" noChangeArrowheads="1"/>
          </p:cNvSpPr>
          <p:nvPr/>
        </p:nvSpPr>
        <p:spPr bwMode="auto">
          <a:xfrm>
            <a:off x="3115081" y="2142083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143" name="Rectangle 233"/>
          <p:cNvSpPr txBox="1"/>
          <p:nvPr/>
        </p:nvSpPr>
        <p:spPr bwMode="auto">
          <a:xfrm>
            <a:off x="3234502" y="2142083"/>
            <a:ext cx="1391382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Картирование текущего состояния процесса(уточнение текущих показателей)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4" name="Oval 24"/>
          <p:cNvSpPr>
            <a:spLocks noChangeAspect="1" noChangeArrowheads="1"/>
          </p:cNvSpPr>
          <p:nvPr/>
        </p:nvSpPr>
        <p:spPr bwMode="auto">
          <a:xfrm>
            <a:off x="3127081" y="1851412"/>
            <a:ext cx="193724" cy="213085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/>
          </a:p>
        </p:txBody>
      </p:sp>
      <p:sp>
        <p:nvSpPr>
          <p:cNvPr id="145" name="Rectangle 26"/>
          <p:cNvSpPr txBox="1"/>
          <p:nvPr/>
        </p:nvSpPr>
        <p:spPr bwMode="auto">
          <a:xfrm>
            <a:off x="3365382" y="2631074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Разработка идеального состояния процесса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6" name="Oval 24"/>
          <p:cNvSpPr>
            <a:spLocks noChangeAspect="1" noChangeArrowheads="1"/>
          </p:cNvSpPr>
          <p:nvPr/>
        </p:nvSpPr>
        <p:spPr bwMode="auto">
          <a:xfrm>
            <a:off x="3125239" y="3226685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/>
          </a:p>
        </p:txBody>
      </p:sp>
      <p:sp>
        <p:nvSpPr>
          <p:cNvPr id="147" name="Rectangle 26"/>
          <p:cNvSpPr txBox="1"/>
          <p:nvPr/>
        </p:nvSpPr>
        <p:spPr bwMode="auto">
          <a:xfrm>
            <a:off x="3374173" y="3724601"/>
            <a:ext cx="1197955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Разработка плана мероприятий для достижения целевого состояния и целевых показателей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48" name="Oval 24"/>
          <p:cNvSpPr>
            <a:spLocks noChangeAspect="1" noChangeArrowheads="1"/>
          </p:cNvSpPr>
          <p:nvPr/>
        </p:nvSpPr>
        <p:spPr bwMode="auto">
          <a:xfrm>
            <a:off x="3125239" y="2934171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/>
          </a:p>
        </p:txBody>
      </p:sp>
      <p:sp>
        <p:nvSpPr>
          <p:cNvPr id="149" name="Rectangle 26"/>
          <p:cNvSpPr txBox="1"/>
          <p:nvPr/>
        </p:nvSpPr>
        <p:spPr bwMode="auto">
          <a:xfrm>
            <a:off x="3358706" y="2934171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Анализ проблемам и разработка решений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50" name="Oval 24"/>
          <p:cNvSpPr>
            <a:spLocks noChangeAspect="1" noChangeArrowheads="1"/>
          </p:cNvSpPr>
          <p:nvPr/>
        </p:nvSpPr>
        <p:spPr bwMode="auto">
          <a:xfrm>
            <a:off x="3123850" y="3708449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1" name="Rectangle 26"/>
          <p:cNvSpPr txBox="1"/>
          <p:nvPr/>
        </p:nvSpPr>
        <p:spPr bwMode="auto">
          <a:xfrm>
            <a:off x="3357816" y="3234346"/>
            <a:ext cx="119795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Разработка целевого </a:t>
            </a:r>
            <a:r>
              <a:rPr lang="ru-RU" sz="750">
                <a:solidFill>
                  <a:srgbClr val="000000"/>
                </a:solidFill>
                <a:cs typeface="Arial"/>
              </a:rPr>
              <a:t>состояния процесса (уточнение целевых показателей)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Скругленный прямоугольник 64"/>
          <p:cNvSpPr/>
          <p:nvPr/>
        </p:nvSpPr>
        <p:spPr bwMode="auto">
          <a:xfrm>
            <a:off x="3065653" y="1737237"/>
            <a:ext cx="1527301" cy="2574469"/>
          </a:xfrm>
          <a:prstGeom prst="roundRect">
            <a:avLst>
              <a:gd name="adj" fmla="val 10197"/>
            </a:avLst>
          </a:prstGeom>
          <a:noFill/>
          <a:ln w="50800"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4">
              <a:defRPr/>
            </a:pPr>
            <a:endParaRPr lang="ru-RU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Стрелка вниз 65"/>
          <p:cNvSpPr/>
          <p:nvPr/>
        </p:nvSpPr>
        <p:spPr bwMode="auto">
          <a:xfrm>
            <a:off x="3638416" y="4334007"/>
            <a:ext cx="343090" cy="5162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A900"/>
          </a:solidFill>
          <a:ln w="50800">
            <a:solidFill>
              <a:srgbClr val="DEA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8834">
              <a:defRPr/>
            </a:pPr>
            <a:endParaRPr lang="ru-RU" sz="13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Rectangle 241"/>
          <p:cNvSpPr txBox="1"/>
          <p:nvPr/>
        </p:nvSpPr>
        <p:spPr bwMode="auto">
          <a:xfrm>
            <a:off x="3111665" y="4905603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None/>
              <a:defRPr/>
            </a:pP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СМ. ДАЛЕЕ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7" name="Заголовок 1"/>
          <p:cNvSpPr txBox="1"/>
          <p:nvPr/>
        </p:nvSpPr>
        <p:spPr bwMode="auto">
          <a:xfrm>
            <a:off x="374258" y="123752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025504">
              <a:spcBef>
                <a:spcPts val="0"/>
              </a:spcBef>
              <a:spcAft>
                <a:spcPts val="0"/>
              </a:spcAft>
              <a:tabLst>
                <a:tab pos="409112" algn="l"/>
              </a:tabLs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2pPr>
            <a:lvl3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3pPr>
            <a:lvl4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4pPr>
            <a:lvl5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5pPr>
            <a:lvl6pPr marL="523649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6pPr>
            <a:lvl7pPr marL="1047326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7pPr>
            <a:lvl8pPr marL="1570989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8pPr>
            <a:lvl9pPr marL="2094651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9pPr>
          </a:lstStyle>
          <a:p>
            <a:pPr defTabSz="698266">
              <a:tabLst>
                <a:tab pos="278564" algn="l"/>
              </a:tabLst>
              <a:defRPr/>
            </a:pPr>
            <a:r>
              <a:rPr lang="ru-RU" sz="1600">
                <a:solidFill>
                  <a:srgbClr val="002960">
                    <a:lumMod val="75000"/>
                  </a:srgbClr>
                </a:solidFill>
                <a:latin typeface="Arial"/>
              </a:rPr>
              <a:t>2- Этап «Диагностика и целевое состояние»</a:t>
            </a:r>
            <a:endParaRPr lang="en-US" sz="1600">
              <a:solidFill>
                <a:srgbClr val="002960">
                  <a:lumMod val="75000"/>
                </a:srgbClr>
              </a:solidFill>
              <a:latin typeface="Arial"/>
            </a:endParaRPr>
          </a:p>
          <a:p>
            <a:pPr defTabSz="698266">
              <a:tabLst>
                <a:tab pos="278564" algn="l"/>
              </a:tabLst>
              <a:defRPr/>
            </a:pPr>
            <a:endParaRPr lang="ru-RU" sz="1600">
              <a:solidFill>
                <a:srgbClr val="002960">
                  <a:lumMod val="75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8974" y="4867353"/>
            <a:ext cx="499322" cy="17613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z="800"/>
              <a:t>11</a:t>
            </a:fld>
            <a:endParaRPr lang="ru-RU" sz="80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9" y="740866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br>
              <a:rPr lang="ru-RU">
                <a:latin typeface="Arial"/>
                <a:cs typeface="Arial"/>
              </a:rPr>
            </a:br>
            <a:endParaRPr lang="ru-RU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94842" y="823020"/>
            <a:ext cx="3816424" cy="144016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Что такое хронометраж?</a:t>
            </a:r>
            <a:endParaRPr/>
          </a:p>
          <a:p>
            <a:pPr algn="just">
              <a:defRPr/>
            </a:pPr>
            <a:endParaRPr lang="ru-RU" sz="8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algn="just">
              <a:defRPr/>
            </a:pPr>
            <a:r>
              <a:rPr lang="ru-RU" sz="1600">
                <a:solidFill>
                  <a:srgbClr val="002060"/>
                </a:solidFill>
                <a:latin typeface="Arial Narrow"/>
              </a:rPr>
              <a:t>Хронометраж процессов </a:t>
            </a: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— метод изучения затрат времени с помощью фиксации и замеров продолжительности выполняемых действий (работ по процессу)</a:t>
            </a:r>
            <a:endParaRPr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94842" y="2385641"/>
            <a:ext cx="3816424" cy="15841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Кто проводит хронометраж?</a:t>
            </a:r>
            <a:endParaRPr/>
          </a:p>
          <a:p>
            <a:pPr algn="just">
              <a:defRPr/>
            </a:pPr>
            <a:endParaRPr lang="ru-RU" sz="4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Независимые эксперты</a:t>
            </a:r>
            <a:b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</a:b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(сотрудники других отделов</a:t>
            </a:r>
            <a:r>
              <a:rPr lang="en-US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/</a:t>
            </a: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подразделений);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Независимые эксперты</a:t>
            </a:r>
            <a:b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</a:br>
            <a:r>
              <a:rPr lang="ru-RU" sz="16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совместно с рабочей группой проекта. </a:t>
            </a:r>
            <a:endParaRPr lang="ru-RU" sz="1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>
              <a:buAutoNum type="arabicPeriod"/>
              <a:defRPr/>
            </a:pPr>
            <a:endParaRPr lang="ru-RU" sz="80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4492933" y="823019"/>
            <a:ext cx="4104455" cy="31467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sz="1600">
              <a:latin typeface="Arial Narrow"/>
            </a:endParaRPr>
          </a:p>
          <a:p>
            <a:pPr algn="ctr">
              <a:defRPr/>
            </a:pPr>
            <a:endParaRPr lang="ru-RU" sz="1600">
              <a:latin typeface="Arial Narrow"/>
            </a:endParaRPr>
          </a:p>
          <a:p>
            <a:pPr algn="ctr">
              <a:defRPr/>
            </a:pPr>
            <a:endParaRPr lang="ru-RU" sz="1600">
              <a:latin typeface="Arial Narrow"/>
            </a:endParaRPr>
          </a:p>
          <a:p>
            <a:pPr algn="ctr">
              <a:defRPr/>
            </a:pPr>
            <a:endParaRPr lang="ru-RU" sz="1600">
              <a:latin typeface="Arial Narrow"/>
            </a:endParaRPr>
          </a:p>
          <a:p>
            <a:pPr algn="ctr">
              <a:defRPr/>
            </a:pPr>
            <a:endParaRPr lang="ru-RU" sz="1600">
              <a:solidFill>
                <a:schemeClr val="tx1">
                  <a:lumMod val="65000"/>
                  <a:lumOff val="35000"/>
                </a:schemeClr>
              </a:solidFill>
              <a:latin typeface="Arial Narrow"/>
            </a:endParaRPr>
          </a:p>
          <a:p>
            <a:pPr algn="ctr">
              <a:defRPr/>
            </a:pPr>
            <a:r>
              <a:rPr lang="ru-RU" sz="1600" b="1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Алгоритм проведения хронометража:</a:t>
            </a:r>
            <a:endParaRPr/>
          </a:p>
          <a:p>
            <a:pPr algn="just">
              <a:defRPr/>
            </a:pPr>
            <a:endParaRPr lang="ru-RU" sz="8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Ознакомиться с процессом, с нормативной базой, регламентирующей процесс (если имеется).</a:t>
            </a:r>
            <a:endParaRPr/>
          </a:p>
          <a:p>
            <a:pPr marL="342900" indent="-342900" algn="just">
              <a:buAutoNum type="arabicPeriod"/>
              <a:defRPr/>
            </a:pPr>
            <a:endParaRPr lang="ru-RU" sz="5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Определить точки отсчета (начало и окончание операций)</a:t>
            </a:r>
          </a:p>
          <a:p>
            <a:pPr marL="342900" indent="-342900" algn="just">
              <a:buAutoNum type="arabicPeriod"/>
              <a:defRPr/>
            </a:pPr>
            <a:endParaRPr lang="ru-RU"/>
          </a:p>
          <a:p>
            <a:pPr marL="342900" indent="-342900" algn="just">
              <a:buAutoNum type="arabicPeriod"/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Провести замеры времени с помощью секундомера на каждом этапе процесса.</a:t>
            </a:r>
          </a:p>
          <a:p>
            <a:pPr marL="342900" indent="-342900" algn="just">
              <a:buAutoNum type="arabicPeriod"/>
              <a:defRPr/>
            </a:pPr>
            <a:endParaRPr lang="ru-RU" sz="5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 algn="just">
              <a:buAutoNum type="arabicPeriod"/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Занести данные в таблицу хронометража. Зафиксировать проблемы.</a:t>
            </a:r>
            <a:endParaRPr/>
          </a:p>
          <a:p>
            <a:pPr marL="342900" indent="-342900" algn="just">
              <a:buAutoNum type="arabicPeriod"/>
              <a:defRPr/>
            </a:pPr>
            <a:endParaRPr lang="ru-RU" sz="5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 algn="just">
              <a:buFontTx/>
              <a:buAutoNum type="arabicPeriod"/>
              <a:defRPr/>
            </a:pPr>
            <a:endParaRPr lang="ru-RU" sz="500">
              <a:solidFill>
                <a:schemeClr val="accent4">
                  <a:lumMod val="75000"/>
                </a:schemeClr>
              </a:solidFill>
              <a:latin typeface="Arial Narrow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Количество замеров по процессу должно быть не менее 5.</a:t>
            </a:r>
            <a:endParaRPr/>
          </a:p>
          <a:p>
            <a:pPr algn="just">
              <a:defRPr/>
            </a:pPr>
            <a:r>
              <a:rPr lang="ru-RU" sz="1200">
                <a:solidFill>
                  <a:schemeClr val="accent4">
                    <a:lumMod val="75000"/>
                  </a:schemeClr>
                </a:solidFill>
                <a:latin typeface="Arial Narrow"/>
              </a:rPr>
              <a:t>          (Оптимальное число замеров 10).</a:t>
            </a:r>
            <a:endParaRPr/>
          </a:p>
          <a:p>
            <a:pPr marL="342900" indent="-342900" algn="ctr">
              <a:buAutoNum type="arabicPeriod"/>
              <a:defRPr/>
            </a:pPr>
            <a:endParaRPr lang="ru-RU"/>
          </a:p>
          <a:p>
            <a:pPr marL="342900" indent="-342900" algn="ctr">
              <a:buAutoNum type="arabicPeriod"/>
              <a:defRPr/>
            </a:pPr>
            <a:endParaRPr lang="ru-RU"/>
          </a:p>
          <a:p>
            <a:pPr algn="just">
              <a:defRPr/>
            </a:pPr>
            <a:endParaRPr lang="ru-RU"/>
          </a:p>
          <a:p>
            <a:pPr algn="just"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 bwMode="auto">
          <a:xfrm>
            <a:off x="367869" y="4221023"/>
            <a:ext cx="3782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>
                <a:solidFill>
                  <a:srgbClr val="C00000"/>
                </a:solidFill>
              </a:rPr>
              <a:t>ВАЖНО!</a:t>
            </a:r>
            <a:r>
              <a:rPr lang="ru-RU" sz="1200">
                <a:solidFill>
                  <a:srgbClr val="C00000"/>
                </a:solidFill>
              </a:rPr>
              <a:t> </a:t>
            </a:r>
            <a:r>
              <a:rPr lang="ru-RU" sz="1200">
                <a:solidFill>
                  <a:schemeClr val="accent4">
                    <a:lumMod val="75000"/>
                  </a:schemeClr>
                </a:solidFill>
              </a:rPr>
              <a:t>Для получения наиболее объективной информации замеры должны проводиться независимыми экспертами</a:t>
            </a:r>
            <a:endParaRPr/>
          </a:p>
        </p:txBody>
      </p:sp>
      <p:sp>
        <p:nvSpPr>
          <p:cNvPr id="19" name="TextBox 18"/>
          <p:cNvSpPr txBox="1"/>
          <p:nvPr/>
        </p:nvSpPr>
        <p:spPr bwMode="auto">
          <a:xfrm>
            <a:off x="4564941" y="4221022"/>
            <a:ext cx="3961122" cy="64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>
                <a:solidFill>
                  <a:srgbClr val="C00000"/>
                </a:solidFill>
              </a:rPr>
              <a:t>ВАЖНО!</a:t>
            </a:r>
            <a:r>
              <a:rPr lang="ru-RU" sz="1200">
                <a:solidFill>
                  <a:srgbClr val="C00000"/>
                </a:solidFill>
              </a:rPr>
              <a:t> </a:t>
            </a:r>
            <a:r>
              <a:rPr lang="ru-RU" sz="1200">
                <a:solidFill>
                  <a:srgbClr val="002060"/>
                </a:solidFill>
              </a:rPr>
              <a:t>После поведения замеров может быть пересмотрена оцифровка </a:t>
            </a:r>
            <a:r>
              <a:rPr lang="ru-RU" sz="1200" u="sng">
                <a:solidFill>
                  <a:srgbClr val="C00000"/>
                </a:solidFill>
              </a:rPr>
              <a:t>текущих показателей</a:t>
            </a:r>
            <a:r>
              <a:rPr lang="ru-RU" sz="1200">
                <a:solidFill>
                  <a:srgbClr val="002060"/>
                </a:solidFill>
              </a:rPr>
              <a:t> представленных в карточке проекта</a:t>
            </a:r>
            <a:endParaRPr/>
          </a:p>
        </p:txBody>
      </p:sp>
      <p:sp>
        <p:nvSpPr>
          <p:cNvPr id="12" name="Заголовок 1"/>
          <p:cNvSpPr txBox="1"/>
          <p:nvPr/>
        </p:nvSpPr>
        <p:spPr bwMode="auto">
          <a:xfrm>
            <a:off x="374258" y="123752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025504">
              <a:spcBef>
                <a:spcPts val="0"/>
              </a:spcBef>
              <a:spcAft>
                <a:spcPts val="0"/>
              </a:spcAft>
              <a:tabLst>
                <a:tab pos="409112" algn="l"/>
              </a:tabLs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2pPr>
            <a:lvl3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3pPr>
            <a:lvl4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4pPr>
            <a:lvl5pPr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5pPr>
            <a:lvl6pPr marL="523649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6pPr>
            <a:lvl7pPr marL="1047326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7pPr>
            <a:lvl8pPr marL="1570989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8pPr>
            <a:lvl9pPr marL="2094651" algn="l" defTabSz="1025504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tx2"/>
                </a:solidFill>
                <a:latin typeface="Arial"/>
              </a:defRPr>
            </a:lvl9pPr>
          </a:lstStyle>
          <a:p>
            <a:pPr defTabSz="698266">
              <a:tabLst>
                <a:tab pos="278564" algn="l"/>
              </a:tabLst>
              <a:defRPr/>
            </a:pPr>
            <a:r>
              <a:rPr lang="ru-RU" sz="1600">
                <a:solidFill>
                  <a:srgbClr val="002960">
                    <a:lumMod val="75000"/>
                  </a:srgbClr>
                </a:solidFill>
                <a:latin typeface="Arial"/>
              </a:rPr>
              <a:t>2- Этап «Диагностика и целевое состояние»</a:t>
            </a:r>
            <a:endParaRPr lang="en-US" sz="1600">
              <a:solidFill>
                <a:srgbClr val="002960">
                  <a:lumMod val="75000"/>
                </a:srgbClr>
              </a:solidFill>
              <a:latin typeface="Arial"/>
            </a:endParaRPr>
          </a:p>
          <a:p>
            <a:pPr defTabSz="698266">
              <a:tabLst>
                <a:tab pos="278564" algn="l"/>
              </a:tabLst>
              <a:defRPr/>
            </a:pPr>
            <a:r>
              <a:rPr lang="ru-RU" sz="1100">
                <a:solidFill>
                  <a:srgbClr val="002960">
                    <a:lumMod val="75000"/>
                  </a:srgbClr>
                </a:solidFill>
                <a:latin typeface="Arial"/>
              </a:rPr>
              <a:t>2.1 Хронометраж процесса.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233873887" name="TextBox 18"/>
          <p:cNvSpPr txBox="1"/>
          <p:nvPr/>
        </p:nvSpPr>
        <p:spPr bwMode="auto">
          <a:xfrm>
            <a:off x="4564940" y="4221021"/>
            <a:ext cx="3961157" cy="640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200" b="1">
                <a:solidFill>
                  <a:srgbClr val="C00000"/>
                </a:solidFill>
              </a:rPr>
              <a:t>ВАЖНО!</a:t>
            </a:r>
            <a:r>
              <a:rPr lang="ru-RU" sz="1200">
                <a:solidFill>
                  <a:srgbClr val="C00000"/>
                </a:solidFill>
              </a:rPr>
              <a:t> </a:t>
            </a:r>
            <a:r>
              <a:rPr lang="ru-RU" sz="1200">
                <a:solidFill>
                  <a:srgbClr val="002060"/>
                </a:solidFill>
              </a:rPr>
              <a:t>После поведения замеров может быть пересмотрена оцифровка </a:t>
            </a:r>
            <a:r>
              <a:rPr lang="ru-RU" sz="1200" u="sng">
                <a:solidFill>
                  <a:srgbClr val="C00000"/>
                </a:solidFill>
              </a:rPr>
              <a:t>текущих показателей</a:t>
            </a:r>
            <a:r>
              <a:rPr lang="ru-RU" sz="1200">
                <a:solidFill>
                  <a:srgbClr val="002060"/>
                </a:solidFill>
              </a:rPr>
              <a:t> представленных в карточке проекта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/>
          <p:nvPr/>
        </p:nvSpPr>
        <p:spPr bwMode="auto">
          <a:xfrm>
            <a:off x="8883253" y="4947598"/>
            <a:ext cx="260747" cy="160735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27</a:t>
            </a:r>
            <a:endParaRPr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8883253" y="4865327"/>
            <a:ext cx="260747" cy="1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Заголовок 1"/>
          <p:cNvSpPr txBox="1"/>
          <p:nvPr/>
        </p:nvSpPr>
        <p:spPr bwMode="auto">
          <a:xfrm>
            <a:off x="755576" y="413891"/>
            <a:ext cx="7885016" cy="2025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>
                <a:solidFill>
                  <a:schemeClr val="accent4">
                    <a:lumMod val="50000"/>
                  </a:schemeClr>
                </a:solidFill>
                <a:latin typeface="Arial Narrow"/>
                <a:ea typeface="+mj-ea"/>
                <a:cs typeface="Times New Roman"/>
              </a:rPr>
              <a:t>Картирование процесса «Авиаперелет»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23527" y="1177594"/>
            <a:ext cx="7692385" cy="297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5289" algn="just">
              <a:tabLst>
                <a:tab pos="135255" algn="l"/>
                <a:tab pos="135255" algn="l"/>
                <a:tab pos="405289" algn="l"/>
                <a:tab pos="4725829" algn="r"/>
                <a:tab pos="4725829" algn="r"/>
              </a:tabLst>
              <a:defRPr/>
            </a:pPr>
            <a:r>
              <a:rPr lang="ru-RU" sz="1350">
                <a:latin typeface="Times New Roman"/>
                <a:ea typeface="Calibri"/>
                <a:cs typeface="Times New Roman"/>
              </a:rPr>
              <a:t>Пассажир едет в ближайшую авиакассу, стоит там в очереди, приобретает билеты и возвращается домой. </a:t>
            </a:r>
            <a:endParaRPr lang="ru-RU" sz="1350">
              <a:latin typeface="Calibri"/>
              <a:ea typeface="Calibri"/>
              <a:cs typeface="Times New Roman"/>
            </a:endParaRPr>
          </a:p>
          <a:p>
            <a:pPr marL="405289" algn="just">
              <a:tabLst>
                <a:tab pos="135255" algn="l"/>
                <a:tab pos="135255" algn="l"/>
                <a:tab pos="405289" algn="l"/>
                <a:tab pos="4725829" algn="r"/>
                <a:tab pos="4725829" algn="r"/>
              </a:tabLst>
              <a:defRPr/>
            </a:pPr>
            <a:endParaRPr lang="ru-RU" sz="1350">
              <a:latin typeface="Times New Roman"/>
              <a:ea typeface="Calibri"/>
              <a:cs typeface="Times New Roman"/>
            </a:endParaRPr>
          </a:p>
          <a:p>
            <a:pPr marL="405289" algn="just">
              <a:tabLst>
                <a:tab pos="135255" algn="l"/>
                <a:tab pos="135255" algn="l"/>
                <a:tab pos="405289" algn="l"/>
                <a:tab pos="4725829" algn="r"/>
                <a:tab pos="4725829" algn="r"/>
              </a:tabLst>
              <a:defRPr/>
            </a:pPr>
            <a:r>
              <a:rPr lang="ru-RU" sz="1350">
                <a:latin typeface="Times New Roman"/>
                <a:ea typeface="Calibri"/>
                <a:cs typeface="Times New Roman"/>
              </a:rPr>
              <a:t>В день вылета он вызывает такси и следует в аэропорт. Там он проходит длительную регистрацию, сдаёт багаж, проходит досмотр и ожидает своего рейса. После объявления посадки он занимает место в самолёте вместе с другими пассажирами и ожидает разрешения на взлёт. Самолёт взлетает, разворачивается, направляя курс в направление заданной цели и летит. </a:t>
            </a:r>
            <a:endParaRPr lang="ru-RU" sz="1350">
              <a:latin typeface="Calibri"/>
              <a:ea typeface="Calibri"/>
              <a:cs typeface="Times New Roman"/>
            </a:endParaRPr>
          </a:p>
          <a:p>
            <a:pPr marL="405289" algn="just">
              <a:tabLst>
                <a:tab pos="135255" algn="l"/>
                <a:tab pos="135255" algn="l"/>
                <a:tab pos="405289" algn="l"/>
                <a:tab pos="4725829" algn="r"/>
                <a:tab pos="4725829" algn="r"/>
              </a:tabLst>
              <a:defRPr/>
            </a:pPr>
            <a:endParaRPr lang="ru-RU" sz="1350">
              <a:latin typeface="Times New Roman"/>
              <a:ea typeface="Calibri"/>
              <a:cs typeface="Times New Roman"/>
            </a:endParaRPr>
          </a:p>
          <a:p>
            <a:pPr marL="405289" algn="just">
              <a:tabLst>
                <a:tab pos="135255" algn="l"/>
                <a:tab pos="135255" algn="l"/>
                <a:tab pos="405289" algn="l"/>
                <a:tab pos="4725829" algn="r"/>
                <a:tab pos="4725829" algn="r"/>
              </a:tabLst>
              <a:defRPr/>
            </a:pPr>
            <a:r>
              <a:rPr lang="ru-RU" sz="1350">
                <a:latin typeface="Times New Roman"/>
                <a:ea typeface="Calibri"/>
                <a:cs typeface="Times New Roman"/>
              </a:rPr>
              <a:t>Спустя некоторое время, капитан объявляет, что впереди бушует страшный циклон и самолёту необходимо будет сделать небольшой крюк. Облетев грозовые облака, самолёт ложится на заданный курс и через некоторое время совершает посадку. После посадки самолёт выруливает в отведённое место для высадки пассажиров. Пассажир ожидает подачи трапа, на автобусе переезжает в аэропорт, после продолжительного ожидания получает багаж и, наконец-то выходит из аэропорта.</a:t>
            </a:r>
            <a:endParaRPr lang="ru-RU" sz="1350">
              <a:latin typeface="Calibri"/>
              <a:ea typeface="Calibri"/>
              <a:cs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485652" y="4769645"/>
            <a:ext cx="658348" cy="2396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9B0651-EE4F-4900-A07F-96A6BFA9D0F0}" type="slidenum">
              <a:rPr lang="ru-RU" sz="800"/>
              <a:t>13</a:t>
            </a:fld>
            <a:endParaRPr lang="ru-RU" sz="800"/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>
            <a:off x="750889" y="740866"/>
            <a:ext cx="184731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br>
              <a:rPr lang="ru-RU">
                <a:latin typeface="Arial"/>
                <a:cs typeface="Arial"/>
              </a:rPr>
            </a:br>
            <a:endParaRPr lang="ru-RU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5515" y="1013700"/>
          <a:ext cx="8712960" cy="4322800"/>
        </p:xfrm>
        <a:graphic>
          <a:graphicData uri="http://schemas.openxmlformats.org/drawingml/2006/table">
            <a:tbl>
              <a:tblPr firstRow="1" bandRow="1"/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9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2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050">
                <a:tc gridSpan="7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Наименование процесса:  </a:t>
                      </a:r>
                      <a:r>
                        <a:rPr lang="ru-RU" sz="10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Авиаперелёт из пункта А в пункт В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Дата проведения хронометража</a:t>
                      </a:r>
                      <a:endParaRPr lang="ru-RU" sz="900">
                        <a:solidFill>
                          <a:schemeClr val="tx1"/>
                        </a:solidFill>
                        <a:latin typeface="Arial Narrow"/>
                        <a:ea typeface="+mn-ea"/>
                        <a:cs typeface="+mn-cs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+mn-ea"/>
                          <a:cs typeface="+mn-cs"/>
                        </a:rPr>
                        <a:t>«20» апреля 2023 г.</a:t>
                      </a:r>
                      <a:endParaRPr lang="ru-RU" sz="900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 gridSpan="7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Регламентируемое время выполнения процесса _________________________________________________________________________________________________</a:t>
                      </a:r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 b="1">
                        <a:latin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900">
                        <a:latin typeface="Arial Narrow"/>
                      </a:endParaRPr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Участник процесса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900" b="1">
                          <a:latin typeface="Arial Narrow"/>
                        </a:rPr>
                        <a:t>(ФИО, должность)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Наименование работ (операций) по процессу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начала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Фактическое время окончания операции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выполнения операции,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Время ожидания (простоя) при совершении операций/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между операциями, мин.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Проблемы в процессе</a:t>
                      </a:r>
                      <a:endParaRPr lang="ru-RU" sz="900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835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1.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Поездка в авиакассу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30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272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2.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Ожидание в очереди </a:t>
                      </a:r>
                      <a:endParaRPr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 очереди</a:t>
                      </a: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698">
                <a:tc>
                  <a:txBody>
                    <a:bodyPr/>
                    <a:lstStyle/>
                    <a:p>
                      <a:pPr algn="ctr"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ru-RU" sz="900" b="1">
                          <a:latin typeface="Arial Narrow"/>
                          <a:ea typeface="Times New Roman"/>
                          <a:cs typeface="Times New Roman"/>
                        </a:rPr>
                        <a:t>3.</a:t>
                      </a:r>
                      <a:endParaRPr lang="ru-RU" sz="900" b="1"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Calibri"/>
                          <a:cs typeface="Times New Roman"/>
                        </a:rPr>
                        <a:t>Покупка билета в авиакассе</a:t>
                      </a:r>
                      <a:endParaRPr/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9:45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на ожидание ответа системы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87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900" b="1">
                          <a:latin typeface="Arial Narrow"/>
                        </a:rPr>
                        <a:t>n</a:t>
                      </a:r>
                      <a:endParaRPr lang="ru-RU" sz="900" b="1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0" i="0" u="none" strike="noStrike" cap="none" spc="0">
                          <a:ln>
                            <a:noFill/>
                          </a:ln>
                          <a:solidFill>
                            <a:srgbClr val="414042"/>
                          </a:solidFill>
                          <a:latin typeface="Arial Narrow"/>
                          <a:cs typeface="Arial"/>
                        </a:rPr>
                        <a:t>Пассажир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900" b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Возвращение домой</a:t>
                      </a: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4999"/>
                        </a:lnSpc>
                        <a:spcAft>
                          <a:spcPts val="0"/>
                        </a:spcAft>
                        <a:defRPr/>
                      </a:pPr>
                      <a:endParaRPr lang="ru-RU" sz="900" b="1">
                        <a:solidFill>
                          <a:schemeClr val="accent2">
                            <a:lumMod val="75000"/>
                          </a:schemeClr>
                        </a:solidFill>
                        <a:latin typeface="Arial Narrow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9:56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11:00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64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>
                          <a:latin typeface="Arial Narrow"/>
                        </a:rPr>
                        <a:t>44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в ожидании автобуса, </a:t>
                      </a:r>
                    </a:p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Потери времени  в пробках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556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</a:rPr>
                        <a:t>…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900">
                          <a:latin typeface="Arial Narrow"/>
                          <a:ea typeface="Calibri"/>
                          <a:cs typeface="Times New Roman"/>
                        </a:rPr>
                        <a:t>…</a:t>
                      </a:r>
                      <a:endParaRPr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900">
                        <a:latin typeface="Arial Narro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 bwMode="auto">
          <a:xfrm>
            <a:off x="395536" y="579055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Форма заполнения замеров времени по процессу</a:t>
            </a:r>
            <a:endParaRPr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/>
          <p:nvPr/>
        </p:nvSpPr>
        <p:spPr bwMode="auto">
          <a:xfrm>
            <a:off x="8883253" y="4947598"/>
            <a:ext cx="260747" cy="160735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28</a:t>
            </a:r>
            <a:endParaRPr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8883253" y="4865327"/>
            <a:ext cx="260747" cy="1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Заголовок 1"/>
          <p:cNvSpPr txBox="1"/>
          <p:nvPr/>
        </p:nvSpPr>
        <p:spPr bwMode="auto">
          <a:xfrm>
            <a:off x="539552" y="429294"/>
            <a:ext cx="7558575" cy="22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9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7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+mn-lt"/>
                <a:ea typeface="Arial Unicode MS"/>
                <a:cs typeface="Arial Unicode MS"/>
              </a:rPr>
              <a:t>Что такое картирование?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737027182" name="TextBox 737027181"/>
          <p:cNvSpPr txBox="1"/>
          <p:nvPr/>
        </p:nvSpPr>
        <p:spPr bwMode="auto">
          <a:xfrm>
            <a:off x="114510" y="1362129"/>
            <a:ext cx="8693363" cy="731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b="1">
                <a:solidFill>
                  <a:schemeClr val="accent4">
                    <a:lumMod val="75000"/>
                  </a:schemeClr>
                </a:solidFill>
              </a:rPr>
              <a:t>Картирование</a:t>
            </a:r>
            <a:r>
              <a:rPr sz="1400"/>
              <a:t> – это визуальное изображение материальных и информационных потоков/процессов. Это один из базовых инструментов бережливого производства, применяемый для анализа </a:t>
            </a:r>
            <a:r>
              <a:rPr sz="1400">
                <a:highlight>
                  <a:srgbClr val="FFFF00"/>
                </a:highlight>
              </a:rPr>
              <a:t>состояний</a:t>
            </a:r>
            <a:r>
              <a:rPr sz="1400"/>
              <a:t> процессов.</a:t>
            </a:r>
          </a:p>
        </p:txBody>
      </p:sp>
      <p:sp>
        <p:nvSpPr>
          <p:cNvPr id="1173477914" name="TextBox 1173477913"/>
          <p:cNvSpPr txBox="1"/>
          <p:nvPr/>
        </p:nvSpPr>
        <p:spPr bwMode="auto">
          <a:xfrm>
            <a:off x="119784" y="2093685"/>
            <a:ext cx="8699698" cy="7315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b="1">
                <a:solidFill>
                  <a:schemeClr val="accent2"/>
                </a:solidFill>
              </a:rPr>
              <a:t>Типы карт:</a:t>
            </a:r>
          </a:p>
          <a:p>
            <a:pPr algn="l">
              <a:defRPr/>
            </a:pPr>
            <a:endParaRPr sz="200" b="1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Карта </a:t>
            </a:r>
            <a:r>
              <a:rPr sz="1200" b="1" i="1">
                <a:solidFill>
                  <a:schemeClr val="accent4">
                    <a:lumMod val="75000"/>
                  </a:schemeClr>
                </a:solidFill>
              </a:rPr>
              <a:t>ТЕКУЩЕГО</a:t>
            </a: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 состояния</a:t>
            </a:r>
            <a:r>
              <a:rPr sz="1200"/>
              <a:t> – это визуальное изображение существующего  состояния процесса с фактическими показателями на исследуемую дату.</a:t>
            </a:r>
          </a:p>
        </p:txBody>
      </p:sp>
      <p:sp>
        <p:nvSpPr>
          <p:cNvPr id="821739911" name="TextBox 821739910"/>
          <p:cNvSpPr txBox="1"/>
          <p:nvPr/>
        </p:nvSpPr>
        <p:spPr bwMode="auto">
          <a:xfrm>
            <a:off x="114510" y="3113108"/>
            <a:ext cx="5897616" cy="4572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Карта </a:t>
            </a:r>
            <a:r>
              <a:rPr sz="1200" b="1" i="1">
                <a:solidFill>
                  <a:schemeClr val="accent4">
                    <a:lumMod val="75000"/>
                  </a:schemeClr>
                </a:solidFill>
              </a:rPr>
              <a:t>ИДЕАЛЬНОГО</a:t>
            </a: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 состояния</a:t>
            </a:r>
            <a:r>
              <a:rPr sz="1200"/>
              <a:t> – это визуальное изображение эталонного состояния, к которому нужно стремиться, в нем нет потерь.</a:t>
            </a:r>
          </a:p>
        </p:txBody>
      </p:sp>
      <p:pic>
        <p:nvPicPr>
          <p:cNvPr id="1575890997" name="Рисунок 157589099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9555" y="834792"/>
            <a:ext cx="1129610" cy="527336"/>
          </a:xfrm>
          <a:prstGeom prst="rect">
            <a:avLst/>
          </a:prstGeom>
        </p:spPr>
      </p:pic>
      <p:sp>
        <p:nvSpPr>
          <p:cNvPr id="1698557724" name="TextBox 1698557723"/>
          <p:cNvSpPr txBox="1"/>
          <p:nvPr/>
        </p:nvSpPr>
        <p:spPr bwMode="auto">
          <a:xfrm>
            <a:off x="2089166" y="930803"/>
            <a:ext cx="5322262" cy="33531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600" b="1">
                <a:solidFill>
                  <a:schemeClr val="accent2"/>
                </a:solidFill>
              </a:rPr>
              <a:t>Лучше один раз увидеть, чем сто раз услышать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1063247527" name="TextBox 1063247526"/>
          <p:cNvSpPr txBox="1"/>
          <p:nvPr/>
        </p:nvSpPr>
        <p:spPr bwMode="auto">
          <a:xfrm>
            <a:off x="119784" y="3853778"/>
            <a:ext cx="5638343" cy="82299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Карта </a:t>
            </a:r>
            <a:r>
              <a:rPr sz="1200" b="1" i="1">
                <a:solidFill>
                  <a:schemeClr val="accent4">
                    <a:lumMod val="75000"/>
                  </a:schemeClr>
                </a:solidFill>
              </a:rPr>
              <a:t>ЦЕЛЕВОГО</a:t>
            </a: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 состояния</a:t>
            </a:r>
            <a:r>
              <a:rPr sz="1200"/>
              <a:t> – это визуальное изображение промежуточного состояния, которое необходимо достичь в рамках проектного цикла. В целевом состоянии потери могут присутствовать, но оно должно быть значительно лучше текущего состояния.</a:t>
            </a:r>
          </a:p>
        </p:txBody>
      </p:sp>
      <p:pic>
        <p:nvPicPr>
          <p:cNvPr id="1466125403" name="Рисунок 146612540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58055" y="2962202"/>
            <a:ext cx="3880538" cy="17145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2010167" name="Заголовок 1"/>
          <p:cNvSpPr txBox="1"/>
          <p:nvPr/>
        </p:nvSpPr>
        <p:spPr bwMode="auto">
          <a:xfrm>
            <a:off x="428426" y="316296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Виды карт</a:t>
            </a:r>
          </a:p>
        </p:txBody>
      </p:sp>
      <p:sp>
        <p:nvSpPr>
          <p:cNvPr id="548344486" name="TextBox 548344485"/>
          <p:cNvSpPr txBox="1"/>
          <p:nvPr/>
        </p:nvSpPr>
        <p:spPr bwMode="auto">
          <a:xfrm>
            <a:off x="225634" y="604857"/>
            <a:ext cx="6904116" cy="2743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3" indent="-217793" algn="l">
              <a:buAutoNum type="arabicPeriod"/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Линейная карта. </a:t>
            </a:r>
            <a:r>
              <a:rPr sz="1100" b="1">
                <a:solidFill>
                  <a:schemeClr val="tx1"/>
                </a:solidFill>
              </a:rPr>
              <a:t> Применяется в  процессах с малым количеством участников </a:t>
            </a:r>
            <a:endParaRPr sz="1100">
              <a:solidFill>
                <a:schemeClr val="tx1"/>
              </a:solidFill>
            </a:endParaRPr>
          </a:p>
        </p:txBody>
      </p:sp>
      <p:pic>
        <p:nvPicPr>
          <p:cNvPr id="2096914537" name="Рисунок 20969145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747874" y="990338"/>
            <a:ext cx="5461251" cy="610906"/>
          </a:xfrm>
          <a:prstGeom prst="rect">
            <a:avLst/>
          </a:prstGeom>
        </p:spPr>
      </p:pic>
      <p:sp>
        <p:nvSpPr>
          <p:cNvPr id="2041656077" name="TextBox 2041656076"/>
          <p:cNvSpPr txBox="1"/>
          <p:nvPr/>
        </p:nvSpPr>
        <p:spPr bwMode="auto">
          <a:xfrm>
            <a:off x="225633" y="1763732"/>
            <a:ext cx="8396547" cy="27435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2 МИФА (Бассейновые дорожки). </a:t>
            </a:r>
            <a:r>
              <a:rPr sz="1100" b="1">
                <a:solidFill>
                  <a:schemeClr val="tx1"/>
                </a:solidFill>
              </a:rPr>
              <a:t> Применяется в  процессах с большим  количеством участников </a:t>
            </a:r>
            <a:r>
              <a:rPr sz="11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3115596" name="Прямоугольник 203115595"/>
          <p:cNvSpPr/>
          <p:nvPr/>
        </p:nvSpPr>
        <p:spPr bwMode="auto">
          <a:xfrm>
            <a:off x="176248" y="2492374"/>
            <a:ext cx="1444625" cy="41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 b="1"/>
              <a:t>Участник  1</a:t>
            </a:r>
          </a:p>
        </p:txBody>
      </p:sp>
      <p:sp>
        <p:nvSpPr>
          <p:cNvPr id="763920020" name="Прямоугольник 763920019"/>
          <p:cNvSpPr/>
          <p:nvPr/>
        </p:nvSpPr>
        <p:spPr bwMode="auto">
          <a:xfrm>
            <a:off x="160373" y="2905124"/>
            <a:ext cx="1444625" cy="41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 b="1"/>
              <a:t>Участник  2</a:t>
            </a:r>
          </a:p>
        </p:txBody>
      </p:sp>
      <p:sp>
        <p:nvSpPr>
          <p:cNvPr id="1836521500" name="Прямоугольник 1836521499"/>
          <p:cNvSpPr/>
          <p:nvPr/>
        </p:nvSpPr>
        <p:spPr bwMode="auto">
          <a:xfrm>
            <a:off x="160373" y="3317873"/>
            <a:ext cx="1444625" cy="41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 b="1"/>
              <a:t>Участник  3</a:t>
            </a:r>
          </a:p>
        </p:txBody>
      </p:sp>
      <p:sp>
        <p:nvSpPr>
          <p:cNvPr id="190140718" name="Прямоугольник 190140717"/>
          <p:cNvSpPr/>
          <p:nvPr/>
        </p:nvSpPr>
        <p:spPr bwMode="auto">
          <a:xfrm>
            <a:off x="160373" y="4143372"/>
            <a:ext cx="1444625" cy="41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 b="1"/>
              <a:t>Участник n</a:t>
            </a:r>
          </a:p>
        </p:txBody>
      </p:sp>
      <p:sp>
        <p:nvSpPr>
          <p:cNvPr id="2020994086" name="Прямоугольник 2020994085"/>
          <p:cNvSpPr/>
          <p:nvPr/>
        </p:nvSpPr>
        <p:spPr bwMode="auto">
          <a:xfrm>
            <a:off x="160373" y="3730624"/>
            <a:ext cx="1444625" cy="412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sz="1600" b="1"/>
              <a:t>...</a:t>
            </a:r>
          </a:p>
        </p:txBody>
      </p:sp>
      <p:sp>
        <p:nvSpPr>
          <p:cNvPr id="7785525" name="Прямоугольник 7785524"/>
          <p:cNvSpPr/>
          <p:nvPr/>
        </p:nvSpPr>
        <p:spPr bwMode="auto">
          <a:xfrm>
            <a:off x="1604999" y="2476499"/>
            <a:ext cx="698499" cy="396874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</a:rPr>
              <a:t>вход</a:t>
            </a:r>
          </a:p>
        </p:txBody>
      </p:sp>
      <p:sp>
        <p:nvSpPr>
          <p:cNvPr id="224388842" name="Прямоугольный треугольник 224388841"/>
          <p:cNvSpPr/>
          <p:nvPr/>
        </p:nvSpPr>
        <p:spPr bwMode="auto">
          <a:xfrm flipH="1">
            <a:off x="1604999" y="2165088"/>
            <a:ext cx="349249" cy="333374"/>
          </a:xfrm>
          <a:prstGeom prst="rtTriangl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8281495" name="Прямоугольный треугольник 1328281494"/>
          <p:cNvSpPr/>
          <p:nvPr/>
        </p:nvSpPr>
        <p:spPr bwMode="auto">
          <a:xfrm flipH="1">
            <a:off x="2017749" y="2165088"/>
            <a:ext cx="349247" cy="333373"/>
          </a:xfrm>
          <a:prstGeom prst="rtTriangl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571810" name="Прямоугольник 156571809"/>
          <p:cNvSpPr/>
          <p:nvPr/>
        </p:nvSpPr>
        <p:spPr bwMode="auto">
          <a:xfrm>
            <a:off x="2756943" y="4143372"/>
            <a:ext cx="920749" cy="380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200">
                <a:solidFill>
                  <a:schemeClr val="tx1"/>
                </a:solidFill>
              </a:rPr>
              <a:t>Операция 1</a:t>
            </a:r>
            <a:endParaRPr sz="1100">
              <a:solidFill>
                <a:schemeClr val="tx1"/>
              </a:solidFill>
            </a:endParaRPr>
          </a:p>
        </p:txBody>
      </p:sp>
      <p:sp>
        <p:nvSpPr>
          <p:cNvPr id="1733028914" name="Прямоугольник 1733028913"/>
          <p:cNvSpPr/>
          <p:nvPr/>
        </p:nvSpPr>
        <p:spPr bwMode="auto">
          <a:xfrm>
            <a:off x="4097373" y="3317873"/>
            <a:ext cx="920748" cy="412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200">
                <a:solidFill>
                  <a:schemeClr val="tx1"/>
                </a:solidFill>
              </a:rPr>
              <a:t>Операция 2</a:t>
            </a:r>
            <a:endParaRPr sz="1100">
              <a:solidFill>
                <a:schemeClr val="tx1"/>
              </a:solidFill>
            </a:endParaRPr>
          </a:p>
        </p:txBody>
      </p:sp>
      <p:sp>
        <p:nvSpPr>
          <p:cNvPr id="528378442" name="Прямоугольник 528378441"/>
          <p:cNvSpPr/>
          <p:nvPr/>
        </p:nvSpPr>
        <p:spPr bwMode="auto">
          <a:xfrm>
            <a:off x="5399124" y="2905124"/>
            <a:ext cx="920748" cy="412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200">
                <a:solidFill>
                  <a:schemeClr val="tx1"/>
                </a:solidFill>
              </a:rPr>
              <a:t>Операция 3</a:t>
            </a:r>
            <a:endParaRPr sz="1100">
              <a:solidFill>
                <a:schemeClr val="tx1"/>
              </a:solidFill>
            </a:endParaRPr>
          </a:p>
        </p:txBody>
      </p:sp>
      <p:sp>
        <p:nvSpPr>
          <p:cNvPr id="892186209" name="Прямоугольник 892186208"/>
          <p:cNvSpPr/>
          <p:nvPr/>
        </p:nvSpPr>
        <p:spPr bwMode="auto">
          <a:xfrm>
            <a:off x="6669377" y="3730624"/>
            <a:ext cx="920748" cy="4127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200">
                <a:solidFill>
                  <a:schemeClr val="tx1"/>
                </a:solidFill>
              </a:rPr>
              <a:t>Операция т</a:t>
            </a:r>
            <a:endParaRPr sz="1100">
              <a:solidFill>
                <a:schemeClr val="tx1"/>
              </a:solidFill>
            </a:endParaRPr>
          </a:p>
        </p:txBody>
      </p:sp>
      <p:sp>
        <p:nvSpPr>
          <p:cNvPr id="827255066" name="Прямоугольник 827255065"/>
          <p:cNvSpPr/>
          <p:nvPr/>
        </p:nvSpPr>
        <p:spPr bwMode="auto">
          <a:xfrm>
            <a:off x="8050249" y="2454535"/>
            <a:ext cx="921181" cy="396873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</a:rPr>
              <a:t>выход</a:t>
            </a:r>
          </a:p>
        </p:txBody>
      </p:sp>
      <p:sp>
        <p:nvSpPr>
          <p:cNvPr id="813760429" name="Прямоугольный треугольник 813760428"/>
          <p:cNvSpPr/>
          <p:nvPr/>
        </p:nvSpPr>
        <p:spPr bwMode="auto">
          <a:xfrm flipH="1">
            <a:off x="8050249" y="2079625"/>
            <a:ext cx="349247" cy="333373"/>
          </a:xfrm>
          <a:prstGeom prst="rtTriangl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3206425" name="Прямоугольный треугольник 1103206424"/>
          <p:cNvSpPr/>
          <p:nvPr/>
        </p:nvSpPr>
        <p:spPr bwMode="auto">
          <a:xfrm flipH="1">
            <a:off x="8622182" y="2079625"/>
            <a:ext cx="349247" cy="333373"/>
          </a:xfrm>
          <a:prstGeom prst="rtTriangle">
            <a:avLst/>
          </a:prstGeom>
          <a:solidFill>
            <a:schemeClr val="bg2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" name="Прямая соединительная линия 1"/>
          <p:cNvCxnSpPr>
            <a:cxnSpLocks/>
            <a:endCxn id="156571810" idx="1"/>
          </p:cNvCxnSpPr>
          <p:nvPr/>
        </p:nvCxnSpPr>
        <p:spPr bwMode="auto">
          <a:xfrm rot="5399976" flipV="1">
            <a:off x="1749963" y="3326893"/>
            <a:ext cx="1612443" cy="401514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  <a:stCxn id="156571810" idx="3"/>
            <a:endCxn id="1733028914" idx="1"/>
          </p:cNvCxnSpPr>
          <p:nvPr/>
        </p:nvCxnSpPr>
        <p:spPr bwMode="auto">
          <a:xfrm flipV="1">
            <a:off x="3677691" y="3524247"/>
            <a:ext cx="419680" cy="809624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  <a:stCxn id="1733028914" idx="3"/>
            <a:endCxn id="528378442" idx="1"/>
          </p:cNvCxnSpPr>
          <p:nvPr/>
        </p:nvCxnSpPr>
        <p:spPr bwMode="auto">
          <a:xfrm flipV="1">
            <a:off x="5018120" y="3111498"/>
            <a:ext cx="381002" cy="412749"/>
          </a:xfrm>
          <a:prstGeom prst="line">
            <a:avLst/>
          </a:prstGeom>
          <a:ln w="6350" cap="flat" cmpd="sng" algn="ctr">
            <a:solidFill>
              <a:srgbClr val="AE7932"/>
            </a:solidFill>
            <a:prstDash val="dash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  <a:stCxn id="528378442" idx="3"/>
            <a:endCxn id="892186209" idx="1"/>
          </p:cNvCxnSpPr>
          <p:nvPr/>
        </p:nvCxnSpPr>
        <p:spPr bwMode="auto">
          <a:xfrm>
            <a:off x="6319872" y="3111498"/>
            <a:ext cx="349504" cy="825498"/>
          </a:xfrm>
          <a:prstGeom prst="line">
            <a:avLst/>
          </a:prstGeom>
          <a:ln w="6350" cap="flat" cmpd="sng" algn="ctr">
            <a:solidFill>
              <a:srgbClr val="AE7932"/>
            </a:solidFill>
            <a:prstDash val="sysDash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  <a:endCxn id="827255066" idx="1"/>
          </p:cNvCxnSpPr>
          <p:nvPr/>
        </p:nvCxnSpPr>
        <p:spPr bwMode="auto">
          <a:xfrm rot="16199969">
            <a:off x="7175663" y="3125914"/>
            <a:ext cx="1347528" cy="401641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7015727" name="Рисунок 19070157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25953" y="27742"/>
            <a:ext cx="8960403" cy="4515681"/>
          </a:xfrm>
          <a:prstGeom prst="rect">
            <a:avLst/>
          </a:prstGeom>
        </p:spPr>
      </p:pic>
      <p:sp>
        <p:nvSpPr>
          <p:cNvPr id="1082588221" name="Заголовок 1"/>
          <p:cNvSpPr txBox="1"/>
          <p:nvPr/>
        </p:nvSpPr>
        <p:spPr bwMode="auto">
          <a:xfrm>
            <a:off x="539550" y="429292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линейной  карты текущего состояния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5847114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28</a:t>
            </a:r>
            <a:endParaRPr/>
          </a:p>
        </p:txBody>
      </p:sp>
      <p:cxnSp>
        <p:nvCxnSpPr>
          <p:cNvPr id="2109974377" name="Прямая соединительная линия 15"/>
          <p:cNvCxnSpPr>
            <a:cxnSpLocks/>
          </p:cNvCxnSpPr>
          <p:nvPr/>
        </p:nvCxnSpPr>
        <p:spPr bwMode="auto">
          <a:xfrm>
            <a:off x="8883252" y="4865326"/>
            <a:ext cx="260746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02174318" name="Заголовок 1"/>
          <p:cNvSpPr txBox="1"/>
          <p:nvPr/>
        </p:nvSpPr>
        <p:spPr bwMode="auto">
          <a:xfrm>
            <a:off x="539551" y="429293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линейной  карты текущего состояния</a:t>
            </a:r>
          </a:p>
        </p:txBody>
      </p:sp>
      <p:pic>
        <p:nvPicPr>
          <p:cNvPr id="350508366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  <p:pic>
        <p:nvPicPr>
          <p:cNvPr id="1136275287" name="Рисунок 113627528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6944" y="697456"/>
            <a:ext cx="7863787" cy="43553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98871506" name="Рисунок 199887150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1049" y="665380"/>
            <a:ext cx="7571399" cy="4344769"/>
          </a:xfrm>
          <a:prstGeom prst="rect">
            <a:avLst/>
          </a:prstGeom>
        </p:spPr>
      </p:pic>
      <p:sp>
        <p:nvSpPr>
          <p:cNvPr id="1761119771" name="Заголовок 1"/>
          <p:cNvSpPr txBox="1"/>
          <p:nvPr/>
        </p:nvSpPr>
        <p:spPr bwMode="auto">
          <a:xfrm>
            <a:off x="539550" y="429291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линейной карты текущего состояния</a:t>
            </a:r>
          </a:p>
        </p:txBody>
      </p:sp>
      <p:pic>
        <p:nvPicPr>
          <p:cNvPr id="1918756697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1" y="318025"/>
            <a:ext cx="319071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996857" name="Заголовок 1"/>
          <p:cNvSpPr txBox="1"/>
          <p:nvPr/>
        </p:nvSpPr>
        <p:spPr bwMode="auto">
          <a:xfrm>
            <a:off x="539550" y="429291"/>
            <a:ext cx="7558571" cy="225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2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 карты текущего состояния МИФА</a:t>
            </a:r>
          </a:p>
        </p:txBody>
      </p:sp>
      <p:pic>
        <p:nvPicPr>
          <p:cNvPr id="1211276397" name="Рисунок 1211276396"/>
          <p:cNvPicPr>
            <a:picLocks noChangeAspect="1"/>
          </p:cNvPicPr>
          <p:nvPr/>
        </p:nvPicPr>
        <p:blipFill>
          <a:blip r:embed="rId2"/>
          <a:srcRect l="7373" t="36640" r="26257" b="23676"/>
          <a:stretch/>
        </p:blipFill>
        <p:spPr bwMode="auto">
          <a:xfrm>
            <a:off x="139071" y="1232388"/>
            <a:ext cx="8883856" cy="3421254"/>
          </a:xfrm>
          <a:prstGeom prst="rect">
            <a:avLst/>
          </a:prstGeom>
        </p:spPr>
      </p:pic>
      <p:pic>
        <p:nvPicPr>
          <p:cNvPr id="806055514" name="Рисунок 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0" y="318024"/>
            <a:ext cx="319070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Rounded Rectangle 186"/>
          <p:cNvSpPr/>
          <p:nvPr/>
        </p:nvSpPr>
        <p:spPr bwMode="auto">
          <a:xfrm>
            <a:off x="5545008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8" name="Rounded Rectangle 187"/>
          <p:cNvSpPr/>
          <p:nvPr/>
        </p:nvSpPr>
        <p:spPr bwMode="auto">
          <a:xfrm>
            <a:off x="3815216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9" name="Rounded Rectangle 188"/>
          <p:cNvSpPr/>
          <p:nvPr/>
        </p:nvSpPr>
        <p:spPr bwMode="auto">
          <a:xfrm>
            <a:off x="2085424" y="3060634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6" name="Rounded Rectangle 185"/>
          <p:cNvSpPr/>
          <p:nvPr/>
        </p:nvSpPr>
        <p:spPr bwMode="auto">
          <a:xfrm>
            <a:off x="5545008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5" name="Rounded Rectangle 184"/>
          <p:cNvSpPr/>
          <p:nvPr/>
        </p:nvSpPr>
        <p:spPr bwMode="auto">
          <a:xfrm>
            <a:off x="3815216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84" name="Rounded Rectangle 183"/>
          <p:cNvSpPr/>
          <p:nvPr/>
        </p:nvSpPr>
        <p:spPr bwMode="auto">
          <a:xfrm>
            <a:off x="2085424" y="1114619"/>
            <a:ext cx="1351400" cy="1729792"/>
          </a:xfrm>
          <a:prstGeom prst="roundRect">
            <a:avLst>
              <a:gd name="adj" fmla="val 59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16" name="Группа 50"/>
          <p:cNvGrpSpPr/>
          <p:nvPr/>
        </p:nvGrpSpPr>
        <p:grpSpPr bwMode="auto">
          <a:xfrm>
            <a:off x="2193537" y="1283681"/>
            <a:ext cx="1075768" cy="1540132"/>
            <a:chOff x="1455575" y="1953862"/>
            <a:chExt cx="1619375" cy="2154189"/>
          </a:xfrm>
        </p:grpSpPr>
        <p:grpSp>
          <p:nvGrpSpPr>
            <p:cNvPr id="217" name="Группа 166"/>
            <p:cNvGrpSpPr>
              <a:grpSpLocks noChangeAspect="1"/>
            </p:cNvGrpSpPr>
            <p:nvPr/>
          </p:nvGrpSpPr>
          <p:grpSpPr bwMode="auto">
            <a:xfrm>
              <a:off x="1639797" y="1953862"/>
              <a:ext cx="1368000" cy="1265899"/>
              <a:chOff x="1417102" y="2958836"/>
              <a:chExt cx="2420615" cy="2330282"/>
            </a:xfrm>
          </p:grpSpPr>
          <p:grpSp>
            <p:nvGrpSpPr>
              <p:cNvPr id="219" name="Группа 114"/>
              <p:cNvGrpSpPr/>
              <p:nvPr/>
            </p:nvGrpSpPr>
            <p:grpSpPr bwMode="auto">
              <a:xfrm>
                <a:off x="1726604" y="2958836"/>
                <a:ext cx="1801613" cy="768893"/>
                <a:chOff x="1726604" y="2958836"/>
                <a:chExt cx="1801613" cy="768893"/>
              </a:xfrm>
            </p:grpSpPr>
            <p:grpSp>
              <p:nvGrpSpPr>
                <p:cNvPr id="264" name="Группа 53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80" name="Овал 54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8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5" name="Группа 56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8" name="Овал 27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6" name="Группа 59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6" name="Овал 27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7" name="Группа 62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4" name="Овал 27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8" name="Группа 65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72" name="Овал 27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69" name="Группа 112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70" name="Овал 269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71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grpSp>
            <p:nvGrpSpPr>
              <p:cNvPr id="220" name="Группа 115"/>
              <p:cNvGrpSpPr/>
              <p:nvPr/>
            </p:nvGrpSpPr>
            <p:grpSpPr bwMode="auto">
              <a:xfrm>
                <a:off x="1417102" y="3739530"/>
                <a:ext cx="2420615" cy="768893"/>
                <a:chOff x="1417102" y="2958836"/>
                <a:chExt cx="2420615" cy="768893"/>
              </a:xfrm>
            </p:grpSpPr>
            <p:grpSp>
              <p:nvGrpSpPr>
                <p:cNvPr id="240" name="Группа 116"/>
                <p:cNvGrpSpPr>
                  <a:grpSpLocks noChangeAspect="1"/>
                </p:cNvGrpSpPr>
                <p:nvPr/>
              </p:nvGrpSpPr>
              <p:grpSpPr bwMode="auto">
                <a:xfrm>
                  <a:off x="141710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62" name="Овал 26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6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1" name="Группа 117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60" name="Овал 259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6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2" name="Группа 118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8" name="Овал 25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3" name="Группа 119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6" name="Овал 25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A6433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A64333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4" name="Группа 120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4" name="Овал 25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5" name="Группа 121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52" name="Овал 25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6" name="Группа 122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50" name="Овал 249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51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47" name="Группа 123"/>
                <p:cNvGrpSpPr/>
                <p:nvPr/>
              </p:nvGrpSpPr>
              <p:grpSpPr bwMode="auto">
                <a:xfrm>
                  <a:off x="3583614" y="2958836"/>
                  <a:ext cx="254103" cy="768893"/>
                  <a:chOff x="3583614" y="2968707"/>
                  <a:chExt cx="254103" cy="768893"/>
                </a:xfrm>
              </p:grpSpPr>
              <p:sp>
                <p:nvSpPr>
                  <p:cNvPr id="248" name="Овал 247"/>
                  <p:cNvSpPr/>
                  <p:nvPr/>
                </p:nvSpPr>
                <p:spPr bwMode="auto">
                  <a:xfrm>
                    <a:off x="3654044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49" name="Скругленный прямоугольник 51"/>
                  <p:cNvSpPr/>
                  <p:nvPr/>
                </p:nvSpPr>
                <p:spPr bwMode="auto">
                  <a:xfrm>
                    <a:off x="3583614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grpSp>
            <p:nvGrpSpPr>
              <p:cNvPr id="221" name="Группа 140"/>
              <p:cNvGrpSpPr/>
              <p:nvPr/>
            </p:nvGrpSpPr>
            <p:grpSpPr bwMode="auto">
              <a:xfrm>
                <a:off x="1726604" y="4520225"/>
                <a:ext cx="1801613" cy="768893"/>
                <a:chOff x="1726604" y="2958836"/>
                <a:chExt cx="1801613" cy="768893"/>
              </a:xfrm>
            </p:grpSpPr>
            <p:grpSp>
              <p:nvGrpSpPr>
                <p:cNvPr id="222" name="Группа 142"/>
                <p:cNvGrpSpPr>
                  <a:grpSpLocks noChangeAspect="1"/>
                </p:cNvGrpSpPr>
                <p:nvPr/>
              </p:nvGrpSpPr>
              <p:grpSpPr bwMode="auto">
                <a:xfrm>
                  <a:off x="1726604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8" name="Овал 237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9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3" name="Группа 143"/>
                <p:cNvGrpSpPr>
                  <a:grpSpLocks noChangeAspect="1"/>
                </p:cNvGrpSpPr>
                <p:nvPr/>
              </p:nvGrpSpPr>
              <p:grpSpPr bwMode="auto">
                <a:xfrm>
                  <a:off x="2036106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6" name="Овал 235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7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4" name="Группа 144"/>
                <p:cNvGrpSpPr>
                  <a:grpSpLocks noChangeAspect="1"/>
                </p:cNvGrpSpPr>
                <p:nvPr/>
              </p:nvGrpSpPr>
              <p:grpSpPr bwMode="auto">
                <a:xfrm>
                  <a:off x="2345608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4" name="Овал 233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5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5" name="Группа 145"/>
                <p:cNvGrpSpPr>
                  <a:grpSpLocks noChangeAspect="1"/>
                </p:cNvGrpSpPr>
                <p:nvPr/>
              </p:nvGrpSpPr>
              <p:grpSpPr bwMode="auto">
                <a:xfrm>
                  <a:off x="2655110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2" name="Овал 231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3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6" name="Группа 146"/>
                <p:cNvGrpSpPr>
                  <a:grpSpLocks noChangeAspect="1"/>
                </p:cNvGrpSpPr>
                <p:nvPr/>
              </p:nvGrpSpPr>
              <p:grpSpPr bwMode="auto">
                <a:xfrm>
                  <a:off x="2964612" y="2958836"/>
                  <a:ext cx="254103" cy="768893"/>
                  <a:chOff x="1943099" y="2742024"/>
                  <a:chExt cx="828675" cy="2507492"/>
                </a:xfrm>
              </p:grpSpPr>
              <p:sp>
                <p:nvSpPr>
                  <p:cNvPr id="230" name="Овал 229"/>
                  <p:cNvSpPr/>
                  <p:nvPr/>
                </p:nvSpPr>
                <p:spPr bwMode="auto">
                  <a:xfrm>
                    <a:off x="2172785" y="2742024"/>
                    <a:ext cx="360000" cy="396000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31" name="Скругленный прямоугольник 51"/>
                  <p:cNvSpPr/>
                  <p:nvPr/>
                </p:nvSpPr>
                <p:spPr bwMode="auto">
                  <a:xfrm>
                    <a:off x="1943099" y="3195638"/>
                    <a:ext cx="828675" cy="205387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227" name="Группа 147"/>
                <p:cNvGrpSpPr/>
                <p:nvPr/>
              </p:nvGrpSpPr>
              <p:grpSpPr bwMode="auto">
                <a:xfrm>
                  <a:off x="3274114" y="2958836"/>
                  <a:ext cx="254103" cy="768893"/>
                  <a:chOff x="3295582" y="2968707"/>
                  <a:chExt cx="254103" cy="768893"/>
                </a:xfrm>
              </p:grpSpPr>
              <p:sp>
                <p:nvSpPr>
                  <p:cNvPr id="228" name="Овал 227"/>
                  <p:cNvSpPr/>
                  <p:nvPr/>
                </p:nvSpPr>
                <p:spPr bwMode="auto">
                  <a:xfrm>
                    <a:off x="3366012" y="2968707"/>
                    <a:ext cx="110390" cy="121429"/>
                  </a:xfrm>
                  <a:prstGeom prst="ellipse">
                    <a:avLst/>
                  </a:pr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229" name="Скругленный прямоугольник 51"/>
                  <p:cNvSpPr/>
                  <p:nvPr/>
                </p:nvSpPr>
                <p:spPr bwMode="auto">
                  <a:xfrm>
                    <a:off x="3295582" y="3107802"/>
                    <a:ext cx="254103" cy="629798"/>
                  </a:xfrm>
                  <a:custGeom>
                    <a:avLst/>
                    <a:gdLst>
                      <a:gd name="connsiteX0" fmla="*/ 0 w 819150"/>
                      <a:gd name="connsiteY0" fmla="*/ 169867 h 2060996"/>
                      <a:gd name="connsiteX1" fmla="*/ 169867 w 819150"/>
                      <a:gd name="connsiteY1" fmla="*/ 0 h 2060996"/>
                      <a:gd name="connsiteX2" fmla="*/ 649283 w 819150"/>
                      <a:gd name="connsiteY2" fmla="*/ 0 h 2060996"/>
                      <a:gd name="connsiteX3" fmla="*/ 819150 w 819150"/>
                      <a:gd name="connsiteY3" fmla="*/ 169867 h 2060996"/>
                      <a:gd name="connsiteX4" fmla="*/ 819150 w 819150"/>
                      <a:gd name="connsiteY4" fmla="*/ 1891129 h 2060996"/>
                      <a:gd name="connsiteX5" fmla="*/ 649283 w 819150"/>
                      <a:gd name="connsiteY5" fmla="*/ 2060996 h 2060996"/>
                      <a:gd name="connsiteX6" fmla="*/ 169867 w 819150"/>
                      <a:gd name="connsiteY6" fmla="*/ 2060996 h 2060996"/>
                      <a:gd name="connsiteX7" fmla="*/ 0 w 819150"/>
                      <a:gd name="connsiteY7" fmla="*/ 1891129 h 2060996"/>
                      <a:gd name="connsiteX8" fmla="*/ 0 w 819150"/>
                      <a:gd name="connsiteY8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0 w 823913"/>
                      <a:gd name="connsiteY8" fmla="*/ 1023937 h 2060996"/>
                      <a:gd name="connsiteX9" fmla="*/ 4763 w 823913"/>
                      <a:gd name="connsiteY9" fmla="*/ 169867 h 2060996"/>
                      <a:gd name="connsiteX0" fmla="*/ 4775 w 823925"/>
                      <a:gd name="connsiteY0" fmla="*/ 169867 h 2060996"/>
                      <a:gd name="connsiteX1" fmla="*/ 174642 w 823925"/>
                      <a:gd name="connsiteY1" fmla="*/ 0 h 2060996"/>
                      <a:gd name="connsiteX2" fmla="*/ 654058 w 823925"/>
                      <a:gd name="connsiteY2" fmla="*/ 0 h 2060996"/>
                      <a:gd name="connsiteX3" fmla="*/ 823925 w 823925"/>
                      <a:gd name="connsiteY3" fmla="*/ 169867 h 2060996"/>
                      <a:gd name="connsiteX4" fmla="*/ 823925 w 823925"/>
                      <a:gd name="connsiteY4" fmla="*/ 1891129 h 2060996"/>
                      <a:gd name="connsiteX5" fmla="*/ 654058 w 823925"/>
                      <a:gd name="connsiteY5" fmla="*/ 2060996 h 2060996"/>
                      <a:gd name="connsiteX6" fmla="*/ 174642 w 823925"/>
                      <a:gd name="connsiteY6" fmla="*/ 2060996 h 2060996"/>
                      <a:gd name="connsiteX7" fmla="*/ 4775 w 823925"/>
                      <a:gd name="connsiteY7" fmla="*/ 1891129 h 2060996"/>
                      <a:gd name="connsiteX8" fmla="*/ 152413 w 823925"/>
                      <a:gd name="connsiteY8" fmla="*/ 1033462 h 2060996"/>
                      <a:gd name="connsiteX9" fmla="*/ 12 w 823925"/>
                      <a:gd name="connsiteY9" fmla="*/ 1023937 h 2060996"/>
                      <a:gd name="connsiteX10" fmla="*/ 4775 w 823925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4763 w 823913"/>
                      <a:gd name="connsiteY7" fmla="*/ 1891129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52401 w 823913"/>
                      <a:gd name="connsiteY8" fmla="*/ 1033462 h 2060996"/>
                      <a:gd name="connsiteX9" fmla="*/ 0 w 823913"/>
                      <a:gd name="connsiteY9" fmla="*/ 1023937 h 2060996"/>
                      <a:gd name="connsiteX10" fmla="*/ 4763 w 823913"/>
                      <a:gd name="connsiteY10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2401 w 823913"/>
                      <a:gd name="connsiteY9" fmla="*/ 1033462 h 2060996"/>
                      <a:gd name="connsiteX10" fmla="*/ 0 w 823913"/>
                      <a:gd name="connsiteY10" fmla="*/ 1023937 h 2060996"/>
                      <a:gd name="connsiteX11" fmla="*/ 4763 w 823913"/>
                      <a:gd name="connsiteY11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57164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6689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71451 w 823913"/>
                      <a:gd name="connsiteY9" fmla="*/ 304800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174630 w 823913"/>
                      <a:gd name="connsiteY6" fmla="*/ 2060996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4788 w 823913"/>
                      <a:gd name="connsiteY7" fmla="*/ 1914942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241305 w 823913"/>
                      <a:gd name="connsiteY6" fmla="*/ 2051471 h 2060996"/>
                      <a:gd name="connsiteX7" fmla="*/ 200025 w 823913"/>
                      <a:gd name="connsiteY7" fmla="*/ 1905417 h 2060996"/>
                      <a:gd name="connsiteX8" fmla="*/ 195264 w 823913"/>
                      <a:gd name="connsiteY8" fmla="*/ 300037 h 2060996"/>
                      <a:gd name="connsiteX9" fmla="*/ 161926 w 823913"/>
                      <a:gd name="connsiteY9" fmla="*/ 295275 h 2060996"/>
                      <a:gd name="connsiteX10" fmla="*/ 152401 w 823913"/>
                      <a:gd name="connsiteY10" fmla="*/ 1033462 h 2060996"/>
                      <a:gd name="connsiteX11" fmla="*/ 0 w 823913"/>
                      <a:gd name="connsiteY11" fmla="*/ 1023937 h 2060996"/>
                      <a:gd name="connsiteX12" fmla="*/ 4763 w 823913"/>
                      <a:gd name="connsiteY12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381001 w 823913"/>
                      <a:gd name="connsiteY6" fmla="*/ 957262 h 2060996"/>
                      <a:gd name="connsiteX7" fmla="*/ 241305 w 823913"/>
                      <a:gd name="connsiteY7" fmla="*/ 2051471 h 2060996"/>
                      <a:gd name="connsiteX8" fmla="*/ 200025 w 823913"/>
                      <a:gd name="connsiteY8" fmla="*/ 1905417 h 2060996"/>
                      <a:gd name="connsiteX9" fmla="*/ 195264 w 823913"/>
                      <a:gd name="connsiteY9" fmla="*/ 300037 h 2060996"/>
                      <a:gd name="connsiteX10" fmla="*/ 161926 w 823913"/>
                      <a:gd name="connsiteY10" fmla="*/ 295275 h 2060996"/>
                      <a:gd name="connsiteX11" fmla="*/ 152401 w 823913"/>
                      <a:gd name="connsiteY11" fmla="*/ 1033462 h 2060996"/>
                      <a:gd name="connsiteX12" fmla="*/ 0 w 823913"/>
                      <a:gd name="connsiteY12" fmla="*/ 1023937 h 2060996"/>
                      <a:gd name="connsiteX13" fmla="*/ 4763 w 823913"/>
                      <a:gd name="connsiteY13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57262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1001 w 823913"/>
                      <a:gd name="connsiteY7" fmla="*/ 962024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241305 w 823913"/>
                      <a:gd name="connsiteY8" fmla="*/ 2051471 h 2060996"/>
                      <a:gd name="connsiteX9" fmla="*/ 200025 w 823913"/>
                      <a:gd name="connsiteY9" fmla="*/ 1905417 h 2060996"/>
                      <a:gd name="connsiteX10" fmla="*/ 195264 w 823913"/>
                      <a:gd name="connsiteY10" fmla="*/ 300037 h 2060996"/>
                      <a:gd name="connsiteX11" fmla="*/ 161926 w 823913"/>
                      <a:gd name="connsiteY11" fmla="*/ 295275 h 2060996"/>
                      <a:gd name="connsiteX12" fmla="*/ 152401 w 823913"/>
                      <a:gd name="connsiteY12" fmla="*/ 1033462 h 2060996"/>
                      <a:gd name="connsiteX13" fmla="*/ 0 w 823913"/>
                      <a:gd name="connsiteY13" fmla="*/ 1023937 h 2060996"/>
                      <a:gd name="connsiteX14" fmla="*/ 4763 w 823913"/>
                      <a:gd name="connsiteY14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61951 w 823913"/>
                      <a:gd name="connsiteY8" fmla="*/ 2043112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0996"/>
                      <a:gd name="connsiteX1" fmla="*/ 174630 w 823913"/>
                      <a:gd name="connsiteY1" fmla="*/ 0 h 2060996"/>
                      <a:gd name="connsiteX2" fmla="*/ 654046 w 823913"/>
                      <a:gd name="connsiteY2" fmla="*/ 0 h 2060996"/>
                      <a:gd name="connsiteX3" fmla="*/ 823913 w 823913"/>
                      <a:gd name="connsiteY3" fmla="*/ 169867 h 2060996"/>
                      <a:gd name="connsiteX4" fmla="*/ 823913 w 823913"/>
                      <a:gd name="connsiteY4" fmla="*/ 1891129 h 2060996"/>
                      <a:gd name="connsiteX5" fmla="*/ 654046 w 823913"/>
                      <a:gd name="connsiteY5" fmla="*/ 2060996 h 2060996"/>
                      <a:gd name="connsiteX6" fmla="*/ 447676 w 823913"/>
                      <a:gd name="connsiteY6" fmla="*/ 971550 h 2060996"/>
                      <a:gd name="connsiteX7" fmla="*/ 385764 w 823913"/>
                      <a:gd name="connsiteY7" fmla="*/ 976311 h 2060996"/>
                      <a:gd name="connsiteX8" fmla="*/ 381001 w 823913"/>
                      <a:gd name="connsiteY8" fmla="*/ 2009774 h 2060996"/>
                      <a:gd name="connsiteX9" fmla="*/ 241305 w 823913"/>
                      <a:gd name="connsiteY9" fmla="*/ 2051471 h 2060996"/>
                      <a:gd name="connsiteX10" fmla="*/ 200025 w 823913"/>
                      <a:gd name="connsiteY10" fmla="*/ 1905417 h 2060996"/>
                      <a:gd name="connsiteX11" fmla="*/ 195264 w 823913"/>
                      <a:gd name="connsiteY11" fmla="*/ 300037 h 2060996"/>
                      <a:gd name="connsiteX12" fmla="*/ 161926 w 823913"/>
                      <a:gd name="connsiteY12" fmla="*/ 295275 h 2060996"/>
                      <a:gd name="connsiteX13" fmla="*/ 152401 w 823913"/>
                      <a:gd name="connsiteY13" fmla="*/ 1033462 h 2060996"/>
                      <a:gd name="connsiteX14" fmla="*/ 0 w 823913"/>
                      <a:gd name="connsiteY14" fmla="*/ 1023937 h 2060996"/>
                      <a:gd name="connsiteX15" fmla="*/ 4763 w 823913"/>
                      <a:gd name="connsiteY15" fmla="*/ 169867 h 2060996"/>
                      <a:gd name="connsiteX0" fmla="*/ 4763 w 823913"/>
                      <a:gd name="connsiteY0" fmla="*/ 169867 h 2064565"/>
                      <a:gd name="connsiteX1" fmla="*/ 174630 w 823913"/>
                      <a:gd name="connsiteY1" fmla="*/ 0 h 2064565"/>
                      <a:gd name="connsiteX2" fmla="*/ 654046 w 823913"/>
                      <a:gd name="connsiteY2" fmla="*/ 0 h 2064565"/>
                      <a:gd name="connsiteX3" fmla="*/ 823913 w 823913"/>
                      <a:gd name="connsiteY3" fmla="*/ 169867 h 2064565"/>
                      <a:gd name="connsiteX4" fmla="*/ 823913 w 823913"/>
                      <a:gd name="connsiteY4" fmla="*/ 1891129 h 2064565"/>
                      <a:gd name="connsiteX5" fmla="*/ 654046 w 823913"/>
                      <a:gd name="connsiteY5" fmla="*/ 2060996 h 2064565"/>
                      <a:gd name="connsiteX6" fmla="*/ 447676 w 823913"/>
                      <a:gd name="connsiteY6" fmla="*/ 971550 h 2064565"/>
                      <a:gd name="connsiteX7" fmla="*/ 385764 w 823913"/>
                      <a:gd name="connsiteY7" fmla="*/ 976311 h 2064565"/>
                      <a:gd name="connsiteX8" fmla="*/ 381001 w 823913"/>
                      <a:gd name="connsiteY8" fmla="*/ 2009774 h 2064565"/>
                      <a:gd name="connsiteX9" fmla="*/ 241305 w 823913"/>
                      <a:gd name="connsiteY9" fmla="*/ 2051471 h 2064565"/>
                      <a:gd name="connsiteX10" fmla="*/ 200025 w 823913"/>
                      <a:gd name="connsiteY10" fmla="*/ 1905417 h 2064565"/>
                      <a:gd name="connsiteX11" fmla="*/ 195264 w 823913"/>
                      <a:gd name="connsiteY11" fmla="*/ 300037 h 2064565"/>
                      <a:gd name="connsiteX12" fmla="*/ 161926 w 823913"/>
                      <a:gd name="connsiteY12" fmla="*/ 295275 h 2064565"/>
                      <a:gd name="connsiteX13" fmla="*/ 152401 w 823913"/>
                      <a:gd name="connsiteY13" fmla="*/ 1033462 h 2064565"/>
                      <a:gd name="connsiteX14" fmla="*/ 0 w 823913"/>
                      <a:gd name="connsiteY14" fmla="*/ 1023937 h 2064565"/>
                      <a:gd name="connsiteX15" fmla="*/ 4763 w 823913"/>
                      <a:gd name="connsiteY15" fmla="*/ 169867 h 2064565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54046 w 823913"/>
                      <a:gd name="connsiteY5" fmla="*/ 2060996 h 2066404"/>
                      <a:gd name="connsiteX6" fmla="*/ 447676 w 823913"/>
                      <a:gd name="connsiteY6" fmla="*/ 971550 h 2066404"/>
                      <a:gd name="connsiteX7" fmla="*/ 385764 w 823913"/>
                      <a:gd name="connsiteY7" fmla="*/ 976311 h 2066404"/>
                      <a:gd name="connsiteX8" fmla="*/ 381001 w 823913"/>
                      <a:gd name="connsiteY8" fmla="*/ 2009774 h 2066404"/>
                      <a:gd name="connsiteX9" fmla="*/ 241305 w 823913"/>
                      <a:gd name="connsiteY9" fmla="*/ 2051471 h 2066404"/>
                      <a:gd name="connsiteX10" fmla="*/ 200025 w 823913"/>
                      <a:gd name="connsiteY10" fmla="*/ 1905417 h 2066404"/>
                      <a:gd name="connsiteX11" fmla="*/ 195264 w 823913"/>
                      <a:gd name="connsiteY11" fmla="*/ 300037 h 2066404"/>
                      <a:gd name="connsiteX12" fmla="*/ 161926 w 823913"/>
                      <a:gd name="connsiteY12" fmla="*/ 295275 h 2066404"/>
                      <a:gd name="connsiteX13" fmla="*/ 152401 w 823913"/>
                      <a:gd name="connsiteY13" fmla="*/ 1033462 h 2066404"/>
                      <a:gd name="connsiteX14" fmla="*/ 0 w 823913"/>
                      <a:gd name="connsiteY14" fmla="*/ 1023937 h 2066404"/>
                      <a:gd name="connsiteX15" fmla="*/ 4763 w 823913"/>
                      <a:gd name="connsiteY15" fmla="*/ 169867 h 206640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6984"/>
                      <a:gd name="connsiteX1" fmla="*/ 174630 w 823913"/>
                      <a:gd name="connsiteY1" fmla="*/ 0 h 2076984"/>
                      <a:gd name="connsiteX2" fmla="*/ 654046 w 823913"/>
                      <a:gd name="connsiteY2" fmla="*/ 0 h 2076984"/>
                      <a:gd name="connsiteX3" fmla="*/ 823913 w 823913"/>
                      <a:gd name="connsiteY3" fmla="*/ 169867 h 2076984"/>
                      <a:gd name="connsiteX4" fmla="*/ 823913 w 823913"/>
                      <a:gd name="connsiteY4" fmla="*/ 1891129 h 2076984"/>
                      <a:gd name="connsiteX5" fmla="*/ 654046 w 823913"/>
                      <a:gd name="connsiteY5" fmla="*/ 2060996 h 2076984"/>
                      <a:gd name="connsiteX6" fmla="*/ 447676 w 823913"/>
                      <a:gd name="connsiteY6" fmla="*/ 1966911 h 2076984"/>
                      <a:gd name="connsiteX7" fmla="*/ 447676 w 823913"/>
                      <a:gd name="connsiteY7" fmla="*/ 971550 h 2076984"/>
                      <a:gd name="connsiteX8" fmla="*/ 385764 w 823913"/>
                      <a:gd name="connsiteY8" fmla="*/ 976311 h 2076984"/>
                      <a:gd name="connsiteX9" fmla="*/ 381001 w 823913"/>
                      <a:gd name="connsiteY9" fmla="*/ 2009774 h 2076984"/>
                      <a:gd name="connsiteX10" fmla="*/ 241305 w 823913"/>
                      <a:gd name="connsiteY10" fmla="*/ 2051471 h 2076984"/>
                      <a:gd name="connsiteX11" fmla="*/ 200025 w 823913"/>
                      <a:gd name="connsiteY11" fmla="*/ 1905417 h 2076984"/>
                      <a:gd name="connsiteX12" fmla="*/ 195264 w 823913"/>
                      <a:gd name="connsiteY12" fmla="*/ 300037 h 2076984"/>
                      <a:gd name="connsiteX13" fmla="*/ 161926 w 823913"/>
                      <a:gd name="connsiteY13" fmla="*/ 295275 h 2076984"/>
                      <a:gd name="connsiteX14" fmla="*/ 152401 w 823913"/>
                      <a:gd name="connsiteY14" fmla="*/ 1033462 h 2076984"/>
                      <a:gd name="connsiteX15" fmla="*/ 0 w 823913"/>
                      <a:gd name="connsiteY15" fmla="*/ 1023937 h 2076984"/>
                      <a:gd name="connsiteX16" fmla="*/ 4763 w 823913"/>
                      <a:gd name="connsiteY16" fmla="*/ 169867 h 2076984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47676 w 823913"/>
                      <a:gd name="connsiteY7" fmla="*/ 971550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4580"/>
                      <a:gd name="connsiteX1" fmla="*/ 174630 w 823913"/>
                      <a:gd name="connsiteY1" fmla="*/ 0 h 2074580"/>
                      <a:gd name="connsiteX2" fmla="*/ 654046 w 823913"/>
                      <a:gd name="connsiteY2" fmla="*/ 0 h 2074580"/>
                      <a:gd name="connsiteX3" fmla="*/ 823913 w 823913"/>
                      <a:gd name="connsiteY3" fmla="*/ 169867 h 2074580"/>
                      <a:gd name="connsiteX4" fmla="*/ 823913 w 823913"/>
                      <a:gd name="connsiteY4" fmla="*/ 1891129 h 2074580"/>
                      <a:gd name="connsiteX5" fmla="*/ 654046 w 823913"/>
                      <a:gd name="connsiteY5" fmla="*/ 2060996 h 2074580"/>
                      <a:gd name="connsiteX6" fmla="*/ 447676 w 823913"/>
                      <a:gd name="connsiteY6" fmla="*/ 1962149 h 2074580"/>
                      <a:gd name="connsiteX7" fmla="*/ 438151 w 823913"/>
                      <a:gd name="connsiteY7" fmla="*/ 962025 h 2074580"/>
                      <a:gd name="connsiteX8" fmla="*/ 385764 w 823913"/>
                      <a:gd name="connsiteY8" fmla="*/ 976311 h 2074580"/>
                      <a:gd name="connsiteX9" fmla="*/ 381001 w 823913"/>
                      <a:gd name="connsiteY9" fmla="*/ 2009774 h 2074580"/>
                      <a:gd name="connsiteX10" fmla="*/ 241305 w 823913"/>
                      <a:gd name="connsiteY10" fmla="*/ 2051471 h 2074580"/>
                      <a:gd name="connsiteX11" fmla="*/ 200025 w 823913"/>
                      <a:gd name="connsiteY11" fmla="*/ 1905417 h 2074580"/>
                      <a:gd name="connsiteX12" fmla="*/ 195264 w 823913"/>
                      <a:gd name="connsiteY12" fmla="*/ 300037 h 2074580"/>
                      <a:gd name="connsiteX13" fmla="*/ 161926 w 823913"/>
                      <a:gd name="connsiteY13" fmla="*/ 295275 h 2074580"/>
                      <a:gd name="connsiteX14" fmla="*/ 152401 w 823913"/>
                      <a:gd name="connsiteY14" fmla="*/ 1033462 h 2074580"/>
                      <a:gd name="connsiteX15" fmla="*/ 0 w 823913"/>
                      <a:gd name="connsiteY15" fmla="*/ 1023937 h 2074580"/>
                      <a:gd name="connsiteX16" fmla="*/ 4763 w 823913"/>
                      <a:gd name="connsiteY16" fmla="*/ 169867 h 2074580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70088"/>
                      <a:gd name="connsiteX1" fmla="*/ 174630 w 823913"/>
                      <a:gd name="connsiteY1" fmla="*/ 0 h 2070088"/>
                      <a:gd name="connsiteX2" fmla="*/ 654046 w 823913"/>
                      <a:gd name="connsiteY2" fmla="*/ 0 h 2070088"/>
                      <a:gd name="connsiteX3" fmla="*/ 823913 w 823913"/>
                      <a:gd name="connsiteY3" fmla="*/ 169867 h 2070088"/>
                      <a:gd name="connsiteX4" fmla="*/ 823913 w 823913"/>
                      <a:gd name="connsiteY4" fmla="*/ 1891129 h 2070088"/>
                      <a:gd name="connsiteX5" fmla="*/ 654046 w 823913"/>
                      <a:gd name="connsiteY5" fmla="*/ 2060996 h 2070088"/>
                      <a:gd name="connsiteX6" fmla="*/ 442914 w 823913"/>
                      <a:gd name="connsiteY6" fmla="*/ 1952624 h 2070088"/>
                      <a:gd name="connsiteX7" fmla="*/ 438151 w 823913"/>
                      <a:gd name="connsiteY7" fmla="*/ 962025 h 2070088"/>
                      <a:gd name="connsiteX8" fmla="*/ 385764 w 823913"/>
                      <a:gd name="connsiteY8" fmla="*/ 976311 h 2070088"/>
                      <a:gd name="connsiteX9" fmla="*/ 381001 w 823913"/>
                      <a:gd name="connsiteY9" fmla="*/ 2009774 h 2070088"/>
                      <a:gd name="connsiteX10" fmla="*/ 241305 w 823913"/>
                      <a:gd name="connsiteY10" fmla="*/ 2051471 h 2070088"/>
                      <a:gd name="connsiteX11" fmla="*/ 200025 w 823913"/>
                      <a:gd name="connsiteY11" fmla="*/ 1905417 h 2070088"/>
                      <a:gd name="connsiteX12" fmla="*/ 195264 w 823913"/>
                      <a:gd name="connsiteY12" fmla="*/ 300037 h 2070088"/>
                      <a:gd name="connsiteX13" fmla="*/ 161926 w 823913"/>
                      <a:gd name="connsiteY13" fmla="*/ 295275 h 2070088"/>
                      <a:gd name="connsiteX14" fmla="*/ 152401 w 823913"/>
                      <a:gd name="connsiteY14" fmla="*/ 1033462 h 2070088"/>
                      <a:gd name="connsiteX15" fmla="*/ 0 w 823913"/>
                      <a:gd name="connsiteY15" fmla="*/ 1023937 h 2070088"/>
                      <a:gd name="connsiteX16" fmla="*/ 4763 w 823913"/>
                      <a:gd name="connsiteY16" fmla="*/ 169867 h 2070088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39759 w 823913"/>
                      <a:gd name="connsiteY5" fmla="*/ 2003846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66404"/>
                      <a:gd name="connsiteX1" fmla="*/ 174630 w 823913"/>
                      <a:gd name="connsiteY1" fmla="*/ 0 h 2066404"/>
                      <a:gd name="connsiteX2" fmla="*/ 654046 w 823913"/>
                      <a:gd name="connsiteY2" fmla="*/ 0 h 2066404"/>
                      <a:gd name="connsiteX3" fmla="*/ 823913 w 823913"/>
                      <a:gd name="connsiteY3" fmla="*/ 169867 h 2066404"/>
                      <a:gd name="connsiteX4" fmla="*/ 823913 w 823913"/>
                      <a:gd name="connsiteY4" fmla="*/ 1891129 h 2066404"/>
                      <a:gd name="connsiteX5" fmla="*/ 625471 w 823913"/>
                      <a:gd name="connsiteY5" fmla="*/ 1989558 h 2066404"/>
                      <a:gd name="connsiteX6" fmla="*/ 442914 w 823913"/>
                      <a:gd name="connsiteY6" fmla="*/ 1952624 h 2066404"/>
                      <a:gd name="connsiteX7" fmla="*/ 438151 w 823913"/>
                      <a:gd name="connsiteY7" fmla="*/ 962025 h 2066404"/>
                      <a:gd name="connsiteX8" fmla="*/ 385764 w 823913"/>
                      <a:gd name="connsiteY8" fmla="*/ 976311 h 2066404"/>
                      <a:gd name="connsiteX9" fmla="*/ 381001 w 823913"/>
                      <a:gd name="connsiteY9" fmla="*/ 2009774 h 2066404"/>
                      <a:gd name="connsiteX10" fmla="*/ 241305 w 823913"/>
                      <a:gd name="connsiteY10" fmla="*/ 2051471 h 2066404"/>
                      <a:gd name="connsiteX11" fmla="*/ 200025 w 823913"/>
                      <a:gd name="connsiteY11" fmla="*/ 1905417 h 2066404"/>
                      <a:gd name="connsiteX12" fmla="*/ 195264 w 823913"/>
                      <a:gd name="connsiteY12" fmla="*/ 300037 h 2066404"/>
                      <a:gd name="connsiteX13" fmla="*/ 161926 w 823913"/>
                      <a:gd name="connsiteY13" fmla="*/ 295275 h 2066404"/>
                      <a:gd name="connsiteX14" fmla="*/ 152401 w 823913"/>
                      <a:gd name="connsiteY14" fmla="*/ 1033462 h 2066404"/>
                      <a:gd name="connsiteX15" fmla="*/ 0 w 823913"/>
                      <a:gd name="connsiteY15" fmla="*/ 1023937 h 2066404"/>
                      <a:gd name="connsiteX16" fmla="*/ 4763 w 823913"/>
                      <a:gd name="connsiteY16" fmla="*/ 169867 h 2066404"/>
                      <a:gd name="connsiteX0" fmla="*/ 4763 w 823913"/>
                      <a:gd name="connsiteY0" fmla="*/ 169867 h 2058856"/>
                      <a:gd name="connsiteX1" fmla="*/ 174630 w 823913"/>
                      <a:gd name="connsiteY1" fmla="*/ 0 h 2058856"/>
                      <a:gd name="connsiteX2" fmla="*/ 654046 w 823913"/>
                      <a:gd name="connsiteY2" fmla="*/ 0 h 2058856"/>
                      <a:gd name="connsiteX3" fmla="*/ 823913 w 823913"/>
                      <a:gd name="connsiteY3" fmla="*/ 169867 h 2058856"/>
                      <a:gd name="connsiteX4" fmla="*/ 823913 w 823913"/>
                      <a:gd name="connsiteY4" fmla="*/ 1891129 h 2058856"/>
                      <a:gd name="connsiteX5" fmla="*/ 625471 w 823913"/>
                      <a:gd name="connsiteY5" fmla="*/ 1989558 h 2058856"/>
                      <a:gd name="connsiteX6" fmla="*/ 442914 w 823913"/>
                      <a:gd name="connsiteY6" fmla="*/ 1952624 h 2058856"/>
                      <a:gd name="connsiteX7" fmla="*/ 438151 w 823913"/>
                      <a:gd name="connsiteY7" fmla="*/ 962025 h 2058856"/>
                      <a:gd name="connsiteX8" fmla="*/ 385764 w 823913"/>
                      <a:gd name="connsiteY8" fmla="*/ 976311 h 2058856"/>
                      <a:gd name="connsiteX9" fmla="*/ 381001 w 823913"/>
                      <a:gd name="connsiteY9" fmla="*/ 2009774 h 2058856"/>
                      <a:gd name="connsiteX10" fmla="*/ 241305 w 823913"/>
                      <a:gd name="connsiteY10" fmla="*/ 2051471 h 2058856"/>
                      <a:gd name="connsiteX11" fmla="*/ 200025 w 823913"/>
                      <a:gd name="connsiteY11" fmla="*/ 1905417 h 2058856"/>
                      <a:gd name="connsiteX12" fmla="*/ 195264 w 823913"/>
                      <a:gd name="connsiteY12" fmla="*/ 300037 h 2058856"/>
                      <a:gd name="connsiteX13" fmla="*/ 161926 w 823913"/>
                      <a:gd name="connsiteY13" fmla="*/ 295275 h 2058856"/>
                      <a:gd name="connsiteX14" fmla="*/ 152401 w 823913"/>
                      <a:gd name="connsiteY14" fmla="*/ 1033462 h 2058856"/>
                      <a:gd name="connsiteX15" fmla="*/ 0 w 823913"/>
                      <a:gd name="connsiteY15" fmla="*/ 1023937 h 2058856"/>
                      <a:gd name="connsiteX16" fmla="*/ 4763 w 823913"/>
                      <a:gd name="connsiteY16" fmla="*/ 169867 h 2058856"/>
                      <a:gd name="connsiteX0" fmla="*/ 4763 w 823913"/>
                      <a:gd name="connsiteY0" fmla="*/ 169867 h 2054685"/>
                      <a:gd name="connsiteX1" fmla="*/ 174630 w 823913"/>
                      <a:gd name="connsiteY1" fmla="*/ 0 h 2054685"/>
                      <a:gd name="connsiteX2" fmla="*/ 654046 w 823913"/>
                      <a:gd name="connsiteY2" fmla="*/ 0 h 2054685"/>
                      <a:gd name="connsiteX3" fmla="*/ 823913 w 823913"/>
                      <a:gd name="connsiteY3" fmla="*/ 169867 h 2054685"/>
                      <a:gd name="connsiteX4" fmla="*/ 823913 w 823913"/>
                      <a:gd name="connsiteY4" fmla="*/ 1891129 h 2054685"/>
                      <a:gd name="connsiteX5" fmla="*/ 625471 w 823913"/>
                      <a:gd name="connsiteY5" fmla="*/ 1989558 h 2054685"/>
                      <a:gd name="connsiteX6" fmla="*/ 442914 w 823913"/>
                      <a:gd name="connsiteY6" fmla="*/ 1952624 h 2054685"/>
                      <a:gd name="connsiteX7" fmla="*/ 438151 w 823913"/>
                      <a:gd name="connsiteY7" fmla="*/ 962025 h 2054685"/>
                      <a:gd name="connsiteX8" fmla="*/ 385764 w 823913"/>
                      <a:gd name="connsiteY8" fmla="*/ 976311 h 2054685"/>
                      <a:gd name="connsiteX9" fmla="*/ 381001 w 823913"/>
                      <a:gd name="connsiteY9" fmla="*/ 2009774 h 2054685"/>
                      <a:gd name="connsiteX10" fmla="*/ 241305 w 823913"/>
                      <a:gd name="connsiteY10" fmla="*/ 2051471 h 2054685"/>
                      <a:gd name="connsiteX11" fmla="*/ 200025 w 823913"/>
                      <a:gd name="connsiteY11" fmla="*/ 1905417 h 2054685"/>
                      <a:gd name="connsiteX12" fmla="*/ 195264 w 823913"/>
                      <a:gd name="connsiteY12" fmla="*/ 300037 h 2054685"/>
                      <a:gd name="connsiteX13" fmla="*/ 161926 w 823913"/>
                      <a:gd name="connsiteY13" fmla="*/ 295275 h 2054685"/>
                      <a:gd name="connsiteX14" fmla="*/ 152401 w 823913"/>
                      <a:gd name="connsiteY14" fmla="*/ 1033462 h 2054685"/>
                      <a:gd name="connsiteX15" fmla="*/ 0 w 823913"/>
                      <a:gd name="connsiteY15" fmla="*/ 1023937 h 2054685"/>
                      <a:gd name="connsiteX16" fmla="*/ 4763 w 823913"/>
                      <a:gd name="connsiteY16" fmla="*/ 169867 h 2054685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2283"/>
                      <a:gd name="connsiteX1" fmla="*/ 174630 w 823913"/>
                      <a:gd name="connsiteY1" fmla="*/ 0 h 2052283"/>
                      <a:gd name="connsiteX2" fmla="*/ 654046 w 823913"/>
                      <a:gd name="connsiteY2" fmla="*/ 0 h 2052283"/>
                      <a:gd name="connsiteX3" fmla="*/ 823913 w 823913"/>
                      <a:gd name="connsiteY3" fmla="*/ 169867 h 2052283"/>
                      <a:gd name="connsiteX4" fmla="*/ 823913 w 823913"/>
                      <a:gd name="connsiteY4" fmla="*/ 1891129 h 2052283"/>
                      <a:gd name="connsiteX5" fmla="*/ 625471 w 823913"/>
                      <a:gd name="connsiteY5" fmla="*/ 1989558 h 2052283"/>
                      <a:gd name="connsiteX6" fmla="*/ 442914 w 823913"/>
                      <a:gd name="connsiteY6" fmla="*/ 1952624 h 2052283"/>
                      <a:gd name="connsiteX7" fmla="*/ 438151 w 823913"/>
                      <a:gd name="connsiteY7" fmla="*/ 962025 h 2052283"/>
                      <a:gd name="connsiteX8" fmla="*/ 385764 w 823913"/>
                      <a:gd name="connsiteY8" fmla="*/ 976311 h 2052283"/>
                      <a:gd name="connsiteX9" fmla="*/ 381001 w 823913"/>
                      <a:gd name="connsiteY9" fmla="*/ 2000249 h 2052283"/>
                      <a:gd name="connsiteX10" fmla="*/ 241305 w 823913"/>
                      <a:gd name="connsiteY10" fmla="*/ 2051471 h 2052283"/>
                      <a:gd name="connsiteX11" fmla="*/ 200025 w 823913"/>
                      <a:gd name="connsiteY11" fmla="*/ 1905417 h 2052283"/>
                      <a:gd name="connsiteX12" fmla="*/ 195264 w 823913"/>
                      <a:gd name="connsiteY12" fmla="*/ 300037 h 2052283"/>
                      <a:gd name="connsiteX13" fmla="*/ 161926 w 823913"/>
                      <a:gd name="connsiteY13" fmla="*/ 295275 h 2052283"/>
                      <a:gd name="connsiteX14" fmla="*/ 152401 w 823913"/>
                      <a:gd name="connsiteY14" fmla="*/ 1033462 h 2052283"/>
                      <a:gd name="connsiteX15" fmla="*/ 0 w 823913"/>
                      <a:gd name="connsiteY15" fmla="*/ 1023937 h 2052283"/>
                      <a:gd name="connsiteX16" fmla="*/ 4763 w 823913"/>
                      <a:gd name="connsiteY16" fmla="*/ 169867 h 2052283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400051 w 823913"/>
                      <a:gd name="connsiteY9" fmla="*/ 198119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1636"/>
                      <a:gd name="connsiteX1" fmla="*/ 174630 w 823913"/>
                      <a:gd name="connsiteY1" fmla="*/ 0 h 2051636"/>
                      <a:gd name="connsiteX2" fmla="*/ 654046 w 823913"/>
                      <a:gd name="connsiteY2" fmla="*/ 0 h 2051636"/>
                      <a:gd name="connsiteX3" fmla="*/ 823913 w 823913"/>
                      <a:gd name="connsiteY3" fmla="*/ 169867 h 2051636"/>
                      <a:gd name="connsiteX4" fmla="*/ 823913 w 823913"/>
                      <a:gd name="connsiteY4" fmla="*/ 1891129 h 2051636"/>
                      <a:gd name="connsiteX5" fmla="*/ 625471 w 823913"/>
                      <a:gd name="connsiteY5" fmla="*/ 1989558 h 2051636"/>
                      <a:gd name="connsiteX6" fmla="*/ 442914 w 823913"/>
                      <a:gd name="connsiteY6" fmla="*/ 1952624 h 2051636"/>
                      <a:gd name="connsiteX7" fmla="*/ 438151 w 823913"/>
                      <a:gd name="connsiteY7" fmla="*/ 962025 h 2051636"/>
                      <a:gd name="connsiteX8" fmla="*/ 385764 w 823913"/>
                      <a:gd name="connsiteY8" fmla="*/ 976311 h 2051636"/>
                      <a:gd name="connsiteX9" fmla="*/ 385763 w 823913"/>
                      <a:gd name="connsiteY9" fmla="*/ 1962149 h 2051636"/>
                      <a:gd name="connsiteX10" fmla="*/ 241305 w 823913"/>
                      <a:gd name="connsiteY10" fmla="*/ 2051471 h 2051636"/>
                      <a:gd name="connsiteX11" fmla="*/ 200025 w 823913"/>
                      <a:gd name="connsiteY11" fmla="*/ 1905417 h 2051636"/>
                      <a:gd name="connsiteX12" fmla="*/ 195264 w 823913"/>
                      <a:gd name="connsiteY12" fmla="*/ 300037 h 2051636"/>
                      <a:gd name="connsiteX13" fmla="*/ 161926 w 823913"/>
                      <a:gd name="connsiteY13" fmla="*/ 295275 h 2051636"/>
                      <a:gd name="connsiteX14" fmla="*/ 152401 w 823913"/>
                      <a:gd name="connsiteY14" fmla="*/ 1033462 h 2051636"/>
                      <a:gd name="connsiteX15" fmla="*/ 0 w 823913"/>
                      <a:gd name="connsiteY15" fmla="*/ 1023937 h 2051636"/>
                      <a:gd name="connsiteX16" fmla="*/ 4763 w 823913"/>
                      <a:gd name="connsiteY16" fmla="*/ 169867 h 2051636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3878"/>
                      <a:gd name="connsiteX1" fmla="*/ 174630 w 823913"/>
                      <a:gd name="connsiteY1" fmla="*/ 0 h 2053878"/>
                      <a:gd name="connsiteX2" fmla="*/ 654046 w 823913"/>
                      <a:gd name="connsiteY2" fmla="*/ 0 h 2053878"/>
                      <a:gd name="connsiteX3" fmla="*/ 823913 w 823913"/>
                      <a:gd name="connsiteY3" fmla="*/ 169867 h 2053878"/>
                      <a:gd name="connsiteX4" fmla="*/ 823913 w 823913"/>
                      <a:gd name="connsiteY4" fmla="*/ 1891129 h 2053878"/>
                      <a:gd name="connsiteX5" fmla="*/ 625471 w 823913"/>
                      <a:gd name="connsiteY5" fmla="*/ 1989558 h 2053878"/>
                      <a:gd name="connsiteX6" fmla="*/ 442914 w 823913"/>
                      <a:gd name="connsiteY6" fmla="*/ 1952624 h 2053878"/>
                      <a:gd name="connsiteX7" fmla="*/ 438151 w 823913"/>
                      <a:gd name="connsiteY7" fmla="*/ 962025 h 2053878"/>
                      <a:gd name="connsiteX8" fmla="*/ 385764 w 823913"/>
                      <a:gd name="connsiteY8" fmla="*/ 976311 h 2053878"/>
                      <a:gd name="connsiteX9" fmla="*/ 385763 w 823913"/>
                      <a:gd name="connsiteY9" fmla="*/ 1962149 h 2053878"/>
                      <a:gd name="connsiteX10" fmla="*/ 241305 w 823913"/>
                      <a:gd name="connsiteY10" fmla="*/ 2051471 h 2053878"/>
                      <a:gd name="connsiteX11" fmla="*/ 200025 w 823913"/>
                      <a:gd name="connsiteY11" fmla="*/ 1905417 h 2053878"/>
                      <a:gd name="connsiteX12" fmla="*/ 195264 w 823913"/>
                      <a:gd name="connsiteY12" fmla="*/ 300037 h 2053878"/>
                      <a:gd name="connsiteX13" fmla="*/ 161926 w 823913"/>
                      <a:gd name="connsiteY13" fmla="*/ 295275 h 2053878"/>
                      <a:gd name="connsiteX14" fmla="*/ 152401 w 823913"/>
                      <a:gd name="connsiteY14" fmla="*/ 1033462 h 2053878"/>
                      <a:gd name="connsiteX15" fmla="*/ 0 w 823913"/>
                      <a:gd name="connsiteY15" fmla="*/ 1023937 h 2053878"/>
                      <a:gd name="connsiteX16" fmla="*/ 4763 w 823913"/>
                      <a:gd name="connsiteY16" fmla="*/ 169867 h 2053878"/>
                      <a:gd name="connsiteX0" fmla="*/ 4763 w 823913"/>
                      <a:gd name="connsiteY0" fmla="*/ 169867 h 2057131"/>
                      <a:gd name="connsiteX1" fmla="*/ 174630 w 823913"/>
                      <a:gd name="connsiteY1" fmla="*/ 0 h 2057131"/>
                      <a:gd name="connsiteX2" fmla="*/ 654046 w 823913"/>
                      <a:gd name="connsiteY2" fmla="*/ 0 h 2057131"/>
                      <a:gd name="connsiteX3" fmla="*/ 823913 w 823913"/>
                      <a:gd name="connsiteY3" fmla="*/ 169867 h 2057131"/>
                      <a:gd name="connsiteX4" fmla="*/ 823913 w 823913"/>
                      <a:gd name="connsiteY4" fmla="*/ 1891129 h 2057131"/>
                      <a:gd name="connsiteX5" fmla="*/ 625471 w 823913"/>
                      <a:gd name="connsiteY5" fmla="*/ 1989558 h 2057131"/>
                      <a:gd name="connsiteX6" fmla="*/ 442914 w 823913"/>
                      <a:gd name="connsiteY6" fmla="*/ 1952624 h 2057131"/>
                      <a:gd name="connsiteX7" fmla="*/ 438151 w 823913"/>
                      <a:gd name="connsiteY7" fmla="*/ 962025 h 2057131"/>
                      <a:gd name="connsiteX8" fmla="*/ 385764 w 823913"/>
                      <a:gd name="connsiteY8" fmla="*/ 976311 h 2057131"/>
                      <a:gd name="connsiteX9" fmla="*/ 385763 w 823913"/>
                      <a:gd name="connsiteY9" fmla="*/ 1962149 h 2057131"/>
                      <a:gd name="connsiteX10" fmla="*/ 241305 w 823913"/>
                      <a:gd name="connsiteY10" fmla="*/ 2051471 h 2057131"/>
                      <a:gd name="connsiteX11" fmla="*/ 200025 w 823913"/>
                      <a:gd name="connsiteY11" fmla="*/ 1905417 h 2057131"/>
                      <a:gd name="connsiteX12" fmla="*/ 195264 w 823913"/>
                      <a:gd name="connsiteY12" fmla="*/ 300037 h 2057131"/>
                      <a:gd name="connsiteX13" fmla="*/ 161926 w 823913"/>
                      <a:gd name="connsiteY13" fmla="*/ 295275 h 2057131"/>
                      <a:gd name="connsiteX14" fmla="*/ 152401 w 823913"/>
                      <a:gd name="connsiteY14" fmla="*/ 1033462 h 2057131"/>
                      <a:gd name="connsiteX15" fmla="*/ 0 w 823913"/>
                      <a:gd name="connsiteY15" fmla="*/ 1023937 h 2057131"/>
                      <a:gd name="connsiteX16" fmla="*/ 4763 w 823913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25471 w 828675"/>
                      <a:gd name="connsiteY5" fmla="*/ 1989558 h 2057131"/>
                      <a:gd name="connsiteX6" fmla="*/ 442914 w 828675"/>
                      <a:gd name="connsiteY6" fmla="*/ 1952624 h 2057131"/>
                      <a:gd name="connsiteX7" fmla="*/ 438151 w 828675"/>
                      <a:gd name="connsiteY7" fmla="*/ 962025 h 2057131"/>
                      <a:gd name="connsiteX8" fmla="*/ 385764 w 828675"/>
                      <a:gd name="connsiteY8" fmla="*/ 976311 h 2057131"/>
                      <a:gd name="connsiteX9" fmla="*/ 385763 w 828675"/>
                      <a:gd name="connsiteY9" fmla="*/ 1962149 h 2057131"/>
                      <a:gd name="connsiteX10" fmla="*/ 241305 w 828675"/>
                      <a:gd name="connsiteY10" fmla="*/ 2051471 h 2057131"/>
                      <a:gd name="connsiteX11" fmla="*/ 200025 w 828675"/>
                      <a:gd name="connsiteY11" fmla="*/ 1905417 h 2057131"/>
                      <a:gd name="connsiteX12" fmla="*/ 195264 w 828675"/>
                      <a:gd name="connsiteY12" fmla="*/ 300037 h 2057131"/>
                      <a:gd name="connsiteX13" fmla="*/ 161926 w 828675"/>
                      <a:gd name="connsiteY13" fmla="*/ 295275 h 2057131"/>
                      <a:gd name="connsiteX14" fmla="*/ 152401 w 828675"/>
                      <a:gd name="connsiteY14" fmla="*/ 1033462 h 2057131"/>
                      <a:gd name="connsiteX15" fmla="*/ 0 w 828675"/>
                      <a:gd name="connsiteY15" fmla="*/ 1023937 h 2057131"/>
                      <a:gd name="connsiteX16" fmla="*/ 4763 w 828675"/>
                      <a:gd name="connsiteY16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25471 w 828675"/>
                      <a:gd name="connsiteY6" fmla="*/ 1989558 h 2057131"/>
                      <a:gd name="connsiteX7" fmla="*/ 442914 w 828675"/>
                      <a:gd name="connsiteY7" fmla="*/ 1952624 h 2057131"/>
                      <a:gd name="connsiteX8" fmla="*/ 438151 w 828675"/>
                      <a:gd name="connsiteY8" fmla="*/ 962025 h 2057131"/>
                      <a:gd name="connsiteX9" fmla="*/ 385764 w 828675"/>
                      <a:gd name="connsiteY9" fmla="*/ 976311 h 2057131"/>
                      <a:gd name="connsiteX10" fmla="*/ 385763 w 828675"/>
                      <a:gd name="connsiteY10" fmla="*/ 1962149 h 2057131"/>
                      <a:gd name="connsiteX11" fmla="*/ 241305 w 828675"/>
                      <a:gd name="connsiteY11" fmla="*/ 2051471 h 2057131"/>
                      <a:gd name="connsiteX12" fmla="*/ 200025 w 828675"/>
                      <a:gd name="connsiteY12" fmla="*/ 1905417 h 2057131"/>
                      <a:gd name="connsiteX13" fmla="*/ 195264 w 828675"/>
                      <a:gd name="connsiteY13" fmla="*/ 300037 h 2057131"/>
                      <a:gd name="connsiteX14" fmla="*/ 161926 w 828675"/>
                      <a:gd name="connsiteY14" fmla="*/ 295275 h 2057131"/>
                      <a:gd name="connsiteX15" fmla="*/ 152401 w 828675"/>
                      <a:gd name="connsiteY15" fmla="*/ 1033462 h 2057131"/>
                      <a:gd name="connsiteX16" fmla="*/ 0 w 828675"/>
                      <a:gd name="connsiteY16" fmla="*/ 1023937 h 2057131"/>
                      <a:gd name="connsiteX17" fmla="*/ 4763 w 828675"/>
                      <a:gd name="connsiteY17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33414 w 828675"/>
                      <a:gd name="connsiteY6" fmla="*/ 290512 h 2057131"/>
                      <a:gd name="connsiteX7" fmla="*/ 625471 w 828675"/>
                      <a:gd name="connsiteY7" fmla="*/ 1989558 h 2057131"/>
                      <a:gd name="connsiteX8" fmla="*/ 442914 w 828675"/>
                      <a:gd name="connsiteY8" fmla="*/ 1952624 h 2057131"/>
                      <a:gd name="connsiteX9" fmla="*/ 438151 w 828675"/>
                      <a:gd name="connsiteY9" fmla="*/ 962025 h 2057131"/>
                      <a:gd name="connsiteX10" fmla="*/ 385764 w 828675"/>
                      <a:gd name="connsiteY10" fmla="*/ 976311 h 2057131"/>
                      <a:gd name="connsiteX11" fmla="*/ 385763 w 828675"/>
                      <a:gd name="connsiteY11" fmla="*/ 1962149 h 2057131"/>
                      <a:gd name="connsiteX12" fmla="*/ 241305 w 828675"/>
                      <a:gd name="connsiteY12" fmla="*/ 2051471 h 2057131"/>
                      <a:gd name="connsiteX13" fmla="*/ 200025 w 828675"/>
                      <a:gd name="connsiteY13" fmla="*/ 1905417 h 2057131"/>
                      <a:gd name="connsiteX14" fmla="*/ 195264 w 828675"/>
                      <a:gd name="connsiteY14" fmla="*/ 300037 h 2057131"/>
                      <a:gd name="connsiteX15" fmla="*/ 161926 w 828675"/>
                      <a:gd name="connsiteY15" fmla="*/ 295275 h 2057131"/>
                      <a:gd name="connsiteX16" fmla="*/ 152401 w 828675"/>
                      <a:gd name="connsiteY16" fmla="*/ 1033462 h 2057131"/>
                      <a:gd name="connsiteX17" fmla="*/ 0 w 828675"/>
                      <a:gd name="connsiteY17" fmla="*/ 1023937 h 2057131"/>
                      <a:gd name="connsiteX18" fmla="*/ 4763 w 828675"/>
                      <a:gd name="connsiteY18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81039 w 828675"/>
                      <a:gd name="connsiteY5" fmla="*/ 1009650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7131"/>
                      <a:gd name="connsiteX1" fmla="*/ 174630 w 828675"/>
                      <a:gd name="connsiteY1" fmla="*/ 0 h 2057131"/>
                      <a:gd name="connsiteX2" fmla="*/ 654046 w 828675"/>
                      <a:gd name="connsiteY2" fmla="*/ 0 h 2057131"/>
                      <a:gd name="connsiteX3" fmla="*/ 823913 w 828675"/>
                      <a:gd name="connsiteY3" fmla="*/ 169867 h 2057131"/>
                      <a:gd name="connsiteX4" fmla="*/ 828675 w 828675"/>
                      <a:gd name="connsiteY4" fmla="*/ 995779 h 2057131"/>
                      <a:gd name="connsiteX5" fmla="*/ 676276 w 828675"/>
                      <a:gd name="connsiteY5" fmla="*/ 1004887 h 2057131"/>
                      <a:gd name="connsiteX6" fmla="*/ 666751 w 828675"/>
                      <a:gd name="connsiteY6" fmla="*/ 290512 h 2057131"/>
                      <a:gd name="connsiteX7" fmla="*/ 633414 w 828675"/>
                      <a:gd name="connsiteY7" fmla="*/ 290512 h 2057131"/>
                      <a:gd name="connsiteX8" fmla="*/ 625471 w 828675"/>
                      <a:gd name="connsiteY8" fmla="*/ 1989558 h 2057131"/>
                      <a:gd name="connsiteX9" fmla="*/ 442914 w 828675"/>
                      <a:gd name="connsiteY9" fmla="*/ 1952624 h 2057131"/>
                      <a:gd name="connsiteX10" fmla="*/ 438151 w 828675"/>
                      <a:gd name="connsiteY10" fmla="*/ 962025 h 2057131"/>
                      <a:gd name="connsiteX11" fmla="*/ 385764 w 828675"/>
                      <a:gd name="connsiteY11" fmla="*/ 976311 h 2057131"/>
                      <a:gd name="connsiteX12" fmla="*/ 385763 w 828675"/>
                      <a:gd name="connsiteY12" fmla="*/ 1962149 h 2057131"/>
                      <a:gd name="connsiteX13" fmla="*/ 241305 w 828675"/>
                      <a:gd name="connsiteY13" fmla="*/ 2051471 h 2057131"/>
                      <a:gd name="connsiteX14" fmla="*/ 200025 w 828675"/>
                      <a:gd name="connsiteY14" fmla="*/ 1905417 h 2057131"/>
                      <a:gd name="connsiteX15" fmla="*/ 195264 w 828675"/>
                      <a:gd name="connsiteY15" fmla="*/ 300037 h 2057131"/>
                      <a:gd name="connsiteX16" fmla="*/ 161926 w 828675"/>
                      <a:gd name="connsiteY16" fmla="*/ 295275 h 2057131"/>
                      <a:gd name="connsiteX17" fmla="*/ 152401 w 828675"/>
                      <a:gd name="connsiteY17" fmla="*/ 1033462 h 2057131"/>
                      <a:gd name="connsiteX18" fmla="*/ 0 w 828675"/>
                      <a:gd name="connsiteY18" fmla="*/ 1023937 h 2057131"/>
                      <a:gd name="connsiteX19" fmla="*/ 4763 w 828675"/>
                      <a:gd name="connsiteY19" fmla="*/ 169867 h 2057131"/>
                      <a:gd name="connsiteX0" fmla="*/ 4763 w 828675"/>
                      <a:gd name="connsiteY0" fmla="*/ 169867 h 2058671"/>
                      <a:gd name="connsiteX1" fmla="*/ 174630 w 828675"/>
                      <a:gd name="connsiteY1" fmla="*/ 0 h 2058671"/>
                      <a:gd name="connsiteX2" fmla="*/ 654046 w 828675"/>
                      <a:gd name="connsiteY2" fmla="*/ 0 h 2058671"/>
                      <a:gd name="connsiteX3" fmla="*/ 823913 w 828675"/>
                      <a:gd name="connsiteY3" fmla="*/ 169867 h 2058671"/>
                      <a:gd name="connsiteX4" fmla="*/ 828675 w 828675"/>
                      <a:gd name="connsiteY4" fmla="*/ 995779 h 2058671"/>
                      <a:gd name="connsiteX5" fmla="*/ 676276 w 828675"/>
                      <a:gd name="connsiteY5" fmla="*/ 1004887 h 2058671"/>
                      <a:gd name="connsiteX6" fmla="*/ 666751 w 828675"/>
                      <a:gd name="connsiteY6" fmla="*/ 290512 h 2058671"/>
                      <a:gd name="connsiteX7" fmla="*/ 633414 w 828675"/>
                      <a:gd name="connsiteY7" fmla="*/ 290512 h 2058671"/>
                      <a:gd name="connsiteX8" fmla="*/ 625471 w 828675"/>
                      <a:gd name="connsiteY8" fmla="*/ 1989558 h 2058671"/>
                      <a:gd name="connsiteX9" fmla="*/ 442914 w 828675"/>
                      <a:gd name="connsiteY9" fmla="*/ 1952624 h 2058671"/>
                      <a:gd name="connsiteX10" fmla="*/ 438151 w 828675"/>
                      <a:gd name="connsiteY10" fmla="*/ 962025 h 2058671"/>
                      <a:gd name="connsiteX11" fmla="*/ 385764 w 828675"/>
                      <a:gd name="connsiteY11" fmla="*/ 976311 h 2058671"/>
                      <a:gd name="connsiteX12" fmla="*/ 385763 w 828675"/>
                      <a:gd name="connsiteY12" fmla="*/ 1962149 h 2058671"/>
                      <a:gd name="connsiteX13" fmla="*/ 241305 w 828675"/>
                      <a:gd name="connsiteY13" fmla="*/ 2051471 h 2058671"/>
                      <a:gd name="connsiteX14" fmla="*/ 200025 w 828675"/>
                      <a:gd name="connsiteY14" fmla="*/ 1905417 h 2058671"/>
                      <a:gd name="connsiteX15" fmla="*/ 195264 w 828675"/>
                      <a:gd name="connsiteY15" fmla="*/ 300037 h 2058671"/>
                      <a:gd name="connsiteX16" fmla="*/ 161926 w 828675"/>
                      <a:gd name="connsiteY16" fmla="*/ 295275 h 2058671"/>
                      <a:gd name="connsiteX17" fmla="*/ 152401 w 828675"/>
                      <a:gd name="connsiteY17" fmla="*/ 1033462 h 2058671"/>
                      <a:gd name="connsiteX18" fmla="*/ 0 w 828675"/>
                      <a:gd name="connsiteY18" fmla="*/ 1023937 h 2058671"/>
                      <a:gd name="connsiteX19" fmla="*/ 4763 w 828675"/>
                      <a:gd name="connsiteY19" fmla="*/ 169867 h 2058671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9558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5309"/>
                      <a:gd name="connsiteX1" fmla="*/ 174630 w 828675"/>
                      <a:gd name="connsiteY1" fmla="*/ 0 h 2055309"/>
                      <a:gd name="connsiteX2" fmla="*/ 654046 w 828675"/>
                      <a:gd name="connsiteY2" fmla="*/ 0 h 2055309"/>
                      <a:gd name="connsiteX3" fmla="*/ 823913 w 828675"/>
                      <a:gd name="connsiteY3" fmla="*/ 169867 h 2055309"/>
                      <a:gd name="connsiteX4" fmla="*/ 828675 w 828675"/>
                      <a:gd name="connsiteY4" fmla="*/ 995779 h 2055309"/>
                      <a:gd name="connsiteX5" fmla="*/ 676276 w 828675"/>
                      <a:gd name="connsiteY5" fmla="*/ 1004887 h 2055309"/>
                      <a:gd name="connsiteX6" fmla="*/ 666751 w 828675"/>
                      <a:gd name="connsiteY6" fmla="*/ 290512 h 2055309"/>
                      <a:gd name="connsiteX7" fmla="*/ 633414 w 828675"/>
                      <a:gd name="connsiteY7" fmla="*/ 290512 h 2055309"/>
                      <a:gd name="connsiteX8" fmla="*/ 625471 w 828675"/>
                      <a:gd name="connsiteY8" fmla="*/ 1984795 h 2055309"/>
                      <a:gd name="connsiteX9" fmla="*/ 442914 w 828675"/>
                      <a:gd name="connsiteY9" fmla="*/ 1952624 h 2055309"/>
                      <a:gd name="connsiteX10" fmla="*/ 438151 w 828675"/>
                      <a:gd name="connsiteY10" fmla="*/ 962025 h 2055309"/>
                      <a:gd name="connsiteX11" fmla="*/ 385764 w 828675"/>
                      <a:gd name="connsiteY11" fmla="*/ 976311 h 2055309"/>
                      <a:gd name="connsiteX12" fmla="*/ 385763 w 828675"/>
                      <a:gd name="connsiteY12" fmla="*/ 1962149 h 2055309"/>
                      <a:gd name="connsiteX13" fmla="*/ 241305 w 828675"/>
                      <a:gd name="connsiteY13" fmla="*/ 2051471 h 2055309"/>
                      <a:gd name="connsiteX14" fmla="*/ 200025 w 828675"/>
                      <a:gd name="connsiteY14" fmla="*/ 1905417 h 2055309"/>
                      <a:gd name="connsiteX15" fmla="*/ 195264 w 828675"/>
                      <a:gd name="connsiteY15" fmla="*/ 300037 h 2055309"/>
                      <a:gd name="connsiteX16" fmla="*/ 161926 w 828675"/>
                      <a:gd name="connsiteY16" fmla="*/ 295275 h 2055309"/>
                      <a:gd name="connsiteX17" fmla="*/ 152401 w 828675"/>
                      <a:gd name="connsiteY17" fmla="*/ 1033462 h 2055309"/>
                      <a:gd name="connsiteX18" fmla="*/ 0 w 828675"/>
                      <a:gd name="connsiteY18" fmla="*/ 1023937 h 2055309"/>
                      <a:gd name="connsiteX19" fmla="*/ 4763 w 828675"/>
                      <a:gd name="connsiteY19" fmla="*/ 169867 h 2055309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  <a:gd name="connsiteX0" fmla="*/ 4763 w 828675"/>
                      <a:gd name="connsiteY0" fmla="*/ 169867 h 2053878"/>
                      <a:gd name="connsiteX1" fmla="*/ 174630 w 828675"/>
                      <a:gd name="connsiteY1" fmla="*/ 0 h 2053878"/>
                      <a:gd name="connsiteX2" fmla="*/ 654046 w 828675"/>
                      <a:gd name="connsiteY2" fmla="*/ 0 h 2053878"/>
                      <a:gd name="connsiteX3" fmla="*/ 823913 w 828675"/>
                      <a:gd name="connsiteY3" fmla="*/ 169867 h 2053878"/>
                      <a:gd name="connsiteX4" fmla="*/ 828675 w 828675"/>
                      <a:gd name="connsiteY4" fmla="*/ 995779 h 2053878"/>
                      <a:gd name="connsiteX5" fmla="*/ 676276 w 828675"/>
                      <a:gd name="connsiteY5" fmla="*/ 1004887 h 2053878"/>
                      <a:gd name="connsiteX6" fmla="*/ 666751 w 828675"/>
                      <a:gd name="connsiteY6" fmla="*/ 290512 h 2053878"/>
                      <a:gd name="connsiteX7" fmla="*/ 633414 w 828675"/>
                      <a:gd name="connsiteY7" fmla="*/ 290512 h 2053878"/>
                      <a:gd name="connsiteX8" fmla="*/ 625471 w 828675"/>
                      <a:gd name="connsiteY8" fmla="*/ 1984795 h 2053878"/>
                      <a:gd name="connsiteX9" fmla="*/ 442914 w 828675"/>
                      <a:gd name="connsiteY9" fmla="*/ 1952624 h 2053878"/>
                      <a:gd name="connsiteX10" fmla="*/ 438151 w 828675"/>
                      <a:gd name="connsiteY10" fmla="*/ 962025 h 2053878"/>
                      <a:gd name="connsiteX11" fmla="*/ 385764 w 828675"/>
                      <a:gd name="connsiteY11" fmla="*/ 976311 h 2053878"/>
                      <a:gd name="connsiteX12" fmla="*/ 385763 w 828675"/>
                      <a:gd name="connsiteY12" fmla="*/ 1962149 h 2053878"/>
                      <a:gd name="connsiteX13" fmla="*/ 241305 w 828675"/>
                      <a:gd name="connsiteY13" fmla="*/ 2051471 h 2053878"/>
                      <a:gd name="connsiteX14" fmla="*/ 200025 w 828675"/>
                      <a:gd name="connsiteY14" fmla="*/ 1905417 h 2053878"/>
                      <a:gd name="connsiteX15" fmla="*/ 195264 w 828675"/>
                      <a:gd name="connsiteY15" fmla="*/ 300037 h 2053878"/>
                      <a:gd name="connsiteX16" fmla="*/ 161926 w 828675"/>
                      <a:gd name="connsiteY16" fmla="*/ 295275 h 2053878"/>
                      <a:gd name="connsiteX17" fmla="*/ 152401 w 828675"/>
                      <a:gd name="connsiteY17" fmla="*/ 1033462 h 2053878"/>
                      <a:gd name="connsiteX18" fmla="*/ 0 w 828675"/>
                      <a:gd name="connsiteY18" fmla="*/ 1023937 h 2053878"/>
                      <a:gd name="connsiteX19" fmla="*/ 4763 w 828675"/>
                      <a:gd name="connsiteY19" fmla="*/ 169867 h 2053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828675" h="2053878" extrusionOk="0">
                        <a:moveTo>
                          <a:pt x="4763" y="169867"/>
                        </a:moveTo>
                        <a:cubicBezTo>
                          <a:pt x="4763" y="76052"/>
                          <a:pt x="80815" y="0"/>
                          <a:pt x="174630" y="0"/>
                        </a:cubicBezTo>
                        <a:lnTo>
                          <a:pt x="654046" y="0"/>
                        </a:lnTo>
                        <a:cubicBezTo>
                          <a:pt x="747861" y="0"/>
                          <a:pt x="823913" y="76052"/>
                          <a:pt x="823913" y="169867"/>
                        </a:cubicBezTo>
                        <a:cubicBezTo>
                          <a:pt x="825500" y="445171"/>
                          <a:pt x="827088" y="720475"/>
                          <a:pt x="828675" y="995779"/>
                        </a:cubicBezTo>
                        <a:cubicBezTo>
                          <a:pt x="809625" y="1127806"/>
                          <a:pt x="667281" y="1086907"/>
                          <a:pt x="676276" y="1004887"/>
                        </a:cubicBezTo>
                        <a:cubicBezTo>
                          <a:pt x="660402" y="868293"/>
                          <a:pt x="669926" y="500855"/>
                          <a:pt x="666751" y="290512"/>
                        </a:cubicBezTo>
                        <a:cubicBezTo>
                          <a:pt x="658814" y="280194"/>
                          <a:pt x="656169" y="283562"/>
                          <a:pt x="633414" y="290512"/>
                        </a:cubicBezTo>
                        <a:cubicBezTo>
                          <a:pt x="629709" y="559399"/>
                          <a:pt x="634203" y="1810964"/>
                          <a:pt x="625471" y="1984795"/>
                        </a:cubicBezTo>
                        <a:cubicBezTo>
                          <a:pt x="633410" y="2052194"/>
                          <a:pt x="443972" y="2100860"/>
                          <a:pt x="442914" y="1952624"/>
                        </a:cubicBezTo>
                        <a:cubicBezTo>
                          <a:pt x="437093" y="1723425"/>
                          <a:pt x="442913" y="1153318"/>
                          <a:pt x="438151" y="962025"/>
                        </a:cubicBezTo>
                        <a:cubicBezTo>
                          <a:pt x="383119" y="963807"/>
                          <a:pt x="415397" y="973330"/>
                          <a:pt x="385764" y="976311"/>
                        </a:cubicBezTo>
                        <a:cubicBezTo>
                          <a:pt x="387351" y="1281111"/>
                          <a:pt x="388938" y="1795460"/>
                          <a:pt x="385763" y="1962149"/>
                        </a:cubicBezTo>
                        <a:cubicBezTo>
                          <a:pt x="382061" y="2076061"/>
                          <a:pt x="278344" y="2051859"/>
                          <a:pt x="241305" y="2051471"/>
                        </a:cubicBezTo>
                        <a:cubicBezTo>
                          <a:pt x="204640" y="1994321"/>
                          <a:pt x="204787" y="2032569"/>
                          <a:pt x="200025" y="1905417"/>
                        </a:cubicBezTo>
                        <a:cubicBezTo>
                          <a:pt x="192350" y="1750830"/>
                          <a:pt x="203995" y="446950"/>
                          <a:pt x="195264" y="300037"/>
                        </a:cubicBezTo>
                        <a:cubicBezTo>
                          <a:pt x="191295" y="296793"/>
                          <a:pt x="159545" y="301625"/>
                          <a:pt x="161926" y="295275"/>
                        </a:cubicBezTo>
                        <a:cubicBezTo>
                          <a:pt x="154782" y="417513"/>
                          <a:pt x="163514" y="912018"/>
                          <a:pt x="152401" y="1033462"/>
                        </a:cubicBezTo>
                        <a:cubicBezTo>
                          <a:pt x="156369" y="1060381"/>
                          <a:pt x="50800" y="1136119"/>
                          <a:pt x="0" y="1023937"/>
                        </a:cubicBezTo>
                        <a:cubicBezTo>
                          <a:pt x="0" y="737659"/>
                          <a:pt x="4763" y="456145"/>
                          <a:pt x="4763" y="169867"/>
                        </a:cubicBezTo>
                        <a:close/>
                      </a:path>
                    </a:pathLst>
                  </a:custGeom>
                  <a:solidFill>
                    <a:srgbClr val="00206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</p:grpSp>
        <p:sp>
          <p:nvSpPr>
            <p:cNvPr id="218" name="TextBox 217"/>
            <p:cNvSpPr txBox="1"/>
            <p:nvPr/>
          </p:nvSpPr>
          <p:spPr bwMode="auto">
            <a:xfrm>
              <a:off x="1455575" y="3225550"/>
              <a:ext cx="1619375" cy="882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Участвуют все – говорит один</a:t>
              </a:r>
              <a:endParaRPr/>
            </a:p>
          </p:txBody>
        </p:sp>
      </p:grpSp>
      <p:grpSp>
        <p:nvGrpSpPr>
          <p:cNvPr id="282" name="Группа 76"/>
          <p:cNvGrpSpPr/>
          <p:nvPr/>
        </p:nvGrpSpPr>
        <p:grpSpPr bwMode="auto">
          <a:xfrm>
            <a:off x="2109563" y="3146000"/>
            <a:ext cx="1289124" cy="1451471"/>
            <a:chOff x="1459765" y="4120273"/>
            <a:chExt cx="1940543" cy="2030180"/>
          </a:xfrm>
        </p:grpSpPr>
        <p:grpSp>
          <p:nvGrpSpPr>
            <p:cNvPr id="283" name="Группа 198"/>
            <p:cNvGrpSpPr>
              <a:grpSpLocks noChangeAspect="1"/>
            </p:cNvGrpSpPr>
            <p:nvPr/>
          </p:nvGrpSpPr>
          <p:grpSpPr bwMode="auto">
            <a:xfrm>
              <a:off x="2036647" y="4120273"/>
              <a:ext cx="886995" cy="1400497"/>
              <a:chOff x="1254948" y="4193794"/>
              <a:chExt cx="992863" cy="1535034"/>
            </a:xfrm>
          </p:grpSpPr>
          <p:grpSp>
            <p:nvGrpSpPr>
              <p:cNvPr id="285" name="Группа 196"/>
              <p:cNvGrpSpPr>
                <a:grpSpLocks noChangeAspect="1"/>
              </p:cNvGrpSpPr>
              <p:nvPr/>
            </p:nvGrpSpPr>
            <p:grpSpPr bwMode="auto">
              <a:xfrm>
                <a:off x="1254948" y="4656215"/>
                <a:ext cx="321918" cy="1072613"/>
                <a:chOff x="1776800" y="3663677"/>
                <a:chExt cx="153915" cy="512837"/>
              </a:xfrm>
              <a:solidFill>
                <a:srgbClr val="002060"/>
              </a:solidFill>
            </p:grpSpPr>
            <p:sp>
              <p:nvSpPr>
                <p:cNvPr id="287" name="Овал 286"/>
                <p:cNvSpPr/>
                <p:nvPr/>
              </p:nvSpPr>
              <p:spPr bwMode="auto">
                <a:xfrm>
                  <a:off x="1820520" y="3717716"/>
                  <a:ext cx="68526" cy="72456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88" name="Скругленный прямоугольник 51"/>
                <p:cNvSpPr/>
                <p:nvPr/>
              </p:nvSpPr>
              <p:spPr bwMode="auto">
                <a:xfrm>
                  <a:off x="1776800" y="3663677"/>
                  <a:ext cx="153915" cy="512837"/>
                </a:xfrm>
                <a:custGeom>
                  <a:avLst/>
                  <a:gdLst>
                    <a:gd name="connsiteX0" fmla="*/ 0 w 819150"/>
                    <a:gd name="connsiteY0" fmla="*/ 169867 h 2060996"/>
                    <a:gd name="connsiteX1" fmla="*/ 169867 w 819150"/>
                    <a:gd name="connsiteY1" fmla="*/ 0 h 2060996"/>
                    <a:gd name="connsiteX2" fmla="*/ 649283 w 819150"/>
                    <a:gd name="connsiteY2" fmla="*/ 0 h 2060996"/>
                    <a:gd name="connsiteX3" fmla="*/ 819150 w 819150"/>
                    <a:gd name="connsiteY3" fmla="*/ 169867 h 2060996"/>
                    <a:gd name="connsiteX4" fmla="*/ 819150 w 819150"/>
                    <a:gd name="connsiteY4" fmla="*/ 1891129 h 2060996"/>
                    <a:gd name="connsiteX5" fmla="*/ 649283 w 819150"/>
                    <a:gd name="connsiteY5" fmla="*/ 2060996 h 2060996"/>
                    <a:gd name="connsiteX6" fmla="*/ 169867 w 819150"/>
                    <a:gd name="connsiteY6" fmla="*/ 2060996 h 2060996"/>
                    <a:gd name="connsiteX7" fmla="*/ 0 w 819150"/>
                    <a:gd name="connsiteY7" fmla="*/ 1891129 h 2060996"/>
                    <a:gd name="connsiteX8" fmla="*/ 0 w 819150"/>
                    <a:gd name="connsiteY8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0 w 823913"/>
                    <a:gd name="connsiteY8" fmla="*/ 1023937 h 2060996"/>
                    <a:gd name="connsiteX9" fmla="*/ 4763 w 823913"/>
                    <a:gd name="connsiteY9" fmla="*/ 169867 h 2060996"/>
                    <a:gd name="connsiteX0" fmla="*/ 4775 w 823925"/>
                    <a:gd name="connsiteY0" fmla="*/ 169867 h 2060996"/>
                    <a:gd name="connsiteX1" fmla="*/ 174642 w 823925"/>
                    <a:gd name="connsiteY1" fmla="*/ 0 h 2060996"/>
                    <a:gd name="connsiteX2" fmla="*/ 654058 w 823925"/>
                    <a:gd name="connsiteY2" fmla="*/ 0 h 2060996"/>
                    <a:gd name="connsiteX3" fmla="*/ 823925 w 823925"/>
                    <a:gd name="connsiteY3" fmla="*/ 169867 h 2060996"/>
                    <a:gd name="connsiteX4" fmla="*/ 823925 w 823925"/>
                    <a:gd name="connsiteY4" fmla="*/ 1891129 h 2060996"/>
                    <a:gd name="connsiteX5" fmla="*/ 654058 w 823925"/>
                    <a:gd name="connsiteY5" fmla="*/ 2060996 h 2060996"/>
                    <a:gd name="connsiteX6" fmla="*/ 174642 w 823925"/>
                    <a:gd name="connsiteY6" fmla="*/ 2060996 h 2060996"/>
                    <a:gd name="connsiteX7" fmla="*/ 4775 w 823925"/>
                    <a:gd name="connsiteY7" fmla="*/ 1891129 h 2060996"/>
                    <a:gd name="connsiteX8" fmla="*/ 152413 w 823925"/>
                    <a:gd name="connsiteY8" fmla="*/ 1033462 h 2060996"/>
                    <a:gd name="connsiteX9" fmla="*/ 12 w 823925"/>
                    <a:gd name="connsiteY9" fmla="*/ 1023937 h 2060996"/>
                    <a:gd name="connsiteX10" fmla="*/ 4775 w 823925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4763 w 823913"/>
                    <a:gd name="connsiteY7" fmla="*/ 1891129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52401 w 823913"/>
                    <a:gd name="connsiteY8" fmla="*/ 1033462 h 2060996"/>
                    <a:gd name="connsiteX9" fmla="*/ 0 w 823913"/>
                    <a:gd name="connsiteY9" fmla="*/ 1023937 h 2060996"/>
                    <a:gd name="connsiteX10" fmla="*/ 4763 w 823913"/>
                    <a:gd name="connsiteY10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2401 w 823913"/>
                    <a:gd name="connsiteY9" fmla="*/ 1033462 h 2060996"/>
                    <a:gd name="connsiteX10" fmla="*/ 0 w 823913"/>
                    <a:gd name="connsiteY10" fmla="*/ 1023937 h 2060996"/>
                    <a:gd name="connsiteX11" fmla="*/ 4763 w 823913"/>
                    <a:gd name="connsiteY11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57164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6689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71451 w 823913"/>
                    <a:gd name="connsiteY9" fmla="*/ 304800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174630 w 823913"/>
                    <a:gd name="connsiteY6" fmla="*/ 2060996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4788 w 823913"/>
                    <a:gd name="connsiteY7" fmla="*/ 1914942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241305 w 823913"/>
                    <a:gd name="connsiteY6" fmla="*/ 2051471 h 2060996"/>
                    <a:gd name="connsiteX7" fmla="*/ 200025 w 823913"/>
                    <a:gd name="connsiteY7" fmla="*/ 1905417 h 2060996"/>
                    <a:gd name="connsiteX8" fmla="*/ 195264 w 823913"/>
                    <a:gd name="connsiteY8" fmla="*/ 300037 h 2060996"/>
                    <a:gd name="connsiteX9" fmla="*/ 161926 w 823913"/>
                    <a:gd name="connsiteY9" fmla="*/ 295275 h 2060996"/>
                    <a:gd name="connsiteX10" fmla="*/ 152401 w 823913"/>
                    <a:gd name="connsiteY10" fmla="*/ 1033462 h 2060996"/>
                    <a:gd name="connsiteX11" fmla="*/ 0 w 823913"/>
                    <a:gd name="connsiteY11" fmla="*/ 1023937 h 2060996"/>
                    <a:gd name="connsiteX12" fmla="*/ 4763 w 823913"/>
                    <a:gd name="connsiteY12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381001 w 823913"/>
                    <a:gd name="connsiteY6" fmla="*/ 957262 h 2060996"/>
                    <a:gd name="connsiteX7" fmla="*/ 241305 w 823913"/>
                    <a:gd name="connsiteY7" fmla="*/ 2051471 h 2060996"/>
                    <a:gd name="connsiteX8" fmla="*/ 200025 w 823913"/>
                    <a:gd name="connsiteY8" fmla="*/ 1905417 h 2060996"/>
                    <a:gd name="connsiteX9" fmla="*/ 195264 w 823913"/>
                    <a:gd name="connsiteY9" fmla="*/ 300037 h 2060996"/>
                    <a:gd name="connsiteX10" fmla="*/ 161926 w 823913"/>
                    <a:gd name="connsiteY10" fmla="*/ 295275 h 2060996"/>
                    <a:gd name="connsiteX11" fmla="*/ 152401 w 823913"/>
                    <a:gd name="connsiteY11" fmla="*/ 1033462 h 2060996"/>
                    <a:gd name="connsiteX12" fmla="*/ 0 w 823913"/>
                    <a:gd name="connsiteY12" fmla="*/ 1023937 h 2060996"/>
                    <a:gd name="connsiteX13" fmla="*/ 4763 w 823913"/>
                    <a:gd name="connsiteY13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57262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1001 w 823913"/>
                    <a:gd name="connsiteY7" fmla="*/ 962024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241305 w 823913"/>
                    <a:gd name="connsiteY8" fmla="*/ 2051471 h 2060996"/>
                    <a:gd name="connsiteX9" fmla="*/ 200025 w 823913"/>
                    <a:gd name="connsiteY9" fmla="*/ 1905417 h 2060996"/>
                    <a:gd name="connsiteX10" fmla="*/ 195264 w 823913"/>
                    <a:gd name="connsiteY10" fmla="*/ 300037 h 2060996"/>
                    <a:gd name="connsiteX11" fmla="*/ 161926 w 823913"/>
                    <a:gd name="connsiteY11" fmla="*/ 295275 h 2060996"/>
                    <a:gd name="connsiteX12" fmla="*/ 152401 w 823913"/>
                    <a:gd name="connsiteY12" fmla="*/ 1033462 h 2060996"/>
                    <a:gd name="connsiteX13" fmla="*/ 0 w 823913"/>
                    <a:gd name="connsiteY13" fmla="*/ 1023937 h 2060996"/>
                    <a:gd name="connsiteX14" fmla="*/ 4763 w 823913"/>
                    <a:gd name="connsiteY14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61951 w 823913"/>
                    <a:gd name="connsiteY8" fmla="*/ 2043112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0996"/>
                    <a:gd name="connsiteX1" fmla="*/ 174630 w 823913"/>
                    <a:gd name="connsiteY1" fmla="*/ 0 h 2060996"/>
                    <a:gd name="connsiteX2" fmla="*/ 654046 w 823913"/>
                    <a:gd name="connsiteY2" fmla="*/ 0 h 2060996"/>
                    <a:gd name="connsiteX3" fmla="*/ 823913 w 823913"/>
                    <a:gd name="connsiteY3" fmla="*/ 169867 h 2060996"/>
                    <a:gd name="connsiteX4" fmla="*/ 823913 w 823913"/>
                    <a:gd name="connsiteY4" fmla="*/ 1891129 h 2060996"/>
                    <a:gd name="connsiteX5" fmla="*/ 654046 w 823913"/>
                    <a:gd name="connsiteY5" fmla="*/ 2060996 h 2060996"/>
                    <a:gd name="connsiteX6" fmla="*/ 447676 w 823913"/>
                    <a:gd name="connsiteY6" fmla="*/ 971550 h 2060996"/>
                    <a:gd name="connsiteX7" fmla="*/ 385764 w 823913"/>
                    <a:gd name="connsiteY7" fmla="*/ 976311 h 2060996"/>
                    <a:gd name="connsiteX8" fmla="*/ 381001 w 823913"/>
                    <a:gd name="connsiteY8" fmla="*/ 2009774 h 2060996"/>
                    <a:gd name="connsiteX9" fmla="*/ 241305 w 823913"/>
                    <a:gd name="connsiteY9" fmla="*/ 2051471 h 2060996"/>
                    <a:gd name="connsiteX10" fmla="*/ 200025 w 823913"/>
                    <a:gd name="connsiteY10" fmla="*/ 1905417 h 2060996"/>
                    <a:gd name="connsiteX11" fmla="*/ 195264 w 823913"/>
                    <a:gd name="connsiteY11" fmla="*/ 300037 h 2060996"/>
                    <a:gd name="connsiteX12" fmla="*/ 161926 w 823913"/>
                    <a:gd name="connsiteY12" fmla="*/ 295275 h 2060996"/>
                    <a:gd name="connsiteX13" fmla="*/ 152401 w 823913"/>
                    <a:gd name="connsiteY13" fmla="*/ 1033462 h 2060996"/>
                    <a:gd name="connsiteX14" fmla="*/ 0 w 823913"/>
                    <a:gd name="connsiteY14" fmla="*/ 1023937 h 2060996"/>
                    <a:gd name="connsiteX15" fmla="*/ 4763 w 823913"/>
                    <a:gd name="connsiteY15" fmla="*/ 169867 h 2060996"/>
                    <a:gd name="connsiteX0" fmla="*/ 4763 w 823913"/>
                    <a:gd name="connsiteY0" fmla="*/ 169867 h 2064565"/>
                    <a:gd name="connsiteX1" fmla="*/ 174630 w 823913"/>
                    <a:gd name="connsiteY1" fmla="*/ 0 h 2064565"/>
                    <a:gd name="connsiteX2" fmla="*/ 654046 w 823913"/>
                    <a:gd name="connsiteY2" fmla="*/ 0 h 2064565"/>
                    <a:gd name="connsiteX3" fmla="*/ 823913 w 823913"/>
                    <a:gd name="connsiteY3" fmla="*/ 169867 h 2064565"/>
                    <a:gd name="connsiteX4" fmla="*/ 823913 w 823913"/>
                    <a:gd name="connsiteY4" fmla="*/ 1891129 h 2064565"/>
                    <a:gd name="connsiteX5" fmla="*/ 654046 w 823913"/>
                    <a:gd name="connsiteY5" fmla="*/ 2060996 h 2064565"/>
                    <a:gd name="connsiteX6" fmla="*/ 447676 w 823913"/>
                    <a:gd name="connsiteY6" fmla="*/ 971550 h 2064565"/>
                    <a:gd name="connsiteX7" fmla="*/ 385764 w 823913"/>
                    <a:gd name="connsiteY7" fmla="*/ 976311 h 2064565"/>
                    <a:gd name="connsiteX8" fmla="*/ 381001 w 823913"/>
                    <a:gd name="connsiteY8" fmla="*/ 2009774 h 2064565"/>
                    <a:gd name="connsiteX9" fmla="*/ 241305 w 823913"/>
                    <a:gd name="connsiteY9" fmla="*/ 2051471 h 2064565"/>
                    <a:gd name="connsiteX10" fmla="*/ 200025 w 823913"/>
                    <a:gd name="connsiteY10" fmla="*/ 1905417 h 2064565"/>
                    <a:gd name="connsiteX11" fmla="*/ 195264 w 823913"/>
                    <a:gd name="connsiteY11" fmla="*/ 300037 h 2064565"/>
                    <a:gd name="connsiteX12" fmla="*/ 161926 w 823913"/>
                    <a:gd name="connsiteY12" fmla="*/ 295275 h 2064565"/>
                    <a:gd name="connsiteX13" fmla="*/ 152401 w 823913"/>
                    <a:gd name="connsiteY13" fmla="*/ 1033462 h 2064565"/>
                    <a:gd name="connsiteX14" fmla="*/ 0 w 823913"/>
                    <a:gd name="connsiteY14" fmla="*/ 1023937 h 2064565"/>
                    <a:gd name="connsiteX15" fmla="*/ 4763 w 823913"/>
                    <a:gd name="connsiteY15" fmla="*/ 169867 h 2064565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54046 w 823913"/>
                    <a:gd name="connsiteY5" fmla="*/ 2060996 h 2066404"/>
                    <a:gd name="connsiteX6" fmla="*/ 447676 w 823913"/>
                    <a:gd name="connsiteY6" fmla="*/ 971550 h 2066404"/>
                    <a:gd name="connsiteX7" fmla="*/ 385764 w 823913"/>
                    <a:gd name="connsiteY7" fmla="*/ 976311 h 2066404"/>
                    <a:gd name="connsiteX8" fmla="*/ 381001 w 823913"/>
                    <a:gd name="connsiteY8" fmla="*/ 2009774 h 2066404"/>
                    <a:gd name="connsiteX9" fmla="*/ 241305 w 823913"/>
                    <a:gd name="connsiteY9" fmla="*/ 2051471 h 2066404"/>
                    <a:gd name="connsiteX10" fmla="*/ 200025 w 823913"/>
                    <a:gd name="connsiteY10" fmla="*/ 1905417 h 2066404"/>
                    <a:gd name="connsiteX11" fmla="*/ 195264 w 823913"/>
                    <a:gd name="connsiteY11" fmla="*/ 300037 h 2066404"/>
                    <a:gd name="connsiteX12" fmla="*/ 161926 w 823913"/>
                    <a:gd name="connsiteY12" fmla="*/ 295275 h 2066404"/>
                    <a:gd name="connsiteX13" fmla="*/ 152401 w 823913"/>
                    <a:gd name="connsiteY13" fmla="*/ 1033462 h 2066404"/>
                    <a:gd name="connsiteX14" fmla="*/ 0 w 823913"/>
                    <a:gd name="connsiteY14" fmla="*/ 1023937 h 2066404"/>
                    <a:gd name="connsiteX15" fmla="*/ 4763 w 823913"/>
                    <a:gd name="connsiteY15" fmla="*/ 169867 h 206640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6984"/>
                    <a:gd name="connsiteX1" fmla="*/ 174630 w 823913"/>
                    <a:gd name="connsiteY1" fmla="*/ 0 h 2076984"/>
                    <a:gd name="connsiteX2" fmla="*/ 654046 w 823913"/>
                    <a:gd name="connsiteY2" fmla="*/ 0 h 2076984"/>
                    <a:gd name="connsiteX3" fmla="*/ 823913 w 823913"/>
                    <a:gd name="connsiteY3" fmla="*/ 169867 h 2076984"/>
                    <a:gd name="connsiteX4" fmla="*/ 823913 w 823913"/>
                    <a:gd name="connsiteY4" fmla="*/ 1891129 h 2076984"/>
                    <a:gd name="connsiteX5" fmla="*/ 654046 w 823913"/>
                    <a:gd name="connsiteY5" fmla="*/ 2060996 h 2076984"/>
                    <a:gd name="connsiteX6" fmla="*/ 447676 w 823913"/>
                    <a:gd name="connsiteY6" fmla="*/ 1966911 h 2076984"/>
                    <a:gd name="connsiteX7" fmla="*/ 447676 w 823913"/>
                    <a:gd name="connsiteY7" fmla="*/ 971550 h 2076984"/>
                    <a:gd name="connsiteX8" fmla="*/ 385764 w 823913"/>
                    <a:gd name="connsiteY8" fmla="*/ 976311 h 2076984"/>
                    <a:gd name="connsiteX9" fmla="*/ 381001 w 823913"/>
                    <a:gd name="connsiteY9" fmla="*/ 2009774 h 2076984"/>
                    <a:gd name="connsiteX10" fmla="*/ 241305 w 823913"/>
                    <a:gd name="connsiteY10" fmla="*/ 2051471 h 2076984"/>
                    <a:gd name="connsiteX11" fmla="*/ 200025 w 823913"/>
                    <a:gd name="connsiteY11" fmla="*/ 1905417 h 2076984"/>
                    <a:gd name="connsiteX12" fmla="*/ 195264 w 823913"/>
                    <a:gd name="connsiteY12" fmla="*/ 300037 h 2076984"/>
                    <a:gd name="connsiteX13" fmla="*/ 161926 w 823913"/>
                    <a:gd name="connsiteY13" fmla="*/ 295275 h 2076984"/>
                    <a:gd name="connsiteX14" fmla="*/ 152401 w 823913"/>
                    <a:gd name="connsiteY14" fmla="*/ 1033462 h 2076984"/>
                    <a:gd name="connsiteX15" fmla="*/ 0 w 823913"/>
                    <a:gd name="connsiteY15" fmla="*/ 1023937 h 2076984"/>
                    <a:gd name="connsiteX16" fmla="*/ 4763 w 823913"/>
                    <a:gd name="connsiteY16" fmla="*/ 169867 h 2076984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47676 w 823913"/>
                    <a:gd name="connsiteY7" fmla="*/ 971550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4580"/>
                    <a:gd name="connsiteX1" fmla="*/ 174630 w 823913"/>
                    <a:gd name="connsiteY1" fmla="*/ 0 h 2074580"/>
                    <a:gd name="connsiteX2" fmla="*/ 654046 w 823913"/>
                    <a:gd name="connsiteY2" fmla="*/ 0 h 2074580"/>
                    <a:gd name="connsiteX3" fmla="*/ 823913 w 823913"/>
                    <a:gd name="connsiteY3" fmla="*/ 169867 h 2074580"/>
                    <a:gd name="connsiteX4" fmla="*/ 823913 w 823913"/>
                    <a:gd name="connsiteY4" fmla="*/ 1891129 h 2074580"/>
                    <a:gd name="connsiteX5" fmla="*/ 654046 w 823913"/>
                    <a:gd name="connsiteY5" fmla="*/ 2060996 h 2074580"/>
                    <a:gd name="connsiteX6" fmla="*/ 447676 w 823913"/>
                    <a:gd name="connsiteY6" fmla="*/ 1962149 h 2074580"/>
                    <a:gd name="connsiteX7" fmla="*/ 438151 w 823913"/>
                    <a:gd name="connsiteY7" fmla="*/ 962025 h 2074580"/>
                    <a:gd name="connsiteX8" fmla="*/ 385764 w 823913"/>
                    <a:gd name="connsiteY8" fmla="*/ 976311 h 2074580"/>
                    <a:gd name="connsiteX9" fmla="*/ 381001 w 823913"/>
                    <a:gd name="connsiteY9" fmla="*/ 2009774 h 2074580"/>
                    <a:gd name="connsiteX10" fmla="*/ 241305 w 823913"/>
                    <a:gd name="connsiteY10" fmla="*/ 2051471 h 2074580"/>
                    <a:gd name="connsiteX11" fmla="*/ 200025 w 823913"/>
                    <a:gd name="connsiteY11" fmla="*/ 1905417 h 2074580"/>
                    <a:gd name="connsiteX12" fmla="*/ 195264 w 823913"/>
                    <a:gd name="connsiteY12" fmla="*/ 300037 h 2074580"/>
                    <a:gd name="connsiteX13" fmla="*/ 161926 w 823913"/>
                    <a:gd name="connsiteY13" fmla="*/ 295275 h 2074580"/>
                    <a:gd name="connsiteX14" fmla="*/ 152401 w 823913"/>
                    <a:gd name="connsiteY14" fmla="*/ 1033462 h 2074580"/>
                    <a:gd name="connsiteX15" fmla="*/ 0 w 823913"/>
                    <a:gd name="connsiteY15" fmla="*/ 1023937 h 2074580"/>
                    <a:gd name="connsiteX16" fmla="*/ 4763 w 823913"/>
                    <a:gd name="connsiteY16" fmla="*/ 169867 h 2074580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70088"/>
                    <a:gd name="connsiteX1" fmla="*/ 174630 w 823913"/>
                    <a:gd name="connsiteY1" fmla="*/ 0 h 2070088"/>
                    <a:gd name="connsiteX2" fmla="*/ 654046 w 823913"/>
                    <a:gd name="connsiteY2" fmla="*/ 0 h 2070088"/>
                    <a:gd name="connsiteX3" fmla="*/ 823913 w 823913"/>
                    <a:gd name="connsiteY3" fmla="*/ 169867 h 2070088"/>
                    <a:gd name="connsiteX4" fmla="*/ 823913 w 823913"/>
                    <a:gd name="connsiteY4" fmla="*/ 1891129 h 2070088"/>
                    <a:gd name="connsiteX5" fmla="*/ 654046 w 823913"/>
                    <a:gd name="connsiteY5" fmla="*/ 2060996 h 2070088"/>
                    <a:gd name="connsiteX6" fmla="*/ 442914 w 823913"/>
                    <a:gd name="connsiteY6" fmla="*/ 1952624 h 2070088"/>
                    <a:gd name="connsiteX7" fmla="*/ 438151 w 823913"/>
                    <a:gd name="connsiteY7" fmla="*/ 962025 h 2070088"/>
                    <a:gd name="connsiteX8" fmla="*/ 385764 w 823913"/>
                    <a:gd name="connsiteY8" fmla="*/ 976311 h 2070088"/>
                    <a:gd name="connsiteX9" fmla="*/ 381001 w 823913"/>
                    <a:gd name="connsiteY9" fmla="*/ 2009774 h 2070088"/>
                    <a:gd name="connsiteX10" fmla="*/ 241305 w 823913"/>
                    <a:gd name="connsiteY10" fmla="*/ 2051471 h 2070088"/>
                    <a:gd name="connsiteX11" fmla="*/ 200025 w 823913"/>
                    <a:gd name="connsiteY11" fmla="*/ 1905417 h 2070088"/>
                    <a:gd name="connsiteX12" fmla="*/ 195264 w 823913"/>
                    <a:gd name="connsiteY12" fmla="*/ 300037 h 2070088"/>
                    <a:gd name="connsiteX13" fmla="*/ 161926 w 823913"/>
                    <a:gd name="connsiteY13" fmla="*/ 295275 h 2070088"/>
                    <a:gd name="connsiteX14" fmla="*/ 152401 w 823913"/>
                    <a:gd name="connsiteY14" fmla="*/ 1033462 h 2070088"/>
                    <a:gd name="connsiteX15" fmla="*/ 0 w 823913"/>
                    <a:gd name="connsiteY15" fmla="*/ 1023937 h 2070088"/>
                    <a:gd name="connsiteX16" fmla="*/ 4763 w 823913"/>
                    <a:gd name="connsiteY16" fmla="*/ 169867 h 2070088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39759 w 823913"/>
                    <a:gd name="connsiteY5" fmla="*/ 2003846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66404"/>
                    <a:gd name="connsiteX1" fmla="*/ 174630 w 823913"/>
                    <a:gd name="connsiteY1" fmla="*/ 0 h 2066404"/>
                    <a:gd name="connsiteX2" fmla="*/ 654046 w 823913"/>
                    <a:gd name="connsiteY2" fmla="*/ 0 h 2066404"/>
                    <a:gd name="connsiteX3" fmla="*/ 823913 w 823913"/>
                    <a:gd name="connsiteY3" fmla="*/ 169867 h 2066404"/>
                    <a:gd name="connsiteX4" fmla="*/ 823913 w 823913"/>
                    <a:gd name="connsiteY4" fmla="*/ 1891129 h 2066404"/>
                    <a:gd name="connsiteX5" fmla="*/ 625471 w 823913"/>
                    <a:gd name="connsiteY5" fmla="*/ 1989558 h 2066404"/>
                    <a:gd name="connsiteX6" fmla="*/ 442914 w 823913"/>
                    <a:gd name="connsiteY6" fmla="*/ 1952624 h 2066404"/>
                    <a:gd name="connsiteX7" fmla="*/ 438151 w 823913"/>
                    <a:gd name="connsiteY7" fmla="*/ 962025 h 2066404"/>
                    <a:gd name="connsiteX8" fmla="*/ 385764 w 823913"/>
                    <a:gd name="connsiteY8" fmla="*/ 976311 h 2066404"/>
                    <a:gd name="connsiteX9" fmla="*/ 381001 w 823913"/>
                    <a:gd name="connsiteY9" fmla="*/ 2009774 h 2066404"/>
                    <a:gd name="connsiteX10" fmla="*/ 241305 w 823913"/>
                    <a:gd name="connsiteY10" fmla="*/ 2051471 h 2066404"/>
                    <a:gd name="connsiteX11" fmla="*/ 200025 w 823913"/>
                    <a:gd name="connsiteY11" fmla="*/ 1905417 h 2066404"/>
                    <a:gd name="connsiteX12" fmla="*/ 195264 w 823913"/>
                    <a:gd name="connsiteY12" fmla="*/ 300037 h 2066404"/>
                    <a:gd name="connsiteX13" fmla="*/ 161926 w 823913"/>
                    <a:gd name="connsiteY13" fmla="*/ 295275 h 2066404"/>
                    <a:gd name="connsiteX14" fmla="*/ 152401 w 823913"/>
                    <a:gd name="connsiteY14" fmla="*/ 1033462 h 2066404"/>
                    <a:gd name="connsiteX15" fmla="*/ 0 w 823913"/>
                    <a:gd name="connsiteY15" fmla="*/ 1023937 h 2066404"/>
                    <a:gd name="connsiteX16" fmla="*/ 4763 w 823913"/>
                    <a:gd name="connsiteY16" fmla="*/ 169867 h 2066404"/>
                    <a:gd name="connsiteX0" fmla="*/ 4763 w 823913"/>
                    <a:gd name="connsiteY0" fmla="*/ 169867 h 2058856"/>
                    <a:gd name="connsiteX1" fmla="*/ 174630 w 823913"/>
                    <a:gd name="connsiteY1" fmla="*/ 0 h 2058856"/>
                    <a:gd name="connsiteX2" fmla="*/ 654046 w 823913"/>
                    <a:gd name="connsiteY2" fmla="*/ 0 h 2058856"/>
                    <a:gd name="connsiteX3" fmla="*/ 823913 w 823913"/>
                    <a:gd name="connsiteY3" fmla="*/ 169867 h 2058856"/>
                    <a:gd name="connsiteX4" fmla="*/ 823913 w 823913"/>
                    <a:gd name="connsiteY4" fmla="*/ 1891129 h 2058856"/>
                    <a:gd name="connsiteX5" fmla="*/ 625471 w 823913"/>
                    <a:gd name="connsiteY5" fmla="*/ 1989558 h 2058856"/>
                    <a:gd name="connsiteX6" fmla="*/ 442914 w 823913"/>
                    <a:gd name="connsiteY6" fmla="*/ 1952624 h 2058856"/>
                    <a:gd name="connsiteX7" fmla="*/ 438151 w 823913"/>
                    <a:gd name="connsiteY7" fmla="*/ 962025 h 2058856"/>
                    <a:gd name="connsiteX8" fmla="*/ 385764 w 823913"/>
                    <a:gd name="connsiteY8" fmla="*/ 976311 h 2058856"/>
                    <a:gd name="connsiteX9" fmla="*/ 381001 w 823913"/>
                    <a:gd name="connsiteY9" fmla="*/ 2009774 h 2058856"/>
                    <a:gd name="connsiteX10" fmla="*/ 241305 w 823913"/>
                    <a:gd name="connsiteY10" fmla="*/ 2051471 h 2058856"/>
                    <a:gd name="connsiteX11" fmla="*/ 200025 w 823913"/>
                    <a:gd name="connsiteY11" fmla="*/ 1905417 h 2058856"/>
                    <a:gd name="connsiteX12" fmla="*/ 195264 w 823913"/>
                    <a:gd name="connsiteY12" fmla="*/ 300037 h 2058856"/>
                    <a:gd name="connsiteX13" fmla="*/ 161926 w 823913"/>
                    <a:gd name="connsiteY13" fmla="*/ 295275 h 2058856"/>
                    <a:gd name="connsiteX14" fmla="*/ 152401 w 823913"/>
                    <a:gd name="connsiteY14" fmla="*/ 1033462 h 2058856"/>
                    <a:gd name="connsiteX15" fmla="*/ 0 w 823913"/>
                    <a:gd name="connsiteY15" fmla="*/ 1023937 h 2058856"/>
                    <a:gd name="connsiteX16" fmla="*/ 4763 w 823913"/>
                    <a:gd name="connsiteY16" fmla="*/ 169867 h 2058856"/>
                    <a:gd name="connsiteX0" fmla="*/ 4763 w 823913"/>
                    <a:gd name="connsiteY0" fmla="*/ 169867 h 2054685"/>
                    <a:gd name="connsiteX1" fmla="*/ 174630 w 823913"/>
                    <a:gd name="connsiteY1" fmla="*/ 0 h 2054685"/>
                    <a:gd name="connsiteX2" fmla="*/ 654046 w 823913"/>
                    <a:gd name="connsiteY2" fmla="*/ 0 h 2054685"/>
                    <a:gd name="connsiteX3" fmla="*/ 823913 w 823913"/>
                    <a:gd name="connsiteY3" fmla="*/ 169867 h 2054685"/>
                    <a:gd name="connsiteX4" fmla="*/ 823913 w 823913"/>
                    <a:gd name="connsiteY4" fmla="*/ 1891129 h 2054685"/>
                    <a:gd name="connsiteX5" fmla="*/ 625471 w 823913"/>
                    <a:gd name="connsiteY5" fmla="*/ 1989558 h 2054685"/>
                    <a:gd name="connsiteX6" fmla="*/ 442914 w 823913"/>
                    <a:gd name="connsiteY6" fmla="*/ 1952624 h 2054685"/>
                    <a:gd name="connsiteX7" fmla="*/ 438151 w 823913"/>
                    <a:gd name="connsiteY7" fmla="*/ 962025 h 2054685"/>
                    <a:gd name="connsiteX8" fmla="*/ 385764 w 823913"/>
                    <a:gd name="connsiteY8" fmla="*/ 976311 h 2054685"/>
                    <a:gd name="connsiteX9" fmla="*/ 381001 w 823913"/>
                    <a:gd name="connsiteY9" fmla="*/ 2009774 h 2054685"/>
                    <a:gd name="connsiteX10" fmla="*/ 241305 w 823913"/>
                    <a:gd name="connsiteY10" fmla="*/ 2051471 h 2054685"/>
                    <a:gd name="connsiteX11" fmla="*/ 200025 w 823913"/>
                    <a:gd name="connsiteY11" fmla="*/ 1905417 h 2054685"/>
                    <a:gd name="connsiteX12" fmla="*/ 195264 w 823913"/>
                    <a:gd name="connsiteY12" fmla="*/ 300037 h 2054685"/>
                    <a:gd name="connsiteX13" fmla="*/ 161926 w 823913"/>
                    <a:gd name="connsiteY13" fmla="*/ 295275 h 2054685"/>
                    <a:gd name="connsiteX14" fmla="*/ 152401 w 823913"/>
                    <a:gd name="connsiteY14" fmla="*/ 1033462 h 2054685"/>
                    <a:gd name="connsiteX15" fmla="*/ 0 w 823913"/>
                    <a:gd name="connsiteY15" fmla="*/ 1023937 h 2054685"/>
                    <a:gd name="connsiteX16" fmla="*/ 4763 w 823913"/>
                    <a:gd name="connsiteY16" fmla="*/ 169867 h 2054685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2283"/>
                    <a:gd name="connsiteX1" fmla="*/ 174630 w 823913"/>
                    <a:gd name="connsiteY1" fmla="*/ 0 h 2052283"/>
                    <a:gd name="connsiteX2" fmla="*/ 654046 w 823913"/>
                    <a:gd name="connsiteY2" fmla="*/ 0 h 2052283"/>
                    <a:gd name="connsiteX3" fmla="*/ 823913 w 823913"/>
                    <a:gd name="connsiteY3" fmla="*/ 169867 h 2052283"/>
                    <a:gd name="connsiteX4" fmla="*/ 823913 w 823913"/>
                    <a:gd name="connsiteY4" fmla="*/ 1891129 h 2052283"/>
                    <a:gd name="connsiteX5" fmla="*/ 625471 w 823913"/>
                    <a:gd name="connsiteY5" fmla="*/ 1989558 h 2052283"/>
                    <a:gd name="connsiteX6" fmla="*/ 442914 w 823913"/>
                    <a:gd name="connsiteY6" fmla="*/ 1952624 h 2052283"/>
                    <a:gd name="connsiteX7" fmla="*/ 438151 w 823913"/>
                    <a:gd name="connsiteY7" fmla="*/ 962025 h 2052283"/>
                    <a:gd name="connsiteX8" fmla="*/ 385764 w 823913"/>
                    <a:gd name="connsiteY8" fmla="*/ 976311 h 2052283"/>
                    <a:gd name="connsiteX9" fmla="*/ 381001 w 823913"/>
                    <a:gd name="connsiteY9" fmla="*/ 2000249 h 2052283"/>
                    <a:gd name="connsiteX10" fmla="*/ 241305 w 823913"/>
                    <a:gd name="connsiteY10" fmla="*/ 2051471 h 2052283"/>
                    <a:gd name="connsiteX11" fmla="*/ 200025 w 823913"/>
                    <a:gd name="connsiteY11" fmla="*/ 1905417 h 2052283"/>
                    <a:gd name="connsiteX12" fmla="*/ 195264 w 823913"/>
                    <a:gd name="connsiteY12" fmla="*/ 300037 h 2052283"/>
                    <a:gd name="connsiteX13" fmla="*/ 161926 w 823913"/>
                    <a:gd name="connsiteY13" fmla="*/ 295275 h 2052283"/>
                    <a:gd name="connsiteX14" fmla="*/ 152401 w 823913"/>
                    <a:gd name="connsiteY14" fmla="*/ 1033462 h 2052283"/>
                    <a:gd name="connsiteX15" fmla="*/ 0 w 823913"/>
                    <a:gd name="connsiteY15" fmla="*/ 1023937 h 2052283"/>
                    <a:gd name="connsiteX16" fmla="*/ 4763 w 823913"/>
                    <a:gd name="connsiteY16" fmla="*/ 169867 h 2052283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400051 w 823913"/>
                    <a:gd name="connsiteY9" fmla="*/ 198119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1636"/>
                    <a:gd name="connsiteX1" fmla="*/ 174630 w 823913"/>
                    <a:gd name="connsiteY1" fmla="*/ 0 h 2051636"/>
                    <a:gd name="connsiteX2" fmla="*/ 654046 w 823913"/>
                    <a:gd name="connsiteY2" fmla="*/ 0 h 2051636"/>
                    <a:gd name="connsiteX3" fmla="*/ 823913 w 823913"/>
                    <a:gd name="connsiteY3" fmla="*/ 169867 h 2051636"/>
                    <a:gd name="connsiteX4" fmla="*/ 823913 w 823913"/>
                    <a:gd name="connsiteY4" fmla="*/ 1891129 h 2051636"/>
                    <a:gd name="connsiteX5" fmla="*/ 625471 w 823913"/>
                    <a:gd name="connsiteY5" fmla="*/ 1989558 h 2051636"/>
                    <a:gd name="connsiteX6" fmla="*/ 442914 w 823913"/>
                    <a:gd name="connsiteY6" fmla="*/ 1952624 h 2051636"/>
                    <a:gd name="connsiteX7" fmla="*/ 438151 w 823913"/>
                    <a:gd name="connsiteY7" fmla="*/ 962025 h 2051636"/>
                    <a:gd name="connsiteX8" fmla="*/ 385764 w 823913"/>
                    <a:gd name="connsiteY8" fmla="*/ 976311 h 2051636"/>
                    <a:gd name="connsiteX9" fmla="*/ 385763 w 823913"/>
                    <a:gd name="connsiteY9" fmla="*/ 1962149 h 2051636"/>
                    <a:gd name="connsiteX10" fmla="*/ 241305 w 823913"/>
                    <a:gd name="connsiteY10" fmla="*/ 2051471 h 2051636"/>
                    <a:gd name="connsiteX11" fmla="*/ 200025 w 823913"/>
                    <a:gd name="connsiteY11" fmla="*/ 1905417 h 2051636"/>
                    <a:gd name="connsiteX12" fmla="*/ 195264 w 823913"/>
                    <a:gd name="connsiteY12" fmla="*/ 300037 h 2051636"/>
                    <a:gd name="connsiteX13" fmla="*/ 161926 w 823913"/>
                    <a:gd name="connsiteY13" fmla="*/ 295275 h 2051636"/>
                    <a:gd name="connsiteX14" fmla="*/ 152401 w 823913"/>
                    <a:gd name="connsiteY14" fmla="*/ 1033462 h 2051636"/>
                    <a:gd name="connsiteX15" fmla="*/ 0 w 823913"/>
                    <a:gd name="connsiteY15" fmla="*/ 1023937 h 2051636"/>
                    <a:gd name="connsiteX16" fmla="*/ 4763 w 823913"/>
                    <a:gd name="connsiteY16" fmla="*/ 169867 h 2051636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3878"/>
                    <a:gd name="connsiteX1" fmla="*/ 174630 w 823913"/>
                    <a:gd name="connsiteY1" fmla="*/ 0 h 2053878"/>
                    <a:gd name="connsiteX2" fmla="*/ 654046 w 823913"/>
                    <a:gd name="connsiteY2" fmla="*/ 0 h 2053878"/>
                    <a:gd name="connsiteX3" fmla="*/ 823913 w 823913"/>
                    <a:gd name="connsiteY3" fmla="*/ 169867 h 2053878"/>
                    <a:gd name="connsiteX4" fmla="*/ 823913 w 823913"/>
                    <a:gd name="connsiteY4" fmla="*/ 1891129 h 2053878"/>
                    <a:gd name="connsiteX5" fmla="*/ 625471 w 823913"/>
                    <a:gd name="connsiteY5" fmla="*/ 1989558 h 2053878"/>
                    <a:gd name="connsiteX6" fmla="*/ 442914 w 823913"/>
                    <a:gd name="connsiteY6" fmla="*/ 1952624 h 2053878"/>
                    <a:gd name="connsiteX7" fmla="*/ 438151 w 823913"/>
                    <a:gd name="connsiteY7" fmla="*/ 962025 h 2053878"/>
                    <a:gd name="connsiteX8" fmla="*/ 385764 w 823913"/>
                    <a:gd name="connsiteY8" fmla="*/ 976311 h 2053878"/>
                    <a:gd name="connsiteX9" fmla="*/ 385763 w 823913"/>
                    <a:gd name="connsiteY9" fmla="*/ 1962149 h 2053878"/>
                    <a:gd name="connsiteX10" fmla="*/ 241305 w 823913"/>
                    <a:gd name="connsiteY10" fmla="*/ 2051471 h 2053878"/>
                    <a:gd name="connsiteX11" fmla="*/ 200025 w 823913"/>
                    <a:gd name="connsiteY11" fmla="*/ 1905417 h 2053878"/>
                    <a:gd name="connsiteX12" fmla="*/ 195264 w 823913"/>
                    <a:gd name="connsiteY12" fmla="*/ 300037 h 2053878"/>
                    <a:gd name="connsiteX13" fmla="*/ 161926 w 823913"/>
                    <a:gd name="connsiteY13" fmla="*/ 295275 h 2053878"/>
                    <a:gd name="connsiteX14" fmla="*/ 152401 w 823913"/>
                    <a:gd name="connsiteY14" fmla="*/ 1033462 h 2053878"/>
                    <a:gd name="connsiteX15" fmla="*/ 0 w 823913"/>
                    <a:gd name="connsiteY15" fmla="*/ 1023937 h 2053878"/>
                    <a:gd name="connsiteX16" fmla="*/ 4763 w 823913"/>
                    <a:gd name="connsiteY16" fmla="*/ 169867 h 2053878"/>
                    <a:gd name="connsiteX0" fmla="*/ 4763 w 823913"/>
                    <a:gd name="connsiteY0" fmla="*/ 169867 h 2057131"/>
                    <a:gd name="connsiteX1" fmla="*/ 174630 w 823913"/>
                    <a:gd name="connsiteY1" fmla="*/ 0 h 2057131"/>
                    <a:gd name="connsiteX2" fmla="*/ 654046 w 823913"/>
                    <a:gd name="connsiteY2" fmla="*/ 0 h 2057131"/>
                    <a:gd name="connsiteX3" fmla="*/ 823913 w 823913"/>
                    <a:gd name="connsiteY3" fmla="*/ 169867 h 2057131"/>
                    <a:gd name="connsiteX4" fmla="*/ 823913 w 823913"/>
                    <a:gd name="connsiteY4" fmla="*/ 1891129 h 2057131"/>
                    <a:gd name="connsiteX5" fmla="*/ 625471 w 823913"/>
                    <a:gd name="connsiteY5" fmla="*/ 1989558 h 2057131"/>
                    <a:gd name="connsiteX6" fmla="*/ 442914 w 823913"/>
                    <a:gd name="connsiteY6" fmla="*/ 1952624 h 2057131"/>
                    <a:gd name="connsiteX7" fmla="*/ 438151 w 823913"/>
                    <a:gd name="connsiteY7" fmla="*/ 962025 h 2057131"/>
                    <a:gd name="connsiteX8" fmla="*/ 385764 w 823913"/>
                    <a:gd name="connsiteY8" fmla="*/ 976311 h 2057131"/>
                    <a:gd name="connsiteX9" fmla="*/ 385763 w 823913"/>
                    <a:gd name="connsiteY9" fmla="*/ 1962149 h 2057131"/>
                    <a:gd name="connsiteX10" fmla="*/ 241305 w 823913"/>
                    <a:gd name="connsiteY10" fmla="*/ 2051471 h 2057131"/>
                    <a:gd name="connsiteX11" fmla="*/ 200025 w 823913"/>
                    <a:gd name="connsiteY11" fmla="*/ 1905417 h 2057131"/>
                    <a:gd name="connsiteX12" fmla="*/ 195264 w 823913"/>
                    <a:gd name="connsiteY12" fmla="*/ 300037 h 2057131"/>
                    <a:gd name="connsiteX13" fmla="*/ 161926 w 823913"/>
                    <a:gd name="connsiteY13" fmla="*/ 295275 h 2057131"/>
                    <a:gd name="connsiteX14" fmla="*/ 152401 w 823913"/>
                    <a:gd name="connsiteY14" fmla="*/ 1033462 h 2057131"/>
                    <a:gd name="connsiteX15" fmla="*/ 0 w 823913"/>
                    <a:gd name="connsiteY15" fmla="*/ 1023937 h 2057131"/>
                    <a:gd name="connsiteX16" fmla="*/ 4763 w 823913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25471 w 828675"/>
                    <a:gd name="connsiteY5" fmla="*/ 1989558 h 2057131"/>
                    <a:gd name="connsiteX6" fmla="*/ 442914 w 828675"/>
                    <a:gd name="connsiteY6" fmla="*/ 1952624 h 2057131"/>
                    <a:gd name="connsiteX7" fmla="*/ 438151 w 828675"/>
                    <a:gd name="connsiteY7" fmla="*/ 962025 h 2057131"/>
                    <a:gd name="connsiteX8" fmla="*/ 385764 w 828675"/>
                    <a:gd name="connsiteY8" fmla="*/ 976311 h 2057131"/>
                    <a:gd name="connsiteX9" fmla="*/ 385763 w 828675"/>
                    <a:gd name="connsiteY9" fmla="*/ 1962149 h 2057131"/>
                    <a:gd name="connsiteX10" fmla="*/ 241305 w 828675"/>
                    <a:gd name="connsiteY10" fmla="*/ 2051471 h 2057131"/>
                    <a:gd name="connsiteX11" fmla="*/ 200025 w 828675"/>
                    <a:gd name="connsiteY11" fmla="*/ 1905417 h 2057131"/>
                    <a:gd name="connsiteX12" fmla="*/ 195264 w 828675"/>
                    <a:gd name="connsiteY12" fmla="*/ 300037 h 2057131"/>
                    <a:gd name="connsiteX13" fmla="*/ 161926 w 828675"/>
                    <a:gd name="connsiteY13" fmla="*/ 295275 h 2057131"/>
                    <a:gd name="connsiteX14" fmla="*/ 152401 w 828675"/>
                    <a:gd name="connsiteY14" fmla="*/ 1033462 h 2057131"/>
                    <a:gd name="connsiteX15" fmla="*/ 0 w 828675"/>
                    <a:gd name="connsiteY15" fmla="*/ 1023937 h 2057131"/>
                    <a:gd name="connsiteX16" fmla="*/ 4763 w 828675"/>
                    <a:gd name="connsiteY16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25471 w 828675"/>
                    <a:gd name="connsiteY6" fmla="*/ 1989558 h 2057131"/>
                    <a:gd name="connsiteX7" fmla="*/ 442914 w 828675"/>
                    <a:gd name="connsiteY7" fmla="*/ 1952624 h 2057131"/>
                    <a:gd name="connsiteX8" fmla="*/ 438151 w 828675"/>
                    <a:gd name="connsiteY8" fmla="*/ 962025 h 2057131"/>
                    <a:gd name="connsiteX9" fmla="*/ 385764 w 828675"/>
                    <a:gd name="connsiteY9" fmla="*/ 976311 h 2057131"/>
                    <a:gd name="connsiteX10" fmla="*/ 385763 w 828675"/>
                    <a:gd name="connsiteY10" fmla="*/ 1962149 h 2057131"/>
                    <a:gd name="connsiteX11" fmla="*/ 241305 w 828675"/>
                    <a:gd name="connsiteY11" fmla="*/ 2051471 h 2057131"/>
                    <a:gd name="connsiteX12" fmla="*/ 200025 w 828675"/>
                    <a:gd name="connsiteY12" fmla="*/ 1905417 h 2057131"/>
                    <a:gd name="connsiteX13" fmla="*/ 195264 w 828675"/>
                    <a:gd name="connsiteY13" fmla="*/ 300037 h 2057131"/>
                    <a:gd name="connsiteX14" fmla="*/ 161926 w 828675"/>
                    <a:gd name="connsiteY14" fmla="*/ 295275 h 2057131"/>
                    <a:gd name="connsiteX15" fmla="*/ 152401 w 828675"/>
                    <a:gd name="connsiteY15" fmla="*/ 1033462 h 2057131"/>
                    <a:gd name="connsiteX16" fmla="*/ 0 w 828675"/>
                    <a:gd name="connsiteY16" fmla="*/ 1023937 h 2057131"/>
                    <a:gd name="connsiteX17" fmla="*/ 4763 w 828675"/>
                    <a:gd name="connsiteY17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33414 w 828675"/>
                    <a:gd name="connsiteY6" fmla="*/ 290512 h 2057131"/>
                    <a:gd name="connsiteX7" fmla="*/ 625471 w 828675"/>
                    <a:gd name="connsiteY7" fmla="*/ 1989558 h 2057131"/>
                    <a:gd name="connsiteX8" fmla="*/ 442914 w 828675"/>
                    <a:gd name="connsiteY8" fmla="*/ 1952624 h 2057131"/>
                    <a:gd name="connsiteX9" fmla="*/ 438151 w 828675"/>
                    <a:gd name="connsiteY9" fmla="*/ 962025 h 2057131"/>
                    <a:gd name="connsiteX10" fmla="*/ 385764 w 828675"/>
                    <a:gd name="connsiteY10" fmla="*/ 976311 h 2057131"/>
                    <a:gd name="connsiteX11" fmla="*/ 385763 w 828675"/>
                    <a:gd name="connsiteY11" fmla="*/ 1962149 h 2057131"/>
                    <a:gd name="connsiteX12" fmla="*/ 241305 w 828675"/>
                    <a:gd name="connsiteY12" fmla="*/ 2051471 h 2057131"/>
                    <a:gd name="connsiteX13" fmla="*/ 200025 w 828675"/>
                    <a:gd name="connsiteY13" fmla="*/ 1905417 h 2057131"/>
                    <a:gd name="connsiteX14" fmla="*/ 195264 w 828675"/>
                    <a:gd name="connsiteY14" fmla="*/ 300037 h 2057131"/>
                    <a:gd name="connsiteX15" fmla="*/ 161926 w 828675"/>
                    <a:gd name="connsiteY15" fmla="*/ 295275 h 2057131"/>
                    <a:gd name="connsiteX16" fmla="*/ 152401 w 828675"/>
                    <a:gd name="connsiteY16" fmla="*/ 1033462 h 2057131"/>
                    <a:gd name="connsiteX17" fmla="*/ 0 w 828675"/>
                    <a:gd name="connsiteY17" fmla="*/ 1023937 h 2057131"/>
                    <a:gd name="connsiteX18" fmla="*/ 4763 w 828675"/>
                    <a:gd name="connsiteY18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81039 w 828675"/>
                    <a:gd name="connsiteY5" fmla="*/ 1009650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7131"/>
                    <a:gd name="connsiteX1" fmla="*/ 174630 w 828675"/>
                    <a:gd name="connsiteY1" fmla="*/ 0 h 2057131"/>
                    <a:gd name="connsiteX2" fmla="*/ 654046 w 828675"/>
                    <a:gd name="connsiteY2" fmla="*/ 0 h 2057131"/>
                    <a:gd name="connsiteX3" fmla="*/ 823913 w 828675"/>
                    <a:gd name="connsiteY3" fmla="*/ 169867 h 2057131"/>
                    <a:gd name="connsiteX4" fmla="*/ 828675 w 828675"/>
                    <a:gd name="connsiteY4" fmla="*/ 995779 h 2057131"/>
                    <a:gd name="connsiteX5" fmla="*/ 676276 w 828675"/>
                    <a:gd name="connsiteY5" fmla="*/ 1004887 h 2057131"/>
                    <a:gd name="connsiteX6" fmla="*/ 666751 w 828675"/>
                    <a:gd name="connsiteY6" fmla="*/ 290512 h 2057131"/>
                    <a:gd name="connsiteX7" fmla="*/ 633414 w 828675"/>
                    <a:gd name="connsiteY7" fmla="*/ 290512 h 2057131"/>
                    <a:gd name="connsiteX8" fmla="*/ 625471 w 828675"/>
                    <a:gd name="connsiteY8" fmla="*/ 1989558 h 2057131"/>
                    <a:gd name="connsiteX9" fmla="*/ 442914 w 828675"/>
                    <a:gd name="connsiteY9" fmla="*/ 1952624 h 2057131"/>
                    <a:gd name="connsiteX10" fmla="*/ 438151 w 828675"/>
                    <a:gd name="connsiteY10" fmla="*/ 962025 h 2057131"/>
                    <a:gd name="connsiteX11" fmla="*/ 385764 w 828675"/>
                    <a:gd name="connsiteY11" fmla="*/ 976311 h 2057131"/>
                    <a:gd name="connsiteX12" fmla="*/ 385763 w 828675"/>
                    <a:gd name="connsiteY12" fmla="*/ 1962149 h 2057131"/>
                    <a:gd name="connsiteX13" fmla="*/ 241305 w 828675"/>
                    <a:gd name="connsiteY13" fmla="*/ 2051471 h 2057131"/>
                    <a:gd name="connsiteX14" fmla="*/ 200025 w 828675"/>
                    <a:gd name="connsiteY14" fmla="*/ 1905417 h 2057131"/>
                    <a:gd name="connsiteX15" fmla="*/ 195264 w 828675"/>
                    <a:gd name="connsiteY15" fmla="*/ 300037 h 2057131"/>
                    <a:gd name="connsiteX16" fmla="*/ 161926 w 828675"/>
                    <a:gd name="connsiteY16" fmla="*/ 295275 h 2057131"/>
                    <a:gd name="connsiteX17" fmla="*/ 152401 w 828675"/>
                    <a:gd name="connsiteY17" fmla="*/ 1033462 h 2057131"/>
                    <a:gd name="connsiteX18" fmla="*/ 0 w 828675"/>
                    <a:gd name="connsiteY18" fmla="*/ 1023937 h 2057131"/>
                    <a:gd name="connsiteX19" fmla="*/ 4763 w 828675"/>
                    <a:gd name="connsiteY19" fmla="*/ 169867 h 2057131"/>
                    <a:gd name="connsiteX0" fmla="*/ 4763 w 828675"/>
                    <a:gd name="connsiteY0" fmla="*/ 169867 h 2058671"/>
                    <a:gd name="connsiteX1" fmla="*/ 174630 w 828675"/>
                    <a:gd name="connsiteY1" fmla="*/ 0 h 2058671"/>
                    <a:gd name="connsiteX2" fmla="*/ 654046 w 828675"/>
                    <a:gd name="connsiteY2" fmla="*/ 0 h 2058671"/>
                    <a:gd name="connsiteX3" fmla="*/ 823913 w 828675"/>
                    <a:gd name="connsiteY3" fmla="*/ 169867 h 2058671"/>
                    <a:gd name="connsiteX4" fmla="*/ 828675 w 828675"/>
                    <a:gd name="connsiteY4" fmla="*/ 995779 h 2058671"/>
                    <a:gd name="connsiteX5" fmla="*/ 676276 w 828675"/>
                    <a:gd name="connsiteY5" fmla="*/ 1004887 h 2058671"/>
                    <a:gd name="connsiteX6" fmla="*/ 666751 w 828675"/>
                    <a:gd name="connsiteY6" fmla="*/ 290512 h 2058671"/>
                    <a:gd name="connsiteX7" fmla="*/ 633414 w 828675"/>
                    <a:gd name="connsiteY7" fmla="*/ 290512 h 2058671"/>
                    <a:gd name="connsiteX8" fmla="*/ 625471 w 828675"/>
                    <a:gd name="connsiteY8" fmla="*/ 1989558 h 2058671"/>
                    <a:gd name="connsiteX9" fmla="*/ 442914 w 828675"/>
                    <a:gd name="connsiteY9" fmla="*/ 1952624 h 2058671"/>
                    <a:gd name="connsiteX10" fmla="*/ 438151 w 828675"/>
                    <a:gd name="connsiteY10" fmla="*/ 962025 h 2058671"/>
                    <a:gd name="connsiteX11" fmla="*/ 385764 w 828675"/>
                    <a:gd name="connsiteY11" fmla="*/ 976311 h 2058671"/>
                    <a:gd name="connsiteX12" fmla="*/ 385763 w 828675"/>
                    <a:gd name="connsiteY12" fmla="*/ 1962149 h 2058671"/>
                    <a:gd name="connsiteX13" fmla="*/ 241305 w 828675"/>
                    <a:gd name="connsiteY13" fmla="*/ 2051471 h 2058671"/>
                    <a:gd name="connsiteX14" fmla="*/ 200025 w 828675"/>
                    <a:gd name="connsiteY14" fmla="*/ 1905417 h 2058671"/>
                    <a:gd name="connsiteX15" fmla="*/ 195264 w 828675"/>
                    <a:gd name="connsiteY15" fmla="*/ 300037 h 2058671"/>
                    <a:gd name="connsiteX16" fmla="*/ 161926 w 828675"/>
                    <a:gd name="connsiteY16" fmla="*/ 295275 h 2058671"/>
                    <a:gd name="connsiteX17" fmla="*/ 152401 w 828675"/>
                    <a:gd name="connsiteY17" fmla="*/ 1033462 h 2058671"/>
                    <a:gd name="connsiteX18" fmla="*/ 0 w 828675"/>
                    <a:gd name="connsiteY18" fmla="*/ 1023937 h 2058671"/>
                    <a:gd name="connsiteX19" fmla="*/ 4763 w 828675"/>
                    <a:gd name="connsiteY19" fmla="*/ 169867 h 2058671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9558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5309"/>
                    <a:gd name="connsiteX1" fmla="*/ 174630 w 828675"/>
                    <a:gd name="connsiteY1" fmla="*/ 0 h 2055309"/>
                    <a:gd name="connsiteX2" fmla="*/ 654046 w 828675"/>
                    <a:gd name="connsiteY2" fmla="*/ 0 h 2055309"/>
                    <a:gd name="connsiteX3" fmla="*/ 823913 w 828675"/>
                    <a:gd name="connsiteY3" fmla="*/ 169867 h 2055309"/>
                    <a:gd name="connsiteX4" fmla="*/ 828675 w 828675"/>
                    <a:gd name="connsiteY4" fmla="*/ 995779 h 2055309"/>
                    <a:gd name="connsiteX5" fmla="*/ 676276 w 828675"/>
                    <a:gd name="connsiteY5" fmla="*/ 1004887 h 2055309"/>
                    <a:gd name="connsiteX6" fmla="*/ 666751 w 828675"/>
                    <a:gd name="connsiteY6" fmla="*/ 290512 h 2055309"/>
                    <a:gd name="connsiteX7" fmla="*/ 633414 w 828675"/>
                    <a:gd name="connsiteY7" fmla="*/ 290512 h 2055309"/>
                    <a:gd name="connsiteX8" fmla="*/ 625471 w 828675"/>
                    <a:gd name="connsiteY8" fmla="*/ 1984795 h 2055309"/>
                    <a:gd name="connsiteX9" fmla="*/ 442914 w 828675"/>
                    <a:gd name="connsiteY9" fmla="*/ 1952624 h 2055309"/>
                    <a:gd name="connsiteX10" fmla="*/ 438151 w 828675"/>
                    <a:gd name="connsiteY10" fmla="*/ 962025 h 2055309"/>
                    <a:gd name="connsiteX11" fmla="*/ 385764 w 828675"/>
                    <a:gd name="connsiteY11" fmla="*/ 976311 h 2055309"/>
                    <a:gd name="connsiteX12" fmla="*/ 385763 w 828675"/>
                    <a:gd name="connsiteY12" fmla="*/ 1962149 h 2055309"/>
                    <a:gd name="connsiteX13" fmla="*/ 241305 w 828675"/>
                    <a:gd name="connsiteY13" fmla="*/ 2051471 h 2055309"/>
                    <a:gd name="connsiteX14" fmla="*/ 200025 w 828675"/>
                    <a:gd name="connsiteY14" fmla="*/ 1905417 h 2055309"/>
                    <a:gd name="connsiteX15" fmla="*/ 195264 w 828675"/>
                    <a:gd name="connsiteY15" fmla="*/ 300037 h 2055309"/>
                    <a:gd name="connsiteX16" fmla="*/ 161926 w 828675"/>
                    <a:gd name="connsiteY16" fmla="*/ 295275 h 2055309"/>
                    <a:gd name="connsiteX17" fmla="*/ 152401 w 828675"/>
                    <a:gd name="connsiteY17" fmla="*/ 1033462 h 2055309"/>
                    <a:gd name="connsiteX18" fmla="*/ 0 w 828675"/>
                    <a:gd name="connsiteY18" fmla="*/ 1023937 h 2055309"/>
                    <a:gd name="connsiteX19" fmla="*/ 4763 w 828675"/>
                    <a:gd name="connsiteY19" fmla="*/ 169867 h 2055309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28675"/>
                    <a:gd name="connsiteY0" fmla="*/ 169867 h 2053878"/>
                    <a:gd name="connsiteX1" fmla="*/ 174630 w 828675"/>
                    <a:gd name="connsiteY1" fmla="*/ 0 h 2053878"/>
                    <a:gd name="connsiteX2" fmla="*/ 654046 w 828675"/>
                    <a:gd name="connsiteY2" fmla="*/ 0 h 2053878"/>
                    <a:gd name="connsiteX3" fmla="*/ 823913 w 828675"/>
                    <a:gd name="connsiteY3" fmla="*/ 169867 h 2053878"/>
                    <a:gd name="connsiteX4" fmla="*/ 828675 w 828675"/>
                    <a:gd name="connsiteY4" fmla="*/ 995779 h 2053878"/>
                    <a:gd name="connsiteX5" fmla="*/ 676276 w 828675"/>
                    <a:gd name="connsiteY5" fmla="*/ 1004887 h 2053878"/>
                    <a:gd name="connsiteX6" fmla="*/ 666751 w 828675"/>
                    <a:gd name="connsiteY6" fmla="*/ 290512 h 2053878"/>
                    <a:gd name="connsiteX7" fmla="*/ 633414 w 828675"/>
                    <a:gd name="connsiteY7" fmla="*/ 290512 h 2053878"/>
                    <a:gd name="connsiteX8" fmla="*/ 625471 w 828675"/>
                    <a:gd name="connsiteY8" fmla="*/ 1984795 h 2053878"/>
                    <a:gd name="connsiteX9" fmla="*/ 442914 w 828675"/>
                    <a:gd name="connsiteY9" fmla="*/ 1952624 h 2053878"/>
                    <a:gd name="connsiteX10" fmla="*/ 438151 w 828675"/>
                    <a:gd name="connsiteY10" fmla="*/ 962025 h 2053878"/>
                    <a:gd name="connsiteX11" fmla="*/ 385764 w 828675"/>
                    <a:gd name="connsiteY11" fmla="*/ 976311 h 2053878"/>
                    <a:gd name="connsiteX12" fmla="*/ 385763 w 828675"/>
                    <a:gd name="connsiteY12" fmla="*/ 1962149 h 2053878"/>
                    <a:gd name="connsiteX13" fmla="*/ 241305 w 828675"/>
                    <a:gd name="connsiteY13" fmla="*/ 2051471 h 2053878"/>
                    <a:gd name="connsiteX14" fmla="*/ 200025 w 828675"/>
                    <a:gd name="connsiteY14" fmla="*/ 1905417 h 2053878"/>
                    <a:gd name="connsiteX15" fmla="*/ 195264 w 828675"/>
                    <a:gd name="connsiteY15" fmla="*/ 300037 h 2053878"/>
                    <a:gd name="connsiteX16" fmla="*/ 161926 w 828675"/>
                    <a:gd name="connsiteY16" fmla="*/ 295275 h 2053878"/>
                    <a:gd name="connsiteX17" fmla="*/ 152401 w 828675"/>
                    <a:gd name="connsiteY17" fmla="*/ 1033462 h 2053878"/>
                    <a:gd name="connsiteX18" fmla="*/ 0 w 828675"/>
                    <a:gd name="connsiteY18" fmla="*/ 1023937 h 2053878"/>
                    <a:gd name="connsiteX19" fmla="*/ 4763 w 828675"/>
                    <a:gd name="connsiteY19" fmla="*/ 169867 h 2053878"/>
                    <a:gd name="connsiteX0" fmla="*/ 4763 w 865824"/>
                    <a:gd name="connsiteY0" fmla="*/ 255163 h 2139174"/>
                    <a:gd name="connsiteX1" fmla="*/ 174630 w 865824"/>
                    <a:gd name="connsiteY1" fmla="*/ 85296 h 2139174"/>
                    <a:gd name="connsiteX2" fmla="*/ 654046 w 865824"/>
                    <a:gd name="connsiteY2" fmla="*/ 85296 h 2139174"/>
                    <a:gd name="connsiteX3" fmla="*/ 865780 w 865824"/>
                    <a:gd name="connsiteY3" fmla="*/ 31155 h 2139174"/>
                    <a:gd name="connsiteX4" fmla="*/ 828675 w 865824"/>
                    <a:gd name="connsiteY4" fmla="*/ 1081075 h 2139174"/>
                    <a:gd name="connsiteX5" fmla="*/ 676276 w 865824"/>
                    <a:gd name="connsiteY5" fmla="*/ 1090183 h 2139174"/>
                    <a:gd name="connsiteX6" fmla="*/ 666751 w 865824"/>
                    <a:gd name="connsiteY6" fmla="*/ 375808 h 2139174"/>
                    <a:gd name="connsiteX7" fmla="*/ 633414 w 865824"/>
                    <a:gd name="connsiteY7" fmla="*/ 375808 h 2139174"/>
                    <a:gd name="connsiteX8" fmla="*/ 625471 w 865824"/>
                    <a:gd name="connsiteY8" fmla="*/ 2070091 h 2139174"/>
                    <a:gd name="connsiteX9" fmla="*/ 442914 w 865824"/>
                    <a:gd name="connsiteY9" fmla="*/ 2037920 h 2139174"/>
                    <a:gd name="connsiteX10" fmla="*/ 438151 w 865824"/>
                    <a:gd name="connsiteY10" fmla="*/ 1047321 h 2139174"/>
                    <a:gd name="connsiteX11" fmla="*/ 385764 w 865824"/>
                    <a:gd name="connsiteY11" fmla="*/ 1061607 h 2139174"/>
                    <a:gd name="connsiteX12" fmla="*/ 385763 w 865824"/>
                    <a:gd name="connsiteY12" fmla="*/ 2047445 h 2139174"/>
                    <a:gd name="connsiteX13" fmla="*/ 241305 w 865824"/>
                    <a:gd name="connsiteY13" fmla="*/ 2136767 h 2139174"/>
                    <a:gd name="connsiteX14" fmla="*/ 200025 w 865824"/>
                    <a:gd name="connsiteY14" fmla="*/ 1990713 h 2139174"/>
                    <a:gd name="connsiteX15" fmla="*/ 195264 w 865824"/>
                    <a:gd name="connsiteY15" fmla="*/ 385333 h 2139174"/>
                    <a:gd name="connsiteX16" fmla="*/ 161926 w 865824"/>
                    <a:gd name="connsiteY16" fmla="*/ 380571 h 2139174"/>
                    <a:gd name="connsiteX17" fmla="*/ 152401 w 865824"/>
                    <a:gd name="connsiteY17" fmla="*/ 1118758 h 2139174"/>
                    <a:gd name="connsiteX18" fmla="*/ 0 w 865824"/>
                    <a:gd name="connsiteY18" fmla="*/ 1109233 h 2139174"/>
                    <a:gd name="connsiteX19" fmla="*/ 4763 w 865824"/>
                    <a:gd name="connsiteY19" fmla="*/ 255163 h 2139174"/>
                    <a:gd name="connsiteX0" fmla="*/ 4763 w 828674"/>
                    <a:gd name="connsiteY0" fmla="*/ 928189 h 2812200"/>
                    <a:gd name="connsiteX1" fmla="*/ 174630 w 828674"/>
                    <a:gd name="connsiteY1" fmla="*/ 758322 h 2812200"/>
                    <a:gd name="connsiteX2" fmla="*/ 654046 w 828674"/>
                    <a:gd name="connsiteY2" fmla="*/ 758322 h 2812200"/>
                    <a:gd name="connsiteX3" fmla="*/ 692325 w 828674"/>
                    <a:gd name="connsiteY3" fmla="*/ 7271 h 2812200"/>
                    <a:gd name="connsiteX4" fmla="*/ 828675 w 828674"/>
                    <a:gd name="connsiteY4" fmla="*/ 1754101 h 2812200"/>
                    <a:gd name="connsiteX5" fmla="*/ 676276 w 828674"/>
                    <a:gd name="connsiteY5" fmla="*/ 1763209 h 2812200"/>
                    <a:gd name="connsiteX6" fmla="*/ 666751 w 828674"/>
                    <a:gd name="connsiteY6" fmla="*/ 1048834 h 2812200"/>
                    <a:gd name="connsiteX7" fmla="*/ 633414 w 828674"/>
                    <a:gd name="connsiteY7" fmla="*/ 1048834 h 2812200"/>
                    <a:gd name="connsiteX8" fmla="*/ 625471 w 828674"/>
                    <a:gd name="connsiteY8" fmla="*/ 2743117 h 2812200"/>
                    <a:gd name="connsiteX9" fmla="*/ 442914 w 828674"/>
                    <a:gd name="connsiteY9" fmla="*/ 2710946 h 2812200"/>
                    <a:gd name="connsiteX10" fmla="*/ 438151 w 828674"/>
                    <a:gd name="connsiteY10" fmla="*/ 1720347 h 2812200"/>
                    <a:gd name="connsiteX11" fmla="*/ 385764 w 828674"/>
                    <a:gd name="connsiteY11" fmla="*/ 1734633 h 2812200"/>
                    <a:gd name="connsiteX12" fmla="*/ 385763 w 828674"/>
                    <a:gd name="connsiteY12" fmla="*/ 2720471 h 2812200"/>
                    <a:gd name="connsiteX13" fmla="*/ 241305 w 828674"/>
                    <a:gd name="connsiteY13" fmla="*/ 2809793 h 2812200"/>
                    <a:gd name="connsiteX14" fmla="*/ 200025 w 828674"/>
                    <a:gd name="connsiteY14" fmla="*/ 2663739 h 2812200"/>
                    <a:gd name="connsiteX15" fmla="*/ 195264 w 828674"/>
                    <a:gd name="connsiteY15" fmla="*/ 1058359 h 2812200"/>
                    <a:gd name="connsiteX16" fmla="*/ 161926 w 828674"/>
                    <a:gd name="connsiteY16" fmla="*/ 1053597 h 2812200"/>
                    <a:gd name="connsiteX17" fmla="*/ 152401 w 828674"/>
                    <a:gd name="connsiteY17" fmla="*/ 1791784 h 2812200"/>
                    <a:gd name="connsiteX18" fmla="*/ 0 w 828674"/>
                    <a:gd name="connsiteY18" fmla="*/ 1782259 h 2812200"/>
                    <a:gd name="connsiteX19" fmla="*/ 4763 w 828674"/>
                    <a:gd name="connsiteY19" fmla="*/ 928189 h 2812200"/>
                    <a:gd name="connsiteX0" fmla="*/ 4763 w 828675"/>
                    <a:gd name="connsiteY0" fmla="*/ 931023 h 2815034"/>
                    <a:gd name="connsiteX1" fmla="*/ 174630 w 828675"/>
                    <a:gd name="connsiteY1" fmla="*/ 761156 h 2815034"/>
                    <a:gd name="connsiteX2" fmla="*/ 654046 w 828675"/>
                    <a:gd name="connsiteY2" fmla="*/ 761156 h 2815034"/>
                    <a:gd name="connsiteX3" fmla="*/ 692325 w 828675"/>
                    <a:gd name="connsiteY3" fmla="*/ 10105 h 2815034"/>
                    <a:gd name="connsiteX4" fmla="*/ 828675 w 828675"/>
                    <a:gd name="connsiteY4" fmla="*/ 1756935 h 2815034"/>
                    <a:gd name="connsiteX5" fmla="*/ 676276 w 828675"/>
                    <a:gd name="connsiteY5" fmla="*/ 1766043 h 2815034"/>
                    <a:gd name="connsiteX6" fmla="*/ 666751 w 828675"/>
                    <a:gd name="connsiteY6" fmla="*/ 1051668 h 2815034"/>
                    <a:gd name="connsiteX7" fmla="*/ 633414 w 828675"/>
                    <a:gd name="connsiteY7" fmla="*/ 1051668 h 2815034"/>
                    <a:gd name="connsiteX8" fmla="*/ 625471 w 828675"/>
                    <a:gd name="connsiteY8" fmla="*/ 2745951 h 2815034"/>
                    <a:gd name="connsiteX9" fmla="*/ 442914 w 828675"/>
                    <a:gd name="connsiteY9" fmla="*/ 2713780 h 2815034"/>
                    <a:gd name="connsiteX10" fmla="*/ 438151 w 828675"/>
                    <a:gd name="connsiteY10" fmla="*/ 1723181 h 2815034"/>
                    <a:gd name="connsiteX11" fmla="*/ 385764 w 828675"/>
                    <a:gd name="connsiteY11" fmla="*/ 1737467 h 2815034"/>
                    <a:gd name="connsiteX12" fmla="*/ 385763 w 828675"/>
                    <a:gd name="connsiteY12" fmla="*/ 2723305 h 2815034"/>
                    <a:gd name="connsiteX13" fmla="*/ 241305 w 828675"/>
                    <a:gd name="connsiteY13" fmla="*/ 2812627 h 2815034"/>
                    <a:gd name="connsiteX14" fmla="*/ 200025 w 828675"/>
                    <a:gd name="connsiteY14" fmla="*/ 2666573 h 2815034"/>
                    <a:gd name="connsiteX15" fmla="*/ 195264 w 828675"/>
                    <a:gd name="connsiteY15" fmla="*/ 1061193 h 2815034"/>
                    <a:gd name="connsiteX16" fmla="*/ 161926 w 828675"/>
                    <a:gd name="connsiteY16" fmla="*/ 1056431 h 2815034"/>
                    <a:gd name="connsiteX17" fmla="*/ 152401 w 828675"/>
                    <a:gd name="connsiteY17" fmla="*/ 1794618 h 2815034"/>
                    <a:gd name="connsiteX18" fmla="*/ 0 w 828675"/>
                    <a:gd name="connsiteY18" fmla="*/ 1785093 h 2815034"/>
                    <a:gd name="connsiteX19" fmla="*/ 4763 w 828675"/>
                    <a:gd name="connsiteY19" fmla="*/ 931023 h 2815034"/>
                    <a:gd name="connsiteX0" fmla="*/ 4763 w 828675"/>
                    <a:gd name="connsiteY0" fmla="*/ 961681 h 2845692"/>
                    <a:gd name="connsiteX1" fmla="*/ 174630 w 828675"/>
                    <a:gd name="connsiteY1" fmla="*/ 791814 h 2845692"/>
                    <a:gd name="connsiteX2" fmla="*/ 654046 w 828675"/>
                    <a:gd name="connsiteY2" fmla="*/ 791814 h 2845692"/>
                    <a:gd name="connsiteX3" fmla="*/ 656437 w 828675"/>
                    <a:gd name="connsiteY3" fmla="*/ 9651 h 2845692"/>
                    <a:gd name="connsiteX4" fmla="*/ 828675 w 828675"/>
                    <a:gd name="connsiteY4" fmla="*/ 1787593 h 2845692"/>
                    <a:gd name="connsiteX5" fmla="*/ 676276 w 828675"/>
                    <a:gd name="connsiteY5" fmla="*/ 1796701 h 2845692"/>
                    <a:gd name="connsiteX6" fmla="*/ 666751 w 828675"/>
                    <a:gd name="connsiteY6" fmla="*/ 1082326 h 2845692"/>
                    <a:gd name="connsiteX7" fmla="*/ 633414 w 828675"/>
                    <a:gd name="connsiteY7" fmla="*/ 1082326 h 2845692"/>
                    <a:gd name="connsiteX8" fmla="*/ 625471 w 828675"/>
                    <a:gd name="connsiteY8" fmla="*/ 2776609 h 2845692"/>
                    <a:gd name="connsiteX9" fmla="*/ 442914 w 828675"/>
                    <a:gd name="connsiteY9" fmla="*/ 2744438 h 2845692"/>
                    <a:gd name="connsiteX10" fmla="*/ 438151 w 828675"/>
                    <a:gd name="connsiteY10" fmla="*/ 1753839 h 2845692"/>
                    <a:gd name="connsiteX11" fmla="*/ 385764 w 828675"/>
                    <a:gd name="connsiteY11" fmla="*/ 1768125 h 2845692"/>
                    <a:gd name="connsiteX12" fmla="*/ 385763 w 828675"/>
                    <a:gd name="connsiteY12" fmla="*/ 2753963 h 2845692"/>
                    <a:gd name="connsiteX13" fmla="*/ 241305 w 828675"/>
                    <a:gd name="connsiteY13" fmla="*/ 2843285 h 2845692"/>
                    <a:gd name="connsiteX14" fmla="*/ 200025 w 828675"/>
                    <a:gd name="connsiteY14" fmla="*/ 2697231 h 2845692"/>
                    <a:gd name="connsiteX15" fmla="*/ 195264 w 828675"/>
                    <a:gd name="connsiteY15" fmla="*/ 1091851 h 2845692"/>
                    <a:gd name="connsiteX16" fmla="*/ 161926 w 828675"/>
                    <a:gd name="connsiteY16" fmla="*/ 1087089 h 2845692"/>
                    <a:gd name="connsiteX17" fmla="*/ 152401 w 828675"/>
                    <a:gd name="connsiteY17" fmla="*/ 1825276 h 2845692"/>
                    <a:gd name="connsiteX18" fmla="*/ 0 w 828675"/>
                    <a:gd name="connsiteY18" fmla="*/ 1815751 h 2845692"/>
                    <a:gd name="connsiteX19" fmla="*/ 4763 w 828675"/>
                    <a:gd name="connsiteY19" fmla="*/ 961681 h 2845692"/>
                    <a:gd name="connsiteX0" fmla="*/ 4763 w 828675"/>
                    <a:gd name="connsiteY0" fmla="*/ 973282 h 2857293"/>
                    <a:gd name="connsiteX1" fmla="*/ 174630 w 828675"/>
                    <a:gd name="connsiteY1" fmla="*/ 803415 h 2857293"/>
                    <a:gd name="connsiteX2" fmla="*/ 654046 w 828675"/>
                    <a:gd name="connsiteY2" fmla="*/ 803415 h 2857293"/>
                    <a:gd name="connsiteX3" fmla="*/ 656437 w 828675"/>
                    <a:gd name="connsiteY3" fmla="*/ 21252 h 2857293"/>
                    <a:gd name="connsiteX4" fmla="*/ 828675 w 828675"/>
                    <a:gd name="connsiteY4" fmla="*/ 88034 h 2857293"/>
                    <a:gd name="connsiteX5" fmla="*/ 676276 w 828675"/>
                    <a:gd name="connsiteY5" fmla="*/ 1808302 h 2857293"/>
                    <a:gd name="connsiteX6" fmla="*/ 666751 w 828675"/>
                    <a:gd name="connsiteY6" fmla="*/ 1093927 h 2857293"/>
                    <a:gd name="connsiteX7" fmla="*/ 633414 w 828675"/>
                    <a:gd name="connsiteY7" fmla="*/ 1093927 h 2857293"/>
                    <a:gd name="connsiteX8" fmla="*/ 625471 w 828675"/>
                    <a:gd name="connsiteY8" fmla="*/ 2788210 h 2857293"/>
                    <a:gd name="connsiteX9" fmla="*/ 442914 w 828675"/>
                    <a:gd name="connsiteY9" fmla="*/ 2756039 h 2857293"/>
                    <a:gd name="connsiteX10" fmla="*/ 438151 w 828675"/>
                    <a:gd name="connsiteY10" fmla="*/ 1765440 h 2857293"/>
                    <a:gd name="connsiteX11" fmla="*/ 385764 w 828675"/>
                    <a:gd name="connsiteY11" fmla="*/ 1779726 h 2857293"/>
                    <a:gd name="connsiteX12" fmla="*/ 385763 w 828675"/>
                    <a:gd name="connsiteY12" fmla="*/ 2765564 h 2857293"/>
                    <a:gd name="connsiteX13" fmla="*/ 241305 w 828675"/>
                    <a:gd name="connsiteY13" fmla="*/ 2854886 h 2857293"/>
                    <a:gd name="connsiteX14" fmla="*/ 200025 w 828675"/>
                    <a:gd name="connsiteY14" fmla="*/ 2708832 h 2857293"/>
                    <a:gd name="connsiteX15" fmla="*/ 195264 w 828675"/>
                    <a:gd name="connsiteY15" fmla="*/ 1103452 h 2857293"/>
                    <a:gd name="connsiteX16" fmla="*/ 161926 w 828675"/>
                    <a:gd name="connsiteY16" fmla="*/ 1098690 h 2857293"/>
                    <a:gd name="connsiteX17" fmla="*/ 152401 w 828675"/>
                    <a:gd name="connsiteY17" fmla="*/ 1836877 h 2857293"/>
                    <a:gd name="connsiteX18" fmla="*/ 0 w 828675"/>
                    <a:gd name="connsiteY18" fmla="*/ 1827352 h 2857293"/>
                    <a:gd name="connsiteX19" fmla="*/ 4763 w 828675"/>
                    <a:gd name="connsiteY19" fmla="*/ 973282 h 2857293"/>
                    <a:gd name="connsiteX0" fmla="*/ 4763 w 860128"/>
                    <a:gd name="connsiteY0" fmla="*/ 973282 h 2857293"/>
                    <a:gd name="connsiteX1" fmla="*/ 174630 w 860128"/>
                    <a:gd name="connsiteY1" fmla="*/ 803415 h 2857293"/>
                    <a:gd name="connsiteX2" fmla="*/ 654046 w 860128"/>
                    <a:gd name="connsiteY2" fmla="*/ 803415 h 2857293"/>
                    <a:gd name="connsiteX3" fmla="*/ 656437 w 860128"/>
                    <a:gd name="connsiteY3" fmla="*/ 21252 h 2857293"/>
                    <a:gd name="connsiteX4" fmla="*/ 828675 w 860128"/>
                    <a:gd name="connsiteY4" fmla="*/ 88034 h 2857293"/>
                    <a:gd name="connsiteX5" fmla="*/ 676276 w 860128"/>
                    <a:gd name="connsiteY5" fmla="*/ 1808302 h 2857293"/>
                    <a:gd name="connsiteX6" fmla="*/ 666751 w 860128"/>
                    <a:gd name="connsiteY6" fmla="*/ 1093927 h 2857293"/>
                    <a:gd name="connsiteX7" fmla="*/ 633414 w 860128"/>
                    <a:gd name="connsiteY7" fmla="*/ 1093927 h 2857293"/>
                    <a:gd name="connsiteX8" fmla="*/ 625471 w 860128"/>
                    <a:gd name="connsiteY8" fmla="*/ 2788210 h 2857293"/>
                    <a:gd name="connsiteX9" fmla="*/ 442914 w 860128"/>
                    <a:gd name="connsiteY9" fmla="*/ 2756039 h 2857293"/>
                    <a:gd name="connsiteX10" fmla="*/ 438151 w 860128"/>
                    <a:gd name="connsiteY10" fmla="*/ 1765440 h 2857293"/>
                    <a:gd name="connsiteX11" fmla="*/ 385764 w 860128"/>
                    <a:gd name="connsiteY11" fmla="*/ 1779726 h 2857293"/>
                    <a:gd name="connsiteX12" fmla="*/ 385763 w 860128"/>
                    <a:gd name="connsiteY12" fmla="*/ 2765564 h 2857293"/>
                    <a:gd name="connsiteX13" fmla="*/ 241305 w 860128"/>
                    <a:gd name="connsiteY13" fmla="*/ 2854886 h 2857293"/>
                    <a:gd name="connsiteX14" fmla="*/ 200025 w 860128"/>
                    <a:gd name="connsiteY14" fmla="*/ 2708832 h 2857293"/>
                    <a:gd name="connsiteX15" fmla="*/ 195264 w 860128"/>
                    <a:gd name="connsiteY15" fmla="*/ 1103452 h 2857293"/>
                    <a:gd name="connsiteX16" fmla="*/ 161926 w 860128"/>
                    <a:gd name="connsiteY16" fmla="*/ 1098690 h 2857293"/>
                    <a:gd name="connsiteX17" fmla="*/ 152401 w 860128"/>
                    <a:gd name="connsiteY17" fmla="*/ 1836877 h 2857293"/>
                    <a:gd name="connsiteX18" fmla="*/ 0 w 860128"/>
                    <a:gd name="connsiteY18" fmla="*/ 1827352 h 2857293"/>
                    <a:gd name="connsiteX19" fmla="*/ 4763 w 860128"/>
                    <a:gd name="connsiteY19" fmla="*/ 973282 h 2857293"/>
                    <a:gd name="connsiteX0" fmla="*/ 4763 w 860128"/>
                    <a:gd name="connsiteY0" fmla="*/ 1074977 h 2958988"/>
                    <a:gd name="connsiteX1" fmla="*/ 174630 w 860128"/>
                    <a:gd name="connsiteY1" fmla="*/ 905110 h 2958988"/>
                    <a:gd name="connsiteX2" fmla="*/ 654046 w 860128"/>
                    <a:gd name="connsiteY2" fmla="*/ 905110 h 2958988"/>
                    <a:gd name="connsiteX3" fmla="*/ 656437 w 860128"/>
                    <a:gd name="connsiteY3" fmla="*/ 122947 h 2958988"/>
                    <a:gd name="connsiteX4" fmla="*/ 828675 w 860128"/>
                    <a:gd name="connsiteY4" fmla="*/ 189729 h 2958988"/>
                    <a:gd name="connsiteX5" fmla="*/ 676276 w 860128"/>
                    <a:gd name="connsiteY5" fmla="*/ 1909997 h 2958988"/>
                    <a:gd name="connsiteX6" fmla="*/ 666751 w 860128"/>
                    <a:gd name="connsiteY6" fmla="*/ 1195622 h 2958988"/>
                    <a:gd name="connsiteX7" fmla="*/ 633414 w 860128"/>
                    <a:gd name="connsiteY7" fmla="*/ 1195622 h 2958988"/>
                    <a:gd name="connsiteX8" fmla="*/ 625471 w 860128"/>
                    <a:gd name="connsiteY8" fmla="*/ 2889905 h 2958988"/>
                    <a:gd name="connsiteX9" fmla="*/ 442914 w 860128"/>
                    <a:gd name="connsiteY9" fmla="*/ 2857734 h 2958988"/>
                    <a:gd name="connsiteX10" fmla="*/ 438151 w 860128"/>
                    <a:gd name="connsiteY10" fmla="*/ 1867135 h 2958988"/>
                    <a:gd name="connsiteX11" fmla="*/ 385764 w 860128"/>
                    <a:gd name="connsiteY11" fmla="*/ 1881421 h 2958988"/>
                    <a:gd name="connsiteX12" fmla="*/ 385763 w 860128"/>
                    <a:gd name="connsiteY12" fmla="*/ 2867259 h 2958988"/>
                    <a:gd name="connsiteX13" fmla="*/ 241305 w 860128"/>
                    <a:gd name="connsiteY13" fmla="*/ 2956581 h 2958988"/>
                    <a:gd name="connsiteX14" fmla="*/ 200025 w 860128"/>
                    <a:gd name="connsiteY14" fmla="*/ 2810527 h 2958988"/>
                    <a:gd name="connsiteX15" fmla="*/ 195264 w 860128"/>
                    <a:gd name="connsiteY15" fmla="*/ 1205147 h 2958988"/>
                    <a:gd name="connsiteX16" fmla="*/ 161926 w 860128"/>
                    <a:gd name="connsiteY16" fmla="*/ 1200385 h 2958988"/>
                    <a:gd name="connsiteX17" fmla="*/ 152401 w 860128"/>
                    <a:gd name="connsiteY17" fmla="*/ 1938572 h 2958988"/>
                    <a:gd name="connsiteX18" fmla="*/ 0 w 860128"/>
                    <a:gd name="connsiteY18" fmla="*/ 1929047 h 2958988"/>
                    <a:gd name="connsiteX19" fmla="*/ 4763 w 860128"/>
                    <a:gd name="connsiteY19" fmla="*/ 1074977 h 2958988"/>
                    <a:gd name="connsiteX0" fmla="*/ 4763 w 875111"/>
                    <a:gd name="connsiteY0" fmla="*/ 1074977 h 2958988"/>
                    <a:gd name="connsiteX1" fmla="*/ 174630 w 875111"/>
                    <a:gd name="connsiteY1" fmla="*/ 905110 h 2958988"/>
                    <a:gd name="connsiteX2" fmla="*/ 654046 w 875111"/>
                    <a:gd name="connsiteY2" fmla="*/ 905110 h 2958988"/>
                    <a:gd name="connsiteX3" fmla="*/ 656437 w 875111"/>
                    <a:gd name="connsiteY3" fmla="*/ 122947 h 2958988"/>
                    <a:gd name="connsiteX4" fmla="*/ 828675 w 875111"/>
                    <a:gd name="connsiteY4" fmla="*/ 189729 h 2958988"/>
                    <a:gd name="connsiteX5" fmla="*/ 795900 w 875111"/>
                    <a:gd name="connsiteY5" fmla="*/ 1206867 h 2958988"/>
                    <a:gd name="connsiteX6" fmla="*/ 666751 w 875111"/>
                    <a:gd name="connsiteY6" fmla="*/ 1195622 h 2958988"/>
                    <a:gd name="connsiteX7" fmla="*/ 633414 w 875111"/>
                    <a:gd name="connsiteY7" fmla="*/ 1195622 h 2958988"/>
                    <a:gd name="connsiteX8" fmla="*/ 625471 w 875111"/>
                    <a:gd name="connsiteY8" fmla="*/ 2889905 h 2958988"/>
                    <a:gd name="connsiteX9" fmla="*/ 442914 w 875111"/>
                    <a:gd name="connsiteY9" fmla="*/ 2857734 h 2958988"/>
                    <a:gd name="connsiteX10" fmla="*/ 438151 w 875111"/>
                    <a:gd name="connsiteY10" fmla="*/ 1867135 h 2958988"/>
                    <a:gd name="connsiteX11" fmla="*/ 385764 w 875111"/>
                    <a:gd name="connsiteY11" fmla="*/ 1881421 h 2958988"/>
                    <a:gd name="connsiteX12" fmla="*/ 385763 w 875111"/>
                    <a:gd name="connsiteY12" fmla="*/ 2867259 h 2958988"/>
                    <a:gd name="connsiteX13" fmla="*/ 241305 w 875111"/>
                    <a:gd name="connsiteY13" fmla="*/ 2956581 h 2958988"/>
                    <a:gd name="connsiteX14" fmla="*/ 200025 w 875111"/>
                    <a:gd name="connsiteY14" fmla="*/ 2810527 h 2958988"/>
                    <a:gd name="connsiteX15" fmla="*/ 195264 w 875111"/>
                    <a:gd name="connsiteY15" fmla="*/ 1205147 h 2958988"/>
                    <a:gd name="connsiteX16" fmla="*/ 161926 w 875111"/>
                    <a:gd name="connsiteY16" fmla="*/ 1200385 h 2958988"/>
                    <a:gd name="connsiteX17" fmla="*/ 152401 w 875111"/>
                    <a:gd name="connsiteY17" fmla="*/ 1938572 h 2958988"/>
                    <a:gd name="connsiteX18" fmla="*/ 0 w 875111"/>
                    <a:gd name="connsiteY18" fmla="*/ 1929047 h 2958988"/>
                    <a:gd name="connsiteX19" fmla="*/ 4763 w 875111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795900 w 828675"/>
                    <a:gd name="connsiteY5" fmla="*/ 1206867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49876"/>
                    <a:gd name="connsiteY0" fmla="*/ 1074977 h 2958988"/>
                    <a:gd name="connsiteX1" fmla="*/ 174630 w 849876"/>
                    <a:gd name="connsiteY1" fmla="*/ 905110 h 2958988"/>
                    <a:gd name="connsiteX2" fmla="*/ 654046 w 849876"/>
                    <a:gd name="connsiteY2" fmla="*/ 905110 h 2958988"/>
                    <a:gd name="connsiteX3" fmla="*/ 656437 w 849876"/>
                    <a:gd name="connsiteY3" fmla="*/ 122947 h 2958988"/>
                    <a:gd name="connsiteX4" fmla="*/ 828675 w 849876"/>
                    <a:gd name="connsiteY4" fmla="*/ 189729 h 2958988"/>
                    <a:gd name="connsiteX5" fmla="*/ 795900 w 849876"/>
                    <a:gd name="connsiteY5" fmla="*/ 1206867 h 2958988"/>
                    <a:gd name="connsiteX6" fmla="*/ 666751 w 849876"/>
                    <a:gd name="connsiteY6" fmla="*/ 1195622 h 2958988"/>
                    <a:gd name="connsiteX7" fmla="*/ 633414 w 849876"/>
                    <a:gd name="connsiteY7" fmla="*/ 1195622 h 2958988"/>
                    <a:gd name="connsiteX8" fmla="*/ 625471 w 849876"/>
                    <a:gd name="connsiteY8" fmla="*/ 2889905 h 2958988"/>
                    <a:gd name="connsiteX9" fmla="*/ 442914 w 849876"/>
                    <a:gd name="connsiteY9" fmla="*/ 2857734 h 2958988"/>
                    <a:gd name="connsiteX10" fmla="*/ 438151 w 849876"/>
                    <a:gd name="connsiteY10" fmla="*/ 1867135 h 2958988"/>
                    <a:gd name="connsiteX11" fmla="*/ 385764 w 849876"/>
                    <a:gd name="connsiteY11" fmla="*/ 1881421 h 2958988"/>
                    <a:gd name="connsiteX12" fmla="*/ 385763 w 849876"/>
                    <a:gd name="connsiteY12" fmla="*/ 2867259 h 2958988"/>
                    <a:gd name="connsiteX13" fmla="*/ 241305 w 849876"/>
                    <a:gd name="connsiteY13" fmla="*/ 2956581 h 2958988"/>
                    <a:gd name="connsiteX14" fmla="*/ 200025 w 849876"/>
                    <a:gd name="connsiteY14" fmla="*/ 2810527 h 2958988"/>
                    <a:gd name="connsiteX15" fmla="*/ 195264 w 849876"/>
                    <a:gd name="connsiteY15" fmla="*/ 1205147 h 2958988"/>
                    <a:gd name="connsiteX16" fmla="*/ 161926 w 849876"/>
                    <a:gd name="connsiteY16" fmla="*/ 1200385 h 2958988"/>
                    <a:gd name="connsiteX17" fmla="*/ 152401 w 849876"/>
                    <a:gd name="connsiteY17" fmla="*/ 1938572 h 2958988"/>
                    <a:gd name="connsiteX18" fmla="*/ 0 w 849876"/>
                    <a:gd name="connsiteY18" fmla="*/ 1929047 h 2958988"/>
                    <a:gd name="connsiteX19" fmla="*/ 4763 w 849876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795900 w 828675"/>
                    <a:gd name="connsiteY5" fmla="*/ 1206867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775"/>
                    <a:gd name="connsiteY0" fmla="*/ 1074977 h 2958988"/>
                    <a:gd name="connsiteX1" fmla="*/ 174630 w 828775"/>
                    <a:gd name="connsiteY1" fmla="*/ 905110 h 2958988"/>
                    <a:gd name="connsiteX2" fmla="*/ 654046 w 828775"/>
                    <a:gd name="connsiteY2" fmla="*/ 905110 h 2958988"/>
                    <a:gd name="connsiteX3" fmla="*/ 656437 w 828775"/>
                    <a:gd name="connsiteY3" fmla="*/ 122947 h 2958988"/>
                    <a:gd name="connsiteX4" fmla="*/ 828675 w 828775"/>
                    <a:gd name="connsiteY4" fmla="*/ 189729 h 2958988"/>
                    <a:gd name="connsiteX5" fmla="*/ 807862 w 828775"/>
                    <a:gd name="connsiteY5" fmla="*/ 1188200 h 2958988"/>
                    <a:gd name="connsiteX6" fmla="*/ 666751 w 828775"/>
                    <a:gd name="connsiteY6" fmla="*/ 1195622 h 2958988"/>
                    <a:gd name="connsiteX7" fmla="*/ 633414 w 828775"/>
                    <a:gd name="connsiteY7" fmla="*/ 1195622 h 2958988"/>
                    <a:gd name="connsiteX8" fmla="*/ 625471 w 828775"/>
                    <a:gd name="connsiteY8" fmla="*/ 2889905 h 2958988"/>
                    <a:gd name="connsiteX9" fmla="*/ 442914 w 828775"/>
                    <a:gd name="connsiteY9" fmla="*/ 2857734 h 2958988"/>
                    <a:gd name="connsiteX10" fmla="*/ 438151 w 828775"/>
                    <a:gd name="connsiteY10" fmla="*/ 1867135 h 2958988"/>
                    <a:gd name="connsiteX11" fmla="*/ 385764 w 828775"/>
                    <a:gd name="connsiteY11" fmla="*/ 1881421 h 2958988"/>
                    <a:gd name="connsiteX12" fmla="*/ 385763 w 828775"/>
                    <a:gd name="connsiteY12" fmla="*/ 2867259 h 2958988"/>
                    <a:gd name="connsiteX13" fmla="*/ 241305 w 828775"/>
                    <a:gd name="connsiteY13" fmla="*/ 2956581 h 2958988"/>
                    <a:gd name="connsiteX14" fmla="*/ 200025 w 828775"/>
                    <a:gd name="connsiteY14" fmla="*/ 2810527 h 2958988"/>
                    <a:gd name="connsiteX15" fmla="*/ 195264 w 828775"/>
                    <a:gd name="connsiteY15" fmla="*/ 1205147 h 2958988"/>
                    <a:gd name="connsiteX16" fmla="*/ 161926 w 828775"/>
                    <a:gd name="connsiteY16" fmla="*/ 1200385 h 2958988"/>
                    <a:gd name="connsiteX17" fmla="*/ 152401 w 828775"/>
                    <a:gd name="connsiteY17" fmla="*/ 1938572 h 2958988"/>
                    <a:gd name="connsiteX18" fmla="*/ 0 w 828775"/>
                    <a:gd name="connsiteY18" fmla="*/ 1929047 h 2958988"/>
                    <a:gd name="connsiteX19" fmla="*/ 4763 w 8287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07862 w 828675"/>
                    <a:gd name="connsiteY5" fmla="*/ 1188200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9825 w 828675"/>
                    <a:gd name="connsiteY5" fmla="*/ 1169532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25807 w 828675"/>
                    <a:gd name="connsiteY5" fmla="*/ 1188199 h 2958988"/>
                    <a:gd name="connsiteX6" fmla="*/ 666751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25807 w 828675"/>
                    <a:gd name="connsiteY5" fmla="*/ 118819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3844 w 828675"/>
                    <a:gd name="connsiteY5" fmla="*/ 116330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8675"/>
                    <a:gd name="connsiteY0" fmla="*/ 1074977 h 2958988"/>
                    <a:gd name="connsiteX1" fmla="*/ 174630 w 828675"/>
                    <a:gd name="connsiteY1" fmla="*/ 905110 h 2958988"/>
                    <a:gd name="connsiteX2" fmla="*/ 654046 w 828675"/>
                    <a:gd name="connsiteY2" fmla="*/ 905110 h 2958988"/>
                    <a:gd name="connsiteX3" fmla="*/ 656437 w 828675"/>
                    <a:gd name="connsiteY3" fmla="*/ 122947 h 2958988"/>
                    <a:gd name="connsiteX4" fmla="*/ 828675 w 828675"/>
                    <a:gd name="connsiteY4" fmla="*/ 189729 h 2958988"/>
                    <a:gd name="connsiteX5" fmla="*/ 813844 w 828675"/>
                    <a:gd name="connsiteY5" fmla="*/ 1163309 h 2958988"/>
                    <a:gd name="connsiteX6" fmla="*/ 756468 w 828675"/>
                    <a:gd name="connsiteY6" fmla="*/ 1195622 h 2958988"/>
                    <a:gd name="connsiteX7" fmla="*/ 633414 w 828675"/>
                    <a:gd name="connsiteY7" fmla="*/ 1195622 h 2958988"/>
                    <a:gd name="connsiteX8" fmla="*/ 625471 w 828675"/>
                    <a:gd name="connsiteY8" fmla="*/ 2889905 h 2958988"/>
                    <a:gd name="connsiteX9" fmla="*/ 442914 w 828675"/>
                    <a:gd name="connsiteY9" fmla="*/ 2857734 h 2958988"/>
                    <a:gd name="connsiteX10" fmla="*/ 438151 w 828675"/>
                    <a:gd name="connsiteY10" fmla="*/ 1867135 h 2958988"/>
                    <a:gd name="connsiteX11" fmla="*/ 385764 w 828675"/>
                    <a:gd name="connsiteY11" fmla="*/ 1881421 h 2958988"/>
                    <a:gd name="connsiteX12" fmla="*/ 385763 w 828675"/>
                    <a:gd name="connsiteY12" fmla="*/ 2867259 h 2958988"/>
                    <a:gd name="connsiteX13" fmla="*/ 241305 w 828675"/>
                    <a:gd name="connsiteY13" fmla="*/ 2956581 h 2958988"/>
                    <a:gd name="connsiteX14" fmla="*/ 200025 w 828675"/>
                    <a:gd name="connsiteY14" fmla="*/ 2810527 h 2958988"/>
                    <a:gd name="connsiteX15" fmla="*/ 195264 w 828675"/>
                    <a:gd name="connsiteY15" fmla="*/ 1205147 h 2958988"/>
                    <a:gd name="connsiteX16" fmla="*/ 161926 w 828675"/>
                    <a:gd name="connsiteY16" fmla="*/ 1200385 h 2958988"/>
                    <a:gd name="connsiteX17" fmla="*/ 152401 w 828675"/>
                    <a:gd name="connsiteY17" fmla="*/ 1938572 h 2958988"/>
                    <a:gd name="connsiteX18" fmla="*/ 0 w 828675"/>
                    <a:gd name="connsiteY18" fmla="*/ 1929047 h 2958988"/>
                    <a:gd name="connsiteX19" fmla="*/ 4763 w 828675"/>
                    <a:gd name="connsiteY19" fmla="*/ 1074977 h 2958988"/>
                    <a:gd name="connsiteX0" fmla="*/ 4763 w 829010"/>
                    <a:gd name="connsiteY0" fmla="*/ 1074977 h 2958988"/>
                    <a:gd name="connsiteX1" fmla="*/ 174630 w 829010"/>
                    <a:gd name="connsiteY1" fmla="*/ 905110 h 2958988"/>
                    <a:gd name="connsiteX2" fmla="*/ 654046 w 829010"/>
                    <a:gd name="connsiteY2" fmla="*/ 905110 h 2958988"/>
                    <a:gd name="connsiteX3" fmla="*/ 656437 w 829010"/>
                    <a:gd name="connsiteY3" fmla="*/ 122947 h 2958988"/>
                    <a:gd name="connsiteX4" fmla="*/ 828675 w 829010"/>
                    <a:gd name="connsiteY4" fmla="*/ 189729 h 2958988"/>
                    <a:gd name="connsiteX5" fmla="*/ 813844 w 829010"/>
                    <a:gd name="connsiteY5" fmla="*/ 1163309 h 2958988"/>
                    <a:gd name="connsiteX6" fmla="*/ 756468 w 829010"/>
                    <a:gd name="connsiteY6" fmla="*/ 1195622 h 2958988"/>
                    <a:gd name="connsiteX7" fmla="*/ 633414 w 829010"/>
                    <a:gd name="connsiteY7" fmla="*/ 1195622 h 2958988"/>
                    <a:gd name="connsiteX8" fmla="*/ 625471 w 829010"/>
                    <a:gd name="connsiteY8" fmla="*/ 2889905 h 2958988"/>
                    <a:gd name="connsiteX9" fmla="*/ 442914 w 829010"/>
                    <a:gd name="connsiteY9" fmla="*/ 2857734 h 2958988"/>
                    <a:gd name="connsiteX10" fmla="*/ 438151 w 829010"/>
                    <a:gd name="connsiteY10" fmla="*/ 1867135 h 2958988"/>
                    <a:gd name="connsiteX11" fmla="*/ 385764 w 829010"/>
                    <a:gd name="connsiteY11" fmla="*/ 1881421 h 2958988"/>
                    <a:gd name="connsiteX12" fmla="*/ 385763 w 829010"/>
                    <a:gd name="connsiteY12" fmla="*/ 2867259 h 2958988"/>
                    <a:gd name="connsiteX13" fmla="*/ 241305 w 829010"/>
                    <a:gd name="connsiteY13" fmla="*/ 2956581 h 2958988"/>
                    <a:gd name="connsiteX14" fmla="*/ 200025 w 829010"/>
                    <a:gd name="connsiteY14" fmla="*/ 2810527 h 2958988"/>
                    <a:gd name="connsiteX15" fmla="*/ 195264 w 829010"/>
                    <a:gd name="connsiteY15" fmla="*/ 1205147 h 2958988"/>
                    <a:gd name="connsiteX16" fmla="*/ 161926 w 829010"/>
                    <a:gd name="connsiteY16" fmla="*/ 1200385 h 2958988"/>
                    <a:gd name="connsiteX17" fmla="*/ 152401 w 829010"/>
                    <a:gd name="connsiteY17" fmla="*/ 1938572 h 2958988"/>
                    <a:gd name="connsiteX18" fmla="*/ 0 w 829010"/>
                    <a:gd name="connsiteY18" fmla="*/ 1929047 h 2958988"/>
                    <a:gd name="connsiteX19" fmla="*/ 4763 w 829010"/>
                    <a:gd name="connsiteY19" fmla="*/ 1074977 h 2958988"/>
                    <a:gd name="connsiteX0" fmla="*/ 4763 w 829010"/>
                    <a:gd name="connsiteY0" fmla="*/ 1027985 h 2911996"/>
                    <a:gd name="connsiteX1" fmla="*/ 174630 w 829010"/>
                    <a:gd name="connsiteY1" fmla="*/ 858118 h 2911996"/>
                    <a:gd name="connsiteX2" fmla="*/ 654046 w 829010"/>
                    <a:gd name="connsiteY2" fmla="*/ 858118 h 2911996"/>
                    <a:gd name="connsiteX3" fmla="*/ 656437 w 829010"/>
                    <a:gd name="connsiteY3" fmla="*/ 75955 h 2911996"/>
                    <a:gd name="connsiteX4" fmla="*/ 828675 w 829010"/>
                    <a:gd name="connsiteY4" fmla="*/ 142737 h 2911996"/>
                    <a:gd name="connsiteX5" fmla="*/ 813844 w 829010"/>
                    <a:gd name="connsiteY5" fmla="*/ 1116317 h 2911996"/>
                    <a:gd name="connsiteX6" fmla="*/ 756468 w 829010"/>
                    <a:gd name="connsiteY6" fmla="*/ 1148630 h 2911996"/>
                    <a:gd name="connsiteX7" fmla="*/ 633414 w 829010"/>
                    <a:gd name="connsiteY7" fmla="*/ 1148630 h 2911996"/>
                    <a:gd name="connsiteX8" fmla="*/ 625471 w 829010"/>
                    <a:gd name="connsiteY8" fmla="*/ 2842913 h 2911996"/>
                    <a:gd name="connsiteX9" fmla="*/ 442914 w 829010"/>
                    <a:gd name="connsiteY9" fmla="*/ 2810742 h 2911996"/>
                    <a:gd name="connsiteX10" fmla="*/ 438151 w 829010"/>
                    <a:gd name="connsiteY10" fmla="*/ 1820143 h 2911996"/>
                    <a:gd name="connsiteX11" fmla="*/ 385764 w 829010"/>
                    <a:gd name="connsiteY11" fmla="*/ 1834429 h 2911996"/>
                    <a:gd name="connsiteX12" fmla="*/ 385763 w 829010"/>
                    <a:gd name="connsiteY12" fmla="*/ 2820267 h 2911996"/>
                    <a:gd name="connsiteX13" fmla="*/ 241305 w 829010"/>
                    <a:gd name="connsiteY13" fmla="*/ 2909589 h 2911996"/>
                    <a:gd name="connsiteX14" fmla="*/ 200025 w 829010"/>
                    <a:gd name="connsiteY14" fmla="*/ 2763535 h 2911996"/>
                    <a:gd name="connsiteX15" fmla="*/ 195264 w 829010"/>
                    <a:gd name="connsiteY15" fmla="*/ 1158155 h 2911996"/>
                    <a:gd name="connsiteX16" fmla="*/ 161926 w 829010"/>
                    <a:gd name="connsiteY16" fmla="*/ 1153393 h 2911996"/>
                    <a:gd name="connsiteX17" fmla="*/ 152401 w 829010"/>
                    <a:gd name="connsiteY17" fmla="*/ 1891580 h 2911996"/>
                    <a:gd name="connsiteX18" fmla="*/ 0 w 829010"/>
                    <a:gd name="connsiteY18" fmla="*/ 1882055 h 2911996"/>
                    <a:gd name="connsiteX19" fmla="*/ 4763 w 829010"/>
                    <a:gd name="connsiteY19" fmla="*/ 1027985 h 2911996"/>
                    <a:gd name="connsiteX0" fmla="*/ 4763 w 829010"/>
                    <a:gd name="connsiteY0" fmla="*/ 983989 h 2868000"/>
                    <a:gd name="connsiteX1" fmla="*/ 174630 w 829010"/>
                    <a:gd name="connsiteY1" fmla="*/ 814122 h 2868000"/>
                    <a:gd name="connsiteX2" fmla="*/ 654046 w 829010"/>
                    <a:gd name="connsiteY2" fmla="*/ 814122 h 2868000"/>
                    <a:gd name="connsiteX3" fmla="*/ 644475 w 829010"/>
                    <a:gd name="connsiteY3" fmla="*/ 106627 h 2868000"/>
                    <a:gd name="connsiteX4" fmla="*/ 828675 w 829010"/>
                    <a:gd name="connsiteY4" fmla="*/ 98741 h 2868000"/>
                    <a:gd name="connsiteX5" fmla="*/ 813844 w 829010"/>
                    <a:gd name="connsiteY5" fmla="*/ 1072321 h 2868000"/>
                    <a:gd name="connsiteX6" fmla="*/ 756468 w 829010"/>
                    <a:gd name="connsiteY6" fmla="*/ 1104634 h 2868000"/>
                    <a:gd name="connsiteX7" fmla="*/ 633414 w 829010"/>
                    <a:gd name="connsiteY7" fmla="*/ 1104634 h 2868000"/>
                    <a:gd name="connsiteX8" fmla="*/ 625471 w 829010"/>
                    <a:gd name="connsiteY8" fmla="*/ 2798917 h 2868000"/>
                    <a:gd name="connsiteX9" fmla="*/ 442914 w 829010"/>
                    <a:gd name="connsiteY9" fmla="*/ 2766746 h 2868000"/>
                    <a:gd name="connsiteX10" fmla="*/ 438151 w 829010"/>
                    <a:gd name="connsiteY10" fmla="*/ 1776147 h 2868000"/>
                    <a:gd name="connsiteX11" fmla="*/ 385764 w 829010"/>
                    <a:gd name="connsiteY11" fmla="*/ 1790433 h 2868000"/>
                    <a:gd name="connsiteX12" fmla="*/ 385763 w 829010"/>
                    <a:gd name="connsiteY12" fmla="*/ 2776271 h 2868000"/>
                    <a:gd name="connsiteX13" fmla="*/ 241305 w 829010"/>
                    <a:gd name="connsiteY13" fmla="*/ 2865593 h 2868000"/>
                    <a:gd name="connsiteX14" fmla="*/ 200025 w 829010"/>
                    <a:gd name="connsiteY14" fmla="*/ 2719539 h 2868000"/>
                    <a:gd name="connsiteX15" fmla="*/ 195264 w 829010"/>
                    <a:gd name="connsiteY15" fmla="*/ 1114159 h 2868000"/>
                    <a:gd name="connsiteX16" fmla="*/ 161926 w 829010"/>
                    <a:gd name="connsiteY16" fmla="*/ 1109397 h 2868000"/>
                    <a:gd name="connsiteX17" fmla="*/ 152401 w 829010"/>
                    <a:gd name="connsiteY17" fmla="*/ 1847584 h 2868000"/>
                    <a:gd name="connsiteX18" fmla="*/ 0 w 829010"/>
                    <a:gd name="connsiteY18" fmla="*/ 1838059 h 2868000"/>
                    <a:gd name="connsiteX19" fmla="*/ 4763 w 829010"/>
                    <a:gd name="connsiteY19" fmla="*/ 983989 h 2868000"/>
                    <a:gd name="connsiteX0" fmla="*/ 4763 w 829010"/>
                    <a:gd name="connsiteY0" fmla="*/ 979434 h 2863445"/>
                    <a:gd name="connsiteX1" fmla="*/ 174630 w 829010"/>
                    <a:gd name="connsiteY1" fmla="*/ 809567 h 2863445"/>
                    <a:gd name="connsiteX2" fmla="*/ 654046 w 829010"/>
                    <a:gd name="connsiteY2" fmla="*/ 809567 h 2863445"/>
                    <a:gd name="connsiteX3" fmla="*/ 644475 w 829010"/>
                    <a:gd name="connsiteY3" fmla="*/ 102072 h 2863445"/>
                    <a:gd name="connsiteX4" fmla="*/ 828675 w 829010"/>
                    <a:gd name="connsiteY4" fmla="*/ 94186 h 2863445"/>
                    <a:gd name="connsiteX5" fmla="*/ 813844 w 829010"/>
                    <a:gd name="connsiteY5" fmla="*/ 1067766 h 2863445"/>
                    <a:gd name="connsiteX6" fmla="*/ 756468 w 829010"/>
                    <a:gd name="connsiteY6" fmla="*/ 1100079 h 2863445"/>
                    <a:gd name="connsiteX7" fmla="*/ 633414 w 829010"/>
                    <a:gd name="connsiteY7" fmla="*/ 1100079 h 2863445"/>
                    <a:gd name="connsiteX8" fmla="*/ 625471 w 829010"/>
                    <a:gd name="connsiteY8" fmla="*/ 2794362 h 2863445"/>
                    <a:gd name="connsiteX9" fmla="*/ 442914 w 829010"/>
                    <a:gd name="connsiteY9" fmla="*/ 2762191 h 2863445"/>
                    <a:gd name="connsiteX10" fmla="*/ 438151 w 829010"/>
                    <a:gd name="connsiteY10" fmla="*/ 1771592 h 2863445"/>
                    <a:gd name="connsiteX11" fmla="*/ 385764 w 829010"/>
                    <a:gd name="connsiteY11" fmla="*/ 1785878 h 2863445"/>
                    <a:gd name="connsiteX12" fmla="*/ 385763 w 829010"/>
                    <a:gd name="connsiteY12" fmla="*/ 2771716 h 2863445"/>
                    <a:gd name="connsiteX13" fmla="*/ 241305 w 829010"/>
                    <a:gd name="connsiteY13" fmla="*/ 2861038 h 2863445"/>
                    <a:gd name="connsiteX14" fmla="*/ 200025 w 829010"/>
                    <a:gd name="connsiteY14" fmla="*/ 2714984 h 2863445"/>
                    <a:gd name="connsiteX15" fmla="*/ 195264 w 829010"/>
                    <a:gd name="connsiteY15" fmla="*/ 1109604 h 2863445"/>
                    <a:gd name="connsiteX16" fmla="*/ 161926 w 829010"/>
                    <a:gd name="connsiteY16" fmla="*/ 1104842 h 2863445"/>
                    <a:gd name="connsiteX17" fmla="*/ 152401 w 829010"/>
                    <a:gd name="connsiteY17" fmla="*/ 1843029 h 2863445"/>
                    <a:gd name="connsiteX18" fmla="*/ 0 w 829010"/>
                    <a:gd name="connsiteY18" fmla="*/ 1833504 h 2863445"/>
                    <a:gd name="connsiteX19" fmla="*/ 4763 w 829010"/>
                    <a:gd name="connsiteY19" fmla="*/ 979434 h 2863445"/>
                    <a:gd name="connsiteX0" fmla="*/ 4763 w 829010"/>
                    <a:gd name="connsiteY0" fmla="*/ 985543 h 2869554"/>
                    <a:gd name="connsiteX1" fmla="*/ 174630 w 829010"/>
                    <a:gd name="connsiteY1" fmla="*/ 815676 h 2869554"/>
                    <a:gd name="connsiteX2" fmla="*/ 654046 w 829010"/>
                    <a:gd name="connsiteY2" fmla="*/ 815676 h 2869554"/>
                    <a:gd name="connsiteX3" fmla="*/ 656437 w 829010"/>
                    <a:gd name="connsiteY3" fmla="*/ 95736 h 2869554"/>
                    <a:gd name="connsiteX4" fmla="*/ 828675 w 829010"/>
                    <a:gd name="connsiteY4" fmla="*/ 100295 h 2869554"/>
                    <a:gd name="connsiteX5" fmla="*/ 813844 w 829010"/>
                    <a:gd name="connsiteY5" fmla="*/ 1073875 h 2869554"/>
                    <a:gd name="connsiteX6" fmla="*/ 756468 w 829010"/>
                    <a:gd name="connsiteY6" fmla="*/ 1106188 h 2869554"/>
                    <a:gd name="connsiteX7" fmla="*/ 633414 w 829010"/>
                    <a:gd name="connsiteY7" fmla="*/ 1106188 h 2869554"/>
                    <a:gd name="connsiteX8" fmla="*/ 625471 w 829010"/>
                    <a:gd name="connsiteY8" fmla="*/ 2800471 h 2869554"/>
                    <a:gd name="connsiteX9" fmla="*/ 442914 w 829010"/>
                    <a:gd name="connsiteY9" fmla="*/ 2768300 h 2869554"/>
                    <a:gd name="connsiteX10" fmla="*/ 438151 w 829010"/>
                    <a:gd name="connsiteY10" fmla="*/ 1777701 h 2869554"/>
                    <a:gd name="connsiteX11" fmla="*/ 385764 w 829010"/>
                    <a:gd name="connsiteY11" fmla="*/ 1791987 h 2869554"/>
                    <a:gd name="connsiteX12" fmla="*/ 385763 w 829010"/>
                    <a:gd name="connsiteY12" fmla="*/ 2777825 h 2869554"/>
                    <a:gd name="connsiteX13" fmla="*/ 241305 w 829010"/>
                    <a:gd name="connsiteY13" fmla="*/ 2867147 h 2869554"/>
                    <a:gd name="connsiteX14" fmla="*/ 200025 w 829010"/>
                    <a:gd name="connsiteY14" fmla="*/ 2721093 h 2869554"/>
                    <a:gd name="connsiteX15" fmla="*/ 195264 w 829010"/>
                    <a:gd name="connsiteY15" fmla="*/ 1115713 h 2869554"/>
                    <a:gd name="connsiteX16" fmla="*/ 161926 w 829010"/>
                    <a:gd name="connsiteY16" fmla="*/ 1110951 h 2869554"/>
                    <a:gd name="connsiteX17" fmla="*/ 152401 w 829010"/>
                    <a:gd name="connsiteY17" fmla="*/ 1849138 h 2869554"/>
                    <a:gd name="connsiteX18" fmla="*/ 0 w 829010"/>
                    <a:gd name="connsiteY18" fmla="*/ 1839613 h 2869554"/>
                    <a:gd name="connsiteX19" fmla="*/ 4763 w 829010"/>
                    <a:gd name="connsiteY19" fmla="*/ 985543 h 2869554"/>
                    <a:gd name="connsiteX0" fmla="*/ 4763 w 829010"/>
                    <a:gd name="connsiteY0" fmla="*/ 969791 h 2853802"/>
                    <a:gd name="connsiteX1" fmla="*/ 174630 w 829010"/>
                    <a:gd name="connsiteY1" fmla="*/ 799924 h 2853802"/>
                    <a:gd name="connsiteX2" fmla="*/ 654046 w 829010"/>
                    <a:gd name="connsiteY2" fmla="*/ 799924 h 2853802"/>
                    <a:gd name="connsiteX3" fmla="*/ 656437 w 829010"/>
                    <a:gd name="connsiteY3" fmla="*/ 79984 h 2853802"/>
                    <a:gd name="connsiteX4" fmla="*/ 828675 w 829010"/>
                    <a:gd name="connsiteY4" fmla="*/ 84543 h 2853802"/>
                    <a:gd name="connsiteX5" fmla="*/ 813844 w 829010"/>
                    <a:gd name="connsiteY5" fmla="*/ 1058123 h 2853802"/>
                    <a:gd name="connsiteX6" fmla="*/ 756468 w 829010"/>
                    <a:gd name="connsiteY6" fmla="*/ 1090436 h 2853802"/>
                    <a:gd name="connsiteX7" fmla="*/ 633414 w 829010"/>
                    <a:gd name="connsiteY7" fmla="*/ 1090436 h 2853802"/>
                    <a:gd name="connsiteX8" fmla="*/ 625471 w 829010"/>
                    <a:gd name="connsiteY8" fmla="*/ 2784719 h 2853802"/>
                    <a:gd name="connsiteX9" fmla="*/ 442914 w 829010"/>
                    <a:gd name="connsiteY9" fmla="*/ 2752548 h 2853802"/>
                    <a:gd name="connsiteX10" fmla="*/ 438151 w 829010"/>
                    <a:gd name="connsiteY10" fmla="*/ 1761949 h 2853802"/>
                    <a:gd name="connsiteX11" fmla="*/ 385764 w 829010"/>
                    <a:gd name="connsiteY11" fmla="*/ 1776235 h 2853802"/>
                    <a:gd name="connsiteX12" fmla="*/ 385763 w 829010"/>
                    <a:gd name="connsiteY12" fmla="*/ 2762073 h 2853802"/>
                    <a:gd name="connsiteX13" fmla="*/ 241305 w 829010"/>
                    <a:gd name="connsiteY13" fmla="*/ 2851395 h 2853802"/>
                    <a:gd name="connsiteX14" fmla="*/ 200025 w 829010"/>
                    <a:gd name="connsiteY14" fmla="*/ 2705341 h 2853802"/>
                    <a:gd name="connsiteX15" fmla="*/ 195264 w 829010"/>
                    <a:gd name="connsiteY15" fmla="*/ 1099961 h 2853802"/>
                    <a:gd name="connsiteX16" fmla="*/ 161926 w 829010"/>
                    <a:gd name="connsiteY16" fmla="*/ 1095199 h 2853802"/>
                    <a:gd name="connsiteX17" fmla="*/ 152401 w 829010"/>
                    <a:gd name="connsiteY17" fmla="*/ 1833386 h 2853802"/>
                    <a:gd name="connsiteX18" fmla="*/ 0 w 829010"/>
                    <a:gd name="connsiteY18" fmla="*/ 1823861 h 2853802"/>
                    <a:gd name="connsiteX19" fmla="*/ 4763 w 829010"/>
                    <a:gd name="connsiteY19" fmla="*/ 969791 h 2853802"/>
                    <a:gd name="connsiteX0" fmla="*/ 4763 w 829010"/>
                    <a:gd name="connsiteY0" fmla="*/ 948394 h 2832405"/>
                    <a:gd name="connsiteX1" fmla="*/ 174630 w 829010"/>
                    <a:gd name="connsiteY1" fmla="*/ 778527 h 2832405"/>
                    <a:gd name="connsiteX2" fmla="*/ 654046 w 829010"/>
                    <a:gd name="connsiteY2" fmla="*/ 778527 h 2832405"/>
                    <a:gd name="connsiteX3" fmla="*/ 656437 w 829010"/>
                    <a:gd name="connsiteY3" fmla="*/ 58587 h 2832405"/>
                    <a:gd name="connsiteX4" fmla="*/ 828675 w 829010"/>
                    <a:gd name="connsiteY4" fmla="*/ 63146 h 2832405"/>
                    <a:gd name="connsiteX5" fmla="*/ 813844 w 829010"/>
                    <a:gd name="connsiteY5" fmla="*/ 1036726 h 2832405"/>
                    <a:gd name="connsiteX6" fmla="*/ 756468 w 829010"/>
                    <a:gd name="connsiteY6" fmla="*/ 1069039 h 2832405"/>
                    <a:gd name="connsiteX7" fmla="*/ 633414 w 829010"/>
                    <a:gd name="connsiteY7" fmla="*/ 1069039 h 2832405"/>
                    <a:gd name="connsiteX8" fmla="*/ 625471 w 829010"/>
                    <a:gd name="connsiteY8" fmla="*/ 2763322 h 2832405"/>
                    <a:gd name="connsiteX9" fmla="*/ 442914 w 829010"/>
                    <a:gd name="connsiteY9" fmla="*/ 2731151 h 2832405"/>
                    <a:gd name="connsiteX10" fmla="*/ 438151 w 829010"/>
                    <a:gd name="connsiteY10" fmla="*/ 1740552 h 2832405"/>
                    <a:gd name="connsiteX11" fmla="*/ 385764 w 829010"/>
                    <a:gd name="connsiteY11" fmla="*/ 1754838 h 2832405"/>
                    <a:gd name="connsiteX12" fmla="*/ 385763 w 829010"/>
                    <a:gd name="connsiteY12" fmla="*/ 2740676 h 2832405"/>
                    <a:gd name="connsiteX13" fmla="*/ 241305 w 829010"/>
                    <a:gd name="connsiteY13" fmla="*/ 2829998 h 2832405"/>
                    <a:gd name="connsiteX14" fmla="*/ 200025 w 829010"/>
                    <a:gd name="connsiteY14" fmla="*/ 2683944 h 2832405"/>
                    <a:gd name="connsiteX15" fmla="*/ 195264 w 829010"/>
                    <a:gd name="connsiteY15" fmla="*/ 1078564 h 2832405"/>
                    <a:gd name="connsiteX16" fmla="*/ 161926 w 829010"/>
                    <a:gd name="connsiteY16" fmla="*/ 1073802 h 2832405"/>
                    <a:gd name="connsiteX17" fmla="*/ 152401 w 829010"/>
                    <a:gd name="connsiteY17" fmla="*/ 1811989 h 2832405"/>
                    <a:gd name="connsiteX18" fmla="*/ 0 w 829010"/>
                    <a:gd name="connsiteY18" fmla="*/ 1802464 h 2832405"/>
                    <a:gd name="connsiteX19" fmla="*/ 4763 w 829010"/>
                    <a:gd name="connsiteY19" fmla="*/ 948394 h 2832405"/>
                    <a:gd name="connsiteX0" fmla="*/ 4763 w 829010"/>
                    <a:gd name="connsiteY0" fmla="*/ 962361 h 2846372"/>
                    <a:gd name="connsiteX1" fmla="*/ 174630 w 829010"/>
                    <a:gd name="connsiteY1" fmla="*/ 792494 h 2846372"/>
                    <a:gd name="connsiteX2" fmla="*/ 654046 w 829010"/>
                    <a:gd name="connsiteY2" fmla="*/ 792494 h 2846372"/>
                    <a:gd name="connsiteX3" fmla="*/ 656437 w 829010"/>
                    <a:gd name="connsiteY3" fmla="*/ 72554 h 2846372"/>
                    <a:gd name="connsiteX4" fmla="*/ 828675 w 829010"/>
                    <a:gd name="connsiteY4" fmla="*/ 77113 h 2846372"/>
                    <a:gd name="connsiteX5" fmla="*/ 813844 w 829010"/>
                    <a:gd name="connsiteY5" fmla="*/ 1050693 h 2846372"/>
                    <a:gd name="connsiteX6" fmla="*/ 756468 w 829010"/>
                    <a:gd name="connsiteY6" fmla="*/ 1083006 h 2846372"/>
                    <a:gd name="connsiteX7" fmla="*/ 633414 w 829010"/>
                    <a:gd name="connsiteY7" fmla="*/ 1083006 h 2846372"/>
                    <a:gd name="connsiteX8" fmla="*/ 625471 w 829010"/>
                    <a:gd name="connsiteY8" fmla="*/ 2777289 h 2846372"/>
                    <a:gd name="connsiteX9" fmla="*/ 442914 w 829010"/>
                    <a:gd name="connsiteY9" fmla="*/ 2745118 h 2846372"/>
                    <a:gd name="connsiteX10" fmla="*/ 438151 w 829010"/>
                    <a:gd name="connsiteY10" fmla="*/ 1754519 h 2846372"/>
                    <a:gd name="connsiteX11" fmla="*/ 385764 w 829010"/>
                    <a:gd name="connsiteY11" fmla="*/ 1768805 h 2846372"/>
                    <a:gd name="connsiteX12" fmla="*/ 385763 w 829010"/>
                    <a:gd name="connsiteY12" fmla="*/ 2754643 h 2846372"/>
                    <a:gd name="connsiteX13" fmla="*/ 241305 w 829010"/>
                    <a:gd name="connsiteY13" fmla="*/ 2843965 h 2846372"/>
                    <a:gd name="connsiteX14" fmla="*/ 200025 w 829010"/>
                    <a:gd name="connsiteY14" fmla="*/ 2697911 h 2846372"/>
                    <a:gd name="connsiteX15" fmla="*/ 195264 w 829010"/>
                    <a:gd name="connsiteY15" fmla="*/ 1092531 h 2846372"/>
                    <a:gd name="connsiteX16" fmla="*/ 161926 w 829010"/>
                    <a:gd name="connsiteY16" fmla="*/ 1087769 h 2846372"/>
                    <a:gd name="connsiteX17" fmla="*/ 152401 w 829010"/>
                    <a:gd name="connsiteY17" fmla="*/ 1825956 h 2846372"/>
                    <a:gd name="connsiteX18" fmla="*/ 0 w 829010"/>
                    <a:gd name="connsiteY18" fmla="*/ 1816431 h 2846372"/>
                    <a:gd name="connsiteX19" fmla="*/ 4763 w 829010"/>
                    <a:gd name="connsiteY19" fmla="*/ 962361 h 2846372"/>
                    <a:gd name="connsiteX0" fmla="*/ 4763 w 831760"/>
                    <a:gd name="connsiteY0" fmla="*/ 962361 h 2846372"/>
                    <a:gd name="connsiteX1" fmla="*/ 174630 w 831760"/>
                    <a:gd name="connsiteY1" fmla="*/ 792494 h 2846372"/>
                    <a:gd name="connsiteX2" fmla="*/ 654046 w 831760"/>
                    <a:gd name="connsiteY2" fmla="*/ 792494 h 2846372"/>
                    <a:gd name="connsiteX3" fmla="*/ 656437 w 831760"/>
                    <a:gd name="connsiteY3" fmla="*/ 72554 h 2846372"/>
                    <a:gd name="connsiteX4" fmla="*/ 828675 w 831760"/>
                    <a:gd name="connsiteY4" fmla="*/ 77113 h 2846372"/>
                    <a:gd name="connsiteX5" fmla="*/ 819826 w 831760"/>
                    <a:gd name="connsiteY5" fmla="*/ 1019580 h 2846372"/>
                    <a:gd name="connsiteX6" fmla="*/ 756468 w 831760"/>
                    <a:gd name="connsiteY6" fmla="*/ 1083006 h 2846372"/>
                    <a:gd name="connsiteX7" fmla="*/ 633414 w 831760"/>
                    <a:gd name="connsiteY7" fmla="*/ 1083006 h 2846372"/>
                    <a:gd name="connsiteX8" fmla="*/ 625471 w 831760"/>
                    <a:gd name="connsiteY8" fmla="*/ 2777289 h 2846372"/>
                    <a:gd name="connsiteX9" fmla="*/ 442914 w 831760"/>
                    <a:gd name="connsiteY9" fmla="*/ 2745118 h 2846372"/>
                    <a:gd name="connsiteX10" fmla="*/ 438151 w 831760"/>
                    <a:gd name="connsiteY10" fmla="*/ 1754519 h 2846372"/>
                    <a:gd name="connsiteX11" fmla="*/ 385764 w 831760"/>
                    <a:gd name="connsiteY11" fmla="*/ 1768805 h 2846372"/>
                    <a:gd name="connsiteX12" fmla="*/ 385763 w 831760"/>
                    <a:gd name="connsiteY12" fmla="*/ 2754643 h 2846372"/>
                    <a:gd name="connsiteX13" fmla="*/ 241305 w 831760"/>
                    <a:gd name="connsiteY13" fmla="*/ 2843965 h 2846372"/>
                    <a:gd name="connsiteX14" fmla="*/ 200025 w 831760"/>
                    <a:gd name="connsiteY14" fmla="*/ 2697911 h 2846372"/>
                    <a:gd name="connsiteX15" fmla="*/ 195264 w 831760"/>
                    <a:gd name="connsiteY15" fmla="*/ 1092531 h 2846372"/>
                    <a:gd name="connsiteX16" fmla="*/ 161926 w 831760"/>
                    <a:gd name="connsiteY16" fmla="*/ 1087769 h 2846372"/>
                    <a:gd name="connsiteX17" fmla="*/ 152401 w 831760"/>
                    <a:gd name="connsiteY17" fmla="*/ 1825956 h 2846372"/>
                    <a:gd name="connsiteX18" fmla="*/ 0 w 831760"/>
                    <a:gd name="connsiteY18" fmla="*/ 1816431 h 2846372"/>
                    <a:gd name="connsiteX19" fmla="*/ 4763 w 831760"/>
                    <a:gd name="connsiteY19" fmla="*/ 962361 h 2846372"/>
                    <a:gd name="connsiteX0" fmla="*/ 4763 w 828676"/>
                    <a:gd name="connsiteY0" fmla="*/ 962361 h 2846372"/>
                    <a:gd name="connsiteX1" fmla="*/ 174630 w 828676"/>
                    <a:gd name="connsiteY1" fmla="*/ 792494 h 2846372"/>
                    <a:gd name="connsiteX2" fmla="*/ 654046 w 828676"/>
                    <a:gd name="connsiteY2" fmla="*/ 792494 h 2846372"/>
                    <a:gd name="connsiteX3" fmla="*/ 656437 w 828676"/>
                    <a:gd name="connsiteY3" fmla="*/ 72554 h 2846372"/>
                    <a:gd name="connsiteX4" fmla="*/ 828675 w 828676"/>
                    <a:gd name="connsiteY4" fmla="*/ 77113 h 2846372"/>
                    <a:gd name="connsiteX5" fmla="*/ 819826 w 828676"/>
                    <a:gd name="connsiteY5" fmla="*/ 1019580 h 2846372"/>
                    <a:gd name="connsiteX6" fmla="*/ 756468 w 828676"/>
                    <a:gd name="connsiteY6" fmla="*/ 1083006 h 2846372"/>
                    <a:gd name="connsiteX7" fmla="*/ 633414 w 828676"/>
                    <a:gd name="connsiteY7" fmla="*/ 1083006 h 2846372"/>
                    <a:gd name="connsiteX8" fmla="*/ 625471 w 828676"/>
                    <a:gd name="connsiteY8" fmla="*/ 2777289 h 2846372"/>
                    <a:gd name="connsiteX9" fmla="*/ 442914 w 828676"/>
                    <a:gd name="connsiteY9" fmla="*/ 2745118 h 2846372"/>
                    <a:gd name="connsiteX10" fmla="*/ 438151 w 828676"/>
                    <a:gd name="connsiteY10" fmla="*/ 1754519 h 2846372"/>
                    <a:gd name="connsiteX11" fmla="*/ 385764 w 828676"/>
                    <a:gd name="connsiteY11" fmla="*/ 1768805 h 2846372"/>
                    <a:gd name="connsiteX12" fmla="*/ 385763 w 828676"/>
                    <a:gd name="connsiteY12" fmla="*/ 2754643 h 2846372"/>
                    <a:gd name="connsiteX13" fmla="*/ 241305 w 828676"/>
                    <a:gd name="connsiteY13" fmla="*/ 2843965 h 2846372"/>
                    <a:gd name="connsiteX14" fmla="*/ 200025 w 828676"/>
                    <a:gd name="connsiteY14" fmla="*/ 2697911 h 2846372"/>
                    <a:gd name="connsiteX15" fmla="*/ 195264 w 828676"/>
                    <a:gd name="connsiteY15" fmla="*/ 1092531 h 2846372"/>
                    <a:gd name="connsiteX16" fmla="*/ 161926 w 828676"/>
                    <a:gd name="connsiteY16" fmla="*/ 1087769 h 2846372"/>
                    <a:gd name="connsiteX17" fmla="*/ 152401 w 828676"/>
                    <a:gd name="connsiteY17" fmla="*/ 1825956 h 2846372"/>
                    <a:gd name="connsiteX18" fmla="*/ 0 w 828676"/>
                    <a:gd name="connsiteY18" fmla="*/ 1816431 h 2846372"/>
                    <a:gd name="connsiteX19" fmla="*/ 4763 w 828676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19580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07135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25808 w 828675"/>
                    <a:gd name="connsiteY5" fmla="*/ 1013357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8675"/>
                    <a:gd name="connsiteY0" fmla="*/ 962361 h 2846372"/>
                    <a:gd name="connsiteX1" fmla="*/ 174630 w 828675"/>
                    <a:gd name="connsiteY1" fmla="*/ 792494 h 2846372"/>
                    <a:gd name="connsiteX2" fmla="*/ 654046 w 828675"/>
                    <a:gd name="connsiteY2" fmla="*/ 792494 h 2846372"/>
                    <a:gd name="connsiteX3" fmla="*/ 656437 w 828675"/>
                    <a:gd name="connsiteY3" fmla="*/ 72554 h 2846372"/>
                    <a:gd name="connsiteX4" fmla="*/ 828675 w 828675"/>
                    <a:gd name="connsiteY4" fmla="*/ 77113 h 2846372"/>
                    <a:gd name="connsiteX5" fmla="*/ 819826 w 828675"/>
                    <a:gd name="connsiteY5" fmla="*/ 1007135 h 2846372"/>
                    <a:gd name="connsiteX6" fmla="*/ 756468 w 828675"/>
                    <a:gd name="connsiteY6" fmla="*/ 1083006 h 2846372"/>
                    <a:gd name="connsiteX7" fmla="*/ 633414 w 828675"/>
                    <a:gd name="connsiteY7" fmla="*/ 1083006 h 2846372"/>
                    <a:gd name="connsiteX8" fmla="*/ 625471 w 828675"/>
                    <a:gd name="connsiteY8" fmla="*/ 2777289 h 2846372"/>
                    <a:gd name="connsiteX9" fmla="*/ 442914 w 828675"/>
                    <a:gd name="connsiteY9" fmla="*/ 2745118 h 2846372"/>
                    <a:gd name="connsiteX10" fmla="*/ 438151 w 828675"/>
                    <a:gd name="connsiteY10" fmla="*/ 1754519 h 2846372"/>
                    <a:gd name="connsiteX11" fmla="*/ 385764 w 828675"/>
                    <a:gd name="connsiteY11" fmla="*/ 1768805 h 2846372"/>
                    <a:gd name="connsiteX12" fmla="*/ 385763 w 828675"/>
                    <a:gd name="connsiteY12" fmla="*/ 2754643 h 2846372"/>
                    <a:gd name="connsiteX13" fmla="*/ 241305 w 828675"/>
                    <a:gd name="connsiteY13" fmla="*/ 2843965 h 2846372"/>
                    <a:gd name="connsiteX14" fmla="*/ 200025 w 828675"/>
                    <a:gd name="connsiteY14" fmla="*/ 2697911 h 2846372"/>
                    <a:gd name="connsiteX15" fmla="*/ 195264 w 828675"/>
                    <a:gd name="connsiteY15" fmla="*/ 1092531 h 2846372"/>
                    <a:gd name="connsiteX16" fmla="*/ 161926 w 828675"/>
                    <a:gd name="connsiteY16" fmla="*/ 1087769 h 2846372"/>
                    <a:gd name="connsiteX17" fmla="*/ 152401 w 828675"/>
                    <a:gd name="connsiteY17" fmla="*/ 1825956 h 2846372"/>
                    <a:gd name="connsiteX18" fmla="*/ 0 w 828675"/>
                    <a:gd name="connsiteY18" fmla="*/ 1816431 h 2846372"/>
                    <a:gd name="connsiteX19" fmla="*/ 4763 w 828675"/>
                    <a:gd name="connsiteY19" fmla="*/ 962361 h 2846372"/>
                    <a:gd name="connsiteX0" fmla="*/ 4763 w 829454"/>
                    <a:gd name="connsiteY0" fmla="*/ 962361 h 2846372"/>
                    <a:gd name="connsiteX1" fmla="*/ 174630 w 829454"/>
                    <a:gd name="connsiteY1" fmla="*/ 792494 h 2846372"/>
                    <a:gd name="connsiteX2" fmla="*/ 654046 w 829454"/>
                    <a:gd name="connsiteY2" fmla="*/ 792494 h 2846372"/>
                    <a:gd name="connsiteX3" fmla="*/ 656437 w 829454"/>
                    <a:gd name="connsiteY3" fmla="*/ 72554 h 2846372"/>
                    <a:gd name="connsiteX4" fmla="*/ 828675 w 829454"/>
                    <a:gd name="connsiteY4" fmla="*/ 77113 h 2846372"/>
                    <a:gd name="connsiteX5" fmla="*/ 819826 w 829454"/>
                    <a:gd name="connsiteY5" fmla="*/ 1007135 h 2846372"/>
                    <a:gd name="connsiteX6" fmla="*/ 756468 w 829454"/>
                    <a:gd name="connsiteY6" fmla="*/ 1083006 h 2846372"/>
                    <a:gd name="connsiteX7" fmla="*/ 633414 w 829454"/>
                    <a:gd name="connsiteY7" fmla="*/ 1083006 h 2846372"/>
                    <a:gd name="connsiteX8" fmla="*/ 625471 w 829454"/>
                    <a:gd name="connsiteY8" fmla="*/ 2777289 h 2846372"/>
                    <a:gd name="connsiteX9" fmla="*/ 442914 w 829454"/>
                    <a:gd name="connsiteY9" fmla="*/ 2745118 h 2846372"/>
                    <a:gd name="connsiteX10" fmla="*/ 438151 w 829454"/>
                    <a:gd name="connsiteY10" fmla="*/ 1754519 h 2846372"/>
                    <a:gd name="connsiteX11" fmla="*/ 385764 w 829454"/>
                    <a:gd name="connsiteY11" fmla="*/ 1768805 h 2846372"/>
                    <a:gd name="connsiteX12" fmla="*/ 385763 w 829454"/>
                    <a:gd name="connsiteY12" fmla="*/ 2754643 h 2846372"/>
                    <a:gd name="connsiteX13" fmla="*/ 241305 w 829454"/>
                    <a:gd name="connsiteY13" fmla="*/ 2843965 h 2846372"/>
                    <a:gd name="connsiteX14" fmla="*/ 200025 w 829454"/>
                    <a:gd name="connsiteY14" fmla="*/ 2697911 h 2846372"/>
                    <a:gd name="connsiteX15" fmla="*/ 195264 w 829454"/>
                    <a:gd name="connsiteY15" fmla="*/ 1092531 h 2846372"/>
                    <a:gd name="connsiteX16" fmla="*/ 161926 w 829454"/>
                    <a:gd name="connsiteY16" fmla="*/ 1087769 h 2846372"/>
                    <a:gd name="connsiteX17" fmla="*/ 152401 w 829454"/>
                    <a:gd name="connsiteY17" fmla="*/ 1825956 h 2846372"/>
                    <a:gd name="connsiteX18" fmla="*/ 0 w 829454"/>
                    <a:gd name="connsiteY18" fmla="*/ 1816431 h 2846372"/>
                    <a:gd name="connsiteX19" fmla="*/ 4763 w 829454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56468 w 837508"/>
                    <a:gd name="connsiteY6" fmla="*/ 1083006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56468 w 837508"/>
                    <a:gd name="connsiteY6" fmla="*/ 1083006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56437 w 837508"/>
                    <a:gd name="connsiteY3" fmla="*/ 72554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54046 w 837508"/>
                    <a:gd name="connsiteY2" fmla="*/ 792494 h 2846372"/>
                    <a:gd name="connsiteX3" fmla="*/ 638495 w 837508"/>
                    <a:gd name="connsiteY3" fmla="*/ 72555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62361 h 2846372"/>
                    <a:gd name="connsiteX1" fmla="*/ 174630 w 837508"/>
                    <a:gd name="connsiteY1" fmla="*/ 792494 h 2846372"/>
                    <a:gd name="connsiteX2" fmla="*/ 624140 w 837508"/>
                    <a:gd name="connsiteY2" fmla="*/ 792493 h 2846372"/>
                    <a:gd name="connsiteX3" fmla="*/ 638495 w 837508"/>
                    <a:gd name="connsiteY3" fmla="*/ 72555 h 2846372"/>
                    <a:gd name="connsiteX4" fmla="*/ 828675 w 837508"/>
                    <a:gd name="connsiteY4" fmla="*/ 77113 h 2846372"/>
                    <a:gd name="connsiteX5" fmla="*/ 831789 w 837508"/>
                    <a:gd name="connsiteY5" fmla="*/ 1007135 h 2846372"/>
                    <a:gd name="connsiteX6" fmla="*/ 732543 w 837508"/>
                    <a:gd name="connsiteY6" fmla="*/ 1089229 h 2846372"/>
                    <a:gd name="connsiteX7" fmla="*/ 633414 w 837508"/>
                    <a:gd name="connsiteY7" fmla="*/ 1083006 h 2846372"/>
                    <a:gd name="connsiteX8" fmla="*/ 625471 w 837508"/>
                    <a:gd name="connsiteY8" fmla="*/ 2777289 h 2846372"/>
                    <a:gd name="connsiteX9" fmla="*/ 442914 w 837508"/>
                    <a:gd name="connsiteY9" fmla="*/ 2745118 h 2846372"/>
                    <a:gd name="connsiteX10" fmla="*/ 438151 w 837508"/>
                    <a:gd name="connsiteY10" fmla="*/ 1754519 h 2846372"/>
                    <a:gd name="connsiteX11" fmla="*/ 385764 w 837508"/>
                    <a:gd name="connsiteY11" fmla="*/ 1768805 h 2846372"/>
                    <a:gd name="connsiteX12" fmla="*/ 385763 w 837508"/>
                    <a:gd name="connsiteY12" fmla="*/ 2754643 h 2846372"/>
                    <a:gd name="connsiteX13" fmla="*/ 241305 w 837508"/>
                    <a:gd name="connsiteY13" fmla="*/ 2843965 h 2846372"/>
                    <a:gd name="connsiteX14" fmla="*/ 200025 w 837508"/>
                    <a:gd name="connsiteY14" fmla="*/ 2697911 h 2846372"/>
                    <a:gd name="connsiteX15" fmla="*/ 195264 w 837508"/>
                    <a:gd name="connsiteY15" fmla="*/ 1092531 h 2846372"/>
                    <a:gd name="connsiteX16" fmla="*/ 161926 w 837508"/>
                    <a:gd name="connsiteY16" fmla="*/ 1087769 h 2846372"/>
                    <a:gd name="connsiteX17" fmla="*/ 152401 w 837508"/>
                    <a:gd name="connsiteY17" fmla="*/ 1825956 h 2846372"/>
                    <a:gd name="connsiteX18" fmla="*/ 0 w 837508"/>
                    <a:gd name="connsiteY18" fmla="*/ 1816431 h 2846372"/>
                    <a:gd name="connsiteX19" fmla="*/ 4763 w 837508"/>
                    <a:gd name="connsiteY19" fmla="*/ 962361 h 2846372"/>
                    <a:gd name="connsiteX0" fmla="*/ 4763 w 837508"/>
                    <a:gd name="connsiteY0" fmla="*/ 956857 h 2840868"/>
                    <a:gd name="connsiteX1" fmla="*/ 174630 w 837508"/>
                    <a:gd name="connsiteY1" fmla="*/ 786990 h 2840868"/>
                    <a:gd name="connsiteX2" fmla="*/ 624140 w 837508"/>
                    <a:gd name="connsiteY2" fmla="*/ 786989 h 2840868"/>
                    <a:gd name="connsiteX3" fmla="*/ 632513 w 837508"/>
                    <a:gd name="connsiteY3" fmla="*/ 79495 h 2840868"/>
                    <a:gd name="connsiteX4" fmla="*/ 828675 w 837508"/>
                    <a:gd name="connsiteY4" fmla="*/ 71609 h 2840868"/>
                    <a:gd name="connsiteX5" fmla="*/ 831789 w 837508"/>
                    <a:gd name="connsiteY5" fmla="*/ 1001631 h 2840868"/>
                    <a:gd name="connsiteX6" fmla="*/ 732543 w 837508"/>
                    <a:gd name="connsiteY6" fmla="*/ 1083725 h 2840868"/>
                    <a:gd name="connsiteX7" fmla="*/ 633414 w 837508"/>
                    <a:gd name="connsiteY7" fmla="*/ 1077502 h 2840868"/>
                    <a:gd name="connsiteX8" fmla="*/ 625471 w 837508"/>
                    <a:gd name="connsiteY8" fmla="*/ 2771785 h 2840868"/>
                    <a:gd name="connsiteX9" fmla="*/ 442914 w 837508"/>
                    <a:gd name="connsiteY9" fmla="*/ 2739614 h 2840868"/>
                    <a:gd name="connsiteX10" fmla="*/ 438151 w 837508"/>
                    <a:gd name="connsiteY10" fmla="*/ 1749015 h 2840868"/>
                    <a:gd name="connsiteX11" fmla="*/ 385764 w 837508"/>
                    <a:gd name="connsiteY11" fmla="*/ 1763301 h 2840868"/>
                    <a:gd name="connsiteX12" fmla="*/ 385763 w 837508"/>
                    <a:gd name="connsiteY12" fmla="*/ 2749139 h 2840868"/>
                    <a:gd name="connsiteX13" fmla="*/ 241305 w 837508"/>
                    <a:gd name="connsiteY13" fmla="*/ 2838461 h 2840868"/>
                    <a:gd name="connsiteX14" fmla="*/ 200025 w 837508"/>
                    <a:gd name="connsiteY14" fmla="*/ 2692407 h 2840868"/>
                    <a:gd name="connsiteX15" fmla="*/ 195264 w 837508"/>
                    <a:gd name="connsiteY15" fmla="*/ 1087027 h 2840868"/>
                    <a:gd name="connsiteX16" fmla="*/ 161926 w 837508"/>
                    <a:gd name="connsiteY16" fmla="*/ 1082265 h 2840868"/>
                    <a:gd name="connsiteX17" fmla="*/ 152401 w 837508"/>
                    <a:gd name="connsiteY17" fmla="*/ 1820452 h 2840868"/>
                    <a:gd name="connsiteX18" fmla="*/ 0 w 837508"/>
                    <a:gd name="connsiteY18" fmla="*/ 1810927 h 2840868"/>
                    <a:gd name="connsiteX19" fmla="*/ 4763 w 837508"/>
                    <a:gd name="connsiteY19" fmla="*/ 956857 h 2840868"/>
                    <a:gd name="connsiteX0" fmla="*/ 4763 w 837508"/>
                    <a:gd name="connsiteY0" fmla="*/ 956857 h 2840868"/>
                    <a:gd name="connsiteX1" fmla="*/ 174630 w 837508"/>
                    <a:gd name="connsiteY1" fmla="*/ 786990 h 2840868"/>
                    <a:gd name="connsiteX2" fmla="*/ 624140 w 837508"/>
                    <a:gd name="connsiteY2" fmla="*/ 786989 h 2840868"/>
                    <a:gd name="connsiteX3" fmla="*/ 632513 w 837508"/>
                    <a:gd name="connsiteY3" fmla="*/ 79495 h 2840868"/>
                    <a:gd name="connsiteX4" fmla="*/ 828675 w 837508"/>
                    <a:gd name="connsiteY4" fmla="*/ 71609 h 2840868"/>
                    <a:gd name="connsiteX5" fmla="*/ 831789 w 837508"/>
                    <a:gd name="connsiteY5" fmla="*/ 1001631 h 2840868"/>
                    <a:gd name="connsiteX6" fmla="*/ 732543 w 837508"/>
                    <a:gd name="connsiteY6" fmla="*/ 1083725 h 2840868"/>
                    <a:gd name="connsiteX7" fmla="*/ 633414 w 837508"/>
                    <a:gd name="connsiteY7" fmla="*/ 1077502 h 2840868"/>
                    <a:gd name="connsiteX8" fmla="*/ 625471 w 837508"/>
                    <a:gd name="connsiteY8" fmla="*/ 2771785 h 2840868"/>
                    <a:gd name="connsiteX9" fmla="*/ 442914 w 837508"/>
                    <a:gd name="connsiteY9" fmla="*/ 2739614 h 2840868"/>
                    <a:gd name="connsiteX10" fmla="*/ 438151 w 837508"/>
                    <a:gd name="connsiteY10" fmla="*/ 1749015 h 2840868"/>
                    <a:gd name="connsiteX11" fmla="*/ 385764 w 837508"/>
                    <a:gd name="connsiteY11" fmla="*/ 1763301 h 2840868"/>
                    <a:gd name="connsiteX12" fmla="*/ 385763 w 837508"/>
                    <a:gd name="connsiteY12" fmla="*/ 2749139 h 2840868"/>
                    <a:gd name="connsiteX13" fmla="*/ 241305 w 837508"/>
                    <a:gd name="connsiteY13" fmla="*/ 2838461 h 2840868"/>
                    <a:gd name="connsiteX14" fmla="*/ 200025 w 837508"/>
                    <a:gd name="connsiteY14" fmla="*/ 2692407 h 2840868"/>
                    <a:gd name="connsiteX15" fmla="*/ 195264 w 837508"/>
                    <a:gd name="connsiteY15" fmla="*/ 1087027 h 2840868"/>
                    <a:gd name="connsiteX16" fmla="*/ 161926 w 837508"/>
                    <a:gd name="connsiteY16" fmla="*/ 1082265 h 2840868"/>
                    <a:gd name="connsiteX17" fmla="*/ 152401 w 837508"/>
                    <a:gd name="connsiteY17" fmla="*/ 1820452 h 2840868"/>
                    <a:gd name="connsiteX18" fmla="*/ 0 w 837508"/>
                    <a:gd name="connsiteY18" fmla="*/ 1810927 h 2840868"/>
                    <a:gd name="connsiteX19" fmla="*/ 4763 w 837508"/>
                    <a:gd name="connsiteY19" fmla="*/ 956857 h 2840868"/>
                    <a:gd name="connsiteX0" fmla="*/ 4763 w 837508"/>
                    <a:gd name="connsiteY0" fmla="*/ 959539 h 2843550"/>
                    <a:gd name="connsiteX1" fmla="*/ 174630 w 837508"/>
                    <a:gd name="connsiteY1" fmla="*/ 789672 h 2843550"/>
                    <a:gd name="connsiteX2" fmla="*/ 624140 w 837508"/>
                    <a:gd name="connsiteY2" fmla="*/ 789671 h 2843550"/>
                    <a:gd name="connsiteX3" fmla="*/ 632513 w 837508"/>
                    <a:gd name="connsiteY3" fmla="*/ 75954 h 2843550"/>
                    <a:gd name="connsiteX4" fmla="*/ 828675 w 837508"/>
                    <a:gd name="connsiteY4" fmla="*/ 74291 h 2843550"/>
                    <a:gd name="connsiteX5" fmla="*/ 831789 w 837508"/>
                    <a:gd name="connsiteY5" fmla="*/ 1004313 h 2843550"/>
                    <a:gd name="connsiteX6" fmla="*/ 732543 w 837508"/>
                    <a:gd name="connsiteY6" fmla="*/ 1086407 h 2843550"/>
                    <a:gd name="connsiteX7" fmla="*/ 633414 w 837508"/>
                    <a:gd name="connsiteY7" fmla="*/ 1080184 h 2843550"/>
                    <a:gd name="connsiteX8" fmla="*/ 625471 w 837508"/>
                    <a:gd name="connsiteY8" fmla="*/ 2774467 h 2843550"/>
                    <a:gd name="connsiteX9" fmla="*/ 442914 w 837508"/>
                    <a:gd name="connsiteY9" fmla="*/ 2742296 h 2843550"/>
                    <a:gd name="connsiteX10" fmla="*/ 438151 w 837508"/>
                    <a:gd name="connsiteY10" fmla="*/ 1751697 h 2843550"/>
                    <a:gd name="connsiteX11" fmla="*/ 385764 w 837508"/>
                    <a:gd name="connsiteY11" fmla="*/ 1765983 h 2843550"/>
                    <a:gd name="connsiteX12" fmla="*/ 385763 w 837508"/>
                    <a:gd name="connsiteY12" fmla="*/ 2751821 h 2843550"/>
                    <a:gd name="connsiteX13" fmla="*/ 241305 w 837508"/>
                    <a:gd name="connsiteY13" fmla="*/ 2841143 h 2843550"/>
                    <a:gd name="connsiteX14" fmla="*/ 200025 w 837508"/>
                    <a:gd name="connsiteY14" fmla="*/ 2695089 h 2843550"/>
                    <a:gd name="connsiteX15" fmla="*/ 195264 w 837508"/>
                    <a:gd name="connsiteY15" fmla="*/ 1089709 h 2843550"/>
                    <a:gd name="connsiteX16" fmla="*/ 161926 w 837508"/>
                    <a:gd name="connsiteY16" fmla="*/ 1084947 h 2843550"/>
                    <a:gd name="connsiteX17" fmla="*/ 152401 w 837508"/>
                    <a:gd name="connsiteY17" fmla="*/ 1823134 h 2843550"/>
                    <a:gd name="connsiteX18" fmla="*/ 0 w 837508"/>
                    <a:gd name="connsiteY18" fmla="*/ 1813609 h 2843550"/>
                    <a:gd name="connsiteX19" fmla="*/ 4763 w 837508"/>
                    <a:gd name="connsiteY19" fmla="*/ 959539 h 2843550"/>
                    <a:gd name="connsiteX0" fmla="*/ 4763 w 837508"/>
                    <a:gd name="connsiteY0" fmla="*/ 968437 h 2852448"/>
                    <a:gd name="connsiteX1" fmla="*/ 174630 w 837508"/>
                    <a:gd name="connsiteY1" fmla="*/ 798570 h 2852448"/>
                    <a:gd name="connsiteX2" fmla="*/ 624140 w 837508"/>
                    <a:gd name="connsiteY2" fmla="*/ 798569 h 2852448"/>
                    <a:gd name="connsiteX3" fmla="*/ 626531 w 837508"/>
                    <a:gd name="connsiteY3" fmla="*/ 66184 h 2852448"/>
                    <a:gd name="connsiteX4" fmla="*/ 828675 w 837508"/>
                    <a:gd name="connsiteY4" fmla="*/ 83189 h 2852448"/>
                    <a:gd name="connsiteX5" fmla="*/ 831789 w 837508"/>
                    <a:gd name="connsiteY5" fmla="*/ 1013211 h 2852448"/>
                    <a:gd name="connsiteX6" fmla="*/ 732543 w 837508"/>
                    <a:gd name="connsiteY6" fmla="*/ 1095305 h 2852448"/>
                    <a:gd name="connsiteX7" fmla="*/ 633414 w 837508"/>
                    <a:gd name="connsiteY7" fmla="*/ 1089082 h 2852448"/>
                    <a:gd name="connsiteX8" fmla="*/ 625471 w 837508"/>
                    <a:gd name="connsiteY8" fmla="*/ 2783365 h 2852448"/>
                    <a:gd name="connsiteX9" fmla="*/ 442914 w 837508"/>
                    <a:gd name="connsiteY9" fmla="*/ 2751194 h 2852448"/>
                    <a:gd name="connsiteX10" fmla="*/ 438151 w 837508"/>
                    <a:gd name="connsiteY10" fmla="*/ 1760595 h 2852448"/>
                    <a:gd name="connsiteX11" fmla="*/ 385764 w 837508"/>
                    <a:gd name="connsiteY11" fmla="*/ 1774881 h 2852448"/>
                    <a:gd name="connsiteX12" fmla="*/ 385763 w 837508"/>
                    <a:gd name="connsiteY12" fmla="*/ 2760719 h 2852448"/>
                    <a:gd name="connsiteX13" fmla="*/ 241305 w 837508"/>
                    <a:gd name="connsiteY13" fmla="*/ 2850041 h 2852448"/>
                    <a:gd name="connsiteX14" fmla="*/ 200025 w 837508"/>
                    <a:gd name="connsiteY14" fmla="*/ 2703987 h 2852448"/>
                    <a:gd name="connsiteX15" fmla="*/ 195264 w 837508"/>
                    <a:gd name="connsiteY15" fmla="*/ 1098607 h 2852448"/>
                    <a:gd name="connsiteX16" fmla="*/ 161926 w 837508"/>
                    <a:gd name="connsiteY16" fmla="*/ 1093845 h 2852448"/>
                    <a:gd name="connsiteX17" fmla="*/ 152401 w 837508"/>
                    <a:gd name="connsiteY17" fmla="*/ 1832032 h 2852448"/>
                    <a:gd name="connsiteX18" fmla="*/ 0 w 837508"/>
                    <a:gd name="connsiteY18" fmla="*/ 1822507 h 2852448"/>
                    <a:gd name="connsiteX19" fmla="*/ 4763 w 837508"/>
                    <a:gd name="connsiteY19" fmla="*/ 968437 h 2852448"/>
                    <a:gd name="connsiteX0" fmla="*/ 4763 w 837508"/>
                    <a:gd name="connsiteY0" fmla="*/ 945371 h 2829382"/>
                    <a:gd name="connsiteX1" fmla="*/ 174630 w 837508"/>
                    <a:gd name="connsiteY1" fmla="*/ 775504 h 2829382"/>
                    <a:gd name="connsiteX2" fmla="*/ 624140 w 837508"/>
                    <a:gd name="connsiteY2" fmla="*/ 775503 h 2829382"/>
                    <a:gd name="connsiteX3" fmla="*/ 626531 w 837508"/>
                    <a:gd name="connsiteY3" fmla="*/ 99120 h 2829382"/>
                    <a:gd name="connsiteX4" fmla="*/ 828675 w 837508"/>
                    <a:gd name="connsiteY4" fmla="*/ 60123 h 2829382"/>
                    <a:gd name="connsiteX5" fmla="*/ 831789 w 837508"/>
                    <a:gd name="connsiteY5" fmla="*/ 990145 h 2829382"/>
                    <a:gd name="connsiteX6" fmla="*/ 732543 w 837508"/>
                    <a:gd name="connsiteY6" fmla="*/ 1072239 h 2829382"/>
                    <a:gd name="connsiteX7" fmla="*/ 633414 w 837508"/>
                    <a:gd name="connsiteY7" fmla="*/ 1066016 h 2829382"/>
                    <a:gd name="connsiteX8" fmla="*/ 625471 w 837508"/>
                    <a:gd name="connsiteY8" fmla="*/ 2760299 h 2829382"/>
                    <a:gd name="connsiteX9" fmla="*/ 442914 w 837508"/>
                    <a:gd name="connsiteY9" fmla="*/ 2728128 h 2829382"/>
                    <a:gd name="connsiteX10" fmla="*/ 438151 w 837508"/>
                    <a:gd name="connsiteY10" fmla="*/ 1737529 h 2829382"/>
                    <a:gd name="connsiteX11" fmla="*/ 385764 w 837508"/>
                    <a:gd name="connsiteY11" fmla="*/ 1751815 h 2829382"/>
                    <a:gd name="connsiteX12" fmla="*/ 385763 w 837508"/>
                    <a:gd name="connsiteY12" fmla="*/ 2737653 h 2829382"/>
                    <a:gd name="connsiteX13" fmla="*/ 241305 w 837508"/>
                    <a:gd name="connsiteY13" fmla="*/ 2826975 h 2829382"/>
                    <a:gd name="connsiteX14" fmla="*/ 200025 w 837508"/>
                    <a:gd name="connsiteY14" fmla="*/ 2680921 h 2829382"/>
                    <a:gd name="connsiteX15" fmla="*/ 195264 w 837508"/>
                    <a:gd name="connsiteY15" fmla="*/ 1075541 h 2829382"/>
                    <a:gd name="connsiteX16" fmla="*/ 161926 w 837508"/>
                    <a:gd name="connsiteY16" fmla="*/ 1070779 h 2829382"/>
                    <a:gd name="connsiteX17" fmla="*/ 152401 w 837508"/>
                    <a:gd name="connsiteY17" fmla="*/ 1808966 h 2829382"/>
                    <a:gd name="connsiteX18" fmla="*/ 0 w 837508"/>
                    <a:gd name="connsiteY18" fmla="*/ 1799441 h 2829382"/>
                    <a:gd name="connsiteX19" fmla="*/ 4763 w 837508"/>
                    <a:gd name="connsiteY19" fmla="*/ 945371 h 2829382"/>
                    <a:gd name="connsiteX0" fmla="*/ 4763 w 834937"/>
                    <a:gd name="connsiteY0" fmla="*/ 918807 h 2802818"/>
                    <a:gd name="connsiteX1" fmla="*/ 174630 w 834937"/>
                    <a:gd name="connsiteY1" fmla="*/ 748940 h 2802818"/>
                    <a:gd name="connsiteX2" fmla="*/ 624140 w 834937"/>
                    <a:gd name="connsiteY2" fmla="*/ 748939 h 2802818"/>
                    <a:gd name="connsiteX3" fmla="*/ 626531 w 834937"/>
                    <a:gd name="connsiteY3" fmla="*/ 72556 h 2802818"/>
                    <a:gd name="connsiteX4" fmla="*/ 804751 w 834937"/>
                    <a:gd name="connsiteY4" fmla="*/ 77115 h 2802818"/>
                    <a:gd name="connsiteX5" fmla="*/ 831789 w 834937"/>
                    <a:gd name="connsiteY5" fmla="*/ 963581 h 2802818"/>
                    <a:gd name="connsiteX6" fmla="*/ 732543 w 834937"/>
                    <a:gd name="connsiteY6" fmla="*/ 1045675 h 2802818"/>
                    <a:gd name="connsiteX7" fmla="*/ 633414 w 834937"/>
                    <a:gd name="connsiteY7" fmla="*/ 1039452 h 2802818"/>
                    <a:gd name="connsiteX8" fmla="*/ 625471 w 834937"/>
                    <a:gd name="connsiteY8" fmla="*/ 2733735 h 2802818"/>
                    <a:gd name="connsiteX9" fmla="*/ 442914 w 834937"/>
                    <a:gd name="connsiteY9" fmla="*/ 2701564 h 2802818"/>
                    <a:gd name="connsiteX10" fmla="*/ 438151 w 834937"/>
                    <a:gd name="connsiteY10" fmla="*/ 1710965 h 2802818"/>
                    <a:gd name="connsiteX11" fmla="*/ 385764 w 834937"/>
                    <a:gd name="connsiteY11" fmla="*/ 1725251 h 2802818"/>
                    <a:gd name="connsiteX12" fmla="*/ 385763 w 834937"/>
                    <a:gd name="connsiteY12" fmla="*/ 2711089 h 2802818"/>
                    <a:gd name="connsiteX13" fmla="*/ 241305 w 834937"/>
                    <a:gd name="connsiteY13" fmla="*/ 2800411 h 2802818"/>
                    <a:gd name="connsiteX14" fmla="*/ 200025 w 834937"/>
                    <a:gd name="connsiteY14" fmla="*/ 2654357 h 2802818"/>
                    <a:gd name="connsiteX15" fmla="*/ 195264 w 834937"/>
                    <a:gd name="connsiteY15" fmla="*/ 1048977 h 2802818"/>
                    <a:gd name="connsiteX16" fmla="*/ 161926 w 834937"/>
                    <a:gd name="connsiteY16" fmla="*/ 1044215 h 2802818"/>
                    <a:gd name="connsiteX17" fmla="*/ 152401 w 834937"/>
                    <a:gd name="connsiteY17" fmla="*/ 1782402 h 2802818"/>
                    <a:gd name="connsiteX18" fmla="*/ 0 w 834937"/>
                    <a:gd name="connsiteY18" fmla="*/ 1772877 h 2802818"/>
                    <a:gd name="connsiteX19" fmla="*/ 4763 w 834937"/>
                    <a:gd name="connsiteY19" fmla="*/ 918807 h 2802818"/>
                    <a:gd name="connsiteX0" fmla="*/ 4763 w 813583"/>
                    <a:gd name="connsiteY0" fmla="*/ 918806 h 2802817"/>
                    <a:gd name="connsiteX1" fmla="*/ 174630 w 813583"/>
                    <a:gd name="connsiteY1" fmla="*/ 748939 h 2802817"/>
                    <a:gd name="connsiteX2" fmla="*/ 624140 w 813583"/>
                    <a:gd name="connsiteY2" fmla="*/ 748938 h 2802817"/>
                    <a:gd name="connsiteX3" fmla="*/ 626531 w 813583"/>
                    <a:gd name="connsiteY3" fmla="*/ 72555 h 2802817"/>
                    <a:gd name="connsiteX4" fmla="*/ 804751 w 813583"/>
                    <a:gd name="connsiteY4" fmla="*/ 77114 h 2802817"/>
                    <a:gd name="connsiteX5" fmla="*/ 807864 w 813583"/>
                    <a:gd name="connsiteY5" fmla="*/ 951135 h 2802817"/>
                    <a:gd name="connsiteX6" fmla="*/ 732543 w 813583"/>
                    <a:gd name="connsiteY6" fmla="*/ 1045674 h 2802817"/>
                    <a:gd name="connsiteX7" fmla="*/ 633414 w 813583"/>
                    <a:gd name="connsiteY7" fmla="*/ 1039451 h 2802817"/>
                    <a:gd name="connsiteX8" fmla="*/ 625471 w 813583"/>
                    <a:gd name="connsiteY8" fmla="*/ 2733734 h 2802817"/>
                    <a:gd name="connsiteX9" fmla="*/ 442914 w 813583"/>
                    <a:gd name="connsiteY9" fmla="*/ 2701563 h 2802817"/>
                    <a:gd name="connsiteX10" fmla="*/ 438151 w 813583"/>
                    <a:gd name="connsiteY10" fmla="*/ 1710964 h 2802817"/>
                    <a:gd name="connsiteX11" fmla="*/ 385764 w 813583"/>
                    <a:gd name="connsiteY11" fmla="*/ 1725250 h 2802817"/>
                    <a:gd name="connsiteX12" fmla="*/ 385763 w 813583"/>
                    <a:gd name="connsiteY12" fmla="*/ 2711088 h 2802817"/>
                    <a:gd name="connsiteX13" fmla="*/ 241305 w 813583"/>
                    <a:gd name="connsiteY13" fmla="*/ 2800410 h 2802817"/>
                    <a:gd name="connsiteX14" fmla="*/ 200025 w 813583"/>
                    <a:gd name="connsiteY14" fmla="*/ 2654356 h 2802817"/>
                    <a:gd name="connsiteX15" fmla="*/ 195264 w 813583"/>
                    <a:gd name="connsiteY15" fmla="*/ 1048976 h 2802817"/>
                    <a:gd name="connsiteX16" fmla="*/ 161926 w 813583"/>
                    <a:gd name="connsiteY16" fmla="*/ 1044214 h 2802817"/>
                    <a:gd name="connsiteX17" fmla="*/ 152401 w 813583"/>
                    <a:gd name="connsiteY17" fmla="*/ 1782401 h 2802817"/>
                    <a:gd name="connsiteX18" fmla="*/ 0 w 813583"/>
                    <a:gd name="connsiteY18" fmla="*/ 1772876 h 2802817"/>
                    <a:gd name="connsiteX19" fmla="*/ 4763 w 813583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2543 w 808588"/>
                    <a:gd name="connsiteY6" fmla="*/ 1045674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29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048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048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56467 w 808588"/>
                    <a:gd name="connsiteY6" fmla="*/ 1039452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62449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44505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38523 w 808588"/>
                    <a:gd name="connsiteY6" fmla="*/ 1033230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8"/>
                    <a:gd name="connsiteY0" fmla="*/ 918806 h 2802817"/>
                    <a:gd name="connsiteX1" fmla="*/ 174630 w 808588"/>
                    <a:gd name="connsiteY1" fmla="*/ 748939 h 2802817"/>
                    <a:gd name="connsiteX2" fmla="*/ 624140 w 808588"/>
                    <a:gd name="connsiteY2" fmla="*/ 748938 h 2802817"/>
                    <a:gd name="connsiteX3" fmla="*/ 626531 w 808588"/>
                    <a:gd name="connsiteY3" fmla="*/ 72555 h 2802817"/>
                    <a:gd name="connsiteX4" fmla="*/ 804751 w 808588"/>
                    <a:gd name="connsiteY4" fmla="*/ 77114 h 2802817"/>
                    <a:gd name="connsiteX5" fmla="*/ 807864 w 808588"/>
                    <a:gd name="connsiteY5" fmla="*/ 951135 h 2802817"/>
                    <a:gd name="connsiteX6" fmla="*/ 708618 w 808588"/>
                    <a:gd name="connsiteY6" fmla="*/ 1039453 h 2802817"/>
                    <a:gd name="connsiteX7" fmla="*/ 633414 w 808588"/>
                    <a:gd name="connsiteY7" fmla="*/ 1039451 h 2802817"/>
                    <a:gd name="connsiteX8" fmla="*/ 625471 w 808588"/>
                    <a:gd name="connsiteY8" fmla="*/ 2733734 h 2802817"/>
                    <a:gd name="connsiteX9" fmla="*/ 442914 w 808588"/>
                    <a:gd name="connsiteY9" fmla="*/ 2701563 h 2802817"/>
                    <a:gd name="connsiteX10" fmla="*/ 438151 w 808588"/>
                    <a:gd name="connsiteY10" fmla="*/ 1710964 h 2802817"/>
                    <a:gd name="connsiteX11" fmla="*/ 385764 w 808588"/>
                    <a:gd name="connsiteY11" fmla="*/ 1725250 h 2802817"/>
                    <a:gd name="connsiteX12" fmla="*/ 385763 w 808588"/>
                    <a:gd name="connsiteY12" fmla="*/ 2711088 h 2802817"/>
                    <a:gd name="connsiteX13" fmla="*/ 241305 w 808588"/>
                    <a:gd name="connsiteY13" fmla="*/ 2800410 h 2802817"/>
                    <a:gd name="connsiteX14" fmla="*/ 200025 w 808588"/>
                    <a:gd name="connsiteY14" fmla="*/ 2654356 h 2802817"/>
                    <a:gd name="connsiteX15" fmla="*/ 195264 w 808588"/>
                    <a:gd name="connsiteY15" fmla="*/ 1048976 h 2802817"/>
                    <a:gd name="connsiteX16" fmla="*/ 161926 w 808588"/>
                    <a:gd name="connsiteY16" fmla="*/ 1044214 h 2802817"/>
                    <a:gd name="connsiteX17" fmla="*/ 152401 w 808588"/>
                    <a:gd name="connsiteY17" fmla="*/ 1782401 h 2802817"/>
                    <a:gd name="connsiteX18" fmla="*/ 0 w 808588"/>
                    <a:gd name="connsiteY18" fmla="*/ 1772876 h 2802817"/>
                    <a:gd name="connsiteX19" fmla="*/ 4763 w 808588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08618 w 808589"/>
                    <a:gd name="connsiteY6" fmla="*/ 1039453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  <a:gd name="connsiteX0" fmla="*/ 4763 w 808589"/>
                    <a:gd name="connsiteY0" fmla="*/ 918806 h 2802817"/>
                    <a:gd name="connsiteX1" fmla="*/ 174630 w 808589"/>
                    <a:gd name="connsiteY1" fmla="*/ 748939 h 2802817"/>
                    <a:gd name="connsiteX2" fmla="*/ 624140 w 808589"/>
                    <a:gd name="connsiteY2" fmla="*/ 748938 h 2802817"/>
                    <a:gd name="connsiteX3" fmla="*/ 626531 w 808589"/>
                    <a:gd name="connsiteY3" fmla="*/ 72555 h 2802817"/>
                    <a:gd name="connsiteX4" fmla="*/ 804751 w 808589"/>
                    <a:gd name="connsiteY4" fmla="*/ 77114 h 2802817"/>
                    <a:gd name="connsiteX5" fmla="*/ 807865 w 808589"/>
                    <a:gd name="connsiteY5" fmla="*/ 907578 h 2802817"/>
                    <a:gd name="connsiteX6" fmla="*/ 720580 w 808589"/>
                    <a:gd name="connsiteY6" fmla="*/ 1033230 h 2802817"/>
                    <a:gd name="connsiteX7" fmla="*/ 633414 w 808589"/>
                    <a:gd name="connsiteY7" fmla="*/ 1039451 h 2802817"/>
                    <a:gd name="connsiteX8" fmla="*/ 625471 w 808589"/>
                    <a:gd name="connsiteY8" fmla="*/ 2733734 h 2802817"/>
                    <a:gd name="connsiteX9" fmla="*/ 442914 w 808589"/>
                    <a:gd name="connsiteY9" fmla="*/ 2701563 h 2802817"/>
                    <a:gd name="connsiteX10" fmla="*/ 438151 w 808589"/>
                    <a:gd name="connsiteY10" fmla="*/ 1710964 h 2802817"/>
                    <a:gd name="connsiteX11" fmla="*/ 385764 w 808589"/>
                    <a:gd name="connsiteY11" fmla="*/ 1725250 h 2802817"/>
                    <a:gd name="connsiteX12" fmla="*/ 385763 w 808589"/>
                    <a:gd name="connsiteY12" fmla="*/ 2711088 h 2802817"/>
                    <a:gd name="connsiteX13" fmla="*/ 241305 w 808589"/>
                    <a:gd name="connsiteY13" fmla="*/ 2800410 h 2802817"/>
                    <a:gd name="connsiteX14" fmla="*/ 200025 w 808589"/>
                    <a:gd name="connsiteY14" fmla="*/ 2654356 h 2802817"/>
                    <a:gd name="connsiteX15" fmla="*/ 195264 w 808589"/>
                    <a:gd name="connsiteY15" fmla="*/ 1048976 h 2802817"/>
                    <a:gd name="connsiteX16" fmla="*/ 161926 w 808589"/>
                    <a:gd name="connsiteY16" fmla="*/ 1044214 h 2802817"/>
                    <a:gd name="connsiteX17" fmla="*/ 152401 w 808589"/>
                    <a:gd name="connsiteY17" fmla="*/ 1782401 h 2802817"/>
                    <a:gd name="connsiteX18" fmla="*/ 0 w 808589"/>
                    <a:gd name="connsiteY18" fmla="*/ 1772876 h 2802817"/>
                    <a:gd name="connsiteX19" fmla="*/ 4763 w 808589"/>
                    <a:gd name="connsiteY19" fmla="*/ 918806 h 2802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08589" h="2802817" extrusionOk="0">
                      <a:moveTo>
                        <a:pt x="4763" y="918806"/>
                      </a:moveTo>
                      <a:cubicBezTo>
                        <a:pt x="4763" y="824991"/>
                        <a:pt x="80815" y="748939"/>
                        <a:pt x="174630" y="748939"/>
                      </a:cubicBezTo>
                      <a:lnTo>
                        <a:pt x="624140" y="748938"/>
                      </a:lnTo>
                      <a:cubicBezTo>
                        <a:pt x="628236" y="468929"/>
                        <a:pt x="626531" y="-21260"/>
                        <a:pt x="626531" y="72555"/>
                      </a:cubicBezTo>
                      <a:cubicBezTo>
                        <a:pt x="634099" y="-13040"/>
                        <a:pt x="773259" y="-36407"/>
                        <a:pt x="804751" y="77114"/>
                      </a:cubicBezTo>
                      <a:cubicBezTo>
                        <a:pt x="803646" y="346033"/>
                        <a:pt x="810834" y="690922"/>
                        <a:pt x="807865" y="907578"/>
                      </a:cubicBezTo>
                      <a:cubicBezTo>
                        <a:pt x="780027" y="1001211"/>
                        <a:pt x="789548" y="976009"/>
                        <a:pt x="720580" y="1033230"/>
                      </a:cubicBezTo>
                      <a:cubicBezTo>
                        <a:pt x="682738" y="1035358"/>
                        <a:pt x="656169" y="1032501"/>
                        <a:pt x="633414" y="1039451"/>
                      </a:cubicBezTo>
                      <a:cubicBezTo>
                        <a:pt x="629709" y="1308338"/>
                        <a:pt x="634203" y="2559903"/>
                        <a:pt x="625471" y="2733734"/>
                      </a:cubicBezTo>
                      <a:cubicBezTo>
                        <a:pt x="633410" y="2801133"/>
                        <a:pt x="443972" y="2849799"/>
                        <a:pt x="442914" y="2701563"/>
                      </a:cubicBezTo>
                      <a:cubicBezTo>
                        <a:pt x="437093" y="2472364"/>
                        <a:pt x="442913" y="1902257"/>
                        <a:pt x="438151" y="1710964"/>
                      </a:cubicBezTo>
                      <a:cubicBezTo>
                        <a:pt x="383119" y="1712746"/>
                        <a:pt x="415397" y="1722269"/>
                        <a:pt x="385764" y="1725250"/>
                      </a:cubicBezTo>
                      <a:cubicBezTo>
                        <a:pt x="387351" y="2030050"/>
                        <a:pt x="388938" y="2544399"/>
                        <a:pt x="385763" y="2711088"/>
                      </a:cubicBezTo>
                      <a:cubicBezTo>
                        <a:pt x="382061" y="2825000"/>
                        <a:pt x="278344" y="2800798"/>
                        <a:pt x="241305" y="2800410"/>
                      </a:cubicBezTo>
                      <a:cubicBezTo>
                        <a:pt x="204640" y="2743260"/>
                        <a:pt x="204787" y="2781508"/>
                        <a:pt x="200025" y="2654356"/>
                      </a:cubicBezTo>
                      <a:cubicBezTo>
                        <a:pt x="192350" y="2499769"/>
                        <a:pt x="203995" y="1195889"/>
                        <a:pt x="195264" y="1048976"/>
                      </a:cubicBezTo>
                      <a:cubicBezTo>
                        <a:pt x="191295" y="1045732"/>
                        <a:pt x="159545" y="1050564"/>
                        <a:pt x="161926" y="1044214"/>
                      </a:cubicBezTo>
                      <a:cubicBezTo>
                        <a:pt x="154782" y="1166452"/>
                        <a:pt x="163514" y="1660957"/>
                        <a:pt x="152401" y="1782401"/>
                      </a:cubicBezTo>
                      <a:cubicBezTo>
                        <a:pt x="156369" y="1809320"/>
                        <a:pt x="50800" y="1885058"/>
                        <a:pt x="0" y="1772876"/>
                      </a:cubicBezTo>
                      <a:cubicBezTo>
                        <a:pt x="0" y="1486598"/>
                        <a:pt x="4763" y="1205084"/>
                        <a:pt x="4763" y="918806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286" name="TextBox 285"/>
              <p:cNvSpPr txBox="1"/>
              <p:nvPr/>
            </p:nvSpPr>
            <p:spPr bwMode="auto">
              <a:xfrm>
                <a:off x="1493682" y="4193794"/>
                <a:ext cx="754129" cy="1009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6351">
                  <a:defRPr/>
                </a:pPr>
                <a:r>
                  <a:rPr lang="ru-RU" sz="3700" b="1">
                    <a:solidFill>
                      <a:srgbClr val="08486B"/>
                    </a:solidFill>
                    <a:latin typeface="Microsoft Sans Serif"/>
                    <a:cs typeface="Microsoft Sans Serif"/>
                  </a:rPr>
                  <a:t>?</a:t>
                </a:r>
                <a:endParaRPr/>
              </a:p>
            </p:txBody>
          </p:sp>
        </p:grpSp>
        <p:sp>
          <p:nvSpPr>
            <p:cNvPr id="284" name="TextBox 283"/>
            <p:cNvSpPr txBox="1"/>
            <p:nvPr/>
          </p:nvSpPr>
          <p:spPr bwMode="auto">
            <a:xfrm>
              <a:off x="1459765" y="5519069"/>
              <a:ext cx="1940543" cy="63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Все вопросы приветствуются</a:t>
              </a:r>
              <a:endParaRPr/>
            </a:p>
          </p:txBody>
        </p:sp>
      </p:grpSp>
      <p:grpSp>
        <p:nvGrpSpPr>
          <p:cNvPr id="289" name="Группа 78"/>
          <p:cNvGrpSpPr/>
          <p:nvPr/>
        </p:nvGrpSpPr>
        <p:grpSpPr bwMode="auto">
          <a:xfrm>
            <a:off x="3823436" y="1256520"/>
            <a:ext cx="1289124" cy="1211088"/>
            <a:chOff x="3876948" y="1833108"/>
            <a:chExt cx="1940543" cy="1693956"/>
          </a:xfrm>
        </p:grpSpPr>
        <p:grpSp>
          <p:nvGrpSpPr>
            <p:cNvPr id="290" name="Группа 49"/>
            <p:cNvGrpSpPr>
              <a:grpSpLocks noChangeAspect="1"/>
            </p:cNvGrpSpPr>
            <p:nvPr/>
          </p:nvGrpSpPr>
          <p:grpSpPr bwMode="auto">
            <a:xfrm>
              <a:off x="4230415" y="1833108"/>
              <a:ext cx="1296000" cy="1296000"/>
              <a:chOff x="4277617" y="1879501"/>
              <a:chExt cx="1188000" cy="1188000"/>
            </a:xfrm>
          </p:grpSpPr>
          <p:grpSp>
            <p:nvGrpSpPr>
              <p:cNvPr id="292" name="Группа 213"/>
              <p:cNvGrpSpPr/>
              <p:nvPr/>
            </p:nvGrpSpPr>
            <p:grpSpPr bwMode="auto">
              <a:xfrm>
                <a:off x="4277617" y="1879501"/>
                <a:ext cx="1188000" cy="1188000"/>
                <a:chOff x="4414571" y="1693389"/>
                <a:chExt cx="1442339" cy="1442339"/>
              </a:xfrm>
            </p:grpSpPr>
            <p:sp>
              <p:nvSpPr>
                <p:cNvPr id="295" name="Кольцо 294"/>
                <p:cNvSpPr/>
                <p:nvPr/>
              </p:nvSpPr>
              <p:spPr bwMode="auto">
                <a:xfrm>
                  <a:off x="4414571" y="1693389"/>
                  <a:ext cx="1442339" cy="1442339"/>
                </a:xfrm>
                <a:prstGeom prst="donut">
                  <a:avLst>
                    <a:gd name="adj" fmla="val 1449"/>
                  </a:avLst>
                </a:prstGeom>
                <a:solidFill>
                  <a:srgbClr val="002060"/>
                </a:solidFill>
                <a:ln w="190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6" name="Овал 295"/>
                <p:cNvSpPr/>
                <p:nvPr/>
              </p:nvSpPr>
              <p:spPr bwMode="auto">
                <a:xfrm>
                  <a:off x="4802248" y="1869910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7" name="Овал 296"/>
                <p:cNvSpPr/>
                <p:nvPr/>
              </p:nvSpPr>
              <p:spPr bwMode="auto">
                <a:xfrm>
                  <a:off x="5091754" y="1791480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8" name="Овал 297"/>
                <p:cNvSpPr/>
                <p:nvPr/>
              </p:nvSpPr>
              <p:spPr bwMode="auto">
                <a:xfrm>
                  <a:off x="5378339" y="1870044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299" name="Овал 298"/>
                <p:cNvSpPr/>
                <p:nvPr/>
              </p:nvSpPr>
              <p:spPr bwMode="auto">
                <a:xfrm>
                  <a:off x="5592945" y="208016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0" name="Овал 299"/>
                <p:cNvSpPr/>
                <p:nvPr/>
              </p:nvSpPr>
              <p:spPr bwMode="auto">
                <a:xfrm>
                  <a:off x="5670305" y="2370493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1" name="Овал 300"/>
                <p:cNvSpPr/>
                <p:nvPr/>
              </p:nvSpPr>
              <p:spPr bwMode="auto">
                <a:xfrm>
                  <a:off x="5591286" y="2660819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2" name="Овал 301"/>
                <p:cNvSpPr/>
                <p:nvPr/>
              </p:nvSpPr>
              <p:spPr bwMode="auto">
                <a:xfrm>
                  <a:off x="5379979" y="287212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3" name="Овал 302"/>
                <p:cNvSpPr/>
                <p:nvPr/>
              </p:nvSpPr>
              <p:spPr bwMode="auto">
                <a:xfrm>
                  <a:off x="5091754" y="2949486"/>
                  <a:ext cx="84843" cy="84843"/>
                </a:xfrm>
                <a:prstGeom prst="ellipse">
                  <a:avLst/>
                </a:prstGeom>
                <a:solidFill>
                  <a:srgbClr val="A643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4" name="Овал 303"/>
                <p:cNvSpPr/>
                <p:nvPr/>
              </p:nvSpPr>
              <p:spPr bwMode="auto">
                <a:xfrm>
                  <a:off x="4803067" y="2870467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5" name="Овал 304"/>
                <p:cNvSpPr/>
                <p:nvPr/>
              </p:nvSpPr>
              <p:spPr bwMode="auto">
                <a:xfrm>
                  <a:off x="4590120" y="2660377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6" name="Овал 305"/>
                <p:cNvSpPr/>
                <p:nvPr/>
              </p:nvSpPr>
              <p:spPr bwMode="auto">
                <a:xfrm>
                  <a:off x="4512741" y="2369654"/>
                  <a:ext cx="84843" cy="84843"/>
                </a:xfrm>
                <a:prstGeom prst="ellipse">
                  <a:avLst/>
                </a:prstGeom>
                <a:solidFill>
                  <a:srgbClr val="A64333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07" name="Овал 306"/>
                <p:cNvSpPr/>
                <p:nvPr/>
              </p:nvSpPr>
              <p:spPr bwMode="auto">
                <a:xfrm>
                  <a:off x="4588019" y="2081806"/>
                  <a:ext cx="84843" cy="84843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  <p:sp>
            <p:nvSpPr>
              <p:cNvPr id="293" name="Стрелка вправо 292"/>
              <p:cNvSpPr/>
              <p:nvPr/>
            </p:nvSpPr>
            <p:spPr bwMode="auto">
              <a:xfrm flipH="1">
                <a:off x="4573813" y="2425361"/>
                <a:ext cx="360362" cy="96281"/>
              </a:xfrm>
              <a:prstGeom prst="rightArrow">
                <a:avLst>
                  <a:gd name="adj1" fmla="val 50000"/>
                  <a:gd name="adj2" fmla="val 105554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294" name="Стрелка вправо 293"/>
              <p:cNvSpPr/>
              <p:nvPr/>
            </p:nvSpPr>
            <p:spPr bwMode="auto">
              <a:xfrm rot="16199998" flipH="1">
                <a:off x="4621936" y="2613899"/>
                <a:ext cx="495207" cy="80982"/>
              </a:xfrm>
              <a:prstGeom prst="rightArrow">
                <a:avLst>
                  <a:gd name="adj1" fmla="val 43936"/>
                  <a:gd name="adj2" fmla="val 91240"/>
                </a:avLst>
              </a:prstGeom>
              <a:solidFill>
                <a:srgbClr val="00206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  <p:sp>
          <p:nvSpPr>
            <p:cNvPr id="291" name="TextBox 290"/>
            <p:cNvSpPr txBox="1"/>
            <p:nvPr/>
          </p:nvSpPr>
          <p:spPr bwMode="auto">
            <a:xfrm>
              <a:off x="3876948" y="3146799"/>
              <a:ext cx="1940543" cy="38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Пунктуальность</a:t>
              </a:r>
              <a:endParaRPr/>
            </a:p>
          </p:txBody>
        </p:sp>
      </p:grpSp>
      <p:grpSp>
        <p:nvGrpSpPr>
          <p:cNvPr id="308" name="Группа 71"/>
          <p:cNvGrpSpPr/>
          <p:nvPr/>
        </p:nvGrpSpPr>
        <p:grpSpPr bwMode="auto">
          <a:xfrm>
            <a:off x="3853350" y="3490469"/>
            <a:ext cx="1289124" cy="1108622"/>
            <a:chOff x="4039230" y="4752578"/>
            <a:chExt cx="1940543" cy="1550634"/>
          </a:xfrm>
        </p:grpSpPr>
        <p:sp>
          <p:nvSpPr>
            <p:cNvPr id="309" name="TextBox 308"/>
            <p:cNvSpPr txBox="1"/>
            <p:nvPr/>
          </p:nvSpPr>
          <p:spPr bwMode="auto">
            <a:xfrm>
              <a:off x="4039230" y="5671828"/>
              <a:ext cx="1940543" cy="631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Позитив и уважение</a:t>
              </a:r>
              <a:endParaRPr/>
            </a:p>
          </p:txBody>
        </p:sp>
        <p:grpSp>
          <p:nvGrpSpPr>
            <p:cNvPr id="310" name="Группа 18"/>
            <p:cNvGrpSpPr>
              <a:grpSpLocks noChangeAspect="1"/>
            </p:cNvGrpSpPr>
            <p:nvPr/>
          </p:nvGrpSpPr>
          <p:grpSpPr bwMode="auto">
            <a:xfrm>
              <a:off x="4207946" y="4752578"/>
              <a:ext cx="1487292" cy="851291"/>
              <a:chOff x="2330450" y="2399637"/>
              <a:chExt cx="5010149" cy="2617158"/>
            </a:xfrm>
          </p:grpSpPr>
          <p:sp>
            <p:nvSpPr>
              <p:cNvPr id="311" name="Полилиния 1"/>
              <p:cNvSpPr/>
              <p:nvPr/>
            </p:nvSpPr>
            <p:spPr bwMode="auto">
              <a:xfrm>
                <a:off x="2641600" y="2399637"/>
                <a:ext cx="4241800" cy="398837"/>
              </a:xfrm>
              <a:custGeom>
                <a:avLst/>
                <a:gdLst>
                  <a:gd name="connsiteX0" fmla="*/ 0 w 4241800"/>
                  <a:gd name="connsiteY0" fmla="*/ 127662 h 398837"/>
                  <a:gd name="connsiteX1" fmla="*/ 311150 w 4241800"/>
                  <a:gd name="connsiteY1" fmla="*/ 299112 h 398837"/>
                  <a:gd name="connsiteX2" fmla="*/ 539750 w 4241800"/>
                  <a:gd name="connsiteY2" fmla="*/ 381662 h 398837"/>
                  <a:gd name="connsiteX3" fmla="*/ 774700 w 4241800"/>
                  <a:gd name="connsiteY3" fmla="*/ 394362 h 398837"/>
                  <a:gd name="connsiteX4" fmla="*/ 1016000 w 4241800"/>
                  <a:gd name="connsiteY4" fmla="*/ 324512 h 398837"/>
                  <a:gd name="connsiteX5" fmla="*/ 1276350 w 4241800"/>
                  <a:gd name="connsiteY5" fmla="*/ 184812 h 398837"/>
                  <a:gd name="connsiteX6" fmla="*/ 1536700 w 4241800"/>
                  <a:gd name="connsiteY6" fmla="*/ 83212 h 398837"/>
                  <a:gd name="connsiteX7" fmla="*/ 1930400 w 4241800"/>
                  <a:gd name="connsiteY7" fmla="*/ 7012 h 398837"/>
                  <a:gd name="connsiteX8" fmla="*/ 2241550 w 4241800"/>
                  <a:gd name="connsiteY8" fmla="*/ 7012 h 398837"/>
                  <a:gd name="connsiteX9" fmla="*/ 2470150 w 4241800"/>
                  <a:gd name="connsiteY9" fmla="*/ 38762 h 398837"/>
                  <a:gd name="connsiteX10" fmla="*/ 2743200 w 4241800"/>
                  <a:gd name="connsiteY10" fmla="*/ 140362 h 398837"/>
                  <a:gd name="connsiteX11" fmla="*/ 2946400 w 4241800"/>
                  <a:gd name="connsiteY11" fmla="*/ 197512 h 398837"/>
                  <a:gd name="connsiteX12" fmla="*/ 3225800 w 4241800"/>
                  <a:gd name="connsiteY12" fmla="*/ 280062 h 398837"/>
                  <a:gd name="connsiteX13" fmla="*/ 3409950 w 4241800"/>
                  <a:gd name="connsiteY13" fmla="*/ 368962 h 398837"/>
                  <a:gd name="connsiteX14" fmla="*/ 3695700 w 4241800"/>
                  <a:gd name="connsiteY14" fmla="*/ 280062 h 398837"/>
                  <a:gd name="connsiteX15" fmla="*/ 3911600 w 4241800"/>
                  <a:gd name="connsiteY15" fmla="*/ 197512 h 398837"/>
                  <a:gd name="connsiteX16" fmla="*/ 4241800 w 4241800"/>
                  <a:gd name="connsiteY16" fmla="*/ 64162 h 398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241800" h="398837" extrusionOk="0">
                    <a:moveTo>
                      <a:pt x="0" y="127662"/>
                    </a:moveTo>
                    <a:cubicBezTo>
                      <a:pt x="110596" y="192220"/>
                      <a:pt x="221192" y="256779"/>
                      <a:pt x="311150" y="299112"/>
                    </a:cubicBezTo>
                    <a:cubicBezTo>
                      <a:pt x="401108" y="341445"/>
                      <a:pt x="462492" y="365787"/>
                      <a:pt x="539750" y="381662"/>
                    </a:cubicBezTo>
                    <a:cubicBezTo>
                      <a:pt x="617008" y="397537"/>
                      <a:pt x="695325" y="403887"/>
                      <a:pt x="774700" y="394362"/>
                    </a:cubicBezTo>
                    <a:cubicBezTo>
                      <a:pt x="854075" y="384837"/>
                      <a:pt x="932392" y="359437"/>
                      <a:pt x="1016000" y="324512"/>
                    </a:cubicBezTo>
                    <a:cubicBezTo>
                      <a:pt x="1099608" y="289587"/>
                      <a:pt x="1189567" y="225029"/>
                      <a:pt x="1276350" y="184812"/>
                    </a:cubicBezTo>
                    <a:cubicBezTo>
                      <a:pt x="1363133" y="144595"/>
                      <a:pt x="1427692" y="112845"/>
                      <a:pt x="1536700" y="83212"/>
                    </a:cubicBezTo>
                    <a:cubicBezTo>
                      <a:pt x="1645708" y="53579"/>
                      <a:pt x="1812925" y="19712"/>
                      <a:pt x="1930400" y="7012"/>
                    </a:cubicBezTo>
                    <a:cubicBezTo>
                      <a:pt x="2047875" y="-5688"/>
                      <a:pt x="2151592" y="1720"/>
                      <a:pt x="2241550" y="7012"/>
                    </a:cubicBezTo>
                    <a:cubicBezTo>
                      <a:pt x="2331508" y="12304"/>
                      <a:pt x="2386542" y="16537"/>
                      <a:pt x="2470150" y="38762"/>
                    </a:cubicBezTo>
                    <a:cubicBezTo>
                      <a:pt x="2553758" y="60987"/>
                      <a:pt x="2663825" y="113904"/>
                      <a:pt x="2743200" y="140362"/>
                    </a:cubicBezTo>
                    <a:cubicBezTo>
                      <a:pt x="2822575" y="166820"/>
                      <a:pt x="2946400" y="197512"/>
                      <a:pt x="2946400" y="197512"/>
                    </a:cubicBezTo>
                    <a:cubicBezTo>
                      <a:pt x="3026833" y="220795"/>
                      <a:pt x="3148542" y="251487"/>
                      <a:pt x="3225800" y="280062"/>
                    </a:cubicBezTo>
                    <a:cubicBezTo>
                      <a:pt x="3303058" y="308637"/>
                      <a:pt x="3331633" y="368962"/>
                      <a:pt x="3409950" y="368962"/>
                    </a:cubicBezTo>
                    <a:cubicBezTo>
                      <a:pt x="3488267" y="368962"/>
                      <a:pt x="3612092" y="308637"/>
                      <a:pt x="3695700" y="280062"/>
                    </a:cubicBezTo>
                    <a:cubicBezTo>
                      <a:pt x="3779308" y="251487"/>
                      <a:pt x="3911600" y="197512"/>
                      <a:pt x="3911600" y="197512"/>
                    </a:cubicBezTo>
                    <a:lnTo>
                      <a:pt x="4241800" y="64162"/>
                    </a:ln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2" name="Полилиния 4"/>
              <p:cNvSpPr/>
              <p:nvPr/>
            </p:nvSpPr>
            <p:spPr bwMode="auto">
              <a:xfrm>
                <a:off x="3621382" y="2477171"/>
                <a:ext cx="2887406" cy="1818567"/>
              </a:xfrm>
              <a:custGeom>
                <a:avLst/>
                <a:gdLst>
                  <a:gd name="connsiteX0" fmla="*/ 1731668 w 2887406"/>
                  <a:gd name="connsiteY0" fmla="*/ 56479 h 1818567"/>
                  <a:gd name="connsiteX1" fmla="*/ 1401468 w 2887406"/>
                  <a:gd name="connsiteY1" fmla="*/ 5679 h 1818567"/>
                  <a:gd name="connsiteX2" fmla="*/ 1255418 w 2887406"/>
                  <a:gd name="connsiteY2" fmla="*/ 18379 h 1818567"/>
                  <a:gd name="connsiteX3" fmla="*/ 1020468 w 2887406"/>
                  <a:gd name="connsiteY3" fmla="*/ 158079 h 1818567"/>
                  <a:gd name="connsiteX4" fmla="*/ 829968 w 2887406"/>
                  <a:gd name="connsiteY4" fmla="*/ 266029 h 1818567"/>
                  <a:gd name="connsiteX5" fmla="*/ 709318 w 2887406"/>
                  <a:gd name="connsiteY5" fmla="*/ 323179 h 1818567"/>
                  <a:gd name="connsiteX6" fmla="*/ 639468 w 2887406"/>
                  <a:gd name="connsiteY6" fmla="*/ 361279 h 1818567"/>
                  <a:gd name="connsiteX7" fmla="*/ 556918 w 2887406"/>
                  <a:gd name="connsiteY7" fmla="*/ 386679 h 1818567"/>
                  <a:gd name="connsiteX8" fmla="*/ 468018 w 2887406"/>
                  <a:gd name="connsiteY8" fmla="*/ 443829 h 1818567"/>
                  <a:gd name="connsiteX9" fmla="*/ 321968 w 2887406"/>
                  <a:gd name="connsiteY9" fmla="*/ 526379 h 1818567"/>
                  <a:gd name="connsiteX10" fmla="*/ 233068 w 2887406"/>
                  <a:gd name="connsiteY10" fmla="*/ 653379 h 1818567"/>
                  <a:gd name="connsiteX11" fmla="*/ 156868 w 2887406"/>
                  <a:gd name="connsiteY11" fmla="*/ 735929 h 1818567"/>
                  <a:gd name="connsiteX12" fmla="*/ 55268 w 2887406"/>
                  <a:gd name="connsiteY12" fmla="*/ 805779 h 1818567"/>
                  <a:gd name="connsiteX13" fmla="*/ 10818 w 2887406"/>
                  <a:gd name="connsiteY13" fmla="*/ 888329 h 1818567"/>
                  <a:gd name="connsiteX14" fmla="*/ 4468 w 2887406"/>
                  <a:gd name="connsiteY14" fmla="*/ 1021679 h 1818567"/>
                  <a:gd name="connsiteX15" fmla="*/ 67968 w 2887406"/>
                  <a:gd name="connsiteY15" fmla="*/ 1110579 h 1818567"/>
                  <a:gd name="connsiteX16" fmla="*/ 214018 w 2887406"/>
                  <a:gd name="connsiteY16" fmla="*/ 1148679 h 1818567"/>
                  <a:gd name="connsiteX17" fmla="*/ 461668 w 2887406"/>
                  <a:gd name="connsiteY17" fmla="*/ 1078829 h 1818567"/>
                  <a:gd name="connsiteX18" fmla="*/ 639468 w 2887406"/>
                  <a:gd name="connsiteY18" fmla="*/ 970879 h 1818567"/>
                  <a:gd name="connsiteX19" fmla="*/ 766468 w 2887406"/>
                  <a:gd name="connsiteY19" fmla="*/ 843879 h 1818567"/>
                  <a:gd name="connsiteX20" fmla="*/ 849018 w 2887406"/>
                  <a:gd name="connsiteY20" fmla="*/ 761329 h 1818567"/>
                  <a:gd name="connsiteX21" fmla="*/ 950618 w 2887406"/>
                  <a:gd name="connsiteY21" fmla="*/ 710529 h 1818567"/>
                  <a:gd name="connsiteX22" fmla="*/ 1083968 w 2887406"/>
                  <a:gd name="connsiteY22" fmla="*/ 685129 h 1818567"/>
                  <a:gd name="connsiteX23" fmla="*/ 1242718 w 2887406"/>
                  <a:gd name="connsiteY23" fmla="*/ 716879 h 1818567"/>
                  <a:gd name="connsiteX24" fmla="*/ 1433218 w 2887406"/>
                  <a:gd name="connsiteY24" fmla="*/ 805779 h 1818567"/>
                  <a:gd name="connsiteX25" fmla="*/ 1687218 w 2887406"/>
                  <a:gd name="connsiteY25" fmla="*/ 951829 h 1818567"/>
                  <a:gd name="connsiteX26" fmla="*/ 1807868 w 2887406"/>
                  <a:gd name="connsiteY26" fmla="*/ 1034379 h 1818567"/>
                  <a:gd name="connsiteX27" fmla="*/ 1947568 w 2887406"/>
                  <a:gd name="connsiteY27" fmla="*/ 1174079 h 1818567"/>
                  <a:gd name="connsiteX28" fmla="*/ 2150768 w 2887406"/>
                  <a:gd name="connsiteY28" fmla="*/ 1326479 h 1818567"/>
                  <a:gd name="connsiteX29" fmla="*/ 2373018 w 2887406"/>
                  <a:gd name="connsiteY29" fmla="*/ 1428079 h 1818567"/>
                  <a:gd name="connsiteX30" fmla="*/ 2557168 w 2887406"/>
                  <a:gd name="connsiteY30" fmla="*/ 1466179 h 1818567"/>
                  <a:gd name="connsiteX31" fmla="*/ 2734968 w 2887406"/>
                  <a:gd name="connsiteY31" fmla="*/ 1472529 h 1818567"/>
                  <a:gd name="connsiteX32" fmla="*/ 2817518 w 2887406"/>
                  <a:gd name="connsiteY32" fmla="*/ 1491579 h 1818567"/>
                  <a:gd name="connsiteX33" fmla="*/ 2855618 w 2887406"/>
                  <a:gd name="connsiteY33" fmla="*/ 1523329 h 1818567"/>
                  <a:gd name="connsiteX34" fmla="*/ 2887368 w 2887406"/>
                  <a:gd name="connsiteY34" fmla="*/ 1599529 h 1818567"/>
                  <a:gd name="connsiteX35" fmla="*/ 2849268 w 2887406"/>
                  <a:gd name="connsiteY35" fmla="*/ 1720179 h 1818567"/>
                  <a:gd name="connsiteX36" fmla="*/ 2658768 w 2887406"/>
                  <a:gd name="connsiteY36" fmla="*/ 1783679 h 1818567"/>
                  <a:gd name="connsiteX37" fmla="*/ 2493668 w 2887406"/>
                  <a:gd name="connsiteY37" fmla="*/ 1809079 h 1818567"/>
                  <a:gd name="connsiteX38" fmla="*/ 2290468 w 2887406"/>
                  <a:gd name="connsiteY38" fmla="*/ 1809079 h 1818567"/>
                  <a:gd name="connsiteX39" fmla="*/ 2011068 w 2887406"/>
                  <a:gd name="connsiteY39" fmla="*/ 1694779 h 1818567"/>
                  <a:gd name="connsiteX40" fmla="*/ 1725318 w 2887406"/>
                  <a:gd name="connsiteY40" fmla="*/ 1555079 h 1818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887406" h="1818567" extrusionOk="0">
                    <a:moveTo>
                      <a:pt x="1731668" y="56479"/>
                    </a:moveTo>
                    <a:cubicBezTo>
                      <a:pt x="1606255" y="34254"/>
                      <a:pt x="1480843" y="12029"/>
                      <a:pt x="1401468" y="5679"/>
                    </a:cubicBezTo>
                    <a:cubicBezTo>
                      <a:pt x="1322093" y="-671"/>
                      <a:pt x="1318918" y="-7021"/>
                      <a:pt x="1255418" y="18379"/>
                    </a:cubicBezTo>
                    <a:cubicBezTo>
                      <a:pt x="1191918" y="43779"/>
                      <a:pt x="1091376" y="116804"/>
                      <a:pt x="1020468" y="158079"/>
                    </a:cubicBezTo>
                    <a:cubicBezTo>
                      <a:pt x="949560" y="199354"/>
                      <a:pt x="881826" y="238512"/>
                      <a:pt x="829968" y="266029"/>
                    </a:cubicBezTo>
                    <a:cubicBezTo>
                      <a:pt x="778110" y="293546"/>
                      <a:pt x="741068" y="307304"/>
                      <a:pt x="709318" y="323179"/>
                    </a:cubicBezTo>
                    <a:cubicBezTo>
                      <a:pt x="677568" y="339054"/>
                      <a:pt x="664868" y="350696"/>
                      <a:pt x="639468" y="361279"/>
                    </a:cubicBezTo>
                    <a:cubicBezTo>
                      <a:pt x="614068" y="371862"/>
                      <a:pt x="585493" y="372921"/>
                      <a:pt x="556918" y="386679"/>
                    </a:cubicBezTo>
                    <a:cubicBezTo>
                      <a:pt x="528343" y="400437"/>
                      <a:pt x="507176" y="420546"/>
                      <a:pt x="468018" y="443829"/>
                    </a:cubicBezTo>
                    <a:cubicBezTo>
                      <a:pt x="428860" y="467112"/>
                      <a:pt x="361126" y="491454"/>
                      <a:pt x="321968" y="526379"/>
                    </a:cubicBezTo>
                    <a:cubicBezTo>
                      <a:pt x="282810" y="561304"/>
                      <a:pt x="260585" y="618454"/>
                      <a:pt x="233068" y="653379"/>
                    </a:cubicBezTo>
                    <a:cubicBezTo>
                      <a:pt x="205551" y="688304"/>
                      <a:pt x="186501" y="710529"/>
                      <a:pt x="156868" y="735929"/>
                    </a:cubicBezTo>
                    <a:cubicBezTo>
                      <a:pt x="127235" y="761329"/>
                      <a:pt x="79610" y="780379"/>
                      <a:pt x="55268" y="805779"/>
                    </a:cubicBezTo>
                    <a:cubicBezTo>
                      <a:pt x="30926" y="831179"/>
                      <a:pt x="19285" y="852346"/>
                      <a:pt x="10818" y="888329"/>
                    </a:cubicBezTo>
                    <a:cubicBezTo>
                      <a:pt x="2351" y="924312"/>
                      <a:pt x="-5057" y="984637"/>
                      <a:pt x="4468" y="1021679"/>
                    </a:cubicBezTo>
                    <a:cubicBezTo>
                      <a:pt x="13993" y="1058721"/>
                      <a:pt x="33043" y="1089412"/>
                      <a:pt x="67968" y="1110579"/>
                    </a:cubicBezTo>
                    <a:cubicBezTo>
                      <a:pt x="102893" y="1131746"/>
                      <a:pt x="148401" y="1153971"/>
                      <a:pt x="214018" y="1148679"/>
                    </a:cubicBezTo>
                    <a:cubicBezTo>
                      <a:pt x="279635" y="1143387"/>
                      <a:pt x="390760" y="1108462"/>
                      <a:pt x="461668" y="1078829"/>
                    </a:cubicBezTo>
                    <a:cubicBezTo>
                      <a:pt x="532576" y="1049196"/>
                      <a:pt x="588668" y="1010037"/>
                      <a:pt x="639468" y="970879"/>
                    </a:cubicBezTo>
                    <a:cubicBezTo>
                      <a:pt x="690268" y="931721"/>
                      <a:pt x="766468" y="843879"/>
                      <a:pt x="766468" y="843879"/>
                    </a:cubicBezTo>
                    <a:cubicBezTo>
                      <a:pt x="801393" y="808954"/>
                      <a:pt x="818326" y="783554"/>
                      <a:pt x="849018" y="761329"/>
                    </a:cubicBezTo>
                    <a:cubicBezTo>
                      <a:pt x="879710" y="739104"/>
                      <a:pt x="911460" y="723229"/>
                      <a:pt x="950618" y="710529"/>
                    </a:cubicBezTo>
                    <a:cubicBezTo>
                      <a:pt x="989776" y="697829"/>
                      <a:pt x="1035285" y="684071"/>
                      <a:pt x="1083968" y="685129"/>
                    </a:cubicBezTo>
                    <a:cubicBezTo>
                      <a:pt x="1132651" y="686187"/>
                      <a:pt x="1184510" y="696771"/>
                      <a:pt x="1242718" y="716879"/>
                    </a:cubicBezTo>
                    <a:cubicBezTo>
                      <a:pt x="1300926" y="736987"/>
                      <a:pt x="1359135" y="766621"/>
                      <a:pt x="1433218" y="805779"/>
                    </a:cubicBezTo>
                    <a:cubicBezTo>
                      <a:pt x="1507301" y="844937"/>
                      <a:pt x="1624776" y="913729"/>
                      <a:pt x="1687218" y="951829"/>
                    </a:cubicBezTo>
                    <a:cubicBezTo>
                      <a:pt x="1749660" y="989929"/>
                      <a:pt x="1764476" y="997337"/>
                      <a:pt x="1807868" y="1034379"/>
                    </a:cubicBezTo>
                    <a:cubicBezTo>
                      <a:pt x="1851260" y="1071421"/>
                      <a:pt x="1890418" y="1125396"/>
                      <a:pt x="1947568" y="1174079"/>
                    </a:cubicBezTo>
                    <a:cubicBezTo>
                      <a:pt x="2004718" y="1222762"/>
                      <a:pt x="2079860" y="1284146"/>
                      <a:pt x="2150768" y="1326479"/>
                    </a:cubicBezTo>
                    <a:cubicBezTo>
                      <a:pt x="2221676" y="1368812"/>
                      <a:pt x="2305285" y="1404796"/>
                      <a:pt x="2373018" y="1428079"/>
                    </a:cubicBezTo>
                    <a:cubicBezTo>
                      <a:pt x="2440751" y="1451362"/>
                      <a:pt x="2496843" y="1458771"/>
                      <a:pt x="2557168" y="1466179"/>
                    </a:cubicBezTo>
                    <a:cubicBezTo>
                      <a:pt x="2617493" y="1473587"/>
                      <a:pt x="2691576" y="1468296"/>
                      <a:pt x="2734968" y="1472529"/>
                    </a:cubicBezTo>
                    <a:cubicBezTo>
                      <a:pt x="2778360" y="1476762"/>
                      <a:pt x="2797410" y="1483112"/>
                      <a:pt x="2817518" y="1491579"/>
                    </a:cubicBezTo>
                    <a:cubicBezTo>
                      <a:pt x="2837626" y="1500046"/>
                      <a:pt x="2843976" y="1505337"/>
                      <a:pt x="2855618" y="1523329"/>
                    </a:cubicBezTo>
                    <a:cubicBezTo>
                      <a:pt x="2867260" y="1541321"/>
                      <a:pt x="2888426" y="1566721"/>
                      <a:pt x="2887368" y="1599529"/>
                    </a:cubicBezTo>
                    <a:cubicBezTo>
                      <a:pt x="2886310" y="1632337"/>
                      <a:pt x="2887368" y="1689487"/>
                      <a:pt x="2849268" y="1720179"/>
                    </a:cubicBezTo>
                    <a:cubicBezTo>
                      <a:pt x="2811168" y="1750871"/>
                      <a:pt x="2718035" y="1768862"/>
                      <a:pt x="2658768" y="1783679"/>
                    </a:cubicBezTo>
                    <a:cubicBezTo>
                      <a:pt x="2599501" y="1798496"/>
                      <a:pt x="2555051" y="1804846"/>
                      <a:pt x="2493668" y="1809079"/>
                    </a:cubicBezTo>
                    <a:cubicBezTo>
                      <a:pt x="2432285" y="1813312"/>
                      <a:pt x="2370901" y="1828129"/>
                      <a:pt x="2290468" y="1809079"/>
                    </a:cubicBezTo>
                    <a:cubicBezTo>
                      <a:pt x="2210035" y="1790029"/>
                      <a:pt x="2105260" y="1737112"/>
                      <a:pt x="2011068" y="1694779"/>
                    </a:cubicBezTo>
                    <a:cubicBezTo>
                      <a:pt x="1916876" y="1652446"/>
                      <a:pt x="1821097" y="1603762"/>
                      <a:pt x="1725318" y="1555079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3" name="Полилиния 6"/>
              <p:cNvSpPr/>
              <p:nvPr/>
            </p:nvSpPr>
            <p:spPr bwMode="auto">
              <a:xfrm>
                <a:off x="2330450" y="3321050"/>
                <a:ext cx="825500" cy="924733"/>
              </a:xfrm>
              <a:custGeom>
                <a:avLst/>
                <a:gdLst>
                  <a:gd name="connsiteX0" fmla="*/ 825500 w 825500"/>
                  <a:gd name="connsiteY0" fmla="*/ 0 h 924733"/>
                  <a:gd name="connsiteX1" fmla="*/ 749300 w 825500"/>
                  <a:gd name="connsiteY1" fmla="*/ 234950 h 924733"/>
                  <a:gd name="connsiteX2" fmla="*/ 622300 w 825500"/>
                  <a:gd name="connsiteY2" fmla="*/ 501650 h 924733"/>
                  <a:gd name="connsiteX3" fmla="*/ 469900 w 825500"/>
                  <a:gd name="connsiteY3" fmla="*/ 755650 h 924733"/>
                  <a:gd name="connsiteX4" fmla="*/ 336550 w 825500"/>
                  <a:gd name="connsiteY4" fmla="*/ 908050 h 924733"/>
                  <a:gd name="connsiteX5" fmla="*/ 139700 w 825500"/>
                  <a:gd name="connsiteY5" fmla="*/ 920750 h 924733"/>
                  <a:gd name="connsiteX6" fmla="*/ 0 w 825500"/>
                  <a:gd name="connsiteY6" fmla="*/ 908050 h 92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25500" h="924733" extrusionOk="0">
                    <a:moveTo>
                      <a:pt x="825500" y="0"/>
                    </a:moveTo>
                    <a:cubicBezTo>
                      <a:pt x="804333" y="75671"/>
                      <a:pt x="783167" y="151342"/>
                      <a:pt x="749300" y="234950"/>
                    </a:cubicBezTo>
                    <a:cubicBezTo>
                      <a:pt x="715433" y="318558"/>
                      <a:pt x="668867" y="414867"/>
                      <a:pt x="622300" y="501650"/>
                    </a:cubicBezTo>
                    <a:cubicBezTo>
                      <a:pt x="575733" y="588433"/>
                      <a:pt x="517525" y="687917"/>
                      <a:pt x="469900" y="755650"/>
                    </a:cubicBezTo>
                    <a:cubicBezTo>
                      <a:pt x="422275" y="823383"/>
                      <a:pt x="391583" y="880533"/>
                      <a:pt x="336550" y="908050"/>
                    </a:cubicBezTo>
                    <a:cubicBezTo>
                      <a:pt x="281517" y="935567"/>
                      <a:pt x="195792" y="920750"/>
                      <a:pt x="139700" y="920750"/>
                    </a:cubicBezTo>
                    <a:cubicBezTo>
                      <a:pt x="83608" y="920750"/>
                      <a:pt x="41804" y="914400"/>
                      <a:pt x="0" y="9080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4" name="Полилиния 7"/>
              <p:cNvSpPr/>
              <p:nvPr/>
            </p:nvSpPr>
            <p:spPr bwMode="auto">
              <a:xfrm>
                <a:off x="6267450" y="2984500"/>
                <a:ext cx="339605" cy="1130300"/>
              </a:xfrm>
              <a:custGeom>
                <a:avLst/>
                <a:gdLst>
                  <a:gd name="connsiteX0" fmla="*/ 0 w 339605"/>
                  <a:gd name="connsiteY0" fmla="*/ 0 h 1130300"/>
                  <a:gd name="connsiteX1" fmla="*/ 133350 w 339605"/>
                  <a:gd name="connsiteY1" fmla="*/ 215900 h 1130300"/>
                  <a:gd name="connsiteX2" fmla="*/ 228600 w 339605"/>
                  <a:gd name="connsiteY2" fmla="*/ 438150 h 1130300"/>
                  <a:gd name="connsiteX3" fmla="*/ 304800 w 339605"/>
                  <a:gd name="connsiteY3" fmla="*/ 673100 h 1130300"/>
                  <a:gd name="connsiteX4" fmla="*/ 336550 w 339605"/>
                  <a:gd name="connsiteY4" fmla="*/ 933450 h 1130300"/>
                  <a:gd name="connsiteX5" fmla="*/ 336550 w 339605"/>
                  <a:gd name="connsiteY5" fmla="*/ 1130300 h 113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9605" h="1130300" extrusionOk="0">
                    <a:moveTo>
                      <a:pt x="0" y="0"/>
                    </a:moveTo>
                    <a:cubicBezTo>
                      <a:pt x="47625" y="71437"/>
                      <a:pt x="95250" y="142875"/>
                      <a:pt x="133350" y="215900"/>
                    </a:cubicBezTo>
                    <a:cubicBezTo>
                      <a:pt x="171450" y="288925"/>
                      <a:pt x="200025" y="361950"/>
                      <a:pt x="228600" y="438150"/>
                    </a:cubicBezTo>
                    <a:cubicBezTo>
                      <a:pt x="257175" y="514350"/>
                      <a:pt x="286808" y="590550"/>
                      <a:pt x="304800" y="673100"/>
                    </a:cubicBezTo>
                    <a:cubicBezTo>
                      <a:pt x="322792" y="755650"/>
                      <a:pt x="331258" y="857250"/>
                      <a:pt x="336550" y="933450"/>
                    </a:cubicBezTo>
                    <a:cubicBezTo>
                      <a:pt x="341842" y="1009650"/>
                      <a:pt x="339196" y="1069975"/>
                      <a:pt x="336550" y="113030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5" name="Полилиния 9"/>
              <p:cNvSpPr/>
              <p:nvPr/>
            </p:nvSpPr>
            <p:spPr bwMode="auto">
              <a:xfrm>
                <a:off x="6483350" y="3994150"/>
                <a:ext cx="857250" cy="261670"/>
              </a:xfrm>
              <a:custGeom>
                <a:avLst/>
                <a:gdLst>
                  <a:gd name="connsiteX0" fmla="*/ 857250 w 857250"/>
                  <a:gd name="connsiteY0" fmla="*/ 0 h 261670"/>
                  <a:gd name="connsiteX1" fmla="*/ 571500 w 857250"/>
                  <a:gd name="connsiteY1" fmla="*/ 114300 h 261670"/>
                  <a:gd name="connsiteX2" fmla="*/ 260350 w 857250"/>
                  <a:gd name="connsiteY2" fmla="*/ 234950 h 261670"/>
                  <a:gd name="connsiteX3" fmla="*/ 120650 w 857250"/>
                  <a:gd name="connsiteY3" fmla="*/ 260350 h 261670"/>
                  <a:gd name="connsiteX4" fmla="*/ 0 w 857250"/>
                  <a:gd name="connsiteY4" fmla="*/ 209550 h 261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7250" h="261670" extrusionOk="0">
                    <a:moveTo>
                      <a:pt x="857250" y="0"/>
                    </a:moveTo>
                    <a:lnTo>
                      <a:pt x="571500" y="114300"/>
                    </a:lnTo>
                    <a:cubicBezTo>
                      <a:pt x="472017" y="153458"/>
                      <a:pt x="335492" y="210608"/>
                      <a:pt x="260350" y="234950"/>
                    </a:cubicBezTo>
                    <a:cubicBezTo>
                      <a:pt x="185208" y="259292"/>
                      <a:pt x="164042" y="264583"/>
                      <a:pt x="120650" y="260350"/>
                    </a:cubicBezTo>
                    <a:cubicBezTo>
                      <a:pt x="77258" y="256117"/>
                      <a:pt x="38629" y="232833"/>
                      <a:pt x="0" y="2095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6" name="Полилиния 10"/>
              <p:cNvSpPr/>
              <p:nvPr/>
            </p:nvSpPr>
            <p:spPr bwMode="auto">
              <a:xfrm>
                <a:off x="2895600" y="3995001"/>
                <a:ext cx="1194578" cy="716759"/>
              </a:xfrm>
              <a:custGeom>
                <a:avLst/>
                <a:gdLst>
                  <a:gd name="connsiteX0" fmla="*/ 0 w 1194578"/>
                  <a:gd name="connsiteY0" fmla="*/ 5499 h 716759"/>
                  <a:gd name="connsiteX1" fmla="*/ 114300 w 1194578"/>
                  <a:gd name="connsiteY1" fmla="*/ 5499 h 716759"/>
                  <a:gd name="connsiteX2" fmla="*/ 349250 w 1194578"/>
                  <a:gd name="connsiteY2" fmla="*/ 62649 h 716759"/>
                  <a:gd name="connsiteX3" fmla="*/ 603250 w 1194578"/>
                  <a:gd name="connsiteY3" fmla="*/ 202349 h 716759"/>
                  <a:gd name="connsiteX4" fmla="*/ 755650 w 1194578"/>
                  <a:gd name="connsiteY4" fmla="*/ 322999 h 716759"/>
                  <a:gd name="connsiteX5" fmla="*/ 736600 w 1194578"/>
                  <a:gd name="connsiteY5" fmla="*/ 437299 h 716759"/>
                  <a:gd name="connsiteX6" fmla="*/ 730250 w 1194578"/>
                  <a:gd name="connsiteY6" fmla="*/ 519849 h 716759"/>
                  <a:gd name="connsiteX7" fmla="*/ 819150 w 1194578"/>
                  <a:gd name="connsiteY7" fmla="*/ 672249 h 716759"/>
                  <a:gd name="connsiteX8" fmla="*/ 1003300 w 1194578"/>
                  <a:gd name="connsiteY8" fmla="*/ 716699 h 716759"/>
                  <a:gd name="connsiteX9" fmla="*/ 1130300 w 1194578"/>
                  <a:gd name="connsiteY9" fmla="*/ 665899 h 716759"/>
                  <a:gd name="connsiteX10" fmla="*/ 1143000 w 1194578"/>
                  <a:gd name="connsiteY10" fmla="*/ 576999 h 716759"/>
                  <a:gd name="connsiteX11" fmla="*/ 1193800 w 1194578"/>
                  <a:gd name="connsiteY11" fmla="*/ 449999 h 716759"/>
                  <a:gd name="connsiteX12" fmla="*/ 1098550 w 1194578"/>
                  <a:gd name="connsiteY12" fmla="*/ 354749 h 716759"/>
                  <a:gd name="connsiteX13" fmla="*/ 990600 w 1194578"/>
                  <a:gd name="connsiteY13" fmla="*/ 322999 h 716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4578" h="716759" extrusionOk="0">
                    <a:moveTo>
                      <a:pt x="0" y="5499"/>
                    </a:moveTo>
                    <a:cubicBezTo>
                      <a:pt x="28046" y="736"/>
                      <a:pt x="56092" y="-4026"/>
                      <a:pt x="114300" y="5499"/>
                    </a:cubicBezTo>
                    <a:cubicBezTo>
                      <a:pt x="172508" y="15024"/>
                      <a:pt x="267758" y="29841"/>
                      <a:pt x="349250" y="62649"/>
                    </a:cubicBezTo>
                    <a:cubicBezTo>
                      <a:pt x="430742" y="95457"/>
                      <a:pt x="535517" y="158957"/>
                      <a:pt x="603250" y="202349"/>
                    </a:cubicBezTo>
                    <a:cubicBezTo>
                      <a:pt x="670983" y="245741"/>
                      <a:pt x="733425" y="283841"/>
                      <a:pt x="755650" y="322999"/>
                    </a:cubicBezTo>
                    <a:cubicBezTo>
                      <a:pt x="777875" y="362157"/>
                      <a:pt x="740833" y="404491"/>
                      <a:pt x="736600" y="437299"/>
                    </a:cubicBezTo>
                    <a:cubicBezTo>
                      <a:pt x="732367" y="470107"/>
                      <a:pt x="716492" y="480691"/>
                      <a:pt x="730250" y="519849"/>
                    </a:cubicBezTo>
                    <a:cubicBezTo>
                      <a:pt x="744008" y="559007"/>
                      <a:pt x="773642" y="639441"/>
                      <a:pt x="819150" y="672249"/>
                    </a:cubicBezTo>
                    <a:cubicBezTo>
                      <a:pt x="864658" y="705057"/>
                      <a:pt x="951442" y="717757"/>
                      <a:pt x="1003300" y="716699"/>
                    </a:cubicBezTo>
                    <a:cubicBezTo>
                      <a:pt x="1055158" y="715641"/>
                      <a:pt x="1107017" y="689182"/>
                      <a:pt x="1130300" y="665899"/>
                    </a:cubicBezTo>
                    <a:cubicBezTo>
                      <a:pt x="1153583" y="642616"/>
                      <a:pt x="1132417" y="612982"/>
                      <a:pt x="1143000" y="576999"/>
                    </a:cubicBezTo>
                    <a:cubicBezTo>
                      <a:pt x="1153583" y="541016"/>
                      <a:pt x="1201208" y="487041"/>
                      <a:pt x="1193800" y="449999"/>
                    </a:cubicBezTo>
                    <a:cubicBezTo>
                      <a:pt x="1186392" y="412957"/>
                      <a:pt x="1132417" y="375916"/>
                      <a:pt x="1098550" y="354749"/>
                    </a:cubicBezTo>
                    <a:cubicBezTo>
                      <a:pt x="1064683" y="333582"/>
                      <a:pt x="1027641" y="328290"/>
                      <a:pt x="990600" y="322999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7" name="Полилиния 11"/>
              <p:cNvSpPr/>
              <p:nvPr/>
            </p:nvSpPr>
            <p:spPr bwMode="auto">
              <a:xfrm>
                <a:off x="3219388" y="4070350"/>
                <a:ext cx="368362" cy="453558"/>
              </a:xfrm>
              <a:custGeom>
                <a:avLst/>
                <a:gdLst>
                  <a:gd name="connsiteX0" fmla="*/ 6412 w 368362"/>
                  <a:gd name="connsiteY0" fmla="*/ 0 h 453558"/>
                  <a:gd name="connsiteX1" fmla="*/ 12762 w 368362"/>
                  <a:gd name="connsiteY1" fmla="*/ 107950 h 453558"/>
                  <a:gd name="connsiteX2" fmla="*/ 62 w 368362"/>
                  <a:gd name="connsiteY2" fmla="*/ 215900 h 453558"/>
                  <a:gd name="connsiteX3" fmla="*/ 19112 w 368362"/>
                  <a:gd name="connsiteY3" fmla="*/ 349250 h 453558"/>
                  <a:gd name="connsiteX4" fmla="*/ 108012 w 368362"/>
                  <a:gd name="connsiteY4" fmla="*/ 444500 h 453558"/>
                  <a:gd name="connsiteX5" fmla="*/ 241362 w 368362"/>
                  <a:gd name="connsiteY5" fmla="*/ 438150 h 453558"/>
                  <a:gd name="connsiteX6" fmla="*/ 330262 w 368362"/>
                  <a:gd name="connsiteY6" fmla="*/ 342900 h 453558"/>
                  <a:gd name="connsiteX7" fmla="*/ 368362 w 368362"/>
                  <a:gd name="connsiteY7" fmla="*/ 184150 h 453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8362" h="453558" extrusionOk="0">
                    <a:moveTo>
                      <a:pt x="6412" y="0"/>
                    </a:moveTo>
                    <a:cubicBezTo>
                      <a:pt x="10116" y="35983"/>
                      <a:pt x="13820" y="71967"/>
                      <a:pt x="12762" y="107950"/>
                    </a:cubicBezTo>
                    <a:cubicBezTo>
                      <a:pt x="11704" y="143933"/>
                      <a:pt x="-996" y="175683"/>
                      <a:pt x="62" y="215900"/>
                    </a:cubicBezTo>
                    <a:cubicBezTo>
                      <a:pt x="1120" y="256117"/>
                      <a:pt x="1120" y="311150"/>
                      <a:pt x="19112" y="349250"/>
                    </a:cubicBezTo>
                    <a:cubicBezTo>
                      <a:pt x="37104" y="387350"/>
                      <a:pt x="70970" y="429683"/>
                      <a:pt x="108012" y="444500"/>
                    </a:cubicBezTo>
                    <a:cubicBezTo>
                      <a:pt x="145054" y="459317"/>
                      <a:pt x="204320" y="455083"/>
                      <a:pt x="241362" y="438150"/>
                    </a:cubicBezTo>
                    <a:cubicBezTo>
                      <a:pt x="278404" y="421217"/>
                      <a:pt x="309095" y="385233"/>
                      <a:pt x="330262" y="342900"/>
                    </a:cubicBezTo>
                    <a:cubicBezTo>
                      <a:pt x="351429" y="300567"/>
                      <a:pt x="359895" y="242358"/>
                      <a:pt x="368362" y="1841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8" name="Полилиния 12"/>
              <p:cNvSpPr/>
              <p:nvPr/>
            </p:nvSpPr>
            <p:spPr bwMode="auto">
              <a:xfrm>
                <a:off x="5092700" y="4292600"/>
                <a:ext cx="1047877" cy="344333"/>
              </a:xfrm>
              <a:custGeom>
                <a:avLst/>
                <a:gdLst>
                  <a:gd name="connsiteX0" fmla="*/ 1016000 w 1047877"/>
                  <a:gd name="connsiteY0" fmla="*/ 0 h 344333"/>
                  <a:gd name="connsiteX1" fmla="*/ 1047750 w 1047877"/>
                  <a:gd name="connsiteY1" fmla="*/ 101600 h 344333"/>
                  <a:gd name="connsiteX2" fmla="*/ 1022350 w 1047877"/>
                  <a:gd name="connsiteY2" fmla="*/ 158750 h 344333"/>
                  <a:gd name="connsiteX3" fmla="*/ 920750 w 1047877"/>
                  <a:gd name="connsiteY3" fmla="*/ 247650 h 344333"/>
                  <a:gd name="connsiteX4" fmla="*/ 793750 w 1047877"/>
                  <a:gd name="connsiteY4" fmla="*/ 317500 h 344333"/>
                  <a:gd name="connsiteX5" fmla="*/ 692150 w 1047877"/>
                  <a:gd name="connsiteY5" fmla="*/ 342900 h 344333"/>
                  <a:gd name="connsiteX6" fmla="*/ 508000 w 1047877"/>
                  <a:gd name="connsiteY6" fmla="*/ 279400 h 344333"/>
                  <a:gd name="connsiteX7" fmla="*/ 311150 w 1047877"/>
                  <a:gd name="connsiteY7" fmla="*/ 177800 h 344333"/>
                  <a:gd name="connsiteX8" fmla="*/ 146050 w 1047877"/>
                  <a:gd name="connsiteY8" fmla="*/ 107950 h 344333"/>
                  <a:gd name="connsiteX9" fmla="*/ 0 w 1047877"/>
                  <a:gd name="connsiteY9" fmla="*/ 57150 h 344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47877" h="344333" extrusionOk="0">
                    <a:moveTo>
                      <a:pt x="1016000" y="0"/>
                    </a:moveTo>
                    <a:cubicBezTo>
                      <a:pt x="1031346" y="37571"/>
                      <a:pt x="1046692" y="75142"/>
                      <a:pt x="1047750" y="101600"/>
                    </a:cubicBezTo>
                    <a:cubicBezTo>
                      <a:pt x="1048808" y="128058"/>
                      <a:pt x="1043517" y="134408"/>
                      <a:pt x="1022350" y="158750"/>
                    </a:cubicBezTo>
                    <a:cubicBezTo>
                      <a:pt x="1001183" y="183092"/>
                      <a:pt x="958850" y="221192"/>
                      <a:pt x="920750" y="247650"/>
                    </a:cubicBezTo>
                    <a:cubicBezTo>
                      <a:pt x="882650" y="274108"/>
                      <a:pt x="831850" y="301625"/>
                      <a:pt x="793750" y="317500"/>
                    </a:cubicBezTo>
                    <a:cubicBezTo>
                      <a:pt x="755650" y="333375"/>
                      <a:pt x="739775" y="349250"/>
                      <a:pt x="692150" y="342900"/>
                    </a:cubicBezTo>
                    <a:cubicBezTo>
                      <a:pt x="644525" y="336550"/>
                      <a:pt x="571500" y="306917"/>
                      <a:pt x="508000" y="279400"/>
                    </a:cubicBezTo>
                    <a:cubicBezTo>
                      <a:pt x="444500" y="251883"/>
                      <a:pt x="371475" y="206375"/>
                      <a:pt x="311150" y="177800"/>
                    </a:cubicBezTo>
                    <a:cubicBezTo>
                      <a:pt x="250825" y="149225"/>
                      <a:pt x="197908" y="128058"/>
                      <a:pt x="146050" y="107950"/>
                    </a:cubicBezTo>
                    <a:cubicBezTo>
                      <a:pt x="94192" y="87842"/>
                      <a:pt x="47096" y="72496"/>
                      <a:pt x="0" y="5715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19" name="Полилиния 13"/>
              <p:cNvSpPr/>
              <p:nvPr/>
            </p:nvSpPr>
            <p:spPr bwMode="auto">
              <a:xfrm>
                <a:off x="4032250" y="4383813"/>
                <a:ext cx="467271" cy="451028"/>
              </a:xfrm>
              <a:custGeom>
                <a:avLst/>
                <a:gdLst>
                  <a:gd name="connsiteX0" fmla="*/ 63500 w 467271"/>
                  <a:gd name="connsiteY0" fmla="*/ 67537 h 451028"/>
                  <a:gd name="connsiteX1" fmla="*/ 133350 w 467271"/>
                  <a:gd name="connsiteY1" fmla="*/ 10387 h 451028"/>
                  <a:gd name="connsiteX2" fmla="*/ 266700 w 467271"/>
                  <a:gd name="connsiteY2" fmla="*/ 4037 h 451028"/>
                  <a:gd name="connsiteX3" fmla="*/ 387350 w 467271"/>
                  <a:gd name="connsiteY3" fmla="*/ 54837 h 451028"/>
                  <a:gd name="connsiteX4" fmla="*/ 457200 w 467271"/>
                  <a:gd name="connsiteY4" fmla="*/ 162787 h 451028"/>
                  <a:gd name="connsiteX5" fmla="*/ 463550 w 467271"/>
                  <a:gd name="connsiteY5" fmla="*/ 270737 h 451028"/>
                  <a:gd name="connsiteX6" fmla="*/ 425450 w 467271"/>
                  <a:gd name="connsiteY6" fmla="*/ 372337 h 451028"/>
                  <a:gd name="connsiteX7" fmla="*/ 330200 w 467271"/>
                  <a:gd name="connsiteY7" fmla="*/ 435837 h 451028"/>
                  <a:gd name="connsiteX8" fmla="*/ 203200 w 467271"/>
                  <a:gd name="connsiteY8" fmla="*/ 448537 h 451028"/>
                  <a:gd name="connsiteX9" fmla="*/ 88900 w 467271"/>
                  <a:gd name="connsiteY9" fmla="*/ 397737 h 451028"/>
                  <a:gd name="connsiteX10" fmla="*/ 0 w 467271"/>
                  <a:gd name="connsiteY10" fmla="*/ 302487 h 451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271" h="451028" extrusionOk="0">
                    <a:moveTo>
                      <a:pt x="63500" y="67537"/>
                    </a:moveTo>
                    <a:cubicBezTo>
                      <a:pt x="81491" y="44253"/>
                      <a:pt x="99483" y="20970"/>
                      <a:pt x="133350" y="10387"/>
                    </a:cubicBezTo>
                    <a:cubicBezTo>
                      <a:pt x="167217" y="-196"/>
                      <a:pt x="224367" y="-3371"/>
                      <a:pt x="266700" y="4037"/>
                    </a:cubicBezTo>
                    <a:cubicBezTo>
                      <a:pt x="309033" y="11445"/>
                      <a:pt x="355600" y="28379"/>
                      <a:pt x="387350" y="54837"/>
                    </a:cubicBezTo>
                    <a:cubicBezTo>
                      <a:pt x="419100" y="81295"/>
                      <a:pt x="444500" y="126804"/>
                      <a:pt x="457200" y="162787"/>
                    </a:cubicBezTo>
                    <a:cubicBezTo>
                      <a:pt x="469900" y="198770"/>
                      <a:pt x="468842" y="235812"/>
                      <a:pt x="463550" y="270737"/>
                    </a:cubicBezTo>
                    <a:cubicBezTo>
                      <a:pt x="458258" y="305662"/>
                      <a:pt x="447675" y="344820"/>
                      <a:pt x="425450" y="372337"/>
                    </a:cubicBezTo>
                    <a:cubicBezTo>
                      <a:pt x="403225" y="399854"/>
                      <a:pt x="367242" y="423137"/>
                      <a:pt x="330200" y="435837"/>
                    </a:cubicBezTo>
                    <a:cubicBezTo>
                      <a:pt x="293158" y="448537"/>
                      <a:pt x="243417" y="454887"/>
                      <a:pt x="203200" y="448537"/>
                    </a:cubicBezTo>
                    <a:cubicBezTo>
                      <a:pt x="162983" y="442187"/>
                      <a:pt x="122767" y="422079"/>
                      <a:pt x="88900" y="397737"/>
                    </a:cubicBezTo>
                    <a:cubicBezTo>
                      <a:pt x="55033" y="373395"/>
                      <a:pt x="27516" y="337941"/>
                      <a:pt x="0" y="302487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0" name="Полилиния 15"/>
              <p:cNvSpPr/>
              <p:nvPr/>
            </p:nvSpPr>
            <p:spPr bwMode="auto">
              <a:xfrm>
                <a:off x="4425950" y="4552686"/>
                <a:ext cx="461933" cy="464110"/>
              </a:xfrm>
              <a:custGeom>
                <a:avLst/>
                <a:gdLst>
                  <a:gd name="connsiteX0" fmla="*/ 82550 w 461933"/>
                  <a:gd name="connsiteY0" fmla="*/ 44714 h 464110"/>
                  <a:gd name="connsiteX1" fmla="*/ 196850 w 461933"/>
                  <a:gd name="connsiteY1" fmla="*/ 264 h 464110"/>
                  <a:gd name="connsiteX2" fmla="*/ 342900 w 461933"/>
                  <a:gd name="connsiteY2" fmla="*/ 32014 h 464110"/>
                  <a:gd name="connsiteX3" fmla="*/ 444500 w 461933"/>
                  <a:gd name="connsiteY3" fmla="*/ 139964 h 464110"/>
                  <a:gd name="connsiteX4" fmla="*/ 457200 w 461933"/>
                  <a:gd name="connsiteY4" fmla="*/ 273314 h 464110"/>
                  <a:gd name="connsiteX5" fmla="*/ 393700 w 461933"/>
                  <a:gd name="connsiteY5" fmla="*/ 393964 h 464110"/>
                  <a:gd name="connsiteX6" fmla="*/ 304800 w 461933"/>
                  <a:gd name="connsiteY6" fmla="*/ 444764 h 464110"/>
                  <a:gd name="connsiteX7" fmla="*/ 209550 w 461933"/>
                  <a:gd name="connsiteY7" fmla="*/ 463814 h 464110"/>
                  <a:gd name="connsiteX8" fmla="*/ 101600 w 461933"/>
                  <a:gd name="connsiteY8" fmla="*/ 432064 h 464110"/>
                  <a:gd name="connsiteX9" fmla="*/ 25400 w 461933"/>
                  <a:gd name="connsiteY9" fmla="*/ 355864 h 464110"/>
                  <a:gd name="connsiteX10" fmla="*/ 0 w 461933"/>
                  <a:gd name="connsiteY10" fmla="*/ 247914 h 46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1933" h="464110" extrusionOk="0">
                    <a:moveTo>
                      <a:pt x="82550" y="44714"/>
                    </a:moveTo>
                    <a:cubicBezTo>
                      <a:pt x="118004" y="23547"/>
                      <a:pt x="153458" y="2381"/>
                      <a:pt x="196850" y="264"/>
                    </a:cubicBezTo>
                    <a:cubicBezTo>
                      <a:pt x="240242" y="-1853"/>
                      <a:pt x="301625" y="8731"/>
                      <a:pt x="342900" y="32014"/>
                    </a:cubicBezTo>
                    <a:cubicBezTo>
                      <a:pt x="384175" y="55297"/>
                      <a:pt x="425450" y="99747"/>
                      <a:pt x="444500" y="139964"/>
                    </a:cubicBezTo>
                    <a:cubicBezTo>
                      <a:pt x="463550" y="180181"/>
                      <a:pt x="465667" y="230981"/>
                      <a:pt x="457200" y="273314"/>
                    </a:cubicBezTo>
                    <a:cubicBezTo>
                      <a:pt x="448733" y="315647"/>
                      <a:pt x="419100" y="365389"/>
                      <a:pt x="393700" y="393964"/>
                    </a:cubicBezTo>
                    <a:cubicBezTo>
                      <a:pt x="368300" y="422539"/>
                      <a:pt x="335492" y="433122"/>
                      <a:pt x="304800" y="444764"/>
                    </a:cubicBezTo>
                    <a:cubicBezTo>
                      <a:pt x="274108" y="456406"/>
                      <a:pt x="243417" y="465931"/>
                      <a:pt x="209550" y="463814"/>
                    </a:cubicBezTo>
                    <a:cubicBezTo>
                      <a:pt x="175683" y="461697"/>
                      <a:pt x="132292" y="450056"/>
                      <a:pt x="101600" y="432064"/>
                    </a:cubicBezTo>
                    <a:cubicBezTo>
                      <a:pt x="70908" y="414072"/>
                      <a:pt x="42333" y="386556"/>
                      <a:pt x="25400" y="355864"/>
                    </a:cubicBezTo>
                    <a:cubicBezTo>
                      <a:pt x="8467" y="325172"/>
                      <a:pt x="4233" y="286543"/>
                      <a:pt x="0" y="247914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1" name="Полилиния 16"/>
              <p:cNvSpPr/>
              <p:nvPr/>
            </p:nvSpPr>
            <p:spPr bwMode="auto">
              <a:xfrm>
                <a:off x="4914900" y="4800600"/>
                <a:ext cx="361950" cy="97915"/>
              </a:xfrm>
              <a:custGeom>
                <a:avLst/>
                <a:gdLst>
                  <a:gd name="connsiteX0" fmla="*/ 0 w 361950"/>
                  <a:gd name="connsiteY0" fmla="*/ 12700 h 97915"/>
                  <a:gd name="connsiteX1" fmla="*/ 82550 w 361950"/>
                  <a:gd name="connsiteY1" fmla="*/ 82550 h 97915"/>
                  <a:gd name="connsiteX2" fmla="*/ 190500 w 361950"/>
                  <a:gd name="connsiteY2" fmla="*/ 95250 h 97915"/>
                  <a:gd name="connsiteX3" fmla="*/ 323850 w 361950"/>
                  <a:gd name="connsiteY3" fmla="*/ 44450 h 97915"/>
                  <a:gd name="connsiteX4" fmla="*/ 361950 w 361950"/>
                  <a:gd name="connsiteY4" fmla="*/ 0 h 97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97915" extrusionOk="0">
                    <a:moveTo>
                      <a:pt x="0" y="12700"/>
                    </a:moveTo>
                    <a:cubicBezTo>
                      <a:pt x="25400" y="40746"/>
                      <a:pt x="50800" y="68792"/>
                      <a:pt x="82550" y="82550"/>
                    </a:cubicBezTo>
                    <a:cubicBezTo>
                      <a:pt x="114300" y="96308"/>
                      <a:pt x="150283" y="101600"/>
                      <a:pt x="190500" y="95250"/>
                    </a:cubicBezTo>
                    <a:cubicBezTo>
                      <a:pt x="230717" y="88900"/>
                      <a:pt x="295275" y="60325"/>
                      <a:pt x="323850" y="44450"/>
                    </a:cubicBezTo>
                    <a:cubicBezTo>
                      <a:pt x="352425" y="28575"/>
                      <a:pt x="357187" y="14287"/>
                      <a:pt x="361950" y="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  <p:sp>
            <p:nvSpPr>
              <p:cNvPr id="322" name="Полилиния 17"/>
              <p:cNvSpPr/>
              <p:nvPr/>
            </p:nvSpPr>
            <p:spPr bwMode="auto">
              <a:xfrm>
                <a:off x="5067300" y="4622799"/>
                <a:ext cx="641350" cy="209550"/>
              </a:xfrm>
              <a:custGeom>
                <a:avLst/>
                <a:gdLst>
                  <a:gd name="connsiteX0" fmla="*/ 0 w 641350"/>
                  <a:gd name="connsiteY0" fmla="*/ 50800 h 209550"/>
                  <a:gd name="connsiteX1" fmla="*/ 146050 w 641350"/>
                  <a:gd name="connsiteY1" fmla="*/ 133350 h 209550"/>
                  <a:gd name="connsiteX2" fmla="*/ 228600 w 641350"/>
                  <a:gd name="connsiteY2" fmla="*/ 177800 h 209550"/>
                  <a:gd name="connsiteX3" fmla="*/ 342900 w 641350"/>
                  <a:gd name="connsiteY3" fmla="*/ 209550 h 209550"/>
                  <a:gd name="connsiteX4" fmla="*/ 495300 w 641350"/>
                  <a:gd name="connsiteY4" fmla="*/ 177800 h 209550"/>
                  <a:gd name="connsiteX5" fmla="*/ 596900 w 641350"/>
                  <a:gd name="connsiteY5" fmla="*/ 95250 h 209550"/>
                  <a:gd name="connsiteX6" fmla="*/ 641350 w 641350"/>
                  <a:gd name="connsiteY6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1350" h="209550" extrusionOk="0">
                    <a:moveTo>
                      <a:pt x="0" y="50800"/>
                    </a:moveTo>
                    <a:lnTo>
                      <a:pt x="146050" y="133350"/>
                    </a:lnTo>
                    <a:cubicBezTo>
                      <a:pt x="184150" y="154517"/>
                      <a:pt x="195792" y="165100"/>
                      <a:pt x="228600" y="177800"/>
                    </a:cubicBezTo>
                    <a:cubicBezTo>
                      <a:pt x="261408" y="190500"/>
                      <a:pt x="298450" y="209550"/>
                      <a:pt x="342900" y="209550"/>
                    </a:cubicBezTo>
                    <a:cubicBezTo>
                      <a:pt x="387350" y="209550"/>
                      <a:pt x="452967" y="196850"/>
                      <a:pt x="495300" y="177800"/>
                    </a:cubicBezTo>
                    <a:cubicBezTo>
                      <a:pt x="537633" y="158750"/>
                      <a:pt x="572558" y="124883"/>
                      <a:pt x="596900" y="95250"/>
                    </a:cubicBezTo>
                    <a:cubicBezTo>
                      <a:pt x="621242" y="65617"/>
                      <a:pt x="631296" y="32808"/>
                      <a:pt x="641350" y="0"/>
                    </a:cubicBezTo>
                  </a:path>
                </a:pathLst>
              </a:custGeom>
              <a:grpFill/>
              <a:ln w="38100" cap="rnd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grpSp>
        <p:nvGrpSpPr>
          <p:cNvPr id="323" name="Группа 72"/>
          <p:cNvGrpSpPr/>
          <p:nvPr/>
        </p:nvGrpSpPr>
        <p:grpSpPr bwMode="auto">
          <a:xfrm>
            <a:off x="5416833" y="3308320"/>
            <a:ext cx="1613112" cy="1296994"/>
            <a:chOff x="6309441" y="4500755"/>
            <a:chExt cx="2428249" cy="1814112"/>
          </a:xfrm>
        </p:grpSpPr>
        <p:grpSp>
          <p:nvGrpSpPr>
            <p:cNvPr id="324" name="Группа 32"/>
            <p:cNvGrpSpPr>
              <a:grpSpLocks noChangeAspect="1"/>
            </p:cNvGrpSpPr>
            <p:nvPr/>
          </p:nvGrpSpPr>
          <p:grpSpPr bwMode="auto">
            <a:xfrm>
              <a:off x="6989582" y="4500755"/>
              <a:ext cx="1281579" cy="1206947"/>
              <a:chOff x="6819051" y="4342232"/>
              <a:chExt cx="1549912" cy="1459654"/>
            </a:xfrm>
          </p:grpSpPr>
          <p:grpSp>
            <p:nvGrpSpPr>
              <p:cNvPr id="326" name="Группа 27"/>
              <p:cNvGrpSpPr>
                <a:grpSpLocks noChangeAspect="1"/>
              </p:cNvGrpSpPr>
              <p:nvPr/>
            </p:nvGrpSpPr>
            <p:grpSpPr bwMode="auto">
              <a:xfrm>
                <a:off x="6819051" y="4979763"/>
                <a:ext cx="1549912" cy="822123"/>
                <a:chOff x="5806919" y="4428676"/>
                <a:chExt cx="1253370" cy="664828"/>
              </a:xfrm>
            </p:grpSpPr>
            <p:grpSp>
              <p:nvGrpSpPr>
                <p:cNvPr id="338" name="Группа 24"/>
                <p:cNvGrpSpPr/>
                <p:nvPr/>
              </p:nvGrpSpPr>
              <p:grpSpPr bwMode="auto">
                <a:xfrm>
                  <a:off x="5806919" y="4710828"/>
                  <a:ext cx="767543" cy="382676"/>
                  <a:chOff x="5806919" y="4710828"/>
                  <a:chExt cx="767543" cy="382676"/>
                </a:xfrm>
              </p:grpSpPr>
              <p:sp>
                <p:nvSpPr>
                  <p:cNvPr id="357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58" name="Группа 22"/>
                  <p:cNvGrpSpPr/>
                  <p:nvPr/>
                </p:nvGrpSpPr>
                <p:grpSpPr bwMode="auto">
                  <a:xfrm>
                    <a:off x="5806919" y="4710828"/>
                    <a:ext cx="767543" cy="382676"/>
                    <a:chOff x="5838655" y="4738773"/>
                    <a:chExt cx="767543" cy="382676"/>
                  </a:xfrm>
                </p:grpSpPr>
                <p:sp>
                  <p:nvSpPr>
                    <p:cNvPr id="359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0" name="Хорда 12"/>
                    <p:cNvSpPr/>
                    <p:nvPr/>
                  </p:nvSpPr>
                  <p:spPr bwMode="auto">
                    <a:xfrm rot="3373513">
                      <a:off x="5832211" y="4924977"/>
                      <a:ext cx="196286" cy="183398"/>
                    </a:xfrm>
                    <a:prstGeom prst="chord">
                      <a:avLst>
                        <a:gd name="adj1" fmla="val 4363760"/>
                        <a:gd name="adj2" fmla="val 10671396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1" name="Дуга 13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62" name="Дуга 361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 cap="flat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63" name="Прямая соединительная линия 15"/>
                    <p:cNvCxnSpPr>
                      <a:cxnSpLocks/>
                      <a:stCxn id="362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64" name="Прямая соединительная линия 363"/>
                    <p:cNvCxnSpPr>
                      <a:cxnSpLocks/>
                      <a:endCxn id="328" idx="0"/>
                    </p:cNvCxnSpPr>
                    <p:nvPr/>
                  </p:nvCxnSpPr>
                  <p:spPr bwMode="auto">
                    <a:xfrm flipV="1">
                      <a:off x="5875929" y="5082714"/>
                      <a:ext cx="375110" cy="1208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39" name="Группа 290"/>
                <p:cNvGrpSpPr/>
                <p:nvPr/>
              </p:nvGrpSpPr>
              <p:grpSpPr bwMode="auto">
                <a:xfrm>
                  <a:off x="6048896" y="4568694"/>
                  <a:ext cx="768479" cy="382676"/>
                  <a:chOff x="5805983" y="4710828"/>
                  <a:chExt cx="768479" cy="382676"/>
                </a:xfrm>
              </p:grpSpPr>
              <p:sp>
                <p:nvSpPr>
                  <p:cNvPr id="349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50" name="Группа 292"/>
                  <p:cNvGrpSpPr/>
                  <p:nvPr/>
                </p:nvGrpSpPr>
                <p:grpSpPr bwMode="auto">
                  <a:xfrm>
                    <a:off x="5805983" y="4710828"/>
                    <a:ext cx="768479" cy="382676"/>
                    <a:chOff x="5837719" y="4738773"/>
                    <a:chExt cx="768479" cy="382676"/>
                  </a:xfrm>
                </p:grpSpPr>
                <p:sp>
                  <p:nvSpPr>
                    <p:cNvPr id="351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2" name="Хорда 351"/>
                    <p:cNvSpPr/>
                    <p:nvPr/>
                  </p:nvSpPr>
                  <p:spPr bwMode="auto">
                    <a:xfrm rot="3373513">
                      <a:off x="5833608" y="4925725"/>
                      <a:ext cx="193490" cy="185267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3" name="Дуга 352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54" name="Дуга 353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9525" cap="flat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55" name="Прямая соединительная линия 354"/>
                    <p:cNvCxnSpPr>
                      <a:cxnSpLocks/>
                      <a:stCxn id="354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56" name="Прямая соединительная линия 355"/>
                    <p:cNvCxnSpPr>
                      <a:cxnSpLocks/>
                      <a:stCxn id="352" idx="0"/>
                      <a:endCxn id="353" idx="0"/>
                    </p:cNvCxnSpPr>
                    <p:nvPr/>
                  </p:nvCxnSpPr>
                  <p:spPr bwMode="auto">
                    <a:xfrm>
                      <a:off x="5862822" y="5081920"/>
                      <a:ext cx="388217" cy="793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  <p:grpSp>
              <p:nvGrpSpPr>
                <p:cNvPr id="340" name="Группа 299"/>
                <p:cNvGrpSpPr/>
                <p:nvPr/>
              </p:nvGrpSpPr>
              <p:grpSpPr bwMode="auto">
                <a:xfrm>
                  <a:off x="6291810" y="4428676"/>
                  <a:ext cx="768479" cy="382676"/>
                  <a:chOff x="5805983" y="4710828"/>
                  <a:chExt cx="768479" cy="382676"/>
                </a:xfrm>
              </p:grpSpPr>
              <p:sp>
                <p:nvSpPr>
                  <p:cNvPr id="341" name="Прямоугольник 23"/>
                  <p:cNvSpPr/>
                  <p:nvPr/>
                </p:nvSpPr>
                <p:spPr bwMode="auto">
                  <a:xfrm>
                    <a:off x="5823343" y="4733425"/>
                    <a:ext cx="596075" cy="324316"/>
                  </a:xfrm>
                  <a:custGeom>
                    <a:avLst/>
                    <a:gdLst>
                      <a:gd name="connsiteX0" fmla="*/ 0 w 570849"/>
                      <a:gd name="connsiteY0" fmla="*/ 0 h 417184"/>
                      <a:gd name="connsiteX1" fmla="*/ 570849 w 570849"/>
                      <a:gd name="connsiteY1" fmla="*/ 0 h 417184"/>
                      <a:gd name="connsiteX2" fmla="*/ 570849 w 570849"/>
                      <a:gd name="connsiteY2" fmla="*/ 417184 h 417184"/>
                      <a:gd name="connsiteX3" fmla="*/ 0 w 570849"/>
                      <a:gd name="connsiteY3" fmla="*/ 417184 h 417184"/>
                      <a:gd name="connsiteX4" fmla="*/ 0 w 570849"/>
                      <a:gd name="connsiteY4" fmla="*/ 0 h 417184"/>
                      <a:gd name="connsiteX0" fmla="*/ 0 w 582755"/>
                      <a:gd name="connsiteY0" fmla="*/ 0 h 417184"/>
                      <a:gd name="connsiteX1" fmla="*/ 570849 w 582755"/>
                      <a:gd name="connsiteY1" fmla="*/ 0 h 417184"/>
                      <a:gd name="connsiteX2" fmla="*/ 582755 w 582755"/>
                      <a:gd name="connsiteY2" fmla="*/ 193346 h 417184"/>
                      <a:gd name="connsiteX3" fmla="*/ 0 w 582755"/>
                      <a:gd name="connsiteY3" fmla="*/ 417184 h 417184"/>
                      <a:gd name="connsiteX4" fmla="*/ 0 w 582755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0 w 587518"/>
                      <a:gd name="connsiteY3" fmla="*/ 417184 h 417184"/>
                      <a:gd name="connsiteX4" fmla="*/ 0 w 587518"/>
                      <a:gd name="connsiteY4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417184"/>
                      <a:gd name="connsiteX1" fmla="*/ 587518 w 587518"/>
                      <a:gd name="connsiteY1" fmla="*/ 71437 h 417184"/>
                      <a:gd name="connsiteX2" fmla="*/ 582755 w 587518"/>
                      <a:gd name="connsiteY2" fmla="*/ 193346 h 417184"/>
                      <a:gd name="connsiteX3" fmla="*/ 385544 w 587518"/>
                      <a:gd name="connsiteY3" fmla="*/ 391026 h 417184"/>
                      <a:gd name="connsiteX4" fmla="*/ 0 w 587518"/>
                      <a:gd name="connsiteY4" fmla="*/ 417184 h 417184"/>
                      <a:gd name="connsiteX5" fmla="*/ 0 w 587518"/>
                      <a:gd name="connsiteY5" fmla="*/ 0 h 417184"/>
                      <a:gd name="connsiteX0" fmla="*/ 0 w 587518"/>
                      <a:gd name="connsiteY0" fmla="*/ 0 h 391026"/>
                      <a:gd name="connsiteX1" fmla="*/ 587518 w 587518"/>
                      <a:gd name="connsiteY1" fmla="*/ 71437 h 391026"/>
                      <a:gd name="connsiteX2" fmla="*/ 582755 w 587518"/>
                      <a:gd name="connsiteY2" fmla="*/ 193346 h 391026"/>
                      <a:gd name="connsiteX3" fmla="*/ 385544 w 587518"/>
                      <a:gd name="connsiteY3" fmla="*/ 391026 h 391026"/>
                      <a:gd name="connsiteX4" fmla="*/ 4762 w 587518"/>
                      <a:gd name="connsiteY4" fmla="*/ 390990 h 391026"/>
                      <a:gd name="connsiteX5" fmla="*/ 0 w 587518"/>
                      <a:gd name="connsiteY5" fmla="*/ 0 h 391026"/>
                      <a:gd name="connsiteX0" fmla="*/ 142889 w 582769"/>
                      <a:gd name="connsiteY0" fmla="*/ 83344 h 319589"/>
                      <a:gd name="connsiteX1" fmla="*/ 582769 w 582769"/>
                      <a:gd name="connsiteY1" fmla="*/ 0 h 319589"/>
                      <a:gd name="connsiteX2" fmla="*/ 578006 w 582769"/>
                      <a:gd name="connsiteY2" fmla="*/ 121909 h 319589"/>
                      <a:gd name="connsiteX3" fmla="*/ 380795 w 582769"/>
                      <a:gd name="connsiteY3" fmla="*/ 319589 h 319589"/>
                      <a:gd name="connsiteX4" fmla="*/ 13 w 582769"/>
                      <a:gd name="connsiteY4" fmla="*/ 319553 h 319589"/>
                      <a:gd name="connsiteX5" fmla="*/ 142889 w 582769"/>
                      <a:gd name="connsiteY5" fmla="*/ 83344 h 319589"/>
                      <a:gd name="connsiteX0" fmla="*/ 142906 w 582786"/>
                      <a:gd name="connsiteY0" fmla="*/ 83344 h 319589"/>
                      <a:gd name="connsiteX1" fmla="*/ 582786 w 582786"/>
                      <a:gd name="connsiteY1" fmla="*/ 0 h 319589"/>
                      <a:gd name="connsiteX2" fmla="*/ 578023 w 582786"/>
                      <a:gd name="connsiteY2" fmla="*/ 121909 h 319589"/>
                      <a:gd name="connsiteX3" fmla="*/ 380812 w 582786"/>
                      <a:gd name="connsiteY3" fmla="*/ 319589 h 319589"/>
                      <a:gd name="connsiteX4" fmla="*/ 30 w 582786"/>
                      <a:gd name="connsiteY4" fmla="*/ 319553 h 319589"/>
                      <a:gd name="connsiteX5" fmla="*/ 142906 w 582786"/>
                      <a:gd name="connsiteY5" fmla="*/ 83344 h 319589"/>
                      <a:gd name="connsiteX0" fmla="*/ 37132 w 622268"/>
                      <a:gd name="connsiteY0" fmla="*/ 188119 h 319589"/>
                      <a:gd name="connsiteX1" fmla="*/ 622268 w 622268"/>
                      <a:gd name="connsiteY1" fmla="*/ 0 h 319589"/>
                      <a:gd name="connsiteX2" fmla="*/ 617505 w 622268"/>
                      <a:gd name="connsiteY2" fmla="*/ 121909 h 319589"/>
                      <a:gd name="connsiteX3" fmla="*/ 420294 w 622268"/>
                      <a:gd name="connsiteY3" fmla="*/ 319589 h 319589"/>
                      <a:gd name="connsiteX4" fmla="*/ 39512 w 622268"/>
                      <a:gd name="connsiteY4" fmla="*/ 319553 h 319589"/>
                      <a:gd name="connsiteX5" fmla="*/ 37132 w 622268"/>
                      <a:gd name="connsiteY5" fmla="*/ 188119 h 319589"/>
                      <a:gd name="connsiteX0" fmla="*/ 9623 w 594759"/>
                      <a:gd name="connsiteY0" fmla="*/ 188119 h 319589"/>
                      <a:gd name="connsiteX1" fmla="*/ 594759 w 594759"/>
                      <a:gd name="connsiteY1" fmla="*/ 0 h 319589"/>
                      <a:gd name="connsiteX2" fmla="*/ 589996 w 594759"/>
                      <a:gd name="connsiteY2" fmla="*/ 121909 h 319589"/>
                      <a:gd name="connsiteX3" fmla="*/ 392785 w 594759"/>
                      <a:gd name="connsiteY3" fmla="*/ 319589 h 319589"/>
                      <a:gd name="connsiteX4" fmla="*/ 12003 w 594759"/>
                      <a:gd name="connsiteY4" fmla="*/ 319553 h 319589"/>
                      <a:gd name="connsiteX5" fmla="*/ 9623 w 594759"/>
                      <a:gd name="connsiteY5" fmla="*/ 188119 h 319589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  <a:gd name="connsiteX0" fmla="*/ 10939 w 596075"/>
                      <a:gd name="connsiteY0" fmla="*/ 188119 h 324316"/>
                      <a:gd name="connsiteX1" fmla="*/ 596075 w 596075"/>
                      <a:gd name="connsiteY1" fmla="*/ 0 h 324316"/>
                      <a:gd name="connsiteX2" fmla="*/ 591312 w 596075"/>
                      <a:gd name="connsiteY2" fmla="*/ 121909 h 324316"/>
                      <a:gd name="connsiteX3" fmla="*/ 394101 w 596075"/>
                      <a:gd name="connsiteY3" fmla="*/ 319589 h 324316"/>
                      <a:gd name="connsiteX4" fmla="*/ 8557 w 596075"/>
                      <a:gd name="connsiteY4" fmla="*/ 324316 h 324316"/>
                      <a:gd name="connsiteX5" fmla="*/ 10939 w 596075"/>
                      <a:gd name="connsiteY5" fmla="*/ 188119 h 324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96075" h="324316" extrusionOk="0">
                        <a:moveTo>
                          <a:pt x="10939" y="188119"/>
                        </a:moveTo>
                        <a:cubicBezTo>
                          <a:pt x="155977" y="89694"/>
                          <a:pt x="401030" y="62706"/>
                          <a:pt x="596075" y="0"/>
                        </a:cubicBezTo>
                        <a:cubicBezTo>
                          <a:pt x="551624" y="76355"/>
                          <a:pt x="580994" y="100323"/>
                          <a:pt x="591312" y="121909"/>
                        </a:cubicBezTo>
                        <a:cubicBezTo>
                          <a:pt x="536688" y="174308"/>
                          <a:pt x="455869" y="267190"/>
                          <a:pt x="394101" y="319589"/>
                        </a:cubicBezTo>
                        <a:lnTo>
                          <a:pt x="8557" y="324316"/>
                        </a:lnTo>
                        <a:cubicBezTo>
                          <a:pt x="6970" y="193986"/>
                          <a:pt x="-11287" y="256536"/>
                          <a:pt x="10939" y="188119"/>
                        </a:cubicBez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grpSp>
                <p:nvGrpSpPr>
                  <p:cNvPr id="342" name="Группа 301"/>
                  <p:cNvGrpSpPr/>
                  <p:nvPr/>
                </p:nvGrpSpPr>
                <p:grpSpPr bwMode="auto">
                  <a:xfrm>
                    <a:off x="5805983" y="4710828"/>
                    <a:ext cx="768479" cy="382676"/>
                    <a:chOff x="5837719" y="4738773"/>
                    <a:chExt cx="768479" cy="382676"/>
                  </a:xfrm>
                </p:grpSpPr>
                <p:sp>
                  <p:nvSpPr>
                    <p:cNvPr id="343" name="Freeform 82"/>
                    <p:cNvSpPr/>
                    <p:nvPr/>
                  </p:nvSpPr>
                  <p:spPr bwMode="auto">
                    <a:xfrm>
                      <a:off x="5863635" y="4757653"/>
                      <a:ext cx="596540" cy="190372"/>
                    </a:xfrm>
                    <a:custGeom>
                      <a:avLst/>
                      <a:gdLst>
                        <a:gd name="T0" fmla="*/ 0 w 190"/>
                        <a:gd name="T1" fmla="*/ 56 h 60"/>
                        <a:gd name="T2" fmla="*/ 0 w 190"/>
                        <a:gd name="T3" fmla="*/ 56 h 60"/>
                        <a:gd name="T4" fmla="*/ 58 w 190"/>
                        <a:gd name="T5" fmla="*/ 0 h 60"/>
                        <a:gd name="T6" fmla="*/ 190 w 190"/>
                        <a:gd name="T7" fmla="*/ 0 h 60"/>
                        <a:gd name="T8" fmla="*/ 130 w 190"/>
                        <a:gd name="T9" fmla="*/ 60 h 60"/>
                        <a:gd name="T10" fmla="*/ 0 w 190"/>
                        <a:gd name="T11" fmla="*/ 56 h 60"/>
                        <a:gd name="connsiteX0" fmla="*/ 0 w 10416"/>
                        <a:gd name="connsiteY0" fmla="*/ 17628 h 17628"/>
                        <a:gd name="connsiteX1" fmla="*/ 416 w 10416"/>
                        <a:gd name="connsiteY1" fmla="*/ 9333 h 17628"/>
                        <a:gd name="connsiteX2" fmla="*/ 3469 w 10416"/>
                        <a:gd name="connsiteY2" fmla="*/ 0 h 17628"/>
                        <a:gd name="connsiteX3" fmla="*/ 10416 w 10416"/>
                        <a:gd name="connsiteY3" fmla="*/ 0 h 17628"/>
                        <a:gd name="connsiteX4" fmla="*/ 7258 w 10416"/>
                        <a:gd name="connsiteY4" fmla="*/ 10000 h 17628"/>
                        <a:gd name="connsiteX5" fmla="*/ 0 w 10416"/>
                        <a:gd name="connsiteY5" fmla="*/ 17628 h 17628"/>
                        <a:gd name="connsiteX0" fmla="*/ 6842 w 10000"/>
                        <a:gd name="connsiteY0" fmla="*/ 10000 h 10000"/>
                        <a:gd name="connsiteX1" fmla="*/ 0 w 10000"/>
                        <a:gd name="connsiteY1" fmla="*/ 9333 h 10000"/>
                        <a:gd name="connsiteX2" fmla="*/ 3053 w 10000"/>
                        <a:gd name="connsiteY2" fmla="*/ 0 h 10000"/>
                        <a:gd name="connsiteX3" fmla="*/ 10000 w 10000"/>
                        <a:gd name="connsiteY3" fmla="*/ 0 h 10000"/>
                        <a:gd name="connsiteX4" fmla="*/ 6842 w 10000"/>
                        <a:gd name="connsiteY4" fmla="*/ 10000 h 10000"/>
                        <a:gd name="connsiteX0" fmla="*/ 7050 w 10208"/>
                        <a:gd name="connsiteY0" fmla="*/ 10000 h 10123"/>
                        <a:gd name="connsiteX1" fmla="*/ 0 w 10208"/>
                        <a:gd name="connsiteY1" fmla="*/ 10123 h 10123"/>
                        <a:gd name="connsiteX2" fmla="*/ 3261 w 10208"/>
                        <a:gd name="connsiteY2" fmla="*/ 0 h 10123"/>
                        <a:gd name="connsiteX3" fmla="*/ 10208 w 10208"/>
                        <a:gd name="connsiteY3" fmla="*/ 0 h 10123"/>
                        <a:gd name="connsiteX4" fmla="*/ 7050 w 10208"/>
                        <a:gd name="connsiteY4" fmla="*/ 10000 h 10123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263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7050 w 10416"/>
                        <a:gd name="connsiteY0" fmla="*/ 10263 h 10386"/>
                        <a:gd name="connsiteX1" fmla="*/ 0 w 10416"/>
                        <a:gd name="connsiteY1" fmla="*/ 10386 h 10386"/>
                        <a:gd name="connsiteX2" fmla="*/ 3261 w 10416"/>
                        <a:gd name="connsiteY2" fmla="*/ 395 h 10386"/>
                        <a:gd name="connsiteX3" fmla="*/ 10416 w 10416"/>
                        <a:gd name="connsiteY3" fmla="*/ 0 h 10386"/>
                        <a:gd name="connsiteX4" fmla="*/ 7050 w 10416"/>
                        <a:gd name="connsiteY4" fmla="*/ 10263 h 10386"/>
                        <a:gd name="connsiteX0" fmla="*/ 6967 w 10416"/>
                        <a:gd name="connsiteY0" fmla="*/ 10526 h 10526"/>
                        <a:gd name="connsiteX1" fmla="*/ 0 w 10416"/>
                        <a:gd name="connsiteY1" fmla="*/ 10386 h 10526"/>
                        <a:gd name="connsiteX2" fmla="*/ 3261 w 10416"/>
                        <a:gd name="connsiteY2" fmla="*/ 395 h 10526"/>
                        <a:gd name="connsiteX3" fmla="*/ 10416 w 10416"/>
                        <a:gd name="connsiteY3" fmla="*/ 0 h 10526"/>
                        <a:gd name="connsiteX4" fmla="*/ 6967 w 10416"/>
                        <a:gd name="connsiteY4" fmla="*/ 10526 h 105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16" h="10526" extrusionOk="0">
                          <a:moveTo>
                            <a:pt x="6967" y="10526"/>
                          </a:moveTo>
                          <a:lnTo>
                            <a:pt x="0" y="10386"/>
                          </a:lnTo>
                          <a:lnTo>
                            <a:pt x="3261" y="395"/>
                          </a:lnTo>
                          <a:lnTo>
                            <a:pt x="10416" y="0"/>
                          </a:lnTo>
                          <a:lnTo>
                            <a:pt x="6967" y="10526"/>
                          </a:lnTo>
                          <a:close/>
                        </a:path>
                      </a:pathLst>
                    </a:custGeom>
                    <a:solidFill>
                      <a:srgbClr val="002060"/>
                    </a:solidFill>
                    <a:ln>
                      <a:noFill/>
                    </a:ln>
                  </p:spPr>
                  <p:txBody>
                    <a:bodyPr vert="horz" wrap="square" lIns="68644" tIns="34322" rIns="68644" bIns="34322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4" name="Хорда 343"/>
                    <p:cNvSpPr/>
                    <p:nvPr/>
                  </p:nvSpPr>
                  <p:spPr bwMode="auto">
                    <a:xfrm rot="3373513">
                      <a:off x="5833608" y="4925725"/>
                      <a:ext cx="193490" cy="185267"/>
                    </a:xfrm>
                    <a:prstGeom prst="chord">
                      <a:avLst>
                        <a:gd name="adj1" fmla="val 4830552"/>
                        <a:gd name="adj2" fmla="val 10449454"/>
                      </a:avLst>
                    </a:prstGeom>
                    <a:solidFill>
                      <a:srgbClr val="002060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5" name="Дуга 344"/>
                    <p:cNvSpPr/>
                    <p:nvPr/>
                  </p:nvSpPr>
                  <p:spPr bwMode="auto">
                    <a:xfrm rot="13806489">
                      <a:off x="6225903" y="4905449"/>
                      <a:ext cx="216000" cy="216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sp>
                  <p:nvSpPr>
                    <p:cNvPr id="346" name="Дуга 345"/>
                    <p:cNvSpPr/>
                    <p:nvPr/>
                  </p:nvSpPr>
                  <p:spPr bwMode="auto">
                    <a:xfrm rot="13730604">
                      <a:off x="6426198" y="4738773"/>
                      <a:ext cx="180000" cy="180000"/>
                    </a:xfrm>
                    <a:prstGeom prst="arc">
                      <a:avLst>
                        <a:gd name="adj1" fmla="val 16200000"/>
                        <a:gd name="adj2" fmla="val 0"/>
                      </a:avLst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6351">
                        <a:defRPr/>
                      </a:pPr>
                      <a:endParaRPr lang="ru-RU" sz="1350">
                        <a:solidFill>
                          <a:srgbClr val="08486B"/>
                        </a:solidFill>
                        <a:latin typeface="Microsoft Sans Serif"/>
                        <a:cs typeface="Microsoft Sans Serif"/>
                      </a:endParaRPr>
                    </a:p>
                  </p:txBody>
                </p:sp>
                <p:cxnSp>
                  <p:nvCxnSpPr>
                    <p:cNvPr id="347" name="Прямая соединительная линия 346"/>
                    <p:cNvCxnSpPr>
                      <a:cxnSpLocks/>
                      <a:stCxn id="346" idx="0"/>
                    </p:cNvCxnSpPr>
                    <p:nvPr/>
                  </p:nvCxnSpPr>
                  <p:spPr bwMode="auto">
                    <a:xfrm flipH="1">
                      <a:off x="6251663" y="4888004"/>
                      <a:ext cx="196773" cy="196146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348" name="Прямая соединительная линия 347"/>
                    <p:cNvCxnSpPr>
                      <a:cxnSpLocks/>
                      <a:stCxn id="344" idx="0"/>
                      <a:endCxn id="345" idx="0"/>
                    </p:cNvCxnSpPr>
                    <p:nvPr/>
                  </p:nvCxnSpPr>
                  <p:spPr bwMode="auto">
                    <a:xfrm>
                      <a:off x="5862822" y="5081920"/>
                      <a:ext cx="388217" cy="793"/>
                    </a:xfrm>
                    <a:prstGeom prst="line">
                      <a:avLst/>
                    </a:prstGeom>
                    <a:noFill/>
                    <a:ln w="19050" cap="rnd" cmpd="sng" algn="ctr">
                      <a:solidFill>
                        <a:srgbClr val="002060">
                          <a:shade val="95000"/>
                          <a:satMod val="105000"/>
                        </a:srgbClr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grpSp>
            <p:nvGrpSpPr>
              <p:cNvPr id="327" name="Группа 31"/>
              <p:cNvGrpSpPr>
                <a:grpSpLocks noChangeAspect="1"/>
              </p:cNvGrpSpPr>
              <p:nvPr/>
            </p:nvGrpSpPr>
            <p:grpSpPr bwMode="auto">
              <a:xfrm>
                <a:off x="7169881" y="4342232"/>
                <a:ext cx="497049" cy="944461"/>
                <a:chOff x="6594116" y="3288627"/>
                <a:chExt cx="875120" cy="1662839"/>
              </a:xfrm>
              <a:solidFill>
                <a:srgbClr val="A64333"/>
              </a:solidFill>
            </p:grpSpPr>
            <p:sp>
              <p:nvSpPr>
                <p:cNvPr id="328" name="Овал 28"/>
                <p:cNvSpPr/>
                <p:nvPr/>
              </p:nvSpPr>
              <p:spPr bwMode="auto">
                <a:xfrm>
                  <a:off x="6909024" y="3288627"/>
                  <a:ext cx="216000" cy="216000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29" name="Скругленный прямоугольник 29"/>
                <p:cNvSpPr/>
                <p:nvPr/>
              </p:nvSpPr>
              <p:spPr bwMode="auto">
                <a:xfrm rot="19038230">
                  <a:off x="7017460" y="3772767"/>
                  <a:ext cx="451776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0" name="Скругленный прямоугольник 329"/>
                <p:cNvSpPr/>
                <p:nvPr/>
              </p:nvSpPr>
              <p:spPr bwMode="auto">
                <a:xfrm rot="19466532">
                  <a:off x="6594116" y="3668108"/>
                  <a:ext cx="499557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1" name="Скругленный прямоугольник 330"/>
                <p:cNvSpPr/>
                <p:nvPr/>
              </p:nvSpPr>
              <p:spPr bwMode="auto">
                <a:xfrm rot="5962447">
                  <a:off x="6445560" y="3933012"/>
                  <a:ext cx="440675" cy="129486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2" name="Скругленный прямоугольник 331"/>
                <p:cNvSpPr/>
                <p:nvPr/>
              </p:nvSpPr>
              <p:spPr bwMode="auto">
                <a:xfrm rot="15112170">
                  <a:off x="6827443" y="3715453"/>
                  <a:ext cx="488586" cy="147478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3" name="Скругленный прямоугольник 332"/>
                <p:cNvSpPr/>
                <p:nvPr/>
              </p:nvSpPr>
              <p:spPr bwMode="auto">
                <a:xfrm rot="16665682">
                  <a:off x="6647958" y="3778801"/>
                  <a:ext cx="599409" cy="227533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4" name="Скругленный прямоугольник 333"/>
                <p:cNvSpPr/>
                <p:nvPr/>
              </p:nvSpPr>
              <p:spPr bwMode="auto">
                <a:xfrm rot="729132">
                  <a:off x="6876258" y="4143882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5" name="Скругленный прямоугольник 334"/>
                <p:cNvSpPr/>
                <p:nvPr/>
              </p:nvSpPr>
              <p:spPr bwMode="auto">
                <a:xfrm rot="4184132">
                  <a:off x="6683061" y="4249437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6" name="Скругленный прямоугольник 335"/>
                <p:cNvSpPr/>
                <p:nvPr/>
              </p:nvSpPr>
              <p:spPr bwMode="auto">
                <a:xfrm rot="7888331">
                  <a:off x="6610442" y="4601367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37" name="Скругленный прямоугольник 336"/>
                <p:cNvSpPr/>
                <p:nvPr/>
              </p:nvSpPr>
              <p:spPr bwMode="auto">
                <a:xfrm rot="5656195">
                  <a:off x="7080831" y="4402835"/>
                  <a:ext cx="556198" cy="144000"/>
                </a:xfrm>
                <a:prstGeom prst="roundRect">
                  <a:avLst>
                    <a:gd name="adj" fmla="val 50000"/>
                  </a:avLst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</p:grpSp>
        </p:grpSp>
        <p:sp>
          <p:nvSpPr>
            <p:cNvPr id="325" name="TextBox 324"/>
            <p:cNvSpPr txBox="1"/>
            <p:nvPr/>
          </p:nvSpPr>
          <p:spPr bwMode="auto">
            <a:xfrm>
              <a:off x="6309441" y="5683483"/>
              <a:ext cx="2428249" cy="631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 spc="-28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Активность – залог успешного обучения</a:t>
              </a:r>
              <a:endParaRPr/>
            </a:p>
          </p:txBody>
        </p:sp>
      </p:grpSp>
      <p:grpSp>
        <p:nvGrpSpPr>
          <p:cNvPr id="365" name="Группа 9"/>
          <p:cNvGrpSpPr/>
          <p:nvPr/>
        </p:nvGrpSpPr>
        <p:grpSpPr bwMode="auto">
          <a:xfrm>
            <a:off x="5591499" y="1256519"/>
            <a:ext cx="1304910" cy="1211089"/>
            <a:chOff x="6701186" y="1833108"/>
            <a:chExt cx="1964307" cy="1693957"/>
          </a:xfrm>
        </p:grpSpPr>
        <p:sp>
          <p:nvSpPr>
            <p:cNvPr id="366" name="TextBox 365"/>
            <p:cNvSpPr txBox="1"/>
            <p:nvPr/>
          </p:nvSpPr>
          <p:spPr bwMode="auto">
            <a:xfrm>
              <a:off x="6701186" y="3146800"/>
              <a:ext cx="1964307" cy="380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6351">
                <a:lnSpc>
                  <a:spcPts val="1370"/>
                </a:lnSpc>
                <a:defRPr/>
              </a:pPr>
              <a:r>
                <a:rPr lang="ru-RU" sz="1150">
                  <a:solidFill>
                    <a:srgbClr val="08486B"/>
                  </a:solidFill>
                  <a:latin typeface="Microsoft Sans Serif"/>
                  <a:cs typeface="Microsoft Sans Serif"/>
                </a:rPr>
                <a:t>Виброрежим</a:t>
              </a:r>
              <a:endParaRPr/>
            </a:p>
          </p:txBody>
        </p:sp>
        <p:grpSp>
          <p:nvGrpSpPr>
            <p:cNvPr id="367" name="Группа 8"/>
            <p:cNvGrpSpPr/>
            <p:nvPr/>
          </p:nvGrpSpPr>
          <p:grpSpPr bwMode="auto">
            <a:xfrm>
              <a:off x="6997355" y="1833108"/>
              <a:ext cx="1296000" cy="1296000"/>
              <a:chOff x="6997355" y="1833108"/>
              <a:chExt cx="1296000" cy="1296000"/>
            </a:xfrm>
          </p:grpSpPr>
          <p:grpSp>
            <p:nvGrpSpPr>
              <p:cNvPr id="368" name="Группа 7"/>
              <p:cNvGrpSpPr>
                <a:grpSpLocks noChangeAspect="1"/>
              </p:cNvGrpSpPr>
              <p:nvPr/>
            </p:nvGrpSpPr>
            <p:grpSpPr bwMode="auto">
              <a:xfrm>
                <a:off x="7411311" y="1987848"/>
                <a:ext cx="481850" cy="1012031"/>
                <a:chOff x="9500758" y="2946173"/>
                <a:chExt cx="533733" cy="1121002"/>
              </a:xfrm>
            </p:grpSpPr>
            <p:sp>
              <p:nvSpPr>
                <p:cNvPr id="370" name="Скругленный прямоугольник 369"/>
                <p:cNvSpPr/>
                <p:nvPr/>
              </p:nvSpPr>
              <p:spPr bwMode="auto">
                <a:xfrm>
                  <a:off x="9500758" y="2946173"/>
                  <a:ext cx="533733" cy="1121002"/>
                </a:xfrm>
                <a:prstGeom prst="roundRect">
                  <a:avLst>
                    <a:gd name="adj" fmla="val 7225"/>
                  </a:avLst>
                </a:prstGeom>
                <a:solidFill>
                  <a:sysClr val="window" lastClr="FFFFFF"/>
                </a:solidFill>
                <a:ln w="190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1" name="Овал 370"/>
                <p:cNvSpPr/>
                <p:nvPr/>
              </p:nvSpPr>
              <p:spPr bwMode="auto">
                <a:xfrm>
                  <a:off x="9690713" y="3622298"/>
                  <a:ext cx="144000" cy="144000"/>
                </a:xfrm>
                <a:prstGeom prst="ellipse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2" name="Прямоугольник 371"/>
                <p:cNvSpPr/>
                <p:nvPr/>
              </p:nvSpPr>
              <p:spPr bwMode="auto">
                <a:xfrm>
                  <a:off x="9532910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3" name="Прямоугольник 372"/>
                <p:cNvSpPr/>
                <p:nvPr/>
              </p:nvSpPr>
              <p:spPr bwMode="auto">
                <a:xfrm>
                  <a:off x="9572624" y="3055144"/>
                  <a:ext cx="383381" cy="521494"/>
                </a:xfrm>
                <a:prstGeom prst="rect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4" name="Скругленный прямоугольник 373"/>
                <p:cNvSpPr/>
                <p:nvPr/>
              </p:nvSpPr>
              <p:spPr bwMode="auto">
                <a:xfrm>
                  <a:off x="9676254" y="2983456"/>
                  <a:ext cx="180000" cy="1642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5" name="Прямоугольник 374"/>
                <p:cNvSpPr/>
                <p:nvPr/>
              </p:nvSpPr>
              <p:spPr bwMode="auto">
                <a:xfrm>
                  <a:off x="9698669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6" name="Прямоугольник 375"/>
                <p:cNvSpPr/>
                <p:nvPr/>
              </p:nvSpPr>
              <p:spPr bwMode="auto">
                <a:xfrm>
                  <a:off x="9864428" y="3794079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7" name="Прямоугольник 376"/>
                <p:cNvSpPr/>
                <p:nvPr/>
              </p:nvSpPr>
              <p:spPr bwMode="auto">
                <a:xfrm>
                  <a:off x="9532910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8" name="Прямоугольник 377"/>
                <p:cNvSpPr/>
                <p:nvPr/>
              </p:nvSpPr>
              <p:spPr bwMode="auto">
                <a:xfrm>
                  <a:off x="9698669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79" name="Прямоугольник 378"/>
                <p:cNvSpPr/>
                <p:nvPr/>
              </p:nvSpPr>
              <p:spPr bwMode="auto">
                <a:xfrm>
                  <a:off x="9864428" y="3850500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0" name="Прямоугольник 379"/>
                <p:cNvSpPr/>
                <p:nvPr/>
              </p:nvSpPr>
              <p:spPr bwMode="auto">
                <a:xfrm>
                  <a:off x="9532910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1" name="Прямоугольник 380"/>
                <p:cNvSpPr/>
                <p:nvPr/>
              </p:nvSpPr>
              <p:spPr bwMode="auto">
                <a:xfrm>
                  <a:off x="9698669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2" name="Прямоугольник 381"/>
                <p:cNvSpPr/>
                <p:nvPr/>
              </p:nvSpPr>
              <p:spPr bwMode="auto">
                <a:xfrm>
                  <a:off x="9864428" y="3906921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3" name="Прямоугольник 382"/>
                <p:cNvSpPr/>
                <p:nvPr/>
              </p:nvSpPr>
              <p:spPr bwMode="auto">
                <a:xfrm>
                  <a:off x="9532910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4" name="Прямоугольник 383"/>
                <p:cNvSpPr/>
                <p:nvPr/>
              </p:nvSpPr>
              <p:spPr bwMode="auto">
                <a:xfrm>
                  <a:off x="9698669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5" name="Овал 4"/>
                <p:cNvSpPr/>
                <p:nvPr/>
              </p:nvSpPr>
              <p:spPr bwMode="auto">
                <a:xfrm>
                  <a:off x="9744713" y="3676298"/>
                  <a:ext cx="36000" cy="36000"/>
                </a:xfrm>
                <a:prstGeom prst="ellipse">
                  <a:avLst/>
                </a:prstGeom>
                <a:solidFill>
                  <a:srgbClr val="00206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sp>
              <p:nvSpPr>
                <p:cNvPr id="386" name="Прямоугольник 385"/>
                <p:cNvSpPr/>
                <p:nvPr/>
              </p:nvSpPr>
              <p:spPr bwMode="auto">
                <a:xfrm>
                  <a:off x="9864428" y="3963342"/>
                  <a:ext cx="136800" cy="43200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6351">
                    <a:defRPr/>
                  </a:pPr>
                  <a:endParaRPr lang="ru-RU" sz="1350">
                    <a:solidFill>
                      <a:srgbClr val="08486B"/>
                    </a:solidFill>
                    <a:latin typeface="Microsoft Sans Serif"/>
                    <a:cs typeface="Microsoft Sans Serif"/>
                  </a:endParaRPr>
                </a:p>
              </p:txBody>
            </p:sp>
            <p:grpSp>
              <p:nvGrpSpPr>
                <p:cNvPr id="387" name="Группа 6"/>
                <p:cNvGrpSpPr/>
                <p:nvPr/>
              </p:nvGrpSpPr>
              <p:grpSpPr bwMode="auto">
                <a:xfrm>
                  <a:off x="9546500" y="3638545"/>
                  <a:ext cx="136800" cy="113183"/>
                  <a:chOff x="9532213" y="3634898"/>
                  <a:chExt cx="136800" cy="113183"/>
                </a:xfrm>
              </p:grpSpPr>
              <p:sp>
                <p:nvSpPr>
                  <p:cNvPr id="391" name="Прямоугольник 226"/>
                  <p:cNvSpPr/>
                  <p:nvPr/>
                </p:nvSpPr>
                <p:spPr bwMode="auto">
                  <a:xfrm>
                    <a:off x="9532213" y="3634898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392" name="Прямоугольник 228"/>
                  <p:cNvSpPr/>
                  <p:nvPr/>
                </p:nvSpPr>
                <p:spPr bwMode="auto">
                  <a:xfrm>
                    <a:off x="9532213" y="3704881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  <p:grpSp>
              <p:nvGrpSpPr>
                <p:cNvPr id="388" name="Группа 5"/>
                <p:cNvGrpSpPr/>
                <p:nvPr/>
              </p:nvGrpSpPr>
              <p:grpSpPr bwMode="auto">
                <a:xfrm>
                  <a:off x="9844731" y="3638545"/>
                  <a:ext cx="136800" cy="113183"/>
                  <a:chOff x="9844731" y="3638545"/>
                  <a:chExt cx="136800" cy="113183"/>
                </a:xfrm>
              </p:grpSpPr>
              <p:sp>
                <p:nvSpPr>
                  <p:cNvPr id="389" name="Прямоугольник 226"/>
                  <p:cNvSpPr/>
                  <p:nvPr/>
                </p:nvSpPr>
                <p:spPr bwMode="auto">
                  <a:xfrm flipH="1">
                    <a:off x="9844731" y="3638545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12987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extrusionOk="0">
                        <a:moveTo>
                          <a:pt x="0" y="0"/>
                        </a:moveTo>
                        <a:lnTo>
                          <a:pt x="136800" y="0"/>
                        </a:lnTo>
                        <a:cubicBezTo>
                          <a:pt x="128862" y="14400"/>
                          <a:pt x="116162" y="16894"/>
                          <a:pt x="112987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  <p:sp>
                <p:nvSpPr>
                  <p:cNvPr id="390" name="Прямоугольник 228"/>
                  <p:cNvSpPr/>
                  <p:nvPr/>
                </p:nvSpPr>
                <p:spPr bwMode="auto">
                  <a:xfrm flipH="1">
                    <a:off x="9844731" y="3708529"/>
                    <a:ext cx="136800" cy="43200"/>
                  </a:xfrm>
                  <a:custGeom>
                    <a:avLst/>
                    <a:gdLst>
                      <a:gd name="connsiteX0" fmla="*/ 0 w 136800"/>
                      <a:gd name="connsiteY0" fmla="*/ 0 h 43200"/>
                      <a:gd name="connsiteX1" fmla="*/ 13680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  <a:gd name="connsiteX0" fmla="*/ 0 w 136800"/>
                      <a:gd name="connsiteY0" fmla="*/ 0 h 43200"/>
                      <a:gd name="connsiteX1" fmla="*/ 117750 w 136800"/>
                      <a:gd name="connsiteY1" fmla="*/ 0 h 43200"/>
                      <a:gd name="connsiteX2" fmla="*/ 136800 w 136800"/>
                      <a:gd name="connsiteY2" fmla="*/ 43200 h 43200"/>
                      <a:gd name="connsiteX3" fmla="*/ 0 w 136800"/>
                      <a:gd name="connsiteY3" fmla="*/ 43200 h 43200"/>
                      <a:gd name="connsiteX4" fmla="*/ 0 w 136800"/>
                      <a:gd name="connsiteY4" fmla="*/ 0 h 4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800" h="43200" extrusionOk="0">
                        <a:moveTo>
                          <a:pt x="0" y="0"/>
                        </a:moveTo>
                        <a:lnTo>
                          <a:pt x="117750" y="0"/>
                        </a:lnTo>
                        <a:cubicBezTo>
                          <a:pt x="121719" y="23925"/>
                          <a:pt x="130450" y="28800"/>
                          <a:pt x="136800" y="43200"/>
                        </a:cubicBezTo>
                        <a:lnTo>
                          <a:pt x="0" y="432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0" cap="flat" cmpd="sng" algn="ctr">
                    <a:solidFill>
                      <a:srgbClr val="00206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6351">
                      <a:defRPr/>
                    </a:pPr>
                    <a:endParaRPr lang="ru-RU" sz="1350">
                      <a:solidFill>
                        <a:srgbClr val="08486B"/>
                      </a:solidFill>
                      <a:latin typeface="Microsoft Sans Serif"/>
                      <a:cs typeface="Microsoft Sans Serif"/>
                    </a:endParaRPr>
                  </a:p>
                </p:txBody>
              </p:sp>
            </p:grpSp>
          </p:grpSp>
          <p:sp>
            <p:nvSpPr>
              <p:cNvPr id="369" name="Знак запрета 30"/>
              <p:cNvSpPr/>
              <p:nvPr/>
            </p:nvSpPr>
            <p:spPr bwMode="auto">
              <a:xfrm>
                <a:off x="6997355" y="1833108"/>
                <a:ext cx="1296000" cy="1296000"/>
              </a:xfrm>
              <a:prstGeom prst="noSmoking">
                <a:avLst>
                  <a:gd name="adj" fmla="val 3503"/>
                </a:avLst>
              </a:prstGeom>
              <a:solidFill>
                <a:srgbClr val="A64333"/>
              </a:solidFill>
              <a:ln w="9525" cap="flat" cmpd="sng" algn="ctr">
                <a:solidFill>
                  <a:srgbClr val="A64333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6351">
                  <a:defRPr/>
                </a:pPr>
                <a:endParaRPr lang="ru-RU" sz="1350">
                  <a:solidFill>
                    <a:srgbClr val="08486B"/>
                  </a:solidFill>
                  <a:latin typeface="Microsoft Sans Serif"/>
                  <a:cs typeface="Microsoft Sans Serif"/>
                </a:endParaRPr>
              </a:p>
            </p:txBody>
          </p:sp>
        </p:grpSp>
      </p:grpSp>
      <p:sp>
        <p:nvSpPr>
          <p:cNvPr id="183" name="Rectangle 4"/>
          <p:cNvSpPr txBox="1">
            <a:spLocks noChangeArrowheads="1"/>
          </p:cNvSpPr>
          <p:nvPr/>
        </p:nvSpPr>
        <p:spPr bwMode="auto">
          <a:xfrm>
            <a:off x="480078" y="92559"/>
            <a:ext cx="475635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>
                <a:solidFill>
                  <a:schemeClr val="accent5">
                    <a:lumMod val="50000"/>
                  </a:schemeClr>
                </a:solidFill>
                <a:latin typeface="+mj-lt"/>
                <a:cs typeface="+mj-cs"/>
              </a:rPr>
              <a:t>Правила</a:t>
            </a:r>
            <a:endParaRPr sz="16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0" name="Рисунок 18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45467912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0" y="318024"/>
            <a:ext cx="319070" cy="379431"/>
          </a:xfrm>
          <a:prstGeom prst="rect">
            <a:avLst/>
          </a:prstGeom>
        </p:spPr>
      </p:pic>
      <p:sp>
        <p:nvSpPr>
          <p:cNvPr id="1137399007" name="Заголовок 1"/>
          <p:cNvSpPr txBox="1"/>
          <p:nvPr/>
        </p:nvSpPr>
        <p:spPr bwMode="auto">
          <a:xfrm>
            <a:off x="539550" y="429291"/>
            <a:ext cx="7558570" cy="2259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1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 карты текущего состояния МИФА</a:t>
            </a:r>
          </a:p>
        </p:txBody>
      </p:sp>
      <p:pic>
        <p:nvPicPr>
          <p:cNvPr id="348487449" name="Рисунок 348487448"/>
          <p:cNvPicPr>
            <a:picLocks noChangeAspect="1"/>
          </p:cNvPicPr>
          <p:nvPr/>
        </p:nvPicPr>
        <p:blipFill>
          <a:blip r:embed="rId3"/>
          <a:srcRect l="31340" t="31613" r="24613" b="18539"/>
          <a:stretch/>
        </p:blipFill>
        <p:spPr bwMode="auto">
          <a:xfrm>
            <a:off x="105807" y="655283"/>
            <a:ext cx="9026768" cy="44735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1488915" name="Рисунок 17314889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961" y="1183466"/>
            <a:ext cx="9106413" cy="3707742"/>
          </a:xfrm>
          <a:prstGeom prst="rect">
            <a:avLst/>
          </a:prstGeom>
        </p:spPr>
      </p:pic>
      <p:sp>
        <p:nvSpPr>
          <p:cNvPr id="559610669" name="Заголовок 1"/>
          <p:cNvSpPr txBox="1"/>
          <p:nvPr/>
        </p:nvSpPr>
        <p:spPr bwMode="auto">
          <a:xfrm>
            <a:off x="539550" y="429291"/>
            <a:ext cx="7558570" cy="2259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1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Пример  карты текущего состояния МИФА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0400921" name="Номер слайда 3"/>
          <p:cNvSpPr txBox="1"/>
          <p:nvPr/>
        </p:nvSpPr>
        <p:spPr bwMode="auto">
          <a:xfrm>
            <a:off x="8883252" y="4947595"/>
            <a:ext cx="260745" cy="160733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28</a:t>
            </a:r>
            <a:endParaRPr/>
          </a:p>
        </p:txBody>
      </p:sp>
      <p:cxnSp>
        <p:nvCxnSpPr>
          <p:cNvPr id="722356750" name="Прямая соединительная линия 15"/>
          <p:cNvCxnSpPr>
            <a:cxnSpLocks/>
          </p:cNvCxnSpPr>
          <p:nvPr/>
        </p:nvCxnSpPr>
        <p:spPr bwMode="auto">
          <a:xfrm>
            <a:off x="8883252" y="4865325"/>
            <a:ext cx="260745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91337007" name="Заголовок 1"/>
          <p:cNvSpPr txBox="1"/>
          <p:nvPr/>
        </p:nvSpPr>
        <p:spPr bwMode="auto">
          <a:xfrm>
            <a:off x="539550" y="429292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</p:txBody>
      </p:sp>
      <p:sp>
        <p:nvSpPr>
          <p:cNvPr id="1214894261" name="Скругленный прямоугольник 2"/>
          <p:cNvSpPr/>
          <p:nvPr/>
        </p:nvSpPr>
        <p:spPr bwMode="auto">
          <a:xfrm>
            <a:off x="877275" y="977904"/>
            <a:ext cx="7220849" cy="336540"/>
          </a:xfrm>
          <a:prstGeom prst="roundRect">
            <a:avLst>
              <a:gd name="adj" fmla="val 0"/>
            </a:avLst>
          </a:prstGeom>
          <a:noFill/>
          <a:ln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488009881" name="Прямоугольник 9"/>
          <p:cNvSpPr/>
          <p:nvPr/>
        </p:nvSpPr>
        <p:spPr bwMode="auto">
          <a:xfrm>
            <a:off x="761167" y="4021032"/>
            <a:ext cx="7554263" cy="30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</a:rPr>
              <a:t>Напишите на карте название рассматриваемого  процесса, дату составления карты</a:t>
            </a:r>
            <a:endParaRPr sz="1600"/>
          </a:p>
        </p:txBody>
      </p:sp>
      <p:sp>
        <p:nvSpPr>
          <p:cNvPr id="1919397364" name="Скругленный прямоугольник 10"/>
          <p:cNvSpPr/>
          <p:nvPr/>
        </p:nvSpPr>
        <p:spPr bwMode="auto">
          <a:xfrm>
            <a:off x="727930" y="4034494"/>
            <a:ext cx="7620738" cy="277911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608929073" name="Прямоугольник 13"/>
          <p:cNvSpPr/>
          <p:nvPr/>
        </p:nvSpPr>
        <p:spPr bwMode="auto">
          <a:xfrm>
            <a:off x="277106" y="997569"/>
            <a:ext cx="8684363" cy="297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Карта текущего состояния процесса авиаперелета из пункта А в пункт Б   20.04.2023</a:t>
            </a:r>
            <a:endParaRPr sz="1350"/>
          </a:p>
        </p:txBody>
      </p:sp>
      <p:pic>
        <p:nvPicPr>
          <p:cNvPr id="1075867558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1" y="318025"/>
            <a:ext cx="319071" cy="379431"/>
          </a:xfrm>
          <a:prstGeom prst="rect">
            <a:avLst/>
          </a:prstGeom>
        </p:spPr>
      </p:pic>
      <p:sp>
        <p:nvSpPr>
          <p:cNvPr id="1351977265" name="TextBox 1351977264"/>
          <p:cNvSpPr txBox="1"/>
          <p:nvPr/>
        </p:nvSpPr>
        <p:spPr bwMode="auto">
          <a:xfrm>
            <a:off x="658198" y="1970107"/>
            <a:ext cx="7749585" cy="100587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Бумажный лист формата А1 - А3 / обычные бумажные обои (обратная сторона) / листы для флипчартов / стикеры с клеющимся краем разного цвета (желтый, голубой , красный) / маркеры или фломастеры разных цветов (черный, зеленый, красный).</a:t>
            </a:r>
          </a:p>
          <a:p>
            <a:pPr algn="l">
              <a:defRPr/>
            </a:pPr>
            <a:endParaRPr sz="1200"/>
          </a:p>
          <a:p>
            <a:pPr algn="l">
              <a:defRPr/>
            </a:pPr>
            <a:r>
              <a:rPr sz="1200" b="1">
                <a:solidFill>
                  <a:schemeClr val="accent4">
                    <a:lumMod val="75000"/>
                  </a:schemeClr>
                </a:solidFill>
              </a:rPr>
              <a:t>Электронные таблицы / презентация / графический редактор</a:t>
            </a:r>
            <a:endParaRPr sz="1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Номер слайда 3"/>
          <p:cNvSpPr txBox="1"/>
          <p:nvPr/>
        </p:nvSpPr>
        <p:spPr bwMode="auto">
          <a:xfrm>
            <a:off x="8883253" y="4947598"/>
            <a:ext cx="260747" cy="160735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29</a:t>
            </a:r>
            <a:endParaRPr/>
          </a:p>
        </p:txBody>
      </p: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8883253" y="4865327"/>
            <a:ext cx="260747" cy="1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3" name="Прямоугольник 202"/>
          <p:cNvSpPr/>
          <p:nvPr/>
        </p:nvSpPr>
        <p:spPr bwMode="auto">
          <a:xfrm>
            <a:off x="770123" y="4441495"/>
            <a:ext cx="7552464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</a:rPr>
              <a:t>2. Определите границы процесса: вход и выход процесса;</a:t>
            </a:r>
            <a:endParaRPr sz="1600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723594" y="4441497"/>
            <a:ext cx="7620740" cy="277913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229483" y="715532"/>
            <a:ext cx="8684329" cy="57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Карта текущего состояния процесса авиаперелета из пункта А в пункт Б   20.04.2023</a:t>
            </a:r>
            <a:endParaRPr sz="1350"/>
          </a:p>
          <a:p>
            <a:pPr algn="ctr">
              <a:defRPr/>
            </a:pPr>
            <a:endParaRPr/>
          </a:p>
        </p:txBody>
      </p:sp>
      <p:cxnSp>
        <p:nvCxnSpPr>
          <p:cNvPr id="30" name="Прямая со стрелкой 29"/>
          <p:cNvCxnSpPr>
            <a:cxnSpLocks/>
          </p:cNvCxnSpPr>
          <p:nvPr/>
        </p:nvCxnSpPr>
        <p:spPr bwMode="auto">
          <a:xfrm>
            <a:off x="1186416" y="2029243"/>
            <a:ext cx="3500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7380" y="1337610"/>
            <a:ext cx="854879" cy="10382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7" name="Прямоугольник 36"/>
          <p:cNvSpPr/>
          <p:nvPr/>
        </p:nvSpPr>
        <p:spPr bwMode="auto">
          <a:xfrm>
            <a:off x="346843" y="1810461"/>
            <a:ext cx="790766" cy="4375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cxnSp>
        <p:nvCxnSpPr>
          <p:cNvPr id="68" name="Прямая со стрелкой 67"/>
          <p:cNvCxnSpPr>
            <a:cxnSpLocks/>
          </p:cNvCxnSpPr>
          <p:nvPr/>
        </p:nvCxnSpPr>
        <p:spPr bwMode="auto">
          <a:xfrm>
            <a:off x="7297429" y="4105113"/>
            <a:ext cx="226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46005" y="3311688"/>
            <a:ext cx="874975" cy="10382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0" name="Прямоугольник 69"/>
          <p:cNvSpPr/>
          <p:nvPr/>
        </p:nvSpPr>
        <p:spPr bwMode="auto">
          <a:xfrm>
            <a:off x="7679569" y="3791522"/>
            <a:ext cx="809355" cy="4375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20" name="Заголовок 1"/>
          <p:cNvSpPr txBox="1"/>
          <p:nvPr/>
        </p:nvSpPr>
        <p:spPr bwMode="auto">
          <a:xfrm>
            <a:off x="539552" y="429294"/>
            <a:ext cx="7558575" cy="225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9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7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5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+mn-lt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</p:txBody>
      </p:sp>
      <p:sp>
        <p:nvSpPr>
          <p:cNvPr id="2144099709" name="TextBox 51"/>
          <p:cNvSpPr txBox="1"/>
          <p:nvPr/>
        </p:nvSpPr>
        <p:spPr bwMode="auto">
          <a:xfrm>
            <a:off x="284209" y="1706077"/>
            <a:ext cx="1076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/>
              <a:t>ВХОД</a:t>
            </a:r>
            <a:endParaRPr dirty="0"/>
          </a:p>
          <a:p>
            <a:pPr>
              <a:defRPr/>
            </a:pPr>
            <a:r>
              <a:rPr lang="ru-RU" sz="800" b="1" dirty="0"/>
              <a:t>Возникновение необходимости полета</a:t>
            </a:r>
            <a:endParaRPr lang="ru-RU" sz="1600" b="1" dirty="0"/>
          </a:p>
        </p:txBody>
      </p:sp>
      <p:sp>
        <p:nvSpPr>
          <p:cNvPr id="855305179" name="TextBox 52"/>
          <p:cNvSpPr txBox="1"/>
          <p:nvPr/>
        </p:nvSpPr>
        <p:spPr bwMode="auto">
          <a:xfrm>
            <a:off x="7646004" y="3830800"/>
            <a:ext cx="958477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Выход из аэропорта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2644520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983476710" name="Прямоугольник 17"/>
          <p:cNvSpPr/>
          <p:nvPr/>
        </p:nvSpPr>
        <p:spPr bwMode="auto">
          <a:xfrm>
            <a:off x="5720121" y="2553928"/>
            <a:ext cx="1136469" cy="527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Выруливание для высадки</a:t>
            </a:r>
            <a:endParaRPr sz="900"/>
          </a:p>
        </p:txBody>
      </p:sp>
      <p:sp>
        <p:nvSpPr>
          <p:cNvPr id="1882735384" name="Прямоугольник 32"/>
          <p:cNvSpPr/>
          <p:nvPr/>
        </p:nvSpPr>
        <p:spPr bwMode="auto">
          <a:xfrm>
            <a:off x="229483" y="715532"/>
            <a:ext cx="8686345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текущего состояния процесса авиаперелета из пункта А в пункт Б   20.04.2023</a:t>
            </a:r>
            <a:endParaRPr/>
          </a:p>
        </p:txBody>
      </p:sp>
      <p:sp>
        <p:nvSpPr>
          <p:cNvPr id="2084293108" name="Прямоугольник 33"/>
          <p:cNvSpPr/>
          <p:nvPr/>
        </p:nvSpPr>
        <p:spPr bwMode="auto">
          <a:xfrm>
            <a:off x="2492906" y="1505830"/>
            <a:ext cx="668162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Покупка билета</a:t>
            </a:r>
            <a:endParaRPr lang="ru-RU" sz="500"/>
          </a:p>
        </p:txBody>
      </p:sp>
      <p:sp>
        <p:nvSpPr>
          <p:cNvPr id="1970172759" name="Прямоугольник 34"/>
          <p:cNvSpPr/>
          <p:nvPr/>
        </p:nvSpPr>
        <p:spPr bwMode="auto">
          <a:xfrm>
            <a:off x="4599397" y="1505830"/>
            <a:ext cx="618789" cy="55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/>
              <a:t>Вызов такси</a:t>
            </a:r>
            <a:endParaRPr/>
          </a:p>
        </p:txBody>
      </p:sp>
      <p:sp>
        <p:nvSpPr>
          <p:cNvPr id="722133744" name="Прямоугольник 35"/>
          <p:cNvSpPr/>
          <p:nvPr/>
        </p:nvSpPr>
        <p:spPr bwMode="auto">
          <a:xfrm>
            <a:off x="8036312" y="1498555"/>
            <a:ext cx="641685" cy="55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Сдача багажа</a:t>
            </a:r>
            <a:endParaRPr/>
          </a:p>
        </p:txBody>
      </p:sp>
      <p:sp>
        <p:nvSpPr>
          <p:cNvPr id="1996772681" name="Прямоугольник 39"/>
          <p:cNvSpPr/>
          <p:nvPr/>
        </p:nvSpPr>
        <p:spPr bwMode="auto">
          <a:xfrm>
            <a:off x="3624715" y="1505830"/>
            <a:ext cx="946824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Возвращение домой</a:t>
            </a:r>
            <a:endParaRPr/>
          </a:p>
        </p:txBody>
      </p:sp>
      <p:cxnSp>
        <p:nvCxnSpPr>
          <p:cNvPr id="676239719" name="Прямая со стрелкой 41"/>
          <p:cNvCxnSpPr>
            <a:cxnSpLocks/>
          </p:cNvCxnSpPr>
          <p:nvPr/>
        </p:nvCxnSpPr>
        <p:spPr bwMode="auto">
          <a:xfrm>
            <a:off x="6837754" y="1816195"/>
            <a:ext cx="264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1517034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9107" y="1103428"/>
            <a:ext cx="854878" cy="10382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95265368" name="Прямоугольник 43"/>
          <p:cNvSpPr/>
          <p:nvPr/>
        </p:nvSpPr>
        <p:spPr bwMode="auto">
          <a:xfrm>
            <a:off x="426580" y="1547077"/>
            <a:ext cx="790765" cy="46755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>
              <a:solidFill>
                <a:srgbClr val="FFC000"/>
              </a:solidFill>
            </a:endParaRPr>
          </a:p>
        </p:txBody>
      </p:sp>
      <p:sp>
        <p:nvSpPr>
          <p:cNvPr id="561611329" name="Прямоугольник 45"/>
          <p:cNvSpPr/>
          <p:nvPr/>
        </p:nvSpPr>
        <p:spPr bwMode="auto">
          <a:xfrm>
            <a:off x="460171" y="2565042"/>
            <a:ext cx="998333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Прохождение досмотра</a:t>
            </a:r>
            <a:endParaRPr sz="900"/>
          </a:p>
        </p:txBody>
      </p:sp>
      <p:cxnSp>
        <p:nvCxnSpPr>
          <p:cNvPr id="184174808" name="Прямая со стрелкой 46"/>
          <p:cNvCxnSpPr>
            <a:cxnSpLocks/>
          </p:cNvCxnSpPr>
          <p:nvPr/>
        </p:nvCxnSpPr>
        <p:spPr bwMode="auto">
          <a:xfrm>
            <a:off x="8677998" y="1759531"/>
            <a:ext cx="25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0533552" name="Прямоугольник 55"/>
          <p:cNvSpPr/>
          <p:nvPr/>
        </p:nvSpPr>
        <p:spPr bwMode="auto">
          <a:xfrm>
            <a:off x="7152851" y="1491281"/>
            <a:ext cx="883460" cy="580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Регистрация на рейс</a:t>
            </a:r>
            <a:endParaRPr/>
          </a:p>
        </p:txBody>
      </p:sp>
      <p:cxnSp>
        <p:nvCxnSpPr>
          <p:cNvPr id="1769230080" name="Прямая со стрелкой 57"/>
          <p:cNvCxnSpPr>
            <a:cxnSpLocks/>
          </p:cNvCxnSpPr>
          <p:nvPr/>
        </p:nvCxnSpPr>
        <p:spPr bwMode="auto">
          <a:xfrm>
            <a:off x="1560994" y="2838429"/>
            <a:ext cx="19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7884468" name="Прямоугольник 58"/>
          <p:cNvSpPr/>
          <p:nvPr/>
        </p:nvSpPr>
        <p:spPr bwMode="auto">
          <a:xfrm>
            <a:off x="4910918" y="2548966"/>
            <a:ext cx="802942" cy="5508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аэропорту Б</a:t>
            </a:r>
            <a:endParaRPr sz="900"/>
          </a:p>
        </p:txBody>
      </p:sp>
      <p:sp>
        <p:nvSpPr>
          <p:cNvPr id="711855570" name="Прямоугольник 59"/>
          <p:cNvSpPr/>
          <p:nvPr/>
        </p:nvSpPr>
        <p:spPr bwMode="auto">
          <a:xfrm>
            <a:off x="2051720" y="2559002"/>
            <a:ext cx="803154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самолет</a:t>
            </a:r>
            <a:endParaRPr sz="800"/>
          </a:p>
        </p:txBody>
      </p:sp>
      <p:sp>
        <p:nvSpPr>
          <p:cNvPr id="208452495" name="Прямоугольник 69"/>
          <p:cNvSpPr/>
          <p:nvPr/>
        </p:nvSpPr>
        <p:spPr bwMode="auto">
          <a:xfrm>
            <a:off x="3858122" y="2559001"/>
            <a:ext cx="546213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Взлёт</a:t>
            </a:r>
            <a:endParaRPr sz="800"/>
          </a:p>
        </p:txBody>
      </p:sp>
      <p:sp>
        <p:nvSpPr>
          <p:cNvPr id="1064179094" name="Прямоугольник 70"/>
          <p:cNvSpPr/>
          <p:nvPr/>
        </p:nvSpPr>
        <p:spPr bwMode="auto">
          <a:xfrm>
            <a:off x="1331640" y="3634607"/>
            <a:ext cx="931567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Переезд к аэропорту на автобусе</a:t>
            </a:r>
            <a:endParaRPr sz="800"/>
          </a:p>
        </p:txBody>
      </p:sp>
      <p:sp>
        <p:nvSpPr>
          <p:cNvPr id="1895342803" name="Прямоугольник 71"/>
          <p:cNvSpPr/>
          <p:nvPr/>
        </p:nvSpPr>
        <p:spPr bwMode="auto">
          <a:xfrm>
            <a:off x="2896022" y="3632016"/>
            <a:ext cx="1033688" cy="540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Получение багажа</a:t>
            </a:r>
            <a:endParaRPr sz="900"/>
          </a:p>
        </p:txBody>
      </p:sp>
      <p:cxnSp>
        <p:nvCxnSpPr>
          <p:cNvPr id="944552123" name="Прямая со стрелкой 73"/>
          <p:cNvCxnSpPr>
            <a:cxnSpLocks/>
          </p:cNvCxnSpPr>
          <p:nvPr/>
        </p:nvCxnSpPr>
        <p:spPr bwMode="auto">
          <a:xfrm>
            <a:off x="2249271" y="390243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5052209" name="Прямая со стрелкой 74"/>
          <p:cNvCxnSpPr>
            <a:cxnSpLocks/>
          </p:cNvCxnSpPr>
          <p:nvPr/>
        </p:nvCxnSpPr>
        <p:spPr bwMode="auto">
          <a:xfrm>
            <a:off x="3984433" y="3898483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71755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69739" y="3435803"/>
            <a:ext cx="874974" cy="90627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16108606" name="Прямоугольник 76"/>
          <p:cNvSpPr/>
          <p:nvPr/>
        </p:nvSpPr>
        <p:spPr bwMode="auto">
          <a:xfrm>
            <a:off x="4318838" y="3846496"/>
            <a:ext cx="809354" cy="3594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316926233" name="TextBox 51"/>
          <p:cNvSpPr txBox="1"/>
          <p:nvPr/>
        </p:nvSpPr>
        <p:spPr bwMode="auto">
          <a:xfrm>
            <a:off x="388988" y="1604345"/>
            <a:ext cx="875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700" b="1" dirty="0"/>
              <a:t>Возникновение необходимости полета</a:t>
            </a:r>
            <a:endParaRPr sz="1000" b="1" dirty="0"/>
          </a:p>
        </p:txBody>
      </p:sp>
      <p:sp>
        <p:nvSpPr>
          <p:cNvPr id="1281084633" name="TextBox 52"/>
          <p:cNvSpPr txBox="1"/>
          <p:nvPr/>
        </p:nvSpPr>
        <p:spPr bwMode="auto">
          <a:xfrm>
            <a:off x="4265816" y="3797609"/>
            <a:ext cx="958585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/>
              <a:t>Выход из аэропорта</a:t>
            </a:r>
            <a:endParaRPr dirty="0"/>
          </a:p>
        </p:txBody>
      </p:sp>
      <p:sp>
        <p:nvSpPr>
          <p:cNvPr id="780541276" name="Прямоугольник 54"/>
          <p:cNvSpPr/>
          <p:nvPr/>
        </p:nvSpPr>
        <p:spPr bwMode="auto">
          <a:xfrm>
            <a:off x="1253986" y="1505830"/>
            <a:ext cx="806897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Поездка в авиакассу</a:t>
            </a:r>
            <a:endParaRPr lang="ru-RU" sz="500"/>
          </a:p>
        </p:txBody>
      </p:sp>
      <p:cxnSp>
        <p:nvCxnSpPr>
          <p:cNvPr id="1756466686" name="Прямая со стрелкой 78"/>
          <p:cNvCxnSpPr>
            <a:cxnSpLocks/>
          </p:cNvCxnSpPr>
          <p:nvPr/>
        </p:nvCxnSpPr>
        <p:spPr bwMode="auto">
          <a:xfrm>
            <a:off x="2078493" y="1792766"/>
            <a:ext cx="351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4504812" name="Заголовок 1"/>
          <p:cNvSpPr txBox="1"/>
          <p:nvPr/>
        </p:nvSpPr>
        <p:spPr bwMode="auto">
          <a:xfrm>
            <a:off x="539551" y="429293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</p:txBody>
      </p:sp>
      <p:cxnSp>
        <p:nvCxnSpPr>
          <p:cNvPr id="1676277202" name="Прямая со стрелкой 41"/>
          <p:cNvCxnSpPr>
            <a:cxnSpLocks/>
          </p:cNvCxnSpPr>
          <p:nvPr/>
        </p:nvCxnSpPr>
        <p:spPr bwMode="auto">
          <a:xfrm>
            <a:off x="5304692" y="1783423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6884118" name="Прямоугольник 33"/>
          <p:cNvSpPr/>
          <p:nvPr/>
        </p:nvSpPr>
        <p:spPr bwMode="auto">
          <a:xfrm>
            <a:off x="5786807" y="1505830"/>
            <a:ext cx="1050947" cy="57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Переезд в аэропорт А</a:t>
            </a:r>
            <a:endParaRPr lang="ru-RU" sz="500"/>
          </a:p>
        </p:txBody>
      </p:sp>
      <p:sp>
        <p:nvSpPr>
          <p:cNvPr id="1555882673" name="Прямоугольник 60"/>
          <p:cNvSpPr/>
          <p:nvPr/>
        </p:nvSpPr>
        <p:spPr bwMode="auto">
          <a:xfrm>
            <a:off x="4377850" y="2548966"/>
            <a:ext cx="552821" cy="550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Полёт</a:t>
            </a:r>
            <a:endParaRPr sz="800"/>
          </a:p>
        </p:txBody>
      </p:sp>
      <p:sp>
        <p:nvSpPr>
          <p:cNvPr id="1284890477" name="Прямоугольник 70"/>
          <p:cNvSpPr/>
          <p:nvPr/>
        </p:nvSpPr>
        <p:spPr bwMode="auto">
          <a:xfrm>
            <a:off x="7246080" y="2559110"/>
            <a:ext cx="704610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Выход из самолета</a:t>
            </a:r>
            <a:endParaRPr sz="800"/>
          </a:p>
        </p:txBody>
      </p:sp>
      <p:cxnSp>
        <p:nvCxnSpPr>
          <p:cNvPr id="1037024473" name="Прямая со стрелкой 73"/>
          <p:cNvCxnSpPr>
            <a:cxnSpLocks/>
          </p:cNvCxnSpPr>
          <p:nvPr/>
        </p:nvCxnSpPr>
        <p:spPr bwMode="auto">
          <a:xfrm>
            <a:off x="8017748" y="281384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4272453" name="Прямая со стрелкой 73"/>
          <p:cNvCxnSpPr>
            <a:cxnSpLocks/>
          </p:cNvCxnSpPr>
          <p:nvPr/>
        </p:nvCxnSpPr>
        <p:spPr bwMode="auto">
          <a:xfrm>
            <a:off x="233511" y="284348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330025" name="Прямая со стрелкой 41"/>
          <p:cNvCxnSpPr>
            <a:cxnSpLocks/>
          </p:cNvCxnSpPr>
          <p:nvPr/>
        </p:nvCxnSpPr>
        <p:spPr bwMode="auto">
          <a:xfrm>
            <a:off x="3274399" y="1792767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559107" name="Прямоугольник 69"/>
          <p:cNvSpPr/>
          <p:nvPr/>
        </p:nvSpPr>
        <p:spPr bwMode="auto">
          <a:xfrm>
            <a:off x="2866865" y="2559002"/>
            <a:ext cx="998814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Ожидание разрешения на взлет</a:t>
            </a:r>
            <a:endParaRPr sz="800"/>
          </a:p>
        </p:txBody>
      </p:sp>
      <p:sp>
        <p:nvSpPr>
          <p:cNvPr id="1917589606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cxnSp>
        <p:nvCxnSpPr>
          <p:cNvPr id="2141488390" name="Прямая соединительная линия 15"/>
          <p:cNvCxnSpPr>
            <a:cxnSpLocks/>
          </p:cNvCxnSpPr>
          <p:nvPr/>
        </p:nvCxnSpPr>
        <p:spPr bwMode="auto">
          <a:xfrm>
            <a:off x="8883252" y="4865326"/>
            <a:ext cx="260746" cy="0"/>
          </a:xfrm>
          <a:prstGeom prst="line">
            <a:avLst/>
          </a:prstGeom>
          <a:ln>
            <a:solidFill>
              <a:srgbClr val="2D00EA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73945664" name="Скругленный прямоугольник 14"/>
          <p:cNvSpPr/>
          <p:nvPr/>
        </p:nvSpPr>
        <p:spPr bwMode="auto">
          <a:xfrm>
            <a:off x="172423" y="4487333"/>
            <a:ext cx="8630443" cy="576100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756595650" name="Прямоугольник 16"/>
          <p:cNvSpPr/>
          <p:nvPr/>
        </p:nvSpPr>
        <p:spPr bwMode="auto">
          <a:xfrm>
            <a:off x="233510" y="4487332"/>
            <a:ext cx="8574031" cy="7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</a:rPr>
              <a:t>3. Между входом и выходом, на основании собранной информации, нанесите основные виды выполняемых операций и все виды связей</a:t>
            </a:r>
            <a:endParaRPr sz="1600"/>
          </a:p>
          <a:p>
            <a:pPr marL="342900" indent="-342900">
              <a:buAutoNum type="arabicPeriod"/>
              <a:defRPr/>
            </a:pPr>
            <a:endParaRPr lang="ru-RU" sz="1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23644192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  <p:cxnSp>
        <p:nvCxnSpPr>
          <p:cNvPr id="53" name="Прямая со стрелкой 73">
            <a:extLst>
              <a:ext uri="{FF2B5EF4-FFF2-40B4-BE49-F238E27FC236}">
                <a16:creationId xmlns:a16="http://schemas.microsoft.com/office/drawing/2014/main" id="{CCC12CD5-40AA-4BC2-A3B4-91675C0A690F}"/>
              </a:ext>
            </a:extLst>
          </p:cNvPr>
          <p:cNvCxnSpPr>
            <a:cxnSpLocks/>
          </p:cNvCxnSpPr>
          <p:nvPr/>
        </p:nvCxnSpPr>
        <p:spPr bwMode="auto">
          <a:xfrm>
            <a:off x="6975790" y="281384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719013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1502527527" name="Прямоугольник 17"/>
          <p:cNvSpPr/>
          <p:nvPr/>
        </p:nvSpPr>
        <p:spPr bwMode="auto">
          <a:xfrm>
            <a:off x="6078769" y="2559003"/>
            <a:ext cx="1136469" cy="5277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Выруливание для высадки</a:t>
            </a:r>
            <a:endParaRPr sz="900"/>
          </a:p>
        </p:txBody>
      </p:sp>
      <p:sp>
        <p:nvSpPr>
          <p:cNvPr id="1555331589" name="Прямоугольник 32"/>
          <p:cNvSpPr/>
          <p:nvPr/>
        </p:nvSpPr>
        <p:spPr bwMode="auto">
          <a:xfrm>
            <a:off x="229483" y="715532"/>
            <a:ext cx="8686345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текущего состояния процесса авиаперелета из пункта А в пункт Б   20.04.2023</a:t>
            </a:r>
            <a:endParaRPr/>
          </a:p>
        </p:txBody>
      </p:sp>
      <p:sp>
        <p:nvSpPr>
          <p:cNvPr id="1250324196" name="Прямоугольник 33"/>
          <p:cNvSpPr/>
          <p:nvPr/>
        </p:nvSpPr>
        <p:spPr bwMode="auto">
          <a:xfrm>
            <a:off x="2492906" y="1505830"/>
            <a:ext cx="668162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Покупка билета</a:t>
            </a:r>
            <a:endParaRPr lang="ru-RU" sz="500"/>
          </a:p>
        </p:txBody>
      </p:sp>
      <p:sp>
        <p:nvSpPr>
          <p:cNvPr id="1528544453" name="Прямоугольник 34"/>
          <p:cNvSpPr/>
          <p:nvPr/>
        </p:nvSpPr>
        <p:spPr bwMode="auto">
          <a:xfrm>
            <a:off x="4599397" y="1505830"/>
            <a:ext cx="618789" cy="55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/>
              <a:t>Вызов такси</a:t>
            </a:r>
            <a:endParaRPr/>
          </a:p>
        </p:txBody>
      </p:sp>
      <p:sp>
        <p:nvSpPr>
          <p:cNvPr id="1779125098" name="Прямоугольник 35"/>
          <p:cNvSpPr/>
          <p:nvPr/>
        </p:nvSpPr>
        <p:spPr bwMode="auto">
          <a:xfrm>
            <a:off x="8036312" y="1498555"/>
            <a:ext cx="641685" cy="555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Сдача багажа</a:t>
            </a:r>
            <a:endParaRPr/>
          </a:p>
        </p:txBody>
      </p:sp>
      <p:sp>
        <p:nvSpPr>
          <p:cNvPr id="496226479" name="Прямоугольник 39"/>
          <p:cNvSpPr/>
          <p:nvPr/>
        </p:nvSpPr>
        <p:spPr bwMode="auto">
          <a:xfrm>
            <a:off x="3624715" y="1505830"/>
            <a:ext cx="946824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Возвращение домой</a:t>
            </a:r>
            <a:endParaRPr/>
          </a:p>
        </p:txBody>
      </p:sp>
      <p:cxnSp>
        <p:nvCxnSpPr>
          <p:cNvPr id="1721050252" name="Прямая со стрелкой 41"/>
          <p:cNvCxnSpPr>
            <a:cxnSpLocks/>
          </p:cNvCxnSpPr>
          <p:nvPr/>
        </p:nvCxnSpPr>
        <p:spPr bwMode="auto">
          <a:xfrm>
            <a:off x="6837754" y="1816195"/>
            <a:ext cx="264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6387220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9107" y="1084516"/>
            <a:ext cx="854878" cy="10382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18034149" name="Прямоугольник 43"/>
          <p:cNvSpPr/>
          <p:nvPr/>
        </p:nvSpPr>
        <p:spPr bwMode="auto">
          <a:xfrm>
            <a:off x="418570" y="1557366"/>
            <a:ext cx="790765" cy="437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537061480" name="Прямоугольник 45"/>
          <p:cNvSpPr/>
          <p:nvPr/>
        </p:nvSpPr>
        <p:spPr bwMode="auto">
          <a:xfrm>
            <a:off x="909372" y="2571081"/>
            <a:ext cx="998332" cy="5568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Прохождение досмотра</a:t>
            </a:r>
            <a:endParaRPr sz="900"/>
          </a:p>
        </p:txBody>
      </p:sp>
      <p:cxnSp>
        <p:nvCxnSpPr>
          <p:cNvPr id="185164641" name="Прямая со стрелкой 46"/>
          <p:cNvCxnSpPr>
            <a:cxnSpLocks/>
          </p:cNvCxnSpPr>
          <p:nvPr/>
        </p:nvCxnSpPr>
        <p:spPr bwMode="auto">
          <a:xfrm>
            <a:off x="8677998" y="1759531"/>
            <a:ext cx="25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7122937" name="Прямоугольник 55"/>
          <p:cNvSpPr/>
          <p:nvPr/>
        </p:nvSpPr>
        <p:spPr bwMode="auto">
          <a:xfrm>
            <a:off x="7152851" y="1491281"/>
            <a:ext cx="883460" cy="580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Регистрация на рейс</a:t>
            </a:r>
            <a:endParaRPr/>
          </a:p>
        </p:txBody>
      </p:sp>
      <p:cxnSp>
        <p:nvCxnSpPr>
          <p:cNvPr id="511311893" name="Прямая со стрелкой 57"/>
          <p:cNvCxnSpPr>
            <a:cxnSpLocks/>
          </p:cNvCxnSpPr>
          <p:nvPr/>
        </p:nvCxnSpPr>
        <p:spPr bwMode="auto">
          <a:xfrm>
            <a:off x="2271948" y="2855570"/>
            <a:ext cx="19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186842" name="Прямоугольник 58"/>
          <p:cNvSpPr/>
          <p:nvPr/>
        </p:nvSpPr>
        <p:spPr bwMode="auto">
          <a:xfrm>
            <a:off x="5278381" y="2563746"/>
            <a:ext cx="784384" cy="550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аэропорту Б</a:t>
            </a:r>
            <a:endParaRPr sz="900"/>
          </a:p>
        </p:txBody>
      </p:sp>
      <p:sp>
        <p:nvSpPr>
          <p:cNvPr id="79021555" name="Прямоугольник 59"/>
          <p:cNvSpPr/>
          <p:nvPr/>
        </p:nvSpPr>
        <p:spPr bwMode="auto">
          <a:xfrm>
            <a:off x="2644615" y="2559003"/>
            <a:ext cx="730715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самолет</a:t>
            </a:r>
            <a:endParaRPr sz="800"/>
          </a:p>
        </p:txBody>
      </p:sp>
      <p:sp>
        <p:nvSpPr>
          <p:cNvPr id="1214468843" name="Прямоугольник 69"/>
          <p:cNvSpPr/>
          <p:nvPr/>
        </p:nvSpPr>
        <p:spPr bwMode="auto">
          <a:xfrm>
            <a:off x="4198263" y="2565042"/>
            <a:ext cx="546213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Взлёт</a:t>
            </a:r>
            <a:endParaRPr sz="800"/>
          </a:p>
        </p:txBody>
      </p:sp>
      <p:sp>
        <p:nvSpPr>
          <p:cNvPr id="26265274" name="Прямоугольник 70"/>
          <p:cNvSpPr/>
          <p:nvPr/>
        </p:nvSpPr>
        <p:spPr bwMode="auto">
          <a:xfrm>
            <a:off x="3439666" y="3634607"/>
            <a:ext cx="931567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Переезд к аэропорту на автобусе</a:t>
            </a:r>
            <a:endParaRPr sz="800"/>
          </a:p>
        </p:txBody>
      </p:sp>
      <p:sp>
        <p:nvSpPr>
          <p:cNvPr id="529090056" name="Прямоугольник 71"/>
          <p:cNvSpPr/>
          <p:nvPr/>
        </p:nvSpPr>
        <p:spPr bwMode="auto">
          <a:xfrm>
            <a:off x="4682732" y="3632016"/>
            <a:ext cx="1033688" cy="540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Получение багажа</a:t>
            </a:r>
            <a:endParaRPr sz="900"/>
          </a:p>
        </p:txBody>
      </p:sp>
      <p:cxnSp>
        <p:nvCxnSpPr>
          <p:cNvPr id="127783662" name="Прямая со стрелкой 73"/>
          <p:cNvCxnSpPr>
            <a:cxnSpLocks/>
          </p:cNvCxnSpPr>
          <p:nvPr/>
        </p:nvCxnSpPr>
        <p:spPr bwMode="auto">
          <a:xfrm>
            <a:off x="4357297" y="390243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5689861" name="Прямая со стрелкой 74"/>
          <p:cNvCxnSpPr>
            <a:cxnSpLocks/>
          </p:cNvCxnSpPr>
          <p:nvPr/>
        </p:nvCxnSpPr>
        <p:spPr bwMode="auto">
          <a:xfrm>
            <a:off x="5771143" y="3898483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82355682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056449" y="3435803"/>
            <a:ext cx="874974" cy="90627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15195408" name="Прямоугольник 76"/>
          <p:cNvSpPr/>
          <p:nvPr/>
        </p:nvSpPr>
        <p:spPr bwMode="auto">
          <a:xfrm>
            <a:off x="6088522" y="3844040"/>
            <a:ext cx="809354" cy="3594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1409961664" name="TextBox 51"/>
          <p:cNvSpPr txBox="1"/>
          <p:nvPr/>
        </p:nvSpPr>
        <p:spPr bwMode="auto">
          <a:xfrm>
            <a:off x="341930" y="1599350"/>
            <a:ext cx="1039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dirty="0"/>
              <a:t>Возникновение необходимости полета</a:t>
            </a:r>
            <a:endParaRPr lang="ru-RU" sz="1600" b="1" dirty="0"/>
          </a:p>
        </p:txBody>
      </p:sp>
      <p:sp>
        <p:nvSpPr>
          <p:cNvPr id="2006742373" name="TextBox 52"/>
          <p:cNvSpPr txBox="1"/>
          <p:nvPr/>
        </p:nvSpPr>
        <p:spPr bwMode="auto">
          <a:xfrm>
            <a:off x="6061687" y="3822194"/>
            <a:ext cx="958585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Выход из аэропорта</a:t>
            </a:r>
            <a:endParaRPr/>
          </a:p>
        </p:txBody>
      </p:sp>
      <p:sp>
        <p:nvSpPr>
          <p:cNvPr id="237631836" name="Прямоугольник 54"/>
          <p:cNvSpPr/>
          <p:nvPr/>
        </p:nvSpPr>
        <p:spPr bwMode="auto">
          <a:xfrm>
            <a:off x="1253986" y="1505830"/>
            <a:ext cx="806897" cy="5406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Поездка в авиакассу</a:t>
            </a:r>
            <a:endParaRPr lang="ru-RU" sz="500"/>
          </a:p>
        </p:txBody>
      </p:sp>
      <p:cxnSp>
        <p:nvCxnSpPr>
          <p:cNvPr id="1905633895" name="Прямая со стрелкой 78"/>
          <p:cNvCxnSpPr>
            <a:cxnSpLocks/>
          </p:cNvCxnSpPr>
          <p:nvPr/>
        </p:nvCxnSpPr>
        <p:spPr bwMode="auto">
          <a:xfrm>
            <a:off x="2078493" y="1792766"/>
            <a:ext cx="351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44081205" name="Заголовок 1"/>
          <p:cNvSpPr txBox="1"/>
          <p:nvPr/>
        </p:nvSpPr>
        <p:spPr bwMode="auto">
          <a:xfrm>
            <a:off x="539551" y="429293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</p:txBody>
      </p:sp>
      <p:cxnSp>
        <p:nvCxnSpPr>
          <p:cNvPr id="1682846897" name="Прямая со стрелкой 41"/>
          <p:cNvCxnSpPr>
            <a:cxnSpLocks/>
          </p:cNvCxnSpPr>
          <p:nvPr/>
        </p:nvCxnSpPr>
        <p:spPr bwMode="auto">
          <a:xfrm>
            <a:off x="5304692" y="1783423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90557" name="Прямоугольник 33"/>
          <p:cNvSpPr/>
          <p:nvPr/>
        </p:nvSpPr>
        <p:spPr bwMode="auto">
          <a:xfrm>
            <a:off x="5786807" y="1505830"/>
            <a:ext cx="1050947" cy="57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Переезд в аэропорт А</a:t>
            </a:r>
            <a:endParaRPr lang="ru-RU" sz="500"/>
          </a:p>
        </p:txBody>
      </p:sp>
      <p:sp>
        <p:nvSpPr>
          <p:cNvPr id="663679958" name="Прямоугольник 60"/>
          <p:cNvSpPr/>
          <p:nvPr/>
        </p:nvSpPr>
        <p:spPr bwMode="auto">
          <a:xfrm>
            <a:off x="4723952" y="2565042"/>
            <a:ext cx="552821" cy="550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Полёт</a:t>
            </a:r>
            <a:endParaRPr sz="800"/>
          </a:p>
        </p:txBody>
      </p:sp>
      <p:sp>
        <p:nvSpPr>
          <p:cNvPr id="1856009132" name="Прямоугольник 70"/>
          <p:cNvSpPr/>
          <p:nvPr/>
        </p:nvSpPr>
        <p:spPr bwMode="auto">
          <a:xfrm>
            <a:off x="2292310" y="3639789"/>
            <a:ext cx="704610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Выход из самолета</a:t>
            </a:r>
            <a:endParaRPr sz="800"/>
          </a:p>
        </p:txBody>
      </p:sp>
      <p:cxnSp>
        <p:nvCxnSpPr>
          <p:cNvPr id="1579090890" name="Прямая со стрелкой 73"/>
          <p:cNvCxnSpPr>
            <a:cxnSpLocks/>
          </p:cNvCxnSpPr>
          <p:nvPr/>
        </p:nvCxnSpPr>
        <p:spPr bwMode="auto">
          <a:xfrm>
            <a:off x="3063978" y="3894528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0661376" name="Прямая со стрелкой 73"/>
          <p:cNvCxnSpPr>
            <a:cxnSpLocks/>
          </p:cNvCxnSpPr>
          <p:nvPr/>
        </p:nvCxnSpPr>
        <p:spPr bwMode="auto">
          <a:xfrm>
            <a:off x="682711" y="2843491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5826984" name="Прямая со стрелкой 41"/>
          <p:cNvCxnSpPr>
            <a:cxnSpLocks/>
          </p:cNvCxnSpPr>
          <p:nvPr/>
        </p:nvCxnSpPr>
        <p:spPr bwMode="auto">
          <a:xfrm>
            <a:off x="3274399" y="1792767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568667" name="Прямоугольник 7"/>
          <p:cNvSpPr/>
          <p:nvPr/>
        </p:nvSpPr>
        <p:spPr bwMode="auto">
          <a:xfrm>
            <a:off x="1301970" y="2061016"/>
            <a:ext cx="710929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15-30 мин</a:t>
            </a:r>
            <a:endParaRPr/>
          </a:p>
        </p:txBody>
      </p:sp>
      <p:sp>
        <p:nvSpPr>
          <p:cNvPr id="1113035627" name="Скругленный прямоугольник 52"/>
          <p:cNvSpPr/>
          <p:nvPr/>
        </p:nvSpPr>
        <p:spPr bwMode="auto">
          <a:xfrm>
            <a:off x="729469" y="4587131"/>
            <a:ext cx="7620738" cy="52119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677310507" name="Прямоугольник 51"/>
          <p:cNvSpPr/>
          <p:nvPr/>
        </p:nvSpPr>
        <p:spPr bwMode="auto">
          <a:xfrm>
            <a:off x="693295" y="4587130"/>
            <a:ext cx="7555090" cy="73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>
                <a:solidFill>
                  <a:schemeClr val="bg2">
                    <a:lumMod val="10000"/>
                  </a:schemeClr>
                </a:solidFill>
              </a:rPr>
              <a:t>4.Нанесите на карту измеримые показатели видов выполняемых работ (время) </a:t>
            </a:r>
            <a:r>
              <a:rPr sz="1400"/>
              <a:t> в формате «минимум» - «максимум» (лучший - худший вариант)</a:t>
            </a:r>
          </a:p>
          <a:p>
            <a:pPr>
              <a:defRPr/>
            </a:pPr>
            <a:endParaRPr sz="140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25142291" name="Прямоугольник 7"/>
          <p:cNvSpPr/>
          <p:nvPr/>
        </p:nvSpPr>
        <p:spPr bwMode="auto">
          <a:xfrm>
            <a:off x="2492906" y="2061016"/>
            <a:ext cx="586039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1-10 мин</a:t>
            </a:r>
            <a:endParaRPr/>
          </a:p>
        </p:txBody>
      </p:sp>
      <p:sp>
        <p:nvSpPr>
          <p:cNvPr id="1259018097" name="Прямоугольник 83"/>
          <p:cNvSpPr/>
          <p:nvPr/>
        </p:nvSpPr>
        <p:spPr bwMode="auto">
          <a:xfrm>
            <a:off x="2043985" y="2053742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3 -25 мин</a:t>
            </a:r>
            <a:endParaRPr/>
          </a:p>
        </p:txBody>
      </p:sp>
      <p:sp>
        <p:nvSpPr>
          <p:cNvPr id="576649328" name="Прямоугольник 83"/>
          <p:cNvSpPr/>
          <p:nvPr/>
        </p:nvSpPr>
        <p:spPr bwMode="auto">
          <a:xfrm>
            <a:off x="3177308" y="2046467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4 - 34 мин</a:t>
            </a:r>
            <a:endParaRPr/>
          </a:p>
        </p:txBody>
      </p:sp>
      <p:sp>
        <p:nvSpPr>
          <p:cNvPr id="769409218" name="Прямоугольник 7"/>
          <p:cNvSpPr/>
          <p:nvPr/>
        </p:nvSpPr>
        <p:spPr bwMode="auto">
          <a:xfrm>
            <a:off x="3838959" y="2071490"/>
            <a:ext cx="51833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24-64 мин</a:t>
            </a:r>
            <a:endParaRPr/>
          </a:p>
        </p:txBody>
      </p:sp>
      <p:sp>
        <p:nvSpPr>
          <p:cNvPr id="2033386110" name="Прямоугольник 7"/>
          <p:cNvSpPr/>
          <p:nvPr/>
        </p:nvSpPr>
        <p:spPr bwMode="auto">
          <a:xfrm>
            <a:off x="4599397" y="2071490"/>
            <a:ext cx="51833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2097214344" name="Прямоугольник 83"/>
          <p:cNvSpPr/>
          <p:nvPr/>
        </p:nvSpPr>
        <p:spPr bwMode="auto">
          <a:xfrm>
            <a:off x="5186335" y="2061016"/>
            <a:ext cx="61536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3 - 20 мин</a:t>
            </a:r>
            <a:endParaRPr/>
          </a:p>
        </p:txBody>
      </p:sp>
      <p:sp>
        <p:nvSpPr>
          <p:cNvPr id="1373730950" name="Прямоугольник 7"/>
          <p:cNvSpPr/>
          <p:nvPr/>
        </p:nvSpPr>
        <p:spPr bwMode="auto">
          <a:xfrm>
            <a:off x="5954099" y="2084290"/>
            <a:ext cx="78424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30 - 60  мин</a:t>
            </a:r>
            <a:endParaRPr/>
          </a:p>
        </p:txBody>
      </p:sp>
      <p:sp>
        <p:nvSpPr>
          <p:cNvPr id="482837123" name="Прямоугольник 83"/>
          <p:cNvSpPr/>
          <p:nvPr/>
        </p:nvSpPr>
        <p:spPr bwMode="auto">
          <a:xfrm>
            <a:off x="6792345" y="2084290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0 - 34 мин</a:t>
            </a:r>
            <a:endParaRPr/>
          </a:p>
        </p:txBody>
      </p:sp>
      <p:sp>
        <p:nvSpPr>
          <p:cNvPr id="320329580" name="Прямоугольник 7"/>
          <p:cNvSpPr/>
          <p:nvPr/>
        </p:nvSpPr>
        <p:spPr bwMode="auto">
          <a:xfrm>
            <a:off x="7252065" y="2071490"/>
            <a:ext cx="784246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  мин</a:t>
            </a:r>
            <a:endParaRPr/>
          </a:p>
        </p:txBody>
      </p:sp>
      <p:sp>
        <p:nvSpPr>
          <p:cNvPr id="762086673" name="Прямоугольник 7"/>
          <p:cNvSpPr/>
          <p:nvPr/>
        </p:nvSpPr>
        <p:spPr bwMode="auto">
          <a:xfrm>
            <a:off x="8050203" y="2071489"/>
            <a:ext cx="627794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0,3 -0,5 мин</a:t>
            </a:r>
            <a:endParaRPr/>
          </a:p>
        </p:txBody>
      </p:sp>
      <p:sp>
        <p:nvSpPr>
          <p:cNvPr id="1946114250" name="Прямоугольник 83"/>
          <p:cNvSpPr/>
          <p:nvPr/>
        </p:nvSpPr>
        <p:spPr bwMode="auto">
          <a:xfrm>
            <a:off x="8672830" y="2071488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0 - 15 мин</a:t>
            </a:r>
            <a:endParaRPr/>
          </a:p>
        </p:txBody>
      </p:sp>
      <p:sp>
        <p:nvSpPr>
          <p:cNvPr id="45576500" name="Прямоугольник 83"/>
          <p:cNvSpPr/>
          <p:nvPr/>
        </p:nvSpPr>
        <p:spPr bwMode="auto">
          <a:xfrm>
            <a:off x="2155470" y="3127979"/>
            <a:ext cx="489145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10 - 75</a:t>
            </a:r>
          </a:p>
          <a:p>
            <a:pPr algn="ctr">
              <a:defRPr/>
            </a:pPr>
            <a:r>
              <a:rPr lang="ru-RU" sz="700" dirty="0"/>
              <a:t>мин</a:t>
            </a:r>
            <a:endParaRPr dirty="0"/>
          </a:p>
        </p:txBody>
      </p:sp>
      <p:sp>
        <p:nvSpPr>
          <p:cNvPr id="1983676113" name="Прямоугольник 7"/>
          <p:cNvSpPr/>
          <p:nvPr/>
        </p:nvSpPr>
        <p:spPr bwMode="auto">
          <a:xfrm>
            <a:off x="2696077" y="3121939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859894184" name="Прямоугольник 69"/>
          <p:cNvSpPr/>
          <p:nvPr/>
        </p:nvSpPr>
        <p:spPr bwMode="auto">
          <a:xfrm>
            <a:off x="3364440" y="2563054"/>
            <a:ext cx="828099" cy="556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Ожидание разрешения на взлет</a:t>
            </a:r>
            <a:endParaRPr sz="800"/>
          </a:p>
        </p:txBody>
      </p:sp>
      <p:sp>
        <p:nvSpPr>
          <p:cNvPr id="1446254065" name="Прямоугольник 7"/>
          <p:cNvSpPr/>
          <p:nvPr/>
        </p:nvSpPr>
        <p:spPr bwMode="auto">
          <a:xfrm>
            <a:off x="3439666" y="3115900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5 -10 мин</a:t>
            </a:r>
            <a:endParaRPr/>
          </a:p>
        </p:txBody>
      </p:sp>
      <p:sp>
        <p:nvSpPr>
          <p:cNvPr id="1922718057" name="Прямоугольник 7"/>
          <p:cNvSpPr/>
          <p:nvPr/>
        </p:nvSpPr>
        <p:spPr bwMode="auto">
          <a:xfrm>
            <a:off x="4205545" y="3121939"/>
            <a:ext cx="538932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10 -15 мин</a:t>
            </a:r>
            <a:endParaRPr/>
          </a:p>
        </p:txBody>
      </p:sp>
      <p:sp>
        <p:nvSpPr>
          <p:cNvPr id="1916097082" name="Прямоугольник 7"/>
          <p:cNvSpPr/>
          <p:nvPr/>
        </p:nvSpPr>
        <p:spPr bwMode="auto">
          <a:xfrm>
            <a:off x="4716016" y="3127979"/>
            <a:ext cx="56075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241 - 271 мин</a:t>
            </a:r>
            <a:endParaRPr dirty="0"/>
          </a:p>
        </p:txBody>
      </p:sp>
      <p:sp>
        <p:nvSpPr>
          <p:cNvPr id="1495395380" name="Прямоугольник 7"/>
          <p:cNvSpPr/>
          <p:nvPr/>
        </p:nvSpPr>
        <p:spPr bwMode="auto">
          <a:xfrm>
            <a:off x="5393033" y="3127976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1  мин</a:t>
            </a:r>
            <a:endParaRPr dirty="0"/>
          </a:p>
        </p:txBody>
      </p:sp>
      <p:sp>
        <p:nvSpPr>
          <p:cNvPr id="615377815" name="Прямоугольник 7"/>
          <p:cNvSpPr/>
          <p:nvPr/>
        </p:nvSpPr>
        <p:spPr bwMode="auto">
          <a:xfrm>
            <a:off x="6321864" y="3114493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3 -10 мин</a:t>
            </a:r>
            <a:endParaRPr/>
          </a:p>
        </p:txBody>
      </p:sp>
      <p:sp>
        <p:nvSpPr>
          <p:cNvPr id="1351308508" name="Прямоугольник 7"/>
          <p:cNvSpPr/>
          <p:nvPr/>
        </p:nvSpPr>
        <p:spPr bwMode="auto">
          <a:xfrm>
            <a:off x="1585398" y="4185850"/>
            <a:ext cx="627793" cy="2370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3 -5 мин</a:t>
            </a:r>
            <a:endParaRPr/>
          </a:p>
        </p:txBody>
      </p:sp>
      <p:sp>
        <p:nvSpPr>
          <p:cNvPr id="864211351" name="Прямоугольник 7"/>
          <p:cNvSpPr/>
          <p:nvPr/>
        </p:nvSpPr>
        <p:spPr bwMode="auto">
          <a:xfrm>
            <a:off x="2330719" y="4175452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1 -4 мин</a:t>
            </a:r>
            <a:endParaRPr/>
          </a:p>
        </p:txBody>
      </p:sp>
      <p:sp>
        <p:nvSpPr>
          <p:cNvPr id="620198435" name="Прямоугольник 83"/>
          <p:cNvSpPr/>
          <p:nvPr/>
        </p:nvSpPr>
        <p:spPr bwMode="auto">
          <a:xfrm>
            <a:off x="2996921" y="4189383"/>
            <a:ext cx="489144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0,5 - 5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241197716" name="Прямоугольник 70"/>
          <p:cNvSpPr/>
          <p:nvPr/>
        </p:nvSpPr>
        <p:spPr bwMode="auto">
          <a:xfrm>
            <a:off x="3439666" y="3634606"/>
            <a:ext cx="931566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Переезд к аэропорту на автобусе</a:t>
            </a:r>
            <a:endParaRPr sz="800"/>
          </a:p>
        </p:txBody>
      </p:sp>
      <p:sp>
        <p:nvSpPr>
          <p:cNvPr id="735056137" name="Прямоугольник 7"/>
          <p:cNvSpPr/>
          <p:nvPr/>
        </p:nvSpPr>
        <p:spPr bwMode="auto">
          <a:xfrm>
            <a:off x="3591554" y="4175452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2 -7 мин</a:t>
            </a:r>
            <a:endParaRPr/>
          </a:p>
        </p:txBody>
      </p:sp>
      <p:sp>
        <p:nvSpPr>
          <p:cNvPr id="1612227085" name="Прямоугольник 83"/>
          <p:cNvSpPr/>
          <p:nvPr/>
        </p:nvSpPr>
        <p:spPr bwMode="auto">
          <a:xfrm>
            <a:off x="4318839" y="4175452"/>
            <a:ext cx="489144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0,5 - 4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391276525" name="Прямоугольник 7"/>
          <p:cNvSpPr/>
          <p:nvPr/>
        </p:nvSpPr>
        <p:spPr bwMode="auto">
          <a:xfrm>
            <a:off x="4867466" y="4189383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10,5 -25 мин</a:t>
            </a:r>
            <a:endParaRPr dirty="0"/>
          </a:p>
        </p:txBody>
      </p:sp>
      <p:sp>
        <p:nvSpPr>
          <p:cNvPr id="1779785907" name="Прямоугольник 83"/>
          <p:cNvSpPr/>
          <p:nvPr/>
        </p:nvSpPr>
        <p:spPr bwMode="auto">
          <a:xfrm>
            <a:off x="5653605" y="4170269"/>
            <a:ext cx="471121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2005862964" name="Прямоугольник 7"/>
          <p:cNvSpPr/>
          <p:nvPr/>
        </p:nvSpPr>
        <p:spPr bwMode="auto">
          <a:xfrm>
            <a:off x="1144050" y="3134016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pic>
        <p:nvPicPr>
          <p:cNvPr id="1902501988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673563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860294881" name="Прямоугольник 17"/>
          <p:cNvSpPr/>
          <p:nvPr/>
        </p:nvSpPr>
        <p:spPr bwMode="auto">
          <a:xfrm>
            <a:off x="6357932" y="2567503"/>
            <a:ext cx="1136469" cy="527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Выруливание для высадки</a:t>
            </a:r>
            <a:endParaRPr sz="900"/>
          </a:p>
        </p:txBody>
      </p:sp>
      <p:sp>
        <p:nvSpPr>
          <p:cNvPr id="2031588985" name="Прямоугольник 32"/>
          <p:cNvSpPr/>
          <p:nvPr/>
        </p:nvSpPr>
        <p:spPr bwMode="auto">
          <a:xfrm>
            <a:off x="229483" y="715532"/>
            <a:ext cx="8686345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текущего состояния процесса авиаперелета из пункта А в пункт Б   20.04.2023</a:t>
            </a:r>
            <a:endParaRPr/>
          </a:p>
        </p:txBody>
      </p:sp>
      <p:sp>
        <p:nvSpPr>
          <p:cNvPr id="1535840375" name="Прямоугольник 33"/>
          <p:cNvSpPr/>
          <p:nvPr/>
        </p:nvSpPr>
        <p:spPr bwMode="auto">
          <a:xfrm>
            <a:off x="2492906" y="1505830"/>
            <a:ext cx="668162" cy="5406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Покупка билета</a:t>
            </a:r>
            <a:endParaRPr lang="ru-RU" sz="500"/>
          </a:p>
        </p:txBody>
      </p:sp>
      <p:sp>
        <p:nvSpPr>
          <p:cNvPr id="1345970616" name="Прямоугольник 34"/>
          <p:cNvSpPr/>
          <p:nvPr/>
        </p:nvSpPr>
        <p:spPr bwMode="auto">
          <a:xfrm>
            <a:off x="4599397" y="1505830"/>
            <a:ext cx="618789" cy="555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/>
              <a:t>Вызов такси</a:t>
            </a:r>
            <a:endParaRPr/>
          </a:p>
        </p:txBody>
      </p:sp>
      <p:sp>
        <p:nvSpPr>
          <p:cNvPr id="1135404478" name="Прямоугольник 35"/>
          <p:cNvSpPr/>
          <p:nvPr/>
        </p:nvSpPr>
        <p:spPr bwMode="auto">
          <a:xfrm>
            <a:off x="8036312" y="1498555"/>
            <a:ext cx="641685" cy="5551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Сдача багажа</a:t>
            </a:r>
            <a:endParaRPr/>
          </a:p>
        </p:txBody>
      </p:sp>
      <p:sp>
        <p:nvSpPr>
          <p:cNvPr id="1205566734" name="Прямоугольник 39"/>
          <p:cNvSpPr/>
          <p:nvPr/>
        </p:nvSpPr>
        <p:spPr bwMode="auto">
          <a:xfrm>
            <a:off x="3624715" y="1505830"/>
            <a:ext cx="946824" cy="540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Возвращение домой</a:t>
            </a:r>
            <a:endParaRPr/>
          </a:p>
        </p:txBody>
      </p:sp>
      <p:cxnSp>
        <p:nvCxnSpPr>
          <p:cNvPr id="1245898281" name="Прямая со стрелкой 41"/>
          <p:cNvCxnSpPr>
            <a:cxnSpLocks/>
          </p:cNvCxnSpPr>
          <p:nvPr/>
        </p:nvCxnSpPr>
        <p:spPr bwMode="auto">
          <a:xfrm>
            <a:off x="6837754" y="1816195"/>
            <a:ext cx="2644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63118812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6008" y="1101134"/>
            <a:ext cx="854878" cy="103822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01891355" name="Прямоугольник 43"/>
          <p:cNvSpPr/>
          <p:nvPr/>
        </p:nvSpPr>
        <p:spPr bwMode="auto">
          <a:xfrm>
            <a:off x="445471" y="1573984"/>
            <a:ext cx="790765" cy="4375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794957176" name="Прямоугольник 45"/>
          <p:cNvSpPr/>
          <p:nvPr/>
        </p:nvSpPr>
        <p:spPr bwMode="auto">
          <a:xfrm>
            <a:off x="411935" y="2542571"/>
            <a:ext cx="963081" cy="556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Прохождение досмотра</a:t>
            </a:r>
            <a:endParaRPr sz="900"/>
          </a:p>
        </p:txBody>
      </p:sp>
      <p:cxnSp>
        <p:nvCxnSpPr>
          <p:cNvPr id="2075804132" name="Прямая со стрелкой 46"/>
          <p:cNvCxnSpPr>
            <a:cxnSpLocks/>
          </p:cNvCxnSpPr>
          <p:nvPr/>
        </p:nvCxnSpPr>
        <p:spPr bwMode="auto">
          <a:xfrm>
            <a:off x="8677998" y="1759531"/>
            <a:ext cx="25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9375987" name="Прямоугольник 55"/>
          <p:cNvSpPr/>
          <p:nvPr/>
        </p:nvSpPr>
        <p:spPr bwMode="auto">
          <a:xfrm>
            <a:off x="7152851" y="1491281"/>
            <a:ext cx="883460" cy="5802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Регистрация на рейс</a:t>
            </a:r>
            <a:endParaRPr/>
          </a:p>
        </p:txBody>
      </p:sp>
      <p:cxnSp>
        <p:nvCxnSpPr>
          <p:cNvPr id="512725599" name="Прямая со стрелкой 57"/>
          <p:cNvCxnSpPr>
            <a:cxnSpLocks/>
          </p:cNvCxnSpPr>
          <p:nvPr/>
        </p:nvCxnSpPr>
        <p:spPr bwMode="auto">
          <a:xfrm>
            <a:off x="2012899" y="2849529"/>
            <a:ext cx="192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05755448" name="Прямоугольник 58"/>
          <p:cNvSpPr/>
          <p:nvPr/>
        </p:nvSpPr>
        <p:spPr bwMode="auto">
          <a:xfrm>
            <a:off x="5548197" y="2571081"/>
            <a:ext cx="784384" cy="550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аэропорту Б</a:t>
            </a:r>
            <a:endParaRPr sz="900"/>
          </a:p>
        </p:txBody>
      </p:sp>
      <p:sp>
        <p:nvSpPr>
          <p:cNvPr id="1789991315" name="Прямоугольник 59"/>
          <p:cNvSpPr/>
          <p:nvPr/>
        </p:nvSpPr>
        <p:spPr bwMode="auto">
          <a:xfrm>
            <a:off x="2711772" y="2564278"/>
            <a:ext cx="803154" cy="556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самолет</a:t>
            </a:r>
            <a:endParaRPr sz="800"/>
          </a:p>
        </p:txBody>
      </p:sp>
      <p:sp>
        <p:nvSpPr>
          <p:cNvPr id="1737171178" name="Прямоугольник 60"/>
          <p:cNvSpPr/>
          <p:nvPr/>
        </p:nvSpPr>
        <p:spPr bwMode="auto">
          <a:xfrm>
            <a:off x="5022060" y="2571081"/>
            <a:ext cx="542745" cy="556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Полёт</a:t>
            </a:r>
            <a:endParaRPr sz="800"/>
          </a:p>
        </p:txBody>
      </p:sp>
      <p:sp>
        <p:nvSpPr>
          <p:cNvPr id="2023054213" name="Прямоугольник 69"/>
          <p:cNvSpPr/>
          <p:nvPr/>
        </p:nvSpPr>
        <p:spPr bwMode="auto">
          <a:xfrm>
            <a:off x="4508714" y="2577120"/>
            <a:ext cx="546213" cy="5568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Взлёт</a:t>
            </a:r>
            <a:endParaRPr sz="800"/>
          </a:p>
        </p:txBody>
      </p:sp>
      <p:sp>
        <p:nvSpPr>
          <p:cNvPr id="1720467786" name="Прямоугольник 70"/>
          <p:cNvSpPr/>
          <p:nvPr/>
        </p:nvSpPr>
        <p:spPr bwMode="auto">
          <a:xfrm>
            <a:off x="3439666" y="3634607"/>
            <a:ext cx="931567" cy="535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Переезд к аэропорту на автобусе</a:t>
            </a:r>
            <a:endParaRPr sz="800"/>
          </a:p>
        </p:txBody>
      </p:sp>
      <p:sp>
        <p:nvSpPr>
          <p:cNvPr id="1087239256" name="Прямоугольник 71"/>
          <p:cNvSpPr/>
          <p:nvPr/>
        </p:nvSpPr>
        <p:spPr bwMode="auto">
          <a:xfrm>
            <a:off x="5602073" y="3632016"/>
            <a:ext cx="1033688" cy="5408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Получение багажа</a:t>
            </a:r>
            <a:endParaRPr sz="900"/>
          </a:p>
        </p:txBody>
      </p:sp>
      <p:cxnSp>
        <p:nvCxnSpPr>
          <p:cNvPr id="1518910736" name="Прямая со стрелкой 73"/>
          <p:cNvCxnSpPr>
            <a:cxnSpLocks/>
          </p:cNvCxnSpPr>
          <p:nvPr/>
        </p:nvCxnSpPr>
        <p:spPr bwMode="auto">
          <a:xfrm>
            <a:off x="4357297" y="3902439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8994925" name="Прямая со стрелкой 74"/>
          <p:cNvCxnSpPr>
            <a:cxnSpLocks/>
          </p:cNvCxnSpPr>
          <p:nvPr/>
        </p:nvCxnSpPr>
        <p:spPr bwMode="auto">
          <a:xfrm>
            <a:off x="6690484" y="3898483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6611106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975790" y="3435803"/>
            <a:ext cx="874974" cy="90627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40562479" name="Прямоугольник 76"/>
          <p:cNvSpPr/>
          <p:nvPr/>
        </p:nvSpPr>
        <p:spPr bwMode="auto">
          <a:xfrm>
            <a:off x="7008600" y="3852481"/>
            <a:ext cx="809354" cy="35946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800375862" name="TextBox 51"/>
          <p:cNvSpPr txBox="1"/>
          <p:nvPr/>
        </p:nvSpPr>
        <p:spPr bwMode="auto">
          <a:xfrm>
            <a:off x="371924" y="1535381"/>
            <a:ext cx="100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800" b="1" dirty="0"/>
              <a:t>Возникновение необходимости полета</a:t>
            </a:r>
            <a:endParaRPr lang="ru-RU" sz="1600" b="1" dirty="0"/>
          </a:p>
        </p:txBody>
      </p:sp>
      <p:sp>
        <p:nvSpPr>
          <p:cNvPr id="820884964" name="TextBox 52"/>
          <p:cNvSpPr txBox="1"/>
          <p:nvPr/>
        </p:nvSpPr>
        <p:spPr bwMode="auto">
          <a:xfrm>
            <a:off x="6981028" y="3822194"/>
            <a:ext cx="958585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Выход из аэропорта</a:t>
            </a:r>
            <a:endParaRPr/>
          </a:p>
        </p:txBody>
      </p:sp>
      <p:sp>
        <p:nvSpPr>
          <p:cNvPr id="23945586" name="Прямоугольник 54"/>
          <p:cNvSpPr/>
          <p:nvPr/>
        </p:nvSpPr>
        <p:spPr bwMode="auto">
          <a:xfrm>
            <a:off x="1253986" y="1505830"/>
            <a:ext cx="806897" cy="540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Поездка в авиакассу</a:t>
            </a:r>
            <a:endParaRPr lang="ru-RU" sz="500"/>
          </a:p>
        </p:txBody>
      </p:sp>
      <p:cxnSp>
        <p:nvCxnSpPr>
          <p:cNvPr id="1182789650" name="Прямая со стрелкой 78"/>
          <p:cNvCxnSpPr>
            <a:cxnSpLocks/>
          </p:cNvCxnSpPr>
          <p:nvPr/>
        </p:nvCxnSpPr>
        <p:spPr bwMode="auto">
          <a:xfrm>
            <a:off x="2078493" y="1792766"/>
            <a:ext cx="3518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2504468" name="Заголовок 1"/>
          <p:cNvSpPr txBox="1"/>
          <p:nvPr/>
        </p:nvSpPr>
        <p:spPr bwMode="auto">
          <a:xfrm>
            <a:off x="539551" y="429293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</p:txBody>
      </p:sp>
      <p:cxnSp>
        <p:nvCxnSpPr>
          <p:cNvPr id="1380960138" name="Прямая со стрелкой 41"/>
          <p:cNvCxnSpPr>
            <a:cxnSpLocks/>
          </p:cNvCxnSpPr>
          <p:nvPr/>
        </p:nvCxnSpPr>
        <p:spPr bwMode="auto">
          <a:xfrm>
            <a:off x="5304692" y="1783423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4692015" name="Прямоугольник 33"/>
          <p:cNvSpPr/>
          <p:nvPr/>
        </p:nvSpPr>
        <p:spPr bwMode="auto">
          <a:xfrm>
            <a:off x="5786807" y="1505830"/>
            <a:ext cx="1050947" cy="5784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Переезд в аэропорт А</a:t>
            </a:r>
            <a:endParaRPr lang="ru-RU" sz="500"/>
          </a:p>
        </p:txBody>
      </p:sp>
      <p:sp>
        <p:nvSpPr>
          <p:cNvPr id="1078939547" name="Прямоугольник 70"/>
          <p:cNvSpPr/>
          <p:nvPr/>
        </p:nvSpPr>
        <p:spPr bwMode="auto">
          <a:xfrm>
            <a:off x="2292310" y="3639789"/>
            <a:ext cx="704610" cy="535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Выход из самолета</a:t>
            </a:r>
            <a:endParaRPr sz="800"/>
          </a:p>
        </p:txBody>
      </p:sp>
      <p:cxnSp>
        <p:nvCxnSpPr>
          <p:cNvPr id="1990826203" name="Прямая со стрелкой 73"/>
          <p:cNvCxnSpPr>
            <a:cxnSpLocks/>
          </p:cNvCxnSpPr>
          <p:nvPr/>
        </p:nvCxnSpPr>
        <p:spPr bwMode="auto">
          <a:xfrm>
            <a:off x="3063978" y="3894528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7474352" name="Прямая со стрелкой 73"/>
          <p:cNvCxnSpPr>
            <a:cxnSpLocks/>
          </p:cNvCxnSpPr>
          <p:nvPr/>
        </p:nvCxnSpPr>
        <p:spPr bwMode="auto">
          <a:xfrm>
            <a:off x="149783" y="2814981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3557255" name="Прямая со стрелкой 41"/>
          <p:cNvCxnSpPr>
            <a:cxnSpLocks/>
          </p:cNvCxnSpPr>
          <p:nvPr/>
        </p:nvCxnSpPr>
        <p:spPr bwMode="auto">
          <a:xfrm>
            <a:off x="3274399" y="1792767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5021114" name="Прямоугольник 7"/>
          <p:cNvSpPr/>
          <p:nvPr/>
        </p:nvSpPr>
        <p:spPr bwMode="auto">
          <a:xfrm>
            <a:off x="1301970" y="2061016"/>
            <a:ext cx="710929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15-30 мин</a:t>
            </a:r>
            <a:endParaRPr/>
          </a:p>
        </p:txBody>
      </p:sp>
      <p:sp>
        <p:nvSpPr>
          <p:cNvPr id="1517959247" name="Скругленный прямоугольник 52"/>
          <p:cNvSpPr/>
          <p:nvPr/>
        </p:nvSpPr>
        <p:spPr bwMode="auto">
          <a:xfrm>
            <a:off x="213224" y="4506764"/>
            <a:ext cx="5212406" cy="52119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1350" b="0" i="0" u="none" strike="noStrike" cap="none" spc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5. Обозначьте узкие места, проблемы в операциях и связях между операциями, пронумеруйте проблемы</a:t>
            </a:r>
            <a:endParaRPr lang="ru-RU" sz="1350"/>
          </a:p>
        </p:txBody>
      </p:sp>
      <p:sp>
        <p:nvSpPr>
          <p:cNvPr id="1697092985" name="Прямоугольник 7"/>
          <p:cNvSpPr/>
          <p:nvPr/>
        </p:nvSpPr>
        <p:spPr bwMode="auto">
          <a:xfrm>
            <a:off x="2492906" y="2061016"/>
            <a:ext cx="586039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1-10 мин</a:t>
            </a:r>
            <a:endParaRPr/>
          </a:p>
        </p:txBody>
      </p:sp>
      <p:sp>
        <p:nvSpPr>
          <p:cNvPr id="1342540959" name="Прямоугольник 83"/>
          <p:cNvSpPr/>
          <p:nvPr/>
        </p:nvSpPr>
        <p:spPr bwMode="auto">
          <a:xfrm>
            <a:off x="2043985" y="2053742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3 -25 мин</a:t>
            </a:r>
            <a:endParaRPr/>
          </a:p>
        </p:txBody>
      </p:sp>
      <p:sp>
        <p:nvSpPr>
          <p:cNvPr id="826874066" name="Прямоугольник 83"/>
          <p:cNvSpPr/>
          <p:nvPr/>
        </p:nvSpPr>
        <p:spPr bwMode="auto">
          <a:xfrm>
            <a:off x="3177308" y="2046467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4 - 34 мин</a:t>
            </a:r>
            <a:endParaRPr/>
          </a:p>
        </p:txBody>
      </p:sp>
      <p:sp>
        <p:nvSpPr>
          <p:cNvPr id="2112337755" name="Прямоугольник 7"/>
          <p:cNvSpPr/>
          <p:nvPr/>
        </p:nvSpPr>
        <p:spPr bwMode="auto">
          <a:xfrm>
            <a:off x="3838959" y="2071490"/>
            <a:ext cx="51833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24-64 мин</a:t>
            </a:r>
            <a:endParaRPr/>
          </a:p>
        </p:txBody>
      </p:sp>
      <p:sp>
        <p:nvSpPr>
          <p:cNvPr id="689461408" name="Прямоугольник 7"/>
          <p:cNvSpPr/>
          <p:nvPr/>
        </p:nvSpPr>
        <p:spPr bwMode="auto">
          <a:xfrm>
            <a:off x="4599397" y="2071490"/>
            <a:ext cx="51833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862840870" name="Прямоугольник 83"/>
          <p:cNvSpPr/>
          <p:nvPr/>
        </p:nvSpPr>
        <p:spPr bwMode="auto">
          <a:xfrm>
            <a:off x="5186335" y="2061016"/>
            <a:ext cx="61536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3 - 20 мин</a:t>
            </a:r>
            <a:endParaRPr/>
          </a:p>
        </p:txBody>
      </p:sp>
      <p:sp>
        <p:nvSpPr>
          <p:cNvPr id="171673716" name="Прямоугольник 7"/>
          <p:cNvSpPr/>
          <p:nvPr/>
        </p:nvSpPr>
        <p:spPr bwMode="auto">
          <a:xfrm>
            <a:off x="5954099" y="2084290"/>
            <a:ext cx="78424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30 - 60  мин</a:t>
            </a:r>
            <a:endParaRPr/>
          </a:p>
        </p:txBody>
      </p:sp>
      <p:sp>
        <p:nvSpPr>
          <p:cNvPr id="1711970775" name="Прямоугольник 83"/>
          <p:cNvSpPr/>
          <p:nvPr/>
        </p:nvSpPr>
        <p:spPr bwMode="auto">
          <a:xfrm>
            <a:off x="6792345" y="2084290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0 - 34 мин</a:t>
            </a:r>
            <a:endParaRPr/>
          </a:p>
        </p:txBody>
      </p:sp>
      <p:sp>
        <p:nvSpPr>
          <p:cNvPr id="2114168484" name="Прямоугольник 7"/>
          <p:cNvSpPr/>
          <p:nvPr/>
        </p:nvSpPr>
        <p:spPr bwMode="auto">
          <a:xfrm>
            <a:off x="7252065" y="2071490"/>
            <a:ext cx="784246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  мин</a:t>
            </a:r>
            <a:endParaRPr/>
          </a:p>
        </p:txBody>
      </p:sp>
      <p:sp>
        <p:nvSpPr>
          <p:cNvPr id="616368373" name="Прямоугольник 7"/>
          <p:cNvSpPr/>
          <p:nvPr/>
        </p:nvSpPr>
        <p:spPr bwMode="auto">
          <a:xfrm>
            <a:off x="8050203" y="2071489"/>
            <a:ext cx="627794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0,3 -0,5 мин</a:t>
            </a:r>
            <a:endParaRPr/>
          </a:p>
        </p:txBody>
      </p:sp>
      <p:sp>
        <p:nvSpPr>
          <p:cNvPr id="144067578" name="Прямоугольник 83"/>
          <p:cNvSpPr/>
          <p:nvPr/>
        </p:nvSpPr>
        <p:spPr bwMode="auto">
          <a:xfrm>
            <a:off x="9607" y="3099468"/>
            <a:ext cx="420843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0 - 15 мин</a:t>
            </a:r>
            <a:endParaRPr/>
          </a:p>
        </p:txBody>
      </p:sp>
      <p:sp>
        <p:nvSpPr>
          <p:cNvPr id="200879855" name="Прямоугольник 7"/>
          <p:cNvSpPr/>
          <p:nvPr/>
        </p:nvSpPr>
        <p:spPr bwMode="auto">
          <a:xfrm>
            <a:off x="539550" y="3121174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941613649" name="Прямоугольник 83"/>
          <p:cNvSpPr/>
          <p:nvPr/>
        </p:nvSpPr>
        <p:spPr bwMode="auto">
          <a:xfrm>
            <a:off x="2231036" y="3121174"/>
            <a:ext cx="489145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0 - 10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1206086852" name="Прямоугольник 7"/>
          <p:cNvSpPr/>
          <p:nvPr/>
        </p:nvSpPr>
        <p:spPr bwMode="auto">
          <a:xfrm>
            <a:off x="2860644" y="3127978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989472187" name="Прямоугольник 69"/>
          <p:cNvSpPr/>
          <p:nvPr/>
        </p:nvSpPr>
        <p:spPr bwMode="auto">
          <a:xfrm>
            <a:off x="3509899" y="2571081"/>
            <a:ext cx="998814" cy="556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Ожидание разрешения на взлет</a:t>
            </a:r>
            <a:endParaRPr sz="800"/>
          </a:p>
        </p:txBody>
      </p:sp>
      <p:sp>
        <p:nvSpPr>
          <p:cNvPr id="1588730836" name="Прямоугольник 7"/>
          <p:cNvSpPr/>
          <p:nvPr/>
        </p:nvSpPr>
        <p:spPr bwMode="auto">
          <a:xfrm>
            <a:off x="3691433" y="3099467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5 -10 мин</a:t>
            </a:r>
            <a:endParaRPr/>
          </a:p>
        </p:txBody>
      </p:sp>
      <p:sp>
        <p:nvSpPr>
          <p:cNvPr id="154238242" name="Прямоугольник 7"/>
          <p:cNvSpPr/>
          <p:nvPr/>
        </p:nvSpPr>
        <p:spPr bwMode="auto">
          <a:xfrm>
            <a:off x="4515161" y="3127978"/>
            <a:ext cx="538932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 1 мин</a:t>
            </a:r>
            <a:endParaRPr/>
          </a:p>
        </p:txBody>
      </p:sp>
      <p:sp>
        <p:nvSpPr>
          <p:cNvPr id="1899329844" name="Прямоугольник 7"/>
          <p:cNvSpPr/>
          <p:nvPr/>
        </p:nvSpPr>
        <p:spPr bwMode="auto">
          <a:xfrm>
            <a:off x="5626493" y="3134016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 мин</a:t>
            </a:r>
            <a:endParaRPr/>
          </a:p>
        </p:txBody>
      </p:sp>
      <p:sp>
        <p:nvSpPr>
          <p:cNvPr id="2052007051" name="Прямоугольник 7"/>
          <p:cNvSpPr/>
          <p:nvPr/>
        </p:nvSpPr>
        <p:spPr bwMode="auto">
          <a:xfrm>
            <a:off x="6685266" y="3095257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3 -10 мин</a:t>
            </a:r>
            <a:endParaRPr/>
          </a:p>
        </p:txBody>
      </p:sp>
      <p:sp>
        <p:nvSpPr>
          <p:cNvPr id="1519757774" name="Прямоугольник 7"/>
          <p:cNvSpPr/>
          <p:nvPr/>
        </p:nvSpPr>
        <p:spPr bwMode="auto">
          <a:xfrm>
            <a:off x="1554840" y="4162359"/>
            <a:ext cx="627793" cy="23701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3 -5 мин</a:t>
            </a:r>
            <a:endParaRPr/>
          </a:p>
        </p:txBody>
      </p:sp>
      <p:sp>
        <p:nvSpPr>
          <p:cNvPr id="912447409" name="Прямоугольник 7"/>
          <p:cNvSpPr/>
          <p:nvPr/>
        </p:nvSpPr>
        <p:spPr bwMode="auto">
          <a:xfrm>
            <a:off x="2330719" y="4175452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1 -4 мин</a:t>
            </a:r>
            <a:endParaRPr/>
          </a:p>
        </p:txBody>
      </p:sp>
      <p:sp>
        <p:nvSpPr>
          <p:cNvPr id="272044726" name="Прямоугольник 83"/>
          <p:cNvSpPr/>
          <p:nvPr/>
        </p:nvSpPr>
        <p:spPr bwMode="auto">
          <a:xfrm>
            <a:off x="2996921" y="4189383"/>
            <a:ext cx="489144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0,5 - 5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905991668" name="Прямоугольник 70"/>
          <p:cNvSpPr/>
          <p:nvPr/>
        </p:nvSpPr>
        <p:spPr bwMode="auto">
          <a:xfrm>
            <a:off x="3439666" y="3634606"/>
            <a:ext cx="931566" cy="535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Переезд к аэропорту на автобусе</a:t>
            </a:r>
            <a:endParaRPr sz="800"/>
          </a:p>
        </p:txBody>
      </p:sp>
      <p:sp>
        <p:nvSpPr>
          <p:cNvPr id="333798448" name="Прямоугольник 7"/>
          <p:cNvSpPr/>
          <p:nvPr/>
        </p:nvSpPr>
        <p:spPr bwMode="auto">
          <a:xfrm>
            <a:off x="3591554" y="4175452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2 -7 мин</a:t>
            </a:r>
            <a:endParaRPr/>
          </a:p>
        </p:txBody>
      </p:sp>
      <p:sp>
        <p:nvSpPr>
          <p:cNvPr id="1886007009" name="Прямоугольник 83"/>
          <p:cNvSpPr/>
          <p:nvPr/>
        </p:nvSpPr>
        <p:spPr bwMode="auto">
          <a:xfrm>
            <a:off x="4765164" y="4181478"/>
            <a:ext cx="489144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0,5 - 4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2086068945" name="Прямоугольник 7"/>
          <p:cNvSpPr/>
          <p:nvPr/>
        </p:nvSpPr>
        <p:spPr bwMode="auto">
          <a:xfrm>
            <a:off x="5786807" y="4189383"/>
            <a:ext cx="627793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10,5 -25 мин</a:t>
            </a:r>
            <a:endParaRPr dirty="0"/>
          </a:p>
        </p:txBody>
      </p:sp>
      <p:sp>
        <p:nvSpPr>
          <p:cNvPr id="927850725" name="Прямоугольник 83"/>
          <p:cNvSpPr/>
          <p:nvPr/>
        </p:nvSpPr>
        <p:spPr bwMode="auto">
          <a:xfrm>
            <a:off x="6572946" y="4170269"/>
            <a:ext cx="471121" cy="237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1504138502" name="Взрыв: 8 точек 1504138501"/>
          <p:cNvSpPr/>
          <p:nvPr/>
        </p:nvSpPr>
        <p:spPr bwMode="auto">
          <a:xfrm>
            <a:off x="1313223" y="1192865"/>
            <a:ext cx="340178" cy="31296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</a:t>
            </a:r>
            <a:endParaRPr/>
          </a:p>
        </p:txBody>
      </p:sp>
      <p:sp>
        <p:nvSpPr>
          <p:cNvPr id="2135457236" name="Взрыв: 8 точек 2135457235"/>
          <p:cNvSpPr/>
          <p:nvPr/>
        </p:nvSpPr>
        <p:spPr bwMode="auto">
          <a:xfrm>
            <a:off x="2160630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1642963295" name="Взрыв: 8 точек 1642963294"/>
          <p:cNvSpPr/>
          <p:nvPr/>
        </p:nvSpPr>
        <p:spPr bwMode="auto">
          <a:xfrm>
            <a:off x="2160630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1943774080" name="Взрыв: 8 точек 1943774079"/>
          <p:cNvSpPr/>
          <p:nvPr/>
        </p:nvSpPr>
        <p:spPr bwMode="auto">
          <a:xfrm>
            <a:off x="2677050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3</a:t>
            </a:r>
            <a:endParaRPr/>
          </a:p>
        </p:txBody>
      </p:sp>
      <p:sp>
        <p:nvSpPr>
          <p:cNvPr id="1318998533" name="Взрыв: 8 точек 1318998532"/>
          <p:cNvSpPr/>
          <p:nvPr/>
        </p:nvSpPr>
        <p:spPr bwMode="auto">
          <a:xfrm>
            <a:off x="3928039" y="1251676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</a:t>
            </a:r>
            <a:endParaRPr/>
          </a:p>
        </p:txBody>
      </p:sp>
      <p:sp>
        <p:nvSpPr>
          <p:cNvPr id="1106066162" name="Взрыв: 8 точек 1106066161"/>
          <p:cNvSpPr/>
          <p:nvPr/>
        </p:nvSpPr>
        <p:spPr bwMode="auto">
          <a:xfrm>
            <a:off x="3274399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4</a:t>
            </a:r>
            <a:endParaRPr/>
          </a:p>
        </p:txBody>
      </p:sp>
      <p:sp>
        <p:nvSpPr>
          <p:cNvPr id="890182745" name="Взрыв: 8 точек 890182744"/>
          <p:cNvSpPr/>
          <p:nvPr/>
        </p:nvSpPr>
        <p:spPr bwMode="auto">
          <a:xfrm>
            <a:off x="4807984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5</a:t>
            </a:r>
            <a:endParaRPr/>
          </a:p>
        </p:txBody>
      </p:sp>
      <p:sp>
        <p:nvSpPr>
          <p:cNvPr id="34438104" name="Взрыв: 8 точек 34438103"/>
          <p:cNvSpPr/>
          <p:nvPr/>
        </p:nvSpPr>
        <p:spPr bwMode="auto">
          <a:xfrm>
            <a:off x="5436893" y="1185591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6</a:t>
            </a:r>
            <a:endParaRPr/>
          </a:p>
        </p:txBody>
      </p:sp>
      <p:sp>
        <p:nvSpPr>
          <p:cNvPr id="1618483336" name="Взрыв: 8 точек 1618483335"/>
          <p:cNvSpPr/>
          <p:nvPr/>
        </p:nvSpPr>
        <p:spPr bwMode="auto">
          <a:xfrm>
            <a:off x="6232768" y="119286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</a:t>
            </a:r>
            <a:endParaRPr/>
          </a:p>
        </p:txBody>
      </p:sp>
      <p:sp>
        <p:nvSpPr>
          <p:cNvPr id="915434661" name="Полилиния: фигура 915434660"/>
          <p:cNvSpPr/>
          <p:nvPr/>
        </p:nvSpPr>
        <p:spPr bwMode="auto">
          <a:xfrm rot="19421275">
            <a:off x="6935423" y="1575119"/>
            <a:ext cx="242308" cy="276167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 flipV="1">
            <a:off x="6989639" y="1680481"/>
            <a:ext cx="1088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>
            <a:off x="7037263" y="1612446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  <a:stCxn id="0" idx="0"/>
          </p:cNvCxnSpPr>
          <p:nvPr/>
        </p:nvCxnSpPr>
        <p:spPr bwMode="auto">
          <a:xfrm rot="5399976" flipV="1">
            <a:off x="7067880" y="1581830"/>
            <a:ext cx="0" cy="61232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6942013" y="1741714"/>
            <a:ext cx="22451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6031859" name="Полилиния: фигура 1136031858"/>
          <p:cNvSpPr/>
          <p:nvPr/>
        </p:nvSpPr>
        <p:spPr bwMode="auto">
          <a:xfrm rot="19421275">
            <a:off x="2222074" y="1575118"/>
            <a:ext cx="242306" cy="276167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27617389" name="Прямая соединительная линия 1727617388"/>
          <p:cNvCxnSpPr>
            <a:cxnSpLocks/>
          </p:cNvCxnSpPr>
          <p:nvPr/>
        </p:nvCxnSpPr>
        <p:spPr bwMode="auto">
          <a:xfrm flipV="1">
            <a:off x="2276290" y="1680481"/>
            <a:ext cx="1088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7228378" name="Прямая соединительная линия 1007228377"/>
          <p:cNvCxnSpPr>
            <a:cxnSpLocks/>
          </p:cNvCxnSpPr>
          <p:nvPr/>
        </p:nvCxnSpPr>
        <p:spPr bwMode="auto">
          <a:xfrm>
            <a:off x="2323915" y="1612445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6465430" name="Прямая соединительная линия 1156465429"/>
          <p:cNvCxnSpPr>
            <a:cxnSpLocks/>
          </p:cNvCxnSpPr>
          <p:nvPr/>
        </p:nvCxnSpPr>
        <p:spPr bwMode="auto">
          <a:xfrm rot="5399976" flipV="1">
            <a:off x="2354531" y="1581829"/>
            <a:ext cx="0" cy="61231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2629008" name="Прямая соединительная линия 1522629007"/>
          <p:cNvCxnSpPr>
            <a:cxnSpLocks/>
          </p:cNvCxnSpPr>
          <p:nvPr/>
        </p:nvCxnSpPr>
        <p:spPr bwMode="auto">
          <a:xfrm>
            <a:off x="2228665" y="1741713"/>
            <a:ext cx="22451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5433218" name="Полилиния: фигура 1205433217"/>
          <p:cNvSpPr/>
          <p:nvPr/>
        </p:nvSpPr>
        <p:spPr bwMode="auto">
          <a:xfrm rot="19421275">
            <a:off x="111384" y="2587501"/>
            <a:ext cx="242306" cy="276167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85891229" name="Прямая соединительная линия 585891228"/>
          <p:cNvCxnSpPr>
            <a:cxnSpLocks/>
          </p:cNvCxnSpPr>
          <p:nvPr/>
        </p:nvCxnSpPr>
        <p:spPr bwMode="auto">
          <a:xfrm flipV="1">
            <a:off x="165600" y="2692864"/>
            <a:ext cx="1088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0099001" name="Прямая соединительная линия 1450099000"/>
          <p:cNvCxnSpPr>
            <a:cxnSpLocks/>
          </p:cNvCxnSpPr>
          <p:nvPr/>
        </p:nvCxnSpPr>
        <p:spPr bwMode="auto">
          <a:xfrm>
            <a:off x="213225" y="2624827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4039358" name="Прямая соединительная линия 1174039357"/>
          <p:cNvCxnSpPr>
            <a:cxnSpLocks/>
          </p:cNvCxnSpPr>
          <p:nvPr/>
        </p:nvCxnSpPr>
        <p:spPr bwMode="auto">
          <a:xfrm rot="5399976" flipV="1">
            <a:off x="243841" y="2594212"/>
            <a:ext cx="0" cy="61231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3946136" name="Прямая соединительная линия 2113946135"/>
          <p:cNvCxnSpPr>
            <a:cxnSpLocks/>
          </p:cNvCxnSpPr>
          <p:nvPr/>
        </p:nvCxnSpPr>
        <p:spPr bwMode="auto">
          <a:xfrm>
            <a:off x="117974" y="2754096"/>
            <a:ext cx="22451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3329182" name="Полилиния: фигура 2073329181"/>
          <p:cNvSpPr/>
          <p:nvPr/>
        </p:nvSpPr>
        <p:spPr bwMode="auto">
          <a:xfrm rot="19421275">
            <a:off x="2433850" y="2627024"/>
            <a:ext cx="242306" cy="276167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2160911" name="Прямая соединительная линия 1032160910"/>
          <p:cNvCxnSpPr>
            <a:cxnSpLocks/>
          </p:cNvCxnSpPr>
          <p:nvPr/>
        </p:nvCxnSpPr>
        <p:spPr bwMode="auto">
          <a:xfrm flipV="1">
            <a:off x="2488065" y="2732387"/>
            <a:ext cx="10885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3811627" name="Прямая соединительная линия 993811626"/>
          <p:cNvCxnSpPr>
            <a:cxnSpLocks/>
          </p:cNvCxnSpPr>
          <p:nvPr/>
        </p:nvCxnSpPr>
        <p:spPr bwMode="auto">
          <a:xfrm>
            <a:off x="2535693" y="2664351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4825567" name="Прямая соединительная линия 1554825566"/>
          <p:cNvCxnSpPr>
            <a:cxnSpLocks/>
          </p:cNvCxnSpPr>
          <p:nvPr/>
        </p:nvCxnSpPr>
        <p:spPr bwMode="auto">
          <a:xfrm rot="5399976" flipV="1">
            <a:off x="2566308" y="2633734"/>
            <a:ext cx="0" cy="61231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8264732" name="Прямая соединительная линия 978264731"/>
          <p:cNvCxnSpPr>
            <a:cxnSpLocks/>
          </p:cNvCxnSpPr>
          <p:nvPr/>
        </p:nvCxnSpPr>
        <p:spPr bwMode="auto">
          <a:xfrm>
            <a:off x="2440443" y="2793619"/>
            <a:ext cx="224516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782157" name="Взрыв: 8 точек 2070782156"/>
          <p:cNvSpPr/>
          <p:nvPr/>
        </p:nvSpPr>
        <p:spPr bwMode="auto">
          <a:xfrm>
            <a:off x="7424493" y="1251676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7</a:t>
            </a:r>
            <a:endParaRPr/>
          </a:p>
        </p:txBody>
      </p:sp>
      <p:sp>
        <p:nvSpPr>
          <p:cNvPr id="283952836" name="Взрыв: 8 точек 283952835"/>
          <p:cNvSpPr/>
          <p:nvPr/>
        </p:nvSpPr>
        <p:spPr bwMode="auto">
          <a:xfrm>
            <a:off x="6884183" y="1217225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2106810577" name="Взрыв: 8 точек 2106810576"/>
          <p:cNvSpPr/>
          <p:nvPr/>
        </p:nvSpPr>
        <p:spPr bwMode="auto">
          <a:xfrm>
            <a:off x="117974" y="2264157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452056372" name="Взрыв: 8 точек 452056371"/>
          <p:cNvSpPr/>
          <p:nvPr/>
        </p:nvSpPr>
        <p:spPr bwMode="auto">
          <a:xfrm>
            <a:off x="687125" y="2321303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8</a:t>
            </a:r>
            <a:endParaRPr/>
          </a:p>
        </p:txBody>
      </p:sp>
      <p:sp>
        <p:nvSpPr>
          <p:cNvPr id="1637076471" name="Взрыв: 8 точек 1637076470"/>
          <p:cNvSpPr/>
          <p:nvPr/>
        </p:nvSpPr>
        <p:spPr bwMode="auto">
          <a:xfrm>
            <a:off x="2426794" y="2298026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1105435551" name="Взрыв: 8 точек 1105435550"/>
          <p:cNvSpPr/>
          <p:nvPr/>
        </p:nvSpPr>
        <p:spPr bwMode="auto">
          <a:xfrm>
            <a:off x="1649599" y="2424053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9</a:t>
            </a:r>
            <a:endParaRPr/>
          </a:p>
        </p:txBody>
      </p:sp>
      <p:sp>
        <p:nvSpPr>
          <p:cNvPr id="1159221660" name="Взрыв: 8 точек 1159221659"/>
          <p:cNvSpPr/>
          <p:nvPr/>
        </p:nvSpPr>
        <p:spPr bwMode="auto">
          <a:xfrm>
            <a:off x="1516436" y="3371026"/>
            <a:ext cx="683194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10</a:t>
            </a:r>
            <a:endParaRPr/>
          </a:p>
        </p:txBody>
      </p:sp>
      <p:sp>
        <p:nvSpPr>
          <p:cNvPr id="1566113738" name="Прямоугольник 7"/>
          <p:cNvSpPr/>
          <p:nvPr/>
        </p:nvSpPr>
        <p:spPr bwMode="auto">
          <a:xfrm>
            <a:off x="1433089" y="3121173"/>
            <a:ext cx="6928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10 - 65 мин</a:t>
            </a:r>
            <a:endParaRPr/>
          </a:p>
        </p:txBody>
      </p:sp>
      <p:sp>
        <p:nvSpPr>
          <p:cNvPr id="599127154" name="Прямоугольник 179"/>
          <p:cNvSpPr/>
          <p:nvPr/>
        </p:nvSpPr>
        <p:spPr bwMode="auto">
          <a:xfrm>
            <a:off x="5479287" y="4630185"/>
            <a:ext cx="3601065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</a:rPr>
              <a:t>ВПП= 363,8 - 719,5 МИН. (6 – 12 ЧАС.)</a:t>
            </a:r>
            <a:endParaRPr sz="1400"/>
          </a:p>
        </p:txBody>
      </p:sp>
      <p:pic>
        <p:nvPicPr>
          <p:cNvPr id="1753023476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  <p:sp>
        <p:nvSpPr>
          <p:cNvPr id="648014855" name="Взрыв: 8 точек 648014854"/>
          <p:cNvSpPr/>
          <p:nvPr/>
        </p:nvSpPr>
        <p:spPr bwMode="auto">
          <a:xfrm>
            <a:off x="4776136" y="3358182"/>
            <a:ext cx="683192" cy="312962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11</a:t>
            </a:r>
            <a:endParaRPr/>
          </a:p>
        </p:txBody>
      </p:sp>
      <p:sp>
        <p:nvSpPr>
          <p:cNvPr id="118" name="Прямоугольник 7">
            <a:extLst>
              <a:ext uri="{FF2B5EF4-FFF2-40B4-BE49-F238E27FC236}">
                <a16:creationId xmlns:a16="http://schemas.microsoft.com/office/drawing/2014/main" id="{A6EB4D64-5F5C-4C98-9A06-589F272AAB11}"/>
              </a:ext>
            </a:extLst>
          </p:cNvPr>
          <p:cNvSpPr/>
          <p:nvPr/>
        </p:nvSpPr>
        <p:spPr bwMode="auto">
          <a:xfrm>
            <a:off x="5004048" y="3131055"/>
            <a:ext cx="560757" cy="237011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241 - 271 мин</a:t>
            </a:r>
            <a:endParaRPr dirty="0"/>
          </a:p>
        </p:txBody>
      </p:sp>
      <p:cxnSp>
        <p:nvCxnSpPr>
          <p:cNvPr id="119" name="Прямая со стрелкой 73">
            <a:extLst>
              <a:ext uri="{FF2B5EF4-FFF2-40B4-BE49-F238E27FC236}">
                <a16:creationId xmlns:a16="http://schemas.microsoft.com/office/drawing/2014/main" id="{F8DCAB96-91CA-4855-A913-5F484B002965}"/>
              </a:ext>
            </a:extLst>
          </p:cNvPr>
          <p:cNvCxnSpPr>
            <a:cxnSpLocks/>
          </p:cNvCxnSpPr>
          <p:nvPr/>
        </p:nvCxnSpPr>
        <p:spPr bwMode="auto">
          <a:xfrm>
            <a:off x="7624104" y="2822527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Прямая со стрелкой 73">
            <a:extLst>
              <a:ext uri="{FF2B5EF4-FFF2-40B4-BE49-F238E27FC236}">
                <a16:creationId xmlns:a16="http://schemas.microsoft.com/office/drawing/2014/main" id="{254A0D4D-7637-4354-BABC-0D71A2E9692A}"/>
              </a:ext>
            </a:extLst>
          </p:cNvPr>
          <p:cNvCxnSpPr>
            <a:cxnSpLocks/>
          </p:cNvCxnSpPr>
          <p:nvPr/>
        </p:nvCxnSpPr>
        <p:spPr bwMode="auto">
          <a:xfrm>
            <a:off x="1649599" y="3811055"/>
            <a:ext cx="2266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7673563" name="Номер слайда 3"/>
          <p:cNvSpPr txBox="1"/>
          <p:nvPr/>
        </p:nvSpPr>
        <p:spPr bwMode="auto">
          <a:xfrm>
            <a:off x="8883252" y="4947596"/>
            <a:ext cx="260746" cy="16073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9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472504468" name="Заголовок 1"/>
          <p:cNvSpPr txBox="1"/>
          <p:nvPr/>
        </p:nvSpPr>
        <p:spPr bwMode="auto">
          <a:xfrm>
            <a:off x="505628" y="503275"/>
            <a:ext cx="7558574" cy="2259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текущего процесса</a:t>
            </a:r>
          </a:p>
          <a:p>
            <a:pPr defTabSz="514350">
              <a:lnSpc>
                <a:spcPct val="95000"/>
              </a:lnSpc>
              <a:spcBef>
                <a:spcPts val="1124"/>
              </a:spcBef>
              <a:buClr>
                <a:srgbClr val="000000"/>
              </a:buClr>
              <a:buSzPct val="100000"/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Перечень проблем:</a:t>
            </a:r>
          </a:p>
        </p:txBody>
      </p:sp>
      <p:sp>
        <p:nvSpPr>
          <p:cNvPr id="1517959247" name="Скругленный прямоугольник 52"/>
          <p:cNvSpPr/>
          <p:nvPr/>
        </p:nvSpPr>
        <p:spPr bwMode="auto">
          <a:xfrm>
            <a:off x="213224" y="4506764"/>
            <a:ext cx="5212406" cy="52119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1350" b="0" i="0" u="none" strike="noStrike" cap="none" spc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5.1 Сформируйте список проблем</a:t>
            </a:r>
            <a:endParaRPr lang="ru-RU" sz="1350" dirty="0"/>
          </a:p>
        </p:txBody>
      </p:sp>
      <p:sp>
        <p:nvSpPr>
          <p:cNvPr id="1504138502" name="Взрыв: 8 точек 1504138501"/>
          <p:cNvSpPr/>
          <p:nvPr/>
        </p:nvSpPr>
        <p:spPr bwMode="auto">
          <a:xfrm>
            <a:off x="335539" y="917947"/>
            <a:ext cx="340178" cy="312964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</a:t>
            </a:r>
            <a:endParaRPr/>
          </a:p>
        </p:txBody>
      </p:sp>
      <p:sp>
        <p:nvSpPr>
          <p:cNvPr id="1642963295" name="Взрыв: 8 точек 1642963294"/>
          <p:cNvSpPr/>
          <p:nvPr/>
        </p:nvSpPr>
        <p:spPr bwMode="auto">
          <a:xfrm>
            <a:off x="296827" y="1184139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/>
              <a:t>2</a:t>
            </a:r>
            <a:endParaRPr dirty="0"/>
          </a:p>
        </p:txBody>
      </p:sp>
      <p:sp>
        <p:nvSpPr>
          <p:cNvPr id="1943774080" name="Взрыв: 8 точек 1943774079"/>
          <p:cNvSpPr/>
          <p:nvPr/>
        </p:nvSpPr>
        <p:spPr bwMode="auto">
          <a:xfrm>
            <a:off x="296827" y="1473449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3</a:t>
            </a:r>
            <a:endParaRPr/>
          </a:p>
        </p:txBody>
      </p:sp>
      <p:sp>
        <p:nvSpPr>
          <p:cNvPr id="1106066162" name="Взрыв: 8 точек 1106066161"/>
          <p:cNvSpPr/>
          <p:nvPr/>
        </p:nvSpPr>
        <p:spPr bwMode="auto">
          <a:xfrm>
            <a:off x="296826" y="1763801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4</a:t>
            </a:r>
            <a:endParaRPr/>
          </a:p>
        </p:txBody>
      </p:sp>
      <p:sp>
        <p:nvSpPr>
          <p:cNvPr id="890182745" name="Взрыв: 8 точек 890182744"/>
          <p:cNvSpPr/>
          <p:nvPr/>
        </p:nvSpPr>
        <p:spPr bwMode="auto">
          <a:xfrm>
            <a:off x="296825" y="2047326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5</a:t>
            </a:r>
            <a:endParaRPr/>
          </a:p>
        </p:txBody>
      </p:sp>
      <p:sp>
        <p:nvSpPr>
          <p:cNvPr id="34438104" name="Взрыв: 8 точек 34438103"/>
          <p:cNvSpPr/>
          <p:nvPr/>
        </p:nvSpPr>
        <p:spPr bwMode="auto">
          <a:xfrm>
            <a:off x="310615" y="2314354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6</a:t>
            </a:r>
            <a:endParaRPr/>
          </a:p>
        </p:txBody>
      </p:sp>
      <p:cxnSp>
        <p:nvCxnSpPr>
          <p:cNvPr id="1450099001" name="Прямая соединительная линия 1450099000"/>
          <p:cNvCxnSpPr>
            <a:cxnSpLocks/>
          </p:cNvCxnSpPr>
          <p:nvPr/>
        </p:nvCxnSpPr>
        <p:spPr bwMode="auto">
          <a:xfrm>
            <a:off x="213225" y="2624827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782157" name="Взрыв: 8 точек 2070782156"/>
          <p:cNvSpPr/>
          <p:nvPr/>
        </p:nvSpPr>
        <p:spPr bwMode="auto">
          <a:xfrm>
            <a:off x="335540" y="2568831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 dirty="0"/>
              <a:t>7</a:t>
            </a:r>
            <a:endParaRPr dirty="0"/>
          </a:p>
        </p:txBody>
      </p:sp>
      <p:pic>
        <p:nvPicPr>
          <p:cNvPr id="1753023476" name="Рисунок 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782B3C-BB20-4138-B9FD-6EAAE1CFE3B5}"/>
              </a:ext>
            </a:extLst>
          </p:cNvPr>
          <p:cNvSpPr txBox="1"/>
          <p:nvPr/>
        </p:nvSpPr>
        <p:spPr>
          <a:xfrm>
            <a:off x="639806" y="941436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Потери времени на ожидание в пробках</a:t>
            </a:r>
          </a:p>
          <a:p>
            <a:r>
              <a:rPr lang="ru-RU" dirty="0"/>
              <a:t>Ожидание в очереди</a:t>
            </a:r>
          </a:p>
          <a:p>
            <a:r>
              <a:rPr lang="ru-RU" dirty="0"/>
              <a:t>Потери времени при оформлении билета</a:t>
            </a:r>
          </a:p>
          <a:p>
            <a:r>
              <a:rPr lang="ru-RU" dirty="0"/>
              <a:t>Долгое ожидание автобуса</a:t>
            </a:r>
          </a:p>
          <a:p>
            <a:r>
              <a:rPr lang="ru-RU" dirty="0"/>
              <a:t>Длительное ожидание ответа оператора</a:t>
            </a:r>
          </a:p>
          <a:p>
            <a:r>
              <a:rPr lang="ru-RU" dirty="0"/>
              <a:t>Ожидание такси</a:t>
            </a:r>
          </a:p>
          <a:p>
            <a:r>
              <a:rPr lang="ru-RU" dirty="0"/>
              <a:t>Потери времени при регистрации</a:t>
            </a:r>
          </a:p>
          <a:p>
            <a:r>
              <a:rPr lang="ru-RU" dirty="0"/>
              <a:t>Потери времени при досмотре</a:t>
            </a:r>
          </a:p>
          <a:p>
            <a:r>
              <a:rPr lang="ru-RU" dirty="0"/>
              <a:t>Долгое ожидание посадки</a:t>
            </a:r>
          </a:p>
          <a:p>
            <a:r>
              <a:rPr lang="ru-RU" dirty="0"/>
              <a:t>Ожидание подачи трапа</a:t>
            </a:r>
          </a:p>
          <a:p>
            <a:r>
              <a:rPr lang="ru-RU" dirty="0"/>
              <a:t>Ожидание выдачи багажа</a:t>
            </a:r>
          </a:p>
        </p:txBody>
      </p:sp>
      <p:sp>
        <p:nvSpPr>
          <p:cNvPr id="119" name="Взрыв: 8 точек 118">
            <a:extLst>
              <a:ext uri="{FF2B5EF4-FFF2-40B4-BE49-F238E27FC236}">
                <a16:creationId xmlns:a16="http://schemas.microsoft.com/office/drawing/2014/main" id="{FAC6D889-F3BB-4FD6-A1FE-8E9332A093AE}"/>
              </a:ext>
            </a:extLst>
          </p:cNvPr>
          <p:cNvSpPr/>
          <p:nvPr/>
        </p:nvSpPr>
        <p:spPr bwMode="auto">
          <a:xfrm>
            <a:off x="335540" y="2847726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8</a:t>
            </a:r>
            <a:endParaRPr dirty="0"/>
          </a:p>
        </p:txBody>
      </p:sp>
      <p:sp>
        <p:nvSpPr>
          <p:cNvPr id="120" name="Взрыв: 8 точек 119">
            <a:extLst>
              <a:ext uri="{FF2B5EF4-FFF2-40B4-BE49-F238E27FC236}">
                <a16:creationId xmlns:a16="http://schemas.microsoft.com/office/drawing/2014/main" id="{FCEE6221-2ABF-4B73-A946-24FD223785C9}"/>
              </a:ext>
            </a:extLst>
          </p:cNvPr>
          <p:cNvSpPr/>
          <p:nvPr/>
        </p:nvSpPr>
        <p:spPr bwMode="auto">
          <a:xfrm>
            <a:off x="335872" y="3126621"/>
            <a:ext cx="340177" cy="312963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/>
              <a:t>9</a:t>
            </a:r>
            <a:endParaRPr dirty="0"/>
          </a:p>
        </p:txBody>
      </p:sp>
      <p:sp>
        <p:nvSpPr>
          <p:cNvPr id="121" name="Взрыв: 8 точек 120">
            <a:extLst>
              <a:ext uri="{FF2B5EF4-FFF2-40B4-BE49-F238E27FC236}">
                <a16:creationId xmlns:a16="http://schemas.microsoft.com/office/drawing/2014/main" id="{2E04C3FE-1E17-47A5-A4A5-C7D7CC322139}"/>
              </a:ext>
            </a:extLst>
          </p:cNvPr>
          <p:cNvSpPr/>
          <p:nvPr/>
        </p:nvSpPr>
        <p:spPr bwMode="auto">
          <a:xfrm>
            <a:off x="191523" y="3426981"/>
            <a:ext cx="574802" cy="368626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10</a:t>
            </a:r>
            <a:endParaRPr sz="1100" dirty="0"/>
          </a:p>
        </p:txBody>
      </p:sp>
      <p:sp>
        <p:nvSpPr>
          <p:cNvPr id="122" name="Взрыв: 8 точек 121">
            <a:extLst>
              <a:ext uri="{FF2B5EF4-FFF2-40B4-BE49-F238E27FC236}">
                <a16:creationId xmlns:a16="http://schemas.microsoft.com/office/drawing/2014/main" id="{CB2C8450-C00F-4655-AA0F-8EB8AD14603B}"/>
              </a:ext>
            </a:extLst>
          </p:cNvPr>
          <p:cNvSpPr/>
          <p:nvPr/>
        </p:nvSpPr>
        <p:spPr bwMode="auto">
          <a:xfrm>
            <a:off x="191523" y="3725732"/>
            <a:ext cx="574802" cy="368626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/>
              <a:t>11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7975934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3186364" name="Номер слайда 3"/>
          <p:cNvSpPr txBox="1"/>
          <p:nvPr/>
        </p:nvSpPr>
        <p:spPr bwMode="auto">
          <a:xfrm>
            <a:off x="8883252" y="4947595"/>
            <a:ext cx="260745" cy="160733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1070440055" name="Прямоугольник 32"/>
          <p:cNvSpPr/>
          <p:nvPr/>
        </p:nvSpPr>
        <p:spPr bwMode="auto">
          <a:xfrm>
            <a:off x="229482" y="925081"/>
            <a:ext cx="8686740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идеального состояния процесса авиаперелета из пункта А в пункт Б  </a:t>
            </a:r>
            <a:endParaRPr/>
          </a:p>
        </p:txBody>
      </p:sp>
      <p:pic>
        <p:nvPicPr>
          <p:cNvPr id="2108921150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47664" y="1959444"/>
            <a:ext cx="854877" cy="10382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173141971" name="Прямоугольник 43"/>
          <p:cNvSpPr/>
          <p:nvPr/>
        </p:nvSpPr>
        <p:spPr bwMode="auto">
          <a:xfrm>
            <a:off x="1549421" y="2478556"/>
            <a:ext cx="790764" cy="4375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455647462" name="Прямоугольник 58"/>
          <p:cNvSpPr/>
          <p:nvPr/>
        </p:nvSpPr>
        <p:spPr bwMode="auto">
          <a:xfrm>
            <a:off x="4876882" y="2354812"/>
            <a:ext cx="784383" cy="550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 пункте Б</a:t>
            </a:r>
            <a:endParaRPr sz="900"/>
          </a:p>
        </p:txBody>
      </p:sp>
      <p:sp>
        <p:nvSpPr>
          <p:cNvPr id="1073778850" name="Прямоугольник 69"/>
          <p:cNvSpPr/>
          <p:nvPr/>
        </p:nvSpPr>
        <p:spPr bwMode="auto">
          <a:xfrm>
            <a:off x="3439665" y="2348774"/>
            <a:ext cx="900899" cy="556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Взлёт</a:t>
            </a:r>
            <a:r>
              <a:rPr sz="800"/>
              <a:t> </a:t>
            </a:r>
            <a:r>
              <a:rPr sz="900"/>
              <a:t>из пункта А</a:t>
            </a:r>
          </a:p>
        </p:txBody>
      </p:sp>
      <p:pic>
        <p:nvPicPr>
          <p:cNvPr id="121014591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76256" y="1999391"/>
            <a:ext cx="874973" cy="9062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9868506" name="Прямоугольник 76"/>
          <p:cNvSpPr/>
          <p:nvPr/>
        </p:nvSpPr>
        <p:spPr bwMode="auto">
          <a:xfrm>
            <a:off x="6909065" y="2447490"/>
            <a:ext cx="809353" cy="3594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1268195812" name="TextBox 51"/>
          <p:cNvSpPr txBox="1"/>
          <p:nvPr/>
        </p:nvSpPr>
        <p:spPr bwMode="auto">
          <a:xfrm>
            <a:off x="1567620" y="2560160"/>
            <a:ext cx="875403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/>
              <a:t>ВХОД</a:t>
            </a:r>
            <a:r>
              <a:rPr dirty="0"/>
              <a:t> </a:t>
            </a:r>
            <a:r>
              <a:rPr sz="1800" dirty="0"/>
              <a:t>А</a:t>
            </a:r>
            <a:endParaRPr dirty="0"/>
          </a:p>
        </p:txBody>
      </p:sp>
      <p:sp>
        <p:nvSpPr>
          <p:cNvPr id="559172158" name="TextBox 52"/>
          <p:cNvSpPr txBox="1"/>
          <p:nvPr/>
        </p:nvSpPr>
        <p:spPr bwMode="auto">
          <a:xfrm>
            <a:off x="6834035" y="2441157"/>
            <a:ext cx="959412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 dirty="0"/>
              <a:t>ВЫХОД</a:t>
            </a:r>
            <a:r>
              <a:rPr lang="ru-RU" sz="1200" b="1" dirty="0"/>
              <a:t> </a:t>
            </a:r>
            <a:r>
              <a:rPr lang="ru-RU" sz="1800" b="0" dirty="0"/>
              <a:t>Б</a:t>
            </a:r>
            <a:endParaRPr dirty="0"/>
          </a:p>
        </p:txBody>
      </p:sp>
      <p:sp>
        <p:nvSpPr>
          <p:cNvPr id="553887423" name="Заголовок 1"/>
          <p:cNvSpPr txBox="1"/>
          <p:nvPr/>
        </p:nvSpPr>
        <p:spPr bwMode="auto">
          <a:xfrm>
            <a:off x="539550" y="429292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Идеальная карта процесса</a:t>
            </a:r>
          </a:p>
        </p:txBody>
      </p:sp>
      <p:sp>
        <p:nvSpPr>
          <p:cNvPr id="1827756551" name="Прямоугольник 60"/>
          <p:cNvSpPr/>
          <p:nvPr/>
        </p:nvSpPr>
        <p:spPr bwMode="auto">
          <a:xfrm>
            <a:off x="4307546" y="2354812"/>
            <a:ext cx="552820" cy="550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Полёт</a:t>
            </a:r>
            <a:endParaRPr sz="800"/>
          </a:p>
        </p:txBody>
      </p:sp>
      <p:sp>
        <p:nvSpPr>
          <p:cNvPr id="117825309" name="Прямоугольник 7"/>
          <p:cNvSpPr/>
          <p:nvPr/>
        </p:nvSpPr>
        <p:spPr bwMode="auto">
          <a:xfrm>
            <a:off x="3620649" y="2971687"/>
            <a:ext cx="538931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мин</a:t>
            </a:r>
            <a:endParaRPr/>
          </a:p>
        </p:txBody>
      </p:sp>
      <p:sp>
        <p:nvSpPr>
          <p:cNvPr id="2051928143" name="Прямоугольник 7"/>
          <p:cNvSpPr/>
          <p:nvPr/>
        </p:nvSpPr>
        <p:spPr bwMode="auto">
          <a:xfrm>
            <a:off x="4307546" y="2962381"/>
            <a:ext cx="560756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240 мин</a:t>
            </a:r>
            <a:endParaRPr/>
          </a:p>
        </p:txBody>
      </p:sp>
      <p:sp>
        <p:nvSpPr>
          <p:cNvPr id="587509279" name="Прямоугольник 7"/>
          <p:cNvSpPr/>
          <p:nvPr/>
        </p:nvSpPr>
        <p:spPr bwMode="auto">
          <a:xfrm>
            <a:off x="4955178" y="2962381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 мин</a:t>
            </a:r>
            <a:endParaRPr/>
          </a:p>
        </p:txBody>
      </p:sp>
      <p:sp>
        <p:nvSpPr>
          <p:cNvPr id="1682793295" name="Прямоугольник 179"/>
          <p:cNvSpPr/>
          <p:nvPr/>
        </p:nvSpPr>
        <p:spPr bwMode="auto">
          <a:xfrm>
            <a:off x="2772535" y="3582434"/>
            <a:ext cx="3600776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</a:rPr>
              <a:t>ВПП= 250 МИН. (4 ЧАС.)</a:t>
            </a:r>
            <a:endParaRPr sz="1400" dirty="0"/>
          </a:p>
        </p:txBody>
      </p:sp>
      <p:sp>
        <p:nvSpPr>
          <p:cNvPr id="1005837714" name="Прямоугольник 32"/>
          <p:cNvSpPr/>
          <p:nvPr/>
        </p:nvSpPr>
        <p:spPr bwMode="auto">
          <a:xfrm>
            <a:off x="196474" y="4439805"/>
            <a:ext cx="8687964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А есть состояние еще идеальней?</a:t>
            </a:r>
            <a:endParaRPr/>
          </a:p>
        </p:txBody>
      </p:sp>
      <p:sp>
        <p:nvSpPr>
          <p:cNvPr id="1889857405" name="Прямоугольник 32"/>
          <p:cNvSpPr/>
          <p:nvPr/>
        </p:nvSpPr>
        <p:spPr bwMode="auto">
          <a:xfrm>
            <a:off x="196473" y="4439805"/>
            <a:ext cx="8688000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А есть состояние еще идеальней?</a:t>
            </a:r>
            <a:endParaRPr/>
          </a:p>
        </p:txBody>
      </p:sp>
      <p:pic>
        <p:nvPicPr>
          <p:cNvPr id="272817073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  <p:sp>
        <p:nvSpPr>
          <p:cNvPr id="21" name="Прямоугольник 59">
            <a:extLst>
              <a:ext uri="{FF2B5EF4-FFF2-40B4-BE49-F238E27FC236}">
                <a16:creationId xmlns:a16="http://schemas.microsoft.com/office/drawing/2014/main" id="{DEC683E5-6485-4314-89F4-E243B396D538}"/>
              </a:ext>
            </a:extLst>
          </p:cNvPr>
          <p:cNvSpPr/>
          <p:nvPr/>
        </p:nvSpPr>
        <p:spPr bwMode="auto">
          <a:xfrm>
            <a:off x="2610018" y="2348774"/>
            <a:ext cx="803154" cy="556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самолет</a:t>
            </a:r>
            <a:endParaRPr sz="800"/>
          </a:p>
        </p:txBody>
      </p:sp>
      <p:sp>
        <p:nvSpPr>
          <p:cNvPr id="22" name="Прямоугольник 70">
            <a:extLst>
              <a:ext uri="{FF2B5EF4-FFF2-40B4-BE49-F238E27FC236}">
                <a16:creationId xmlns:a16="http://schemas.microsoft.com/office/drawing/2014/main" id="{92E0A0B7-B54B-4C56-826F-C36EB8CA1C7B}"/>
              </a:ext>
            </a:extLst>
          </p:cNvPr>
          <p:cNvSpPr/>
          <p:nvPr/>
        </p:nvSpPr>
        <p:spPr bwMode="auto">
          <a:xfrm>
            <a:off x="5721311" y="2356223"/>
            <a:ext cx="704610" cy="535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Выход из самолета</a:t>
            </a:r>
            <a:endParaRPr sz="800"/>
          </a:p>
        </p:txBody>
      </p:sp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id="{26AD4964-303A-40B2-BB06-9D9AE8808115}"/>
              </a:ext>
            </a:extLst>
          </p:cNvPr>
          <p:cNvSpPr/>
          <p:nvPr/>
        </p:nvSpPr>
        <p:spPr bwMode="auto">
          <a:xfrm>
            <a:off x="2738270" y="2950651"/>
            <a:ext cx="538931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3 мин</a:t>
            </a:r>
            <a:endParaRPr dirty="0"/>
          </a:p>
        </p:txBody>
      </p:sp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6E857393-4874-40B9-B964-EA71ED1585E1}"/>
              </a:ext>
            </a:extLst>
          </p:cNvPr>
          <p:cNvSpPr/>
          <p:nvPr/>
        </p:nvSpPr>
        <p:spPr bwMode="auto">
          <a:xfrm>
            <a:off x="5804150" y="2938825"/>
            <a:ext cx="538931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5 мин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4178135" name="Номер слайда 3"/>
          <p:cNvSpPr txBox="1"/>
          <p:nvPr/>
        </p:nvSpPr>
        <p:spPr bwMode="auto">
          <a:xfrm>
            <a:off x="8883252" y="4947595"/>
            <a:ext cx="260745" cy="160733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318134792" name="Прямоугольник 32"/>
          <p:cNvSpPr/>
          <p:nvPr/>
        </p:nvSpPr>
        <p:spPr bwMode="auto">
          <a:xfrm>
            <a:off x="229482" y="925081"/>
            <a:ext cx="8686776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идеального состояния процесса перелета из пункта А в пункт Б  </a:t>
            </a:r>
            <a:endParaRPr/>
          </a:p>
        </p:txBody>
      </p:sp>
      <p:pic>
        <p:nvPicPr>
          <p:cNvPr id="1596150188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544594" y="1959444"/>
            <a:ext cx="854877" cy="10382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089424476" name="Прямоугольник 43"/>
          <p:cNvSpPr/>
          <p:nvPr/>
        </p:nvSpPr>
        <p:spPr bwMode="auto">
          <a:xfrm>
            <a:off x="2564057" y="2478556"/>
            <a:ext cx="790764" cy="4375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476844372" name="Прямоугольник 69"/>
          <p:cNvSpPr/>
          <p:nvPr/>
        </p:nvSpPr>
        <p:spPr bwMode="auto">
          <a:xfrm>
            <a:off x="3439665" y="2348774"/>
            <a:ext cx="2221600" cy="556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sz="1600"/>
              <a:t>телепорт</a:t>
            </a:r>
          </a:p>
        </p:txBody>
      </p:sp>
      <p:pic>
        <p:nvPicPr>
          <p:cNvPr id="314302809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661266" y="2033832"/>
            <a:ext cx="874973" cy="9062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62817196" name="Прямоугольник 76"/>
          <p:cNvSpPr/>
          <p:nvPr/>
        </p:nvSpPr>
        <p:spPr bwMode="auto">
          <a:xfrm>
            <a:off x="5694076" y="2450510"/>
            <a:ext cx="809353" cy="3594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1753049927" name="TextBox 51"/>
          <p:cNvSpPr txBox="1"/>
          <p:nvPr/>
        </p:nvSpPr>
        <p:spPr bwMode="auto">
          <a:xfrm>
            <a:off x="2564550" y="2560160"/>
            <a:ext cx="875475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ВХОД</a:t>
            </a:r>
            <a:r>
              <a:t> А</a:t>
            </a:r>
          </a:p>
        </p:txBody>
      </p:sp>
      <p:sp>
        <p:nvSpPr>
          <p:cNvPr id="1341227634" name="TextBox 52"/>
          <p:cNvSpPr txBox="1"/>
          <p:nvPr/>
        </p:nvSpPr>
        <p:spPr bwMode="auto">
          <a:xfrm>
            <a:off x="5661266" y="2560160"/>
            <a:ext cx="958836" cy="365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ВЫХОД</a:t>
            </a:r>
            <a:r>
              <a:t> Б</a:t>
            </a:r>
          </a:p>
        </p:txBody>
      </p:sp>
      <p:sp>
        <p:nvSpPr>
          <p:cNvPr id="265625425" name="Заголовок 1"/>
          <p:cNvSpPr txBox="1"/>
          <p:nvPr/>
        </p:nvSpPr>
        <p:spPr bwMode="auto">
          <a:xfrm>
            <a:off x="539550" y="429292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Идеальнейшая карта процесса</a:t>
            </a:r>
          </a:p>
        </p:txBody>
      </p:sp>
      <p:sp>
        <p:nvSpPr>
          <p:cNvPr id="501635311" name="Прямоугольник 7"/>
          <p:cNvSpPr/>
          <p:nvPr/>
        </p:nvSpPr>
        <p:spPr bwMode="auto">
          <a:xfrm>
            <a:off x="4226560" y="2940110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 сек</a:t>
            </a:r>
            <a:endParaRPr/>
          </a:p>
        </p:txBody>
      </p:sp>
      <p:sp>
        <p:nvSpPr>
          <p:cNvPr id="248315806" name="Прямоугольник 179"/>
          <p:cNvSpPr/>
          <p:nvPr/>
        </p:nvSpPr>
        <p:spPr bwMode="auto">
          <a:xfrm>
            <a:off x="2772536" y="3582435"/>
            <a:ext cx="3601137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</a:rPr>
              <a:t>ВПП= 1 СЕК</a:t>
            </a:r>
            <a:endParaRPr sz="1400"/>
          </a:p>
        </p:txBody>
      </p:sp>
      <p:sp>
        <p:nvSpPr>
          <p:cNvPr id="1382077086" name="Прямоугольник 32"/>
          <p:cNvSpPr/>
          <p:nvPr/>
        </p:nvSpPr>
        <p:spPr bwMode="auto">
          <a:xfrm>
            <a:off x="196472" y="4439804"/>
            <a:ext cx="8690591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Идеальное состояние  может меняться по мере достижения целевых состояний</a:t>
            </a:r>
            <a:endParaRPr/>
          </a:p>
        </p:txBody>
      </p:sp>
      <p:pic>
        <p:nvPicPr>
          <p:cNvPr id="468774340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2" y="318026"/>
            <a:ext cx="319072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53188" y="114447"/>
            <a:ext cx="475635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Содержание </a:t>
            </a:r>
            <a:endParaRPr sz="1600" b="1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839850" y="2297076"/>
            <a:ext cx="7419913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Повторение пройденного.</a:t>
            </a:r>
            <a:endParaRPr lang="en-US" b="0" dirty="0">
              <a:solidFill>
                <a:schemeClr val="tx1"/>
              </a:solidFill>
              <a:latin typeface="+mj-lt"/>
              <a:cs typeface="+mj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Что такое картирование.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Методика построения карты текущего состояния.</a:t>
            </a:r>
            <a:endParaRPr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Вид карт, типы карт.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Упражнение «Приготовление кофе».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 dirty="0">
                <a:solidFill>
                  <a:schemeClr val="tx1"/>
                </a:solidFill>
                <a:latin typeface="+mj-lt"/>
                <a:cs typeface="+mj-cs"/>
              </a:rPr>
              <a:t>Упражнение «Разработка ЛПА».</a:t>
            </a:r>
            <a:endParaRPr dirty="0"/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latin typeface="+mj-lt"/>
              <a:cs typeface="+mj-cs"/>
            </a:endParaRPr>
          </a:p>
          <a:p>
            <a:pPr>
              <a:defRPr/>
            </a:pPr>
            <a:endParaRPr lang="ru-RU" sz="2400" b="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3430004" name="Номер слайда 3"/>
          <p:cNvSpPr txBox="1"/>
          <p:nvPr/>
        </p:nvSpPr>
        <p:spPr bwMode="auto">
          <a:xfrm>
            <a:off x="8883252" y="4947595"/>
            <a:ext cx="260745" cy="160733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ru-RU"/>
            </a:defPPr>
            <a:lvl1pPr marL="0" algn="r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"/>
              <a:defRPr sz="32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"/>
              <a:defRPr sz="28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"/>
              <a:defRPr sz="24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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5pPr>
            <a:lvl6pPr marL="2514598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0000"/>
              <a:buFont typeface="Wingdings 2"/>
              <a:buChar char=""/>
              <a:defRPr sz="2000">
                <a:solidFill>
                  <a:schemeClr val="tx2"/>
                </a:solidFill>
                <a:latin typeface="Franklin Gothic Book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900" b="1">
                <a:solidFill>
                  <a:srgbClr val="23263C"/>
                </a:solidFill>
                <a:latin typeface="Arial Narrow"/>
              </a:rPr>
              <a:t>30</a:t>
            </a:r>
            <a:endParaRPr/>
          </a:p>
        </p:txBody>
      </p:sp>
      <p:sp>
        <p:nvSpPr>
          <p:cNvPr id="1288471473" name="Прямоугольник 17"/>
          <p:cNvSpPr/>
          <p:nvPr/>
        </p:nvSpPr>
        <p:spPr bwMode="auto">
          <a:xfrm>
            <a:off x="4906525" y="2567297"/>
            <a:ext cx="1136468" cy="5277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Выруливание для высадки</a:t>
            </a:r>
            <a:endParaRPr sz="900"/>
          </a:p>
        </p:txBody>
      </p:sp>
      <p:sp>
        <p:nvSpPr>
          <p:cNvPr id="951313927" name="Прямоугольник 32"/>
          <p:cNvSpPr/>
          <p:nvPr/>
        </p:nvSpPr>
        <p:spPr bwMode="auto">
          <a:xfrm>
            <a:off x="229482" y="715531"/>
            <a:ext cx="8686632" cy="297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350"/>
              <a:t>Карта целевого состояния процесса авиаперелета из пункта А в пункт Б   20.04.2023</a:t>
            </a:r>
            <a:endParaRPr/>
          </a:p>
        </p:txBody>
      </p:sp>
      <p:sp>
        <p:nvSpPr>
          <p:cNvPr id="1417448260" name="Прямоугольник 33"/>
          <p:cNvSpPr/>
          <p:nvPr/>
        </p:nvSpPr>
        <p:spPr bwMode="auto">
          <a:xfrm>
            <a:off x="1289248" y="1547339"/>
            <a:ext cx="668161" cy="5406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Покупка билета</a:t>
            </a:r>
            <a:endParaRPr lang="ru-RU" sz="500"/>
          </a:p>
        </p:txBody>
      </p:sp>
      <p:sp>
        <p:nvSpPr>
          <p:cNvPr id="757570804" name="Прямоугольник 34"/>
          <p:cNvSpPr/>
          <p:nvPr/>
        </p:nvSpPr>
        <p:spPr bwMode="auto">
          <a:xfrm>
            <a:off x="1982915" y="1538602"/>
            <a:ext cx="618788" cy="55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/>
              <a:t>Вызов такси</a:t>
            </a:r>
            <a:endParaRPr/>
          </a:p>
        </p:txBody>
      </p:sp>
      <p:sp>
        <p:nvSpPr>
          <p:cNvPr id="842732526" name="Прямоугольник 35"/>
          <p:cNvSpPr/>
          <p:nvPr/>
        </p:nvSpPr>
        <p:spPr bwMode="auto">
          <a:xfrm>
            <a:off x="5650320" y="1520280"/>
            <a:ext cx="641684" cy="555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Сдача багажа</a:t>
            </a:r>
            <a:endParaRPr/>
          </a:p>
        </p:txBody>
      </p:sp>
      <p:cxnSp>
        <p:nvCxnSpPr>
          <p:cNvPr id="1644499506" name="Прямая со стрелкой 41"/>
          <p:cNvCxnSpPr>
            <a:cxnSpLocks/>
          </p:cNvCxnSpPr>
          <p:nvPr/>
        </p:nvCxnSpPr>
        <p:spPr bwMode="auto">
          <a:xfrm>
            <a:off x="4219346" y="1816194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66293302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426007" y="1101133"/>
            <a:ext cx="854877" cy="103822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68370279" name="Прямоугольник 43"/>
          <p:cNvSpPr/>
          <p:nvPr/>
        </p:nvSpPr>
        <p:spPr bwMode="auto">
          <a:xfrm>
            <a:off x="353747" y="1573982"/>
            <a:ext cx="976564" cy="52708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800" b="1">
                <a:solidFill>
                  <a:srgbClr val="414042"/>
                </a:solidFill>
              </a:rPr>
              <a:t>Возникновение необходимости полета</a:t>
            </a:r>
            <a:endParaRPr lang="ru-RU" sz="1600" b="1" dirty="0">
              <a:solidFill>
                <a:srgbClr val="414042"/>
              </a:solidFill>
            </a:endParaRPr>
          </a:p>
        </p:txBody>
      </p:sp>
      <p:sp>
        <p:nvSpPr>
          <p:cNvPr id="1461746601" name="Прямоугольник 45"/>
          <p:cNvSpPr/>
          <p:nvPr/>
        </p:nvSpPr>
        <p:spPr bwMode="auto">
          <a:xfrm>
            <a:off x="6562526" y="1520280"/>
            <a:ext cx="963081" cy="556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Прохождение досмотра</a:t>
            </a:r>
            <a:endParaRPr sz="900"/>
          </a:p>
        </p:txBody>
      </p:sp>
      <p:cxnSp>
        <p:nvCxnSpPr>
          <p:cNvPr id="617050824" name="Прямая со стрелкой 46"/>
          <p:cNvCxnSpPr>
            <a:cxnSpLocks/>
          </p:cNvCxnSpPr>
          <p:nvPr/>
        </p:nvCxnSpPr>
        <p:spPr bwMode="auto">
          <a:xfrm>
            <a:off x="7525607" y="1849254"/>
            <a:ext cx="2500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6479326" name="Прямоугольник 55"/>
          <p:cNvSpPr/>
          <p:nvPr/>
        </p:nvSpPr>
        <p:spPr bwMode="auto">
          <a:xfrm>
            <a:off x="4766860" y="1507769"/>
            <a:ext cx="883459" cy="5802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Получение посадочного талона</a:t>
            </a:r>
            <a:endParaRPr/>
          </a:p>
        </p:txBody>
      </p:sp>
      <p:cxnSp>
        <p:nvCxnSpPr>
          <p:cNvPr id="710114885" name="Прямая со стрелкой 57"/>
          <p:cNvCxnSpPr>
            <a:cxnSpLocks/>
          </p:cNvCxnSpPr>
          <p:nvPr/>
        </p:nvCxnSpPr>
        <p:spPr bwMode="auto">
          <a:xfrm>
            <a:off x="722195" y="2911477"/>
            <a:ext cx="1928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0833081" name="Прямоугольник 58"/>
          <p:cNvSpPr/>
          <p:nvPr/>
        </p:nvSpPr>
        <p:spPr bwMode="auto">
          <a:xfrm>
            <a:off x="4094899" y="2561257"/>
            <a:ext cx="784383" cy="5508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аэропорту Б</a:t>
            </a:r>
            <a:endParaRPr sz="900"/>
          </a:p>
        </p:txBody>
      </p:sp>
      <p:sp>
        <p:nvSpPr>
          <p:cNvPr id="744070606" name="Прямоугольник 59"/>
          <p:cNvSpPr/>
          <p:nvPr/>
        </p:nvSpPr>
        <p:spPr bwMode="auto">
          <a:xfrm>
            <a:off x="1255509" y="2554455"/>
            <a:ext cx="803153" cy="556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Посадка в самолет</a:t>
            </a:r>
            <a:endParaRPr sz="800"/>
          </a:p>
        </p:txBody>
      </p:sp>
      <p:sp>
        <p:nvSpPr>
          <p:cNvPr id="691761339" name="Прямоугольник 60"/>
          <p:cNvSpPr/>
          <p:nvPr/>
        </p:nvSpPr>
        <p:spPr bwMode="auto">
          <a:xfrm>
            <a:off x="3568761" y="2561257"/>
            <a:ext cx="542745" cy="556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Полёт</a:t>
            </a:r>
            <a:endParaRPr sz="800"/>
          </a:p>
        </p:txBody>
      </p:sp>
      <p:sp>
        <p:nvSpPr>
          <p:cNvPr id="1088556663" name="Прямоугольник 69"/>
          <p:cNvSpPr/>
          <p:nvPr/>
        </p:nvSpPr>
        <p:spPr bwMode="auto">
          <a:xfrm>
            <a:off x="3052450" y="2567297"/>
            <a:ext cx="546212" cy="5568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Взлёт</a:t>
            </a:r>
            <a:endParaRPr sz="800"/>
          </a:p>
        </p:txBody>
      </p:sp>
      <p:sp>
        <p:nvSpPr>
          <p:cNvPr id="1951181961" name="Прямоугольник 71"/>
          <p:cNvSpPr/>
          <p:nvPr/>
        </p:nvSpPr>
        <p:spPr bwMode="auto">
          <a:xfrm>
            <a:off x="3855441" y="3614968"/>
            <a:ext cx="1033687" cy="5408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Получение багажа</a:t>
            </a:r>
            <a:endParaRPr sz="900"/>
          </a:p>
        </p:txBody>
      </p:sp>
      <p:cxnSp>
        <p:nvCxnSpPr>
          <p:cNvPr id="273224293" name="Прямая со стрелкой 74"/>
          <p:cNvCxnSpPr>
            <a:cxnSpLocks/>
          </p:cNvCxnSpPr>
          <p:nvPr/>
        </p:nvCxnSpPr>
        <p:spPr bwMode="auto">
          <a:xfrm>
            <a:off x="4943853" y="3881435"/>
            <a:ext cx="226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91050665" name="Picture 3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229158" y="3392473"/>
            <a:ext cx="874973" cy="90627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412044560" name="Прямоугольник 76"/>
          <p:cNvSpPr/>
          <p:nvPr/>
        </p:nvSpPr>
        <p:spPr bwMode="auto">
          <a:xfrm>
            <a:off x="5261968" y="3835433"/>
            <a:ext cx="809353" cy="3594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>
              <a:solidFill>
                <a:srgbClr val="FFC000"/>
              </a:solidFill>
            </a:endParaRPr>
          </a:p>
        </p:txBody>
      </p:sp>
      <p:sp>
        <p:nvSpPr>
          <p:cNvPr id="702852482" name="TextBox 52"/>
          <p:cNvSpPr txBox="1"/>
          <p:nvPr/>
        </p:nvSpPr>
        <p:spPr bwMode="auto">
          <a:xfrm>
            <a:off x="5234396" y="3805146"/>
            <a:ext cx="958584" cy="45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/>
              <a:t>Выход из аэропорта</a:t>
            </a:r>
            <a:endParaRPr/>
          </a:p>
        </p:txBody>
      </p:sp>
      <p:sp>
        <p:nvSpPr>
          <p:cNvPr id="2013913918" name="Заголовок 1"/>
          <p:cNvSpPr txBox="1"/>
          <p:nvPr/>
        </p:nvSpPr>
        <p:spPr bwMode="auto">
          <a:xfrm>
            <a:off x="539550" y="429292"/>
            <a:ext cx="7558572" cy="2259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3"/>
              </a:spcBef>
              <a:buClr>
                <a:srgbClr val="000000"/>
              </a:buClr>
              <a:buSzPct val="100000"/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Методика построения карты процесса</a:t>
            </a:r>
          </a:p>
        </p:txBody>
      </p:sp>
      <p:cxnSp>
        <p:nvCxnSpPr>
          <p:cNvPr id="654057374" name="Прямая со стрелкой 41"/>
          <p:cNvCxnSpPr>
            <a:cxnSpLocks/>
          </p:cNvCxnSpPr>
          <p:nvPr/>
        </p:nvCxnSpPr>
        <p:spPr bwMode="auto">
          <a:xfrm>
            <a:off x="2711772" y="1827831"/>
            <a:ext cx="2644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0329977" name="Прямоугольник 33"/>
          <p:cNvSpPr/>
          <p:nvPr/>
        </p:nvSpPr>
        <p:spPr bwMode="auto">
          <a:xfrm>
            <a:off x="3113348" y="1503535"/>
            <a:ext cx="1050946" cy="5784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00"/>
              <a:t>Переезд в аэропорт А</a:t>
            </a:r>
            <a:endParaRPr lang="ru-RU" sz="500"/>
          </a:p>
        </p:txBody>
      </p:sp>
      <p:sp>
        <p:nvSpPr>
          <p:cNvPr id="959168595" name="Прямоугольник 70"/>
          <p:cNvSpPr/>
          <p:nvPr/>
        </p:nvSpPr>
        <p:spPr bwMode="auto">
          <a:xfrm>
            <a:off x="1825290" y="3630651"/>
            <a:ext cx="704610" cy="5356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Выход из самолета</a:t>
            </a:r>
            <a:endParaRPr sz="800"/>
          </a:p>
        </p:txBody>
      </p:sp>
      <p:cxnSp>
        <p:nvCxnSpPr>
          <p:cNvPr id="1975546551" name="Прямая со стрелкой 73"/>
          <p:cNvCxnSpPr>
            <a:cxnSpLocks/>
          </p:cNvCxnSpPr>
          <p:nvPr/>
        </p:nvCxnSpPr>
        <p:spPr bwMode="auto">
          <a:xfrm>
            <a:off x="3006606" y="3881435"/>
            <a:ext cx="226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2448990" name="Прямая со стрелкой 73"/>
          <p:cNvCxnSpPr>
            <a:cxnSpLocks/>
          </p:cNvCxnSpPr>
          <p:nvPr/>
        </p:nvCxnSpPr>
        <p:spPr bwMode="auto">
          <a:xfrm>
            <a:off x="6301610" y="1849254"/>
            <a:ext cx="226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9229055" name="Скругленный прямоугольник 52"/>
          <p:cNvSpPr/>
          <p:nvPr/>
        </p:nvSpPr>
        <p:spPr bwMode="auto">
          <a:xfrm>
            <a:off x="213222" y="4506763"/>
            <a:ext cx="5212405" cy="52119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1350" b="0" i="0" u="none" strike="noStrike" cap="none" spc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6. Обозначьте улучшения в операциях и связях между операциями, пронумеруйте улучшения</a:t>
            </a:r>
            <a:endParaRPr lang="ru-RU" sz="1350"/>
          </a:p>
        </p:txBody>
      </p:sp>
      <p:sp>
        <p:nvSpPr>
          <p:cNvPr id="1368287643" name="Прямоугольник 7"/>
          <p:cNvSpPr/>
          <p:nvPr/>
        </p:nvSpPr>
        <p:spPr bwMode="auto">
          <a:xfrm>
            <a:off x="1330310" y="2084289"/>
            <a:ext cx="586038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 1 - 3 мин</a:t>
            </a:r>
            <a:endParaRPr/>
          </a:p>
        </p:txBody>
      </p:sp>
      <p:sp>
        <p:nvSpPr>
          <p:cNvPr id="1754654592" name="Прямоугольник 7"/>
          <p:cNvSpPr/>
          <p:nvPr/>
        </p:nvSpPr>
        <p:spPr bwMode="auto">
          <a:xfrm>
            <a:off x="2017354" y="2093787"/>
            <a:ext cx="518337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 мин</a:t>
            </a:r>
            <a:endParaRPr/>
          </a:p>
        </p:txBody>
      </p:sp>
      <p:sp>
        <p:nvSpPr>
          <p:cNvPr id="724932703" name="Прямоугольник 83"/>
          <p:cNvSpPr/>
          <p:nvPr/>
        </p:nvSpPr>
        <p:spPr bwMode="auto">
          <a:xfrm>
            <a:off x="2570857" y="2093787"/>
            <a:ext cx="615362" cy="2370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3 - 5  мин</a:t>
            </a:r>
            <a:endParaRPr/>
          </a:p>
        </p:txBody>
      </p:sp>
      <p:sp>
        <p:nvSpPr>
          <p:cNvPr id="132529197" name="Прямоугольник 7"/>
          <p:cNvSpPr/>
          <p:nvPr/>
        </p:nvSpPr>
        <p:spPr bwMode="auto">
          <a:xfrm>
            <a:off x="3269611" y="2093787"/>
            <a:ext cx="784246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30 - 60  мин</a:t>
            </a:r>
            <a:endParaRPr/>
          </a:p>
        </p:txBody>
      </p:sp>
      <p:sp>
        <p:nvSpPr>
          <p:cNvPr id="1049390981" name="Прямоугольник 7"/>
          <p:cNvSpPr/>
          <p:nvPr/>
        </p:nvSpPr>
        <p:spPr bwMode="auto">
          <a:xfrm>
            <a:off x="4807982" y="2093787"/>
            <a:ext cx="1493627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0,5 - 1   мин</a:t>
            </a:r>
            <a:endParaRPr/>
          </a:p>
        </p:txBody>
      </p:sp>
      <p:sp>
        <p:nvSpPr>
          <p:cNvPr id="1377344109" name="Прямоугольник 7"/>
          <p:cNvSpPr/>
          <p:nvPr/>
        </p:nvSpPr>
        <p:spPr bwMode="auto">
          <a:xfrm>
            <a:off x="6780807" y="2093787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306159118" name="Прямоугольник 83"/>
          <p:cNvSpPr/>
          <p:nvPr/>
        </p:nvSpPr>
        <p:spPr bwMode="auto">
          <a:xfrm>
            <a:off x="574062" y="3009471"/>
            <a:ext cx="489144" cy="2370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0 - 10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432293541" name="Прямоугольник 7"/>
          <p:cNvSpPr/>
          <p:nvPr/>
        </p:nvSpPr>
        <p:spPr bwMode="auto">
          <a:xfrm>
            <a:off x="1404380" y="3118155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1 -5 мин</a:t>
            </a:r>
            <a:endParaRPr/>
          </a:p>
        </p:txBody>
      </p:sp>
      <p:sp>
        <p:nvSpPr>
          <p:cNvPr id="355256244" name="Прямоугольник 69"/>
          <p:cNvSpPr/>
          <p:nvPr/>
        </p:nvSpPr>
        <p:spPr bwMode="auto">
          <a:xfrm>
            <a:off x="2053635" y="2561257"/>
            <a:ext cx="998813" cy="5568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900"/>
              <a:t>Ожидание разрешения на взлет</a:t>
            </a:r>
            <a:endParaRPr sz="800"/>
          </a:p>
        </p:txBody>
      </p:sp>
      <p:sp>
        <p:nvSpPr>
          <p:cNvPr id="920498889" name="Прямоугольник 7"/>
          <p:cNvSpPr/>
          <p:nvPr/>
        </p:nvSpPr>
        <p:spPr bwMode="auto">
          <a:xfrm>
            <a:off x="2205471" y="3124193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5 -10 мин</a:t>
            </a:r>
            <a:endParaRPr/>
          </a:p>
        </p:txBody>
      </p:sp>
      <p:sp>
        <p:nvSpPr>
          <p:cNvPr id="2089755513" name="Прямоугольник 7"/>
          <p:cNvSpPr/>
          <p:nvPr/>
        </p:nvSpPr>
        <p:spPr bwMode="auto">
          <a:xfrm>
            <a:off x="3058897" y="3118155"/>
            <a:ext cx="538931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мин</a:t>
            </a:r>
            <a:endParaRPr/>
          </a:p>
        </p:txBody>
      </p:sp>
      <p:sp>
        <p:nvSpPr>
          <p:cNvPr id="1382718447" name="Прямоугольник 7"/>
          <p:cNvSpPr/>
          <p:nvPr/>
        </p:nvSpPr>
        <p:spPr bwMode="auto">
          <a:xfrm>
            <a:off x="3563888" y="3112115"/>
            <a:ext cx="560756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241 - 271 мин</a:t>
            </a:r>
            <a:endParaRPr dirty="0"/>
          </a:p>
        </p:txBody>
      </p:sp>
      <p:sp>
        <p:nvSpPr>
          <p:cNvPr id="1549636906" name="Прямоугольник 7"/>
          <p:cNvSpPr/>
          <p:nvPr/>
        </p:nvSpPr>
        <p:spPr bwMode="auto">
          <a:xfrm>
            <a:off x="4173195" y="3124193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 мин</a:t>
            </a:r>
            <a:endParaRPr/>
          </a:p>
        </p:txBody>
      </p:sp>
      <p:sp>
        <p:nvSpPr>
          <p:cNvPr id="216199302" name="Прямоугольник 7"/>
          <p:cNvSpPr/>
          <p:nvPr/>
        </p:nvSpPr>
        <p:spPr bwMode="auto">
          <a:xfrm>
            <a:off x="5233858" y="3095051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3 -10 мин</a:t>
            </a:r>
            <a:endParaRPr/>
          </a:p>
        </p:txBody>
      </p:sp>
      <p:sp>
        <p:nvSpPr>
          <p:cNvPr id="674411476" name="Прямоугольник 7"/>
          <p:cNvSpPr/>
          <p:nvPr/>
        </p:nvSpPr>
        <p:spPr bwMode="auto">
          <a:xfrm>
            <a:off x="1087821" y="4153221"/>
            <a:ext cx="627792" cy="23701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1 -2  мин</a:t>
            </a:r>
            <a:endParaRPr/>
          </a:p>
        </p:txBody>
      </p:sp>
      <p:sp>
        <p:nvSpPr>
          <p:cNvPr id="941297588" name="Прямоугольник 7"/>
          <p:cNvSpPr/>
          <p:nvPr/>
        </p:nvSpPr>
        <p:spPr bwMode="auto">
          <a:xfrm>
            <a:off x="1863699" y="4166314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1 -4 мин</a:t>
            </a:r>
            <a:endParaRPr/>
          </a:p>
        </p:txBody>
      </p:sp>
      <p:sp>
        <p:nvSpPr>
          <p:cNvPr id="317189566" name="Прямоугольник 83"/>
          <p:cNvSpPr/>
          <p:nvPr/>
        </p:nvSpPr>
        <p:spPr bwMode="auto">
          <a:xfrm>
            <a:off x="2529901" y="4180245"/>
            <a:ext cx="489143" cy="2370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1- 5</a:t>
            </a:r>
          </a:p>
          <a:p>
            <a:pPr algn="ctr">
              <a:defRPr/>
            </a:pPr>
            <a:r>
              <a:rPr lang="ru-RU" sz="700" dirty="0"/>
              <a:t>мин</a:t>
            </a:r>
            <a:endParaRPr dirty="0"/>
          </a:p>
        </p:txBody>
      </p:sp>
      <p:sp>
        <p:nvSpPr>
          <p:cNvPr id="1628378960" name="Прямоугольник 7"/>
          <p:cNvSpPr/>
          <p:nvPr/>
        </p:nvSpPr>
        <p:spPr bwMode="auto">
          <a:xfrm>
            <a:off x="4040175" y="4172335"/>
            <a:ext cx="627792" cy="237010"/>
          </a:xfrm>
          <a:prstGeom prst="rect">
            <a:avLst/>
          </a:prstGeom>
          <a:ln w="12700" cap="flat" cmpd="sng" algn="ctr">
            <a:solidFill>
              <a:srgbClr val="FFC000"/>
            </a:solidFill>
            <a:prstDash val="solid"/>
            <a:miter lim="800000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 dirty="0"/>
              <a:t>5,5 -12 мин</a:t>
            </a:r>
            <a:endParaRPr dirty="0"/>
          </a:p>
        </p:txBody>
      </p:sp>
      <p:sp>
        <p:nvSpPr>
          <p:cNvPr id="199497122" name="Прямоугольник 83"/>
          <p:cNvSpPr/>
          <p:nvPr/>
        </p:nvSpPr>
        <p:spPr bwMode="auto">
          <a:xfrm>
            <a:off x="4826314" y="4153221"/>
            <a:ext cx="471120" cy="2370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</a:t>
            </a:r>
          </a:p>
          <a:p>
            <a:pPr algn="ctr">
              <a:defRPr/>
            </a:pPr>
            <a:r>
              <a:rPr lang="ru-RU" sz="700"/>
              <a:t>мин</a:t>
            </a:r>
            <a:endParaRPr/>
          </a:p>
        </p:txBody>
      </p:sp>
      <p:sp>
        <p:nvSpPr>
          <p:cNvPr id="1933941875" name="Взрыв: 8 точек 1933941874"/>
          <p:cNvSpPr/>
          <p:nvPr/>
        </p:nvSpPr>
        <p:spPr bwMode="auto">
          <a:xfrm>
            <a:off x="3661734" y="1192864"/>
            <a:ext cx="340176" cy="312962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</a:t>
            </a:r>
            <a:endParaRPr/>
          </a:p>
        </p:txBody>
      </p:sp>
      <p:sp>
        <p:nvSpPr>
          <p:cNvPr id="1003363453" name="Полилиния: фигура 1003363452"/>
          <p:cNvSpPr/>
          <p:nvPr/>
        </p:nvSpPr>
        <p:spPr bwMode="auto">
          <a:xfrm rot="19421240">
            <a:off x="729251" y="2682932"/>
            <a:ext cx="242305" cy="276166"/>
          </a:xfrm>
          <a:custGeom>
            <a:avLst/>
            <a:gdLst/>
            <a:ahLst/>
            <a:cxnLst/>
            <a:rect l="l" t="t" r="r" b="b"/>
            <a:pathLst>
              <a:path w="43200" h="43200" fill="none" extrusionOk="0">
                <a:moveTo>
                  <a:pt x="0" y="12921"/>
                </a:moveTo>
                <a:cubicBezTo>
                  <a:pt x="16136" y="5275"/>
                  <a:pt x="32273" y="-2370"/>
                  <a:pt x="37316" y="993"/>
                </a:cubicBezTo>
                <a:cubicBezTo>
                  <a:pt x="42359" y="4358"/>
                  <a:pt x="29584" y="26531"/>
                  <a:pt x="30256" y="33107"/>
                </a:cubicBezTo>
                <a:cubicBezTo>
                  <a:pt x="30929" y="39682"/>
                  <a:pt x="39501" y="38765"/>
                  <a:pt x="41350" y="40447"/>
                </a:cubicBezTo>
                <a:cubicBezTo>
                  <a:pt x="43200" y="42129"/>
                  <a:pt x="42275" y="42664"/>
                  <a:pt x="41350" y="43200"/>
                </a:cubicBezTo>
              </a:path>
            </a:pathLst>
          </a:custGeom>
          <a:ln w="12700" cap="flat" cmpd="sng" algn="ctr">
            <a:solidFill>
              <a:schemeClr val="accent2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07858542" name="Прямая соединительная линия 2007858541"/>
          <p:cNvCxnSpPr>
            <a:cxnSpLocks/>
          </p:cNvCxnSpPr>
          <p:nvPr/>
        </p:nvCxnSpPr>
        <p:spPr bwMode="auto">
          <a:xfrm flipV="1">
            <a:off x="783466" y="2788296"/>
            <a:ext cx="10885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155149" name="Прямая соединительная линия 1127155148"/>
          <p:cNvCxnSpPr>
            <a:cxnSpLocks/>
          </p:cNvCxnSpPr>
          <p:nvPr/>
        </p:nvCxnSpPr>
        <p:spPr bwMode="auto">
          <a:xfrm>
            <a:off x="831094" y="2720260"/>
            <a:ext cx="0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0155090" name="Прямая соединительная линия 450155089"/>
          <p:cNvCxnSpPr>
            <a:cxnSpLocks/>
          </p:cNvCxnSpPr>
          <p:nvPr/>
        </p:nvCxnSpPr>
        <p:spPr bwMode="auto">
          <a:xfrm rot="5399942" flipV="1">
            <a:off x="861709" y="2689643"/>
            <a:ext cx="0" cy="6123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0857681" name="Прямая соединительная линия 1910857680"/>
          <p:cNvCxnSpPr>
            <a:cxnSpLocks/>
          </p:cNvCxnSpPr>
          <p:nvPr/>
        </p:nvCxnSpPr>
        <p:spPr bwMode="auto">
          <a:xfrm>
            <a:off x="735844" y="2849528"/>
            <a:ext cx="224515" cy="0"/>
          </a:xfrm>
          <a:prstGeom prst="line">
            <a:avLst/>
          </a:prstGeom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2250879" name="Взрыв: 8 точек 1822250878"/>
          <p:cNvSpPr/>
          <p:nvPr/>
        </p:nvSpPr>
        <p:spPr bwMode="auto">
          <a:xfrm>
            <a:off x="693477" y="2351387"/>
            <a:ext cx="340176" cy="312962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2</a:t>
            </a:r>
            <a:endParaRPr/>
          </a:p>
        </p:txBody>
      </p:sp>
      <p:sp>
        <p:nvSpPr>
          <p:cNvPr id="1551176966" name="Прямоугольник 179"/>
          <p:cNvSpPr/>
          <p:nvPr/>
        </p:nvSpPr>
        <p:spPr bwMode="auto">
          <a:xfrm>
            <a:off x="5479286" y="4630185"/>
            <a:ext cx="3601316" cy="30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</a:rPr>
              <a:t>ВПП= 304 - 420 МИН. (5 – 7 ЧАС.)</a:t>
            </a:r>
            <a:endParaRPr sz="1400"/>
          </a:p>
        </p:txBody>
      </p:sp>
      <p:pic>
        <p:nvPicPr>
          <p:cNvPr id="2105084363" name="Рисунок 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1" y="318025"/>
            <a:ext cx="319071" cy="379431"/>
          </a:xfrm>
          <a:prstGeom prst="rect">
            <a:avLst/>
          </a:prstGeom>
        </p:spPr>
      </p:pic>
      <p:sp>
        <p:nvSpPr>
          <p:cNvPr id="1968584454" name="Прямоугольник 83"/>
          <p:cNvSpPr/>
          <p:nvPr/>
        </p:nvSpPr>
        <p:spPr bwMode="auto">
          <a:xfrm>
            <a:off x="4162944" y="2093787"/>
            <a:ext cx="615362" cy="2370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700"/>
              <a:t>1 - 2  мин</a:t>
            </a:r>
            <a:endParaRPr/>
          </a:p>
        </p:txBody>
      </p:sp>
      <p:sp>
        <p:nvSpPr>
          <p:cNvPr id="250661647" name="Взрыв: 8 точек 250661646"/>
          <p:cNvSpPr/>
          <p:nvPr/>
        </p:nvSpPr>
        <p:spPr bwMode="auto">
          <a:xfrm>
            <a:off x="3113348" y="3392473"/>
            <a:ext cx="683191" cy="312961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11</a:t>
            </a:r>
            <a:endParaRPr/>
          </a:p>
        </p:txBody>
      </p:sp>
      <p:sp>
        <p:nvSpPr>
          <p:cNvPr id="41180217" name="Взрыв: 8 точек 41180216"/>
          <p:cNvSpPr/>
          <p:nvPr/>
        </p:nvSpPr>
        <p:spPr bwMode="auto">
          <a:xfrm>
            <a:off x="1029800" y="3445343"/>
            <a:ext cx="683192" cy="312962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100" b="1"/>
              <a:t>10</a:t>
            </a:r>
            <a:endParaRPr/>
          </a:p>
        </p:txBody>
      </p:sp>
      <p:sp>
        <p:nvSpPr>
          <p:cNvPr id="1153395250" name="Пузырек для мыслей: облако 1153395249"/>
          <p:cNvSpPr/>
          <p:nvPr/>
        </p:nvSpPr>
        <p:spPr bwMode="auto">
          <a:xfrm>
            <a:off x="1455155" y="1192863"/>
            <a:ext cx="362418" cy="21683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8"/>
              </a:lnSpc>
              <a:defRPr/>
            </a:pPr>
            <a:r>
              <a:rPr sz="1400">
                <a:solidFill>
                  <a:schemeClr val="tx1"/>
                </a:solidFill>
              </a:rPr>
              <a:t>1</a:t>
            </a:r>
            <a:endParaRPr/>
          </a:p>
        </p:txBody>
      </p:sp>
      <p:sp>
        <p:nvSpPr>
          <p:cNvPr id="793177832" name="Пузырек для мыслей: облако 793177831"/>
          <p:cNvSpPr/>
          <p:nvPr/>
        </p:nvSpPr>
        <p:spPr bwMode="auto">
          <a:xfrm>
            <a:off x="2095314" y="1221606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8"/>
              </a:lnSpc>
              <a:defRPr/>
            </a:pPr>
            <a:r>
              <a:rPr sz="1400">
                <a:solidFill>
                  <a:schemeClr val="tx1"/>
                </a:solidFill>
              </a:rPr>
              <a:t>2</a:t>
            </a:r>
            <a:endParaRPr/>
          </a:p>
        </p:txBody>
      </p:sp>
      <p:sp>
        <p:nvSpPr>
          <p:cNvPr id="149323044" name="Пузырек для мыслей: облако 149323043"/>
          <p:cNvSpPr/>
          <p:nvPr/>
        </p:nvSpPr>
        <p:spPr bwMode="auto">
          <a:xfrm>
            <a:off x="4415888" y="1238292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3</a:t>
            </a:r>
            <a:endParaRPr/>
          </a:p>
        </p:txBody>
      </p:sp>
      <p:sp>
        <p:nvSpPr>
          <p:cNvPr id="1571535009" name="Пузырек для мыслей: облако 1571535008"/>
          <p:cNvSpPr/>
          <p:nvPr/>
        </p:nvSpPr>
        <p:spPr bwMode="auto">
          <a:xfrm>
            <a:off x="2095313" y="1221606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2</a:t>
            </a:r>
            <a:endParaRPr/>
          </a:p>
        </p:txBody>
      </p:sp>
      <p:sp>
        <p:nvSpPr>
          <p:cNvPr id="1893561413" name="Пузырек для мыслей: облако 1893561412"/>
          <p:cNvSpPr/>
          <p:nvPr/>
        </p:nvSpPr>
        <p:spPr bwMode="auto">
          <a:xfrm>
            <a:off x="2095313" y="1221606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2</a:t>
            </a:r>
            <a:endParaRPr/>
          </a:p>
        </p:txBody>
      </p:sp>
      <p:sp>
        <p:nvSpPr>
          <p:cNvPr id="2107392934" name="Пузырек для мыслей: облако 2107392933"/>
          <p:cNvSpPr/>
          <p:nvPr/>
        </p:nvSpPr>
        <p:spPr bwMode="auto">
          <a:xfrm>
            <a:off x="6862857" y="1221606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4</a:t>
            </a:r>
            <a:endParaRPr/>
          </a:p>
        </p:txBody>
      </p:sp>
      <p:sp>
        <p:nvSpPr>
          <p:cNvPr id="1924633732" name="Пузырек для мыслей: облако 1924633731"/>
          <p:cNvSpPr/>
          <p:nvPr/>
        </p:nvSpPr>
        <p:spPr bwMode="auto">
          <a:xfrm>
            <a:off x="1666585" y="2400949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 dirty="0">
                <a:solidFill>
                  <a:schemeClr val="tx1"/>
                </a:solidFill>
              </a:rPr>
              <a:t>5</a:t>
            </a:r>
            <a:endParaRPr dirty="0"/>
          </a:p>
        </p:txBody>
      </p:sp>
      <p:sp>
        <p:nvSpPr>
          <p:cNvPr id="2018618943" name="Пузырек для мыслей: облако 2018618942"/>
          <p:cNvSpPr/>
          <p:nvPr/>
        </p:nvSpPr>
        <p:spPr bwMode="auto">
          <a:xfrm>
            <a:off x="779149" y="3445342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6</a:t>
            </a:r>
            <a:endParaRPr/>
          </a:p>
        </p:txBody>
      </p:sp>
      <p:sp>
        <p:nvSpPr>
          <p:cNvPr id="732070819" name="Пузырек для мыслей: облако 732070818"/>
          <p:cNvSpPr/>
          <p:nvPr/>
        </p:nvSpPr>
        <p:spPr bwMode="auto">
          <a:xfrm>
            <a:off x="2276523" y="3445342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7</a:t>
            </a:r>
            <a:endParaRPr/>
          </a:p>
        </p:txBody>
      </p:sp>
      <p:sp>
        <p:nvSpPr>
          <p:cNvPr id="725646531" name="Пузырек для мыслей: облако 725646530"/>
          <p:cNvSpPr/>
          <p:nvPr/>
        </p:nvSpPr>
        <p:spPr bwMode="auto">
          <a:xfrm>
            <a:off x="2794964" y="3440535"/>
            <a:ext cx="362417" cy="216834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ts val="987"/>
              </a:lnSpc>
              <a:defRPr/>
            </a:pPr>
            <a:r>
              <a:rPr sz="1400">
                <a:solidFill>
                  <a:schemeClr val="tx1"/>
                </a:solidFill>
              </a:rPr>
              <a:t>8</a:t>
            </a:r>
            <a:endParaRPr/>
          </a:p>
        </p:txBody>
      </p:sp>
      <p:cxnSp>
        <p:nvCxnSpPr>
          <p:cNvPr id="85" name="Прямая со стрелкой 73">
            <a:extLst>
              <a:ext uri="{FF2B5EF4-FFF2-40B4-BE49-F238E27FC236}">
                <a16:creationId xmlns:a16="http://schemas.microsoft.com/office/drawing/2014/main" id="{ADA0DFBF-AB32-4B48-BCDE-419179227FF0}"/>
              </a:ext>
            </a:extLst>
          </p:cNvPr>
          <p:cNvCxnSpPr>
            <a:cxnSpLocks/>
          </p:cNvCxnSpPr>
          <p:nvPr/>
        </p:nvCxnSpPr>
        <p:spPr bwMode="auto">
          <a:xfrm>
            <a:off x="1371396" y="3874507"/>
            <a:ext cx="2266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8713902" name="Rectangle 3"/>
          <p:cNvSpPr>
            <a:spLocks noChangeArrowheads="1"/>
          </p:cNvSpPr>
          <p:nvPr/>
        </p:nvSpPr>
        <p:spPr bwMode="auto">
          <a:xfrm>
            <a:off x="250615" y="718038"/>
            <a:ext cx="8781757" cy="329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9" tIns="45711" rIns="91419" bIns="45711">
            <a:spAutoFit/>
          </a:bodyPr>
          <a:lstStyle/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Потери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, действия не добавляющие ценность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Лишние ресурсы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: документы, помещения, оборудование, участники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Колебания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 времени выполнения операций больше 20%.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Требования 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внутренних и внешних клиентов не установлены или не выполняются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Последовательное выполнение операций, </a:t>
            </a:r>
            <a:r>
              <a:rPr lang="ru-RU" sz="1400" b="0" i="0" u="none" strike="noStrike" cap="none" spc="0">
                <a:solidFill>
                  <a:prstClr val="black"/>
                </a:solidFill>
                <a:latin typeface="Calibri"/>
                <a:cs typeface="Calibri"/>
              </a:rPr>
              <a:t>которые можно выполнять параллельно</a:t>
            </a: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, цикличность, ветвления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Возвраты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 процесса вспять, множественные касания документов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«Узкие места», 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недостаточная пропускная способность операции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Сбои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, нарушения, аварии, нештатные ситуации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Жалобы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 клиентов и сотрудников, очереди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Предписания 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проверяющих органов, штрафы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Конфликты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 между участниками процесса</a:t>
            </a:r>
            <a:endParaRPr sz="12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Вариабельность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 течения процесса в зависимости от разных условий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Перегрузки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, неравномерная загрузка</a:t>
            </a:r>
            <a:endParaRPr sz="1400"/>
          </a:p>
          <a:p>
            <a:pPr marL="457200" indent="-457200" algn="just" defTabSz="914205">
              <a:buFont typeface="+mj-lt"/>
              <a:buAutoNum type="arabicPeriod"/>
              <a:defRPr/>
            </a:pPr>
            <a:r>
              <a:rPr lang="ru-RU" sz="1400" b="1">
                <a:solidFill>
                  <a:srgbClr val="0070C0"/>
                </a:solidFill>
                <a:latin typeface="Calibri"/>
                <a:cs typeface="Calibri"/>
              </a:rPr>
              <a:t>Стандарты</a:t>
            </a:r>
            <a:r>
              <a:rPr lang="ru-RU" sz="1400">
                <a:solidFill>
                  <a:prstClr val="black"/>
                </a:solidFill>
                <a:latin typeface="Calibri"/>
                <a:cs typeface="Calibri"/>
              </a:rPr>
              <a:t>, не актуальные, их отсутствие</a:t>
            </a:r>
            <a:endParaRPr sz="1400"/>
          </a:p>
        </p:txBody>
      </p:sp>
      <p:sp>
        <p:nvSpPr>
          <p:cNvPr id="1529239406" name="Заголовок 1"/>
          <p:cNvSpPr txBox="1"/>
          <p:nvPr/>
        </p:nvSpPr>
        <p:spPr bwMode="auto">
          <a:xfrm>
            <a:off x="539550" y="429291"/>
            <a:ext cx="7558571" cy="2259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77108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54216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431324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908432" algn="l">
              <a:spcBef>
                <a:spcPts val="0"/>
              </a:spcBef>
              <a:spcAft>
                <a:spcPts val="0"/>
              </a:spcAft>
              <a:defRPr sz="21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defTabSz="514350">
              <a:lnSpc>
                <a:spcPct val="95000"/>
              </a:lnSpc>
              <a:spcBef>
                <a:spcPts val="1122"/>
              </a:spcBef>
              <a:buClr>
                <a:srgbClr val="000000"/>
              </a:buClr>
              <a:buSzPct val="100000"/>
              <a:defRPr/>
            </a:pPr>
            <a:r>
              <a:rPr lang="ru-RU" sz="1600">
                <a:solidFill>
                  <a:schemeClr val="accent4">
                    <a:lumMod val="50000"/>
                  </a:schemeClr>
                </a:solidFill>
                <a:latin typeface="Arial"/>
                <a:ea typeface="Arial Unicode MS"/>
                <a:cs typeface="Arial Unicode MS"/>
              </a:rPr>
              <a:t>Что фиксируем в качестве «ежей»?</a:t>
            </a:r>
          </a:p>
        </p:txBody>
      </p:sp>
      <p:sp>
        <p:nvSpPr>
          <p:cNvPr id="741653658" name="Скругленный прямоугольник 52"/>
          <p:cNvSpPr/>
          <p:nvPr/>
        </p:nvSpPr>
        <p:spPr bwMode="auto">
          <a:xfrm>
            <a:off x="213221" y="4111108"/>
            <a:ext cx="6954008" cy="797929"/>
          </a:xfrm>
          <a:prstGeom prst="roundRect">
            <a:avLst>
              <a:gd name="adj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1350" b="0" i="0" u="none" strike="noStrike" cap="none" spc="0">
                <a:solidFill>
                  <a:srgbClr val="FF0000"/>
                </a:solidFill>
                <a:latin typeface="Arial"/>
                <a:ea typeface="Arial"/>
                <a:cs typeface="Arial"/>
              </a:rPr>
              <a:t>ВАЖНО! </a:t>
            </a:r>
            <a:endParaRPr sz="1350" b="0" i="0" u="none" strike="noStrike" cap="none" spc="0">
              <a:solidFill>
                <a:srgbClr val="FF0000"/>
              </a:solidFill>
              <a:latin typeface="Arial"/>
              <a:ea typeface="Arial"/>
              <a:cs typeface="Arial"/>
            </a:endParaRPr>
          </a:p>
          <a:p>
            <a:pPr marL="234314" indent="-234314" algn="l">
              <a:buAutoNum type="arabicPeriod"/>
              <a:defRPr/>
            </a:pPr>
            <a:r>
              <a:rPr lang="ru-RU" sz="1350" b="0" i="0" u="none" strike="noStrike" cap="none" spc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Фиксируем только то, что видим своими глазами, что не видим не додумываем!</a:t>
            </a:r>
          </a:p>
          <a:p>
            <a:pPr marL="234314" indent="-234314" algn="l">
              <a:buAutoNum type="arabicPeriod"/>
              <a:defRPr/>
            </a:pPr>
            <a:r>
              <a:rPr lang="ru-RU" sz="1350" b="0" i="0" u="none" strike="noStrike" cap="none" spc="0">
                <a:solidFill>
                  <a:schemeClr val="bg2">
                    <a:lumMod val="10000"/>
                  </a:schemeClr>
                </a:solidFill>
                <a:latin typeface="Arial"/>
                <a:ea typeface="Arial"/>
                <a:cs typeface="Arial"/>
              </a:rPr>
              <a:t>Не ищем проблем в людях!  Ищем несовершенство в ПРОЦЕССАХ!</a:t>
            </a:r>
            <a:endParaRPr lang="ru-RU" sz="1350"/>
          </a:p>
        </p:txBody>
      </p:sp>
      <p:pic>
        <p:nvPicPr>
          <p:cNvPr id="1884781076" name="Рисунок 188478107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01769" y="2719383"/>
            <a:ext cx="792704" cy="158222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6" name="Текст 8"/>
          <p:cNvSpPr txBox="1"/>
          <p:nvPr/>
        </p:nvSpPr>
        <p:spPr bwMode="auto">
          <a:xfrm>
            <a:off x="686124" y="1063624"/>
            <a:ext cx="4753284" cy="2994022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3999"/>
              </a:lnSpc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Внимательно посмотрите ролик «Приготовление кофе».</a:t>
            </a:r>
            <a:endParaRPr dirty="0"/>
          </a:p>
          <a:p>
            <a:pPr algn="just">
              <a:lnSpc>
                <a:spcPct val="113999"/>
              </a:lnSpc>
              <a:defRPr/>
            </a:pPr>
            <a:endParaRPr lang="ru-RU" sz="1200" b="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операции.</a:t>
            </a:r>
            <a:endParaRPr dirty="0"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точки отсчета.</a:t>
            </a:r>
            <a:endParaRPr dirty="0"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Проведите хронометраж. </a:t>
            </a:r>
            <a:endParaRPr dirty="0"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Составьте карту текущего состояния процесса.</a:t>
            </a: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Зафиксируйте и нанесите на карту проблемы.</a:t>
            </a: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Составьте </a:t>
            </a:r>
            <a:r>
              <a:rPr lang="ru-RU" sz="1200" b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карту целевого </a:t>
            </a: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состояния.</a:t>
            </a:r>
          </a:p>
        </p:txBody>
      </p:sp>
      <p:sp>
        <p:nvSpPr>
          <p:cNvPr id="7" name="Текст 9"/>
          <p:cNvSpPr txBox="1"/>
          <p:nvPr/>
        </p:nvSpPr>
        <p:spPr bwMode="auto">
          <a:xfrm>
            <a:off x="5595059" y="1593565"/>
            <a:ext cx="1833184" cy="2160354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20 мин.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165457" y="1129829"/>
            <a:ext cx="735425" cy="91584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368430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Упражнение «Приготовление кофе»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8403322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79636" y="1972325"/>
            <a:ext cx="791577" cy="154896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851" y="358676"/>
            <a:ext cx="6087122" cy="447904"/>
          </a:xfrm>
        </p:spPr>
        <p:txBody>
          <a:bodyPr/>
          <a:lstStyle/>
          <a:p>
            <a:pPr marL="209095" indent="-209095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Карта текущего состояния процесса приготовления кофе</a:t>
            </a:r>
          </a:p>
        </p:txBody>
      </p:sp>
      <p:grpSp>
        <p:nvGrpSpPr>
          <p:cNvPr id="125" name="Group 3"/>
          <p:cNvGrpSpPr>
            <a:grpSpLocks/>
          </p:cNvGrpSpPr>
          <p:nvPr/>
        </p:nvGrpSpPr>
        <p:grpSpPr bwMode="auto">
          <a:xfrm>
            <a:off x="8383912" y="2710187"/>
            <a:ext cx="529940" cy="485724"/>
            <a:chOff x="1241" y="2312"/>
            <a:chExt cx="645" cy="403"/>
          </a:xfrm>
          <a:solidFill>
            <a:srgbClr val="F68616"/>
          </a:solidFill>
        </p:grpSpPr>
        <p:sp>
          <p:nvSpPr>
            <p:cNvPr id="232" name="AutoShape 4"/>
            <p:cNvSpPr>
              <a:spLocks noChangeArrowheads="1"/>
            </p:cNvSpPr>
            <p:nvPr/>
          </p:nvSpPr>
          <p:spPr bwMode="auto">
            <a:xfrm>
              <a:off x="1241" y="2312"/>
              <a:ext cx="645" cy="403"/>
            </a:xfrm>
            <a:prstGeom prst="foldedCorner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33" name="Text Box 5"/>
            <p:cNvSpPr txBox="1">
              <a:spLocks noChangeArrowheads="1"/>
            </p:cNvSpPr>
            <p:nvPr/>
          </p:nvSpPr>
          <p:spPr bwMode="auto">
            <a:xfrm>
              <a:off x="1278" y="2390"/>
              <a:ext cx="563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Клиент получает кофе</a:t>
              </a:r>
            </a:p>
          </p:txBody>
        </p:sp>
      </p:grpSp>
      <p:sp>
        <p:nvSpPr>
          <p:cNvPr id="126" name="AutoShape 6"/>
          <p:cNvSpPr>
            <a:spLocks noChangeArrowheads="1"/>
          </p:cNvSpPr>
          <p:nvPr/>
        </p:nvSpPr>
        <p:spPr bwMode="auto">
          <a:xfrm>
            <a:off x="2422442" y="2026834"/>
            <a:ext cx="526015" cy="480241"/>
          </a:xfrm>
          <a:prstGeom prst="irregularSeal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2430" indent="-2430" algn="ctr" defTabSz="699011">
              <a:spcBef>
                <a:spcPct val="50000"/>
              </a:spcBef>
              <a:buSzPct val="75000"/>
              <a:defRPr/>
            </a:pPr>
            <a:r>
              <a:rPr lang="ru-RU" sz="1051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128" name="Group 8"/>
          <p:cNvGrpSpPr>
            <a:grpSpLocks/>
          </p:cNvGrpSpPr>
          <p:nvPr/>
        </p:nvGrpSpPr>
        <p:grpSpPr bwMode="auto">
          <a:xfrm>
            <a:off x="521536" y="2721755"/>
            <a:ext cx="532557" cy="456624"/>
            <a:chOff x="240" y="1152"/>
            <a:chExt cx="407" cy="408"/>
          </a:xfrm>
        </p:grpSpPr>
        <p:sp>
          <p:nvSpPr>
            <p:cNvPr id="230" name="AutoShape 9"/>
            <p:cNvSpPr>
              <a:spLocks noChangeArrowheads="1"/>
            </p:cNvSpPr>
            <p:nvPr/>
          </p:nvSpPr>
          <p:spPr bwMode="auto">
            <a:xfrm>
              <a:off x="240" y="1152"/>
              <a:ext cx="407" cy="408"/>
            </a:xfrm>
            <a:prstGeom prst="foldedCorner">
              <a:avLst>
                <a:gd name="adj" fmla="val 12500"/>
              </a:avLst>
            </a:prstGeom>
            <a:solidFill>
              <a:srgbClr val="FCFC1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700375">
                <a:defRPr/>
              </a:pPr>
              <a:endParaRPr lang="ru-RU" sz="751" dirty="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31" name="Text Box 10"/>
            <p:cNvSpPr txBox="1">
              <a:spLocks noChangeArrowheads="1"/>
            </p:cNvSpPr>
            <p:nvPr/>
          </p:nvSpPr>
          <p:spPr bwMode="auto">
            <a:xfrm>
              <a:off x="246" y="1248"/>
              <a:ext cx="37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Клиент хочет кофе</a:t>
              </a:r>
            </a:p>
          </p:txBody>
        </p:sp>
      </p:grpSp>
      <p:cxnSp>
        <p:nvCxnSpPr>
          <p:cNvPr id="129" name="AutoShape 11"/>
          <p:cNvCxnSpPr>
            <a:cxnSpLocks noChangeShapeType="1"/>
          </p:cNvCxnSpPr>
          <p:nvPr/>
        </p:nvCxnSpPr>
        <p:spPr bwMode="auto">
          <a:xfrm>
            <a:off x="1112416" y="330409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1" name="Group 13"/>
          <p:cNvGrpSpPr>
            <a:grpSpLocks/>
          </p:cNvGrpSpPr>
          <p:nvPr/>
        </p:nvGrpSpPr>
        <p:grpSpPr bwMode="auto">
          <a:xfrm>
            <a:off x="1303456" y="2520075"/>
            <a:ext cx="532557" cy="911341"/>
            <a:chOff x="288" y="1152"/>
            <a:chExt cx="407" cy="408"/>
          </a:xfrm>
        </p:grpSpPr>
        <p:sp>
          <p:nvSpPr>
            <p:cNvPr id="228" name="AutoShape 14"/>
            <p:cNvSpPr>
              <a:spLocks noChangeArrowheads="1"/>
            </p:cNvSpPr>
            <p:nvPr/>
          </p:nvSpPr>
          <p:spPr bwMode="auto">
            <a:xfrm>
              <a:off x="288" y="1152"/>
              <a:ext cx="407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9" name="Text Box 15"/>
            <p:cNvSpPr txBox="1">
              <a:spLocks noChangeArrowheads="1"/>
            </p:cNvSpPr>
            <p:nvPr/>
          </p:nvSpPr>
          <p:spPr bwMode="auto">
            <a:xfrm>
              <a:off x="294" y="1291"/>
              <a:ext cx="378" cy="1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Берет стакан</a:t>
              </a:r>
            </a:p>
          </p:txBody>
        </p:sp>
      </p:grpSp>
      <p:grpSp>
        <p:nvGrpSpPr>
          <p:cNvPr id="132" name="Group 16"/>
          <p:cNvGrpSpPr>
            <a:grpSpLocks/>
          </p:cNvGrpSpPr>
          <p:nvPr/>
        </p:nvGrpSpPr>
        <p:grpSpPr bwMode="auto">
          <a:xfrm>
            <a:off x="2018083" y="2519658"/>
            <a:ext cx="690884" cy="911341"/>
            <a:chOff x="1296" y="1152"/>
            <a:chExt cx="528" cy="408"/>
          </a:xfrm>
          <a:solidFill>
            <a:srgbClr val="F68616"/>
          </a:solidFill>
        </p:grpSpPr>
        <p:sp>
          <p:nvSpPr>
            <p:cNvPr id="226" name="AutoShape 17"/>
            <p:cNvSpPr>
              <a:spLocks noChangeArrowheads="1"/>
            </p:cNvSpPr>
            <p:nvPr/>
          </p:nvSpPr>
          <p:spPr bwMode="auto">
            <a:xfrm>
              <a:off x="1296" y="1152"/>
              <a:ext cx="528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7" name="Text Box 18"/>
            <p:cNvSpPr txBox="1">
              <a:spLocks noChangeArrowheads="1"/>
            </p:cNvSpPr>
            <p:nvPr/>
          </p:nvSpPr>
          <p:spPr bwMode="auto">
            <a:xfrm>
              <a:off x="1331" y="1205"/>
              <a:ext cx="445" cy="20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Берет упаковку сахара разрывает</a:t>
              </a:r>
              <a:endParaRPr lang="ru-RU" sz="751" b="1" i="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3" name="Group 19"/>
          <p:cNvGrpSpPr>
            <a:grpSpLocks/>
          </p:cNvGrpSpPr>
          <p:nvPr/>
        </p:nvGrpSpPr>
        <p:grpSpPr bwMode="auto">
          <a:xfrm>
            <a:off x="2867296" y="2501574"/>
            <a:ext cx="532557" cy="911341"/>
            <a:chOff x="2016" y="1152"/>
            <a:chExt cx="407" cy="408"/>
          </a:xfrm>
        </p:grpSpPr>
        <p:sp>
          <p:nvSpPr>
            <p:cNvPr id="224" name="AutoShape 20"/>
            <p:cNvSpPr>
              <a:spLocks noChangeArrowheads="1"/>
            </p:cNvSpPr>
            <p:nvPr/>
          </p:nvSpPr>
          <p:spPr bwMode="auto">
            <a:xfrm>
              <a:off x="2016" y="1152"/>
              <a:ext cx="407" cy="408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5" name="Text Box 21"/>
            <p:cNvSpPr txBox="1">
              <a:spLocks noChangeArrowheads="1"/>
            </p:cNvSpPr>
            <p:nvPr/>
          </p:nvSpPr>
          <p:spPr bwMode="auto">
            <a:xfrm>
              <a:off x="2016" y="1248"/>
              <a:ext cx="378" cy="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 err="1">
                  <a:solidFill>
                    <a:srgbClr val="000000">
                      <a:lumMod val="50000"/>
                    </a:srgbClr>
                  </a:solidFill>
                </a:rPr>
                <a:t>Выбра-сывает</a:t>
              </a: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 упаковку   в ведро</a:t>
              </a:r>
            </a:p>
          </p:txBody>
        </p:sp>
      </p:grpSp>
      <p:grpSp>
        <p:nvGrpSpPr>
          <p:cNvPr id="134" name="Group 22"/>
          <p:cNvGrpSpPr>
            <a:grpSpLocks/>
          </p:cNvGrpSpPr>
          <p:nvPr/>
        </p:nvGrpSpPr>
        <p:grpSpPr bwMode="auto">
          <a:xfrm>
            <a:off x="3525466" y="2519443"/>
            <a:ext cx="532557" cy="911341"/>
            <a:chOff x="1968" y="1128"/>
            <a:chExt cx="407" cy="408"/>
          </a:xfrm>
        </p:grpSpPr>
        <p:sp>
          <p:nvSpPr>
            <p:cNvPr id="222" name="AutoShape 23"/>
            <p:cNvSpPr>
              <a:spLocks noChangeArrowheads="1"/>
            </p:cNvSpPr>
            <p:nvPr/>
          </p:nvSpPr>
          <p:spPr bwMode="auto">
            <a:xfrm>
              <a:off x="1968" y="1128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3" name="Text Box 24"/>
            <p:cNvSpPr txBox="1">
              <a:spLocks noChangeArrowheads="1"/>
            </p:cNvSpPr>
            <p:nvPr/>
          </p:nvSpPr>
          <p:spPr bwMode="auto">
            <a:xfrm>
              <a:off x="1992" y="1192"/>
              <a:ext cx="378" cy="1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Открывает холодильник, </a:t>
              </a:r>
            </a:p>
          </p:txBody>
        </p:sp>
      </p:grpSp>
      <p:grpSp>
        <p:nvGrpSpPr>
          <p:cNvPr id="135" name="Group 25"/>
          <p:cNvGrpSpPr>
            <a:grpSpLocks/>
          </p:cNvGrpSpPr>
          <p:nvPr/>
        </p:nvGrpSpPr>
        <p:grpSpPr bwMode="auto">
          <a:xfrm>
            <a:off x="4216352" y="2537528"/>
            <a:ext cx="532557" cy="911341"/>
            <a:chOff x="3312" y="1152"/>
            <a:chExt cx="407" cy="408"/>
          </a:xfrm>
          <a:solidFill>
            <a:srgbClr val="F68616"/>
          </a:solidFill>
        </p:grpSpPr>
        <p:sp>
          <p:nvSpPr>
            <p:cNvPr id="220" name="AutoShape 26"/>
            <p:cNvSpPr>
              <a:spLocks noChangeArrowheads="1"/>
            </p:cNvSpPr>
            <p:nvPr/>
          </p:nvSpPr>
          <p:spPr bwMode="auto">
            <a:xfrm>
              <a:off x="3312" y="1152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1" name="Text Box 27"/>
            <p:cNvSpPr txBox="1">
              <a:spLocks noChangeArrowheads="1"/>
            </p:cNvSpPr>
            <p:nvPr/>
          </p:nvSpPr>
          <p:spPr bwMode="auto">
            <a:xfrm>
              <a:off x="3330" y="1248"/>
              <a:ext cx="360" cy="1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Наливает в стакан молоко</a:t>
              </a:r>
            </a:p>
          </p:txBody>
        </p:sp>
      </p:grpSp>
      <p:grpSp>
        <p:nvGrpSpPr>
          <p:cNvPr id="136" name="Group 28"/>
          <p:cNvGrpSpPr>
            <a:grpSpLocks/>
          </p:cNvGrpSpPr>
          <p:nvPr/>
        </p:nvGrpSpPr>
        <p:grpSpPr bwMode="auto">
          <a:xfrm>
            <a:off x="4907236" y="2555181"/>
            <a:ext cx="532557" cy="911341"/>
            <a:chOff x="3168" y="1152"/>
            <a:chExt cx="407" cy="408"/>
          </a:xfrm>
        </p:grpSpPr>
        <p:sp>
          <p:nvSpPr>
            <p:cNvPr id="218" name="AutoShape 29"/>
            <p:cNvSpPr>
              <a:spLocks noChangeArrowheads="1"/>
            </p:cNvSpPr>
            <p:nvPr/>
          </p:nvSpPr>
          <p:spPr bwMode="auto">
            <a:xfrm>
              <a:off x="3168" y="1152"/>
              <a:ext cx="407" cy="408"/>
            </a:xfrm>
            <a:prstGeom prst="foldedCorner">
              <a:avLst>
                <a:gd name="adj" fmla="val 125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9" name="Text Box 30"/>
            <p:cNvSpPr txBox="1">
              <a:spLocks noChangeArrowheads="1"/>
            </p:cNvSpPr>
            <p:nvPr/>
          </p:nvSpPr>
          <p:spPr bwMode="auto">
            <a:xfrm>
              <a:off x="3187" y="1216"/>
              <a:ext cx="386" cy="2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Открывает холодильник,  ставит молоко</a:t>
              </a:r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5538770" y="2573052"/>
            <a:ext cx="532557" cy="911341"/>
            <a:chOff x="4464" y="1152"/>
            <a:chExt cx="407" cy="408"/>
          </a:xfrm>
        </p:grpSpPr>
        <p:sp>
          <p:nvSpPr>
            <p:cNvPr id="216" name="AutoShape 32"/>
            <p:cNvSpPr>
              <a:spLocks noChangeArrowheads="1"/>
            </p:cNvSpPr>
            <p:nvPr/>
          </p:nvSpPr>
          <p:spPr bwMode="auto">
            <a:xfrm>
              <a:off x="4464" y="1152"/>
              <a:ext cx="407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7" name="Text Box 33"/>
            <p:cNvSpPr txBox="1">
              <a:spLocks noChangeArrowheads="1"/>
            </p:cNvSpPr>
            <p:nvPr/>
          </p:nvSpPr>
          <p:spPr bwMode="auto">
            <a:xfrm>
              <a:off x="4479" y="1213"/>
              <a:ext cx="378" cy="25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Ставит стакан в машину, нажимает на кнопку</a:t>
              </a:r>
            </a:p>
          </p:txBody>
        </p:sp>
      </p:grpSp>
      <p:grpSp>
        <p:nvGrpSpPr>
          <p:cNvPr id="138" name="Group 34"/>
          <p:cNvGrpSpPr>
            <a:grpSpLocks/>
          </p:cNvGrpSpPr>
          <p:nvPr/>
        </p:nvGrpSpPr>
        <p:grpSpPr bwMode="auto">
          <a:xfrm>
            <a:off x="6289006" y="2573052"/>
            <a:ext cx="565270" cy="911341"/>
            <a:chOff x="4080" y="1152"/>
            <a:chExt cx="432" cy="408"/>
          </a:xfrm>
        </p:grpSpPr>
        <p:sp>
          <p:nvSpPr>
            <p:cNvPr id="214" name="AutoShape 35"/>
            <p:cNvSpPr>
              <a:spLocks noChangeArrowheads="1"/>
            </p:cNvSpPr>
            <p:nvPr/>
          </p:nvSpPr>
          <p:spPr bwMode="auto">
            <a:xfrm>
              <a:off x="4080" y="1152"/>
              <a:ext cx="432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5" name="Text Box 36"/>
            <p:cNvSpPr txBox="1">
              <a:spLocks noChangeArrowheads="1"/>
            </p:cNvSpPr>
            <p:nvPr/>
          </p:nvSpPr>
          <p:spPr bwMode="auto">
            <a:xfrm>
              <a:off x="4099" y="1237"/>
              <a:ext cx="401" cy="20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Вынимает контейнер, выбрасывает отходы</a:t>
              </a:r>
            </a:p>
          </p:txBody>
        </p:sp>
      </p:grpSp>
      <p:grpSp>
        <p:nvGrpSpPr>
          <p:cNvPr id="148" name="Group 46"/>
          <p:cNvGrpSpPr>
            <a:grpSpLocks/>
          </p:cNvGrpSpPr>
          <p:nvPr/>
        </p:nvGrpSpPr>
        <p:grpSpPr bwMode="auto">
          <a:xfrm>
            <a:off x="6990351" y="2537528"/>
            <a:ext cx="502462" cy="911341"/>
            <a:chOff x="4656" y="1152"/>
            <a:chExt cx="384" cy="408"/>
          </a:xfrm>
          <a:solidFill>
            <a:srgbClr val="F68616"/>
          </a:solidFill>
        </p:grpSpPr>
        <p:sp>
          <p:nvSpPr>
            <p:cNvPr id="212" name="AutoShape 47"/>
            <p:cNvSpPr>
              <a:spLocks noChangeArrowheads="1"/>
            </p:cNvSpPr>
            <p:nvPr/>
          </p:nvSpPr>
          <p:spPr bwMode="auto">
            <a:xfrm>
              <a:off x="4656" y="1152"/>
              <a:ext cx="384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3" name="Text Box 48"/>
            <p:cNvSpPr txBox="1">
              <a:spLocks noChangeArrowheads="1"/>
            </p:cNvSpPr>
            <p:nvPr/>
          </p:nvSpPr>
          <p:spPr bwMode="auto">
            <a:xfrm>
              <a:off x="4680" y="1288"/>
              <a:ext cx="334" cy="1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Наливается кофе</a:t>
              </a:r>
            </a:p>
          </p:txBody>
        </p:sp>
      </p:grpSp>
      <p:grpSp>
        <p:nvGrpSpPr>
          <p:cNvPr id="149" name="Group 49"/>
          <p:cNvGrpSpPr>
            <a:grpSpLocks/>
          </p:cNvGrpSpPr>
          <p:nvPr/>
        </p:nvGrpSpPr>
        <p:grpSpPr bwMode="auto">
          <a:xfrm>
            <a:off x="7647218" y="2555183"/>
            <a:ext cx="565270" cy="911341"/>
            <a:chOff x="5118" y="1144"/>
            <a:chExt cx="432" cy="408"/>
          </a:xfrm>
        </p:grpSpPr>
        <p:sp>
          <p:nvSpPr>
            <p:cNvPr id="210" name="AutoShape 50"/>
            <p:cNvSpPr>
              <a:spLocks noChangeArrowheads="1"/>
            </p:cNvSpPr>
            <p:nvPr/>
          </p:nvSpPr>
          <p:spPr bwMode="auto">
            <a:xfrm>
              <a:off x="5118" y="1144"/>
              <a:ext cx="432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1" name="Text Box 51"/>
            <p:cNvSpPr txBox="1">
              <a:spLocks noChangeArrowheads="1"/>
            </p:cNvSpPr>
            <p:nvPr/>
          </p:nvSpPr>
          <p:spPr bwMode="auto">
            <a:xfrm>
              <a:off x="5136" y="1230"/>
              <a:ext cx="401" cy="1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>
                  <a:solidFill>
                    <a:srgbClr val="000000">
                      <a:lumMod val="50000"/>
                    </a:srgbClr>
                  </a:solidFill>
                </a:rPr>
                <a:t>Кладет ложку в стакан</a:t>
              </a:r>
            </a:p>
          </p:txBody>
        </p:sp>
      </p:grpSp>
      <p:sp>
        <p:nvSpPr>
          <p:cNvPr id="153" name="Line 55"/>
          <p:cNvSpPr>
            <a:spLocks noChangeShapeType="1"/>
          </p:cNvSpPr>
          <p:nvPr/>
        </p:nvSpPr>
        <p:spPr bwMode="auto">
          <a:xfrm>
            <a:off x="1397891" y="3965434"/>
            <a:ext cx="439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45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54" name="Line 56"/>
          <p:cNvSpPr>
            <a:spLocks noChangeShapeType="1"/>
          </p:cNvSpPr>
          <p:nvPr/>
        </p:nvSpPr>
        <p:spPr bwMode="auto">
          <a:xfrm>
            <a:off x="1837544" y="3965434"/>
            <a:ext cx="0" cy="321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1201">
              <a:solidFill>
                <a:srgbClr val="000000">
                  <a:lumMod val="50000"/>
                </a:srgbClr>
              </a:solidFill>
            </a:endParaRPr>
          </a:p>
        </p:txBody>
      </p:sp>
      <p:cxnSp>
        <p:nvCxnSpPr>
          <p:cNvPr id="155" name="AutoShape 58"/>
          <p:cNvCxnSpPr>
            <a:cxnSpLocks noChangeShapeType="1"/>
          </p:cNvCxnSpPr>
          <p:nvPr/>
        </p:nvCxnSpPr>
        <p:spPr bwMode="auto">
          <a:xfrm flipV="1">
            <a:off x="196316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59"/>
          <p:cNvCxnSpPr>
            <a:cxnSpLocks noChangeShapeType="1"/>
          </p:cNvCxnSpPr>
          <p:nvPr/>
        </p:nvCxnSpPr>
        <p:spPr bwMode="auto">
          <a:xfrm>
            <a:off x="1963160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AutoShape 60"/>
          <p:cNvCxnSpPr>
            <a:cxnSpLocks noChangeShapeType="1"/>
          </p:cNvCxnSpPr>
          <p:nvPr/>
        </p:nvCxnSpPr>
        <p:spPr bwMode="auto">
          <a:xfrm>
            <a:off x="2591238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AutoShape 62"/>
          <p:cNvCxnSpPr>
            <a:cxnSpLocks noChangeShapeType="1"/>
          </p:cNvCxnSpPr>
          <p:nvPr/>
        </p:nvCxnSpPr>
        <p:spPr bwMode="auto">
          <a:xfrm flipV="1">
            <a:off x="277966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63"/>
          <p:cNvCxnSpPr>
            <a:cxnSpLocks noChangeShapeType="1"/>
          </p:cNvCxnSpPr>
          <p:nvPr/>
        </p:nvCxnSpPr>
        <p:spPr bwMode="auto">
          <a:xfrm>
            <a:off x="2779660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64"/>
          <p:cNvCxnSpPr>
            <a:cxnSpLocks noChangeShapeType="1"/>
          </p:cNvCxnSpPr>
          <p:nvPr/>
        </p:nvCxnSpPr>
        <p:spPr bwMode="auto">
          <a:xfrm>
            <a:off x="3407737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66"/>
          <p:cNvCxnSpPr>
            <a:cxnSpLocks noChangeShapeType="1"/>
          </p:cNvCxnSpPr>
          <p:nvPr/>
        </p:nvCxnSpPr>
        <p:spPr bwMode="auto">
          <a:xfrm flipV="1">
            <a:off x="3533352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67"/>
          <p:cNvCxnSpPr>
            <a:cxnSpLocks noChangeShapeType="1"/>
          </p:cNvCxnSpPr>
          <p:nvPr/>
        </p:nvCxnSpPr>
        <p:spPr bwMode="auto">
          <a:xfrm>
            <a:off x="3533352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68"/>
          <p:cNvCxnSpPr>
            <a:cxnSpLocks noChangeShapeType="1"/>
          </p:cNvCxnSpPr>
          <p:nvPr/>
        </p:nvCxnSpPr>
        <p:spPr bwMode="auto">
          <a:xfrm>
            <a:off x="4035814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70"/>
          <p:cNvCxnSpPr>
            <a:cxnSpLocks noChangeShapeType="1"/>
          </p:cNvCxnSpPr>
          <p:nvPr/>
        </p:nvCxnSpPr>
        <p:spPr bwMode="auto">
          <a:xfrm flipV="1">
            <a:off x="416143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AutoShape 71"/>
          <p:cNvCxnSpPr>
            <a:cxnSpLocks noChangeShapeType="1"/>
          </p:cNvCxnSpPr>
          <p:nvPr/>
        </p:nvCxnSpPr>
        <p:spPr bwMode="auto">
          <a:xfrm>
            <a:off x="4161431" y="3965434"/>
            <a:ext cx="4396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2"/>
          <p:cNvCxnSpPr>
            <a:cxnSpLocks noChangeShapeType="1"/>
          </p:cNvCxnSpPr>
          <p:nvPr/>
        </p:nvCxnSpPr>
        <p:spPr bwMode="auto">
          <a:xfrm>
            <a:off x="4601083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AutoShape 74"/>
          <p:cNvCxnSpPr>
            <a:cxnSpLocks noChangeShapeType="1"/>
          </p:cNvCxnSpPr>
          <p:nvPr/>
        </p:nvCxnSpPr>
        <p:spPr bwMode="auto">
          <a:xfrm flipV="1">
            <a:off x="4789508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AutoShape 75"/>
          <p:cNvCxnSpPr>
            <a:cxnSpLocks noChangeShapeType="1"/>
          </p:cNvCxnSpPr>
          <p:nvPr/>
        </p:nvCxnSpPr>
        <p:spPr bwMode="auto">
          <a:xfrm>
            <a:off x="4789507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AutoShape 76"/>
          <p:cNvCxnSpPr>
            <a:cxnSpLocks noChangeShapeType="1"/>
          </p:cNvCxnSpPr>
          <p:nvPr/>
        </p:nvCxnSpPr>
        <p:spPr bwMode="auto">
          <a:xfrm>
            <a:off x="5417584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AutoShape 78"/>
          <p:cNvCxnSpPr>
            <a:cxnSpLocks noChangeShapeType="1"/>
          </p:cNvCxnSpPr>
          <p:nvPr/>
        </p:nvCxnSpPr>
        <p:spPr bwMode="auto">
          <a:xfrm flipV="1">
            <a:off x="5606007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AutoShape 79"/>
          <p:cNvCxnSpPr>
            <a:cxnSpLocks noChangeShapeType="1"/>
          </p:cNvCxnSpPr>
          <p:nvPr/>
        </p:nvCxnSpPr>
        <p:spPr bwMode="auto">
          <a:xfrm>
            <a:off x="5606007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AutoShape 80"/>
          <p:cNvCxnSpPr>
            <a:cxnSpLocks noChangeShapeType="1"/>
          </p:cNvCxnSpPr>
          <p:nvPr/>
        </p:nvCxnSpPr>
        <p:spPr bwMode="auto">
          <a:xfrm>
            <a:off x="6108469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AutoShape 82"/>
          <p:cNvCxnSpPr>
            <a:cxnSpLocks noChangeShapeType="1"/>
          </p:cNvCxnSpPr>
          <p:nvPr/>
        </p:nvCxnSpPr>
        <p:spPr bwMode="auto">
          <a:xfrm flipV="1">
            <a:off x="6296892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AutoShape 83"/>
          <p:cNvCxnSpPr>
            <a:cxnSpLocks noChangeShapeType="1"/>
          </p:cNvCxnSpPr>
          <p:nvPr/>
        </p:nvCxnSpPr>
        <p:spPr bwMode="auto">
          <a:xfrm>
            <a:off x="6296892" y="3965434"/>
            <a:ext cx="4396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AutoShape 84"/>
          <p:cNvCxnSpPr>
            <a:cxnSpLocks noChangeShapeType="1"/>
          </p:cNvCxnSpPr>
          <p:nvPr/>
        </p:nvCxnSpPr>
        <p:spPr bwMode="auto">
          <a:xfrm>
            <a:off x="6736546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AutoShape 86"/>
          <p:cNvCxnSpPr>
            <a:cxnSpLocks noChangeShapeType="1"/>
          </p:cNvCxnSpPr>
          <p:nvPr/>
        </p:nvCxnSpPr>
        <p:spPr bwMode="auto">
          <a:xfrm flipV="1">
            <a:off x="6936295" y="3965433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AutoShape 87"/>
          <p:cNvCxnSpPr>
            <a:cxnSpLocks noChangeShapeType="1"/>
          </p:cNvCxnSpPr>
          <p:nvPr/>
        </p:nvCxnSpPr>
        <p:spPr bwMode="auto">
          <a:xfrm>
            <a:off x="6924969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AutoShape 88"/>
          <p:cNvCxnSpPr>
            <a:cxnSpLocks noChangeShapeType="1"/>
          </p:cNvCxnSpPr>
          <p:nvPr/>
        </p:nvCxnSpPr>
        <p:spPr bwMode="auto">
          <a:xfrm>
            <a:off x="7478196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90"/>
          <p:cNvCxnSpPr>
            <a:cxnSpLocks noChangeShapeType="1"/>
          </p:cNvCxnSpPr>
          <p:nvPr/>
        </p:nvCxnSpPr>
        <p:spPr bwMode="auto">
          <a:xfrm flipV="1">
            <a:off x="7678661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AutoShape 91"/>
          <p:cNvCxnSpPr>
            <a:cxnSpLocks noChangeShapeType="1"/>
          </p:cNvCxnSpPr>
          <p:nvPr/>
        </p:nvCxnSpPr>
        <p:spPr bwMode="auto">
          <a:xfrm>
            <a:off x="7678662" y="3965434"/>
            <a:ext cx="37684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 Box 92"/>
          <p:cNvSpPr txBox="1">
            <a:spLocks noChangeArrowheads="1"/>
          </p:cNvSpPr>
          <p:nvPr/>
        </p:nvSpPr>
        <p:spPr bwMode="auto">
          <a:xfrm>
            <a:off x="1447614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1735832" y="44094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83" name="Text Box 94"/>
          <p:cNvSpPr txBox="1">
            <a:spLocks noChangeArrowheads="1"/>
          </p:cNvSpPr>
          <p:nvPr/>
        </p:nvSpPr>
        <p:spPr bwMode="auto">
          <a:xfrm>
            <a:off x="2088776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8 сек</a:t>
            </a:r>
          </a:p>
        </p:txBody>
      </p:sp>
      <p:sp>
        <p:nvSpPr>
          <p:cNvPr id="184" name="Text Box 95"/>
          <p:cNvSpPr txBox="1">
            <a:spLocks noChangeArrowheads="1"/>
          </p:cNvSpPr>
          <p:nvPr/>
        </p:nvSpPr>
        <p:spPr bwMode="auto">
          <a:xfrm>
            <a:off x="2905276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85" name="Text Box 96"/>
          <p:cNvSpPr txBox="1">
            <a:spLocks noChangeArrowheads="1"/>
          </p:cNvSpPr>
          <p:nvPr/>
        </p:nvSpPr>
        <p:spPr bwMode="auto">
          <a:xfrm>
            <a:off x="2579599" y="4419620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6" name="Text Box 97"/>
          <p:cNvSpPr txBox="1">
            <a:spLocks noChangeArrowheads="1"/>
          </p:cNvSpPr>
          <p:nvPr/>
        </p:nvSpPr>
        <p:spPr bwMode="auto">
          <a:xfrm>
            <a:off x="3359602" y="44272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7" name="Text Box 98"/>
          <p:cNvSpPr txBox="1">
            <a:spLocks noChangeArrowheads="1"/>
          </p:cNvSpPr>
          <p:nvPr/>
        </p:nvSpPr>
        <p:spPr bwMode="auto">
          <a:xfrm>
            <a:off x="4005859" y="4392681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88" name="Text Box 99"/>
          <p:cNvSpPr txBox="1">
            <a:spLocks noChangeArrowheads="1"/>
          </p:cNvSpPr>
          <p:nvPr/>
        </p:nvSpPr>
        <p:spPr bwMode="auto">
          <a:xfrm>
            <a:off x="4603979" y="4419620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9" name="Text Box 100"/>
          <p:cNvSpPr txBox="1">
            <a:spLocks noChangeArrowheads="1"/>
          </p:cNvSpPr>
          <p:nvPr/>
        </p:nvSpPr>
        <p:spPr bwMode="auto">
          <a:xfrm>
            <a:off x="5407983" y="443533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90" name="Text Box 101"/>
          <p:cNvSpPr txBox="1">
            <a:spLocks noChangeArrowheads="1"/>
          </p:cNvSpPr>
          <p:nvPr/>
        </p:nvSpPr>
        <p:spPr bwMode="auto">
          <a:xfrm>
            <a:off x="6118872" y="443533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91" name="Text Box 102"/>
          <p:cNvSpPr txBox="1">
            <a:spLocks noChangeArrowheads="1"/>
          </p:cNvSpPr>
          <p:nvPr/>
        </p:nvSpPr>
        <p:spPr bwMode="auto">
          <a:xfrm>
            <a:off x="6733761" y="44094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92" name="Text Box 103"/>
          <p:cNvSpPr txBox="1">
            <a:spLocks noChangeArrowheads="1"/>
          </p:cNvSpPr>
          <p:nvPr/>
        </p:nvSpPr>
        <p:spPr bwMode="auto">
          <a:xfrm>
            <a:off x="7478197" y="438692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93" name="Text Box 104"/>
          <p:cNvSpPr txBox="1">
            <a:spLocks noChangeArrowheads="1"/>
          </p:cNvSpPr>
          <p:nvPr/>
        </p:nvSpPr>
        <p:spPr bwMode="auto">
          <a:xfrm>
            <a:off x="3596160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3 сек</a:t>
            </a:r>
          </a:p>
        </p:txBody>
      </p:sp>
      <p:sp>
        <p:nvSpPr>
          <p:cNvPr id="194" name="Text Box 105"/>
          <p:cNvSpPr txBox="1">
            <a:spLocks noChangeArrowheads="1"/>
          </p:cNvSpPr>
          <p:nvPr/>
        </p:nvSpPr>
        <p:spPr bwMode="auto">
          <a:xfrm>
            <a:off x="4224238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95" name="Text Box 106"/>
          <p:cNvSpPr txBox="1">
            <a:spLocks noChangeArrowheads="1"/>
          </p:cNvSpPr>
          <p:nvPr/>
        </p:nvSpPr>
        <p:spPr bwMode="auto">
          <a:xfrm>
            <a:off x="4852314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3 сек</a:t>
            </a:r>
          </a:p>
        </p:txBody>
      </p:sp>
      <p:sp>
        <p:nvSpPr>
          <p:cNvPr id="196" name="Text Box 107"/>
          <p:cNvSpPr txBox="1">
            <a:spLocks noChangeArrowheads="1"/>
          </p:cNvSpPr>
          <p:nvPr/>
        </p:nvSpPr>
        <p:spPr bwMode="auto">
          <a:xfrm>
            <a:off x="5606007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6 сек</a:t>
            </a:r>
          </a:p>
        </p:txBody>
      </p:sp>
      <p:sp>
        <p:nvSpPr>
          <p:cNvPr id="197" name="Text Box 108"/>
          <p:cNvSpPr txBox="1">
            <a:spLocks noChangeArrowheads="1"/>
          </p:cNvSpPr>
          <p:nvPr/>
        </p:nvSpPr>
        <p:spPr bwMode="auto">
          <a:xfrm>
            <a:off x="6296892" y="3709308"/>
            <a:ext cx="518091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11 сек</a:t>
            </a:r>
          </a:p>
        </p:txBody>
      </p:sp>
      <p:sp>
        <p:nvSpPr>
          <p:cNvPr id="198" name="Text Box 109"/>
          <p:cNvSpPr txBox="1">
            <a:spLocks noChangeArrowheads="1"/>
          </p:cNvSpPr>
          <p:nvPr/>
        </p:nvSpPr>
        <p:spPr bwMode="auto">
          <a:xfrm>
            <a:off x="6987776" y="3709308"/>
            <a:ext cx="550151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 28 сек</a:t>
            </a:r>
          </a:p>
        </p:txBody>
      </p:sp>
      <p:sp>
        <p:nvSpPr>
          <p:cNvPr id="199" name="Text Box 110"/>
          <p:cNvSpPr txBox="1">
            <a:spLocks noChangeArrowheads="1"/>
          </p:cNvSpPr>
          <p:nvPr/>
        </p:nvSpPr>
        <p:spPr bwMode="auto">
          <a:xfrm>
            <a:off x="7678661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1 сек</a:t>
            </a:r>
          </a:p>
        </p:txBody>
      </p:sp>
      <p:sp>
        <p:nvSpPr>
          <p:cNvPr id="200" name="Text Box 111"/>
          <p:cNvSpPr txBox="1">
            <a:spLocks noChangeArrowheads="1"/>
          </p:cNvSpPr>
          <p:nvPr/>
        </p:nvSpPr>
        <p:spPr bwMode="auto">
          <a:xfrm>
            <a:off x="2523161" y="1197106"/>
            <a:ext cx="3334042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b="1" i="0" dirty="0">
                <a:solidFill>
                  <a:srgbClr val="000000">
                    <a:lumMod val="50000"/>
                  </a:srgbClr>
                </a:solidFill>
              </a:rPr>
              <a:t>Текущее состояние: длительность процесса – 72 сек.</a:t>
            </a:r>
          </a:p>
        </p:txBody>
      </p:sp>
      <p:sp>
        <p:nvSpPr>
          <p:cNvPr id="201" name="Line 57"/>
          <p:cNvSpPr>
            <a:spLocks noChangeShapeType="1"/>
          </p:cNvSpPr>
          <p:nvPr/>
        </p:nvSpPr>
        <p:spPr bwMode="auto">
          <a:xfrm>
            <a:off x="1837545" y="4304952"/>
            <a:ext cx="125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1201">
              <a:solidFill>
                <a:srgbClr val="000000">
                  <a:lumMod val="50000"/>
                </a:srgbClr>
              </a:solidFill>
            </a:endParaRPr>
          </a:p>
        </p:txBody>
      </p:sp>
      <p:cxnSp>
        <p:nvCxnSpPr>
          <p:cNvPr id="202" name="AutoShape 61"/>
          <p:cNvCxnSpPr>
            <a:cxnSpLocks noChangeShapeType="1"/>
          </p:cNvCxnSpPr>
          <p:nvPr/>
        </p:nvCxnSpPr>
        <p:spPr bwMode="auto">
          <a:xfrm>
            <a:off x="2591238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65"/>
          <p:cNvCxnSpPr>
            <a:cxnSpLocks noChangeShapeType="1"/>
          </p:cNvCxnSpPr>
          <p:nvPr/>
        </p:nvCxnSpPr>
        <p:spPr bwMode="auto">
          <a:xfrm>
            <a:off x="3407738" y="4304952"/>
            <a:ext cx="1256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AutoShape 69"/>
          <p:cNvCxnSpPr>
            <a:cxnSpLocks noChangeShapeType="1"/>
          </p:cNvCxnSpPr>
          <p:nvPr/>
        </p:nvCxnSpPr>
        <p:spPr bwMode="auto">
          <a:xfrm>
            <a:off x="4035815" y="4304952"/>
            <a:ext cx="1256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73"/>
          <p:cNvCxnSpPr>
            <a:cxnSpLocks noChangeShapeType="1"/>
          </p:cNvCxnSpPr>
          <p:nvPr/>
        </p:nvCxnSpPr>
        <p:spPr bwMode="auto">
          <a:xfrm>
            <a:off x="4601084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AutoShape 77"/>
          <p:cNvCxnSpPr>
            <a:cxnSpLocks noChangeShapeType="1"/>
          </p:cNvCxnSpPr>
          <p:nvPr/>
        </p:nvCxnSpPr>
        <p:spPr bwMode="auto">
          <a:xfrm>
            <a:off x="5417584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AutoShape 81"/>
          <p:cNvCxnSpPr>
            <a:cxnSpLocks noChangeShapeType="1"/>
          </p:cNvCxnSpPr>
          <p:nvPr/>
        </p:nvCxnSpPr>
        <p:spPr bwMode="auto">
          <a:xfrm>
            <a:off x="6108469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utoShape 85"/>
          <p:cNvCxnSpPr>
            <a:cxnSpLocks noChangeShapeType="1"/>
          </p:cNvCxnSpPr>
          <p:nvPr/>
        </p:nvCxnSpPr>
        <p:spPr bwMode="auto">
          <a:xfrm>
            <a:off x="6736546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89"/>
          <p:cNvCxnSpPr>
            <a:cxnSpLocks noChangeShapeType="1"/>
          </p:cNvCxnSpPr>
          <p:nvPr/>
        </p:nvCxnSpPr>
        <p:spPr bwMode="auto">
          <a:xfrm>
            <a:off x="7427429" y="4304952"/>
            <a:ext cx="25123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7" name="Рисунок 2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2"/>
          <a:stretch/>
        </p:blipFill>
        <p:spPr>
          <a:xfrm>
            <a:off x="842136" y="4790428"/>
            <a:ext cx="324336" cy="307575"/>
          </a:xfrm>
          <a:prstGeom prst="rect">
            <a:avLst/>
          </a:prstGeom>
        </p:spPr>
      </p:pic>
      <p:cxnSp>
        <p:nvCxnSpPr>
          <p:cNvPr id="112" name="AutoShape 45"/>
          <p:cNvCxnSpPr>
            <a:cxnSpLocks noChangeShapeType="1"/>
          </p:cNvCxnSpPr>
          <p:nvPr/>
        </p:nvCxnSpPr>
        <p:spPr bwMode="auto">
          <a:xfrm flipV="1">
            <a:off x="1848958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45"/>
          <p:cNvCxnSpPr>
            <a:cxnSpLocks noChangeShapeType="1"/>
          </p:cNvCxnSpPr>
          <p:nvPr/>
        </p:nvCxnSpPr>
        <p:spPr bwMode="auto">
          <a:xfrm flipV="1">
            <a:off x="2711142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45"/>
          <p:cNvCxnSpPr>
            <a:cxnSpLocks noChangeShapeType="1"/>
          </p:cNvCxnSpPr>
          <p:nvPr/>
        </p:nvCxnSpPr>
        <p:spPr bwMode="auto">
          <a:xfrm flipV="1">
            <a:off x="3407229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AutoShape 45"/>
          <p:cNvCxnSpPr>
            <a:cxnSpLocks noChangeShapeType="1"/>
          </p:cNvCxnSpPr>
          <p:nvPr/>
        </p:nvCxnSpPr>
        <p:spPr bwMode="auto">
          <a:xfrm flipV="1">
            <a:off x="4074598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AutoShape 45"/>
          <p:cNvCxnSpPr>
            <a:cxnSpLocks noChangeShapeType="1"/>
          </p:cNvCxnSpPr>
          <p:nvPr/>
        </p:nvCxnSpPr>
        <p:spPr bwMode="auto">
          <a:xfrm flipV="1">
            <a:off x="4748909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45"/>
          <p:cNvCxnSpPr>
            <a:cxnSpLocks noChangeShapeType="1"/>
          </p:cNvCxnSpPr>
          <p:nvPr/>
        </p:nvCxnSpPr>
        <p:spPr bwMode="auto">
          <a:xfrm flipV="1">
            <a:off x="5448481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45"/>
          <p:cNvCxnSpPr>
            <a:cxnSpLocks noChangeShapeType="1"/>
          </p:cNvCxnSpPr>
          <p:nvPr/>
        </p:nvCxnSpPr>
        <p:spPr bwMode="auto">
          <a:xfrm flipV="1">
            <a:off x="6139365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45"/>
          <p:cNvCxnSpPr>
            <a:cxnSpLocks noChangeShapeType="1"/>
          </p:cNvCxnSpPr>
          <p:nvPr/>
        </p:nvCxnSpPr>
        <p:spPr bwMode="auto">
          <a:xfrm flipV="1">
            <a:off x="6832566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AutoShape 45"/>
          <p:cNvCxnSpPr>
            <a:cxnSpLocks noChangeShapeType="1"/>
          </p:cNvCxnSpPr>
          <p:nvPr/>
        </p:nvCxnSpPr>
        <p:spPr bwMode="auto">
          <a:xfrm flipV="1">
            <a:off x="7504580" y="29416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45">
            <a:extLst>
              <a:ext uri="{FF2B5EF4-FFF2-40B4-BE49-F238E27FC236}">
                <a16:creationId xmlns:a16="http://schemas.microsoft.com/office/drawing/2014/main" id="{996ECAEB-DEF9-475A-8FBF-CB5E8CD14C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96440" y="2927740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45">
            <a:extLst>
              <a:ext uri="{FF2B5EF4-FFF2-40B4-BE49-F238E27FC236}">
                <a16:creationId xmlns:a16="http://schemas.microsoft.com/office/drawing/2014/main" id="{79C15C1E-619A-46ED-A4F6-305E0A52A3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08997" y="2954267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7CA44BCF-A676-40F6-B9BB-95616ECE37D1}"/>
              </a:ext>
            </a:extLst>
          </p:cNvPr>
          <p:cNvSpPr/>
          <p:nvPr/>
        </p:nvSpPr>
        <p:spPr>
          <a:xfrm>
            <a:off x="511051" y="2344377"/>
            <a:ext cx="532557" cy="373770"/>
          </a:xfrm>
          <a:custGeom>
            <a:avLst/>
            <a:gdLst>
              <a:gd name="connsiteX0" fmla="*/ 0 w 814284"/>
              <a:gd name="connsiteY0" fmla="*/ 373770 h 373770"/>
              <a:gd name="connsiteX1" fmla="*/ 180211 w 814284"/>
              <a:gd name="connsiteY1" fmla="*/ 193559 h 373770"/>
              <a:gd name="connsiteX2" fmla="*/ 180211 w 814284"/>
              <a:gd name="connsiteY2" fmla="*/ 367095 h 373770"/>
              <a:gd name="connsiteX3" fmla="*/ 467212 w 814284"/>
              <a:gd name="connsiteY3" fmla="*/ 80094 h 373770"/>
              <a:gd name="connsiteX4" fmla="*/ 467212 w 814284"/>
              <a:gd name="connsiteY4" fmla="*/ 347072 h 373770"/>
              <a:gd name="connsiteX5" fmla="*/ 814284 w 814284"/>
              <a:gd name="connsiteY5" fmla="*/ 0 h 373770"/>
              <a:gd name="connsiteX6" fmla="*/ 814284 w 814284"/>
              <a:gd name="connsiteY6" fmla="*/ 367095 h 373770"/>
              <a:gd name="connsiteX7" fmla="*/ 0 w 814284"/>
              <a:gd name="connsiteY7" fmla="*/ 373770 h 3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284" h="37377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2CB2446B-588D-471E-92DB-97B1010825C7}"/>
              </a:ext>
            </a:extLst>
          </p:cNvPr>
          <p:cNvSpPr/>
          <p:nvPr/>
        </p:nvSpPr>
        <p:spPr>
          <a:xfrm>
            <a:off x="8383990" y="2314689"/>
            <a:ext cx="532557" cy="373770"/>
          </a:xfrm>
          <a:custGeom>
            <a:avLst/>
            <a:gdLst>
              <a:gd name="connsiteX0" fmla="*/ 0 w 814284"/>
              <a:gd name="connsiteY0" fmla="*/ 373770 h 373770"/>
              <a:gd name="connsiteX1" fmla="*/ 180211 w 814284"/>
              <a:gd name="connsiteY1" fmla="*/ 193559 h 373770"/>
              <a:gd name="connsiteX2" fmla="*/ 180211 w 814284"/>
              <a:gd name="connsiteY2" fmla="*/ 367095 h 373770"/>
              <a:gd name="connsiteX3" fmla="*/ 467212 w 814284"/>
              <a:gd name="connsiteY3" fmla="*/ 80094 h 373770"/>
              <a:gd name="connsiteX4" fmla="*/ 467212 w 814284"/>
              <a:gd name="connsiteY4" fmla="*/ 347072 h 373770"/>
              <a:gd name="connsiteX5" fmla="*/ 814284 w 814284"/>
              <a:gd name="connsiteY5" fmla="*/ 0 h 373770"/>
              <a:gd name="connsiteX6" fmla="*/ 814284 w 814284"/>
              <a:gd name="connsiteY6" fmla="*/ 367095 h 373770"/>
              <a:gd name="connsiteX7" fmla="*/ 0 w 814284"/>
              <a:gd name="connsiteY7" fmla="*/ 373770 h 3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284" h="37377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AutoShape 6">
            <a:extLst>
              <a:ext uri="{FF2B5EF4-FFF2-40B4-BE49-F238E27FC236}">
                <a16:creationId xmlns:a16="http://schemas.microsoft.com/office/drawing/2014/main" id="{84A088D3-A8A1-45EC-AF42-1DC929811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633" y="2092011"/>
            <a:ext cx="526015" cy="480241"/>
          </a:xfrm>
          <a:prstGeom prst="irregularSeal1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marL="2430" indent="-2430" algn="ctr" defTabSz="699011">
              <a:spcBef>
                <a:spcPct val="50000"/>
              </a:spcBef>
              <a:buSzPct val="75000"/>
              <a:defRPr/>
            </a:pPr>
            <a:r>
              <a:rPr lang="ru-RU" sz="1051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id="{828CBB12-DEEC-4CFC-85CA-426B59A7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292" y="3123106"/>
            <a:ext cx="494611" cy="23108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marL="3175" indent="-3175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defRPr/>
            </a:pPr>
            <a:r>
              <a:rPr lang="ru-RU" sz="751" i="0" dirty="0">
                <a:solidFill>
                  <a:srgbClr val="000000">
                    <a:lumMod val="50000"/>
                  </a:srgbClr>
                </a:solidFill>
              </a:rPr>
              <a:t>Высыпает в стакан</a:t>
            </a:r>
          </a:p>
        </p:txBody>
      </p:sp>
      <p:sp>
        <p:nvSpPr>
          <p:cNvPr id="144" name="Text Box 15">
            <a:extLst>
              <a:ext uri="{FF2B5EF4-FFF2-40B4-BE49-F238E27FC236}">
                <a16:creationId xmlns:a16="http://schemas.microsoft.com/office/drawing/2014/main" id="{7CABF648-22B7-4F9A-9CC4-6F941134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203" y="3054161"/>
            <a:ext cx="494611" cy="23108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marL="3175" indent="-3175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defRPr/>
            </a:pPr>
            <a:r>
              <a:rPr lang="ru-RU" sz="751" i="0" dirty="0">
                <a:solidFill>
                  <a:srgbClr val="000000">
                    <a:lumMod val="50000"/>
                  </a:srgbClr>
                </a:solidFill>
              </a:rPr>
              <a:t>Берет молоко</a:t>
            </a:r>
          </a:p>
        </p:txBody>
      </p:sp>
    </p:spTree>
    <p:extLst>
      <p:ext uri="{BB962C8B-B14F-4D97-AF65-F5344CB8AC3E}">
        <p14:creationId xmlns:p14="http://schemas.microsoft.com/office/powerpoint/2010/main" val="5298842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3"/>
          <p:cNvGrpSpPr>
            <a:grpSpLocks/>
          </p:cNvGrpSpPr>
          <p:nvPr/>
        </p:nvGrpSpPr>
        <p:grpSpPr bwMode="auto">
          <a:xfrm>
            <a:off x="7632909" y="2215547"/>
            <a:ext cx="529940" cy="485724"/>
            <a:chOff x="1241" y="2312"/>
            <a:chExt cx="645" cy="403"/>
          </a:xfrm>
          <a:solidFill>
            <a:srgbClr val="F68616"/>
          </a:solidFill>
        </p:grpSpPr>
        <p:sp>
          <p:nvSpPr>
            <p:cNvPr id="232" name="AutoShape 4"/>
            <p:cNvSpPr>
              <a:spLocks noChangeArrowheads="1"/>
            </p:cNvSpPr>
            <p:nvPr/>
          </p:nvSpPr>
          <p:spPr bwMode="auto">
            <a:xfrm>
              <a:off x="1241" y="2312"/>
              <a:ext cx="645" cy="403"/>
            </a:xfrm>
            <a:prstGeom prst="foldedCorner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33" name="Text Box 5"/>
            <p:cNvSpPr txBox="1">
              <a:spLocks noChangeArrowheads="1"/>
            </p:cNvSpPr>
            <p:nvPr/>
          </p:nvSpPr>
          <p:spPr bwMode="auto">
            <a:xfrm>
              <a:off x="1278" y="2390"/>
              <a:ext cx="563" cy="2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Клиент получает кофе</a:t>
              </a:r>
            </a:p>
          </p:txBody>
        </p:sp>
      </p:grpSp>
      <p:sp>
        <p:nvSpPr>
          <p:cNvPr id="126" name="AutoShape 6"/>
          <p:cNvSpPr>
            <a:spLocks noChangeArrowheads="1"/>
          </p:cNvSpPr>
          <p:nvPr/>
        </p:nvSpPr>
        <p:spPr bwMode="auto">
          <a:xfrm>
            <a:off x="2887319" y="1463368"/>
            <a:ext cx="446407" cy="283758"/>
          </a:xfrm>
          <a:prstGeom prst="cloud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2430" indent="-2430" algn="ctr" defTabSz="699011">
              <a:spcBef>
                <a:spcPct val="50000"/>
              </a:spcBef>
              <a:buSzPct val="75000"/>
              <a:defRPr/>
            </a:pPr>
            <a:r>
              <a:rPr lang="ru-RU" sz="1051" b="1" dirty="0">
                <a:solidFill>
                  <a:srgbClr val="002060"/>
                </a:solidFill>
              </a:rPr>
              <a:t>1</a:t>
            </a:r>
          </a:p>
        </p:txBody>
      </p:sp>
      <p:grpSp>
        <p:nvGrpSpPr>
          <p:cNvPr id="128" name="Group 8"/>
          <p:cNvGrpSpPr>
            <a:grpSpLocks/>
          </p:cNvGrpSpPr>
          <p:nvPr/>
        </p:nvGrpSpPr>
        <p:grpSpPr bwMode="auto">
          <a:xfrm>
            <a:off x="521536" y="2015406"/>
            <a:ext cx="532557" cy="689413"/>
            <a:chOff x="240" y="1152"/>
            <a:chExt cx="407" cy="616"/>
          </a:xfrm>
        </p:grpSpPr>
        <p:sp>
          <p:nvSpPr>
            <p:cNvPr id="230" name="AutoShape 9"/>
            <p:cNvSpPr>
              <a:spLocks noChangeArrowheads="1"/>
            </p:cNvSpPr>
            <p:nvPr/>
          </p:nvSpPr>
          <p:spPr bwMode="auto">
            <a:xfrm>
              <a:off x="240" y="1152"/>
              <a:ext cx="407" cy="616"/>
            </a:xfrm>
            <a:prstGeom prst="foldedCorner">
              <a:avLst>
                <a:gd name="adj" fmla="val 12500"/>
              </a:avLst>
            </a:prstGeom>
            <a:solidFill>
              <a:srgbClr val="FCFC1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700375">
                <a:defRPr/>
              </a:pPr>
              <a:endParaRPr lang="ru-RU" sz="751" dirty="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31" name="Text Box 10"/>
            <p:cNvSpPr txBox="1">
              <a:spLocks noChangeArrowheads="1"/>
            </p:cNvSpPr>
            <p:nvPr/>
          </p:nvSpPr>
          <p:spPr bwMode="auto">
            <a:xfrm>
              <a:off x="246" y="1248"/>
              <a:ext cx="378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Клиент хочет кофе с молоком и сахаром</a:t>
              </a:r>
            </a:p>
          </p:txBody>
        </p:sp>
      </p:grpSp>
      <p:cxnSp>
        <p:nvCxnSpPr>
          <p:cNvPr id="129" name="AutoShape 11"/>
          <p:cNvCxnSpPr>
            <a:cxnSpLocks noChangeShapeType="1"/>
          </p:cNvCxnSpPr>
          <p:nvPr/>
        </p:nvCxnSpPr>
        <p:spPr bwMode="auto">
          <a:xfrm>
            <a:off x="1112416" y="3304097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31" name="Group 13"/>
          <p:cNvGrpSpPr>
            <a:grpSpLocks/>
          </p:cNvGrpSpPr>
          <p:nvPr/>
        </p:nvGrpSpPr>
        <p:grpSpPr bwMode="auto">
          <a:xfrm>
            <a:off x="1303456" y="1782043"/>
            <a:ext cx="532557" cy="911341"/>
            <a:chOff x="288" y="1152"/>
            <a:chExt cx="407" cy="408"/>
          </a:xfrm>
        </p:grpSpPr>
        <p:sp>
          <p:nvSpPr>
            <p:cNvPr id="228" name="AutoShape 14"/>
            <p:cNvSpPr>
              <a:spLocks noChangeArrowheads="1"/>
            </p:cNvSpPr>
            <p:nvPr/>
          </p:nvSpPr>
          <p:spPr bwMode="auto">
            <a:xfrm>
              <a:off x="288" y="1152"/>
              <a:ext cx="407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r>
                <a:rPr lang="ru-RU" sz="751" dirty="0">
                  <a:solidFill>
                    <a:srgbClr val="000000">
                      <a:lumMod val="50000"/>
                    </a:srgbClr>
                  </a:solidFill>
                </a:rPr>
                <a:t> </a:t>
              </a:r>
            </a:p>
          </p:txBody>
        </p:sp>
        <p:sp>
          <p:nvSpPr>
            <p:cNvPr id="229" name="Text Box 15"/>
            <p:cNvSpPr txBox="1">
              <a:spLocks noChangeArrowheads="1"/>
            </p:cNvSpPr>
            <p:nvPr/>
          </p:nvSpPr>
          <p:spPr bwMode="auto">
            <a:xfrm>
              <a:off x="296" y="1297"/>
              <a:ext cx="378" cy="1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Включает кофеварку</a:t>
              </a:r>
            </a:p>
          </p:txBody>
        </p:sp>
      </p:grpSp>
      <p:grpSp>
        <p:nvGrpSpPr>
          <p:cNvPr id="132" name="Group 16"/>
          <p:cNvGrpSpPr>
            <a:grpSpLocks/>
          </p:cNvGrpSpPr>
          <p:nvPr/>
        </p:nvGrpSpPr>
        <p:grpSpPr bwMode="auto">
          <a:xfrm>
            <a:off x="2650182" y="1803303"/>
            <a:ext cx="690884" cy="911341"/>
            <a:chOff x="1296" y="1152"/>
            <a:chExt cx="528" cy="408"/>
          </a:xfrm>
          <a:solidFill>
            <a:srgbClr val="F68616"/>
          </a:solidFill>
        </p:grpSpPr>
        <p:sp>
          <p:nvSpPr>
            <p:cNvPr id="226" name="AutoShape 17"/>
            <p:cNvSpPr>
              <a:spLocks noChangeArrowheads="1"/>
            </p:cNvSpPr>
            <p:nvPr/>
          </p:nvSpPr>
          <p:spPr bwMode="auto">
            <a:xfrm>
              <a:off x="1296" y="1152"/>
              <a:ext cx="528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7" name="Text Box 18"/>
            <p:cNvSpPr txBox="1">
              <a:spLocks noChangeArrowheads="1"/>
            </p:cNvSpPr>
            <p:nvPr/>
          </p:nvSpPr>
          <p:spPr bwMode="auto">
            <a:xfrm>
              <a:off x="1331" y="1205"/>
              <a:ext cx="445" cy="20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Берет упаковку сахара разрывает</a:t>
              </a:r>
              <a:endParaRPr lang="ru-RU" sz="751" b="1" i="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33" name="Group 19"/>
          <p:cNvGrpSpPr>
            <a:grpSpLocks/>
          </p:cNvGrpSpPr>
          <p:nvPr/>
        </p:nvGrpSpPr>
        <p:grpSpPr bwMode="auto">
          <a:xfrm>
            <a:off x="3452719" y="1801698"/>
            <a:ext cx="532557" cy="911341"/>
            <a:chOff x="2016" y="1152"/>
            <a:chExt cx="407" cy="408"/>
          </a:xfrm>
        </p:grpSpPr>
        <p:sp>
          <p:nvSpPr>
            <p:cNvPr id="224" name="AutoShape 20"/>
            <p:cNvSpPr>
              <a:spLocks noChangeArrowheads="1"/>
            </p:cNvSpPr>
            <p:nvPr/>
          </p:nvSpPr>
          <p:spPr bwMode="auto">
            <a:xfrm>
              <a:off x="2016" y="1152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5" name="Text Box 21"/>
            <p:cNvSpPr txBox="1">
              <a:spLocks noChangeArrowheads="1"/>
            </p:cNvSpPr>
            <p:nvPr/>
          </p:nvSpPr>
          <p:spPr bwMode="auto">
            <a:xfrm>
              <a:off x="2016" y="1248"/>
              <a:ext cx="378" cy="207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Выбрасывает упаковку   в ведро</a:t>
              </a:r>
            </a:p>
          </p:txBody>
        </p:sp>
      </p:grpSp>
      <p:grpSp>
        <p:nvGrpSpPr>
          <p:cNvPr id="134" name="Group 22"/>
          <p:cNvGrpSpPr>
            <a:grpSpLocks/>
          </p:cNvGrpSpPr>
          <p:nvPr/>
        </p:nvGrpSpPr>
        <p:grpSpPr bwMode="auto">
          <a:xfrm>
            <a:off x="4092783" y="1792750"/>
            <a:ext cx="532557" cy="911341"/>
            <a:chOff x="1968" y="1128"/>
            <a:chExt cx="407" cy="408"/>
          </a:xfrm>
        </p:grpSpPr>
        <p:sp>
          <p:nvSpPr>
            <p:cNvPr id="222" name="AutoShape 23"/>
            <p:cNvSpPr>
              <a:spLocks noChangeArrowheads="1"/>
            </p:cNvSpPr>
            <p:nvPr/>
          </p:nvSpPr>
          <p:spPr bwMode="auto">
            <a:xfrm>
              <a:off x="1968" y="1128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3" name="Text Box 24"/>
            <p:cNvSpPr txBox="1">
              <a:spLocks noChangeArrowheads="1"/>
            </p:cNvSpPr>
            <p:nvPr/>
          </p:nvSpPr>
          <p:spPr bwMode="auto">
            <a:xfrm>
              <a:off x="1992" y="1192"/>
              <a:ext cx="378" cy="155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Открывает холодильник, </a:t>
              </a:r>
            </a:p>
          </p:txBody>
        </p:sp>
      </p:grpSp>
      <p:grpSp>
        <p:nvGrpSpPr>
          <p:cNvPr id="135" name="Group 25"/>
          <p:cNvGrpSpPr>
            <a:grpSpLocks/>
          </p:cNvGrpSpPr>
          <p:nvPr/>
        </p:nvGrpSpPr>
        <p:grpSpPr bwMode="auto">
          <a:xfrm>
            <a:off x="4763362" y="1834373"/>
            <a:ext cx="532557" cy="911341"/>
            <a:chOff x="3312" y="1152"/>
            <a:chExt cx="407" cy="408"/>
          </a:xfrm>
          <a:solidFill>
            <a:srgbClr val="F68616"/>
          </a:solidFill>
        </p:grpSpPr>
        <p:sp>
          <p:nvSpPr>
            <p:cNvPr id="220" name="AutoShape 26"/>
            <p:cNvSpPr>
              <a:spLocks noChangeArrowheads="1"/>
            </p:cNvSpPr>
            <p:nvPr/>
          </p:nvSpPr>
          <p:spPr bwMode="auto">
            <a:xfrm>
              <a:off x="3312" y="1152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21" name="Text Box 27"/>
            <p:cNvSpPr txBox="1">
              <a:spLocks noChangeArrowheads="1"/>
            </p:cNvSpPr>
            <p:nvPr/>
          </p:nvSpPr>
          <p:spPr bwMode="auto">
            <a:xfrm>
              <a:off x="3330" y="1248"/>
              <a:ext cx="360" cy="1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Наливает в стакан молоко</a:t>
              </a:r>
            </a:p>
          </p:txBody>
        </p:sp>
      </p:grpSp>
      <p:grpSp>
        <p:nvGrpSpPr>
          <p:cNvPr id="136" name="Group 28"/>
          <p:cNvGrpSpPr>
            <a:grpSpLocks/>
          </p:cNvGrpSpPr>
          <p:nvPr/>
        </p:nvGrpSpPr>
        <p:grpSpPr bwMode="auto">
          <a:xfrm>
            <a:off x="5434196" y="1847925"/>
            <a:ext cx="532557" cy="911341"/>
            <a:chOff x="3168" y="1152"/>
            <a:chExt cx="407" cy="408"/>
          </a:xfrm>
        </p:grpSpPr>
        <p:sp>
          <p:nvSpPr>
            <p:cNvPr id="218" name="AutoShape 29"/>
            <p:cNvSpPr>
              <a:spLocks noChangeArrowheads="1"/>
            </p:cNvSpPr>
            <p:nvPr/>
          </p:nvSpPr>
          <p:spPr bwMode="auto">
            <a:xfrm>
              <a:off x="3168" y="1152"/>
              <a:ext cx="407" cy="408"/>
            </a:xfrm>
            <a:prstGeom prst="foldedCorner">
              <a:avLst>
                <a:gd name="adj" fmla="val 12500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9" name="Text Box 30"/>
            <p:cNvSpPr txBox="1">
              <a:spLocks noChangeArrowheads="1"/>
            </p:cNvSpPr>
            <p:nvPr/>
          </p:nvSpPr>
          <p:spPr bwMode="auto">
            <a:xfrm>
              <a:off x="3187" y="1216"/>
              <a:ext cx="386" cy="259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Ставит молоко в холодильник, закрывает</a:t>
              </a:r>
            </a:p>
          </p:txBody>
        </p:sp>
      </p:grpSp>
      <p:grpSp>
        <p:nvGrpSpPr>
          <p:cNvPr id="137" name="Group 31"/>
          <p:cNvGrpSpPr>
            <a:grpSpLocks/>
          </p:cNvGrpSpPr>
          <p:nvPr/>
        </p:nvGrpSpPr>
        <p:grpSpPr bwMode="auto">
          <a:xfrm>
            <a:off x="2025351" y="1793478"/>
            <a:ext cx="532557" cy="911341"/>
            <a:chOff x="4464" y="1152"/>
            <a:chExt cx="407" cy="408"/>
          </a:xfrm>
        </p:grpSpPr>
        <p:sp>
          <p:nvSpPr>
            <p:cNvPr id="216" name="AutoShape 32"/>
            <p:cNvSpPr>
              <a:spLocks noChangeArrowheads="1"/>
            </p:cNvSpPr>
            <p:nvPr/>
          </p:nvSpPr>
          <p:spPr bwMode="auto">
            <a:xfrm>
              <a:off x="4464" y="1152"/>
              <a:ext cx="407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7" name="Text Box 33"/>
            <p:cNvSpPr txBox="1">
              <a:spLocks noChangeArrowheads="1"/>
            </p:cNvSpPr>
            <p:nvPr/>
          </p:nvSpPr>
          <p:spPr bwMode="auto">
            <a:xfrm>
              <a:off x="4485" y="1191"/>
              <a:ext cx="378" cy="31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Берет и Ставит стакан в машину, кладет ложку</a:t>
              </a:r>
            </a:p>
          </p:txBody>
        </p:sp>
      </p:grpSp>
      <p:grpSp>
        <p:nvGrpSpPr>
          <p:cNvPr id="138" name="Group 34"/>
          <p:cNvGrpSpPr>
            <a:grpSpLocks/>
          </p:cNvGrpSpPr>
          <p:nvPr/>
        </p:nvGrpSpPr>
        <p:grpSpPr bwMode="auto">
          <a:xfrm>
            <a:off x="6102625" y="1834373"/>
            <a:ext cx="565270" cy="911341"/>
            <a:chOff x="4080" y="1152"/>
            <a:chExt cx="432" cy="408"/>
          </a:xfrm>
        </p:grpSpPr>
        <p:sp>
          <p:nvSpPr>
            <p:cNvPr id="214" name="AutoShape 35"/>
            <p:cNvSpPr>
              <a:spLocks noChangeArrowheads="1"/>
            </p:cNvSpPr>
            <p:nvPr/>
          </p:nvSpPr>
          <p:spPr bwMode="auto">
            <a:xfrm>
              <a:off x="4080" y="1152"/>
              <a:ext cx="432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5" name="Text Box 36"/>
            <p:cNvSpPr txBox="1">
              <a:spLocks noChangeArrowheads="1"/>
            </p:cNvSpPr>
            <p:nvPr/>
          </p:nvSpPr>
          <p:spPr bwMode="auto">
            <a:xfrm>
              <a:off x="4099" y="1237"/>
              <a:ext cx="401" cy="31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Вынимает контейнер, выбрасывает отходы, ставит на место</a:t>
              </a:r>
            </a:p>
          </p:txBody>
        </p:sp>
      </p:grpSp>
      <p:grpSp>
        <p:nvGrpSpPr>
          <p:cNvPr id="148" name="Group 46"/>
          <p:cNvGrpSpPr>
            <a:grpSpLocks/>
          </p:cNvGrpSpPr>
          <p:nvPr/>
        </p:nvGrpSpPr>
        <p:grpSpPr bwMode="auto">
          <a:xfrm>
            <a:off x="2634081" y="2885335"/>
            <a:ext cx="4973551" cy="324491"/>
            <a:chOff x="1417" y="1149"/>
            <a:chExt cx="384" cy="408"/>
          </a:xfrm>
          <a:solidFill>
            <a:srgbClr val="F68616"/>
          </a:solidFill>
        </p:grpSpPr>
        <p:sp>
          <p:nvSpPr>
            <p:cNvPr id="212" name="AutoShape 47"/>
            <p:cNvSpPr>
              <a:spLocks noChangeArrowheads="1"/>
            </p:cNvSpPr>
            <p:nvPr/>
          </p:nvSpPr>
          <p:spPr bwMode="auto">
            <a:xfrm>
              <a:off x="1417" y="1149"/>
              <a:ext cx="384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751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3" name="Text Box 48"/>
            <p:cNvSpPr txBox="1">
              <a:spLocks noChangeArrowheads="1"/>
            </p:cNvSpPr>
            <p:nvPr/>
          </p:nvSpPr>
          <p:spPr bwMode="auto">
            <a:xfrm>
              <a:off x="1441" y="1276"/>
              <a:ext cx="334" cy="1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Наливается кофе</a:t>
              </a:r>
            </a:p>
          </p:txBody>
        </p:sp>
      </p:grpSp>
      <p:grpSp>
        <p:nvGrpSpPr>
          <p:cNvPr id="149" name="Group 49"/>
          <p:cNvGrpSpPr>
            <a:grpSpLocks/>
          </p:cNvGrpSpPr>
          <p:nvPr/>
        </p:nvGrpSpPr>
        <p:grpSpPr bwMode="auto">
          <a:xfrm>
            <a:off x="6845861" y="1841522"/>
            <a:ext cx="565270" cy="911341"/>
            <a:chOff x="5118" y="1144"/>
            <a:chExt cx="432" cy="408"/>
          </a:xfrm>
        </p:grpSpPr>
        <p:sp>
          <p:nvSpPr>
            <p:cNvPr id="210" name="AutoShape 50"/>
            <p:cNvSpPr>
              <a:spLocks noChangeArrowheads="1"/>
            </p:cNvSpPr>
            <p:nvPr/>
          </p:nvSpPr>
          <p:spPr bwMode="auto">
            <a:xfrm>
              <a:off x="5118" y="1144"/>
              <a:ext cx="432" cy="408"/>
            </a:xfrm>
            <a:prstGeom prst="foldedCorner">
              <a:avLst>
                <a:gd name="adj" fmla="val 1250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0" tIns="0" rIns="0" bIns="0" anchor="ctr"/>
            <a:lstStyle/>
            <a:p>
              <a:pPr defTabSz="700375">
                <a:defRPr/>
              </a:pPr>
              <a:endParaRPr lang="ru-RU" sz="450">
                <a:solidFill>
                  <a:srgbClr val="000000">
                    <a:lumMod val="50000"/>
                  </a:srgbClr>
                </a:solidFill>
              </a:endParaRPr>
            </a:p>
          </p:txBody>
        </p:sp>
        <p:sp>
          <p:nvSpPr>
            <p:cNvPr id="211" name="Text Box 51"/>
            <p:cNvSpPr txBox="1">
              <a:spLocks noChangeArrowheads="1"/>
            </p:cNvSpPr>
            <p:nvPr/>
          </p:nvSpPr>
          <p:spPr bwMode="auto">
            <a:xfrm>
              <a:off x="5136" y="1230"/>
              <a:ext cx="401" cy="15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>
              <a:lvl1pPr marL="3175" indent="-3175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912813" eaLnBrk="0" hangingPunct="0"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  <a:buSzPct val="75000"/>
                <a:defRPr/>
              </a:pPr>
              <a:r>
                <a:rPr lang="ru-RU" sz="751" i="0" dirty="0">
                  <a:solidFill>
                    <a:srgbClr val="000000">
                      <a:lumMod val="50000"/>
                    </a:srgbClr>
                  </a:solidFill>
                </a:rPr>
                <a:t>Заполняет ёмкость водой</a:t>
              </a:r>
            </a:p>
          </p:txBody>
        </p:sp>
      </p:grpSp>
      <p:sp>
        <p:nvSpPr>
          <p:cNvPr id="153" name="Line 55"/>
          <p:cNvSpPr>
            <a:spLocks noChangeShapeType="1"/>
          </p:cNvSpPr>
          <p:nvPr/>
        </p:nvSpPr>
        <p:spPr bwMode="auto">
          <a:xfrm>
            <a:off x="1397891" y="3965434"/>
            <a:ext cx="4396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45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154" name="Line 56"/>
          <p:cNvSpPr>
            <a:spLocks noChangeShapeType="1"/>
          </p:cNvSpPr>
          <p:nvPr/>
        </p:nvSpPr>
        <p:spPr bwMode="auto">
          <a:xfrm>
            <a:off x="1837544" y="3965434"/>
            <a:ext cx="0" cy="3216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1201">
              <a:solidFill>
                <a:srgbClr val="000000">
                  <a:lumMod val="50000"/>
                </a:srgbClr>
              </a:solidFill>
            </a:endParaRPr>
          </a:p>
        </p:txBody>
      </p:sp>
      <p:cxnSp>
        <p:nvCxnSpPr>
          <p:cNvPr id="155" name="AutoShape 58"/>
          <p:cNvCxnSpPr>
            <a:cxnSpLocks noChangeShapeType="1"/>
          </p:cNvCxnSpPr>
          <p:nvPr/>
        </p:nvCxnSpPr>
        <p:spPr bwMode="auto">
          <a:xfrm flipV="1">
            <a:off x="196316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59"/>
          <p:cNvCxnSpPr>
            <a:cxnSpLocks noChangeShapeType="1"/>
          </p:cNvCxnSpPr>
          <p:nvPr/>
        </p:nvCxnSpPr>
        <p:spPr bwMode="auto">
          <a:xfrm>
            <a:off x="1963160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7" name="AutoShape 60"/>
          <p:cNvCxnSpPr>
            <a:cxnSpLocks noChangeShapeType="1"/>
          </p:cNvCxnSpPr>
          <p:nvPr/>
        </p:nvCxnSpPr>
        <p:spPr bwMode="auto">
          <a:xfrm>
            <a:off x="2591238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8" name="AutoShape 62"/>
          <p:cNvCxnSpPr>
            <a:cxnSpLocks noChangeShapeType="1"/>
          </p:cNvCxnSpPr>
          <p:nvPr/>
        </p:nvCxnSpPr>
        <p:spPr bwMode="auto">
          <a:xfrm flipV="1">
            <a:off x="277966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63"/>
          <p:cNvCxnSpPr>
            <a:cxnSpLocks noChangeShapeType="1"/>
          </p:cNvCxnSpPr>
          <p:nvPr/>
        </p:nvCxnSpPr>
        <p:spPr bwMode="auto">
          <a:xfrm>
            <a:off x="2779660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0" name="AutoShape 64"/>
          <p:cNvCxnSpPr>
            <a:cxnSpLocks noChangeShapeType="1"/>
          </p:cNvCxnSpPr>
          <p:nvPr/>
        </p:nvCxnSpPr>
        <p:spPr bwMode="auto">
          <a:xfrm>
            <a:off x="3407737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66"/>
          <p:cNvCxnSpPr>
            <a:cxnSpLocks noChangeShapeType="1"/>
          </p:cNvCxnSpPr>
          <p:nvPr/>
        </p:nvCxnSpPr>
        <p:spPr bwMode="auto">
          <a:xfrm flipV="1">
            <a:off x="3533352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2" name="AutoShape 67"/>
          <p:cNvCxnSpPr>
            <a:cxnSpLocks noChangeShapeType="1"/>
          </p:cNvCxnSpPr>
          <p:nvPr/>
        </p:nvCxnSpPr>
        <p:spPr bwMode="auto">
          <a:xfrm>
            <a:off x="3533352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68"/>
          <p:cNvCxnSpPr>
            <a:cxnSpLocks noChangeShapeType="1"/>
          </p:cNvCxnSpPr>
          <p:nvPr/>
        </p:nvCxnSpPr>
        <p:spPr bwMode="auto">
          <a:xfrm>
            <a:off x="4035814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" name="AutoShape 70"/>
          <p:cNvCxnSpPr>
            <a:cxnSpLocks noChangeShapeType="1"/>
          </p:cNvCxnSpPr>
          <p:nvPr/>
        </p:nvCxnSpPr>
        <p:spPr bwMode="auto">
          <a:xfrm flipV="1">
            <a:off x="4161430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5" name="AutoShape 71"/>
          <p:cNvCxnSpPr>
            <a:cxnSpLocks noChangeShapeType="1"/>
          </p:cNvCxnSpPr>
          <p:nvPr/>
        </p:nvCxnSpPr>
        <p:spPr bwMode="auto">
          <a:xfrm>
            <a:off x="4161431" y="3965434"/>
            <a:ext cx="4396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2"/>
          <p:cNvCxnSpPr>
            <a:cxnSpLocks noChangeShapeType="1"/>
          </p:cNvCxnSpPr>
          <p:nvPr/>
        </p:nvCxnSpPr>
        <p:spPr bwMode="auto">
          <a:xfrm>
            <a:off x="4601083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AutoShape 74"/>
          <p:cNvCxnSpPr>
            <a:cxnSpLocks noChangeShapeType="1"/>
          </p:cNvCxnSpPr>
          <p:nvPr/>
        </p:nvCxnSpPr>
        <p:spPr bwMode="auto">
          <a:xfrm flipV="1">
            <a:off x="4789508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AutoShape 75"/>
          <p:cNvCxnSpPr>
            <a:cxnSpLocks noChangeShapeType="1"/>
          </p:cNvCxnSpPr>
          <p:nvPr/>
        </p:nvCxnSpPr>
        <p:spPr bwMode="auto">
          <a:xfrm>
            <a:off x="4789507" y="3965434"/>
            <a:ext cx="628078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AutoShape 76"/>
          <p:cNvCxnSpPr>
            <a:cxnSpLocks noChangeShapeType="1"/>
          </p:cNvCxnSpPr>
          <p:nvPr/>
        </p:nvCxnSpPr>
        <p:spPr bwMode="auto">
          <a:xfrm>
            <a:off x="5417584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AutoShape 78"/>
          <p:cNvCxnSpPr>
            <a:cxnSpLocks noChangeShapeType="1"/>
          </p:cNvCxnSpPr>
          <p:nvPr/>
        </p:nvCxnSpPr>
        <p:spPr bwMode="auto">
          <a:xfrm flipV="1">
            <a:off x="5606007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1" name="AutoShape 79"/>
          <p:cNvCxnSpPr>
            <a:cxnSpLocks noChangeShapeType="1"/>
          </p:cNvCxnSpPr>
          <p:nvPr/>
        </p:nvCxnSpPr>
        <p:spPr bwMode="auto">
          <a:xfrm>
            <a:off x="5606007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AutoShape 80"/>
          <p:cNvCxnSpPr>
            <a:cxnSpLocks noChangeShapeType="1"/>
          </p:cNvCxnSpPr>
          <p:nvPr/>
        </p:nvCxnSpPr>
        <p:spPr bwMode="auto">
          <a:xfrm>
            <a:off x="6108469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3" name="AutoShape 82"/>
          <p:cNvCxnSpPr>
            <a:cxnSpLocks noChangeShapeType="1"/>
          </p:cNvCxnSpPr>
          <p:nvPr/>
        </p:nvCxnSpPr>
        <p:spPr bwMode="auto">
          <a:xfrm flipV="1">
            <a:off x="6296892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AutoShape 83"/>
          <p:cNvCxnSpPr>
            <a:cxnSpLocks noChangeShapeType="1"/>
          </p:cNvCxnSpPr>
          <p:nvPr/>
        </p:nvCxnSpPr>
        <p:spPr bwMode="auto">
          <a:xfrm>
            <a:off x="6296892" y="3965434"/>
            <a:ext cx="43965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5" name="AutoShape 84"/>
          <p:cNvCxnSpPr>
            <a:cxnSpLocks noChangeShapeType="1"/>
          </p:cNvCxnSpPr>
          <p:nvPr/>
        </p:nvCxnSpPr>
        <p:spPr bwMode="auto">
          <a:xfrm>
            <a:off x="6736546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6" name="AutoShape 86"/>
          <p:cNvCxnSpPr>
            <a:cxnSpLocks noChangeShapeType="1"/>
          </p:cNvCxnSpPr>
          <p:nvPr/>
        </p:nvCxnSpPr>
        <p:spPr bwMode="auto">
          <a:xfrm flipV="1">
            <a:off x="6936295" y="3965433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7" name="AutoShape 87"/>
          <p:cNvCxnSpPr>
            <a:cxnSpLocks noChangeShapeType="1"/>
          </p:cNvCxnSpPr>
          <p:nvPr/>
        </p:nvCxnSpPr>
        <p:spPr bwMode="auto">
          <a:xfrm>
            <a:off x="6924969" y="3965434"/>
            <a:ext cx="502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AutoShape 88"/>
          <p:cNvCxnSpPr>
            <a:cxnSpLocks noChangeShapeType="1"/>
          </p:cNvCxnSpPr>
          <p:nvPr/>
        </p:nvCxnSpPr>
        <p:spPr bwMode="auto">
          <a:xfrm>
            <a:off x="7478196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" name="AutoShape 90"/>
          <p:cNvCxnSpPr>
            <a:cxnSpLocks noChangeShapeType="1"/>
          </p:cNvCxnSpPr>
          <p:nvPr/>
        </p:nvCxnSpPr>
        <p:spPr bwMode="auto">
          <a:xfrm flipV="1">
            <a:off x="7678661" y="3965434"/>
            <a:ext cx="0" cy="3216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0" name="AutoShape 91"/>
          <p:cNvCxnSpPr>
            <a:cxnSpLocks noChangeShapeType="1"/>
          </p:cNvCxnSpPr>
          <p:nvPr/>
        </p:nvCxnSpPr>
        <p:spPr bwMode="auto">
          <a:xfrm>
            <a:off x="7678662" y="3965434"/>
            <a:ext cx="37684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1" name="Text Box 92"/>
          <p:cNvSpPr txBox="1">
            <a:spLocks noChangeArrowheads="1"/>
          </p:cNvSpPr>
          <p:nvPr/>
        </p:nvSpPr>
        <p:spPr bwMode="auto">
          <a:xfrm>
            <a:off x="1447614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 сек</a:t>
            </a:r>
          </a:p>
        </p:txBody>
      </p:sp>
      <p:sp>
        <p:nvSpPr>
          <p:cNvPr id="182" name="Text Box 93"/>
          <p:cNvSpPr txBox="1">
            <a:spLocks noChangeArrowheads="1"/>
          </p:cNvSpPr>
          <p:nvPr/>
        </p:nvSpPr>
        <p:spPr bwMode="auto">
          <a:xfrm>
            <a:off x="1735832" y="44094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83" name="Text Box 94"/>
          <p:cNvSpPr txBox="1">
            <a:spLocks noChangeArrowheads="1"/>
          </p:cNvSpPr>
          <p:nvPr/>
        </p:nvSpPr>
        <p:spPr bwMode="auto">
          <a:xfrm>
            <a:off x="2088776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3 сек</a:t>
            </a:r>
          </a:p>
        </p:txBody>
      </p:sp>
      <p:sp>
        <p:nvSpPr>
          <p:cNvPr id="184" name="Text Box 95"/>
          <p:cNvSpPr txBox="1">
            <a:spLocks noChangeArrowheads="1"/>
          </p:cNvSpPr>
          <p:nvPr/>
        </p:nvSpPr>
        <p:spPr bwMode="auto">
          <a:xfrm>
            <a:off x="2905276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85" name="Text Box 96"/>
          <p:cNvSpPr txBox="1">
            <a:spLocks noChangeArrowheads="1"/>
          </p:cNvSpPr>
          <p:nvPr/>
        </p:nvSpPr>
        <p:spPr bwMode="auto">
          <a:xfrm>
            <a:off x="2579599" y="4419620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6" name="Text Box 97"/>
          <p:cNvSpPr txBox="1">
            <a:spLocks noChangeArrowheads="1"/>
          </p:cNvSpPr>
          <p:nvPr/>
        </p:nvSpPr>
        <p:spPr bwMode="auto">
          <a:xfrm>
            <a:off x="3359602" y="44272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187" name="Text Box 98"/>
          <p:cNvSpPr txBox="1">
            <a:spLocks noChangeArrowheads="1"/>
          </p:cNvSpPr>
          <p:nvPr/>
        </p:nvSpPr>
        <p:spPr bwMode="auto">
          <a:xfrm>
            <a:off x="4005859" y="4392681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88" name="Text Box 99"/>
          <p:cNvSpPr txBox="1">
            <a:spLocks noChangeArrowheads="1"/>
          </p:cNvSpPr>
          <p:nvPr/>
        </p:nvSpPr>
        <p:spPr bwMode="auto">
          <a:xfrm>
            <a:off x="4603979" y="4419620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89" name="Text Box 100"/>
          <p:cNvSpPr txBox="1">
            <a:spLocks noChangeArrowheads="1"/>
          </p:cNvSpPr>
          <p:nvPr/>
        </p:nvSpPr>
        <p:spPr bwMode="auto">
          <a:xfrm>
            <a:off x="5407983" y="443533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90" name="Text Box 101"/>
          <p:cNvSpPr txBox="1">
            <a:spLocks noChangeArrowheads="1"/>
          </p:cNvSpPr>
          <p:nvPr/>
        </p:nvSpPr>
        <p:spPr bwMode="auto">
          <a:xfrm>
            <a:off x="6118872" y="443533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91" name="Text Box 102"/>
          <p:cNvSpPr txBox="1">
            <a:spLocks noChangeArrowheads="1"/>
          </p:cNvSpPr>
          <p:nvPr/>
        </p:nvSpPr>
        <p:spPr bwMode="auto">
          <a:xfrm>
            <a:off x="6733761" y="4409434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0</a:t>
            </a:r>
          </a:p>
        </p:txBody>
      </p:sp>
      <p:sp>
        <p:nvSpPr>
          <p:cNvPr id="192" name="Text Box 103"/>
          <p:cNvSpPr txBox="1">
            <a:spLocks noChangeArrowheads="1"/>
          </p:cNvSpPr>
          <p:nvPr/>
        </p:nvSpPr>
        <p:spPr bwMode="auto">
          <a:xfrm>
            <a:off x="7478197" y="4386929"/>
            <a:ext cx="248786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5</a:t>
            </a:r>
          </a:p>
        </p:txBody>
      </p:sp>
      <p:sp>
        <p:nvSpPr>
          <p:cNvPr id="193" name="Text Box 104"/>
          <p:cNvSpPr txBox="1">
            <a:spLocks noChangeArrowheads="1"/>
          </p:cNvSpPr>
          <p:nvPr/>
        </p:nvSpPr>
        <p:spPr bwMode="auto">
          <a:xfrm>
            <a:off x="3596160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94" name="Text Box 105"/>
          <p:cNvSpPr txBox="1">
            <a:spLocks noChangeArrowheads="1"/>
          </p:cNvSpPr>
          <p:nvPr/>
        </p:nvSpPr>
        <p:spPr bwMode="auto">
          <a:xfrm>
            <a:off x="4224238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95" name="Text Box 106"/>
          <p:cNvSpPr txBox="1">
            <a:spLocks noChangeArrowheads="1"/>
          </p:cNvSpPr>
          <p:nvPr/>
        </p:nvSpPr>
        <p:spPr bwMode="auto">
          <a:xfrm>
            <a:off x="4852314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2 сек</a:t>
            </a:r>
          </a:p>
        </p:txBody>
      </p:sp>
      <p:sp>
        <p:nvSpPr>
          <p:cNvPr id="196" name="Text Box 107"/>
          <p:cNvSpPr txBox="1">
            <a:spLocks noChangeArrowheads="1"/>
          </p:cNvSpPr>
          <p:nvPr/>
        </p:nvSpPr>
        <p:spPr bwMode="auto">
          <a:xfrm>
            <a:off x="5606007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5 сек</a:t>
            </a:r>
          </a:p>
        </p:txBody>
      </p:sp>
      <p:sp>
        <p:nvSpPr>
          <p:cNvPr id="197" name="Text Box 108"/>
          <p:cNvSpPr txBox="1">
            <a:spLocks noChangeArrowheads="1"/>
          </p:cNvSpPr>
          <p:nvPr/>
        </p:nvSpPr>
        <p:spPr bwMode="auto">
          <a:xfrm>
            <a:off x="6296892" y="3709308"/>
            <a:ext cx="453970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4 сек</a:t>
            </a:r>
          </a:p>
        </p:txBody>
      </p:sp>
      <p:sp>
        <p:nvSpPr>
          <p:cNvPr id="198" name="Text Box 109"/>
          <p:cNvSpPr txBox="1">
            <a:spLocks noChangeArrowheads="1"/>
          </p:cNvSpPr>
          <p:nvPr/>
        </p:nvSpPr>
        <p:spPr bwMode="auto">
          <a:xfrm>
            <a:off x="6987776" y="3709308"/>
            <a:ext cx="550151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i="0" dirty="0">
                <a:solidFill>
                  <a:srgbClr val="000000">
                    <a:lumMod val="50000"/>
                  </a:srgbClr>
                </a:solidFill>
              </a:rPr>
              <a:t> 11 сек</a:t>
            </a:r>
          </a:p>
        </p:txBody>
      </p:sp>
      <p:sp>
        <p:nvSpPr>
          <p:cNvPr id="200" name="Text Box 111"/>
          <p:cNvSpPr txBox="1">
            <a:spLocks noChangeArrowheads="1"/>
          </p:cNvSpPr>
          <p:nvPr/>
        </p:nvSpPr>
        <p:spPr bwMode="auto">
          <a:xfrm>
            <a:off x="2523161" y="1197106"/>
            <a:ext cx="3334042" cy="23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00375" eaLnBrk="1" hangingPunct="1">
              <a:defRPr/>
            </a:pPr>
            <a:r>
              <a:rPr lang="ru-RU" sz="901" b="1" i="0" dirty="0">
                <a:solidFill>
                  <a:srgbClr val="000000">
                    <a:lumMod val="50000"/>
                  </a:srgbClr>
                </a:solidFill>
              </a:rPr>
              <a:t>Текущее состояние: длительность процесса – 39 сек.</a:t>
            </a:r>
          </a:p>
        </p:txBody>
      </p:sp>
      <p:sp>
        <p:nvSpPr>
          <p:cNvPr id="201" name="Line 57"/>
          <p:cNvSpPr>
            <a:spLocks noChangeShapeType="1"/>
          </p:cNvSpPr>
          <p:nvPr/>
        </p:nvSpPr>
        <p:spPr bwMode="auto">
          <a:xfrm>
            <a:off x="1837545" y="4304952"/>
            <a:ext cx="1256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700375">
              <a:defRPr/>
            </a:pPr>
            <a:endParaRPr lang="ru-RU" sz="1201">
              <a:solidFill>
                <a:srgbClr val="000000">
                  <a:lumMod val="50000"/>
                </a:srgbClr>
              </a:solidFill>
            </a:endParaRPr>
          </a:p>
        </p:txBody>
      </p:sp>
      <p:cxnSp>
        <p:nvCxnSpPr>
          <p:cNvPr id="202" name="AutoShape 61"/>
          <p:cNvCxnSpPr>
            <a:cxnSpLocks noChangeShapeType="1"/>
          </p:cNvCxnSpPr>
          <p:nvPr/>
        </p:nvCxnSpPr>
        <p:spPr bwMode="auto">
          <a:xfrm>
            <a:off x="2591238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3" name="AutoShape 65"/>
          <p:cNvCxnSpPr>
            <a:cxnSpLocks noChangeShapeType="1"/>
          </p:cNvCxnSpPr>
          <p:nvPr/>
        </p:nvCxnSpPr>
        <p:spPr bwMode="auto">
          <a:xfrm>
            <a:off x="3407738" y="4304952"/>
            <a:ext cx="1256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" name="AutoShape 69"/>
          <p:cNvCxnSpPr>
            <a:cxnSpLocks noChangeShapeType="1"/>
          </p:cNvCxnSpPr>
          <p:nvPr/>
        </p:nvCxnSpPr>
        <p:spPr bwMode="auto">
          <a:xfrm>
            <a:off x="4035815" y="4304952"/>
            <a:ext cx="125616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" name="AutoShape 73"/>
          <p:cNvCxnSpPr>
            <a:cxnSpLocks noChangeShapeType="1"/>
          </p:cNvCxnSpPr>
          <p:nvPr/>
        </p:nvCxnSpPr>
        <p:spPr bwMode="auto">
          <a:xfrm>
            <a:off x="4601084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" name="AutoShape 77"/>
          <p:cNvCxnSpPr>
            <a:cxnSpLocks noChangeShapeType="1"/>
          </p:cNvCxnSpPr>
          <p:nvPr/>
        </p:nvCxnSpPr>
        <p:spPr bwMode="auto">
          <a:xfrm>
            <a:off x="5417584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" name="AutoShape 81"/>
          <p:cNvCxnSpPr>
            <a:cxnSpLocks noChangeShapeType="1"/>
          </p:cNvCxnSpPr>
          <p:nvPr/>
        </p:nvCxnSpPr>
        <p:spPr bwMode="auto">
          <a:xfrm>
            <a:off x="6108469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8" name="AutoShape 85"/>
          <p:cNvCxnSpPr>
            <a:cxnSpLocks noChangeShapeType="1"/>
          </p:cNvCxnSpPr>
          <p:nvPr/>
        </p:nvCxnSpPr>
        <p:spPr bwMode="auto">
          <a:xfrm>
            <a:off x="6736546" y="4304952"/>
            <a:ext cx="188424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AutoShape 89"/>
          <p:cNvCxnSpPr>
            <a:cxnSpLocks noChangeShapeType="1"/>
          </p:cNvCxnSpPr>
          <p:nvPr/>
        </p:nvCxnSpPr>
        <p:spPr bwMode="auto">
          <a:xfrm>
            <a:off x="7427429" y="4304952"/>
            <a:ext cx="25123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37" name="Рисунок 2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2"/>
          <a:stretch/>
        </p:blipFill>
        <p:spPr>
          <a:xfrm>
            <a:off x="842136" y="4790428"/>
            <a:ext cx="324336" cy="307575"/>
          </a:xfrm>
          <a:prstGeom prst="rect">
            <a:avLst/>
          </a:prstGeom>
        </p:spPr>
      </p:pic>
      <p:cxnSp>
        <p:nvCxnSpPr>
          <p:cNvPr id="112" name="AutoShape 45"/>
          <p:cNvCxnSpPr>
            <a:cxnSpLocks noChangeShapeType="1"/>
          </p:cNvCxnSpPr>
          <p:nvPr/>
        </p:nvCxnSpPr>
        <p:spPr bwMode="auto">
          <a:xfrm>
            <a:off x="2483088" y="2798636"/>
            <a:ext cx="150993" cy="555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AutoShape 45"/>
          <p:cNvCxnSpPr>
            <a:cxnSpLocks noChangeShapeType="1"/>
          </p:cNvCxnSpPr>
          <p:nvPr/>
        </p:nvCxnSpPr>
        <p:spPr bwMode="auto">
          <a:xfrm flipV="1">
            <a:off x="4610885" y="2235534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AutoShape 45"/>
          <p:cNvCxnSpPr>
            <a:cxnSpLocks noChangeShapeType="1"/>
          </p:cNvCxnSpPr>
          <p:nvPr/>
        </p:nvCxnSpPr>
        <p:spPr bwMode="auto">
          <a:xfrm flipV="1">
            <a:off x="1871111" y="2213609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AutoShape 45"/>
          <p:cNvCxnSpPr>
            <a:cxnSpLocks noChangeShapeType="1"/>
          </p:cNvCxnSpPr>
          <p:nvPr/>
        </p:nvCxnSpPr>
        <p:spPr bwMode="auto">
          <a:xfrm flipV="1">
            <a:off x="2559439" y="222120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AutoShape 45"/>
          <p:cNvCxnSpPr>
            <a:cxnSpLocks noChangeShapeType="1"/>
          </p:cNvCxnSpPr>
          <p:nvPr/>
        </p:nvCxnSpPr>
        <p:spPr bwMode="auto">
          <a:xfrm flipV="1">
            <a:off x="3339498" y="2234526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AutoShape 45"/>
          <p:cNvCxnSpPr>
            <a:cxnSpLocks noChangeShapeType="1"/>
          </p:cNvCxnSpPr>
          <p:nvPr/>
        </p:nvCxnSpPr>
        <p:spPr bwMode="auto">
          <a:xfrm flipV="1">
            <a:off x="3968005" y="2242307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AutoShape 45"/>
          <p:cNvCxnSpPr>
            <a:cxnSpLocks noChangeShapeType="1"/>
          </p:cNvCxnSpPr>
          <p:nvPr/>
        </p:nvCxnSpPr>
        <p:spPr bwMode="auto">
          <a:xfrm flipV="1">
            <a:off x="5306284" y="224081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AutoShape 45"/>
          <p:cNvCxnSpPr>
            <a:cxnSpLocks noChangeShapeType="1"/>
          </p:cNvCxnSpPr>
          <p:nvPr/>
        </p:nvCxnSpPr>
        <p:spPr bwMode="auto">
          <a:xfrm flipV="1">
            <a:off x="5938822" y="2259523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AutoShape 45"/>
          <p:cNvCxnSpPr>
            <a:cxnSpLocks noChangeShapeType="1"/>
          </p:cNvCxnSpPr>
          <p:nvPr/>
        </p:nvCxnSpPr>
        <p:spPr bwMode="auto">
          <a:xfrm flipV="1">
            <a:off x="6658941" y="2257658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AutoShape 45">
            <a:extLst>
              <a:ext uri="{FF2B5EF4-FFF2-40B4-BE49-F238E27FC236}">
                <a16:creationId xmlns:a16="http://schemas.microsoft.com/office/drawing/2014/main" id="{996ECAEB-DEF9-475A-8FBF-CB5E8CD14C4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96440" y="2211114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" name="AutoShape 45">
            <a:extLst>
              <a:ext uri="{FF2B5EF4-FFF2-40B4-BE49-F238E27FC236}">
                <a16:creationId xmlns:a16="http://schemas.microsoft.com/office/drawing/2014/main" id="{79C15C1E-619A-46ED-A4F6-305E0A52A30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57994" y="2459627"/>
            <a:ext cx="149640" cy="297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7CA44BCF-A676-40F6-B9BB-95616ECE37D1}"/>
              </a:ext>
            </a:extLst>
          </p:cNvPr>
          <p:cNvSpPr/>
          <p:nvPr/>
        </p:nvSpPr>
        <p:spPr>
          <a:xfrm>
            <a:off x="525370" y="1647488"/>
            <a:ext cx="532557" cy="373770"/>
          </a:xfrm>
          <a:custGeom>
            <a:avLst/>
            <a:gdLst>
              <a:gd name="connsiteX0" fmla="*/ 0 w 814284"/>
              <a:gd name="connsiteY0" fmla="*/ 373770 h 373770"/>
              <a:gd name="connsiteX1" fmla="*/ 180211 w 814284"/>
              <a:gd name="connsiteY1" fmla="*/ 193559 h 373770"/>
              <a:gd name="connsiteX2" fmla="*/ 180211 w 814284"/>
              <a:gd name="connsiteY2" fmla="*/ 367095 h 373770"/>
              <a:gd name="connsiteX3" fmla="*/ 467212 w 814284"/>
              <a:gd name="connsiteY3" fmla="*/ 80094 h 373770"/>
              <a:gd name="connsiteX4" fmla="*/ 467212 w 814284"/>
              <a:gd name="connsiteY4" fmla="*/ 347072 h 373770"/>
              <a:gd name="connsiteX5" fmla="*/ 814284 w 814284"/>
              <a:gd name="connsiteY5" fmla="*/ 0 h 373770"/>
              <a:gd name="connsiteX6" fmla="*/ 814284 w 814284"/>
              <a:gd name="connsiteY6" fmla="*/ 367095 h 373770"/>
              <a:gd name="connsiteX7" fmla="*/ 0 w 814284"/>
              <a:gd name="connsiteY7" fmla="*/ 373770 h 3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284" h="37377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2CB2446B-588D-471E-92DB-97B1010825C7}"/>
              </a:ext>
            </a:extLst>
          </p:cNvPr>
          <p:cNvSpPr/>
          <p:nvPr/>
        </p:nvSpPr>
        <p:spPr>
          <a:xfrm>
            <a:off x="7626144" y="1847438"/>
            <a:ext cx="532557" cy="373770"/>
          </a:xfrm>
          <a:custGeom>
            <a:avLst/>
            <a:gdLst>
              <a:gd name="connsiteX0" fmla="*/ 0 w 814284"/>
              <a:gd name="connsiteY0" fmla="*/ 373770 h 373770"/>
              <a:gd name="connsiteX1" fmla="*/ 180211 w 814284"/>
              <a:gd name="connsiteY1" fmla="*/ 193559 h 373770"/>
              <a:gd name="connsiteX2" fmla="*/ 180211 w 814284"/>
              <a:gd name="connsiteY2" fmla="*/ 367095 h 373770"/>
              <a:gd name="connsiteX3" fmla="*/ 467212 w 814284"/>
              <a:gd name="connsiteY3" fmla="*/ 80094 h 373770"/>
              <a:gd name="connsiteX4" fmla="*/ 467212 w 814284"/>
              <a:gd name="connsiteY4" fmla="*/ 347072 h 373770"/>
              <a:gd name="connsiteX5" fmla="*/ 814284 w 814284"/>
              <a:gd name="connsiteY5" fmla="*/ 0 h 373770"/>
              <a:gd name="connsiteX6" fmla="*/ 814284 w 814284"/>
              <a:gd name="connsiteY6" fmla="*/ 367095 h 373770"/>
              <a:gd name="connsiteX7" fmla="*/ 0 w 814284"/>
              <a:gd name="connsiteY7" fmla="*/ 373770 h 3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284" h="373770">
                <a:moveTo>
                  <a:pt x="0" y="373770"/>
                </a:moveTo>
                <a:lnTo>
                  <a:pt x="180211" y="193559"/>
                </a:lnTo>
                <a:lnTo>
                  <a:pt x="180211" y="367095"/>
                </a:lnTo>
                <a:lnTo>
                  <a:pt x="467212" y="80094"/>
                </a:lnTo>
                <a:lnTo>
                  <a:pt x="467212" y="347072"/>
                </a:lnTo>
                <a:lnTo>
                  <a:pt x="814284" y="0"/>
                </a:lnTo>
                <a:lnTo>
                  <a:pt x="814284" y="367095"/>
                </a:lnTo>
                <a:lnTo>
                  <a:pt x="0" y="373770"/>
                </a:lnTo>
                <a:close/>
              </a:path>
            </a:pathLst>
          </a:custGeom>
          <a:solidFill>
            <a:srgbClr val="FFFF00"/>
          </a:solidFill>
          <a:ln w="31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AutoShape 6">
            <a:extLst>
              <a:ext uri="{FF2B5EF4-FFF2-40B4-BE49-F238E27FC236}">
                <a16:creationId xmlns:a16="http://schemas.microsoft.com/office/drawing/2014/main" id="{84A088D3-A8A1-45EC-AF42-1DC929811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7479" y="2522263"/>
            <a:ext cx="542204" cy="354137"/>
          </a:xfrm>
          <a:prstGeom prst="cloudCallou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marL="2430" indent="-2430" algn="ctr" defTabSz="699011">
              <a:spcBef>
                <a:spcPct val="50000"/>
              </a:spcBef>
              <a:buSzPct val="75000"/>
              <a:defRPr/>
            </a:pPr>
            <a:r>
              <a:rPr lang="ru-RU" sz="1051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43" name="Text Box 15">
            <a:extLst>
              <a:ext uri="{FF2B5EF4-FFF2-40B4-BE49-F238E27FC236}">
                <a16:creationId xmlns:a16="http://schemas.microsoft.com/office/drawing/2014/main" id="{828CBB12-DEEC-4CFC-85CA-426B59A7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742" y="2449789"/>
            <a:ext cx="494611" cy="23108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marL="3175" indent="-3175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defRPr/>
            </a:pPr>
            <a:r>
              <a:rPr lang="ru-RU" sz="751" i="0" dirty="0">
                <a:solidFill>
                  <a:srgbClr val="000000">
                    <a:lumMod val="50000"/>
                  </a:srgbClr>
                </a:solidFill>
              </a:rPr>
              <a:t>Высыпает в стакан</a:t>
            </a:r>
          </a:p>
        </p:txBody>
      </p:sp>
      <p:sp>
        <p:nvSpPr>
          <p:cNvPr id="144" name="Text Box 15">
            <a:extLst>
              <a:ext uri="{FF2B5EF4-FFF2-40B4-BE49-F238E27FC236}">
                <a16:creationId xmlns:a16="http://schemas.microsoft.com/office/drawing/2014/main" id="{7CABF648-22B7-4F9A-9CC4-6F941134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70" y="2380813"/>
            <a:ext cx="494611" cy="23108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 marL="3175" indent="-3175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SzPct val="75000"/>
              <a:defRPr/>
            </a:pPr>
            <a:r>
              <a:rPr lang="ru-RU" sz="751" i="0" dirty="0">
                <a:solidFill>
                  <a:srgbClr val="000000">
                    <a:lumMod val="50000"/>
                  </a:srgbClr>
                </a:solidFill>
              </a:rPr>
              <a:t>Берет молоко</a:t>
            </a:r>
          </a:p>
        </p:txBody>
      </p:sp>
      <p:cxnSp>
        <p:nvCxnSpPr>
          <p:cNvPr id="140" name="AutoShape 45">
            <a:extLst>
              <a:ext uri="{FF2B5EF4-FFF2-40B4-BE49-F238E27FC236}">
                <a16:creationId xmlns:a16="http://schemas.microsoft.com/office/drawing/2014/main" id="{BAF6C12E-3FF3-46C2-9EAA-F172DEDD70A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553044" y="2767282"/>
            <a:ext cx="110265" cy="804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Текст 9">
            <a:extLst>
              <a:ext uri="{FF2B5EF4-FFF2-40B4-BE49-F238E27FC236}">
                <a16:creationId xmlns:a16="http://schemas.microsoft.com/office/drawing/2014/main" id="{50FF8847-A6DC-4F78-903B-528F13DC4D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1" name="Заголовок 1">
            <a:extLst>
              <a:ext uri="{FF2B5EF4-FFF2-40B4-BE49-F238E27FC236}">
                <a16:creationId xmlns:a16="http://schemas.microsoft.com/office/drawing/2014/main" id="{4693DF96-D3C9-492D-9673-D697BD305D8B}"/>
              </a:ext>
            </a:extLst>
          </p:cNvPr>
          <p:cNvSpPr txBox="1">
            <a:spLocks/>
          </p:cNvSpPr>
          <p:nvPr/>
        </p:nvSpPr>
        <p:spPr>
          <a:xfrm>
            <a:off x="457851" y="358676"/>
            <a:ext cx="6087122" cy="447904"/>
          </a:xfr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09095" indent="-209095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Карта целевого состояния процесса приготовления кофе</a:t>
            </a:r>
          </a:p>
        </p:txBody>
      </p:sp>
    </p:spTree>
    <p:extLst>
      <p:ext uri="{BB962C8B-B14F-4D97-AF65-F5344CB8AC3E}">
        <p14:creationId xmlns:p14="http://schemas.microsoft.com/office/powerpoint/2010/main" val="3726643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6" name="Текст 8"/>
          <p:cNvSpPr txBox="1"/>
          <p:nvPr/>
        </p:nvSpPr>
        <p:spPr bwMode="auto">
          <a:xfrm>
            <a:off x="686124" y="1063624"/>
            <a:ext cx="4753284" cy="2994022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3999"/>
              </a:lnSpc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Внимательно посмотрите прочитайте кейс:</a:t>
            </a:r>
            <a:endParaRPr dirty="0"/>
          </a:p>
          <a:p>
            <a:pPr algn="just">
              <a:lnSpc>
                <a:spcPct val="113999"/>
              </a:lnSpc>
              <a:defRPr/>
            </a:pPr>
            <a:endParaRPr lang="ru-RU" sz="1200" b="0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операции.</a:t>
            </a:r>
            <a:endParaRPr dirty="0"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Определите ВХОД и ВЫХОД.</a:t>
            </a:r>
            <a:endParaRPr dirty="0"/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Составьте карту текущего состояния процесса.</a:t>
            </a: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Зафиксируйте и нанесите на карту проблемы.</a:t>
            </a:r>
          </a:p>
          <a:p>
            <a:pPr marL="342900" indent="-342900" algn="just">
              <a:lnSpc>
                <a:spcPct val="113999"/>
              </a:lnSpc>
              <a:buAutoNum type="arabicPeriod"/>
              <a:defRPr/>
            </a:pPr>
            <a:r>
              <a:rPr lang="ru-RU" sz="1200" b="0" dirty="0">
                <a:solidFill>
                  <a:schemeClr val="accent5">
                    <a:lumMod val="50000"/>
                  </a:schemeClr>
                </a:solidFill>
                <a:latin typeface="Arial"/>
                <a:cs typeface="Arial"/>
              </a:rPr>
              <a:t>Составьте карту целевого состояния.</a:t>
            </a:r>
          </a:p>
        </p:txBody>
      </p:sp>
      <p:sp>
        <p:nvSpPr>
          <p:cNvPr id="7" name="Текст 9"/>
          <p:cNvSpPr txBox="1"/>
          <p:nvPr/>
        </p:nvSpPr>
        <p:spPr bwMode="auto">
          <a:xfrm>
            <a:off x="5595059" y="1593565"/>
            <a:ext cx="1833184" cy="2160354"/>
          </a:xfrm>
          <a:prstGeom prst="roundRect">
            <a:avLst>
              <a:gd name="adj" fmla="val 16667"/>
            </a:avLst>
          </a:prstGeom>
          <a:ln w="158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indent="0" algn="l" defTabSz="1027640">
              <a:spcBef>
                <a:spcPts val="600"/>
              </a:spcBef>
              <a:buFont typeface="Arial"/>
              <a:buNone/>
              <a:defRPr sz="14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359630" indent="-179814" algn="l" defTabSz="1027640">
              <a:spcBef>
                <a:spcPts val="600"/>
              </a:spcBef>
              <a:buFont typeface="+mj-lt"/>
              <a:buAutoNum type="arabicPeriod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359630" indent="-179814" algn="l" defTabSz="1027640">
              <a:spcBef>
                <a:spcPts val="0"/>
              </a:spcBef>
              <a:buFont typeface="Arial"/>
              <a:buChar char="•"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0" indent="0" algn="l" defTabSz="1027640">
              <a:spcBef>
                <a:spcPts val="600"/>
              </a:spcBef>
              <a:buFont typeface="Arial"/>
              <a:buNone/>
              <a:defRPr sz="1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826010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33982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853648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367466" indent="-256908" algn="l" defTabSz="1027640">
              <a:spcBef>
                <a:spcPts val="0"/>
              </a:spcBef>
              <a:buFont typeface="Arial"/>
              <a:buChar char="•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350" b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20 мин.</a:t>
            </a:r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/>
        </p:blipFill>
        <p:spPr bwMode="auto">
          <a:xfrm>
            <a:off x="6165457" y="1129829"/>
            <a:ext cx="735425" cy="915842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168" y="278416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Упражнение «Разработка ЛПА»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48403322" name="Рисунок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79636" y="1972325"/>
            <a:ext cx="791577" cy="154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33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11D6B3C-26D5-4D73-B606-181F5F83BB26}"/>
              </a:ext>
            </a:extLst>
          </p:cNvPr>
          <p:cNvSpPr/>
          <p:nvPr/>
        </p:nvSpPr>
        <p:spPr>
          <a:xfrm>
            <a:off x="107504" y="737069"/>
            <a:ext cx="892899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планерном совещании в Министерстве эконмического развития руководитель министерства 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дает поручение заместителю министра 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о подготовке локального правового акта (ЛПА). 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30 минут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освобождается, идет к начальнику отдела 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 дает устное поручение о разработке ЛПА, после чего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уходит на совещание в другое министерство и забывает о поручении. Утром следующего дня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напоминает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 поручении по телефону, через 10 минут после напоминания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дает устное поручение исполнителю 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о необходимости разработки ЛПА. 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приступает к разработке проекта ЛПА на второй день, в связи со строчной работой по подготовке мероприятия для работодателей. 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ЛПА находился в работе в течении 5 дней из них работа над проектом занимает по 8 минут каждый день, после чего направляется в бумажном виде на согласование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Документ находится на рассмотрении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2 дня, после чего проект  ЛПА возвращается на доработку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Документ находится на доработке  3 дня, при этом корректировка производится за  15 минут, после доработки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заново уносит распечатанный документ на согласование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.Через 2 дня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вызывает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передает согласованный проект ЛПА(время на проверку составило 5 минут), после чего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уносит его на проверку юристу(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приступает к проверке через 1 день, уточняет информацию по телефону у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(время проверки и уточнения 10 минут), после чего возвращает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доработку.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И,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внеся корректировки в течение дня, загружает проект ЛПА в СЭД-Дело (10 минут), направляет на согласование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согласует документ в программе на следующее утро (2мин), после чего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увидев через пол дня положительный результат согласования, направляет проект через СЭД 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который, увидев через 3 часа, согласует. Рабочий день окончен, на следующее утро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документ через СЭД на согласование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согласовывает на следующий день, после чего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увидев согласование через 2 часа отправляет проект ЛПА в СЭД на утверждение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2 дня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утверждает ЛПА в СЭД в течение 2 мин, после чего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распечатывает документ с листом согласования (1 мин) и передает секретарю (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на подпись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(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мин). Утром следующего дня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передает документ в общей папке с другими документами на подпись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 мин), который подписывается в конце дня (1 мин). Утром следующего дня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(через 3 часа от начала рабочего дня) регистрирует ЛПА в течение 1 минуты, сканирует документ и загружает в СЭД (3 мин).</a:t>
            </a:r>
            <a:endParaRPr lang="ru-RU" sz="10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B0C1E78-4B7C-46DD-99F7-1D9F1CD201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168" y="278416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Упражнение «Разработка ЛПА»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91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503622" y="336364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Текущая карта процесса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азработки ЛПА»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96408B-32AD-44B3-906D-D4178F95A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3931"/>
            <a:ext cx="8280920" cy="375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24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1DF1DF-6A98-4F29-98E9-806B45636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8" y="917947"/>
            <a:ext cx="8675832" cy="31460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3F7B5-8A0E-4DE5-B766-196930E9FE6C}"/>
              </a:ext>
            </a:extLst>
          </p:cNvPr>
          <p:cNvSpPr txBox="1"/>
          <p:nvPr/>
        </p:nvSpPr>
        <p:spPr>
          <a:xfrm>
            <a:off x="2236703" y="1381353"/>
            <a:ext cx="31907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</a:schemeClr>
                </a:solidFill>
              </a:rPr>
              <a:t>180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09C09-DF4B-47F1-B07F-820F810C8D93}"/>
              </a:ext>
            </a:extLst>
          </p:cNvPr>
          <p:cNvSpPr txBox="1"/>
          <p:nvPr/>
        </p:nvSpPr>
        <p:spPr>
          <a:xfrm>
            <a:off x="611560" y="4302323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ВПП = 22,9 дня</a:t>
            </a:r>
          </a:p>
          <a:p>
            <a:r>
              <a:rPr lang="ru-RU" dirty="0"/>
              <a:t>ВВО = 457 мин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DDDD0813-2BDB-4E57-B8E6-F319D65CD8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622" y="336364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Текущая карта процесса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азработки ЛПА»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12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43F7B5-8A0E-4DE5-B766-196930E9FE6C}"/>
              </a:ext>
            </a:extLst>
          </p:cNvPr>
          <p:cNvSpPr txBox="1"/>
          <p:nvPr/>
        </p:nvSpPr>
        <p:spPr>
          <a:xfrm>
            <a:off x="2236703" y="1381353"/>
            <a:ext cx="31907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chemeClr val="tx1">
                    <a:lumMod val="50000"/>
                  </a:schemeClr>
                </a:solidFill>
              </a:rPr>
              <a:t>180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09C09-DF4B-47F1-B07F-820F810C8D93}"/>
              </a:ext>
            </a:extLst>
          </p:cNvPr>
          <p:cNvSpPr txBox="1"/>
          <p:nvPr/>
        </p:nvSpPr>
        <p:spPr>
          <a:xfrm>
            <a:off x="611560" y="445439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ВПП = 3 дня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5A5A9-DA2F-4DD8-AED6-79183876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0363"/>
            <a:ext cx="9144000" cy="348753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DC4B000-78E2-4692-8971-81B5096533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03622" y="336364"/>
            <a:ext cx="7632700" cy="722187"/>
          </a:xfrm>
        </p:spPr>
        <p:txBody>
          <a:bodyPr/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Целевая карта процесса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/>
              </a:rPr>
              <a:t>азработки ЛПА»</a:t>
            </a:r>
            <a:endParaRPr sz="1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6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53188" y="114447"/>
            <a:ext cx="4756351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 lvl="0">
              <a:defRPr lang="ru-RU"/>
            </a:defPPr>
            <a:lvl1pPr>
              <a:spcBef>
                <a:spcPts val="0"/>
              </a:spcBef>
              <a:spcAft>
                <a:spcPts val="0"/>
              </a:spcAft>
              <a:defRPr sz="2000" b="0"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16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Что мы усвоили на предыдущем этапе </a:t>
            </a:r>
            <a:endParaRPr sz="1600" b="1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755576" y="2430115"/>
            <a:ext cx="7419913" cy="7221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accent3"/>
                </a:solidFill>
                <a:latin typeface="Microsoft Sans Serif"/>
                <a:ea typeface="+mj-ea"/>
                <a:cs typeface="Microsoft Sans Serif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accent1">
                    <a:lumMod val="50000"/>
                  </a:schemeClr>
                </a:solidFill>
                <a:latin typeface="+mj-lt"/>
                <a:cs typeface="+mj-cs"/>
              </a:rPr>
              <a:t>Функционал ИОГВ = процессы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ru-RU" b="0">
              <a:solidFill>
                <a:schemeClr val="accent1">
                  <a:lumMod val="50000"/>
                </a:schemeClr>
              </a:solidFill>
              <a:latin typeface="+mj-lt"/>
              <a:cs typeface="+mj-cs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accent1">
                    <a:lumMod val="50000"/>
                  </a:schemeClr>
                </a:solidFill>
                <a:latin typeface="+mj-lt"/>
                <a:cs typeface="+mj-cs"/>
              </a:rPr>
              <a:t>Заказчик – каждый работник.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endParaRPr lang="ru-RU" b="0">
              <a:solidFill>
                <a:schemeClr val="accent1">
                  <a:lumMod val="50000"/>
                </a:schemeClr>
              </a:solidFill>
              <a:latin typeface="+mj-lt"/>
              <a:cs typeface="+mj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b="0">
              <a:solidFill>
                <a:schemeClr val="accent1">
                  <a:lumMod val="50000"/>
                </a:schemeClr>
              </a:solidFill>
              <a:latin typeface="+mj-lt"/>
              <a:cs typeface="+mj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b="0">
              <a:solidFill>
                <a:schemeClr val="accent1">
                  <a:lumMod val="50000"/>
                </a:schemeClr>
              </a:solidFill>
              <a:latin typeface="+mj-lt"/>
              <a:cs typeface="+mj-cs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accent1">
                    <a:lumMod val="50000"/>
                  </a:schemeClr>
                </a:solidFill>
                <a:latin typeface="+mj-lt"/>
                <a:cs typeface="+mj-cs"/>
              </a:rPr>
              <a:t>Для устранения потерь – открываем проект.</a:t>
            </a:r>
            <a:endParaRPr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b="0">
                <a:solidFill>
                  <a:schemeClr val="accent1">
                    <a:lumMod val="50000"/>
                  </a:schemeClr>
                </a:solidFill>
                <a:latin typeface="+mj-lt"/>
                <a:cs typeface="+mj-cs"/>
              </a:rPr>
              <a:t>Для проекта выбираем тему, составляем паспорт.</a:t>
            </a:r>
            <a:endParaRPr lang="ru-RU">
              <a:solidFill>
                <a:schemeClr val="accent1">
                  <a:lumMod val="50000"/>
                </a:schemeClr>
              </a:solidFill>
            </a:endParaRPr>
          </a:p>
          <a:p>
            <a:pPr>
              <a:defRPr/>
            </a:pPr>
            <a:endParaRPr lang="ru-RU" sz="2400" b="0">
              <a:solidFill>
                <a:schemeClr val="tx1"/>
              </a:solidFill>
              <a:latin typeface="+mj-lt"/>
              <a:cs typeface="+mj-cs"/>
            </a:endParaRPr>
          </a:p>
          <a:p>
            <a:pPr>
              <a:defRPr/>
            </a:pPr>
            <a:endParaRPr lang="ru-RU" sz="2400" b="0">
              <a:solidFill>
                <a:schemeClr val="tx1"/>
              </a:solidFill>
              <a:latin typeface="+mj-lt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 bwMode="auto">
          <a:xfrm>
            <a:off x="1619672" y="2222835"/>
            <a:ext cx="5976664" cy="692912"/>
            <a:chOff x="1691680" y="1674250"/>
            <a:chExt cx="5976664" cy="692912"/>
          </a:xfrm>
        </p:grpSpPr>
        <p:grpSp>
          <p:nvGrpSpPr>
            <p:cNvPr id="6" name="Группа 5"/>
            <p:cNvGrpSpPr/>
            <p:nvPr/>
          </p:nvGrpSpPr>
          <p:grpSpPr bwMode="auto">
            <a:xfrm>
              <a:off x="1691680" y="1674250"/>
              <a:ext cx="5976664" cy="692912"/>
              <a:chOff x="1694362" y="2956648"/>
              <a:chExt cx="6884298" cy="1000201"/>
            </a:xfrm>
          </p:grpSpPr>
          <p:sp>
            <p:nvSpPr>
              <p:cNvPr id="7" name="Google Shape;158769;p139"/>
              <p:cNvSpPr/>
              <p:nvPr/>
            </p:nvSpPr>
            <p:spPr bwMode="auto">
              <a:xfrm>
                <a:off x="1694362" y="2956648"/>
                <a:ext cx="4797900" cy="1000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endParaRPr sz="17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8" name="Google Shape;158770;p139"/>
              <p:cNvSpPr/>
              <p:nvPr/>
            </p:nvSpPr>
            <p:spPr bwMode="auto">
              <a:xfrm>
                <a:off x="6492391" y="2956648"/>
                <a:ext cx="1128300" cy="1000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endParaRPr sz="17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9" name="Google Shape;158771;p139"/>
              <p:cNvSpPr/>
              <p:nvPr/>
            </p:nvSpPr>
            <p:spPr bwMode="auto">
              <a:xfrm>
                <a:off x="7620691" y="2956648"/>
                <a:ext cx="605400" cy="10002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endParaRPr sz="17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0" name="Google Shape;158774;p139"/>
              <p:cNvSpPr/>
              <p:nvPr/>
            </p:nvSpPr>
            <p:spPr bwMode="auto">
              <a:xfrm rot="5400000">
                <a:off x="7902310" y="3280499"/>
                <a:ext cx="1000200" cy="352500"/>
              </a:xfrm>
              <a:prstGeom prst="triangle">
                <a:avLst>
                  <a:gd name="adj" fmla="val 50000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endParaRPr sz="1700">
                  <a:solidFill>
                    <a:srgbClr val="FFFFFF"/>
                  </a:solidFill>
                  <a:cs typeface="Arial"/>
                </a:endParaRPr>
              </a:p>
            </p:txBody>
          </p:sp>
          <p:sp>
            <p:nvSpPr>
              <p:cNvPr id="12" name="Google Shape;158776;p139"/>
              <p:cNvSpPr/>
              <p:nvPr/>
            </p:nvSpPr>
            <p:spPr bwMode="auto">
              <a:xfrm>
                <a:off x="6889542" y="3280510"/>
                <a:ext cx="352500" cy="3525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endParaRPr sz="120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" name="Google Shape;158777;p139"/>
              <p:cNvSpPr/>
              <p:nvPr/>
            </p:nvSpPr>
            <p:spPr bwMode="auto">
              <a:xfrm>
                <a:off x="7368151" y="3228844"/>
                <a:ext cx="1136389" cy="352499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 defTabSz="795264">
                  <a:buClr>
                    <a:srgbClr val="000000"/>
                  </a:buClr>
                  <a:defRPr/>
                </a:pPr>
                <a:r>
                  <a:rPr lang="ru-RU" sz="800" b="1">
                    <a:solidFill>
                      <a:srgbClr val="FFFFFF"/>
                    </a:solidFill>
                    <a:cs typeface="Arial"/>
                  </a:rPr>
                  <a:t>Значимая</a:t>
                </a:r>
                <a:endParaRPr/>
              </a:p>
              <a:p>
                <a:pPr algn="ctr" defTabSz="795264">
                  <a:buClr>
                    <a:srgbClr val="000000"/>
                  </a:buClr>
                  <a:defRPr/>
                </a:pPr>
                <a:r>
                  <a:rPr lang="ru-RU" sz="800" b="1">
                    <a:solidFill>
                      <a:srgbClr val="FFFFFF"/>
                    </a:solidFill>
                    <a:cs typeface="Arial"/>
                  </a:rPr>
                  <a:t>работа </a:t>
                </a:r>
                <a:endParaRPr sz="80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4" name="Google Shape;158777;p139"/>
            <p:cNvSpPr/>
            <p:nvPr/>
          </p:nvSpPr>
          <p:spPr bwMode="auto">
            <a:xfrm>
              <a:off x="5693183" y="1898605"/>
              <a:ext cx="1163424" cy="24420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r>
                <a:rPr lang="ru-RU" sz="800" b="1">
                  <a:solidFill>
                    <a:srgbClr val="FFFFFF"/>
                  </a:solidFill>
                  <a:cs typeface="Arial"/>
                </a:rPr>
                <a:t>Незначимая</a:t>
              </a:r>
              <a:endParaRPr/>
            </a:p>
            <a:p>
              <a:pPr algn="ctr" defTabSz="795264">
                <a:buClr>
                  <a:srgbClr val="000000"/>
                </a:buClr>
                <a:defRPr/>
              </a:pPr>
              <a:r>
                <a:rPr lang="ru-RU" sz="800" b="1">
                  <a:solidFill>
                    <a:srgbClr val="FFFFFF"/>
                  </a:solidFill>
                  <a:cs typeface="Arial"/>
                </a:rPr>
                <a:t>работа </a:t>
              </a:r>
              <a:endParaRPr sz="80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Google Shape;158777;p139"/>
            <p:cNvSpPr/>
            <p:nvPr/>
          </p:nvSpPr>
          <p:spPr bwMode="auto">
            <a:xfrm>
              <a:off x="2843807" y="1898605"/>
              <a:ext cx="1418614" cy="244202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 defTabSz="795264">
                <a:buClr>
                  <a:srgbClr val="000000"/>
                </a:buClr>
                <a:defRPr/>
              </a:pPr>
              <a:r>
                <a:rPr lang="ru-RU" sz="1400" b="1">
                  <a:solidFill>
                    <a:srgbClr val="FFFFFF"/>
                  </a:solidFill>
                  <a:cs typeface="Arial"/>
                </a:rPr>
                <a:t>ПОТЕРИ</a:t>
              </a:r>
              <a:endParaRPr sz="1400">
                <a:solidFill>
                  <a:srgbClr val="000000"/>
                </a:solidFill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Спасибо</a:t>
            </a:r>
            <a:endParaRPr/>
          </a:p>
          <a:p>
            <a:pPr>
              <a:defRPr/>
            </a:pPr>
            <a:r>
              <a:rPr lang="ru-RU">
                <a:solidFill>
                  <a:srgbClr val="002060"/>
                </a:solidFill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" name="Заголовок 1"/>
          <p:cNvSpPr txBox="1"/>
          <p:nvPr/>
        </p:nvSpPr>
        <p:spPr bwMode="auto">
          <a:xfrm>
            <a:off x="366206" y="180416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98266">
              <a:spcBef>
                <a:spcPts val="0"/>
              </a:spcBef>
              <a:spcAft>
                <a:spcPts val="0"/>
              </a:spcAft>
              <a:tabLst>
                <a:tab pos="278564" algn="l"/>
              </a:tabLs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2pPr>
            <a:lvl3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3pPr>
            <a:lvl4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4pPr>
            <a:lvl5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5pPr>
            <a:lvl6pPr marL="356553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6pPr>
            <a:lvl7pPr marL="713124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7pPr>
            <a:lvl8pPr marL="1069686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8pPr>
            <a:lvl9pPr marL="1426248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9pPr>
          </a:lstStyle>
          <a:p>
            <a:pPr lvl="0"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1- Этап «Открытие и подготовка проекта»</a:t>
            </a:r>
            <a:endParaRPr/>
          </a:p>
        </p:txBody>
      </p:sp>
      <p:sp>
        <p:nvSpPr>
          <p:cNvPr id="69" name="Rectangle 222"/>
          <p:cNvSpPr/>
          <p:nvPr/>
        </p:nvSpPr>
        <p:spPr bwMode="auto">
          <a:xfrm>
            <a:off x="3115081" y="1807684"/>
            <a:ext cx="1545675" cy="2850197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Rectangle 222"/>
          <p:cNvSpPr/>
          <p:nvPr/>
        </p:nvSpPr>
        <p:spPr bwMode="auto">
          <a:xfrm>
            <a:off x="4742355" y="1790763"/>
            <a:ext cx="1545675" cy="2867118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Rectangle 223"/>
          <p:cNvSpPr/>
          <p:nvPr/>
        </p:nvSpPr>
        <p:spPr bwMode="auto">
          <a:xfrm>
            <a:off x="6354937" y="1790199"/>
            <a:ext cx="1545675" cy="2867681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Rectangle 177"/>
          <p:cNvSpPr/>
          <p:nvPr/>
        </p:nvSpPr>
        <p:spPr bwMode="auto">
          <a:xfrm>
            <a:off x="1487048" y="1851316"/>
            <a:ext cx="1545675" cy="2789645"/>
          </a:xfrm>
          <a:prstGeom prst="rect">
            <a:avLst/>
          </a:prstGeom>
          <a:solidFill>
            <a:srgbClr val="EBF4FB"/>
          </a:solidFill>
          <a:ln w="9525" cap="flat" cmpd="sng" algn="ctr">
            <a:noFill/>
            <a:prstDash val="solid"/>
          </a:ln>
          <a:effectLst/>
        </p:spPr>
        <p:txBody>
          <a:bodyPr lIns="70029" tIns="35015" rIns="70029" bIns="35015" rtlCol="0" anchor="ctr"/>
          <a:lstStyle/>
          <a:p>
            <a:pPr algn="ctr" defTabSz="686433">
              <a:defRPr/>
            </a:pPr>
            <a:endParaRPr lang="en-US" sz="1200">
              <a:solidFill>
                <a:srgbClr val="020202"/>
              </a:solidFill>
              <a:latin typeface="Arial"/>
            </a:endParaRPr>
          </a:p>
        </p:txBody>
      </p:sp>
      <p:sp>
        <p:nvSpPr>
          <p:cNvPr id="73" name="Rectangle 4"/>
          <p:cNvSpPr txBox="1"/>
          <p:nvPr/>
        </p:nvSpPr>
        <p:spPr bwMode="auto">
          <a:xfrm rot="16199998">
            <a:off x="-35820" y="3110789"/>
            <a:ext cx="2810342" cy="250003"/>
          </a:xfrm>
          <a:prstGeom prst="rect">
            <a:avLst/>
          </a:prstGeom>
          <a:solidFill>
            <a:srgbClr val="1C436A"/>
          </a:solidFill>
          <a:ln w="9525">
            <a:solidFill>
              <a:srgbClr val="BFBFBF"/>
            </a:solidFill>
            <a:miter lim="800000"/>
            <a:headEnd/>
            <a:tailEnd/>
          </a:ln>
          <a:effectLst/>
        </p:spPr>
        <p:txBody>
          <a:bodyPr vert="horz" wrap="square" lIns="55149" tIns="55149" rIns="55149" bIns="5514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algn="ctr" defTabSz="672132">
              <a:buClr>
                <a:srgbClr val="FFFFFF"/>
              </a:buClr>
              <a:defRPr/>
            </a:pPr>
            <a:r>
              <a:rPr lang="ru-RU" sz="900" b="1">
                <a:solidFill>
                  <a:srgbClr val="FFFFFF"/>
                </a:solidFill>
                <a:latin typeface="Arial"/>
              </a:rPr>
              <a:t>Шаги</a:t>
            </a:r>
            <a:endParaRPr lang="en-US" sz="9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Oval 24"/>
          <p:cNvSpPr>
            <a:spLocks noChangeAspect="1" noChangeArrowheads="1"/>
          </p:cNvSpPr>
          <p:nvPr/>
        </p:nvSpPr>
        <p:spPr bwMode="auto">
          <a:xfrm>
            <a:off x="4747442" y="314335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grpSp>
        <p:nvGrpSpPr>
          <p:cNvPr id="75" name="Группа 74"/>
          <p:cNvGrpSpPr/>
          <p:nvPr/>
        </p:nvGrpSpPr>
        <p:grpSpPr bwMode="auto">
          <a:xfrm>
            <a:off x="1245451" y="790294"/>
            <a:ext cx="6620235" cy="640686"/>
            <a:chOff x="137894" y="911269"/>
            <a:chExt cx="8642743" cy="836469"/>
          </a:xfrm>
        </p:grpSpPr>
        <p:sp>
          <p:nvSpPr>
            <p:cNvPr id="76" name="Freeform 112"/>
            <p:cNvSpPr/>
            <p:nvPr/>
          </p:nvSpPr>
          <p:spPr bwMode="auto">
            <a:xfrm>
              <a:off x="2605552" y="1084474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7" name="Rectangle 6"/>
            <p:cNvSpPr txBox="1"/>
            <p:nvPr/>
          </p:nvSpPr>
          <p:spPr bwMode="auto">
            <a:xfrm>
              <a:off x="2775739" y="1130534"/>
              <a:ext cx="1847699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Диагностика и целевое состояние</a:t>
              </a:r>
              <a:endParaRPr/>
            </a:p>
          </p:txBody>
        </p:sp>
        <p:sp>
          <p:nvSpPr>
            <p:cNvPr id="78" name="Freeform 4"/>
            <p:cNvSpPr/>
            <p:nvPr/>
          </p:nvSpPr>
          <p:spPr bwMode="auto">
            <a:xfrm>
              <a:off x="526952" y="1083861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3 w 1828800"/>
                <a:gd name="connsiteY1" fmla="*/ 0 h 914400"/>
                <a:gd name="connsiteX2" fmla="*/ 1828800 w 1828800"/>
                <a:gd name="connsiteY2" fmla="*/ 457200 h 914400"/>
                <a:gd name="connsiteX3" fmla="*/ 1726643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3" y="0"/>
                  </a:lnTo>
                  <a:lnTo>
                    <a:pt x="1828800" y="457200"/>
                  </a:lnTo>
                  <a:lnTo>
                    <a:pt x="1726643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" name="Rectangle 6"/>
            <p:cNvSpPr txBox="1"/>
            <p:nvPr/>
          </p:nvSpPr>
          <p:spPr bwMode="auto">
            <a:xfrm>
              <a:off x="577752" y="1129921"/>
              <a:ext cx="1967087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Открытие и подготовка</a:t>
              </a:r>
              <a:br>
                <a:rPr lang="ru-RU" sz="900" b="1">
                  <a:solidFill>
                    <a:srgbClr val="000000"/>
                  </a:solidFill>
                  <a:latin typeface="Arial"/>
                </a:rPr>
              </a:br>
              <a:r>
                <a:rPr lang="ru-RU" sz="900" b="1">
                  <a:solidFill>
                    <a:srgbClr val="000000"/>
                  </a:solidFill>
                  <a:latin typeface="Arial"/>
                </a:rPr>
                <a:t>проекта</a:t>
              </a:r>
              <a:endParaRPr lang="ru-RU" sz="900" b="1" baseline="300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0" name="Oval 24"/>
            <p:cNvSpPr>
              <a:spLocks noChangeAspect="1" noChangeArrowheads="1"/>
            </p:cNvSpPr>
            <p:nvPr/>
          </p:nvSpPr>
          <p:spPr bwMode="auto">
            <a:xfrm>
              <a:off x="63683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en-US" sz="900" b="1">
                  <a:solidFill>
                    <a:srgbClr val="FFFFFF"/>
                  </a:solidFill>
                  <a:latin typeface="Arial"/>
                  <a:cs typeface="Arial"/>
                </a:rPr>
                <a:t>1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1" name="Rectangle 4"/>
            <p:cNvSpPr txBox="1"/>
            <p:nvPr/>
          </p:nvSpPr>
          <p:spPr bwMode="auto">
            <a:xfrm rot="16199998">
              <a:off x="-31988" y="1253742"/>
              <a:ext cx="663265" cy="323500"/>
            </a:xfrm>
            <a:prstGeom prst="rect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  <a:effectLst/>
          </p:spPr>
          <p:txBody>
            <a:bodyPr vert="horz" wrap="square" lIns="54057" tIns="54057" rIns="54057" bIns="54057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algn="ctr" defTabSz="672132">
                <a:buClr>
                  <a:srgbClr val="FFFFFF"/>
                </a:buClr>
                <a:defRPr/>
              </a:pPr>
              <a:r>
                <a:rPr lang="ru-RU" sz="900" b="1">
                  <a:solidFill>
                    <a:srgbClr val="FFFFFF"/>
                  </a:solidFill>
                  <a:latin typeface="Arial"/>
                </a:rPr>
                <a:t>Этапы</a:t>
              </a:r>
              <a:endParaRPr lang="en-US" sz="9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2" name="Freeform 120"/>
            <p:cNvSpPr/>
            <p:nvPr/>
          </p:nvSpPr>
          <p:spPr bwMode="auto">
            <a:xfrm>
              <a:off x="4684152" y="1083861"/>
              <a:ext cx="2137274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4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7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7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3" name="Rectangle 6"/>
            <p:cNvSpPr txBox="1"/>
            <p:nvPr/>
          </p:nvSpPr>
          <p:spPr bwMode="auto">
            <a:xfrm>
              <a:off x="4854340" y="1129921"/>
              <a:ext cx="1847699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Внедрение улучшений</a:t>
              </a:r>
              <a:endParaRPr/>
            </a:p>
          </p:txBody>
        </p:sp>
        <p:sp>
          <p:nvSpPr>
            <p:cNvPr id="84" name="Freeform 131"/>
            <p:cNvSpPr/>
            <p:nvPr/>
          </p:nvSpPr>
          <p:spPr bwMode="auto">
            <a:xfrm>
              <a:off x="6762750" y="1083861"/>
              <a:ext cx="2017886" cy="663264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05495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0549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103653 w 1828800"/>
                <a:gd name="connsiteY5" fmla="*/ 457200 h 914400"/>
                <a:gd name="connsiteX0" fmla="*/ 0 w 1828800"/>
                <a:gd name="connsiteY0" fmla="*/ 0 h 914400"/>
                <a:gd name="connsiteX1" fmla="*/ 1725147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514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  <a:gd name="connsiteX0" fmla="*/ 0 w 1828800"/>
                <a:gd name="connsiteY0" fmla="*/ 0 h 914400"/>
                <a:gd name="connsiteX1" fmla="*/ 1726644 w 1828800"/>
                <a:gd name="connsiteY1" fmla="*/ 0 h 914400"/>
                <a:gd name="connsiteX2" fmla="*/ 1828800 w 1828800"/>
                <a:gd name="connsiteY2" fmla="*/ 457200 h 914400"/>
                <a:gd name="connsiteX3" fmla="*/ 1726644 w 1828800"/>
                <a:gd name="connsiteY3" fmla="*/ 914400 h 914400"/>
                <a:gd name="connsiteX4" fmla="*/ 0 w 1828800"/>
                <a:gd name="connsiteY4" fmla="*/ 914400 h 914400"/>
                <a:gd name="connsiteX5" fmla="*/ 102156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 extrusionOk="0">
                  <a:moveTo>
                    <a:pt x="0" y="0"/>
                  </a:moveTo>
                  <a:lnTo>
                    <a:pt x="1726644" y="0"/>
                  </a:lnTo>
                  <a:lnTo>
                    <a:pt x="1828800" y="457200"/>
                  </a:lnTo>
                  <a:lnTo>
                    <a:pt x="1726644" y="914400"/>
                  </a:lnTo>
                  <a:lnTo>
                    <a:pt x="0" y="914400"/>
                  </a:lnTo>
                  <a:lnTo>
                    <a:pt x="102156" y="457200"/>
                  </a:lnTo>
                  <a:close/>
                </a:path>
              </a:pathLst>
            </a:custGeom>
            <a:solidFill>
              <a:srgbClr val="8BE1FF"/>
            </a:solidFill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6433">
                <a:defRPr/>
              </a:pPr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5" name="Oval 24"/>
            <p:cNvSpPr>
              <a:spLocks noChangeAspect="1" noChangeArrowheads="1"/>
            </p:cNvSpPr>
            <p:nvPr/>
          </p:nvSpPr>
          <p:spPr bwMode="auto">
            <a:xfrm>
              <a:off x="266067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2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6" name="Oval 24"/>
            <p:cNvSpPr>
              <a:spLocks noChangeAspect="1" noChangeArrowheads="1"/>
            </p:cNvSpPr>
            <p:nvPr/>
          </p:nvSpPr>
          <p:spPr bwMode="auto">
            <a:xfrm>
              <a:off x="4739272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7" name="Oval 24"/>
            <p:cNvSpPr>
              <a:spLocks noChangeAspect="1" noChangeArrowheads="1"/>
            </p:cNvSpPr>
            <p:nvPr/>
          </p:nvSpPr>
          <p:spPr bwMode="auto">
            <a:xfrm>
              <a:off x="6817871" y="911269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BFBFBF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 defTabSz="686433">
                <a:defRPr/>
              </a:pPr>
              <a:r>
                <a:rPr lang="pl-PL" sz="900" b="1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endParaRPr lang="ru-RU" sz="90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8" name="Rectangle 6"/>
            <p:cNvSpPr txBox="1"/>
            <p:nvPr/>
          </p:nvSpPr>
          <p:spPr bwMode="auto">
            <a:xfrm>
              <a:off x="7059387" y="1130464"/>
              <a:ext cx="1650223" cy="57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defTabSz="672132">
                <a:buClr>
                  <a:srgbClr val="002960"/>
                </a:buClr>
                <a:defRPr/>
              </a:pPr>
              <a:r>
                <a:rPr lang="ru-RU" sz="900" b="1">
                  <a:solidFill>
                    <a:srgbClr val="000000"/>
                  </a:solidFill>
                  <a:latin typeface="Arial"/>
                </a:rPr>
                <a:t>Закрепление результатов и закрытие проекта</a:t>
              </a:r>
              <a:endParaRPr/>
            </a:p>
          </p:txBody>
        </p:sp>
      </p:grpSp>
      <p:grpSp>
        <p:nvGrpSpPr>
          <p:cNvPr id="89" name="Группа 88"/>
          <p:cNvGrpSpPr/>
          <p:nvPr/>
        </p:nvGrpSpPr>
        <p:grpSpPr bwMode="auto">
          <a:xfrm>
            <a:off x="1570006" y="1866487"/>
            <a:ext cx="1580324" cy="2301842"/>
            <a:chOff x="561602" y="1984921"/>
            <a:chExt cx="2063120" cy="3032673"/>
          </a:xfrm>
        </p:grpSpPr>
        <p:sp>
          <p:nvSpPr>
            <p:cNvPr id="90" name="Rectangle 245"/>
            <p:cNvSpPr txBox="1"/>
            <p:nvPr/>
          </p:nvSpPr>
          <p:spPr bwMode="auto">
            <a:xfrm>
              <a:off x="693316" y="3162223"/>
              <a:ext cx="1674096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45390" lvl="1" indent="-144199" defTabSz="672132">
                <a:buClr>
                  <a:srgbClr val="002960"/>
                </a:buClr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Определение проблемы и выбор темы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Oval 24"/>
            <p:cNvSpPr>
              <a:spLocks noChangeAspect="1" noChangeArrowheads="1"/>
            </p:cNvSpPr>
            <p:nvPr/>
          </p:nvSpPr>
          <p:spPr bwMode="auto">
            <a:xfrm>
              <a:off x="582072" y="2003071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1.1</a:t>
              </a:r>
              <a:endParaRPr lang="ru-RU" sz="75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ectangle 241"/>
            <p:cNvSpPr txBox="1"/>
            <p:nvPr/>
          </p:nvSpPr>
          <p:spPr bwMode="auto">
            <a:xfrm>
              <a:off x="675925" y="2491112"/>
              <a:ext cx="1766316" cy="150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45390" lvl="1" indent="-144199" defTabSz="672132">
                <a:buClr>
                  <a:srgbClr val="002960"/>
                </a:buClr>
                <a:defRPr/>
              </a:pP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3" name="Oval 24"/>
            <p:cNvSpPr>
              <a:spLocks noChangeAspect="1" noChangeArrowheads="1"/>
            </p:cNvSpPr>
            <p:nvPr/>
          </p:nvSpPr>
          <p:spPr bwMode="auto">
            <a:xfrm>
              <a:off x="571439" y="3181004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rgbClr val="FFFFFF"/>
                  </a:solidFill>
                  <a:latin typeface="Arial"/>
                  <a:cs typeface="Arial"/>
                </a:rPr>
                <a:t>3</a:t>
              </a:r>
              <a:endParaRPr/>
            </a:p>
          </p:txBody>
        </p:sp>
        <p:sp>
          <p:nvSpPr>
            <p:cNvPr id="94" name="Oval 24"/>
            <p:cNvSpPr>
              <a:spLocks noChangeAspect="1" noChangeArrowheads="1"/>
            </p:cNvSpPr>
            <p:nvPr/>
          </p:nvSpPr>
          <p:spPr bwMode="auto">
            <a:xfrm>
              <a:off x="582072" y="2516071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1.2</a:t>
              </a:r>
              <a:endParaRPr lang="ru-RU" sz="750" b="1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5" name="Oval 24"/>
            <p:cNvSpPr>
              <a:spLocks noChangeAspect="1" noChangeArrowheads="1"/>
            </p:cNvSpPr>
            <p:nvPr/>
          </p:nvSpPr>
          <p:spPr bwMode="auto">
            <a:xfrm>
              <a:off x="561602" y="4168204"/>
              <a:ext cx="244800" cy="244800"/>
            </a:xfrm>
            <a:prstGeom prst="ellipse">
              <a:avLst/>
            </a:prstGeom>
            <a:solidFill>
              <a:srgbClr val="1C436A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rgbClr val="FFFFFF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rgbClr val="FFFFFF"/>
                  </a:solidFill>
                  <a:latin typeface="Arial"/>
                  <a:cs typeface="Arial"/>
                </a:rPr>
                <a:t>5</a:t>
              </a:r>
              <a:endParaRPr/>
            </a:p>
          </p:txBody>
        </p:sp>
        <p:sp>
          <p:nvSpPr>
            <p:cNvPr id="96" name="Rectangle 249"/>
            <p:cNvSpPr txBox="1"/>
            <p:nvPr/>
          </p:nvSpPr>
          <p:spPr bwMode="auto">
            <a:xfrm>
              <a:off x="881632" y="3531009"/>
              <a:ext cx="1588822" cy="603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Проведение</a:t>
              </a:r>
              <a:b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</a:b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стартового совещания и выпуск распоряжения о реализации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7" name="Rectangle 249"/>
            <p:cNvSpPr txBox="1"/>
            <p:nvPr/>
          </p:nvSpPr>
          <p:spPr bwMode="auto">
            <a:xfrm>
              <a:off x="891559" y="1984921"/>
              <a:ext cx="1588821" cy="30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Формирование рабочей группы проекта 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Oval 24"/>
            <p:cNvSpPr>
              <a:spLocks noChangeAspect="1" noChangeArrowheads="1"/>
            </p:cNvSpPr>
            <p:nvPr/>
          </p:nvSpPr>
          <p:spPr bwMode="auto">
            <a:xfrm>
              <a:off x="570916" y="3554989"/>
              <a:ext cx="244800" cy="2448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chemeClr val="bg1"/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chemeClr val="bg1"/>
                  </a:solidFill>
                  <a:latin typeface="Arial"/>
                  <a:cs typeface="Arial"/>
                </a:rPr>
                <a:t>4</a:t>
              </a:r>
              <a:endParaRPr/>
            </a:p>
          </p:txBody>
        </p:sp>
        <p:sp>
          <p:nvSpPr>
            <p:cNvPr id="99" name="Rectangle 249"/>
            <p:cNvSpPr txBox="1"/>
            <p:nvPr/>
          </p:nvSpPr>
          <p:spPr bwMode="auto">
            <a:xfrm>
              <a:off x="840737" y="4715888"/>
              <a:ext cx="1371620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Разработка дорожной карты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0" name="Oval 24"/>
            <p:cNvSpPr>
              <a:spLocks noChangeAspect="1" noChangeArrowheads="1"/>
            </p:cNvSpPr>
            <p:nvPr/>
          </p:nvSpPr>
          <p:spPr bwMode="auto">
            <a:xfrm>
              <a:off x="567027" y="4693490"/>
              <a:ext cx="244800" cy="2448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686433">
                <a:defRPr/>
              </a:pPr>
              <a:r>
                <a:rPr lang="en-US" sz="750" b="1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/>
                </a:rPr>
                <a:t>1.</a:t>
              </a:r>
              <a:r>
                <a:rPr lang="ru-RU" sz="750" b="1">
                  <a:solidFill>
                    <a:schemeClr val="accent4">
                      <a:lumMod val="50000"/>
                    </a:schemeClr>
                  </a:solidFill>
                  <a:latin typeface="Arial"/>
                  <a:cs typeface="Arial"/>
                </a:rPr>
                <a:t>6</a:t>
              </a:r>
              <a:endParaRPr/>
            </a:p>
          </p:txBody>
        </p:sp>
        <p:sp>
          <p:nvSpPr>
            <p:cNvPr id="101" name="Rectangle 249"/>
            <p:cNvSpPr txBox="1"/>
            <p:nvPr/>
          </p:nvSpPr>
          <p:spPr bwMode="auto">
            <a:xfrm>
              <a:off x="882932" y="2516071"/>
              <a:ext cx="1588822" cy="452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1215" lvl="1" indent="0" defTabSz="672132">
                <a:buClr>
                  <a:srgbClr val="002960"/>
                </a:buClr>
                <a:buFont typeface="Arial"/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Ознакомление рабочей группы с инструментами и методами ПСР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36" name="Rectangle 241"/>
            <p:cNvSpPr txBox="1"/>
            <p:nvPr/>
          </p:nvSpPr>
          <p:spPr bwMode="auto">
            <a:xfrm>
              <a:off x="858407" y="4195087"/>
              <a:ext cx="1766315" cy="301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>
                <a:buClr>
                  <a:schemeClr val="tx2"/>
                </a:buClr>
                <a:buSzPct val="125000"/>
                <a:buFont typeface="Arial"/>
                <a:buChar char="▪"/>
                <a:defRPr>
                  <a:latin typeface="+mn-lt"/>
                </a:defRPr>
              </a:lvl2pPr>
              <a:lvl3pPr marL="457200" lvl="2" indent="-261938" defTabSz="895350">
                <a:buClr>
                  <a:schemeClr val="tx2"/>
                </a:buClr>
                <a:buSzPct val="120000"/>
                <a:buFont typeface="Arial"/>
                <a:buChar char="–"/>
                <a:defRPr>
                  <a:latin typeface="+mn-lt"/>
                </a:defRPr>
              </a:lvl3pPr>
              <a:lvl4pPr marL="614363" lvl="3" indent="-155575" defTabSz="895350">
                <a:buClr>
                  <a:schemeClr val="tx2"/>
                </a:buClr>
                <a:buSzPct val="120000"/>
                <a:buFont typeface="Arial"/>
                <a:buChar char="▫"/>
                <a:defRPr>
                  <a:latin typeface="+mn-lt"/>
                </a:defRPr>
              </a:lvl4pPr>
              <a:lvl5pPr marL="749808" lvl="4" indent="-130175" defTabSz="895350"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5pPr>
              <a:lvl6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6pPr>
              <a:lvl7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7pPr>
              <a:lvl8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8pPr>
              <a:lvl9pPr marL="749808" indent="-130175" defTabSz="895350"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89000"/>
                <a:buFont typeface="Arial"/>
                <a:buChar char="-"/>
                <a:defRPr>
                  <a:latin typeface="+mn-lt"/>
                </a:defRPr>
              </a:lvl9pPr>
            </a:lstStyle>
            <a:p>
              <a:pPr marL="0" lvl="1" indent="0" defTabSz="672132">
                <a:buClr>
                  <a:srgbClr val="002960"/>
                </a:buClr>
                <a:buNone/>
                <a:defRPr/>
              </a:pPr>
              <a:r>
                <a:rPr lang="ru-RU" sz="750">
                  <a:solidFill>
                    <a:srgbClr val="000000"/>
                  </a:solidFill>
                  <a:latin typeface="Arial"/>
                  <a:cs typeface="Arial"/>
                </a:rPr>
                <a:t>Оформление паспорта проекта</a:t>
              </a:r>
              <a:endParaRPr lang="en-US" sz="75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2" name="Oval 24"/>
          <p:cNvSpPr>
            <a:spLocks noChangeAspect="1" noChangeArrowheads="1"/>
          </p:cNvSpPr>
          <p:nvPr/>
        </p:nvSpPr>
        <p:spPr bwMode="auto">
          <a:xfrm>
            <a:off x="4747443" y="2463076"/>
            <a:ext cx="187513" cy="191736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103" name="Rectangle 225"/>
          <p:cNvSpPr txBox="1"/>
          <p:nvPr/>
        </p:nvSpPr>
        <p:spPr bwMode="auto">
          <a:xfrm>
            <a:off x="4957564" y="2452604"/>
            <a:ext cx="129762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Внедрение мероприятий </a:t>
            </a: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для достижения целевого состояния и целевых показателей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09" name="Rectangle 253"/>
          <p:cNvSpPr txBox="1"/>
          <p:nvPr/>
        </p:nvSpPr>
        <p:spPr bwMode="auto">
          <a:xfrm>
            <a:off x="6601503" y="2915624"/>
            <a:ext cx="1308769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Оценка результатов проекта, определение путей дальнейшего развития процесса на завершающем совещании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0" name="Rectangle 229"/>
          <p:cNvSpPr txBox="1"/>
          <p:nvPr/>
        </p:nvSpPr>
        <p:spPr bwMode="auto">
          <a:xfrm>
            <a:off x="6432084" y="1873496"/>
            <a:ext cx="1391382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Мониторинг достигнутых результатов </a:t>
            </a:r>
            <a:r>
              <a:rPr lang="ru-RU" sz="750">
                <a:solidFill>
                  <a:srgbClr val="000000"/>
                </a:solidFill>
                <a:cs typeface="Arial"/>
              </a:rPr>
              <a:t>(хронометраж процесса №2 показателей проекта)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6354936" y="187699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6376169" y="2920900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113" name="Rectangle 229"/>
          <p:cNvSpPr txBox="1"/>
          <p:nvPr/>
        </p:nvSpPr>
        <p:spPr bwMode="auto">
          <a:xfrm>
            <a:off x="6431521" y="2434355"/>
            <a:ext cx="1391382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Стандартизация достигнутых улучшений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354373" y="2437855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4.2</a:t>
            </a:r>
            <a:endParaRPr/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>
            <a:off x="6385214" y="3656342"/>
            <a:ext cx="187513" cy="187502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/>
          </a:p>
        </p:txBody>
      </p:sp>
      <p:cxnSp>
        <p:nvCxnSpPr>
          <p:cNvPr id="117" name="Прямая со стрелкой 116"/>
          <p:cNvCxnSpPr>
            <a:cxnSpLocks/>
          </p:cNvCxnSpPr>
          <p:nvPr/>
        </p:nvCxnSpPr>
        <p:spPr bwMode="auto">
          <a:xfrm>
            <a:off x="1582376" y="1654829"/>
            <a:ext cx="3098946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18" name="Rectangle 241"/>
          <p:cNvSpPr txBox="1"/>
          <p:nvPr/>
        </p:nvSpPr>
        <p:spPr bwMode="auto">
          <a:xfrm>
            <a:off x="2316125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2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19" name="Прямая со стрелкой 118"/>
          <p:cNvCxnSpPr>
            <a:cxnSpLocks/>
          </p:cNvCxnSpPr>
          <p:nvPr/>
        </p:nvCxnSpPr>
        <p:spPr bwMode="auto">
          <a:xfrm>
            <a:off x="4695849" y="1654829"/>
            <a:ext cx="1638687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0" name="Rectangle 241"/>
          <p:cNvSpPr txBox="1"/>
          <p:nvPr/>
        </p:nvSpPr>
        <p:spPr bwMode="auto">
          <a:xfrm>
            <a:off x="4836715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3,5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121" name="Прямая со стрелкой 120"/>
          <p:cNvCxnSpPr>
            <a:cxnSpLocks/>
          </p:cNvCxnSpPr>
          <p:nvPr/>
        </p:nvCxnSpPr>
        <p:spPr bwMode="auto">
          <a:xfrm>
            <a:off x="6334535" y="1654829"/>
            <a:ext cx="153115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22" name="Rectangle 241"/>
          <p:cNvSpPr txBox="1"/>
          <p:nvPr/>
        </p:nvSpPr>
        <p:spPr bwMode="auto">
          <a:xfrm>
            <a:off x="6469926" y="1539267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Arial"/>
                <a:cs typeface="Arial"/>
              </a:rPr>
              <a:t>~</a:t>
            </a: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0,5 МЕС.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5" name="Oval 24"/>
          <p:cNvSpPr>
            <a:spLocks noChangeAspect="1" noChangeArrowheads="1"/>
          </p:cNvSpPr>
          <p:nvPr/>
        </p:nvSpPr>
        <p:spPr bwMode="auto">
          <a:xfrm>
            <a:off x="4765759" y="1870236"/>
            <a:ext cx="187513" cy="191736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3.1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6" name="Rectangle 225"/>
          <p:cNvSpPr txBox="1"/>
          <p:nvPr/>
        </p:nvSpPr>
        <p:spPr bwMode="auto">
          <a:xfrm>
            <a:off x="4975880" y="1859765"/>
            <a:ext cx="129762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215" lvl="1" indent="0" defTabSz="672132">
              <a:spcBef>
                <a:spcPts val="919"/>
              </a:spcBef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Проведение совещания (старт активного этапа внедрения улучшений)</a:t>
            </a:r>
            <a:br>
              <a:rPr lang="en-US" sz="75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lang="en-US" sz="750">
                <a:solidFill>
                  <a:srgbClr val="000000"/>
                </a:solidFill>
                <a:latin typeface="Arial"/>
                <a:cs typeface="Arial"/>
              </a:rPr>
              <a:t>Kick OFF</a:t>
            </a: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»</a:t>
            </a:r>
            <a:endParaRPr/>
          </a:p>
        </p:txBody>
      </p:sp>
      <p:sp>
        <p:nvSpPr>
          <p:cNvPr id="127" name="Rectangle 249"/>
          <p:cNvSpPr txBox="1"/>
          <p:nvPr/>
        </p:nvSpPr>
        <p:spPr bwMode="auto">
          <a:xfrm>
            <a:off x="3266008" y="4653574"/>
            <a:ext cx="4133184" cy="20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081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en-US" sz="700">
                <a:solidFill>
                  <a:srgbClr val="000000"/>
                </a:solidFill>
                <a:latin typeface="Arial"/>
              </a:rPr>
              <a:t> </a:t>
            </a:r>
            <a:r>
              <a:rPr lang="ru-RU" sz="700">
                <a:solidFill>
                  <a:srgbClr val="000000"/>
                </a:solidFill>
                <a:latin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en-US" sz="70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28" name="Прямая со стрелкой 127"/>
          <p:cNvCxnSpPr>
            <a:cxnSpLocks/>
          </p:cNvCxnSpPr>
          <p:nvPr/>
        </p:nvCxnSpPr>
        <p:spPr bwMode="auto">
          <a:xfrm>
            <a:off x="2316124" y="4567820"/>
            <a:ext cx="5083067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29" name="Скругленный прямоугольник 128"/>
          <p:cNvSpPr/>
          <p:nvPr/>
        </p:nvSpPr>
        <p:spPr bwMode="auto">
          <a:xfrm>
            <a:off x="1515578" y="1790199"/>
            <a:ext cx="1527301" cy="2912106"/>
          </a:xfrm>
          <a:prstGeom prst="roundRect">
            <a:avLst>
              <a:gd name="adj" fmla="val 10197"/>
            </a:avLst>
          </a:prstGeom>
          <a:noFill/>
          <a:ln w="50800" cap="flat" cmpd="sng" algn="ctr">
            <a:solidFill>
              <a:srgbClr val="DEA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0" name="Стрелка вниз 129"/>
          <p:cNvSpPr/>
          <p:nvPr/>
        </p:nvSpPr>
        <p:spPr bwMode="auto">
          <a:xfrm>
            <a:off x="2088340" y="4708004"/>
            <a:ext cx="343090" cy="24513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EA900"/>
          </a:solidFill>
          <a:ln w="50800" cap="flat" cmpd="sng" algn="ctr">
            <a:solidFill>
              <a:srgbClr val="DEA9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1" name="Rectangle 21"/>
          <p:cNvSpPr txBox="1"/>
          <p:nvPr/>
        </p:nvSpPr>
        <p:spPr bwMode="auto">
          <a:xfrm>
            <a:off x="6601503" y="3688213"/>
            <a:ext cx="1089982" cy="3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081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Обратная связь и поощрение участников ПСР-проекта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2" name="Rectangle 241"/>
          <p:cNvSpPr txBox="1"/>
          <p:nvPr/>
        </p:nvSpPr>
        <p:spPr bwMode="auto">
          <a:xfrm>
            <a:off x="1561590" y="5008500"/>
            <a:ext cx="1352976" cy="12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algn="ctr" defTabSz="672132">
              <a:buClr>
                <a:srgbClr val="002960"/>
              </a:buClr>
              <a:buFont typeface="Arial"/>
              <a:buNone/>
              <a:defRPr/>
            </a:pPr>
            <a:r>
              <a:rPr lang="ru-RU" sz="800" b="1">
                <a:solidFill>
                  <a:srgbClr val="000000"/>
                </a:solidFill>
                <a:latin typeface="Arial"/>
                <a:cs typeface="Arial"/>
              </a:rPr>
              <a:t>СМ. ДАЛЕЕ</a:t>
            </a:r>
            <a:endParaRPr lang="en-US" sz="800" b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" name="Rectangle 225"/>
          <p:cNvSpPr txBox="1"/>
          <p:nvPr/>
        </p:nvSpPr>
        <p:spPr bwMode="auto">
          <a:xfrm>
            <a:off x="4978760" y="3146747"/>
            <a:ext cx="1210931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215" lvl="1" indent="0" defTabSz="672132">
              <a:spcBef>
                <a:spcPts val="919"/>
              </a:spcBef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Освоение и применение внедряемых улучшений участниками процесса (специалисты, операторы, и т.д.)</a:t>
            </a:r>
            <a:endParaRPr/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40" name="Oval 24"/>
          <p:cNvSpPr>
            <a:spLocks noChangeAspect="1" noChangeArrowheads="1"/>
          </p:cNvSpPr>
          <p:nvPr/>
        </p:nvSpPr>
        <p:spPr bwMode="auto">
          <a:xfrm>
            <a:off x="3115083" y="2559066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/>
          </a:p>
        </p:txBody>
      </p:sp>
      <p:sp>
        <p:nvSpPr>
          <p:cNvPr id="141" name="Rectangle 26"/>
          <p:cNvSpPr txBox="1"/>
          <p:nvPr/>
        </p:nvSpPr>
        <p:spPr bwMode="auto">
          <a:xfrm>
            <a:off x="3374173" y="1882523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Хронометраж процесса №1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42" name="Oval 24"/>
          <p:cNvSpPr>
            <a:spLocks noChangeAspect="1" noChangeArrowheads="1"/>
          </p:cNvSpPr>
          <p:nvPr/>
        </p:nvSpPr>
        <p:spPr bwMode="auto">
          <a:xfrm>
            <a:off x="3115081" y="2142083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/>
          </a:p>
        </p:txBody>
      </p:sp>
      <p:sp>
        <p:nvSpPr>
          <p:cNvPr id="143" name="Rectangle 233"/>
          <p:cNvSpPr txBox="1"/>
          <p:nvPr/>
        </p:nvSpPr>
        <p:spPr bwMode="auto">
          <a:xfrm>
            <a:off x="3234502" y="2142083"/>
            <a:ext cx="1391382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Картирование текущего состояния процесса(уточнение текущих показателей)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4" name="Oval 24"/>
          <p:cNvSpPr>
            <a:spLocks noChangeAspect="1" noChangeArrowheads="1"/>
          </p:cNvSpPr>
          <p:nvPr/>
        </p:nvSpPr>
        <p:spPr bwMode="auto">
          <a:xfrm>
            <a:off x="3127081" y="1851412"/>
            <a:ext cx="193724" cy="213085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/>
          </a:p>
        </p:txBody>
      </p:sp>
      <p:sp>
        <p:nvSpPr>
          <p:cNvPr id="145" name="Rectangle 26"/>
          <p:cNvSpPr txBox="1"/>
          <p:nvPr/>
        </p:nvSpPr>
        <p:spPr bwMode="auto">
          <a:xfrm>
            <a:off x="3365382" y="2631074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Разработка идеального состояния процесса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6" name="Oval 24"/>
          <p:cNvSpPr>
            <a:spLocks noChangeAspect="1" noChangeArrowheads="1"/>
          </p:cNvSpPr>
          <p:nvPr/>
        </p:nvSpPr>
        <p:spPr bwMode="auto">
          <a:xfrm>
            <a:off x="3125239" y="3226685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/>
          </a:p>
        </p:txBody>
      </p:sp>
      <p:sp>
        <p:nvSpPr>
          <p:cNvPr id="147" name="Rectangle 26"/>
          <p:cNvSpPr txBox="1"/>
          <p:nvPr/>
        </p:nvSpPr>
        <p:spPr bwMode="auto">
          <a:xfrm>
            <a:off x="3374173" y="3724601"/>
            <a:ext cx="1197955" cy="57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Разработка плана мероприятий для достижения целевого состояния и целевых показателей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48" name="Oval 24"/>
          <p:cNvSpPr>
            <a:spLocks noChangeAspect="1" noChangeArrowheads="1"/>
          </p:cNvSpPr>
          <p:nvPr/>
        </p:nvSpPr>
        <p:spPr bwMode="auto">
          <a:xfrm>
            <a:off x="3125239" y="2934171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/>
          </a:p>
        </p:txBody>
      </p:sp>
      <p:sp>
        <p:nvSpPr>
          <p:cNvPr id="149" name="Rectangle 26"/>
          <p:cNvSpPr txBox="1"/>
          <p:nvPr/>
        </p:nvSpPr>
        <p:spPr bwMode="auto">
          <a:xfrm>
            <a:off x="3358706" y="2934171"/>
            <a:ext cx="1197955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20202"/>
                </a:solidFill>
                <a:latin typeface="Arial"/>
                <a:cs typeface="Arial"/>
              </a:rPr>
              <a:t>Анализ проблемам и разработка решений</a:t>
            </a:r>
            <a:endParaRPr lang="en-US" sz="750">
              <a:solidFill>
                <a:srgbClr val="020202"/>
              </a:solidFill>
              <a:latin typeface="Arial"/>
              <a:cs typeface="Arial"/>
            </a:endParaRPr>
          </a:p>
        </p:txBody>
      </p:sp>
      <p:sp>
        <p:nvSpPr>
          <p:cNvPr id="150" name="Oval 24"/>
          <p:cNvSpPr>
            <a:spLocks noChangeAspect="1" noChangeArrowheads="1"/>
          </p:cNvSpPr>
          <p:nvPr/>
        </p:nvSpPr>
        <p:spPr bwMode="auto">
          <a:xfrm>
            <a:off x="3123850" y="3708449"/>
            <a:ext cx="187513" cy="206254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151" name="Rectangle 26"/>
          <p:cNvSpPr txBox="1"/>
          <p:nvPr/>
        </p:nvSpPr>
        <p:spPr bwMode="auto">
          <a:xfrm>
            <a:off x="3357816" y="3234346"/>
            <a:ext cx="1197955" cy="46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192" lvl="1" indent="0" defTabSz="672132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Разработка целевого </a:t>
            </a:r>
            <a:r>
              <a:rPr lang="ru-RU" sz="750">
                <a:solidFill>
                  <a:srgbClr val="000000"/>
                </a:solidFill>
                <a:cs typeface="Arial"/>
              </a:rPr>
              <a:t>состояния процесса (уточнение целевых показателей)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2" name="Oval 24"/>
          <p:cNvSpPr>
            <a:spLocks noChangeAspect="1" noChangeArrowheads="1"/>
          </p:cNvSpPr>
          <p:nvPr/>
        </p:nvSpPr>
        <p:spPr bwMode="auto">
          <a:xfrm>
            <a:off x="1574161" y="4209419"/>
            <a:ext cx="187513" cy="185807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r>
              <a:rPr lang="ru-RU" sz="750" b="1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/>
          </a:p>
        </p:txBody>
      </p:sp>
      <p:sp>
        <p:nvSpPr>
          <p:cNvPr id="153" name="Rectangle 249"/>
          <p:cNvSpPr txBox="1"/>
          <p:nvPr/>
        </p:nvSpPr>
        <p:spPr bwMode="auto">
          <a:xfrm>
            <a:off x="1790204" y="4234985"/>
            <a:ext cx="1163029" cy="34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215" lvl="1" indent="0" defTabSz="672132">
              <a:buClr>
                <a:srgbClr val="002960"/>
              </a:buClr>
              <a:buFont typeface="Arial"/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Создание информационного стенда проекта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356868" y="1030857"/>
            <a:ext cx="2910724" cy="3836117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3" name="AutoShape 2" descr="blob:https://web.whatsapp.com/3ba5ffaa-8db0-4b2b-816a-6139fb4fb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5655" y="754186"/>
            <a:ext cx="332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</a:rPr>
              <a:t>Рабочая группа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479618" y="4901444"/>
            <a:ext cx="8418334" cy="238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ВНИМАНИЕ: </a:t>
            </a:r>
            <a:r>
              <a:rPr lang="ru-RU" sz="950">
                <a:solidFill>
                  <a:srgbClr val="000000"/>
                </a:solidFill>
                <a:latin typeface="Arial"/>
              </a:rPr>
              <a:t>реализация проекта и создание рабочей группы должны быть утверждены распоряжением/ приказом руководителя организации</a:t>
            </a:r>
            <a:endParaRPr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5267" y="2610436"/>
            <a:ext cx="3449000" cy="214783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 bwMode="auto">
          <a:xfrm>
            <a:off x="673238" y="3510525"/>
            <a:ext cx="3658680" cy="14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43664" y="4609720"/>
            <a:ext cx="3658680" cy="14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779786" y="1240450"/>
            <a:ext cx="603560" cy="757525"/>
            <a:chOff x="-562845" y="1213312"/>
            <a:chExt cx="603560" cy="757525"/>
          </a:xfrm>
        </p:grpSpPr>
        <p:sp>
          <p:nvSpPr>
            <p:cNvPr id="32" name="Прямоугольник 31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Равнобедренный треугольник 33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36" name="Группа 35"/>
          <p:cNvGrpSpPr/>
          <p:nvPr/>
        </p:nvGrpSpPr>
        <p:grpSpPr bwMode="auto">
          <a:xfrm>
            <a:off x="1541080" y="1240450"/>
            <a:ext cx="603560" cy="757525"/>
            <a:chOff x="-562845" y="1213312"/>
            <a:chExt cx="603560" cy="757525"/>
          </a:xfrm>
        </p:grpSpPr>
        <p:sp>
          <p:nvSpPr>
            <p:cNvPr id="37" name="Прямоугольник 36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Равнобедренный треугольник 38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41" name="Группа 40"/>
          <p:cNvGrpSpPr/>
          <p:nvPr/>
        </p:nvGrpSpPr>
        <p:grpSpPr bwMode="auto">
          <a:xfrm>
            <a:off x="2866567" y="1219614"/>
            <a:ext cx="603560" cy="757525"/>
            <a:chOff x="-562845" y="1213312"/>
            <a:chExt cx="603560" cy="757525"/>
          </a:xfrm>
        </p:grpSpPr>
        <p:sp>
          <p:nvSpPr>
            <p:cNvPr id="42" name="Прямоугольник 41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Овал 42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Равнобедренный треугольник 43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50" name="Группа 49"/>
          <p:cNvGrpSpPr/>
          <p:nvPr/>
        </p:nvGrpSpPr>
        <p:grpSpPr bwMode="auto">
          <a:xfrm>
            <a:off x="3445235" y="1229111"/>
            <a:ext cx="603560" cy="757525"/>
            <a:chOff x="-562845" y="1213312"/>
            <a:chExt cx="603560" cy="757525"/>
          </a:xfrm>
        </p:grpSpPr>
        <p:sp>
          <p:nvSpPr>
            <p:cNvPr id="51" name="Прямоугольник 50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Овал 51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" name="Равнобедренный треугольник 52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85" name="Группа 84"/>
          <p:cNvGrpSpPr/>
          <p:nvPr/>
        </p:nvGrpSpPr>
        <p:grpSpPr bwMode="auto">
          <a:xfrm>
            <a:off x="767631" y="3766851"/>
            <a:ext cx="603560" cy="757525"/>
            <a:chOff x="-562845" y="1213312"/>
            <a:chExt cx="603560" cy="757525"/>
          </a:xfrm>
        </p:grpSpPr>
        <p:sp>
          <p:nvSpPr>
            <p:cNvPr id="86" name="Прямоугольник 85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7" name="Овал 8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8" name="Равнобедренный треугольник 8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90" name="Группа 89"/>
          <p:cNvGrpSpPr/>
          <p:nvPr/>
        </p:nvGrpSpPr>
        <p:grpSpPr bwMode="auto">
          <a:xfrm>
            <a:off x="1378894" y="3759212"/>
            <a:ext cx="603560" cy="757525"/>
            <a:chOff x="-562845" y="1213312"/>
            <a:chExt cx="603560" cy="757525"/>
          </a:xfrm>
        </p:grpSpPr>
        <p:sp>
          <p:nvSpPr>
            <p:cNvPr id="91" name="Прямоугольник 90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Овал 91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Равнобедренный треугольник 92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95" name="Группа 94"/>
          <p:cNvGrpSpPr/>
          <p:nvPr/>
        </p:nvGrpSpPr>
        <p:grpSpPr bwMode="auto">
          <a:xfrm>
            <a:off x="2048411" y="3756150"/>
            <a:ext cx="603560" cy="757525"/>
            <a:chOff x="-562845" y="1213312"/>
            <a:chExt cx="603560" cy="757525"/>
          </a:xfrm>
        </p:grpSpPr>
        <p:sp>
          <p:nvSpPr>
            <p:cNvPr id="96" name="Прямоугольник 95"/>
            <p:cNvSpPr/>
            <p:nvPr/>
          </p:nvSpPr>
          <p:spPr bwMode="auto">
            <a:xfrm>
              <a:off x="-550334" y="1213312"/>
              <a:ext cx="548200" cy="757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7" name="Овал 9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8" name="Равнобедренный треугольник 9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100" name="Группа 99"/>
          <p:cNvGrpSpPr/>
          <p:nvPr/>
        </p:nvGrpSpPr>
        <p:grpSpPr bwMode="auto">
          <a:xfrm>
            <a:off x="2776985" y="3763978"/>
            <a:ext cx="603560" cy="757525"/>
            <a:chOff x="-562845" y="1213312"/>
            <a:chExt cx="603560" cy="757525"/>
          </a:xfrm>
        </p:grpSpPr>
        <p:sp>
          <p:nvSpPr>
            <p:cNvPr id="101" name="Прямоугольник 100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2" name="Овал 101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3" name="Равнобедренный треугольник 102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105" name="Группа 104"/>
          <p:cNvGrpSpPr/>
          <p:nvPr/>
        </p:nvGrpSpPr>
        <p:grpSpPr bwMode="auto">
          <a:xfrm>
            <a:off x="3480315" y="3756150"/>
            <a:ext cx="603560" cy="757525"/>
            <a:chOff x="-562845" y="1213312"/>
            <a:chExt cx="603560" cy="757525"/>
          </a:xfrm>
        </p:grpSpPr>
        <p:sp>
          <p:nvSpPr>
            <p:cNvPr id="106" name="Прямоугольник 105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8" name="Равнобедренный треугольник 10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sp>
        <p:nvSpPr>
          <p:cNvPr id="112" name="Прямоугольник 111"/>
          <p:cNvSpPr/>
          <p:nvPr/>
        </p:nvSpPr>
        <p:spPr bwMode="auto">
          <a:xfrm>
            <a:off x="1258840" y="2380562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2654334" y="2413613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3204545" y="2431348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 bwMode="auto">
          <a:xfrm>
            <a:off x="511771" y="3550437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1138203" y="3550975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 bwMode="auto">
          <a:xfrm>
            <a:off x="1831869" y="3559340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2525535" y="3568116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 bwMode="auto">
          <a:xfrm>
            <a:off x="3254339" y="3576308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0" name="Прямоугольник 119"/>
          <p:cNvSpPr/>
          <p:nvPr/>
        </p:nvSpPr>
        <p:spPr bwMode="auto">
          <a:xfrm>
            <a:off x="486955" y="4646317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 bwMode="auto">
          <a:xfrm>
            <a:off x="1123034" y="4662667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 bwMode="auto">
          <a:xfrm>
            <a:off x="1784226" y="4679800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2547172" y="4687239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 bwMode="auto">
          <a:xfrm>
            <a:off x="3249321" y="4687239"/>
            <a:ext cx="1084942" cy="14401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900">
                <a:solidFill>
                  <a:schemeClr val="tx1"/>
                </a:solidFill>
              </a:rPr>
              <a:t>№ тел.</a:t>
            </a:r>
            <a:br>
              <a:rPr lang="ru-RU" sz="900">
                <a:solidFill>
                  <a:schemeClr val="tx1"/>
                </a:solidFill>
              </a:rPr>
            </a:br>
            <a:r>
              <a:rPr lang="en-US" sz="900">
                <a:solidFill>
                  <a:schemeClr val="tx1"/>
                </a:solidFill>
              </a:rPr>
              <a:t>E-mail</a:t>
            </a:r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 bwMode="auto">
          <a:xfrm>
            <a:off x="5057560" y="719259"/>
            <a:ext cx="3326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</a:rPr>
              <a:t>Приказ о реализации проекта</a:t>
            </a:r>
            <a:endParaRPr/>
          </a:p>
        </p:txBody>
      </p:sp>
      <p:pic>
        <p:nvPicPr>
          <p:cNvPr id="111" name="Рисунок 1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26" name="Заголовок 1"/>
          <p:cNvSpPr txBox="1"/>
          <p:nvPr/>
        </p:nvSpPr>
        <p:spPr bwMode="auto">
          <a:xfrm>
            <a:off x="349422" y="124334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98266">
              <a:spcBef>
                <a:spcPts val="0"/>
              </a:spcBef>
              <a:spcAft>
                <a:spcPts val="0"/>
              </a:spcAft>
              <a:tabLst>
                <a:tab pos="278564" algn="l"/>
              </a:tabLs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2pPr>
            <a:lvl3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3pPr>
            <a:lvl4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4pPr>
            <a:lvl5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5pPr>
            <a:lvl6pPr marL="356553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6pPr>
            <a:lvl7pPr marL="713124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7pPr>
            <a:lvl8pPr marL="1069686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8pPr>
            <a:lvl9pPr marL="1426248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9pPr>
          </a:lstStyle>
          <a:p>
            <a:pPr lvl="0"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1- Этап «Открытие и подготовка проекта»</a:t>
            </a:r>
            <a:endParaRPr/>
          </a:p>
          <a:p>
            <a:pPr lvl="0">
              <a:defRPr/>
            </a:pPr>
            <a:r>
              <a:rPr lang="ru-RU" sz="1100">
                <a:solidFill>
                  <a:srgbClr val="002960">
                    <a:lumMod val="75000"/>
                  </a:srgbClr>
                </a:solidFill>
                <a:latin typeface="Arial"/>
              </a:rPr>
              <a:t>1.1 Формирование рабочей группы проекта</a:t>
            </a:r>
            <a:endParaRPr/>
          </a:p>
          <a:p>
            <a:pPr lvl="0"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1.4 Выпуск распорядительного документа</a:t>
            </a:r>
            <a:endParaRPr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48131" y="984964"/>
            <a:ext cx="3392295" cy="1717603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 bwMode="auto">
          <a:xfrm>
            <a:off x="755659" y="2684745"/>
            <a:ext cx="603560" cy="757525"/>
            <a:chOff x="-562845" y="1213312"/>
            <a:chExt cx="603560" cy="757525"/>
          </a:xfrm>
        </p:grpSpPr>
        <p:sp>
          <p:nvSpPr>
            <p:cNvPr id="56" name="Прямоугольник 55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Овал 5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Равнобедренный треугольник 5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60" name="Группа 59"/>
          <p:cNvGrpSpPr/>
          <p:nvPr/>
        </p:nvGrpSpPr>
        <p:grpSpPr bwMode="auto">
          <a:xfrm>
            <a:off x="1366922" y="2677105"/>
            <a:ext cx="603560" cy="757525"/>
            <a:chOff x="-562845" y="1213312"/>
            <a:chExt cx="603560" cy="757525"/>
          </a:xfrm>
        </p:grpSpPr>
        <p:sp>
          <p:nvSpPr>
            <p:cNvPr id="61" name="Прямоугольник 60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Овал 61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Равнобедренный треугольник 62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65" name="Группа 64"/>
          <p:cNvGrpSpPr/>
          <p:nvPr/>
        </p:nvGrpSpPr>
        <p:grpSpPr bwMode="auto">
          <a:xfrm>
            <a:off x="2036438" y="2674043"/>
            <a:ext cx="603560" cy="757525"/>
            <a:chOff x="-562845" y="1213312"/>
            <a:chExt cx="603560" cy="757525"/>
          </a:xfrm>
        </p:grpSpPr>
        <p:sp>
          <p:nvSpPr>
            <p:cNvPr id="66" name="Прямоугольник 65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Овал 6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8" name="Равнобедренный треугольник 6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70" name="Группа 69"/>
          <p:cNvGrpSpPr/>
          <p:nvPr/>
        </p:nvGrpSpPr>
        <p:grpSpPr bwMode="auto">
          <a:xfrm>
            <a:off x="2765013" y="2681871"/>
            <a:ext cx="603560" cy="757525"/>
            <a:chOff x="-562845" y="1213312"/>
            <a:chExt cx="603560" cy="757525"/>
          </a:xfrm>
        </p:grpSpPr>
        <p:sp>
          <p:nvSpPr>
            <p:cNvPr id="71" name="Прямоугольник 70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2" name="Овал 71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Равнобедренный треугольник 72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  <p:grpSp>
        <p:nvGrpSpPr>
          <p:cNvPr id="75" name="Группа 74"/>
          <p:cNvGrpSpPr/>
          <p:nvPr/>
        </p:nvGrpSpPr>
        <p:grpSpPr bwMode="auto">
          <a:xfrm>
            <a:off x="3468344" y="2674043"/>
            <a:ext cx="603560" cy="757525"/>
            <a:chOff x="-562845" y="1213312"/>
            <a:chExt cx="603560" cy="757525"/>
          </a:xfrm>
        </p:grpSpPr>
        <p:sp>
          <p:nvSpPr>
            <p:cNvPr id="76" name="Прямоугольник 75"/>
            <p:cNvSpPr/>
            <p:nvPr/>
          </p:nvSpPr>
          <p:spPr bwMode="auto">
            <a:xfrm>
              <a:off x="-550334" y="1213312"/>
              <a:ext cx="548200" cy="6916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Овал 76"/>
            <p:cNvSpPr/>
            <p:nvPr/>
          </p:nvSpPr>
          <p:spPr bwMode="auto">
            <a:xfrm>
              <a:off x="-357870" y="1261936"/>
              <a:ext cx="171251" cy="195074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8" name="Равнобедренный треугольник 77"/>
            <p:cNvSpPr/>
            <p:nvPr/>
          </p:nvSpPr>
          <p:spPr bwMode="auto">
            <a:xfrm rot="10800000">
              <a:off x="-411046" y="1477272"/>
              <a:ext cx="277603" cy="272604"/>
            </a:xfrm>
            <a:prstGeom prst="triangle">
              <a:avLst>
                <a:gd name="adj" fmla="val 50000"/>
              </a:avLst>
            </a:prstGeom>
            <a:solidFill>
              <a:schemeClr val="accent5">
                <a:lumMod val="25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562845" y="1663060"/>
              <a:ext cx="6035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/>
                <a:t>Фото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245"/>
          <p:cNvSpPr txBox="1"/>
          <p:nvPr/>
        </p:nvSpPr>
        <p:spPr bwMode="auto">
          <a:xfrm>
            <a:off x="875881" y="773245"/>
            <a:ext cx="1282336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Определение проблемы и выбор темы проекта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Oval 24"/>
          <p:cNvSpPr>
            <a:spLocks noChangeAspect="1" noChangeArrowheads="1"/>
          </p:cNvSpPr>
          <p:nvPr/>
        </p:nvSpPr>
        <p:spPr bwMode="auto">
          <a:xfrm>
            <a:off x="806029" y="753789"/>
            <a:ext cx="187513" cy="187503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1.1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Rectangle 241"/>
          <p:cNvSpPr txBox="1"/>
          <p:nvPr/>
        </p:nvSpPr>
        <p:spPr bwMode="auto">
          <a:xfrm>
            <a:off x="2489615" y="773245"/>
            <a:ext cx="1352976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45390" lvl="1" indent="-144199" defTabSz="672132">
              <a:buClr>
                <a:srgbClr val="002960"/>
              </a:buClr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Определение периметра проекта и границ процесса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Oval 24"/>
          <p:cNvSpPr>
            <a:spLocks noChangeAspect="1" noChangeArrowheads="1"/>
          </p:cNvSpPr>
          <p:nvPr/>
        </p:nvSpPr>
        <p:spPr bwMode="auto">
          <a:xfrm>
            <a:off x="2417724" y="771422"/>
            <a:ext cx="187513" cy="187503"/>
          </a:xfrm>
          <a:prstGeom prst="ellipse">
            <a:avLst/>
          </a:prstGeom>
          <a:solidFill>
            <a:srgbClr val="1C436A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 defTabSz="686433">
              <a:defRPr/>
            </a:pPr>
            <a:r>
              <a:rPr lang="en-US" sz="750" b="1">
                <a:solidFill>
                  <a:srgbClr val="FFFFFF"/>
                </a:solidFill>
                <a:latin typeface="Arial"/>
                <a:cs typeface="Arial"/>
              </a:rPr>
              <a:t>1.2</a:t>
            </a:r>
            <a:endParaRPr lang="ru-RU" sz="750" b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1249860" y="4866152"/>
            <a:ext cx="6507318" cy="238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ВНИМАНИЕ: </a:t>
            </a:r>
            <a:r>
              <a:rPr lang="ru-RU" sz="950">
                <a:solidFill>
                  <a:srgbClr val="000000"/>
                </a:solidFill>
                <a:latin typeface="Arial"/>
              </a:rPr>
              <a:t>текущие и целевые значения показателей могут уточняться до этапа «Внедрение улучшений» </a:t>
            </a:r>
            <a:endParaRPr/>
          </a:p>
        </p:txBody>
      </p:sp>
      <p:sp>
        <p:nvSpPr>
          <p:cNvPr id="17" name="Rectangle 241"/>
          <p:cNvSpPr txBox="1"/>
          <p:nvPr/>
        </p:nvSpPr>
        <p:spPr bwMode="auto">
          <a:xfrm>
            <a:off x="3990178" y="787806"/>
            <a:ext cx="1352976" cy="23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0" lvl="1" indent="0" defTabSz="672132">
              <a:buClr>
                <a:srgbClr val="002960"/>
              </a:buClr>
              <a:buNone/>
              <a:defRPr/>
            </a:pPr>
            <a:r>
              <a:rPr lang="ru-RU" sz="750">
                <a:solidFill>
                  <a:srgbClr val="000000"/>
                </a:solidFill>
                <a:latin typeface="Arial"/>
                <a:cs typeface="Arial"/>
              </a:rPr>
              <a:t>Оформление карточки (паспорта) проекта</a:t>
            </a:r>
            <a:endParaRPr lang="en-US" sz="75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AutoShape 2" descr="blob:https://web.whatsapp.com/3ba5ffaa-8db0-4b2b-816a-6139fb4fbb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rcRect l="2753" t="15902" r="3950" b="11590"/>
          <a:stretch/>
        </p:blipFill>
        <p:spPr bwMode="auto">
          <a:xfrm>
            <a:off x="894048" y="1163230"/>
            <a:ext cx="7374440" cy="3689040"/>
          </a:xfrm>
          <a:prstGeom prst="rect">
            <a:avLst/>
          </a:prstGeom>
        </p:spPr>
      </p:pic>
      <p:graphicFrame>
        <p:nvGraphicFramePr>
          <p:cNvPr id="21" name="Таблица 5"/>
          <p:cNvGraphicFramePr>
            <a:graphicFrameLocks noGrp="1"/>
          </p:cNvGraphicFramePr>
          <p:nvPr/>
        </p:nvGraphicFramePr>
        <p:xfrm>
          <a:off x="872493" y="1442443"/>
          <a:ext cx="7443923" cy="346005"/>
        </p:xfrm>
        <a:graphic>
          <a:graphicData uri="http://schemas.openxmlformats.org/drawingml/2006/table">
            <a:tbl>
              <a:tblPr firstRow="1" bandRow="1">
                <a:tableStyleId>{5F43A18A-DD44-DA8F-51AE-4EF7C0402C2E}</a:tableStyleId>
              </a:tblPr>
              <a:tblGrid>
                <a:gridCol w="7443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3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600">
                          <a:solidFill>
                            <a:schemeClr val="tx1"/>
                          </a:solidFill>
                        </a:rPr>
                        <a:t>Министерство труда и социальной защиты населения Забайкальского края </a:t>
                      </a:r>
                      <a:endParaRPr lang="ru-RU" sz="1100">
                        <a:latin typeface="Times New Roman"/>
                        <a:cs typeface="Times New Roman"/>
                      </a:endParaRPr>
                    </a:p>
                  </a:txBody>
                  <a:tcPr marL="68644" marR="68644" marT="34322" marB="34322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21"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600"/>
                        <a:t>Паспорт проекта «</a:t>
                      </a:r>
                      <a:r>
                        <a:rPr lang="ru-RU" sz="600" b="1">
                          <a:solidFill>
                            <a:schemeClr val="tx1"/>
                          </a:solidFill>
                        </a:rPr>
                        <a:t>Совершенствование процесса оказания государственной услуги «Уведомительная регистрация региональных, территориальных соглашений и коллективных договоров</a:t>
                      </a:r>
                      <a:r>
                        <a:rPr lang="ru-RU" sz="600"/>
                        <a:t>»</a:t>
                      </a:r>
                      <a:endParaRPr lang="ru-RU" sz="600">
                        <a:latin typeface="Times New Roman"/>
                        <a:cs typeface="Times New Roman"/>
                      </a:endParaRPr>
                    </a:p>
                  </a:txBody>
                  <a:tcPr marL="68644" marR="68644" marT="34322" marB="34322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 bwMode="auto">
          <a:xfrm>
            <a:off x="5320610" y="2674925"/>
            <a:ext cx="234125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>
                <a:solidFill>
                  <a:srgbClr val="212121"/>
                </a:solidFill>
                <a:latin typeface="Arial"/>
                <a:cs typeface="Arial"/>
              </a:rPr>
              <a:t>Карточка (паспорт) проекта также была согласована с заказчиком проекта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23" name="Заголовок 1"/>
          <p:cNvSpPr txBox="1"/>
          <p:nvPr/>
        </p:nvSpPr>
        <p:spPr bwMode="auto">
          <a:xfrm>
            <a:off x="366206" y="180416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98266">
              <a:spcBef>
                <a:spcPts val="0"/>
              </a:spcBef>
              <a:spcAft>
                <a:spcPts val="0"/>
              </a:spcAft>
              <a:tabLst>
                <a:tab pos="278564" algn="l"/>
              </a:tabLs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2pPr>
            <a:lvl3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3pPr>
            <a:lvl4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4pPr>
            <a:lvl5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5pPr>
            <a:lvl6pPr marL="356553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6pPr>
            <a:lvl7pPr marL="713124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7pPr>
            <a:lvl8pPr marL="1069686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8pPr>
            <a:lvl9pPr marL="1426248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9pPr>
          </a:lstStyle>
          <a:p>
            <a:pPr lvl="0"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1- Этап «Открытие и подготовка проекта»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 t="-2"/>
          <a:stretch/>
        </p:blipFill>
        <p:spPr bwMode="auto">
          <a:xfrm>
            <a:off x="839536" y="1133971"/>
            <a:ext cx="7382956" cy="3717569"/>
          </a:xfrm>
          <a:prstGeom prst="rect">
            <a:avLst/>
          </a:prstGeom>
          <a:ln w="0">
            <a:solidFill>
              <a:srgbClr val="000000"/>
            </a:solidFill>
          </a:ln>
        </p:spPr>
      </p:pic>
      <p:sp>
        <p:nvSpPr>
          <p:cNvPr id="21" name="TextBox 20"/>
          <p:cNvSpPr txBox="1"/>
          <p:nvPr/>
        </p:nvSpPr>
        <p:spPr bwMode="auto">
          <a:xfrm rot="20978837">
            <a:off x="5462375" y="4181784"/>
            <a:ext cx="792458" cy="238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Фрагмент</a:t>
            </a:r>
            <a:endParaRPr lang="ru-RU" sz="95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15604" y="4751510"/>
            <a:ext cx="7588860" cy="3856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ВНИМАНИЕ: </a:t>
            </a:r>
            <a:r>
              <a:rPr lang="ru-RU" sz="950">
                <a:solidFill>
                  <a:srgbClr val="000000"/>
                </a:solidFill>
                <a:latin typeface="Arial"/>
              </a:rPr>
              <a:t>в дорожную карту проекта входят только ключевые события этапов проекта – типовые шаги проекта, не являющиеся мероприятиями по совершенствованию процесса</a:t>
            </a:r>
            <a:endParaRPr/>
          </a:p>
        </p:txBody>
      </p:sp>
      <p:sp>
        <p:nvSpPr>
          <p:cNvPr id="2" name="TextBox 1"/>
          <p:cNvSpPr txBox="1"/>
          <p:nvPr/>
        </p:nvSpPr>
        <p:spPr bwMode="auto">
          <a:xfrm>
            <a:off x="1835696" y="910192"/>
            <a:ext cx="5893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200">
                <a:solidFill>
                  <a:srgbClr val="C00000"/>
                </a:solidFill>
              </a:rPr>
              <a:t>Этап необязательный. Разработка дорожной карты по решению организации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17" name="Заголовок 1"/>
          <p:cNvSpPr txBox="1"/>
          <p:nvPr/>
        </p:nvSpPr>
        <p:spPr bwMode="auto">
          <a:xfrm>
            <a:off x="366206" y="195760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98266">
              <a:spcBef>
                <a:spcPts val="0"/>
              </a:spcBef>
              <a:spcAft>
                <a:spcPts val="0"/>
              </a:spcAft>
              <a:tabLst>
                <a:tab pos="278564" algn="l"/>
              </a:tabLs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2pPr>
            <a:lvl3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3pPr>
            <a:lvl4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4pPr>
            <a:lvl5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5pPr>
            <a:lvl6pPr marL="356553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6pPr>
            <a:lvl7pPr marL="713124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7pPr>
            <a:lvl8pPr marL="1069686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8pPr>
            <a:lvl9pPr marL="1426248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9pPr>
          </a:lstStyle>
          <a:p>
            <a:pPr lvl="0"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1- Этап «Открытие и подготовка проекта»</a:t>
            </a:r>
            <a:endParaRPr/>
          </a:p>
          <a:p>
            <a:pPr lvl="0">
              <a:defRPr/>
            </a:pPr>
            <a:r>
              <a:rPr lang="ru-RU" sz="1100">
                <a:solidFill>
                  <a:srgbClr val="002960">
                    <a:lumMod val="75000"/>
                  </a:srgbClr>
                </a:solidFill>
              </a:rPr>
              <a:t>1.6 Разработка дорожной карты проекта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249"/>
          <p:cNvSpPr txBox="1"/>
          <p:nvPr/>
        </p:nvSpPr>
        <p:spPr bwMode="auto">
          <a:xfrm>
            <a:off x="2353154" y="852418"/>
            <a:ext cx="4133184" cy="20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1081" lvl="1" indent="0" defTabSz="609644">
              <a:buClr>
                <a:srgbClr val="002960"/>
              </a:buClr>
              <a:buFont typeface="Arial"/>
              <a:buNone/>
              <a:defRPr/>
            </a:pPr>
            <a:r>
              <a:rPr lang="en-US" sz="700">
                <a:solidFill>
                  <a:srgbClr val="000000"/>
                </a:solidFill>
                <a:latin typeface="Arial"/>
              </a:rPr>
              <a:t> </a:t>
            </a:r>
            <a:r>
              <a:rPr lang="ru-RU" sz="700">
                <a:solidFill>
                  <a:srgbClr val="000000"/>
                </a:solidFill>
                <a:latin typeface="Arial"/>
              </a:rPr>
              <a:t>На всех этапах реализации проекта рекомендуется вести информационный стенд в целях  информирования участников проекта, отслеживания хода проекта и проведения рабочих совещаний.</a:t>
            </a:r>
            <a:endParaRPr lang="en-US" sz="70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 bwMode="auto">
          <a:xfrm>
            <a:off x="2072942" y="845938"/>
            <a:ext cx="4371266" cy="0"/>
          </a:xfrm>
          <a:prstGeom prst="straightConnector1">
            <a:avLst/>
          </a:prstGeom>
          <a:noFill/>
          <a:ln w="38100" cap="flat" cmpd="sng" algn="ctr">
            <a:solidFill>
              <a:srgbClr val="002060"/>
            </a:solidFill>
            <a:prstDash val="soli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 bwMode="auto">
          <a:xfrm>
            <a:off x="1153956" y="970210"/>
            <a:ext cx="6845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1400" b="1">
                <a:solidFill>
                  <a:srgbClr val="000000"/>
                </a:solidFill>
                <a:latin typeface="Arial"/>
              </a:rPr>
              <a:t>Информационный стенд проекта (с рабочими материалами)</a:t>
            </a:r>
            <a:endParaRPr/>
          </a:p>
        </p:txBody>
      </p:sp>
      <p:sp>
        <p:nvSpPr>
          <p:cNvPr id="21" name="TextBox 20"/>
          <p:cNvSpPr txBox="1"/>
          <p:nvPr/>
        </p:nvSpPr>
        <p:spPr bwMode="auto">
          <a:xfrm>
            <a:off x="203259" y="3911451"/>
            <a:ext cx="1448193" cy="67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Приказ, карточка,  </a:t>
            </a:r>
            <a:r>
              <a:rPr lang="en-US" sz="950" b="1">
                <a:solidFill>
                  <a:srgbClr val="000000"/>
                </a:solidFill>
                <a:latin typeface="Arial"/>
              </a:rPr>
              <a:t>&lt;</a:t>
            </a:r>
            <a:r>
              <a:rPr lang="ru-RU" sz="950" b="1">
                <a:solidFill>
                  <a:srgbClr val="000000"/>
                </a:solidFill>
                <a:latin typeface="Arial"/>
              </a:rPr>
              <a:t>дорожная карта</a:t>
            </a:r>
            <a:r>
              <a:rPr lang="en-US" sz="950" b="1">
                <a:solidFill>
                  <a:srgbClr val="000000"/>
                </a:solidFill>
                <a:latin typeface="Arial"/>
              </a:rPr>
              <a:t>&gt;</a:t>
            </a:r>
            <a:r>
              <a:rPr lang="ru-RU" sz="950" b="1">
                <a:solidFill>
                  <a:srgbClr val="000000"/>
                </a:solidFill>
                <a:latin typeface="Arial"/>
              </a:rPr>
              <a:t> рабочая группа проекта</a:t>
            </a:r>
            <a:endParaRPr/>
          </a:p>
        </p:txBody>
      </p:sp>
      <p:sp>
        <p:nvSpPr>
          <p:cNvPr id="29" name="Rectangle 249"/>
          <p:cNvSpPr txBox="1"/>
          <p:nvPr/>
        </p:nvSpPr>
        <p:spPr bwMode="auto">
          <a:xfrm>
            <a:off x="925713" y="4585102"/>
            <a:ext cx="7588860" cy="293285"/>
          </a:xfrm>
          <a:prstGeom prst="rect">
            <a:avLst/>
          </a:prstGeom>
          <a:solidFill>
            <a:srgbClr val="C9F1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>
              <a:buClr>
                <a:schemeClr val="tx2"/>
              </a:buClr>
              <a:buSzPct val="125000"/>
              <a:buFont typeface="Arial"/>
              <a:buChar char="▪"/>
              <a:defRPr>
                <a:latin typeface="+mn-lt"/>
              </a:defRPr>
            </a:lvl2pPr>
            <a:lvl3pPr marL="457200" lvl="2" indent="-261938" defTabSz="895350">
              <a:buClr>
                <a:schemeClr val="tx2"/>
              </a:buClr>
              <a:buSzPct val="120000"/>
              <a:buFont typeface="Arial"/>
              <a:buChar char="–"/>
              <a:defRPr>
                <a:latin typeface="+mn-lt"/>
              </a:defRPr>
            </a:lvl3pPr>
            <a:lvl4pPr marL="614363" lvl="3" indent="-155575" defTabSz="895350">
              <a:buClr>
                <a:schemeClr val="tx2"/>
              </a:buClr>
              <a:buSzPct val="120000"/>
              <a:buFont typeface="Arial"/>
              <a:buChar char="▫"/>
              <a:defRPr>
                <a:latin typeface="+mn-lt"/>
              </a:defRPr>
            </a:lvl4pPr>
            <a:lvl5pPr marL="749808" lvl="4" indent="-130175" defTabSz="895350"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5pPr>
            <a:lvl6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6pPr>
            <a:lvl7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7pPr>
            <a:lvl8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8pPr>
            <a:lvl9pPr marL="749808" indent="-130175" defTabSz="8953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/>
              <a:buChar char="-"/>
              <a:defRPr>
                <a:latin typeface="+mn-lt"/>
              </a:defRPr>
            </a:lvl9pPr>
          </a:lstStyle>
          <a:p>
            <a:pPr marL="0" marR="0" lvl="1" indent="0" defTabSz="4902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en-US" sz="9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</a:rPr>
              <a:t> </a:t>
            </a:r>
            <a:r>
              <a:rPr lang="ru-RU" sz="9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</a:rPr>
              <a:t>Для мониторинга выполнения этапов проекта и мероприятий по улучшению процесса для достижения целей.</a:t>
            </a:r>
            <a:endParaRPr/>
          </a:p>
          <a:p>
            <a:pPr marL="0" marR="0" lvl="1" indent="0" defTabSz="49024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960"/>
              </a:buClr>
              <a:buSzPct val="125000"/>
              <a:buFont typeface="Arial"/>
              <a:buChar char="▪"/>
              <a:defRPr/>
            </a:pPr>
            <a:r>
              <a:rPr lang="ru-RU" sz="950" b="0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</a:rPr>
              <a:t> Для визуализации результатов проекта.</a:t>
            </a:r>
            <a:endParaRPr/>
          </a:p>
        </p:txBody>
      </p:sp>
      <p:sp>
        <p:nvSpPr>
          <p:cNvPr id="30" name="TextBox 29"/>
          <p:cNvSpPr txBox="1"/>
          <p:nvPr/>
        </p:nvSpPr>
        <p:spPr bwMode="auto">
          <a:xfrm>
            <a:off x="925713" y="4927443"/>
            <a:ext cx="7588860" cy="2389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ВНИМАНИЕ: </a:t>
            </a:r>
            <a:r>
              <a:rPr lang="ru-RU" sz="950">
                <a:solidFill>
                  <a:srgbClr val="000000"/>
                </a:solidFill>
                <a:latin typeface="Arial"/>
              </a:rPr>
              <a:t>рекомендуется размещать информационный стенд  вблизи рабочих мест улучшаемого процесса (инфо. процесса)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49705" y="1463215"/>
            <a:ext cx="1887640" cy="15974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2015" t="3222" r="2977" b="5611"/>
          <a:stretch/>
        </p:blipFill>
        <p:spPr bwMode="auto">
          <a:xfrm>
            <a:off x="1600982" y="1335689"/>
            <a:ext cx="5207280" cy="237913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151826" y="2131424"/>
            <a:ext cx="2220222" cy="90735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 bwMode="auto">
          <a:xfrm>
            <a:off x="1" y="1290539"/>
            <a:ext cx="1596138" cy="2429831"/>
          </a:xfrm>
          <a:prstGeom prst="roundRect">
            <a:avLst>
              <a:gd name="adj" fmla="val 2771"/>
            </a:avLst>
          </a:prstGeom>
          <a:noFill/>
          <a:ln w="317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7" name="Прямая со стрелкой 16"/>
          <p:cNvCxnSpPr>
            <a:cxnSpLocks/>
          </p:cNvCxnSpPr>
          <p:nvPr/>
        </p:nvCxnSpPr>
        <p:spPr bwMode="auto">
          <a:xfrm>
            <a:off x="925713" y="3644541"/>
            <a:ext cx="951" cy="36975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sp>
        <p:nvSpPr>
          <p:cNvPr id="25" name="Овал 24"/>
          <p:cNvSpPr/>
          <p:nvPr/>
        </p:nvSpPr>
        <p:spPr bwMode="auto">
          <a:xfrm>
            <a:off x="814442" y="3417259"/>
            <a:ext cx="227281" cy="2272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1</a:t>
            </a:r>
            <a:endParaRPr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607184" y="1290539"/>
            <a:ext cx="5199936" cy="2429831"/>
          </a:xfrm>
          <a:prstGeom prst="roundRect">
            <a:avLst>
              <a:gd name="adj" fmla="val 2282"/>
            </a:avLst>
          </a:prstGeom>
          <a:noFill/>
          <a:ln w="317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>
            <a:cxnSpLocks/>
          </p:cNvCxnSpPr>
          <p:nvPr/>
        </p:nvCxnSpPr>
        <p:spPr bwMode="auto">
          <a:xfrm>
            <a:off x="4456155" y="3644541"/>
            <a:ext cx="951" cy="36975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19" name="Прямая со стрелкой 18"/>
          <p:cNvCxnSpPr>
            <a:cxnSpLocks/>
          </p:cNvCxnSpPr>
          <p:nvPr/>
        </p:nvCxnSpPr>
        <p:spPr bwMode="auto">
          <a:xfrm>
            <a:off x="7250499" y="3644541"/>
            <a:ext cx="951" cy="36975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 bwMode="auto">
          <a:xfrm>
            <a:off x="3712329" y="3911451"/>
            <a:ext cx="1427348" cy="532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Карты текущего, идеального и целевого состояния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7752312" y="3911451"/>
            <a:ext cx="1427348" cy="67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Производственный анализ улучшаемых показателей в виде графиков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6486338" y="3911451"/>
            <a:ext cx="1416756" cy="678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98834">
              <a:defRPr/>
            </a:pPr>
            <a:r>
              <a:rPr lang="ru-RU" sz="950" b="1">
                <a:solidFill>
                  <a:srgbClr val="000000"/>
                </a:solidFill>
                <a:latin typeface="Arial"/>
              </a:rPr>
              <a:t>План мероприятий </a:t>
            </a:r>
            <a:br>
              <a:rPr lang="ru-RU" sz="950" b="1">
                <a:solidFill>
                  <a:srgbClr val="000000"/>
                </a:solidFill>
                <a:latin typeface="Arial"/>
              </a:rPr>
            </a:br>
            <a:r>
              <a:rPr lang="ru-RU" sz="950" b="1">
                <a:solidFill>
                  <a:srgbClr val="000000"/>
                </a:solidFill>
                <a:latin typeface="Arial"/>
              </a:rPr>
              <a:t>с отметками </a:t>
            </a:r>
            <a:br>
              <a:rPr lang="ru-RU" sz="950" b="1">
                <a:solidFill>
                  <a:srgbClr val="000000"/>
                </a:solidFill>
                <a:latin typeface="Arial"/>
              </a:rPr>
            </a:br>
            <a:r>
              <a:rPr lang="ru-RU" sz="950" b="1">
                <a:solidFill>
                  <a:srgbClr val="000000"/>
                </a:solidFill>
                <a:latin typeface="Arial"/>
              </a:rPr>
              <a:t>статуса </a:t>
            </a:r>
            <a:br>
              <a:rPr lang="ru-RU" sz="950" b="1">
                <a:solidFill>
                  <a:srgbClr val="000000"/>
                </a:solidFill>
                <a:latin typeface="Arial"/>
              </a:rPr>
            </a:br>
            <a:r>
              <a:rPr lang="ru-RU" sz="950" b="1">
                <a:solidFill>
                  <a:srgbClr val="000000"/>
                </a:solidFill>
                <a:latin typeface="Arial"/>
              </a:rPr>
              <a:t>реализации</a:t>
            </a:r>
            <a:endParaRPr/>
          </a:p>
        </p:txBody>
      </p:sp>
      <p:sp>
        <p:nvSpPr>
          <p:cNvPr id="26" name="Овал 25"/>
          <p:cNvSpPr/>
          <p:nvPr/>
        </p:nvSpPr>
        <p:spPr bwMode="auto">
          <a:xfrm>
            <a:off x="4330422" y="3417259"/>
            <a:ext cx="227281" cy="2272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2</a:t>
            </a:r>
            <a:endParaRPr/>
          </a:p>
        </p:txBody>
      </p:sp>
      <p:sp>
        <p:nvSpPr>
          <p:cNvPr id="27" name="Овал 26"/>
          <p:cNvSpPr/>
          <p:nvPr/>
        </p:nvSpPr>
        <p:spPr bwMode="auto">
          <a:xfrm>
            <a:off x="7127861" y="3417259"/>
            <a:ext cx="227281" cy="2272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3</a:t>
            </a:r>
            <a:endParaRPr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7005647" y="1148316"/>
            <a:ext cx="152400" cy="54489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rcRect l="21380" t="1673" r="26816" b="6001"/>
          <a:stretch/>
        </p:blipFill>
        <p:spPr bwMode="auto">
          <a:xfrm rot="5400000">
            <a:off x="7358631" y="1770225"/>
            <a:ext cx="2156806" cy="1413933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 bwMode="auto">
          <a:xfrm>
            <a:off x="7690771" y="1296158"/>
            <a:ext cx="1453230" cy="2424211"/>
          </a:xfrm>
          <a:prstGeom prst="roundRect">
            <a:avLst>
              <a:gd name="adj" fmla="val 3206"/>
            </a:avLst>
          </a:prstGeom>
          <a:noFill/>
          <a:ln w="317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cxnSp>
        <p:nvCxnSpPr>
          <p:cNvPr id="20" name="Прямая со стрелкой 19"/>
          <p:cNvCxnSpPr>
            <a:cxnSpLocks/>
          </p:cNvCxnSpPr>
          <p:nvPr/>
        </p:nvCxnSpPr>
        <p:spPr bwMode="auto">
          <a:xfrm>
            <a:off x="8413303" y="3591591"/>
            <a:ext cx="951" cy="36975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sp>
        <p:nvSpPr>
          <p:cNvPr id="28" name="Овал 27"/>
          <p:cNvSpPr/>
          <p:nvPr/>
        </p:nvSpPr>
        <p:spPr bwMode="auto">
          <a:xfrm>
            <a:off x="8316166" y="3426970"/>
            <a:ext cx="227281" cy="227281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100" b="1" i="0" u="none" strike="noStrike" cap="none" spc="0">
                <a:ln>
                  <a:noFill/>
                </a:ln>
                <a:solidFill>
                  <a:srgbClr val="000000"/>
                </a:solidFill>
                <a:latin typeface="Arial"/>
                <a:ea typeface="+mn-ea"/>
                <a:cs typeface="+mn-cs"/>
              </a:rPr>
              <a:t>4</a:t>
            </a:r>
            <a:endParaRPr/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808259" y="1302466"/>
            <a:ext cx="882511" cy="2423793"/>
          </a:xfrm>
          <a:prstGeom prst="roundRect">
            <a:avLst>
              <a:gd name="adj" fmla="val 10197"/>
            </a:avLst>
          </a:prstGeom>
          <a:noFill/>
          <a:ln w="3175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988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35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384333" y="318027"/>
            <a:ext cx="319073" cy="379431"/>
          </a:xfrm>
          <a:prstGeom prst="rect">
            <a:avLst/>
          </a:prstGeom>
        </p:spPr>
      </p:pic>
      <p:sp>
        <p:nvSpPr>
          <p:cNvPr id="33" name="Заголовок 1"/>
          <p:cNvSpPr txBox="1"/>
          <p:nvPr/>
        </p:nvSpPr>
        <p:spPr bwMode="auto">
          <a:xfrm>
            <a:off x="251520" y="94483"/>
            <a:ext cx="5893093" cy="722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698266">
              <a:spcBef>
                <a:spcPts val="0"/>
              </a:spcBef>
              <a:spcAft>
                <a:spcPts val="0"/>
              </a:spcAft>
              <a:tabLst>
                <a:tab pos="278564" algn="l"/>
              </a:tabLst>
              <a:defRPr sz="1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2pPr>
            <a:lvl3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3pPr>
            <a:lvl4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4pPr>
            <a:lvl5pPr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5pPr>
            <a:lvl6pPr marL="356553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6pPr>
            <a:lvl7pPr marL="713124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7pPr>
            <a:lvl8pPr marL="1069686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8pPr>
            <a:lvl9pPr marL="1426248" algn="l" defTabSz="698266">
              <a:spcBef>
                <a:spcPts val="0"/>
              </a:spcBef>
              <a:spcAft>
                <a:spcPts val="0"/>
              </a:spcAft>
              <a:defRPr sz="1500" b="1">
                <a:solidFill>
                  <a:schemeClr val="tx2"/>
                </a:solidFill>
                <a:latin typeface="Arial"/>
              </a:defRPr>
            </a:lvl9pPr>
          </a:lstStyle>
          <a:p>
            <a:pPr lvl="0">
              <a:defRPr/>
            </a:pPr>
            <a:r>
              <a:rPr lang="ru-RU" sz="1600" b="1" i="0" u="none" strike="noStrike" cap="none" spc="0">
                <a:ln>
                  <a:noFill/>
                </a:ln>
                <a:solidFill>
                  <a:srgbClr val="002960">
                    <a:lumMod val="75000"/>
                  </a:srgbClr>
                </a:solidFill>
                <a:latin typeface="Arial"/>
                <a:ea typeface="+mj-ea"/>
                <a:cs typeface="+mj-cs"/>
              </a:rPr>
              <a:t>1- Этап «Открытие и подготовка проекта»</a:t>
            </a:r>
            <a:endParaRPr/>
          </a:p>
          <a:p>
            <a:pPr lvl="0">
              <a:defRPr/>
            </a:pPr>
            <a:r>
              <a:rPr lang="ru-RU" sz="1100">
                <a:solidFill>
                  <a:srgbClr val="002960">
                    <a:lumMod val="75000"/>
                  </a:srgbClr>
                </a:solidFill>
              </a:rPr>
              <a:t>1.6  Создание информационного стенда проекта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3526</Words>
  <Application>Microsoft Office PowerPoint</Application>
  <DocSecurity>0</DocSecurity>
  <PresentationFormat>Произвольный</PresentationFormat>
  <Paragraphs>740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Franklin Gothic Book</vt:lpstr>
      <vt:lpstr>Microsoft Sans Serif</vt:lpstr>
      <vt:lpstr>Times New Roman</vt:lpstr>
      <vt:lpstr>Титульный слайд</vt:lpstr>
      <vt:lpstr>Текст</vt:lpstr>
      <vt:lpstr>Текст диаграмма</vt:lpstr>
      <vt:lpstr>Заключительный слайд</vt:lpstr>
      <vt:lpstr>Реализация ПСР-проекта Картирование потока создания ценности (ПСЦ)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«Приготовление кофе»</vt:lpstr>
      <vt:lpstr>Карта текущего состояния процесса приготовления кофе</vt:lpstr>
      <vt:lpstr>Презентация PowerPoint</vt:lpstr>
      <vt:lpstr>Упражнение «Разработка ЛПА»</vt:lpstr>
      <vt:lpstr>Упражнение «Разработка ЛПА»</vt:lpstr>
      <vt:lpstr>Текущая карта процесса разработки ЛПА»</vt:lpstr>
      <vt:lpstr>Текущая карта процесса разработки ЛПА»</vt:lpstr>
      <vt:lpstr>Целевая карта процесса разработки ЛПА»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subject/>
  <dc:creator>Протасова Елена Валерьевна</dc:creator>
  <cp:keywords/>
  <dc:description/>
  <cp:lastModifiedBy>Сазанова Евгения Руслановна</cp:lastModifiedBy>
  <cp:revision>185</cp:revision>
  <dcterms:modified xsi:type="dcterms:W3CDTF">2023-04-18T08:34:25Z</dcterms:modified>
  <cp:category/>
  <dc:identifier/>
  <cp:contentStatus/>
  <dc:language/>
  <cp:version/>
</cp:coreProperties>
</file>